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13" r:id="rId2"/>
    <p:sldId id="257" r:id="rId3"/>
    <p:sldId id="258" r:id="rId4"/>
    <p:sldId id="259" r:id="rId5"/>
    <p:sldId id="260" r:id="rId6"/>
    <p:sldId id="315" r:id="rId7"/>
    <p:sldId id="261" r:id="rId8"/>
    <p:sldId id="262" r:id="rId9"/>
    <p:sldId id="263" r:id="rId10"/>
    <p:sldId id="264" r:id="rId11"/>
    <p:sldId id="265" r:id="rId12"/>
    <p:sldId id="266" r:id="rId13"/>
    <p:sldId id="268" r:id="rId14"/>
    <p:sldId id="267" r:id="rId15"/>
    <p:sldId id="269" r:id="rId16"/>
    <p:sldId id="270" r:id="rId17"/>
    <p:sldId id="272" r:id="rId18"/>
    <p:sldId id="273" r:id="rId19"/>
    <p:sldId id="319"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21" r:id="rId43"/>
    <p:sldId id="322" r:id="rId4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p:restoredTop sz="94528"/>
  </p:normalViewPr>
  <p:slideViewPr>
    <p:cSldViewPr>
      <p:cViewPr varScale="1">
        <p:scale>
          <a:sx n="80" d="100"/>
          <a:sy n="80" d="100"/>
        </p:scale>
        <p:origin x="136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3D509D18-0826-4940-8739-6883FBA31A09}" type="datetimeFigureOut">
              <a:rPr lang="el-GR" altLang="en-US"/>
              <a:pPr/>
              <a:t>1/11/24</a:t>
            </a:fld>
            <a:endParaRPr lang="el-GR" alt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l-GR" altLang="en-US"/>
              <a:t>Kλικ για επεξεργασία των στυλ του υποδείγματος</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9BD7BAC-6610-964E-BEE0-B66A7DD0329B}" type="slidenum">
              <a:rPr lang="el-GR" altLang="en-US"/>
              <a:pPr/>
              <a:t>‹#›</a:t>
            </a:fld>
            <a:endParaRPr lang="el-GR" altLang="en-US"/>
          </a:p>
        </p:txBody>
      </p:sp>
    </p:spTree>
    <p:extLst>
      <p:ext uri="{BB962C8B-B14F-4D97-AF65-F5344CB8AC3E}">
        <p14:creationId xmlns:p14="http://schemas.microsoft.com/office/powerpoint/2010/main" val="15470549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85384F6-0AD7-8E48-8CAD-5C2BFD4ACBAD}" type="slidenum">
              <a:rPr lang="el-GR" altLang="en-US" sz="1200">
                <a:latin typeface="Calibri" charset="0"/>
              </a:rPr>
              <a:pPr eaLnBrk="1" hangingPunct="1"/>
              <a:t>4</a:t>
            </a:fld>
            <a:endParaRPr lang="el-GR" altLang="en-US" sz="1200">
              <a:latin typeface="Calibri" charset="0"/>
            </a:endParaRPr>
          </a:p>
        </p:txBody>
      </p:sp>
      <p:sp>
        <p:nvSpPr>
          <p:cNvPr id="19458"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1767408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xfrm>
            <a:off x="1144588" y="687388"/>
            <a:ext cx="4570412"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4"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1742586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xfrm>
            <a:off x="1144588" y="687388"/>
            <a:ext cx="4570412"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2"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271428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710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431096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ACFAAE-E099-B441-8362-EF26DCF59463}" type="slidenum">
              <a:rPr lang="el-GR" sz="1200">
                <a:latin typeface="Calibri" charset="0"/>
              </a:rPr>
              <a:pPr eaLnBrk="1" hangingPunct="1"/>
              <a:t>25</a:t>
            </a:fld>
            <a:endParaRPr lang="el-GR" sz="1200">
              <a:latin typeface="Calibri" charset="0"/>
            </a:endParaRPr>
          </a:p>
        </p:txBody>
      </p:sp>
      <p:sp>
        <p:nvSpPr>
          <p:cNvPr id="59394" name="Rectangle 2"/>
          <p:cNvSpPr>
            <a:spLocks noGrp="1" noRot="1" noChangeAspect="1" noChangeArrowheads="1" noTextEdit="1"/>
          </p:cNvSpPr>
          <p:nvPr>
            <p:ph type="sldImg"/>
          </p:nvPr>
        </p:nvSpPr>
        <p:spPr bwMode="auto">
          <a:xfrm>
            <a:off x="2033588" y="304800"/>
            <a:ext cx="2632075" cy="1974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9395" name="Rectangle 3"/>
          <p:cNvSpPr>
            <a:spLocks noGrp="1" noChangeArrowheads="1"/>
          </p:cNvSpPr>
          <p:nvPr>
            <p:ph type="body" idx="1"/>
          </p:nvPr>
        </p:nvSpPr>
        <p:spPr bwMode="auto">
          <a:xfrm>
            <a:off x="381000" y="2514600"/>
            <a:ext cx="6172200" cy="6324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GB">
              <a:latin typeface="Calibri" charset="0"/>
            </a:endParaRPr>
          </a:p>
        </p:txBody>
      </p:sp>
    </p:spTree>
    <p:extLst>
      <p:ext uri="{BB962C8B-B14F-4D97-AF65-F5344CB8AC3E}">
        <p14:creationId xmlns:p14="http://schemas.microsoft.com/office/powerpoint/2010/main" val="1970877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E25E9B-D26D-8945-8C75-C4F7F8547A0D}" type="slidenum">
              <a:rPr lang="el-GR" sz="1200">
                <a:latin typeface="Calibri" charset="0"/>
              </a:rPr>
              <a:pPr eaLnBrk="1" hangingPunct="1"/>
              <a:t>26</a:t>
            </a:fld>
            <a:endParaRPr lang="el-GR" sz="1200">
              <a:latin typeface="Calibri" charset="0"/>
            </a:endParaRPr>
          </a:p>
        </p:txBody>
      </p:sp>
      <p:sp>
        <p:nvSpPr>
          <p:cNvPr id="61442" name="Rectangle 2"/>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814" tIns="44611" rIns="90814" bIns="44611"/>
          <a:lstStyle/>
          <a:p>
            <a:pPr eaLnBrk="1" hangingPunct="1">
              <a:spcBef>
                <a:spcPct val="0"/>
              </a:spcBef>
            </a:pPr>
            <a:r>
              <a:rPr lang="en-US">
                <a:latin typeface="Calibri" charset="0"/>
              </a:rPr>
              <a:t>* put up Overhead TM-2</a:t>
            </a:r>
          </a:p>
          <a:p>
            <a:pPr eaLnBrk="1" hangingPunct="1">
              <a:spcBef>
                <a:spcPct val="0"/>
              </a:spcBef>
            </a:pPr>
            <a:endParaRPr lang="en-US">
              <a:latin typeface="Calibri" charset="0"/>
            </a:endParaRPr>
          </a:p>
          <a:p>
            <a:pPr eaLnBrk="1" hangingPunct="1">
              <a:spcBef>
                <a:spcPct val="0"/>
              </a:spcBef>
            </a:pPr>
            <a:r>
              <a:rPr lang="en-US">
                <a:latin typeface="Calibri" charset="0"/>
              </a:rPr>
              <a:t>“normal science”</a:t>
            </a:r>
          </a:p>
        </p:txBody>
      </p:sp>
      <p:sp>
        <p:nvSpPr>
          <p:cNvPr id="6144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1750505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74E2EE-9A58-A746-8884-8FD01E4CAE76}" type="slidenum">
              <a:rPr lang="el-GR" sz="1200">
                <a:latin typeface="Calibri" charset="0"/>
              </a:rPr>
              <a:pPr eaLnBrk="1" hangingPunct="1"/>
              <a:t>27</a:t>
            </a:fld>
            <a:endParaRPr lang="el-GR" sz="1200">
              <a:latin typeface="Calibri" charset="0"/>
            </a:endParaRPr>
          </a:p>
        </p:txBody>
      </p:sp>
      <p:sp>
        <p:nvSpPr>
          <p:cNvPr id="63490" name="Rectangle 2"/>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814" tIns="44611" rIns="90814" bIns="44611"/>
          <a:lstStyle/>
          <a:p>
            <a:pPr eaLnBrk="1" hangingPunct="1">
              <a:spcBef>
                <a:spcPct val="0"/>
              </a:spcBef>
            </a:pPr>
            <a:r>
              <a:rPr lang="en-US">
                <a:latin typeface="Calibri" charset="0"/>
              </a:rPr>
              <a:t>* put up Overhead TM-2</a:t>
            </a:r>
          </a:p>
          <a:p>
            <a:pPr eaLnBrk="1" hangingPunct="1">
              <a:spcBef>
                <a:spcPct val="0"/>
              </a:spcBef>
            </a:pPr>
            <a:endParaRPr lang="en-US">
              <a:latin typeface="Calibri" charset="0"/>
            </a:endParaRPr>
          </a:p>
          <a:p>
            <a:pPr eaLnBrk="1" hangingPunct="1">
              <a:spcBef>
                <a:spcPct val="0"/>
              </a:spcBef>
            </a:pPr>
            <a:r>
              <a:rPr lang="en-US">
                <a:latin typeface="Calibri" charset="0"/>
              </a:rPr>
              <a:t>“normal science”</a:t>
            </a:r>
          </a:p>
        </p:txBody>
      </p:sp>
      <p:sp>
        <p:nvSpPr>
          <p:cNvPr id="63491"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222125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BF215F-AFA9-EA44-8C61-B26558566773}" type="slidenum">
              <a:rPr lang="el-GR" sz="1200">
                <a:latin typeface="Calibri" charset="0"/>
              </a:rPr>
              <a:pPr eaLnBrk="1" hangingPunct="1"/>
              <a:t>30</a:t>
            </a:fld>
            <a:endParaRPr lang="el-GR" sz="1200">
              <a:latin typeface="Calibri" charset="0"/>
            </a:endParaRPr>
          </a:p>
        </p:txBody>
      </p:sp>
      <p:sp>
        <p:nvSpPr>
          <p:cNvPr id="68610" name="Rectangle 2"/>
          <p:cNvSpPr>
            <a:spLocks noGrp="1" noRot="1" noChangeAspect="1" noChangeArrowheads="1" noTextEdit="1"/>
          </p:cNvSpPr>
          <p:nvPr>
            <p:ph type="sldImg"/>
          </p:nvPr>
        </p:nvSpPr>
        <p:spPr bwMode="auto">
          <a:xfrm>
            <a:off x="1152525" y="692150"/>
            <a:ext cx="4554538"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943355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393463-0F5F-F747-B1C9-573E2BF503DD}" type="slidenum">
              <a:rPr lang="el-GR" sz="1200">
                <a:latin typeface="Calibri" charset="0"/>
              </a:rPr>
              <a:pPr eaLnBrk="1" hangingPunct="1"/>
              <a:t>31</a:t>
            </a:fld>
            <a:endParaRPr lang="el-GR" sz="1200">
              <a:latin typeface="Calibri" charset="0"/>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de-DE">
              <a:latin typeface="Calibri" charset="0"/>
            </a:endParaRPr>
          </a:p>
        </p:txBody>
      </p:sp>
    </p:spTree>
    <p:extLst>
      <p:ext uri="{BB962C8B-B14F-4D97-AF65-F5344CB8AC3E}">
        <p14:creationId xmlns:p14="http://schemas.microsoft.com/office/powerpoint/2010/main" val="105568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841896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2127671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2019215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266145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205160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138474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70378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1059754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a:defRPr/>
            </a:lvl1pPr>
          </a:lstStyle>
          <a:p>
            <a:fld id="{AC2E0139-03D4-4F49-8379-B6D412B5D37D}" type="datetimeFigureOut">
              <a:rPr lang="el-GR" altLang="en-US"/>
              <a:pPr/>
              <a:t>1/11/24</a:t>
            </a:fld>
            <a:endParaRPr lang="el-GR" altLang="en-US"/>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fld id="{5BCFE860-963A-2A4E-8821-18A67D7B1DF8}" type="slidenum">
              <a:rPr lang="el-GR" altLang="en-US"/>
              <a:pPr/>
              <a:t>‹#›</a:t>
            </a:fld>
            <a:endParaRPr lang="el-GR" altLang="en-US"/>
          </a:p>
        </p:txBody>
      </p:sp>
    </p:spTree>
    <p:extLst>
      <p:ext uri="{BB962C8B-B14F-4D97-AF65-F5344CB8AC3E}">
        <p14:creationId xmlns:p14="http://schemas.microsoft.com/office/powerpoint/2010/main" val="50654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fld id="{1450071D-1F96-3A42-9793-9F8CC6064857}" type="datetimeFigureOut">
              <a:rPr lang="el-GR" altLang="en-US"/>
              <a:pPr/>
              <a:t>1/11/24</a:t>
            </a:fld>
            <a:endParaRPr lang="el-GR" altLang="en-US"/>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fld id="{8589F279-C25A-6D45-9371-F8648D483CBA}" type="slidenum">
              <a:rPr lang="el-GR" altLang="en-US"/>
              <a:pPr/>
              <a:t>‹#›</a:t>
            </a:fld>
            <a:endParaRPr lang="el-GR" altLang="en-US"/>
          </a:p>
        </p:txBody>
      </p:sp>
    </p:spTree>
    <p:extLst>
      <p:ext uri="{BB962C8B-B14F-4D97-AF65-F5344CB8AC3E}">
        <p14:creationId xmlns:p14="http://schemas.microsoft.com/office/powerpoint/2010/main" val="165708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fld id="{9503984D-9724-814D-8DE7-D8B67F0BD6AF}" type="datetimeFigureOut">
              <a:rPr lang="el-GR" altLang="en-US"/>
              <a:pPr/>
              <a:t>1/11/24</a:t>
            </a:fld>
            <a:endParaRPr lang="el-GR" altLang="en-US"/>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fld id="{1924B92E-F653-014B-AF03-1F45C57D76BC}" type="slidenum">
              <a:rPr lang="el-GR" altLang="en-US"/>
              <a:pPr/>
              <a:t>‹#›</a:t>
            </a:fld>
            <a:endParaRPr lang="el-GR" altLang="en-US"/>
          </a:p>
        </p:txBody>
      </p:sp>
    </p:spTree>
    <p:extLst>
      <p:ext uri="{BB962C8B-B14F-4D97-AF65-F5344CB8AC3E}">
        <p14:creationId xmlns:p14="http://schemas.microsoft.com/office/powerpoint/2010/main" val="209144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195263" y="228600"/>
            <a:ext cx="8015287" cy="9144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609600" y="1600200"/>
            <a:ext cx="3886200" cy="44196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ClipArt"/>
          <p:cNvSpPr>
            <a:spLocks noGrp="1"/>
          </p:cNvSpPr>
          <p:nvPr>
            <p:ph type="clipArt" sz="half" idx="2"/>
          </p:nvPr>
        </p:nvSpPr>
        <p:spPr>
          <a:xfrm>
            <a:off x="4648200" y="1600200"/>
            <a:ext cx="3886200" cy="4419600"/>
          </a:xfrm>
        </p:spPr>
        <p:txBody>
          <a:bodyPr rtlCol="0">
            <a:normAutofit/>
          </a:bodyPr>
          <a:lstStyle/>
          <a:p>
            <a:pPr lvl="0"/>
            <a:endParaRPr lang="el-GR" noProof="0"/>
          </a:p>
        </p:txBody>
      </p:sp>
      <p:sp>
        <p:nvSpPr>
          <p:cNvPr id="5" name="4 - Θέση ημερομηνίας"/>
          <p:cNvSpPr>
            <a:spLocks noGrp="1"/>
          </p:cNvSpPr>
          <p:nvPr>
            <p:ph type="dt" sz="half" idx="10"/>
          </p:nvPr>
        </p:nvSpPr>
        <p:spPr>
          <a:xfrm>
            <a:off x="457200" y="6248400"/>
            <a:ext cx="2133600" cy="457200"/>
          </a:xfrm>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l-GR"/>
          </a:p>
        </p:txBody>
      </p:sp>
      <p:sp>
        <p:nvSpPr>
          <p:cNvPr id="6" name="5 - Θέση υποσέλιδου"/>
          <p:cNvSpPr>
            <a:spLocks noGrp="1"/>
          </p:cNvSpPr>
          <p:nvPr>
            <p:ph type="ftr" sz="quarter" idx="11"/>
          </p:nvPr>
        </p:nvSpPr>
        <p:spPr>
          <a:xfrm>
            <a:off x="3124200" y="6248400"/>
            <a:ext cx="2895600" cy="457200"/>
          </a:xfrm>
        </p:spPr>
        <p:txBody>
          <a:bodyPr/>
          <a:lstStyle>
            <a:lvl1pPr>
              <a:defRPr/>
            </a:lvl1pPr>
          </a:lstStyle>
          <a:p>
            <a:pPr>
              <a:defRPr/>
            </a:pPr>
            <a:endParaRPr lang="el-GR"/>
          </a:p>
        </p:txBody>
      </p:sp>
      <p:sp>
        <p:nvSpPr>
          <p:cNvPr id="7" name="6 - Θέση αριθμού διαφάνειας"/>
          <p:cNvSpPr>
            <a:spLocks noGrp="1"/>
          </p:cNvSpPr>
          <p:nvPr>
            <p:ph type="sldNum" sz="quarter" idx="12"/>
          </p:nvPr>
        </p:nvSpPr>
        <p:spPr>
          <a:xfrm>
            <a:off x="6553200" y="6248400"/>
            <a:ext cx="2133600" cy="457200"/>
          </a:xfrm>
        </p:spPr>
        <p:txBody>
          <a:bodyPr/>
          <a:lstStyle>
            <a:lvl1pPr>
              <a:defRPr/>
            </a:lvl1pPr>
          </a:lstStyle>
          <a:p>
            <a:fld id="{1C9CDC35-A779-104C-A58C-663FE134B41D}" type="slidenum">
              <a:rPr lang="el-GR" altLang="en-US"/>
              <a:pPr/>
              <a:t>‹#›</a:t>
            </a:fld>
            <a:endParaRPr lang="el-GR" altLang="en-US"/>
          </a:p>
        </p:txBody>
      </p:sp>
    </p:spTree>
    <p:extLst>
      <p:ext uri="{BB962C8B-B14F-4D97-AF65-F5344CB8AC3E}">
        <p14:creationId xmlns:p14="http://schemas.microsoft.com/office/powerpoint/2010/main" val="865813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0"/>
            <a:ext cx="7770813"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57200" y="1885950"/>
            <a:ext cx="4013200" cy="417195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22800" y="1885950"/>
            <a:ext cx="4013200" cy="417195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a:xfrm>
            <a:off x="431800" y="6229350"/>
            <a:ext cx="1906588" cy="457200"/>
          </a:xfrm>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a:p>
        </p:txBody>
      </p:sp>
      <p:sp>
        <p:nvSpPr>
          <p:cNvPr id="6" name="5 - Θέση υποσέλιδου"/>
          <p:cNvSpPr>
            <a:spLocks noGrp="1"/>
          </p:cNvSpPr>
          <p:nvPr>
            <p:ph type="ftr" sz="quarter" idx="11"/>
          </p:nvPr>
        </p:nvSpPr>
        <p:spPr>
          <a:xfrm>
            <a:off x="3124200" y="6229350"/>
            <a:ext cx="2895600" cy="457200"/>
          </a:xfrm>
        </p:spPr>
        <p:txBody>
          <a:bodyPr/>
          <a:lstStyle>
            <a:lvl1pPr>
              <a:defRPr/>
            </a:lvl1pPr>
          </a:lstStyle>
          <a:p>
            <a:pPr>
              <a:defRPr/>
            </a:pPr>
            <a:endParaRPr lang="en-US"/>
          </a:p>
        </p:txBody>
      </p:sp>
      <p:sp>
        <p:nvSpPr>
          <p:cNvPr id="7" name="6 - Θέση αριθμού διαφάνειας"/>
          <p:cNvSpPr>
            <a:spLocks noGrp="1"/>
          </p:cNvSpPr>
          <p:nvPr>
            <p:ph type="sldNum" sz="quarter" idx="12"/>
          </p:nvPr>
        </p:nvSpPr>
        <p:spPr>
          <a:xfrm>
            <a:off x="6729413" y="6229350"/>
            <a:ext cx="1906587" cy="457200"/>
          </a:xfrm>
        </p:spPr>
        <p:txBody>
          <a:bodyPr/>
          <a:lstStyle>
            <a:lvl1pPr>
              <a:defRPr smtClean="0"/>
            </a:lvl1pPr>
          </a:lstStyle>
          <a:p>
            <a:pPr>
              <a:defRPr/>
            </a:pPr>
            <a:fld id="{9AD00376-497E-144D-8D1C-D8C687553348}" type="slidenum">
              <a:rPr lang="en-US"/>
              <a:pPr>
                <a:defRPr/>
              </a:pPr>
              <a:t>‹#›</a:t>
            </a:fld>
            <a:endParaRPr lang="en-US"/>
          </a:p>
        </p:txBody>
      </p:sp>
    </p:spTree>
    <p:extLst>
      <p:ext uri="{BB962C8B-B14F-4D97-AF65-F5344CB8AC3E}">
        <p14:creationId xmlns:p14="http://schemas.microsoft.com/office/powerpoint/2010/main" val="1566500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fld id="{377BD6CE-52F7-AC40-BD3C-1E8AD49677E9}" type="datetimeFigureOut">
              <a:rPr lang="el-GR" altLang="en-US"/>
              <a:pPr/>
              <a:t>1/11/24</a:t>
            </a:fld>
            <a:endParaRPr lang="el-GR" altLang="en-US"/>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fld id="{DC6A3D2F-BE0C-984B-8B51-032FFFBA1F78}" type="slidenum">
              <a:rPr lang="el-GR" altLang="en-US"/>
              <a:pPr/>
              <a:t>‹#›</a:t>
            </a:fld>
            <a:endParaRPr lang="el-GR" altLang="en-US"/>
          </a:p>
        </p:txBody>
      </p:sp>
    </p:spTree>
    <p:extLst>
      <p:ext uri="{BB962C8B-B14F-4D97-AF65-F5344CB8AC3E}">
        <p14:creationId xmlns:p14="http://schemas.microsoft.com/office/powerpoint/2010/main" val="95410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fld id="{76EECD81-8698-B54B-A209-FCFC72FDEDFE}" type="datetimeFigureOut">
              <a:rPr lang="el-GR" altLang="en-US"/>
              <a:pPr/>
              <a:t>1/11/24</a:t>
            </a:fld>
            <a:endParaRPr lang="el-GR" altLang="en-US"/>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fld id="{AEDC4101-02F9-D141-B9F0-2DD86CE415E2}" type="slidenum">
              <a:rPr lang="el-GR" altLang="en-US"/>
              <a:pPr/>
              <a:t>‹#›</a:t>
            </a:fld>
            <a:endParaRPr lang="el-GR" altLang="en-US"/>
          </a:p>
        </p:txBody>
      </p:sp>
    </p:spTree>
    <p:extLst>
      <p:ext uri="{BB962C8B-B14F-4D97-AF65-F5344CB8AC3E}">
        <p14:creationId xmlns:p14="http://schemas.microsoft.com/office/powerpoint/2010/main" val="32780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p:cNvSpPr>
            <a:spLocks noGrp="1"/>
          </p:cNvSpPr>
          <p:nvPr>
            <p:ph type="dt" sz="half" idx="10"/>
          </p:nvPr>
        </p:nvSpPr>
        <p:spPr/>
        <p:txBody>
          <a:bodyPr/>
          <a:lstStyle>
            <a:lvl1pPr>
              <a:defRPr/>
            </a:lvl1pPr>
          </a:lstStyle>
          <a:p>
            <a:fld id="{EE472809-18D2-5548-8417-5E7E1ED403A3}" type="datetimeFigureOut">
              <a:rPr lang="el-GR" altLang="en-US"/>
              <a:pPr/>
              <a:t>1/11/24</a:t>
            </a:fld>
            <a:endParaRPr lang="el-GR" altLang="en-US"/>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fld id="{2DB61007-1B74-2747-A80A-93E7773F499C}" type="slidenum">
              <a:rPr lang="el-GR" altLang="en-US"/>
              <a:pPr/>
              <a:t>‹#›</a:t>
            </a:fld>
            <a:endParaRPr lang="el-GR" altLang="en-US"/>
          </a:p>
        </p:txBody>
      </p:sp>
    </p:spTree>
    <p:extLst>
      <p:ext uri="{BB962C8B-B14F-4D97-AF65-F5344CB8AC3E}">
        <p14:creationId xmlns:p14="http://schemas.microsoft.com/office/powerpoint/2010/main" val="110855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p:cNvSpPr>
            <a:spLocks noGrp="1"/>
          </p:cNvSpPr>
          <p:nvPr>
            <p:ph type="dt" sz="half" idx="10"/>
          </p:nvPr>
        </p:nvSpPr>
        <p:spPr/>
        <p:txBody>
          <a:bodyPr/>
          <a:lstStyle>
            <a:lvl1pPr>
              <a:defRPr/>
            </a:lvl1pPr>
          </a:lstStyle>
          <a:p>
            <a:fld id="{CAB54216-023B-6E4C-9F9A-79A70370B895}" type="datetimeFigureOut">
              <a:rPr lang="el-GR" altLang="en-US"/>
              <a:pPr/>
              <a:t>1/11/24</a:t>
            </a:fld>
            <a:endParaRPr lang="el-GR" altLang="en-US"/>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fld id="{4CD3F436-1CD8-8F49-8FDD-7E1B14FB2BBF}" type="slidenum">
              <a:rPr lang="el-GR" altLang="en-US"/>
              <a:pPr/>
              <a:t>‹#›</a:t>
            </a:fld>
            <a:endParaRPr lang="el-GR" altLang="en-US"/>
          </a:p>
        </p:txBody>
      </p:sp>
    </p:spTree>
    <p:extLst>
      <p:ext uri="{BB962C8B-B14F-4D97-AF65-F5344CB8AC3E}">
        <p14:creationId xmlns:p14="http://schemas.microsoft.com/office/powerpoint/2010/main" val="213378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p:cNvSpPr>
            <a:spLocks noGrp="1"/>
          </p:cNvSpPr>
          <p:nvPr>
            <p:ph type="dt" sz="half" idx="10"/>
          </p:nvPr>
        </p:nvSpPr>
        <p:spPr/>
        <p:txBody>
          <a:bodyPr/>
          <a:lstStyle>
            <a:lvl1pPr>
              <a:defRPr/>
            </a:lvl1pPr>
          </a:lstStyle>
          <a:p>
            <a:fld id="{DE442ABA-9AC0-894B-9E54-513EBCE8DCFD}" type="datetimeFigureOut">
              <a:rPr lang="el-GR" altLang="en-US"/>
              <a:pPr/>
              <a:t>1/11/24</a:t>
            </a:fld>
            <a:endParaRPr lang="el-GR" altLang="en-US"/>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fld id="{4022EEBD-9C96-DD4D-A69A-9A62BCDC2D6D}" type="slidenum">
              <a:rPr lang="el-GR" altLang="en-US"/>
              <a:pPr/>
              <a:t>‹#›</a:t>
            </a:fld>
            <a:endParaRPr lang="el-GR" altLang="en-US"/>
          </a:p>
        </p:txBody>
      </p:sp>
    </p:spTree>
    <p:extLst>
      <p:ext uri="{BB962C8B-B14F-4D97-AF65-F5344CB8AC3E}">
        <p14:creationId xmlns:p14="http://schemas.microsoft.com/office/powerpoint/2010/main" val="1716149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fld id="{32D26670-B813-6248-BCB3-526FA4DBA239}" type="datetimeFigureOut">
              <a:rPr lang="el-GR" altLang="en-US"/>
              <a:pPr/>
              <a:t>1/11/24</a:t>
            </a:fld>
            <a:endParaRPr lang="el-GR" altLang="en-US"/>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fld id="{C4D31D70-63B8-9646-8208-D7C96F9421A4}" type="slidenum">
              <a:rPr lang="el-GR" altLang="en-US"/>
              <a:pPr/>
              <a:t>‹#›</a:t>
            </a:fld>
            <a:endParaRPr lang="el-GR" altLang="en-US"/>
          </a:p>
        </p:txBody>
      </p:sp>
    </p:spTree>
    <p:extLst>
      <p:ext uri="{BB962C8B-B14F-4D97-AF65-F5344CB8AC3E}">
        <p14:creationId xmlns:p14="http://schemas.microsoft.com/office/powerpoint/2010/main" val="475565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fld id="{8D3C6EEF-A0E5-C849-B14D-DD8D2389A03B}" type="datetimeFigureOut">
              <a:rPr lang="el-GR" altLang="en-US"/>
              <a:pPr/>
              <a:t>1/11/24</a:t>
            </a:fld>
            <a:endParaRPr lang="el-GR" altLang="en-US"/>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fld id="{E00737CB-6F42-F943-B233-6FB9DE9F1D24}" type="slidenum">
              <a:rPr lang="el-GR" altLang="en-US"/>
              <a:pPr/>
              <a:t>‹#›</a:t>
            </a:fld>
            <a:endParaRPr lang="el-GR" altLang="en-US"/>
          </a:p>
        </p:txBody>
      </p:sp>
    </p:spTree>
    <p:extLst>
      <p:ext uri="{BB962C8B-B14F-4D97-AF65-F5344CB8AC3E}">
        <p14:creationId xmlns:p14="http://schemas.microsoft.com/office/powerpoint/2010/main" val="203796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fld id="{09CD29A5-27DB-0D4C-A84F-AF4C456FE956}" type="datetimeFigureOut">
              <a:rPr lang="el-GR" altLang="en-US"/>
              <a:pPr/>
              <a:t>1/11/24</a:t>
            </a:fld>
            <a:endParaRPr lang="el-GR" altLang="en-US"/>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fld id="{9095B0F2-BDC7-5C40-A42D-5B0757FBA134}" type="slidenum">
              <a:rPr lang="el-GR" altLang="en-US"/>
              <a:pPr/>
              <a:t>‹#›</a:t>
            </a:fld>
            <a:endParaRPr lang="el-GR" altLang="en-US"/>
          </a:p>
        </p:txBody>
      </p:sp>
    </p:spTree>
    <p:extLst>
      <p:ext uri="{BB962C8B-B14F-4D97-AF65-F5344CB8AC3E}">
        <p14:creationId xmlns:p14="http://schemas.microsoft.com/office/powerpoint/2010/main" val="1918868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l-GR" altLang="en-US"/>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l-GR" altLang="en-US"/>
              <a:t>Kλικ για επεξεργασία των στυλ του υποδείγματος</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9E6B1A20-96E5-4C42-8ADF-BD863921289F}" type="datetimeFigureOut">
              <a:rPr lang="el-GR" altLang="en-US"/>
              <a:pPr/>
              <a:t>1/11/24</a:t>
            </a:fld>
            <a:endParaRPr lang="el-GR" alt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81A0F3E2-B64A-824D-8ADE-E7D936D86D6C}" type="slidenum">
              <a:rPr lang="el-GR" altLang="en-US"/>
              <a:pPr/>
              <a:t>‹#›</a:t>
            </a:fld>
            <a:endParaRPr lang="el-GR" alt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mavrikaki@primedu.uoa.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hyperlink" Target="http://www.tandfonline.com/loi/crst20%23.V5h3lZN97BI" TargetMode="External"/><Relationship Id="rId13" Type="http://schemas.openxmlformats.org/officeDocument/2006/relationships/hyperlink" Target="http://link.springer.com/journal/11422" TargetMode="External"/><Relationship Id="rId3" Type="http://schemas.openxmlformats.org/officeDocument/2006/relationships/hyperlink" Target="http://link.springer.com/journal/10972" TargetMode="External"/><Relationship Id="rId7" Type="http://schemas.openxmlformats.org/officeDocument/2006/relationships/hyperlink" Target="http://www.tandfonline.com/loi/rsse20%23.V5h3uZN97BI" TargetMode="External"/><Relationship Id="rId12" Type="http://schemas.openxmlformats.org/officeDocument/2006/relationships/hyperlink" Target="http://link.springer.com/journal/10763" TargetMode="External"/><Relationship Id="rId2" Type="http://schemas.openxmlformats.org/officeDocument/2006/relationships/hyperlink" Target="http://www.tandfonline.com/loi/tsed20%23.V5h3AJN97BI" TargetMode="External"/><Relationship Id="rId1" Type="http://schemas.openxmlformats.org/officeDocument/2006/relationships/slideLayout" Target="../slideLayouts/slideLayout4.xml"/><Relationship Id="rId6" Type="http://schemas.openxmlformats.org/officeDocument/2006/relationships/hyperlink" Target="http://onlinelibrary.wiley.com/journal/10.1002/(ISSN)1098-237X" TargetMode="External"/><Relationship Id="rId11" Type="http://schemas.openxmlformats.org/officeDocument/2006/relationships/hyperlink" Target="http://www.kluweronline.com/issn/1059-0145/contents" TargetMode="External"/><Relationship Id="rId5" Type="http://schemas.openxmlformats.org/officeDocument/2006/relationships/hyperlink" Target="http://link.springer.com/journal/11191" TargetMode="External"/><Relationship Id="rId10" Type="http://schemas.openxmlformats.org/officeDocument/2006/relationships/hyperlink" Target="http://www3.interscience.wiley.com/cgi-bin/jhome/31817" TargetMode="External"/><Relationship Id="rId4" Type="http://schemas.openxmlformats.org/officeDocument/2006/relationships/hyperlink" Target="http://link.springer.com/journal/11165" TargetMode="External"/><Relationship Id="rId9" Type="http://schemas.openxmlformats.org/officeDocument/2006/relationships/hyperlink" Target="http://www.ejmste.com/"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w.bioscience.heacademy.ac.uk/journal/" TargetMode="External"/><Relationship Id="rId3" Type="http://schemas.openxmlformats.org/officeDocument/2006/relationships/hyperlink" Target="http://advan.physiology.org/" TargetMode="External"/><Relationship Id="rId7" Type="http://schemas.openxmlformats.org/officeDocument/2006/relationships/hyperlink" Target="http://www.acube.org/bioscene/" TargetMode="External"/><Relationship Id="rId2" Type="http://schemas.openxmlformats.org/officeDocument/2006/relationships/hyperlink" Target="http://dergipark.ulakbim.gov.tr/ijobed/" TargetMode="External"/><Relationship Id="rId1" Type="http://schemas.openxmlformats.org/officeDocument/2006/relationships/slideLayout" Target="../slideLayouts/slideLayout4.xml"/><Relationship Id="rId6" Type="http://schemas.openxmlformats.org/officeDocument/2006/relationships/hyperlink" Target="http://www.accessexcellence.org/LC/BEOn/" TargetMode="External"/><Relationship Id="rId11" Type="http://schemas.openxmlformats.org/officeDocument/2006/relationships/hyperlink" Target="http://jmbe.asm.org/index.php/jmbe" TargetMode="External"/><Relationship Id="rId5" Type="http://schemas.openxmlformats.org/officeDocument/2006/relationships/hyperlink" Target="http://www.bambed.org/" TargetMode="External"/><Relationship Id="rId10" Type="http://schemas.openxmlformats.org/officeDocument/2006/relationships/hyperlink" Target="https://www.societyofbiology.org/education/jbe" TargetMode="External"/><Relationship Id="rId4" Type="http://schemas.openxmlformats.org/officeDocument/2006/relationships/hyperlink" Target="http://www.nabt.org/" TargetMode="External"/><Relationship Id="rId9" Type="http://schemas.openxmlformats.org/officeDocument/2006/relationships/hyperlink" Target="http://www.cellbioed.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clickheretofind.com/index.php3?l=gspz"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tandfonline.com/loi/vjee20%23.V5h5eJN97fY" TargetMode="External"/><Relationship Id="rId7" Type="http://schemas.openxmlformats.org/officeDocument/2006/relationships/hyperlink" Target="http://outdooreducationaustralia.org.au/joee/" TargetMode="External"/><Relationship Id="rId2" Type="http://schemas.openxmlformats.org/officeDocument/2006/relationships/hyperlink" Target="http://www.tandfonline.com/loi/ceer20%23.V5h6NJN97BI" TargetMode="External"/><Relationship Id="rId1" Type="http://schemas.openxmlformats.org/officeDocument/2006/relationships/slideLayout" Target="../slideLayouts/slideLayout4.xml"/><Relationship Id="rId6" Type="http://schemas.openxmlformats.org/officeDocument/2006/relationships/hyperlink" Target="https://uk.sagepub.com/en-gb/eur/journal-of-education-for-sustainable-development/journal201843" TargetMode="External"/><Relationship Id="rId5" Type="http://schemas.openxmlformats.org/officeDocument/2006/relationships/hyperlink" Target="http://www.ijese.net/" TargetMode="External"/><Relationship Id="rId4" Type="http://schemas.openxmlformats.org/officeDocument/2006/relationships/hyperlink" Target="http://journals.cambridge.org/action/displayJournal?jid=AE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earthlab.uoi.gr/thete/index.php/thete" TargetMode="External"/><Relationship Id="rId2" Type="http://schemas.openxmlformats.org/officeDocument/2006/relationships/hyperlink" Target="http://pc204.lib.uoi.gr/serp/index.php/serp" TargetMode="External"/><Relationship Id="rId1" Type="http://schemas.openxmlformats.org/officeDocument/2006/relationships/slideLayout" Target="../slideLayouts/slideLayout4.xml"/><Relationship Id="rId4" Type="http://schemas.openxmlformats.org/officeDocument/2006/relationships/hyperlink" Target="http://www.peekpemagazine.gr/"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hyperlink" Target="http://www.biblionet.gr/book/148950/Mertens,_Donna_M./%CE%88%CF%81%CE%B5%CF%85%CE%BD%CE%B1_%CE%BA%CE%B1%CE%B9_%CE%B1%CE%BE%CE%B9%CE%BF%CE%BB%CF%8C%CE%B3%CE%B7%CF%83%CE%B7_%CF%83%CF%84%CE%B7%CE%BD_%CE%B5%CE%BA%CF%80%CE%B1%CE%AF%CE%B4%CE%B5%CF%85%CF%83%CE%B7_%CE%BA%CE%B1%CE%B9_%CF%84%CE%B7%CE%BD_%CF%88%CF%85%CF%87%CE%BF%CE%BB%CE%BF%CE%B3%CE%AF%CE%B1" TargetMode="External"/><Relationship Id="rId13" Type="http://schemas.openxmlformats.org/officeDocument/2006/relationships/hyperlink" Target="http://www.biblionet.gr/author/34784/%CE%95%CE%BB%CE%AD%CE%BD%CE%B7_%CE%93%CE%B9%CE%B1%CE%BD%CE%BD%CE%B1%CE%BA%CE%BF%CF%80%CE%BF%CF%8D%CE%BB%CE%BF%CF%85" TargetMode="External"/><Relationship Id="rId18" Type="http://schemas.openxmlformats.org/officeDocument/2006/relationships/hyperlink" Target="http://www.biblionet.gr/author/3465/%CE%94._%CE%93._%CE%A4%CF%83%CE%B1%CE%BF%CF%8D%CF%83%CE%B7%CF%82" TargetMode="External"/><Relationship Id="rId3" Type="http://schemas.openxmlformats.org/officeDocument/2006/relationships/hyperlink" Target="http://kritiki.gr/product/isagogi-stin-kinoniki-erevna/" TargetMode="External"/><Relationship Id="rId7" Type="http://schemas.openxmlformats.org/officeDocument/2006/relationships/hyperlink" Target="http://www.biblionet.gr/com/427/%CE%9A%CF%81%CE%B9%CF%84%CE%B9%CE%BA%CE%AE" TargetMode="External"/><Relationship Id="rId12" Type="http://schemas.openxmlformats.org/officeDocument/2006/relationships/hyperlink" Target="http://www.biblionet.gr/author/78613/%CE%9C%CE%B1%CF%84%CE%AF%CE%BD%CE%B1_%CE%9C%CE%B1%CF%85%CF%81%CE%AC%CE%BA%CE%B7" TargetMode="External"/><Relationship Id="rId17" Type="http://schemas.openxmlformats.org/officeDocument/2006/relationships/hyperlink" Target="http://www.biblionet.gr/author/20820/%CE%A7%CF%81%CE%B9%CF%83%CF%84%CE%AF%CE%BD%CE%B1_%CE%9D%CF%8C%CE%B2%CE%B1_-_%CE%9A%CE%B1%CE%BB%CF%84%CF%83%CE%BF%CF%8D%CE%BD%CE%B7" TargetMode="External"/><Relationship Id="rId2" Type="http://schemas.openxmlformats.org/officeDocument/2006/relationships/hyperlink" Target="http://www.biblionet.gr/book/191290/Babbie,_Earl/%CE%95%CE%B9%CF%83%CE%B1%CE%B3%CF%89%CE%B3%CE%AE_%CF%83%CF%84%CE%B7%CE%BD_%CE%BA%CE%BF%CE%B9%CE%BD%CF%89%CE%BD%CE%B9%CE%BA%CE%AE_%CE%AD%CF%81%CE%B5%CF%85%CE%BD%CE%B1" TargetMode="External"/><Relationship Id="rId16" Type="http://schemas.openxmlformats.org/officeDocument/2006/relationships/hyperlink" Target="http://www.biblionet.gr/book/116901/%CE%9D%CF%8C%CE%B2%CE%B1_-_%CE%9A%CE%B1%CE%BB%CF%84%CF%83%CE%BF%CF%8D%CE%BD%CE%B7,_%CE%A7%CF%81%CE%B9%CF%83%CF%84%CE%AF%CE%BD%CE%B1/%CE%9C%CE%B5%CE%B8%CE%BF%CE%B4%CE%BF%CE%BB%CE%BF%CE%B3%CE%AF%CE%B1_%CE%B5%CE%BC%CF%80%CE%B5%CE%B9%CF%81%CE%B9%CE%BA%CE%AE%CF%82_%CE%AD%CF%81%CE%B5%CF%85%CE%BD%CE%B1%CF%82_%CF%83%CF%84%CE%B9%CF%82_%CE%BA%CE%BF%CE%B9%CE%BD%CF%89%CE%BD%CE%B9%CE%BA%CE%AD%CF%82_%CE%B5%CF%80%CE%B9%CF%83%CF%84%CE%AE%CE%BC%CE%B5%CF%82" TargetMode="External"/><Relationship Id="rId20" Type="http://schemas.openxmlformats.org/officeDocument/2006/relationships/hyperlink" Target="http://www.ekt.gr/" TargetMode="External"/><Relationship Id="rId1" Type="http://schemas.openxmlformats.org/officeDocument/2006/relationships/slideLayout" Target="../slideLayouts/slideLayout7.xml"/><Relationship Id="rId6" Type="http://schemas.openxmlformats.org/officeDocument/2006/relationships/hyperlink" Target="http://www.biblionet.gr/author/36183/%CE%9A%CF%8E%CF%83%CF%84%CE%B1%CF%82_%CE%96%CE%B1%CF%86%CE%B5%CE%B9%CF%81%CF%8C%CF%80%CE%BF%CF%85%CE%BB%CE%BF%CF%82" TargetMode="External"/><Relationship Id="rId11" Type="http://schemas.openxmlformats.org/officeDocument/2006/relationships/hyperlink" Target="http://www.biblionet.gr/author/78614/%CE%A0%CE%B1%CE%BD%CE%B1%CE%B3%CE%B9%CF%8E%CF%84%CE%B1_%CE%9C%CF%80%CE%B9%CE%B8%CE%B1%CF%81%CE%AC" TargetMode="External"/><Relationship Id="rId5" Type="http://schemas.openxmlformats.org/officeDocument/2006/relationships/hyperlink" Target="http://www.biblionet.gr/author/109159/%CE%93%CE%B9%CE%AC%CE%BD%CE%BD%CE%B7%CF%82_%CE%92%CE%BF%CE%B3%CE%B9%CE%B1%CF%84%CE%B6%CE%AE%CF%82" TargetMode="External"/><Relationship Id="rId15" Type="http://schemas.openxmlformats.org/officeDocument/2006/relationships/hyperlink" Target="http://www.biblionet.gr/com/348/%CE%9C%CE%B5%CF%84%CE%B1%CE%AF%CF%87%CE%BC%CE%B9%CE%BF" TargetMode="External"/><Relationship Id="rId10" Type="http://schemas.openxmlformats.org/officeDocument/2006/relationships/hyperlink" Target="http://www.biblionet.gr/author/78612/%CE%A3%CF%84%CE%B1%CF%8D%CF%81%CE%BF%CF%82_%CE%9A%CF%85%CF%81%CE%B1%CE%BD%CE%AC%CE%BA%CE%B7%CF%82" TargetMode="External"/><Relationship Id="rId19" Type="http://schemas.openxmlformats.org/officeDocument/2006/relationships/hyperlink" Target="http://www.biblionet.gr/com/205/Gutenberg_-_%CE%93%CE%B9%CF%8E%CF%81%CE%B3%CE%BF%CF%82_&amp;_%CE%9A%CF%8E%CF%83%CF%84%CE%B1%CF%82_%CE%94%CE%B1%CF%81%CE%B4%CE%B1%CE%BD%CF%8C%CF%82" TargetMode="External"/><Relationship Id="rId4" Type="http://schemas.openxmlformats.org/officeDocument/2006/relationships/hyperlink" Target="http://www.biblionet.gr/author/98767/Earl_Babbie" TargetMode="External"/><Relationship Id="rId9" Type="http://schemas.openxmlformats.org/officeDocument/2006/relationships/hyperlink" Target="http://www.biblionet.gr/author/85706/Donna_M._Mertens" TargetMode="External"/><Relationship Id="rId14" Type="http://schemas.openxmlformats.org/officeDocument/2006/relationships/hyperlink" Target="http://www.biblionet.gr/author/10511/%CE%92%CE%AC%CF%83%CF%89_%CE%92%CE%B1%CF%83%CE%B9%CE%BB%CE%BF%CF%8D_-_%CE%A0%CE%B1%CF%80%CE%B1%CE%B3%CE%B5%CF%89%CF%81%CE%B3%CE%AF%CE%BF%CF%8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gradFill rotWithShape="1">
            <a:gsLst>
              <a:gs pos="0">
                <a:srgbClr val="7A8967"/>
              </a:gs>
              <a:gs pos="80000">
                <a:srgbClr val="A0B488"/>
              </a:gs>
              <a:gs pos="100000">
                <a:srgbClr val="A1B688"/>
              </a:gs>
            </a:gsLst>
            <a:lin ang="16200000"/>
          </a:gradFill>
          <a:ln cap="flat">
            <a:solidFill>
              <a:srgbClr val="A1B28E"/>
            </a:solidFill>
            <a:miter lim="800000"/>
            <a:headEnd/>
            <a:tailEnd/>
          </a:ln>
          <a:effectLst>
            <a:outerShdw blurRad="63500" dist="23000" dir="5400000" rotWithShape="0">
              <a:srgbClr val="000000">
                <a:alpha val="34999"/>
              </a:srgbClr>
            </a:outerShdw>
          </a:effectLst>
        </p:spPr>
        <p:txBody>
          <a:bodyPr/>
          <a:lstStyle/>
          <a:p>
            <a:pPr eaLnBrk="1" hangingPunct="1"/>
            <a:r>
              <a:rPr lang="el-GR" altLang="en-US" dirty="0">
                <a:solidFill>
                  <a:srgbClr val="FFFFFF"/>
                </a:solidFill>
                <a:ea typeface="ＭＳ Ｐゴシック" charset="-128"/>
              </a:rPr>
              <a:t>Περί εκπαιδευτικής έρευνας</a:t>
            </a:r>
          </a:p>
        </p:txBody>
      </p:sp>
      <p:sp>
        <p:nvSpPr>
          <p:cNvPr id="3" name="2 - Υπότιτλος"/>
          <p:cNvSpPr>
            <a:spLocks noGrp="1"/>
          </p:cNvSpPr>
          <p:nvPr>
            <p:ph type="subTitle" idx="1"/>
          </p:nvPr>
        </p:nvSpPr>
        <p:spPr>
          <a:xfrm>
            <a:off x="1259632" y="3933056"/>
            <a:ext cx="6311602" cy="1519014"/>
          </a:xfrm>
          <a:gradFill rotWithShape="1">
            <a:gsLst>
              <a:gs pos="0">
                <a:srgbClr val="FFF287"/>
              </a:gs>
              <a:gs pos="35001">
                <a:srgbClr val="FFF4AC"/>
              </a:gs>
              <a:gs pos="100000">
                <a:srgbClr val="FFFBDD"/>
              </a:gs>
            </a:gsLst>
            <a:lin ang="16200000" scaled="1"/>
          </a:gradFill>
          <a:ln cap="flat">
            <a:solidFill>
              <a:srgbClr val="E6BA23"/>
            </a:solidFill>
            <a:miter lim="800000"/>
            <a:headEnd/>
            <a:tailEnd/>
          </a:ln>
          <a:effectLst>
            <a:outerShdw blurRad="63500" dist="20000" dir="5400000" rotWithShape="0">
              <a:srgbClr val="000000">
                <a:alpha val="37999"/>
              </a:srgbClr>
            </a:outerShdw>
          </a:effectLst>
        </p:spPr>
        <p:txBody>
          <a:bodyPr/>
          <a:lstStyle/>
          <a:p>
            <a:pPr eaLnBrk="1" hangingPunct="1">
              <a:lnSpc>
                <a:spcPct val="80000"/>
              </a:lnSpc>
            </a:pPr>
            <a:r>
              <a:rPr lang="el-GR" altLang="en-US" sz="1800" dirty="0">
                <a:solidFill>
                  <a:srgbClr val="898989"/>
                </a:solidFill>
                <a:ea typeface="ＭＳ Ｐゴシック" charset="-128"/>
              </a:rPr>
              <a:t>Ευαγγελία </a:t>
            </a:r>
            <a:r>
              <a:rPr lang="el-GR" altLang="en-US" sz="1800" dirty="0" err="1">
                <a:solidFill>
                  <a:srgbClr val="898989"/>
                </a:solidFill>
                <a:ea typeface="ＭＳ Ｐゴシック" charset="-128"/>
              </a:rPr>
              <a:t>Μαυρικάκη</a:t>
            </a:r>
            <a:endParaRPr lang="el-GR" altLang="en-US" sz="1800" dirty="0">
              <a:solidFill>
                <a:srgbClr val="898989"/>
              </a:solidFill>
              <a:ea typeface="ＭＳ Ｐゴシック" charset="-128"/>
            </a:endParaRPr>
          </a:p>
          <a:p>
            <a:pPr eaLnBrk="1" hangingPunct="1">
              <a:lnSpc>
                <a:spcPct val="80000"/>
              </a:lnSpc>
            </a:pPr>
            <a:r>
              <a:rPr lang="el-GR" altLang="en-US" sz="1800" dirty="0">
                <a:solidFill>
                  <a:srgbClr val="898989"/>
                </a:solidFill>
                <a:ea typeface="ＭＳ Ｐゴシック" charset="-128"/>
              </a:rPr>
              <a:t>Καθηγήτρια Π.Τ.Δ.Ε., Παν/</a:t>
            </a:r>
            <a:r>
              <a:rPr lang="el-GR" altLang="en-US" sz="1800" dirty="0" err="1">
                <a:solidFill>
                  <a:srgbClr val="898989"/>
                </a:solidFill>
                <a:ea typeface="ＭＳ Ｐゴシック" charset="-128"/>
              </a:rPr>
              <a:t>μίου</a:t>
            </a:r>
            <a:r>
              <a:rPr lang="el-GR" altLang="en-US" sz="1800" dirty="0">
                <a:solidFill>
                  <a:srgbClr val="898989"/>
                </a:solidFill>
                <a:ea typeface="ＭＳ Ｐゴシック" charset="-128"/>
              </a:rPr>
              <a:t> Αθηνών</a:t>
            </a:r>
          </a:p>
          <a:p>
            <a:pPr eaLnBrk="1" hangingPunct="1">
              <a:lnSpc>
                <a:spcPct val="80000"/>
              </a:lnSpc>
            </a:pPr>
            <a:r>
              <a:rPr lang="el-GR" altLang="en-US" sz="1800" dirty="0" err="1">
                <a:solidFill>
                  <a:srgbClr val="898989"/>
                </a:solidFill>
                <a:ea typeface="ＭＳ Ｐゴシック" charset="-128"/>
              </a:rPr>
              <a:t>Ναυαρίνου</a:t>
            </a:r>
            <a:r>
              <a:rPr lang="el-GR" altLang="en-US" sz="1800" dirty="0">
                <a:solidFill>
                  <a:srgbClr val="898989"/>
                </a:solidFill>
                <a:ea typeface="ＭＳ Ｐゴシック" charset="-128"/>
              </a:rPr>
              <a:t> 13</a:t>
            </a:r>
            <a:r>
              <a:rPr lang="el-GR" altLang="en-US" sz="1800" baseline="30000" dirty="0">
                <a:solidFill>
                  <a:srgbClr val="898989"/>
                </a:solidFill>
                <a:ea typeface="ＭＳ Ｐゴシック" charset="-128"/>
              </a:rPr>
              <a:t>Α</a:t>
            </a:r>
            <a:r>
              <a:rPr lang="el-GR" altLang="en-US" sz="1800" dirty="0">
                <a:solidFill>
                  <a:srgbClr val="898989"/>
                </a:solidFill>
                <a:ea typeface="ＭＳ Ｐゴシック" charset="-128"/>
              </a:rPr>
              <a:t>, 4</a:t>
            </a:r>
            <a:r>
              <a:rPr lang="el-GR" altLang="en-US" sz="1800" baseline="30000" dirty="0">
                <a:solidFill>
                  <a:srgbClr val="898989"/>
                </a:solidFill>
                <a:ea typeface="ＭＳ Ｐゴシック" charset="-128"/>
              </a:rPr>
              <a:t>ος</a:t>
            </a:r>
            <a:r>
              <a:rPr lang="el-GR" altLang="en-US" sz="1800" dirty="0">
                <a:solidFill>
                  <a:srgbClr val="898989"/>
                </a:solidFill>
                <a:ea typeface="ＭＳ Ｐゴシック" charset="-128"/>
              </a:rPr>
              <a:t> όροφος, γραφείο 5, </a:t>
            </a:r>
          </a:p>
          <a:p>
            <a:pPr eaLnBrk="1" hangingPunct="1">
              <a:lnSpc>
                <a:spcPct val="80000"/>
              </a:lnSpc>
            </a:pPr>
            <a:r>
              <a:rPr lang="el-GR" altLang="en-US" sz="1800" dirty="0" err="1">
                <a:solidFill>
                  <a:srgbClr val="898989"/>
                </a:solidFill>
                <a:ea typeface="ＭＳ Ｐゴシック" charset="-128"/>
              </a:rPr>
              <a:t>Τηλ</a:t>
            </a:r>
            <a:r>
              <a:rPr lang="el-GR" altLang="en-US" sz="1800" dirty="0">
                <a:solidFill>
                  <a:srgbClr val="898989"/>
                </a:solidFill>
                <a:ea typeface="ＭＳ Ｐゴシック" charset="-128"/>
              </a:rPr>
              <a:t>. 2103688033</a:t>
            </a:r>
          </a:p>
          <a:p>
            <a:pPr eaLnBrk="1" hangingPunct="1">
              <a:lnSpc>
                <a:spcPct val="80000"/>
              </a:lnSpc>
            </a:pPr>
            <a:r>
              <a:rPr lang="en-US" altLang="en-US" sz="1800" dirty="0">
                <a:solidFill>
                  <a:srgbClr val="898989"/>
                </a:solidFill>
                <a:ea typeface="ＭＳ Ｐゴシック" charset="-128"/>
                <a:hlinkClick r:id="rId2"/>
              </a:rPr>
              <a:t>emavrikaki@primedu.uoa.gr</a:t>
            </a:r>
            <a:endParaRPr lang="en-US" altLang="en-US" sz="1800" dirty="0">
              <a:solidFill>
                <a:srgbClr val="898989"/>
              </a:solidFill>
              <a:ea typeface="ＭＳ Ｐゴシック" charset="-128"/>
            </a:endParaRPr>
          </a:p>
          <a:p>
            <a:pPr eaLnBrk="1" hangingPunct="1">
              <a:lnSpc>
                <a:spcPct val="80000"/>
              </a:lnSpc>
            </a:pPr>
            <a:endParaRPr lang="el-GR" altLang="en-US" sz="1800" dirty="0">
              <a:solidFill>
                <a:srgbClr val="898989"/>
              </a:solidFill>
              <a:ea typeface="ＭＳ Ｐゴシック" charset="-128"/>
            </a:endParaRPr>
          </a:p>
        </p:txBody>
      </p:sp>
    </p:spTree>
  </p:cSld>
  <p:clrMapOvr>
    <a:masterClrMapping/>
  </p:clrMapOvr>
  <p:transition spd="med">
    <p:diamon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57187" y="476672"/>
            <a:ext cx="3062686" cy="2232248"/>
          </a:xfr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el-GR" altLang="en-US" sz="4000" dirty="0">
                <a:ea typeface="ＭＳ Ｐゴシック" charset="-128"/>
              </a:rPr>
              <a:t>Η έρευνα βασίζεται στο παρελθόν</a:t>
            </a:r>
            <a:endParaRPr lang="en-US" altLang="en-US" sz="4000" dirty="0">
              <a:ea typeface="ＭＳ Ｐゴシック" charset="-128"/>
            </a:endParaRPr>
          </a:p>
        </p:txBody>
      </p:sp>
      <p:pic>
        <p:nvPicPr>
          <p:cNvPr id="133124" name="Picture 4" descr="theory frazz20042288008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2786063"/>
            <a:ext cx="8286750" cy="364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446760" y="476672"/>
            <a:ext cx="5697239" cy="2092881"/>
          </a:xfrm>
          <a:prstGeom prst="rect">
            <a:avLst/>
          </a:prstGeom>
          <a:noFill/>
        </p:spPr>
        <p:txBody>
          <a:bodyPr wrap="square" rtlCol="0">
            <a:spAutoFit/>
          </a:bodyPr>
          <a:lstStyle/>
          <a:p>
            <a:pPr lvl="1" eaLnBrk="1" hangingPunct="1"/>
            <a:r>
              <a:rPr lang="en-US" altLang="en-US" sz="2800" dirty="0"/>
              <a:t>…</a:t>
            </a:r>
            <a:r>
              <a:rPr lang="el-GR" altLang="en-US" sz="2800" dirty="0">
                <a:solidFill>
                  <a:srgbClr val="FF0000"/>
                </a:solidFill>
              </a:rPr>
              <a:t>καταστρέφοντάς το </a:t>
            </a:r>
            <a:r>
              <a:rPr lang="en-US" altLang="en-US" sz="2800" dirty="0"/>
              <a:t>(</a:t>
            </a:r>
            <a:r>
              <a:rPr lang="el-GR" altLang="en-US" sz="2800" dirty="0"/>
              <a:t>δημιουργώντας νέες θεωρίες</a:t>
            </a:r>
            <a:r>
              <a:rPr lang="en-US" altLang="en-US" sz="2800" dirty="0"/>
              <a:t>), </a:t>
            </a:r>
          </a:p>
          <a:p>
            <a:pPr lvl="1" eaLnBrk="1" hangingPunct="1"/>
            <a:r>
              <a:rPr lang="en-US" altLang="en-US" sz="2800" dirty="0"/>
              <a:t>…</a:t>
            </a:r>
            <a:r>
              <a:rPr lang="el-GR" altLang="en-US" sz="2800" dirty="0"/>
              <a:t>ή </a:t>
            </a:r>
            <a:r>
              <a:rPr lang="el-GR" altLang="en-US" sz="2800" dirty="0">
                <a:solidFill>
                  <a:srgbClr val="FF0000"/>
                </a:solidFill>
              </a:rPr>
              <a:t>υποστηρίζοντάς το </a:t>
            </a:r>
            <a:r>
              <a:rPr lang="en-US" altLang="en-US" sz="2800" dirty="0"/>
              <a:t>(</a:t>
            </a:r>
            <a:r>
              <a:rPr lang="el-GR" altLang="en-US" sz="2800" dirty="0"/>
              <a:t>επαναληπτικές μελέτες</a:t>
            </a:r>
            <a:r>
              <a:rPr lang="en-US" altLang="en-US" sz="2800" dirty="0"/>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hangingPunct="1"/>
            <a:r>
              <a:rPr lang="el-GR" altLang="en-US" sz="3200" dirty="0">
                <a:ea typeface="ＭＳ Ｐゴシック" charset="-128"/>
              </a:rPr>
              <a:t>Έρευνα που δεν είναι κατανοητή είναι άχρηστη</a:t>
            </a:r>
            <a:endParaRPr lang="en-US" altLang="en-US" sz="3200" dirty="0">
              <a:ea typeface="ＭＳ Ｐゴシック" charset="-128"/>
            </a:endParaRPr>
          </a:p>
        </p:txBody>
      </p:sp>
      <p:sp>
        <p:nvSpPr>
          <p:cNvPr id="135171" name="Rectangle 3"/>
          <p:cNvSpPr>
            <a:spLocks noGrp="1" noChangeArrowheads="1"/>
          </p:cNvSpPr>
          <p:nvPr>
            <p:ph idx="1"/>
          </p:nvPr>
        </p:nvSpPr>
        <p:spPr>
          <a:xfrm>
            <a:off x="457200" y="1600200"/>
            <a:ext cx="8229600" cy="4829175"/>
          </a:xfrm>
        </p:spPr>
        <p:txBody>
          <a:bodyPr/>
          <a:lstStyle/>
          <a:p>
            <a:pPr lvl="1" eaLnBrk="1" hangingPunct="1">
              <a:buFont typeface="Arial" charset="0"/>
              <a:buNone/>
            </a:pPr>
            <a:r>
              <a:rPr lang="el-GR" altLang="en-US">
                <a:ea typeface="ＭＳ Ｐゴシック" charset="-128"/>
              </a:rPr>
              <a:t>Αλλά </a:t>
            </a:r>
            <a:r>
              <a:rPr lang="el-GR" altLang="en-US">
                <a:solidFill>
                  <a:srgbClr val="00B050"/>
                </a:solidFill>
                <a:ea typeface="ＭＳ Ｐゴシック" charset="-128"/>
              </a:rPr>
              <a:t>μπορεί να παρατείνει το χρόνο παραμονής σας σε ένα ερευνητικό κέντρο </a:t>
            </a:r>
            <a:r>
              <a:rPr lang="el-GR" altLang="en-US">
                <a:solidFill>
                  <a:srgbClr val="00B050"/>
                </a:solidFill>
                <a:ea typeface="ＭＳ Ｐゴシック" charset="-128"/>
                <a:sym typeface="Wingdings" charset="2"/>
              </a:rPr>
              <a:t> </a:t>
            </a:r>
            <a:endParaRPr lang="en-US" altLang="en-US">
              <a:solidFill>
                <a:srgbClr val="00B050"/>
              </a:solidFill>
              <a:ea typeface="ＭＳ Ｐゴシック" charset="-128"/>
            </a:endParaRPr>
          </a:p>
          <a:p>
            <a:pPr eaLnBrk="1" hangingPunct="1"/>
            <a:endParaRPr lang="en-US" altLang="en-US">
              <a:ea typeface="ＭＳ Ｐゴシック" charset="-128"/>
            </a:endParaRPr>
          </a:p>
        </p:txBody>
      </p:sp>
      <p:pic>
        <p:nvPicPr>
          <p:cNvPr id="135172" name="Picture 4" descr="ten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71750"/>
            <a:ext cx="7620000" cy="324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0" name="Rectangle 3"/>
          <p:cNvSpPr txBox="1">
            <a:spLocks noChangeArrowheads="1"/>
          </p:cNvSpPr>
          <p:nvPr/>
        </p:nvSpPr>
        <p:spPr bwMode="auto">
          <a:xfrm>
            <a:off x="4857750" y="6072188"/>
            <a:ext cx="32146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90513" indent="-290513"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buFont typeface="Arial" charset="0"/>
              <a:buNone/>
            </a:pPr>
            <a:r>
              <a:rPr lang="en-US" altLang="en-US" sz="2000">
                <a:latin typeface="Calibri" charset="0"/>
              </a:rPr>
              <a:t>TENURE= </a:t>
            </a:r>
            <a:r>
              <a:rPr lang="el-GR" altLang="en-US" sz="2000">
                <a:latin typeface="Calibri" charset="0"/>
              </a:rPr>
              <a:t>διάρκεια θητείας</a:t>
            </a:r>
            <a:endParaRPr lang="en-US" altLang="en-US" sz="2000">
              <a:solidFill>
                <a:srgbClr val="C00000"/>
              </a:solidFill>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51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1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28625" y="30957"/>
            <a:ext cx="8229600" cy="9906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eaLnBrk="1" hangingPunct="1"/>
            <a:r>
              <a:rPr lang="el-GR" altLang="en-US" sz="3200">
                <a:ea typeface="ＭＳ Ｐゴシック" charset="-128"/>
              </a:rPr>
              <a:t>Η έρευνα απαιτεί </a:t>
            </a:r>
            <a:r>
              <a:rPr lang="el-GR" altLang="en-US" sz="3200" b="1">
                <a:solidFill>
                  <a:srgbClr val="FF0000"/>
                </a:solidFill>
                <a:ea typeface="ＭＳ Ｐゴシック" charset="-128"/>
              </a:rPr>
              <a:t>συγκεκριμένη γλώσσα </a:t>
            </a:r>
            <a:r>
              <a:rPr lang="el-GR" altLang="en-US" sz="3200">
                <a:ea typeface="ＭＳ Ｐゴシック" charset="-128"/>
              </a:rPr>
              <a:t>και</a:t>
            </a:r>
            <a:r>
              <a:rPr lang="el-GR" altLang="en-US" sz="3200" b="1">
                <a:ea typeface="ＭＳ Ｐゴシック" charset="-128"/>
              </a:rPr>
              <a:t> </a:t>
            </a:r>
            <a:r>
              <a:rPr lang="el-GR" altLang="en-US" sz="3200" b="1">
                <a:solidFill>
                  <a:srgbClr val="FF0000"/>
                </a:solidFill>
                <a:ea typeface="ＭＳ Ｐゴシック" charset="-128"/>
              </a:rPr>
              <a:t>τρόπο γραφής</a:t>
            </a:r>
            <a:endParaRPr lang="en-US" altLang="en-US" sz="3200" b="1" dirty="0">
              <a:solidFill>
                <a:srgbClr val="FF0000"/>
              </a:solidFill>
              <a:ea typeface="ＭＳ Ｐゴシック" charset="-128"/>
            </a:endParaRPr>
          </a:p>
        </p:txBody>
      </p:sp>
      <p:sp>
        <p:nvSpPr>
          <p:cNvPr id="31746" name="Rectangle 3"/>
          <p:cNvSpPr>
            <a:spLocks noGrp="1" noChangeArrowheads="1"/>
          </p:cNvSpPr>
          <p:nvPr>
            <p:ph idx="1"/>
          </p:nvPr>
        </p:nvSpPr>
        <p:spPr/>
        <p:txBody>
          <a:bodyPr/>
          <a:lstStyle/>
          <a:p>
            <a:pPr eaLnBrk="1" hangingPunct="1"/>
            <a:endParaRPr lang="en-US" altLang="en-US">
              <a:ea typeface="ＭＳ Ｐゴシック" charset="-128"/>
            </a:endParaRPr>
          </a:p>
        </p:txBody>
      </p:sp>
      <p:pic>
        <p:nvPicPr>
          <p:cNvPr id="137220" name="Picture 4" descr="words herman20458070608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214438"/>
            <a:ext cx="8429625" cy="531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eaLnBrk="1" hangingPunct="1"/>
            <a:r>
              <a:rPr lang="el-GR" altLang="en-US" sz="3200" dirty="0">
                <a:ea typeface="ＭＳ Ｐゴシック" charset="-128"/>
              </a:rPr>
              <a:t>Γιατί είναι τόσο «ξύλινος» ο λόγος των επιστημονικών κειμένων;</a:t>
            </a:r>
            <a:endParaRPr lang="en-US" altLang="en-US" sz="3200" dirty="0">
              <a:ea typeface="ＭＳ Ｐゴシック" charset="-128"/>
            </a:endParaRPr>
          </a:p>
        </p:txBody>
      </p:sp>
      <p:sp>
        <p:nvSpPr>
          <p:cNvPr id="35842" name="Rectangle 3"/>
          <p:cNvSpPr>
            <a:spLocks noGrp="1" noChangeArrowheads="1"/>
          </p:cNvSpPr>
          <p:nvPr>
            <p:ph idx="1"/>
          </p:nvPr>
        </p:nvSpPr>
        <p:spPr>
          <a:xfrm>
            <a:off x="457200" y="1357313"/>
            <a:ext cx="8229600" cy="4768850"/>
          </a:xfrm>
        </p:spPr>
        <p:txBody>
          <a:bodyPr/>
          <a:lstStyle/>
          <a:p>
            <a:pPr eaLnBrk="1" hangingPunct="1">
              <a:buFont typeface="Arial" charset="0"/>
              <a:buNone/>
            </a:pPr>
            <a:r>
              <a:rPr lang="el-GR" altLang="en-US" dirty="0">
                <a:ea typeface="ＭＳ Ｐゴシック" charset="-128"/>
              </a:rPr>
              <a:t>Οι λέξεις έχουν </a:t>
            </a:r>
            <a:r>
              <a:rPr lang="el-GR" altLang="en-US" dirty="0">
                <a:solidFill>
                  <a:srgbClr val="C00000"/>
                </a:solidFill>
                <a:ea typeface="ＭＳ Ｐゴシック" charset="-128"/>
              </a:rPr>
              <a:t>διαφορετικές σημασίες σε διαφορετικά πλαίσια</a:t>
            </a:r>
            <a:endParaRPr lang="en-US" altLang="en-US" dirty="0">
              <a:solidFill>
                <a:srgbClr val="C00000"/>
              </a:solidFill>
              <a:ea typeface="ＭＳ Ｐゴシック" charset="-128"/>
            </a:endParaRPr>
          </a:p>
        </p:txBody>
      </p:sp>
      <p:pic>
        <p:nvPicPr>
          <p:cNvPr id="147460" name="Picture 4" descr="what is a number filestream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00313"/>
            <a:ext cx="8786813" cy="365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7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el-GR" altLang="en-US" dirty="0">
                <a:ea typeface="ＭＳ Ｐゴシック" charset="-128"/>
              </a:rPr>
              <a:t>Συγγραφή</a:t>
            </a:r>
            <a:endParaRPr lang="en-US" altLang="en-US" dirty="0">
              <a:ea typeface="ＭＳ Ｐゴシック" charset="-128"/>
            </a:endParaRPr>
          </a:p>
        </p:txBody>
      </p:sp>
      <p:sp>
        <p:nvSpPr>
          <p:cNvPr id="33794" name="Text Box 3"/>
          <p:cNvSpPr txBox="1">
            <a:spLocks noChangeArrowheads="1"/>
          </p:cNvSpPr>
          <p:nvPr/>
        </p:nvSpPr>
        <p:spPr bwMode="auto">
          <a:xfrm>
            <a:off x="571500" y="1071563"/>
            <a:ext cx="8215313"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kumimoji="1" lang="en-US" altLang="en-US" sz="1800" b="1" i="1">
                <a:solidFill>
                  <a:schemeClr val="tx2"/>
                </a:solidFill>
                <a:latin typeface="Calibri" charset="0"/>
              </a:rPr>
              <a:t>      «</a:t>
            </a:r>
            <a:r>
              <a:rPr kumimoji="1" lang="el-GR" altLang="en-US" sz="1800" b="1" i="1">
                <a:solidFill>
                  <a:schemeClr val="tx2"/>
                </a:solidFill>
                <a:latin typeface="Calibri" charset="0"/>
              </a:rPr>
              <a:t>Υπάρχουν δύο πολύ σημαντικές στιγμές κατά τη διάρκεια συγγραφής: </a:t>
            </a:r>
          </a:p>
          <a:p>
            <a:pPr eaLnBrk="1" hangingPunct="1"/>
            <a:r>
              <a:rPr kumimoji="1" lang="el-GR" altLang="en-US" sz="1800" b="1" i="1">
                <a:solidFill>
                  <a:schemeClr val="tx2"/>
                </a:solidFill>
                <a:latin typeface="Calibri" charset="0"/>
              </a:rPr>
              <a:t>	η μία είναι όταν ξεκινάς </a:t>
            </a:r>
          </a:p>
          <a:p>
            <a:pPr eaLnBrk="1" hangingPunct="1"/>
            <a:r>
              <a:rPr kumimoji="1" lang="el-GR" altLang="en-US" sz="1800" b="1" i="1">
                <a:solidFill>
                  <a:schemeClr val="tx2"/>
                </a:solidFill>
                <a:latin typeface="Calibri" charset="0"/>
              </a:rPr>
              <a:t>	και η άλλη είναι όταν πετάς αυτό που έγραψες στο καλάθι των 	αχρήστων»</a:t>
            </a:r>
          </a:p>
          <a:p>
            <a:pPr algn="r" eaLnBrk="1" hangingPunct="1"/>
            <a:r>
              <a:rPr kumimoji="1" lang="en-US" altLang="en-US" sz="1800" b="1" i="1">
                <a:solidFill>
                  <a:schemeClr val="tx2"/>
                </a:solidFill>
                <a:latin typeface="Calibri" charset="0"/>
              </a:rPr>
              <a:t> (Samuel Beckett)</a:t>
            </a:r>
            <a:r>
              <a:rPr kumimoji="1" lang="en-US" altLang="en-US" sz="1800">
                <a:latin typeface="Calibri" charset="0"/>
              </a:rPr>
              <a:t> </a:t>
            </a:r>
          </a:p>
        </p:txBody>
      </p:sp>
      <p:pic>
        <p:nvPicPr>
          <p:cNvPr id="141317" name="Picture 5" descr="writing tmsho0509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643188"/>
            <a:ext cx="8334375" cy="357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1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79388" y="115888"/>
            <a:ext cx="8305800" cy="88265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hangingPunct="1"/>
            <a:r>
              <a:rPr lang="el-GR" altLang="en-US" sz="3600" dirty="0">
                <a:ea typeface="ＭＳ Ｐゴシック" charset="-128"/>
              </a:rPr>
              <a:t>Η συγγραφή οριοθετεί τα αποτελέσματα</a:t>
            </a:r>
            <a:endParaRPr lang="en-US" altLang="en-US" sz="3600" dirty="0">
              <a:ea typeface="ＭＳ Ｐゴシック" charset="-128"/>
            </a:endParaRPr>
          </a:p>
        </p:txBody>
      </p:sp>
      <p:sp>
        <p:nvSpPr>
          <p:cNvPr id="149507" name="Rectangle 3"/>
          <p:cNvSpPr>
            <a:spLocks noGrp="1" noChangeArrowheads="1"/>
          </p:cNvSpPr>
          <p:nvPr>
            <p:ph type="body" sz="half" idx="1"/>
          </p:nvPr>
        </p:nvSpPr>
        <p:spPr>
          <a:xfrm>
            <a:off x="500063" y="1428750"/>
            <a:ext cx="5929312" cy="5000625"/>
          </a:xfrm>
        </p:spPr>
        <p:style>
          <a:lnRef idx="2">
            <a:schemeClr val="accent1"/>
          </a:lnRef>
          <a:fillRef idx="1">
            <a:schemeClr val="lt1"/>
          </a:fillRef>
          <a:effectRef idx="0">
            <a:schemeClr val="accent1"/>
          </a:effectRef>
          <a:fontRef idx="minor">
            <a:schemeClr val="dk1"/>
          </a:fontRef>
        </p:style>
        <p:txBody>
          <a:bodyPr/>
          <a:lstStyle/>
          <a:p>
            <a:pPr marL="0" indent="0" algn="ctr" eaLnBrk="1" hangingPunct="1">
              <a:lnSpc>
                <a:spcPct val="90000"/>
              </a:lnSpc>
              <a:buFont typeface="Arial" charset="0"/>
              <a:buNone/>
            </a:pPr>
            <a:r>
              <a:rPr lang="en-US" altLang="en-US" sz="2800" b="1">
                <a:solidFill>
                  <a:srgbClr val="008000"/>
                </a:solidFill>
                <a:ea typeface="ＭＳ Ｐゴシック" charset="-128"/>
              </a:rPr>
              <a:t>“</a:t>
            </a:r>
            <a:r>
              <a:rPr lang="el-GR" altLang="ja-JP" sz="2800" b="1">
                <a:solidFill>
                  <a:srgbClr val="008000"/>
                </a:solidFill>
              </a:rPr>
              <a:t>Υπάρχουν λιγότερα δάση στις ΗΠΑ</a:t>
            </a:r>
            <a:r>
              <a:rPr lang="en-US" altLang="en-US" sz="2800" b="1">
                <a:solidFill>
                  <a:srgbClr val="008000"/>
                </a:solidFill>
                <a:ea typeface="ＭＳ Ｐゴシック" charset="-128"/>
              </a:rPr>
              <a:t>”</a:t>
            </a:r>
            <a:endParaRPr lang="en-US" altLang="ja-JP" sz="2800" b="1">
              <a:solidFill>
                <a:srgbClr val="008000"/>
              </a:solidFill>
            </a:endParaRPr>
          </a:p>
          <a:p>
            <a:pPr marL="0" indent="0" algn="ctr" eaLnBrk="1" hangingPunct="1">
              <a:lnSpc>
                <a:spcPct val="90000"/>
              </a:lnSpc>
              <a:buFont typeface="Wingdings" charset="2"/>
              <a:buNone/>
            </a:pPr>
            <a:r>
              <a:rPr lang="el-GR" altLang="en-US" sz="2800">
                <a:solidFill>
                  <a:srgbClr val="000000"/>
                </a:solidFill>
                <a:ea typeface="ＭＳ Ｐゴシック" charset="-128"/>
              </a:rPr>
              <a:t>Αλήθεια ή Λάθος?</a:t>
            </a:r>
          </a:p>
          <a:p>
            <a:pPr marL="0" indent="0" eaLnBrk="1" hangingPunct="1">
              <a:lnSpc>
                <a:spcPct val="90000"/>
              </a:lnSpc>
              <a:buFont typeface="Wingdings" charset="2"/>
              <a:buNone/>
            </a:pPr>
            <a:r>
              <a:rPr lang="en-US" altLang="en-US" sz="2800">
                <a:solidFill>
                  <a:srgbClr val="000000"/>
                </a:solidFill>
                <a:ea typeface="ＭＳ Ｐゴシック" charset="-128"/>
              </a:rPr>
              <a:t> </a:t>
            </a:r>
            <a:r>
              <a:rPr lang="en-US" altLang="en-US" sz="1600">
                <a:solidFill>
                  <a:srgbClr val="000000"/>
                </a:solidFill>
                <a:ea typeface="ＭＳ Ｐゴシック" charset="-128"/>
              </a:rPr>
              <a:t> </a:t>
            </a:r>
            <a:r>
              <a:rPr lang="en-US" altLang="en-US" sz="2000">
                <a:solidFill>
                  <a:srgbClr val="000000"/>
                </a:solidFill>
                <a:ea typeface="ＭＳ Ｐゴシック" charset="-128"/>
              </a:rPr>
              <a:t>- </a:t>
            </a:r>
            <a:r>
              <a:rPr lang="el-GR" altLang="en-US" sz="2000">
                <a:solidFill>
                  <a:srgbClr val="000000"/>
                </a:solidFill>
                <a:ea typeface="ＭＳ Ｐゴシック" charset="-128"/>
              </a:rPr>
              <a:t>«Το αμερικανικό υπουργείο Γεωργίας υποστηρίζει ότι στην Αμερική  υπάρχουν σήμερα 3 εκατομμύρια τετραγωνικά χιλιόμετρα δάσους. Το 1920 υπήρχαν 1,8 εκατομμύρια τετραγωνικά χιλιόμετρα δάσους.</a:t>
            </a:r>
            <a:r>
              <a:rPr lang="en-US" altLang="en-US" sz="2000">
                <a:solidFill>
                  <a:srgbClr val="000000"/>
                </a:solidFill>
                <a:ea typeface="ＭＳ Ｐゴシック" charset="-128"/>
              </a:rPr>
              <a:t>”</a:t>
            </a:r>
          </a:p>
          <a:p>
            <a:pPr marL="0" indent="0" eaLnBrk="1" hangingPunct="1">
              <a:lnSpc>
                <a:spcPct val="90000"/>
              </a:lnSpc>
              <a:buFont typeface="Wingdings" charset="2"/>
              <a:buNone/>
            </a:pPr>
            <a:r>
              <a:rPr lang="en-US" altLang="en-US" sz="2000">
                <a:solidFill>
                  <a:srgbClr val="000000"/>
                </a:solidFill>
                <a:ea typeface="ＭＳ Ｐゴシック" charset="-128"/>
              </a:rPr>
              <a:t>	   </a:t>
            </a:r>
            <a:r>
              <a:rPr lang="el-GR" altLang="en-US" sz="2000">
                <a:solidFill>
                  <a:srgbClr val="FF0000"/>
                </a:solidFill>
                <a:ea typeface="ＭＳ Ｐゴシック" charset="-128"/>
              </a:rPr>
              <a:t>σε αντίθεση με το</a:t>
            </a:r>
            <a:endParaRPr lang="en-US" altLang="en-US" sz="2000">
              <a:solidFill>
                <a:srgbClr val="FF0000"/>
              </a:solidFill>
              <a:ea typeface="ＭＳ Ｐゴシック" charset="-128"/>
            </a:endParaRPr>
          </a:p>
          <a:p>
            <a:pPr marL="0" indent="0" eaLnBrk="1" hangingPunct="1">
              <a:lnSpc>
                <a:spcPct val="90000"/>
              </a:lnSpc>
              <a:buFont typeface="Wingdings" charset="2"/>
              <a:buNone/>
            </a:pPr>
            <a:r>
              <a:rPr lang="en-US" altLang="en-US" sz="2000">
                <a:solidFill>
                  <a:srgbClr val="000000"/>
                </a:solidFill>
                <a:ea typeface="ＭＳ Ｐゴシック" charset="-128"/>
              </a:rPr>
              <a:t>- “</a:t>
            </a:r>
            <a:r>
              <a:rPr lang="el-GR" altLang="ja-JP" sz="2000">
                <a:solidFill>
                  <a:srgbClr val="000000"/>
                </a:solidFill>
              </a:rPr>
              <a:t>Σχεδόν οι μισές ΗΠΑ έχουν αποψιλωθεί για καύσιμα, δομικά υλικά και για δημιουργία καλλιεργήσιμων εκτάσεων.</a:t>
            </a:r>
            <a:r>
              <a:rPr lang="en-US" altLang="en-US" sz="2000">
                <a:solidFill>
                  <a:srgbClr val="000000"/>
                </a:solidFill>
                <a:ea typeface="ＭＳ Ｐゴシック" charset="-128"/>
              </a:rPr>
              <a:t>”</a:t>
            </a:r>
            <a:endParaRPr lang="en-US" altLang="ja-JP" sz="2000">
              <a:solidFill>
                <a:srgbClr val="000000"/>
              </a:solidFill>
            </a:endParaRPr>
          </a:p>
          <a:p>
            <a:pPr marL="0" indent="0" eaLnBrk="1" hangingPunct="1">
              <a:lnSpc>
                <a:spcPct val="90000"/>
              </a:lnSpc>
              <a:buFont typeface="Wingdings" charset="2"/>
              <a:buNone/>
            </a:pPr>
            <a:endParaRPr lang="en-US" altLang="en-US" sz="2000">
              <a:solidFill>
                <a:srgbClr val="000000"/>
              </a:solidFill>
              <a:ea typeface="ＭＳ Ｐゴシック" charset="-128"/>
            </a:endParaRPr>
          </a:p>
          <a:p>
            <a:pPr marL="0" indent="0" eaLnBrk="1" hangingPunct="1">
              <a:lnSpc>
                <a:spcPct val="90000"/>
              </a:lnSpc>
              <a:spcBef>
                <a:spcPct val="50000"/>
              </a:spcBef>
              <a:buFontTx/>
              <a:buNone/>
            </a:pPr>
            <a:r>
              <a:rPr lang="el-GR" altLang="en-US" sz="2000">
                <a:solidFill>
                  <a:srgbClr val="C00000"/>
                </a:solidFill>
                <a:ea typeface="ＭＳ Ｐゴシック" charset="-128"/>
              </a:rPr>
              <a:t>Και οι δύο δηλώσεις είναι </a:t>
            </a:r>
            <a:r>
              <a:rPr lang="el-GR" altLang="en-US" sz="2000" b="1">
                <a:solidFill>
                  <a:srgbClr val="0070C0"/>
                </a:solidFill>
                <a:ea typeface="ＭＳ Ｐゴシック" charset="-128"/>
              </a:rPr>
              <a:t>αληθείς</a:t>
            </a:r>
            <a:r>
              <a:rPr lang="el-GR" altLang="en-US" sz="2000">
                <a:solidFill>
                  <a:srgbClr val="C00000"/>
                </a:solidFill>
                <a:ea typeface="ＭＳ Ｐゴシック" charset="-128"/>
              </a:rPr>
              <a:t> ανάλογα με το τι ορίζουμε δάσος (γηραιό, νέο κ.λπ.) κ.ά.</a:t>
            </a:r>
          </a:p>
        </p:txBody>
      </p:sp>
      <p:pic>
        <p:nvPicPr>
          <p:cNvPr id="37891"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588125" y="1052513"/>
            <a:ext cx="2393950" cy="55213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07">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50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95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357188" y="214313"/>
            <a:ext cx="3929062" cy="1628775"/>
          </a:xfr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el-GR" altLang="en-US" sz="2800" dirty="0">
                <a:ea typeface="ＭＳ Ｐゴシック" charset="-128"/>
              </a:rPr>
              <a:t>Η οφθαλμαπάτη </a:t>
            </a:r>
            <a:r>
              <a:rPr lang="en-US" altLang="en-US" sz="2800" i="1" dirty="0" err="1">
                <a:ea typeface="ＭＳ Ｐゴシック" charset="-128"/>
              </a:rPr>
              <a:t>Poggendorff</a:t>
            </a:r>
            <a:r>
              <a:rPr lang="en-US" altLang="en-US" sz="2800" dirty="0">
                <a:ea typeface="ＭＳ Ｐゴシック" charset="-128"/>
              </a:rPr>
              <a:t> </a:t>
            </a:r>
            <a:br>
              <a:rPr lang="el-GR" altLang="en-US" sz="2800" dirty="0">
                <a:ea typeface="ＭＳ Ｐゴシック" charset="-128"/>
              </a:rPr>
            </a:br>
            <a:r>
              <a:rPr lang="el-GR" altLang="en-US" sz="2800" dirty="0">
                <a:ea typeface="ＭＳ Ｐゴシック" charset="-128"/>
              </a:rPr>
              <a:t>ή </a:t>
            </a:r>
            <a:r>
              <a:rPr lang="el-GR" altLang="en-US" sz="2800" i="1" dirty="0">
                <a:ea typeface="ＭＳ Ｐゴシック" charset="-128"/>
              </a:rPr>
              <a:t>παίζοντας με τις κλίμακες</a:t>
            </a:r>
            <a:endParaRPr lang="en-US" altLang="en-US" sz="2800" i="1" dirty="0">
              <a:ea typeface="ＭＳ Ｐゴシック" charset="-128"/>
            </a:endParaRPr>
          </a:p>
        </p:txBody>
      </p:sp>
      <p:graphicFrame>
        <p:nvGraphicFramePr>
          <p:cNvPr id="157699" name="Object 2"/>
          <p:cNvGraphicFramePr>
            <a:graphicFrameLocks noGrp="1" noChangeAspect="1"/>
          </p:cNvGraphicFramePr>
          <p:nvPr>
            <p:ph sz="half" idx="1"/>
          </p:nvPr>
        </p:nvGraphicFramePr>
        <p:xfrm>
          <a:off x="4214813" y="3357563"/>
          <a:ext cx="4691062" cy="3001962"/>
        </p:xfrm>
        <a:graphic>
          <a:graphicData uri="http://schemas.openxmlformats.org/presentationml/2006/ole">
            <mc:AlternateContent xmlns:mc="http://schemas.openxmlformats.org/markup-compatibility/2006">
              <mc:Choice xmlns:v="urn:schemas-microsoft-com:vml" Requires="v">
                <p:oleObj name="Chart" r:id="rId3" imgW="7632700" imgH="4889500" progId="MSGraph.Chart.8">
                  <p:embed followColorScheme="full"/>
                </p:oleObj>
              </mc:Choice>
              <mc:Fallback>
                <p:oleObj name="Chart" r:id="rId3" imgW="7632700" imgH="488950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813" y="3357563"/>
                        <a:ext cx="4691062" cy="3001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157702" name="Object 3"/>
          <p:cNvGraphicFramePr>
            <a:graphicFrameLocks noGrp="1" noChangeAspect="1"/>
          </p:cNvGraphicFramePr>
          <p:nvPr>
            <p:ph sz="half" idx="2"/>
          </p:nvPr>
        </p:nvGraphicFramePr>
        <p:xfrm>
          <a:off x="4071938" y="357188"/>
          <a:ext cx="4849812" cy="3103562"/>
        </p:xfrm>
        <a:graphic>
          <a:graphicData uri="http://schemas.openxmlformats.org/presentationml/2006/ole">
            <mc:AlternateContent xmlns:mc="http://schemas.openxmlformats.org/markup-compatibility/2006">
              <mc:Choice xmlns:v="urn:schemas-microsoft-com:vml" Requires="v">
                <p:oleObj name="Chart" r:id="rId5" imgW="7632700" imgH="4889500" progId="MSGraph.Chart.8">
                  <p:embed followColorScheme="full"/>
                </p:oleObj>
              </mc:Choice>
              <mc:Fallback>
                <p:oleObj name="Chart" r:id="rId5" imgW="7632700" imgH="4889500" progId="MSGraph.Chart.8">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1938" y="357188"/>
                        <a:ext cx="4849812" cy="31035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pic>
        <p:nvPicPr>
          <p:cNvPr id="39940" name="Picture 4" descr="poggendorf1.gif is he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843088"/>
            <a:ext cx="3133725" cy="478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7701" name="Rectangle 5"/>
          <p:cNvSpPr>
            <a:spLocks noChangeArrowheads="1"/>
          </p:cNvSpPr>
          <p:nvPr/>
        </p:nvSpPr>
        <p:spPr bwMode="auto">
          <a:xfrm>
            <a:off x="1047750" y="3048000"/>
            <a:ext cx="457200" cy="1143000"/>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Calibri" charset="0"/>
            </a:endParaRPr>
          </a:p>
        </p:txBody>
      </p:sp>
      <p:sp>
        <p:nvSpPr>
          <p:cNvPr id="157703" name="Text Box 7"/>
          <p:cNvSpPr txBox="1">
            <a:spLocks noChangeArrowheads="1"/>
          </p:cNvSpPr>
          <p:nvPr/>
        </p:nvSpPr>
        <p:spPr bwMode="auto">
          <a:xfrm>
            <a:off x="3681710" y="1985963"/>
            <a:ext cx="461665" cy="4572032"/>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vert270">
            <a:spAutoFit/>
          </a:bodyPr>
          <a:lstStyle/>
          <a:p>
            <a:pPr fontAlgn="auto">
              <a:spcBef>
                <a:spcPts val="0"/>
              </a:spcBef>
              <a:spcAft>
                <a:spcPts val="0"/>
              </a:spcAft>
              <a:defRPr/>
            </a:pPr>
            <a:r>
              <a:rPr lang="el-GR" dirty="0"/>
              <a:t>Ίδια δεδομένα, αλλά διαφορετική η εντύπωση</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57701"/>
                                        </p:tgtEl>
                                      </p:cBhvr>
                                    </p:animEffect>
                                    <p:set>
                                      <p:cBhvr>
                                        <p:cTn id="7" dur="1" fill="hold">
                                          <p:stCondLst>
                                            <p:cond delay="499"/>
                                          </p:stCondLst>
                                        </p:cTn>
                                        <p:tgtEl>
                                          <p:spTgt spid="15770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770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769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7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57699" grpId="0" animBg="0"/>
      <p:bldOleChart spid="157702" grpId="0" animBg="0"/>
      <p:bldP spid="15770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950" y="44450"/>
            <a:ext cx="9001125" cy="741363"/>
          </a:xfrm>
          <a:solidFill>
            <a:schemeClr val="accent2"/>
          </a:solidFill>
          <a:ln w="38100" cap="flat">
            <a:solidFill>
              <a:schemeClr val="bg1"/>
            </a:solidFill>
            <a:miter lim="800000"/>
            <a:headEnd/>
            <a:tailEnd/>
          </a:ln>
          <a:effectLst>
            <a:outerShdw blurRad="63500" dist="20000" dir="5400000" rotWithShape="0">
              <a:srgbClr val="000000">
                <a:alpha val="37999"/>
              </a:srgbClr>
            </a:outerShdw>
          </a:effectLst>
        </p:spPr>
        <p:txBody>
          <a:bodyPr/>
          <a:lstStyle/>
          <a:p>
            <a:pPr eaLnBrk="1" hangingPunct="1"/>
            <a:r>
              <a:rPr lang="el-GR" altLang="en-US" sz="2400">
                <a:solidFill>
                  <a:srgbClr val="FFFFFF"/>
                </a:solidFill>
                <a:ea typeface="ＭＳ Ｐゴシック" charset="-128"/>
              </a:rPr>
              <a:t>Κριτική απέναντι στην «καθιερωμένη άποψη» για την κοινωνική έρευνα</a:t>
            </a:r>
          </a:p>
        </p:txBody>
      </p:sp>
      <p:sp>
        <p:nvSpPr>
          <p:cNvPr id="44034" name="Rectangle 3"/>
          <p:cNvSpPr>
            <a:spLocks noGrp="1" noChangeArrowheads="1"/>
          </p:cNvSpPr>
          <p:nvPr>
            <p:ph idx="1"/>
          </p:nvPr>
        </p:nvSpPr>
        <p:spPr>
          <a:xfrm>
            <a:off x="428625" y="836613"/>
            <a:ext cx="8429625" cy="5807075"/>
          </a:xfrm>
        </p:spPr>
        <p:txBody>
          <a:bodyPr/>
          <a:lstStyle/>
          <a:p>
            <a:pPr marL="609600" indent="-609600" eaLnBrk="1" hangingPunct="1">
              <a:spcBef>
                <a:spcPct val="0"/>
              </a:spcBef>
              <a:spcAft>
                <a:spcPts val="600"/>
              </a:spcAft>
              <a:buFontTx/>
              <a:buAutoNum type="arabicPeriod"/>
            </a:pPr>
            <a:r>
              <a:rPr lang="el-GR" altLang="en-US" sz="2000">
                <a:ea typeface="ＭＳ Ｐゴシック" charset="-128"/>
              </a:rPr>
              <a:t>Τα κοινωνικά φαινόμενα δεν υπάρχουν «εκεί έξω» αλλά μέσα στο μυαλό των ανθρώπων και των ερμηνειών τους.</a:t>
            </a:r>
          </a:p>
          <a:p>
            <a:pPr marL="609600" indent="-609600" eaLnBrk="1" hangingPunct="1">
              <a:spcBef>
                <a:spcPct val="0"/>
              </a:spcBef>
              <a:spcAft>
                <a:spcPts val="600"/>
              </a:spcAft>
              <a:buFontTx/>
              <a:buAutoNum type="arabicPeriod"/>
            </a:pPr>
            <a:r>
              <a:rPr lang="el-GR" altLang="en-US" sz="2000">
                <a:ea typeface="ＭＳ Ｐゴシック" charset="-128"/>
              </a:rPr>
              <a:t>Η πραγματικότητα δεν μπορεί να οριστεί αντικειμενικά, αλλά μόνον υποκειμενικά. Η πραγματικότητα είναι ερμηνευμένη κοινωνική δράση.</a:t>
            </a:r>
          </a:p>
          <a:p>
            <a:pPr marL="609600" indent="-609600" eaLnBrk="1" hangingPunct="1">
              <a:spcBef>
                <a:spcPct val="0"/>
              </a:spcBef>
              <a:spcAft>
                <a:spcPts val="600"/>
              </a:spcAft>
              <a:buFontTx/>
              <a:buAutoNum type="arabicPeriod"/>
            </a:pPr>
            <a:r>
              <a:rPr lang="el-GR" altLang="en-US" sz="2000">
                <a:ea typeface="ＭＳ Ｐゴシック" charset="-128"/>
              </a:rPr>
              <a:t>Η υπερβολική έμφαση που δίνεται στην ποσοτική μέτρηση είναι εσφαλμένη και αδικαιολόγητη καθώς δεν μπορεί να συλλάβει το πραγματικό νόημα της κοινωνικής συμπεριφοράς.</a:t>
            </a:r>
          </a:p>
          <a:p>
            <a:pPr marL="609600" indent="-609600" eaLnBrk="1" hangingPunct="1">
              <a:spcBef>
                <a:spcPct val="0"/>
              </a:spcBef>
              <a:spcAft>
                <a:spcPts val="600"/>
              </a:spcAft>
              <a:buFontTx/>
              <a:buAutoNum type="arabicPeriod"/>
            </a:pPr>
            <a:r>
              <a:rPr lang="el-GR" altLang="en-US" sz="2000">
                <a:ea typeface="ＭＳ Ｐゴシック" charset="-128"/>
              </a:rPr>
              <a:t>Η ποσοτική έρευνα περιορίζει την εμπειρία με δύο τρόπους: α. καθοδηγώντας την έρευνα σε ό,τι γίνεται αντιληπτό από τις αισθήσεις και β. χρησιμοποιώντας μόνο τυποποιημένα εργαλεία που βασίζονται σε ποσοτικά δεδομένα για να ελέγχουν υποθέσεις.</a:t>
            </a:r>
          </a:p>
          <a:p>
            <a:pPr marL="609600" indent="-609600" eaLnBrk="1" hangingPunct="1">
              <a:spcBef>
                <a:spcPct val="0"/>
              </a:spcBef>
              <a:spcAft>
                <a:spcPts val="600"/>
              </a:spcAft>
              <a:buFontTx/>
              <a:buAutoNum type="arabicPeriod"/>
            </a:pPr>
            <a:r>
              <a:rPr lang="el-GR" altLang="en-US" sz="2000">
                <a:ea typeface="ＭＳ Ｐゴシック" charset="-128"/>
              </a:rPr>
              <a:t>Η ποσοτική έρευνα επιχειρεί να ουδετεροποιήσει τους ερευνητές ή να μειώσει ή να ελαχιστοποιήσει όσο είναι δυνατόν την επίδρασή τους στο αντικείμενο της έρευνας.</a:t>
            </a:r>
          </a:p>
          <a:p>
            <a:pPr marL="609600" indent="-609600" eaLnBrk="1" hangingPunct="1">
              <a:spcBef>
                <a:spcPct val="0"/>
              </a:spcBef>
              <a:spcAft>
                <a:spcPts val="600"/>
              </a:spcAft>
              <a:buFontTx/>
              <a:buAutoNum type="arabicPeriod"/>
            </a:pPr>
            <a:r>
              <a:rPr lang="el-GR" altLang="en-US" sz="2000">
                <a:ea typeface="ＭＳ Ｐゴシック" charset="-128"/>
              </a:rPr>
              <a:t>Η ποσοτική έρευνα έχει ως υπόδειγμα τις ΦΕ. Ωστόσο οι μέθοδοι των ΦΕ δεν είναι κατάλληλες για την κοινωνική έρευνα. Οι άνθρωποι δεν είναι απλώς φυσικά στοιχεία αλλά κοινωνικά πρόσωπα, δρώντα άτομα με τις επιθυμίες, τις αντιλήψεις και τα ενδιαφέροντά τους.               </a:t>
            </a:r>
          </a:p>
        </p:txBody>
      </p:sp>
      <p:sp>
        <p:nvSpPr>
          <p:cNvPr id="4" name="3 - Δεξιό βέλος"/>
          <p:cNvSpPr/>
          <p:nvPr/>
        </p:nvSpPr>
        <p:spPr>
          <a:xfrm>
            <a:off x="7956550" y="6453188"/>
            <a:ext cx="928688" cy="28575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57200" y="274638"/>
            <a:ext cx="8229600" cy="582612"/>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eaLnBrk="1" hangingPunct="1"/>
            <a:r>
              <a:rPr lang="el-GR" altLang="en-US" sz="2100">
                <a:solidFill>
                  <a:srgbClr val="FFFFFF"/>
                </a:solidFill>
                <a:ea typeface="ＭＳ Ｐゴシック" charset="-128"/>
              </a:rPr>
              <a:t>…Κριτική για την «καθιερωμένη άποψη» στην κοινωνική έρευνα</a:t>
            </a:r>
          </a:p>
        </p:txBody>
      </p:sp>
      <p:sp>
        <p:nvSpPr>
          <p:cNvPr id="45058" name="Rectangle 3"/>
          <p:cNvSpPr>
            <a:spLocks noGrp="1" noChangeArrowheads="1"/>
          </p:cNvSpPr>
          <p:nvPr>
            <p:ph idx="1"/>
          </p:nvPr>
        </p:nvSpPr>
        <p:spPr>
          <a:xfrm>
            <a:off x="323850" y="928688"/>
            <a:ext cx="8534400" cy="5308600"/>
          </a:xfrm>
        </p:spPr>
        <p:txBody>
          <a:bodyPr/>
          <a:lstStyle/>
          <a:p>
            <a:pPr marL="609600" indent="-609600" eaLnBrk="1" hangingPunct="1">
              <a:lnSpc>
                <a:spcPct val="80000"/>
              </a:lnSpc>
              <a:buFont typeface="Calibri" charset="0"/>
              <a:buAutoNum type="arabicPeriod" startAt="7"/>
            </a:pPr>
            <a:r>
              <a:rPr lang="el-GR" altLang="en-US" sz="2000">
                <a:ea typeface="ＭＳ Ｐゴシック" charset="-128"/>
              </a:rPr>
              <a:t>Επειδή η ποσοτική έρευνα στηρίζεται στις αρχές των ΦΕ (αντικειμενικότητα, ουδετερότητα) τα ερευνητικά αντικείμενα εκλαμβάνονται ως επιστημονικά αντικείμενα και αντιμετωπίζονται αναλόγως </a:t>
            </a:r>
            <a:r>
              <a:rPr lang="en-US" altLang="en-US" sz="2000">
                <a:ea typeface="ＭＳ Ｐゴシック" charset="-128"/>
              </a:rPr>
              <a:t>=&gt;</a:t>
            </a:r>
            <a:r>
              <a:rPr lang="el-GR" altLang="en-US" sz="2000">
                <a:ea typeface="ＭＳ Ｐゴシック" charset="-128"/>
              </a:rPr>
              <a:t> Οι αποκρινόμενοι αντιμετωπίζονται ως αντικείμενα και ως πληροφορητές ή πηγές δεδομένων. Αλλά οι κοινωνικές επιστήμες δεν είναι ΦΕ και οι αποκρινόμενοι δεν είναι αντικείμενα, αλλά </a:t>
            </a:r>
            <a:r>
              <a:rPr lang="el-GR" altLang="en-US" sz="2000">
                <a:solidFill>
                  <a:srgbClr val="008000"/>
                </a:solidFill>
                <a:ea typeface="ＭＳ Ｐゴシック" charset="-128"/>
              </a:rPr>
              <a:t>συνέταιροι και «ειδικοί» τις απόψεις των οποίων επιζητούμε</a:t>
            </a:r>
            <a:r>
              <a:rPr lang="el-GR" altLang="en-US" sz="2000">
                <a:ea typeface="ＭＳ Ｐゴシック" charset="-128"/>
              </a:rPr>
              <a:t>.</a:t>
            </a:r>
          </a:p>
          <a:p>
            <a:pPr marL="609600" indent="-609600" eaLnBrk="1" hangingPunct="1">
              <a:lnSpc>
                <a:spcPct val="80000"/>
              </a:lnSpc>
              <a:buFont typeface="Calibri" charset="0"/>
              <a:buAutoNum type="arabicPeriod" startAt="7"/>
            </a:pPr>
            <a:r>
              <a:rPr lang="el-GR" altLang="en-US" sz="2000">
                <a:ea typeface="ＭＳ Ｐゴシック" charset="-128"/>
              </a:rPr>
              <a:t>Οι ποσοτικοί ερευνητές επιδιώκουν να επιτύχουν την αντικειμενικότητα στην έρευνά τους – θεωρούν ότι αυτή είναι μια από τις πιο σημαντικές ιδιότητες της κοινωνικής έρευνας και χρησιμοποιούν διάφορες μεθόδους για να την επιτύχουν, όπως η τυποποίηση.</a:t>
            </a:r>
          </a:p>
          <a:p>
            <a:pPr marL="609600" indent="-609600" eaLnBrk="1" hangingPunct="1">
              <a:lnSpc>
                <a:spcPct val="80000"/>
              </a:lnSpc>
              <a:buFont typeface="Calibri" charset="0"/>
              <a:buAutoNum type="arabicPeriod" startAt="7"/>
            </a:pPr>
            <a:r>
              <a:rPr lang="el-GR" altLang="en-US" sz="2000">
                <a:ea typeface="ＭＳ Ｐゴシック" charset="-128"/>
              </a:rPr>
              <a:t>Όμως, η τυποποίηση και η αποστασιοποίηση από το ερευνητικό αντικείμενο δεν εξασφαλίζουν την αντικειμενικότητα επειδή οι αντιλήψεις και τα νοήματα του ερευνητή διαπερνούν ποικιλοτρόπως την ερευνητική διαδικασία. Η τυποποίηση καταλήγει στη μετατροπή του υπό μελέτη κοινωνικού κόσμου σε έναν τεχνητό κόσμο που δεν έχει καμία απολύτως σχέση με τον πραγματικό κόσμο. Η αντικειμενικότητα δεν είναι απαραίτητη. Η προσωπική ανάμιξη του ερευνητή είναι αναγκαία προκειμένου να τον βοηθήσει να μπει στη θέση του αποκρινόμενου και να δει την ανθρώπινη ζωή μέσα από τους ίδιους τους ανθρώπους. </a:t>
            </a:r>
            <a:endParaRPr lang="en-US" altLang="en-US" sz="2000">
              <a:ea typeface="ＭＳ Ｐゴシック" charset="-128"/>
            </a:endParaRPr>
          </a:p>
          <a:p>
            <a:pPr marL="609600" indent="-609600" eaLnBrk="1" hangingPunct="1"/>
            <a:endParaRPr lang="el-GR" altLang="en-US" sz="2000">
              <a:ea typeface="ＭＳ Ｐゴシック"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95736" y="3040128"/>
            <a:ext cx="6756400" cy="3810000"/>
          </a:xfrm>
          <a:prstGeom prst="rect">
            <a:avLst/>
          </a:prstGeom>
          <a:ln>
            <a:solidFill>
              <a:schemeClr val="accent1"/>
            </a:solidFill>
          </a:ln>
          <a:effectLst>
            <a:softEdge rad="76200"/>
          </a:effectLst>
        </p:spPr>
      </p:pic>
      <p:pic>
        <p:nvPicPr>
          <p:cNvPr id="3" name="Picture 2"/>
          <p:cNvPicPr>
            <a:picLocks noChangeAspect="1"/>
          </p:cNvPicPr>
          <p:nvPr/>
        </p:nvPicPr>
        <p:blipFill>
          <a:blip r:embed="rId4"/>
          <a:stretch>
            <a:fillRect/>
          </a:stretch>
        </p:blipFill>
        <p:spPr>
          <a:xfrm>
            <a:off x="1187624" y="66657"/>
            <a:ext cx="3035300" cy="2679700"/>
          </a:xfrm>
          <a:prstGeom prst="rect">
            <a:avLst/>
          </a:prstGeom>
        </p:spPr>
      </p:pic>
      <p:sp>
        <p:nvSpPr>
          <p:cNvPr id="126978" name="Rectangle 2"/>
          <p:cNvSpPr>
            <a:spLocks noGrp="1" noChangeArrowheads="1"/>
          </p:cNvSpPr>
          <p:nvPr>
            <p:ph type="title"/>
          </p:nvPr>
        </p:nvSpPr>
        <p:spPr>
          <a:xfrm rot="20806752">
            <a:off x="196524" y="2174857"/>
            <a:ext cx="8579244" cy="1143000"/>
          </a:xfrm>
          <a:solidFill>
            <a:schemeClr val="accent1"/>
          </a:solidFill>
          <a:ln w="38100" cap="flat">
            <a:solidFill>
              <a:schemeClr val="bg1"/>
            </a:solidFill>
            <a:miter lim="800000"/>
            <a:headEnd/>
            <a:tailEnd/>
          </a:ln>
          <a:effectLst>
            <a:outerShdw blurRad="63500" dist="20000" dir="5400000" rotWithShape="0">
              <a:srgbClr val="000000">
                <a:alpha val="37999"/>
              </a:srgbClr>
            </a:outerShdw>
            <a:softEdge rad="114300"/>
          </a:effectLst>
        </p:spPr>
        <p:txBody>
          <a:bodyPr/>
          <a:lstStyle/>
          <a:p>
            <a:pPr eaLnBrk="1" hangingPunct="1"/>
            <a:r>
              <a:rPr lang="el-GR" altLang="en-US" sz="4000" dirty="0">
                <a:solidFill>
                  <a:srgbClr val="FFFFFF"/>
                </a:solidFill>
                <a:ea typeface="ＭＳ Ｐゴシック" charset="-128"/>
              </a:rPr>
              <a:t>Η έρευνα </a:t>
            </a:r>
            <a:r>
              <a:rPr lang="el-GR" altLang="en-US" sz="4000" i="1" dirty="0">
                <a:solidFill>
                  <a:srgbClr val="C00000"/>
                </a:solidFill>
                <a:ea typeface="ＭＳ Ｐゴシック" charset="-128"/>
              </a:rPr>
              <a:t>είναι</a:t>
            </a:r>
            <a:r>
              <a:rPr lang="el-GR" altLang="en-US" sz="4000" i="1" dirty="0">
                <a:solidFill>
                  <a:srgbClr val="FFFFFF"/>
                </a:solidFill>
                <a:ea typeface="ＭＳ Ｐゴシック" charset="-128"/>
              </a:rPr>
              <a:t> </a:t>
            </a:r>
            <a:r>
              <a:rPr lang="el-GR" altLang="en-US" sz="4000" dirty="0">
                <a:solidFill>
                  <a:srgbClr val="FFFFFF"/>
                </a:solidFill>
                <a:ea typeface="ＭＳ Ｐゴシック" charset="-128"/>
              </a:rPr>
              <a:t>μια κοινωνική διαδικασία</a:t>
            </a:r>
            <a:endParaRPr lang="en-US" altLang="en-US" sz="4000" dirty="0">
              <a:solidFill>
                <a:srgbClr val="FFFFFF"/>
              </a:solidFill>
              <a:ea typeface="ＭＳ Ｐゴシック" charset="-128"/>
            </a:endParaRPr>
          </a:p>
        </p:txBody>
      </p:sp>
    </p:spTree>
    <p:extLst>
      <p:ext uri="{BB962C8B-B14F-4D97-AF65-F5344CB8AC3E}">
        <p14:creationId xmlns:p14="http://schemas.microsoft.com/office/powerpoint/2010/main" val="84371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hangingPunct="1"/>
            <a:r>
              <a:rPr lang="el-GR" altLang="en-US" sz="2800">
                <a:solidFill>
                  <a:srgbClr val="FFFFFF"/>
                </a:solidFill>
                <a:ea typeface="ＭＳ Ｐゴシック" charset="-128"/>
              </a:rPr>
              <a:t>Γιατί είναι απαραίτητο ένα μάθημα περί εκπαιδευτικής έρευνας</a:t>
            </a:r>
            <a:r>
              <a:rPr lang="en-US" altLang="en-US" sz="2800">
                <a:solidFill>
                  <a:srgbClr val="FFFFFF"/>
                </a:solidFill>
                <a:ea typeface="ＭＳ Ｐゴシック" charset="-128"/>
              </a:rPr>
              <a:t>?</a:t>
            </a:r>
          </a:p>
        </p:txBody>
      </p:sp>
      <p:sp>
        <p:nvSpPr>
          <p:cNvPr id="4099" name="Rectangle 3"/>
          <p:cNvSpPr>
            <a:spLocks noGrp="1" noChangeArrowheads="1"/>
          </p:cNvSpPr>
          <p:nvPr>
            <p:ph idx="1"/>
          </p:nvPr>
        </p:nvSpPr>
        <p:spPr>
          <a:xfrm>
            <a:off x="571500" y="1571625"/>
            <a:ext cx="8229600" cy="4525963"/>
          </a:xfrm>
        </p:spPr>
        <p:txBody>
          <a:bodyPr/>
          <a:lstStyle/>
          <a:p>
            <a:pPr eaLnBrk="1" hangingPunct="1"/>
            <a:r>
              <a:rPr lang="el-GR" altLang="en-US" sz="2000" dirty="0">
                <a:ea typeface="ＭＳ Ｐゴシック" charset="-128"/>
              </a:rPr>
              <a:t>Απαραίτητη σε έναν επιστήμονα του χώρου.</a:t>
            </a:r>
            <a:endParaRPr lang="en-US" altLang="en-US" sz="2000" dirty="0">
              <a:ea typeface="ＭＳ Ｐゴシック" charset="-128"/>
            </a:endParaRPr>
          </a:p>
          <a:p>
            <a:pPr eaLnBrk="1" hangingPunct="1"/>
            <a:r>
              <a:rPr lang="el-GR" altLang="en-US" sz="2000" dirty="0">
                <a:ea typeface="ＭＳ Ｐゴシック" charset="-128"/>
              </a:rPr>
              <a:t>Μπορείτε να χρησιμοποιήσετε τις τεχνικές που θα μάθετε για να αξιολογείτε επιχειρήματα.</a:t>
            </a:r>
          </a:p>
          <a:p>
            <a:pPr eaLnBrk="1" hangingPunct="1"/>
            <a:r>
              <a:rPr lang="el-GR" altLang="en-US" sz="2000" dirty="0">
                <a:ea typeface="ＭＳ Ｐゴシック" charset="-128"/>
              </a:rPr>
              <a:t>Για να καταφέρετε να αξιολογείτε καλύτερα συζητήσεις σχετικά με έρευνες που ακούτε και βλέπετε στα ΜΜΕ, στο διαδίκτυο ή σε επαγγελματικές συναντήσεις. </a:t>
            </a:r>
          </a:p>
          <a:p>
            <a:pPr eaLnBrk="1" hangingPunct="1">
              <a:buFont typeface="Arial" charset="0"/>
              <a:buNone/>
            </a:pPr>
            <a:endParaRPr lang="el-GR" altLang="en-US" sz="2000" dirty="0">
              <a:ea typeface="ＭＳ Ｐゴシック" charset="-128"/>
            </a:endParaRPr>
          </a:p>
          <a:p>
            <a:pPr eaLnBrk="1" hangingPunct="1">
              <a:buFont typeface="Arial" charset="0"/>
              <a:buNone/>
            </a:pPr>
            <a:r>
              <a:rPr lang="el-GR" altLang="en-US" sz="2000" dirty="0">
                <a:ea typeface="ＭＳ Ｐゴシック" charset="-128"/>
              </a:rPr>
              <a:t>Θα μάθετε </a:t>
            </a:r>
          </a:p>
          <a:p>
            <a:pPr eaLnBrk="1" hangingPunct="1"/>
            <a:r>
              <a:rPr lang="el-GR" altLang="en-US" sz="2000" dirty="0">
                <a:ea typeface="ＭＳ Ｐゴシック" charset="-128"/>
              </a:rPr>
              <a:t>ότι δεν γίνονται με τον ίδιο τρόπο όλα τα είδη έρευνας</a:t>
            </a:r>
            <a:r>
              <a:rPr lang="en-US" altLang="en-US" sz="2000" dirty="0">
                <a:ea typeface="ＭＳ Ｐゴシック" charset="-128"/>
              </a:rPr>
              <a:t>. </a:t>
            </a:r>
          </a:p>
          <a:p>
            <a:pPr eaLnBrk="1" hangingPunct="1"/>
            <a:r>
              <a:rPr lang="el-GR" altLang="en-US" sz="2000" dirty="0">
                <a:ea typeface="ＭＳ Ｐゴシック" charset="-128"/>
              </a:rPr>
              <a:t>πώς να διατυπώνετε σωστά ερευνητικά ερωτήματα.</a:t>
            </a:r>
            <a:endParaRPr lang="en-US" altLang="en-US" sz="2000" dirty="0">
              <a:ea typeface="ＭＳ Ｐゴシック"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20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fade">
                                      <p:cBhvr>
                                        <p:cTn id="22" dur="2000"/>
                                        <p:tgtEl>
                                          <p:spTgt spid="409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Effect transition="in" filter="fade">
                                      <p:cBhvr>
                                        <p:cTn id="27" dur="2000"/>
                                        <p:tgtEl>
                                          <p:spTgt spid="409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9">
                                            <p:txEl>
                                              <p:pRg st="6" end="6"/>
                                            </p:txEl>
                                          </p:spTgt>
                                        </p:tgtEl>
                                        <p:attrNameLst>
                                          <p:attrName>style.visibility</p:attrName>
                                        </p:attrNameLst>
                                      </p:cBhvr>
                                      <p:to>
                                        <p:strVal val="visible"/>
                                      </p:to>
                                    </p:set>
                                    <p:animEffect transition="in" filter="fade">
                                      <p:cBhvr>
                                        <p:cTn id="32" dur="20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3 - Εικόνα" descr="deontologi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928688"/>
            <a:ext cx="4903788" cy="528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0" name="Rectangle 2"/>
          <p:cNvSpPr>
            <a:spLocks noGrp="1" noChangeArrowheads="1"/>
          </p:cNvSpPr>
          <p:nvPr>
            <p:ph type="title"/>
          </p:nvPr>
        </p:nvSpPr>
        <p:spPr>
          <a:xfrm>
            <a:off x="195263" y="228600"/>
            <a:ext cx="8015287" cy="681038"/>
          </a:xfrm>
          <a:solidFill>
            <a:schemeClr val="accent1"/>
          </a:solidFill>
          <a:ln w="38100" cap="flat">
            <a:solidFill>
              <a:schemeClr val="bg1"/>
            </a:solidFill>
            <a:miter lim="800000"/>
            <a:headEnd/>
            <a:tailEnd/>
          </a:ln>
          <a:effectLst>
            <a:outerShdw blurRad="63500" dist="20000" dir="5400000" rotWithShape="0">
              <a:srgbClr val="000000">
                <a:alpha val="37999"/>
              </a:srgbClr>
            </a:outerShdw>
          </a:effectLst>
        </p:spPr>
        <p:txBody>
          <a:bodyPr/>
          <a:lstStyle/>
          <a:p>
            <a:pPr eaLnBrk="1" hangingPunct="1">
              <a:defRPr/>
            </a:pPr>
            <a:r>
              <a:rPr lang="el-GR" sz="2500">
                <a:solidFill>
                  <a:srgbClr val="C00000"/>
                </a:solidFill>
                <a:latin typeface="Calibri" charset="0"/>
                <a:cs typeface="+mj-cs"/>
              </a:rPr>
              <a:t>10 αμφιλεγόμενες πρακτικές στην κοινωνική έρευνα…</a:t>
            </a:r>
          </a:p>
        </p:txBody>
      </p:sp>
      <p:sp>
        <p:nvSpPr>
          <p:cNvPr id="53251" name="Rectangle 3"/>
          <p:cNvSpPr>
            <a:spLocks noGrp="1" noChangeArrowheads="1"/>
          </p:cNvSpPr>
          <p:nvPr>
            <p:ph idx="1"/>
          </p:nvPr>
        </p:nvSpPr>
        <p:spPr>
          <a:xfrm>
            <a:off x="395288" y="1071563"/>
            <a:ext cx="3748087" cy="5165725"/>
          </a:xfrm>
        </p:spPr>
        <p:txBody>
          <a:bodyPr/>
          <a:lstStyle/>
          <a:p>
            <a:pPr marL="609600" indent="-609600" eaLnBrk="1" hangingPunct="1">
              <a:lnSpc>
                <a:spcPct val="70000"/>
              </a:lnSpc>
              <a:buFontTx/>
              <a:buAutoNum type="arabicPeriod"/>
            </a:pPr>
            <a:r>
              <a:rPr lang="el-GR" sz="2400">
                <a:latin typeface="Calibri" charset="0"/>
              </a:rPr>
              <a:t>Η εμπλοκή ανθρώπων χωρίς τη γνώση ή τη συγκατάθεσή τους</a:t>
            </a:r>
          </a:p>
          <a:p>
            <a:pPr marL="609600" indent="-609600" eaLnBrk="1" hangingPunct="1">
              <a:lnSpc>
                <a:spcPct val="70000"/>
              </a:lnSpc>
              <a:buFontTx/>
              <a:buAutoNum type="arabicPeriod"/>
            </a:pPr>
            <a:r>
              <a:rPr lang="el-GR" sz="2400">
                <a:latin typeface="Calibri" charset="0"/>
              </a:rPr>
              <a:t>Ο καταναγκασμός τους σε συμμετοχή</a:t>
            </a:r>
          </a:p>
          <a:p>
            <a:pPr marL="609600" indent="-609600" eaLnBrk="1" hangingPunct="1">
              <a:lnSpc>
                <a:spcPct val="70000"/>
              </a:lnSpc>
              <a:buFontTx/>
              <a:buAutoNum type="arabicPeriod"/>
            </a:pPr>
            <a:r>
              <a:rPr lang="el-GR" sz="2400">
                <a:latin typeface="Calibri" charset="0"/>
              </a:rPr>
              <a:t>Η απόκρυψη πληροφοριών σχετικά με την αληθή φύση της έρευνας</a:t>
            </a:r>
          </a:p>
          <a:p>
            <a:pPr marL="609600" indent="-609600" eaLnBrk="1" hangingPunct="1">
              <a:lnSpc>
                <a:spcPct val="70000"/>
              </a:lnSpc>
              <a:buFontTx/>
              <a:buAutoNum type="arabicPeriod"/>
            </a:pPr>
            <a:r>
              <a:rPr lang="el-GR" sz="2400">
                <a:latin typeface="Calibri" charset="0"/>
              </a:rPr>
              <a:t>Η εξαπάτηση του συμμετέχοντος με άλλους τρόπους</a:t>
            </a:r>
          </a:p>
          <a:p>
            <a:pPr marL="609600" indent="-609600" eaLnBrk="1" hangingPunct="1">
              <a:lnSpc>
                <a:spcPct val="70000"/>
              </a:lnSpc>
              <a:buFontTx/>
              <a:buAutoNum type="arabicPeriod"/>
            </a:pPr>
            <a:r>
              <a:rPr lang="el-GR" sz="2400">
                <a:latin typeface="Calibri" charset="0"/>
              </a:rPr>
              <a:t>Η παρακίνηση των συμμετεχόντων να διαπράξουν ενέργειες που μειώνουν την αυτοεκτίμησή τους</a:t>
            </a:r>
          </a:p>
        </p:txBody>
      </p:sp>
    </p:spTree>
    <p:extLst>
      <p:ext uri="{BB962C8B-B14F-4D97-AF65-F5344CB8AC3E}">
        <p14:creationId xmlns:p14="http://schemas.microsoft.com/office/powerpoint/2010/main" val="221229735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sz="half" idx="1"/>
          </p:nvPr>
        </p:nvSpPr>
        <p:spPr>
          <a:xfrm>
            <a:off x="457200" y="1600200"/>
            <a:ext cx="8115300" cy="4471988"/>
          </a:xfrm>
        </p:spPr>
        <p:txBody>
          <a:bodyPr/>
          <a:lstStyle/>
          <a:p>
            <a:pPr marL="609600" indent="-609600" eaLnBrk="1" hangingPunct="1">
              <a:lnSpc>
                <a:spcPct val="80000"/>
              </a:lnSpc>
              <a:buFont typeface="Calibri" charset="0"/>
              <a:buAutoNum type="arabicPeriod" startAt="6"/>
            </a:pPr>
            <a:r>
              <a:rPr lang="el-GR" sz="2400">
                <a:latin typeface="Calibri" charset="0"/>
              </a:rPr>
              <a:t>Η παραβίαση των δικαιωμάτων αυτοπροσδιορισμού (π.χ. σε μελέτες που προωθούν την προσωπική αλλαγή)</a:t>
            </a:r>
          </a:p>
          <a:p>
            <a:pPr marL="609600" indent="-609600" eaLnBrk="1" hangingPunct="1">
              <a:lnSpc>
                <a:spcPct val="80000"/>
              </a:lnSpc>
              <a:buFont typeface="Calibri" charset="0"/>
              <a:buAutoNum type="arabicPeriod" startAt="6"/>
            </a:pPr>
            <a:r>
              <a:rPr lang="el-GR" sz="2400">
                <a:latin typeface="Calibri" charset="0"/>
              </a:rPr>
              <a:t>Η έκθεση των συμμετεχόντων σε φυσικό ή ψυχολογικό άγχος</a:t>
            </a:r>
          </a:p>
          <a:p>
            <a:pPr marL="609600" indent="-609600" eaLnBrk="1" hangingPunct="1">
              <a:lnSpc>
                <a:spcPct val="80000"/>
              </a:lnSpc>
              <a:buFont typeface="Calibri" charset="0"/>
              <a:buAutoNum type="arabicPeriod" startAt="6"/>
            </a:pPr>
            <a:r>
              <a:rPr lang="el-GR" sz="2400">
                <a:latin typeface="Calibri" charset="0"/>
              </a:rPr>
              <a:t>Η παραβίαση της ιδιωτικής τους ζωής</a:t>
            </a:r>
          </a:p>
          <a:p>
            <a:pPr marL="609600" indent="-609600" eaLnBrk="1" hangingPunct="1">
              <a:lnSpc>
                <a:spcPct val="80000"/>
              </a:lnSpc>
              <a:buFont typeface="Calibri" charset="0"/>
              <a:buAutoNum type="arabicPeriod" startAt="6"/>
            </a:pPr>
            <a:r>
              <a:rPr lang="el-GR" sz="2400">
                <a:latin typeface="Calibri" charset="0"/>
              </a:rPr>
              <a:t>Η απόκρυψη του οφέλους από κάποιους συμμετέχοντες (π.χ. στις ομάδες σύγκρισης)</a:t>
            </a:r>
          </a:p>
          <a:p>
            <a:pPr marL="609600" indent="-609600" eaLnBrk="1" hangingPunct="1">
              <a:lnSpc>
                <a:spcPct val="80000"/>
              </a:lnSpc>
              <a:buFont typeface="Calibri" charset="0"/>
              <a:buAutoNum type="arabicPeriod" startAt="6"/>
            </a:pPr>
            <a:r>
              <a:rPr lang="el-GR" sz="2400">
                <a:latin typeface="Calibri" charset="0"/>
              </a:rPr>
              <a:t>Η αντιμετώπιση των συμμετεχόντων με άδικα μέσα, χωρίς αβρότητα ή σεβασμό</a:t>
            </a:r>
          </a:p>
          <a:p>
            <a:pPr marL="609600" indent="-609600" eaLnBrk="1" hangingPunct="1">
              <a:lnSpc>
                <a:spcPct val="80000"/>
              </a:lnSpc>
              <a:buFont typeface="Arial" charset="0"/>
              <a:buNone/>
            </a:pPr>
            <a:endParaRPr lang="el-GR" sz="2000">
              <a:latin typeface="Calibri" charset="0"/>
            </a:endParaRPr>
          </a:p>
        </p:txBody>
      </p:sp>
      <p:sp>
        <p:nvSpPr>
          <p:cNvPr id="6" name="Rectangle 2"/>
          <p:cNvSpPr>
            <a:spLocks noGrp="1" noChangeArrowheads="1"/>
          </p:cNvSpPr>
          <p:nvPr>
            <p:ph type="title"/>
          </p:nvPr>
        </p:nvSpPr>
        <p:spPr>
          <a:xfrm>
            <a:off x="428625" y="285750"/>
            <a:ext cx="8229600" cy="1143000"/>
          </a:xfrm>
          <a:solidFill>
            <a:schemeClr val="accent1"/>
          </a:solidFill>
          <a:ln w="38100" cap="flat">
            <a:solidFill>
              <a:schemeClr val="bg1"/>
            </a:solidFill>
            <a:miter lim="800000"/>
            <a:headEnd/>
            <a:tailEnd/>
          </a:ln>
          <a:effectLst>
            <a:outerShdw blurRad="63500" dist="20000" dir="5400000" rotWithShape="0">
              <a:srgbClr val="000000">
                <a:alpha val="37999"/>
              </a:srgbClr>
            </a:outerShdw>
          </a:effectLst>
        </p:spPr>
        <p:txBody>
          <a:bodyPr/>
          <a:lstStyle/>
          <a:p>
            <a:pPr eaLnBrk="1" hangingPunct="1">
              <a:defRPr/>
            </a:pPr>
            <a:r>
              <a:rPr lang="el-GR" sz="2500">
                <a:solidFill>
                  <a:srgbClr val="C00000"/>
                </a:solidFill>
                <a:latin typeface="Calibri" charset="0"/>
                <a:cs typeface="+mj-cs"/>
              </a:rPr>
              <a:t>…10 αμφιλεγόμενες πρακτικές στην κοινωνική έρευνα</a:t>
            </a:r>
          </a:p>
        </p:txBody>
      </p:sp>
    </p:spTree>
    <p:extLst>
      <p:ext uri="{BB962C8B-B14F-4D97-AF65-F5344CB8AC3E}">
        <p14:creationId xmlns:p14="http://schemas.microsoft.com/office/powerpoint/2010/main" val="2045918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eaLnBrk="1" hangingPunct="1">
              <a:defRPr/>
            </a:pPr>
            <a:r>
              <a:rPr lang="el-GR" sz="3800">
                <a:solidFill>
                  <a:srgbClr val="FFFFFF"/>
                </a:solidFill>
                <a:latin typeface="Calibri" charset="0"/>
                <a:ea typeface="ＭＳ Ｐゴシック" charset="0"/>
              </a:rPr>
              <a:t>Πεδία εκπαιδευτικής έρευνας</a:t>
            </a:r>
            <a:endParaRPr lang="en-US" sz="3800">
              <a:solidFill>
                <a:srgbClr val="FFFFFF"/>
              </a:solidFill>
              <a:latin typeface="Calibri" charset="0"/>
              <a:ea typeface="ＭＳ Ｐゴシック" charset="0"/>
            </a:endParaRPr>
          </a:p>
        </p:txBody>
      </p:sp>
      <p:sp>
        <p:nvSpPr>
          <p:cNvPr id="55298" name="Rectangle 3"/>
          <p:cNvSpPr>
            <a:spLocks noGrp="1" noChangeArrowheads="1"/>
          </p:cNvSpPr>
          <p:nvPr>
            <p:ph idx="1"/>
          </p:nvPr>
        </p:nvSpPr>
        <p:spPr/>
        <p:txBody>
          <a:bodyPr/>
          <a:lstStyle/>
          <a:p>
            <a:pPr lvl="1" eaLnBrk="1" hangingPunct="1">
              <a:lnSpc>
                <a:spcPct val="90000"/>
              </a:lnSpc>
            </a:pPr>
            <a:r>
              <a:rPr lang="el-GR" sz="2400">
                <a:latin typeface="Calibri" charset="0"/>
              </a:rPr>
              <a:t>Διοίκηση, Αναλυτικά Προγράμματα</a:t>
            </a:r>
            <a:endParaRPr lang="en-US" sz="2400">
              <a:latin typeface="Calibri" charset="0"/>
            </a:endParaRPr>
          </a:p>
          <a:p>
            <a:pPr lvl="1" eaLnBrk="1" hangingPunct="1">
              <a:lnSpc>
                <a:spcPct val="90000"/>
              </a:lnSpc>
            </a:pPr>
            <a:r>
              <a:rPr lang="el-GR" sz="2400">
                <a:latin typeface="Calibri" charset="0"/>
              </a:rPr>
              <a:t>Συμβουλευτική και ανθρώπινη εξέλιξη</a:t>
            </a:r>
            <a:endParaRPr lang="en-US" sz="2400">
              <a:latin typeface="Calibri" charset="0"/>
            </a:endParaRPr>
          </a:p>
          <a:p>
            <a:pPr lvl="1" eaLnBrk="1" hangingPunct="1">
              <a:lnSpc>
                <a:spcPct val="90000"/>
              </a:lnSpc>
            </a:pPr>
            <a:r>
              <a:rPr lang="el-GR" sz="2400">
                <a:latin typeface="Calibri" charset="0"/>
              </a:rPr>
              <a:t>Εκπαίδευση επιμέρους επαγγελματιών</a:t>
            </a:r>
            <a:endParaRPr lang="en-US" sz="2400">
              <a:latin typeface="Calibri" charset="0"/>
            </a:endParaRPr>
          </a:p>
          <a:p>
            <a:pPr lvl="1" eaLnBrk="1" hangingPunct="1">
              <a:lnSpc>
                <a:spcPct val="90000"/>
              </a:lnSpc>
            </a:pPr>
            <a:r>
              <a:rPr lang="el-GR" sz="2400">
                <a:latin typeface="Calibri" charset="0"/>
              </a:rPr>
              <a:t>Διδακτική και μάθηση</a:t>
            </a:r>
            <a:endParaRPr lang="en-US" sz="2400">
              <a:latin typeface="Calibri" charset="0"/>
            </a:endParaRPr>
          </a:p>
          <a:p>
            <a:pPr lvl="1" eaLnBrk="1" hangingPunct="1">
              <a:lnSpc>
                <a:spcPct val="90000"/>
              </a:lnSpc>
            </a:pPr>
            <a:r>
              <a:rPr lang="el-GR" sz="2400">
                <a:latin typeface="Calibri" charset="0"/>
              </a:rPr>
              <a:t>Μετρήσεις και ερευνητική μεθοδολογία</a:t>
            </a:r>
            <a:endParaRPr lang="en-US" sz="2400">
              <a:latin typeface="Calibri" charset="0"/>
            </a:endParaRPr>
          </a:p>
          <a:p>
            <a:pPr lvl="1" eaLnBrk="1" hangingPunct="1">
              <a:lnSpc>
                <a:spcPct val="90000"/>
              </a:lnSpc>
            </a:pPr>
            <a:r>
              <a:rPr lang="el-GR" sz="2400">
                <a:latin typeface="Calibri" charset="0"/>
              </a:rPr>
              <a:t>Αξιολόγηση σχολικής μονάδας και ανάπτυξη προγραμμάτων</a:t>
            </a:r>
            <a:endParaRPr lang="en-US" sz="2400">
              <a:latin typeface="Calibri" charset="0"/>
            </a:endParaRPr>
          </a:p>
          <a:p>
            <a:pPr lvl="1" eaLnBrk="1" hangingPunct="1">
              <a:lnSpc>
                <a:spcPct val="90000"/>
              </a:lnSpc>
            </a:pPr>
            <a:r>
              <a:rPr lang="el-GR" sz="2400">
                <a:latin typeface="Calibri" charset="0"/>
              </a:rPr>
              <a:t>Κοινωνιολογία της εκπαίδευσης</a:t>
            </a:r>
            <a:endParaRPr lang="en-US" sz="2400">
              <a:latin typeface="Calibri" charset="0"/>
            </a:endParaRPr>
          </a:p>
          <a:p>
            <a:pPr lvl="1" eaLnBrk="1" hangingPunct="1">
              <a:lnSpc>
                <a:spcPct val="90000"/>
              </a:lnSpc>
            </a:pPr>
            <a:r>
              <a:rPr lang="el-GR" sz="2400">
                <a:latin typeface="Calibri" charset="0"/>
              </a:rPr>
              <a:t>Διδασκαλία και Εκπαίδευση εκπαιδευτικών </a:t>
            </a:r>
            <a:endParaRPr lang="en-US" sz="2400">
              <a:latin typeface="Calibri" charset="0"/>
            </a:endParaRPr>
          </a:p>
        </p:txBody>
      </p:sp>
    </p:spTree>
    <p:extLst>
      <p:ext uri="{BB962C8B-B14F-4D97-AF65-F5344CB8AC3E}">
        <p14:creationId xmlns:p14="http://schemas.microsoft.com/office/powerpoint/2010/main" val="138891778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eaLnBrk="1" hangingPunct="1">
              <a:defRPr/>
            </a:pPr>
            <a:r>
              <a:rPr lang="el-GR" sz="4000" dirty="0">
                <a:solidFill>
                  <a:srgbClr val="FFFFFF"/>
                </a:solidFill>
                <a:latin typeface="Calibri" charset="0"/>
                <a:ea typeface="ＭＳ Ｐゴシック" charset="0"/>
              </a:rPr>
              <a:t>Στόχοι της εκπαιδευτικής έρευνας</a:t>
            </a:r>
            <a:endParaRPr lang="en-US" sz="4000" dirty="0">
              <a:solidFill>
                <a:srgbClr val="FFFFFF"/>
              </a:solidFill>
              <a:latin typeface="Calibri" charset="0"/>
              <a:ea typeface="ＭＳ Ｐゴシック" charset="0"/>
            </a:endParaRPr>
          </a:p>
        </p:txBody>
      </p:sp>
      <p:sp>
        <p:nvSpPr>
          <p:cNvPr id="56322" name="Rectangle 3"/>
          <p:cNvSpPr>
            <a:spLocks noGrp="1" noChangeArrowheads="1"/>
          </p:cNvSpPr>
          <p:nvPr>
            <p:ph idx="1"/>
          </p:nvPr>
        </p:nvSpPr>
        <p:spPr/>
        <p:txBody>
          <a:bodyPr/>
          <a:lstStyle/>
          <a:p>
            <a:pPr eaLnBrk="1" hangingPunct="1">
              <a:lnSpc>
                <a:spcPct val="90000"/>
              </a:lnSpc>
            </a:pPr>
            <a:r>
              <a:rPr lang="el-GR" sz="2400">
                <a:latin typeface="Calibri" charset="0"/>
              </a:rPr>
              <a:t>1</a:t>
            </a:r>
            <a:r>
              <a:rPr lang="el-GR" sz="2400" baseline="30000">
                <a:latin typeface="Calibri" charset="0"/>
              </a:rPr>
              <a:t>ος</a:t>
            </a:r>
            <a:r>
              <a:rPr lang="el-GR" sz="2400">
                <a:latin typeface="Calibri" charset="0"/>
              </a:rPr>
              <a:t> </a:t>
            </a:r>
            <a:r>
              <a:rPr lang="el-GR" sz="2400" b="1">
                <a:latin typeface="Calibri" charset="0"/>
              </a:rPr>
              <a:t>Εξερεύνηση</a:t>
            </a:r>
            <a:r>
              <a:rPr lang="en-US" sz="2400">
                <a:latin typeface="Calibri" charset="0"/>
              </a:rPr>
              <a:t>, </a:t>
            </a:r>
            <a:r>
              <a:rPr lang="el-GR" sz="2400">
                <a:latin typeface="Calibri" charset="0"/>
              </a:rPr>
              <a:t>ή προσπάθεια παραγωγής ιδεών σχετικά με κάποια φαινόμενα</a:t>
            </a:r>
            <a:r>
              <a:rPr lang="en-US" sz="2400">
                <a:latin typeface="Calibri" charset="0"/>
              </a:rPr>
              <a:t>.</a:t>
            </a:r>
          </a:p>
          <a:p>
            <a:pPr eaLnBrk="1" hangingPunct="1">
              <a:lnSpc>
                <a:spcPct val="90000"/>
              </a:lnSpc>
            </a:pPr>
            <a:r>
              <a:rPr lang="el-GR" sz="2400">
                <a:latin typeface="Calibri" charset="0"/>
              </a:rPr>
              <a:t>2</a:t>
            </a:r>
            <a:r>
              <a:rPr lang="el-GR" sz="2400" baseline="30000">
                <a:latin typeface="Calibri" charset="0"/>
              </a:rPr>
              <a:t>ος</a:t>
            </a:r>
            <a:r>
              <a:rPr lang="el-GR" sz="2400">
                <a:latin typeface="Calibri" charset="0"/>
              </a:rPr>
              <a:t> </a:t>
            </a:r>
            <a:r>
              <a:rPr lang="el-GR" sz="2400" b="1">
                <a:latin typeface="Calibri" charset="0"/>
              </a:rPr>
              <a:t>Περιγραφή</a:t>
            </a:r>
            <a:r>
              <a:rPr lang="en-US" sz="2400">
                <a:latin typeface="Calibri" charset="0"/>
              </a:rPr>
              <a:t>, </a:t>
            </a:r>
            <a:r>
              <a:rPr lang="el-GR" sz="2400">
                <a:latin typeface="Calibri" charset="0"/>
              </a:rPr>
              <a:t>ή προσπάθεια να περιγραφούν τα χαρακτηριστικά ενός φαινομένου</a:t>
            </a:r>
            <a:r>
              <a:rPr lang="en-US" sz="2400">
                <a:latin typeface="Calibri" charset="0"/>
              </a:rPr>
              <a:t>.</a:t>
            </a:r>
          </a:p>
          <a:p>
            <a:pPr eaLnBrk="1" hangingPunct="1">
              <a:lnSpc>
                <a:spcPct val="90000"/>
              </a:lnSpc>
            </a:pPr>
            <a:r>
              <a:rPr lang="el-GR" sz="2400">
                <a:latin typeface="Calibri" charset="0"/>
              </a:rPr>
              <a:t>3</a:t>
            </a:r>
            <a:r>
              <a:rPr lang="el-GR" sz="2400" baseline="30000">
                <a:latin typeface="Calibri" charset="0"/>
              </a:rPr>
              <a:t>ος</a:t>
            </a:r>
            <a:r>
              <a:rPr lang="el-GR" sz="2400">
                <a:latin typeface="Calibri" charset="0"/>
              </a:rPr>
              <a:t> </a:t>
            </a:r>
            <a:r>
              <a:rPr lang="el-GR" sz="2400" b="1">
                <a:latin typeface="Calibri" charset="0"/>
              </a:rPr>
              <a:t>Εξήγηση</a:t>
            </a:r>
            <a:r>
              <a:rPr lang="en-US" sz="2400">
                <a:latin typeface="Calibri" charset="0"/>
              </a:rPr>
              <a:t>, </a:t>
            </a:r>
            <a:r>
              <a:rPr lang="el-GR" sz="2400">
                <a:latin typeface="Calibri" charset="0"/>
              </a:rPr>
              <a:t>ή προσπάθεια να φανεί ο τρόπος και οι αιτίες που ένα φαινόμενο λειτουργεί με καθορισμένο τρόπο</a:t>
            </a:r>
            <a:r>
              <a:rPr lang="en-US" sz="2400">
                <a:latin typeface="Calibri" charset="0"/>
              </a:rPr>
              <a:t>.</a:t>
            </a:r>
          </a:p>
          <a:p>
            <a:pPr eaLnBrk="1" hangingPunct="1">
              <a:lnSpc>
                <a:spcPct val="90000"/>
              </a:lnSpc>
            </a:pPr>
            <a:r>
              <a:rPr lang="el-GR" sz="2400">
                <a:latin typeface="Calibri" charset="0"/>
              </a:rPr>
              <a:t>4</a:t>
            </a:r>
            <a:r>
              <a:rPr lang="el-GR" sz="2400" baseline="30000">
                <a:latin typeface="Calibri" charset="0"/>
              </a:rPr>
              <a:t>ος</a:t>
            </a:r>
            <a:r>
              <a:rPr lang="el-GR" sz="2400">
                <a:latin typeface="Calibri" charset="0"/>
              </a:rPr>
              <a:t> </a:t>
            </a:r>
            <a:r>
              <a:rPr lang="el-GR" sz="2400" b="1">
                <a:latin typeface="Calibri" charset="0"/>
              </a:rPr>
              <a:t>Πρόβλεψη</a:t>
            </a:r>
            <a:r>
              <a:rPr lang="en-US" sz="2400">
                <a:latin typeface="Calibri" charset="0"/>
              </a:rPr>
              <a:t>, </a:t>
            </a:r>
            <a:r>
              <a:rPr lang="el-GR" sz="2400">
                <a:latin typeface="Calibri" charset="0"/>
              </a:rPr>
              <a:t>ή προσπάθεια να προβλέψουμε</a:t>
            </a:r>
            <a:endParaRPr lang="en-US" sz="2400">
              <a:latin typeface="Calibri" charset="0"/>
            </a:endParaRPr>
          </a:p>
          <a:p>
            <a:pPr eaLnBrk="1" hangingPunct="1">
              <a:lnSpc>
                <a:spcPct val="90000"/>
              </a:lnSpc>
            </a:pPr>
            <a:r>
              <a:rPr lang="el-GR" sz="2400">
                <a:latin typeface="Calibri" charset="0"/>
              </a:rPr>
              <a:t>5</a:t>
            </a:r>
            <a:r>
              <a:rPr lang="el-GR" sz="2400" baseline="30000">
                <a:latin typeface="Calibri" charset="0"/>
              </a:rPr>
              <a:t>ος</a:t>
            </a:r>
            <a:r>
              <a:rPr lang="el-GR" sz="2400">
                <a:latin typeface="Calibri" charset="0"/>
              </a:rPr>
              <a:t> </a:t>
            </a:r>
            <a:r>
              <a:rPr lang="el-GR" sz="2400" b="1">
                <a:latin typeface="Calibri" charset="0"/>
              </a:rPr>
              <a:t>Επιρροή</a:t>
            </a:r>
            <a:r>
              <a:rPr lang="en-US" sz="2400">
                <a:latin typeface="Calibri" charset="0"/>
              </a:rPr>
              <a:t>, </a:t>
            </a:r>
            <a:r>
              <a:rPr lang="el-GR" sz="2400">
                <a:latin typeface="Calibri" charset="0"/>
              </a:rPr>
              <a:t>ή προσπάθεια να εφαρμόσουμε την έρευνα ώστε να καταφέρουμε να προκύψουν συγκεκριμένα αποτελέσματα</a:t>
            </a:r>
            <a:r>
              <a:rPr lang="en-US" sz="2400">
                <a:latin typeface="Calibri" charset="0"/>
              </a:rPr>
              <a:t>.</a:t>
            </a:r>
          </a:p>
        </p:txBody>
      </p:sp>
    </p:spTree>
    <p:extLst>
      <p:ext uri="{BB962C8B-B14F-4D97-AF65-F5344CB8AC3E}">
        <p14:creationId xmlns:p14="http://schemas.microsoft.com/office/powerpoint/2010/main" val="217603929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14313"/>
            <a:ext cx="7770813" cy="92868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hangingPunct="1">
              <a:defRPr/>
            </a:pPr>
            <a:r>
              <a:rPr lang="el-GR" sz="3200">
                <a:solidFill>
                  <a:srgbClr val="C00000"/>
                </a:solidFill>
                <a:latin typeface="Calibri" charset="0"/>
                <a:ea typeface="ＭＳ Ｐゴシック" charset="0"/>
              </a:rPr>
              <a:t>Πώς ξεκινάμε μια έρευνα?</a:t>
            </a:r>
          </a:p>
        </p:txBody>
      </p:sp>
      <p:sp>
        <p:nvSpPr>
          <p:cNvPr id="57346" name="2 - Θέση κειμένου"/>
          <p:cNvSpPr>
            <a:spLocks noGrp="1"/>
          </p:cNvSpPr>
          <p:nvPr>
            <p:ph type="body" sz="half" idx="1"/>
          </p:nvPr>
        </p:nvSpPr>
        <p:spPr>
          <a:xfrm>
            <a:off x="571500" y="1285875"/>
            <a:ext cx="8115300" cy="1785938"/>
          </a:xfrm>
        </p:spPr>
        <p:txBody>
          <a:bodyPr/>
          <a:lstStyle/>
          <a:p>
            <a:pPr eaLnBrk="1" hangingPunct="1"/>
            <a:r>
              <a:rPr lang="el-GR" sz="2800">
                <a:latin typeface="Calibri" charset="0"/>
              </a:rPr>
              <a:t>Θέτουμε το ερευνητικό ερώτημα</a:t>
            </a:r>
          </a:p>
          <a:p>
            <a:pPr eaLnBrk="1" hangingPunct="1"/>
            <a:r>
              <a:rPr lang="el-GR" sz="2800">
                <a:latin typeface="Calibri" charset="0"/>
              </a:rPr>
              <a:t>Έχει ήδη απαντηθεί;</a:t>
            </a:r>
          </a:p>
          <a:p>
            <a:pPr eaLnBrk="1" hangingPunct="1"/>
            <a:r>
              <a:rPr lang="el-GR" sz="2800">
                <a:latin typeface="Calibri" charset="0"/>
              </a:rPr>
              <a:t>Επισκόπηση της βιβλιογραφίας και του διαδικτύου</a:t>
            </a:r>
            <a:endParaRPr lang="el-GR">
              <a:latin typeface="Calibri" charset="0"/>
            </a:endParaRPr>
          </a:p>
        </p:txBody>
      </p:sp>
      <p:sp>
        <p:nvSpPr>
          <p:cNvPr id="6" name="1 - Τίτλος"/>
          <p:cNvSpPr txBox="1">
            <a:spLocks/>
          </p:cNvSpPr>
          <p:nvPr/>
        </p:nvSpPr>
        <p:spPr>
          <a:xfrm>
            <a:off x="714375" y="3000375"/>
            <a:ext cx="7770813"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l-GR" sz="3200">
                <a:solidFill>
                  <a:srgbClr val="C00000"/>
                </a:solidFill>
                <a:latin typeface="Calibri" charset="0"/>
              </a:rPr>
              <a:t>Τι άλλο θα χρειαστεί να σκεφτώ</a:t>
            </a:r>
          </a:p>
        </p:txBody>
      </p:sp>
      <p:sp>
        <p:nvSpPr>
          <p:cNvPr id="57348" name="2 - Θέση κειμένου"/>
          <p:cNvSpPr txBox="1">
            <a:spLocks/>
          </p:cNvSpPr>
          <p:nvPr/>
        </p:nvSpPr>
        <p:spPr bwMode="auto">
          <a:xfrm>
            <a:off x="500063" y="4071938"/>
            <a:ext cx="8115300" cy="225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Char char="•"/>
            </a:pPr>
            <a:r>
              <a:rPr lang="el-GR" sz="2800">
                <a:latin typeface="Calibri" charset="0"/>
              </a:rPr>
              <a:t>Θέματα χρόνου, πιθανής χρηματοδότησης, συνεργασίας</a:t>
            </a:r>
          </a:p>
          <a:p>
            <a:pPr eaLnBrk="1" hangingPunct="1">
              <a:spcBef>
                <a:spcPct val="20000"/>
              </a:spcBef>
              <a:buFont typeface="Arial" charset="0"/>
              <a:buChar char="•"/>
            </a:pPr>
            <a:r>
              <a:rPr lang="el-GR" sz="2800">
                <a:latin typeface="Calibri" charset="0"/>
              </a:rPr>
              <a:t>Ηθικά ζητήματα που ίσως προκύπτουν</a:t>
            </a:r>
          </a:p>
          <a:p>
            <a:pPr eaLnBrk="1" hangingPunct="1">
              <a:spcBef>
                <a:spcPct val="20000"/>
              </a:spcBef>
              <a:buFont typeface="Arial" charset="0"/>
              <a:buChar char="•"/>
            </a:pPr>
            <a:r>
              <a:rPr lang="el-GR" sz="2800">
                <a:latin typeface="Calibri" charset="0"/>
              </a:rPr>
              <a:t>Πρόσβαση σε δεδομένα</a:t>
            </a:r>
          </a:p>
        </p:txBody>
      </p:sp>
    </p:spTree>
    <p:extLst>
      <p:ext uri="{BB962C8B-B14F-4D97-AF65-F5344CB8AC3E}">
        <p14:creationId xmlns:p14="http://schemas.microsoft.com/office/powerpoint/2010/main" val="1307124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Bon Voyage_vv0139_48x36_72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2428875"/>
            <a:ext cx="2895600" cy="393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10" name="Rectangle 2"/>
          <p:cNvSpPr>
            <a:spLocks noGrp="1" noChangeArrowheads="1"/>
          </p:cNvSpPr>
          <p:nvPr>
            <p:ph type="title"/>
          </p:nvPr>
        </p:nvSpPr>
        <p:spPr>
          <a:xfrm>
            <a:off x="214313" y="285750"/>
            <a:ext cx="8429625" cy="150018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hangingPunct="1">
              <a:defRPr/>
            </a:pPr>
            <a:r>
              <a:rPr lang="el-GR" sz="3200">
                <a:solidFill>
                  <a:srgbClr val="FFFFFF"/>
                </a:solidFill>
                <a:latin typeface="Calibri" charset="0"/>
                <a:ea typeface="ＭＳ Ｐゴシック" charset="0"/>
              </a:rPr>
              <a:t>Η έρευνα θα σας οδηγήσει σε ένα ταξίδι για να ανακαλύψετε:</a:t>
            </a:r>
            <a:endParaRPr lang="en-GB" sz="3200">
              <a:solidFill>
                <a:srgbClr val="FFFFFF"/>
              </a:solidFill>
              <a:latin typeface="Calibri" charset="0"/>
              <a:ea typeface="ＭＳ Ｐゴシック" charset="0"/>
            </a:endParaRPr>
          </a:p>
        </p:txBody>
      </p:sp>
      <p:sp>
        <p:nvSpPr>
          <p:cNvPr id="68611" name="Rectangle 3"/>
          <p:cNvSpPr>
            <a:spLocks noGrp="1" noChangeArrowheads="1"/>
          </p:cNvSpPr>
          <p:nvPr>
            <p:ph type="body" sz="half" idx="1"/>
          </p:nvPr>
        </p:nvSpPr>
        <p:spPr>
          <a:xfrm>
            <a:off x="214313" y="1857375"/>
            <a:ext cx="6215062" cy="4714875"/>
          </a:xfrm>
        </p:spPr>
        <p:txBody>
          <a:bodyPr/>
          <a:lstStyle/>
          <a:p>
            <a:pPr eaLnBrk="1" hangingPunct="1">
              <a:lnSpc>
                <a:spcPct val="80000"/>
              </a:lnSpc>
              <a:buFont typeface="Wingdings" charset="0"/>
              <a:buNone/>
            </a:pPr>
            <a:endParaRPr lang="en-GB" sz="2400">
              <a:latin typeface="Calibri" charset="0"/>
            </a:endParaRPr>
          </a:p>
          <a:p>
            <a:pPr eaLnBrk="1" hangingPunct="1">
              <a:lnSpc>
                <a:spcPct val="80000"/>
              </a:lnSpc>
            </a:pPr>
            <a:r>
              <a:rPr lang="el-GR" sz="2400">
                <a:latin typeface="Calibri" charset="0"/>
              </a:rPr>
              <a:t>Τι είναι ήδη γνωστό.</a:t>
            </a:r>
          </a:p>
          <a:p>
            <a:pPr eaLnBrk="1" hangingPunct="1">
              <a:lnSpc>
                <a:spcPct val="80000"/>
              </a:lnSpc>
            </a:pPr>
            <a:r>
              <a:rPr lang="el-GR" sz="2400">
                <a:latin typeface="Calibri" charset="0"/>
              </a:rPr>
              <a:t>Τι είναι ακόμη άγνωστο.</a:t>
            </a:r>
            <a:endParaRPr lang="en-GB" sz="2400">
              <a:latin typeface="Calibri" charset="0"/>
            </a:endParaRPr>
          </a:p>
          <a:p>
            <a:pPr eaLnBrk="1" hangingPunct="1">
              <a:lnSpc>
                <a:spcPct val="80000"/>
              </a:lnSpc>
            </a:pPr>
            <a:r>
              <a:rPr lang="el-GR" sz="2400">
                <a:latin typeface="Calibri" charset="0"/>
              </a:rPr>
              <a:t>Τι αξίζει να μάθετε.</a:t>
            </a:r>
          </a:p>
          <a:p>
            <a:pPr eaLnBrk="1" hangingPunct="1">
              <a:lnSpc>
                <a:spcPct val="80000"/>
              </a:lnSpc>
            </a:pPr>
            <a:r>
              <a:rPr lang="el-GR" sz="2400">
                <a:latin typeface="Calibri" charset="0"/>
              </a:rPr>
              <a:t>Τι μπορείτε να μάθετε.</a:t>
            </a:r>
          </a:p>
          <a:p>
            <a:pPr eaLnBrk="1" hangingPunct="1">
              <a:lnSpc>
                <a:spcPct val="80000"/>
              </a:lnSpc>
            </a:pPr>
            <a:r>
              <a:rPr lang="el-GR" sz="2400">
                <a:latin typeface="Calibri" charset="0"/>
              </a:rPr>
              <a:t>Ποιος είναι ο καλύτερος τρόπος να σχεδιάσετε μια μελέτη προκειμένου να βρείτε απαντήσεις στο : </a:t>
            </a:r>
          </a:p>
          <a:p>
            <a:pPr lvl="1" eaLnBrk="1" hangingPunct="1">
              <a:lnSpc>
                <a:spcPct val="80000"/>
              </a:lnSpc>
              <a:buFont typeface="Wingdings" charset="0"/>
              <a:buNone/>
            </a:pPr>
            <a:r>
              <a:rPr lang="el-GR" sz="2400">
                <a:latin typeface="Calibri" charset="0"/>
              </a:rPr>
              <a:t>	- τι είναι άγνωστο, </a:t>
            </a:r>
          </a:p>
          <a:p>
            <a:pPr lvl="1" eaLnBrk="1" hangingPunct="1">
              <a:lnSpc>
                <a:spcPct val="80000"/>
              </a:lnSpc>
              <a:buFont typeface="Wingdings" charset="0"/>
              <a:buNone/>
            </a:pPr>
            <a:r>
              <a:rPr lang="el-GR" sz="2400">
                <a:latin typeface="Calibri" charset="0"/>
              </a:rPr>
              <a:t>	- τι αξίζει να μάθετε και </a:t>
            </a:r>
          </a:p>
          <a:p>
            <a:pPr lvl="1" eaLnBrk="1" hangingPunct="1">
              <a:lnSpc>
                <a:spcPct val="80000"/>
              </a:lnSpc>
              <a:buFont typeface="Wingdings" charset="0"/>
              <a:buNone/>
            </a:pPr>
            <a:r>
              <a:rPr lang="el-GR" sz="2400">
                <a:latin typeface="Calibri" charset="0"/>
              </a:rPr>
              <a:t>	- τι μπορείτε να μάθετε.</a:t>
            </a:r>
            <a:endParaRPr lang="en-GB" sz="2400">
              <a:latin typeface="Calibri" charset="0"/>
            </a:endParaRPr>
          </a:p>
        </p:txBody>
      </p:sp>
    </p:spTree>
    <p:extLst>
      <p:ext uri="{BB962C8B-B14F-4D97-AF65-F5344CB8AC3E}">
        <p14:creationId xmlns:p14="http://schemas.microsoft.com/office/powerpoint/2010/main" val="31563122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8611">
                                            <p:txEl>
                                              <p:pRg st="1" end="1"/>
                                            </p:txEl>
                                          </p:spTgt>
                                        </p:tgtEl>
                                        <p:attrNameLst>
                                          <p:attrName>style.visibility</p:attrName>
                                        </p:attrNameLst>
                                      </p:cBhvr>
                                      <p:to>
                                        <p:strVal val="visible"/>
                                      </p:to>
                                    </p:set>
                                    <p:anim calcmode="lin" valueType="num">
                                      <p:cBhvr>
                                        <p:cTn id="14" dur="1000" fill="hold"/>
                                        <p:tgtEl>
                                          <p:spTgt spid="6861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861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861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8611">
                                            <p:txEl>
                                              <p:pRg st="2" end="2"/>
                                            </p:txEl>
                                          </p:spTgt>
                                        </p:tgtEl>
                                        <p:attrNameLst>
                                          <p:attrName>style.visibility</p:attrName>
                                        </p:attrNameLst>
                                      </p:cBhvr>
                                      <p:to>
                                        <p:strVal val="visible"/>
                                      </p:to>
                                    </p:set>
                                    <p:anim calcmode="lin" valueType="num">
                                      <p:cBhvr>
                                        <p:cTn id="21" dur="1000" fill="hold"/>
                                        <p:tgtEl>
                                          <p:spTgt spid="6861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861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861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8611">
                                            <p:txEl>
                                              <p:pRg st="3" end="3"/>
                                            </p:txEl>
                                          </p:spTgt>
                                        </p:tgtEl>
                                        <p:attrNameLst>
                                          <p:attrName>style.visibility</p:attrName>
                                        </p:attrNameLst>
                                      </p:cBhvr>
                                      <p:to>
                                        <p:strVal val="visible"/>
                                      </p:to>
                                    </p:set>
                                    <p:anim calcmode="lin" valueType="num">
                                      <p:cBhvr>
                                        <p:cTn id="28" dur="1000" fill="hold"/>
                                        <p:tgtEl>
                                          <p:spTgt spid="6861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861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861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8611">
                                            <p:txEl>
                                              <p:pRg st="4" end="4"/>
                                            </p:txEl>
                                          </p:spTgt>
                                        </p:tgtEl>
                                        <p:attrNameLst>
                                          <p:attrName>style.visibility</p:attrName>
                                        </p:attrNameLst>
                                      </p:cBhvr>
                                      <p:to>
                                        <p:strVal val="visible"/>
                                      </p:to>
                                    </p:set>
                                    <p:anim calcmode="lin" valueType="num">
                                      <p:cBhvr>
                                        <p:cTn id="35" dur="1000" fill="hold"/>
                                        <p:tgtEl>
                                          <p:spTgt spid="68611">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6861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6861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68611">
                                            <p:txEl>
                                              <p:pRg st="5" end="5"/>
                                            </p:txEl>
                                          </p:spTgt>
                                        </p:tgtEl>
                                        <p:attrNameLst>
                                          <p:attrName>style.visibility</p:attrName>
                                        </p:attrNameLst>
                                      </p:cBhvr>
                                      <p:to>
                                        <p:strVal val="visible"/>
                                      </p:to>
                                    </p:set>
                                    <p:anim calcmode="lin" valueType="num">
                                      <p:cBhvr>
                                        <p:cTn id="42" dur="1000" fill="hold"/>
                                        <p:tgtEl>
                                          <p:spTgt spid="68611">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68611">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68611">
                                            <p:txEl>
                                              <p:pRg st="5" end="5"/>
                                            </p:txEl>
                                          </p:spTgt>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68611">
                                            <p:txEl>
                                              <p:pRg st="6" end="6"/>
                                            </p:txEl>
                                          </p:spTgt>
                                        </p:tgtEl>
                                        <p:attrNameLst>
                                          <p:attrName>style.visibility</p:attrName>
                                        </p:attrNameLst>
                                      </p:cBhvr>
                                      <p:to>
                                        <p:strVal val="visible"/>
                                      </p:to>
                                    </p:set>
                                    <p:anim calcmode="lin" valueType="num">
                                      <p:cBhvr>
                                        <p:cTn id="47" dur="1000" fill="hold"/>
                                        <p:tgtEl>
                                          <p:spTgt spid="68611">
                                            <p:txEl>
                                              <p:pRg st="6" end="6"/>
                                            </p:txEl>
                                          </p:spTgt>
                                        </p:tgtEl>
                                        <p:attrNameLst>
                                          <p:attrName>ppt_w</p:attrName>
                                        </p:attrNameLst>
                                      </p:cBhvr>
                                      <p:tavLst>
                                        <p:tav tm="0">
                                          <p:val>
                                            <p:strVal val="#ppt_w*0.70"/>
                                          </p:val>
                                        </p:tav>
                                        <p:tav tm="100000">
                                          <p:val>
                                            <p:strVal val="#ppt_w"/>
                                          </p:val>
                                        </p:tav>
                                      </p:tavLst>
                                    </p:anim>
                                    <p:anim calcmode="lin" valueType="num">
                                      <p:cBhvr>
                                        <p:cTn id="48" dur="1000" fill="hold"/>
                                        <p:tgtEl>
                                          <p:spTgt spid="68611">
                                            <p:txEl>
                                              <p:pRg st="6" end="6"/>
                                            </p:txEl>
                                          </p:spTgt>
                                        </p:tgtEl>
                                        <p:attrNameLst>
                                          <p:attrName>ppt_h</p:attrName>
                                        </p:attrNameLst>
                                      </p:cBhvr>
                                      <p:tavLst>
                                        <p:tav tm="0">
                                          <p:val>
                                            <p:strVal val="#ppt_h"/>
                                          </p:val>
                                        </p:tav>
                                        <p:tav tm="100000">
                                          <p:val>
                                            <p:strVal val="#ppt_h"/>
                                          </p:val>
                                        </p:tav>
                                      </p:tavLst>
                                    </p:anim>
                                    <p:animEffect transition="in" filter="fade">
                                      <p:cBhvr>
                                        <p:cTn id="49" dur="1000"/>
                                        <p:tgtEl>
                                          <p:spTgt spid="68611">
                                            <p:txEl>
                                              <p:pRg st="6" end="6"/>
                                            </p:txEl>
                                          </p:spTgt>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68611">
                                            <p:txEl>
                                              <p:pRg st="7" end="7"/>
                                            </p:txEl>
                                          </p:spTgt>
                                        </p:tgtEl>
                                        <p:attrNameLst>
                                          <p:attrName>style.visibility</p:attrName>
                                        </p:attrNameLst>
                                      </p:cBhvr>
                                      <p:to>
                                        <p:strVal val="visible"/>
                                      </p:to>
                                    </p:set>
                                    <p:anim calcmode="lin" valueType="num">
                                      <p:cBhvr>
                                        <p:cTn id="52" dur="1000" fill="hold"/>
                                        <p:tgtEl>
                                          <p:spTgt spid="68611">
                                            <p:txEl>
                                              <p:pRg st="7" end="7"/>
                                            </p:txEl>
                                          </p:spTgt>
                                        </p:tgtEl>
                                        <p:attrNameLst>
                                          <p:attrName>ppt_w</p:attrName>
                                        </p:attrNameLst>
                                      </p:cBhvr>
                                      <p:tavLst>
                                        <p:tav tm="0">
                                          <p:val>
                                            <p:strVal val="#ppt_w*0.70"/>
                                          </p:val>
                                        </p:tav>
                                        <p:tav tm="100000">
                                          <p:val>
                                            <p:strVal val="#ppt_w"/>
                                          </p:val>
                                        </p:tav>
                                      </p:tavLst>
                                    </p:anim>
                                    <p:anim calcmode="lin" valueType="num">
                                      <p:cBhvr>
                                        <p:cTn id="53" dur="1000" fill="hold"/>
                                        <p:tgtEl>
                                          <p:spTgt spid="68611">
                                            <p:txEl>
                                              <p:pRg st="7" end="7"/>
                                            </p:txEl>
                                          </p:spTgt>
                                        </p:tgtEl>
                                        <p:attrNameLst>
                                          <p:attrName>ppt_h</p:attrName>
                                        </p:attrNameLst>
                                      </p:cBhvr>
                                      <p:tavLst>
                                        <p:tav tm="0">
                                          <p:val>
                                            <p:strVal val="#ppt_h"/>
                                          </p:val>
                                        </p:tav>
                                        <p:tav tm="100000">
                                          <p:val>
                                            <p:strVal val="#ppt_h"/>
                                          </p:val>
                                        </p:tav>
                                      </p:tavLst>
                                    </p:anim>
                                    <p:animEffect transition="in" filter="fade">
                                      <p:cBhvr>
                                        <p:cTn id="54" dur="1000"/>
                                        <p:tgtEl>
                                          <p:spTgt spid="68611">
                                            <p:txEl>
                                              <p:pRg st="7" end="7"/>
                                            </p:txEl>
                                          </p:spTgt>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68611">
                                            <p:txEl>
                                              <p:pRg st="8" end="8"/>
                                            </p:txEl>
                                          </p:spTgt>
                                        </p:tgtEl>
                                        <p:attrNameLst>
                                          <p:attrName>style.visibility</p:attrName>
                                        </p:attrNameLst>
                                      </p:cBhvr>
                                      <p:to>
                                        <p:strVal val="visible"/>
                                      </p:to>
                                    </p:set>
                                    <p:anim calcmode="lin" valueType="num">
                                      <p:cBhvr>
                                        <p:cTn id="57" dur="1000" fill="hold"/>
                                        <p:tgtEl>
                                          <p:spTgt spid="68611">
                                            <p:txEl>
                                              <p:pRg st="8" end="8"/>
                                            </p:txEl>
                                          </p:spTgt>
                                        </p:tgtEl>
                                        <p:attrNameLst>
                                          <p:attrName>ppt_w</p:attrName>
                                        </p:attrNameLst>
                                      </p:cBhvr>
                                      <p:tavLst>
                                        <p:tav tm="0">
                                          <p:val>
                                            <p:strVal val="#ppt_w*0.70"/>
                                          </p:val>
                                        </p:tav>
                                        <p:tav tm="100000">
                                          <p:val>
                                            <p:strVal val="#ppt_w"/>
                                          </p:val>
                                        </p:tav>
                                      </p:tavLst>
                                    </p:anim>
                                    <p:anim calcmode="lin" valueType="num">
                                      <p:cBhvr>
                                        <p:cTn id="58" dur="1000" fill="hold"/>
                                        <p:tgtEl>
                                          <p:spTgt spid="68611">
                                            <p:txEl>
                                              <p:pRg st="8" end="8"/>
                                            </p:txEl>
                                          </p:spTgt>
                                        </p:tgtEl>
                                        <p:attrNameLst>
                                          <p:attrName>ppt_h</p:attrName>
                                        </p:attrNameLst>
                                      </p:cBhvr>
                                      <p:tavLst>
                                        <p:tav tm="0">
                                          <p:val>
                                            <p:strVal val="#ppt_h"/>
                                          </p:val>
                                        </p:tav>
                                        <p:tav tm="100000">
                                          <p:val>
                                            <p:strVal val="#ppt_h"/>
                                          </p:val>
                                        </p:tav>
                                      </p:tavLst>
                                    </p:anim>
                                    <p:animEffect transition="in" filter="fade">
                                      <p:cBhvr>
                                        <p:cTn id="59" dur="1000"/>
                                        <p:tgtEl>
                                          <p:spTgt spid="686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152400" y="152400"/>
            <a:ext cx="8839200" cy="1295400"/>
          </a:xfrm>
        </p:spPr>
        <p:style>
          <a:lnRef idx="2">
            <a:schemeClr val="accent1">
              <a:shade val="50000"/>
            </a:schemeClr>
          </a:lnRef>
          <a:fillRef idx="1">
            <a:schemeClr val="accent1"/>
          </a:fillRef>
          <a:effectRef idx="0">
            <a:schemeClr val="accent1"/>
          </a:effectRef>
          <a:fontRef idx="minor">
            <a:schemeClr val="lt1"/>
          </a:fontRef>
        </p:style>
        <p:txBody>
          <a:bodyPr lIns="90487" tIns="44450" rIns="90487" bIns="44450">
            <a:normAutofit/>
          </a:bodyPr>
          <a:lstStyle/>
          <a:p>
            <a:pPr eaLnBrk="1" hangingPunct="1">
              <a:lnSpc>
                <a:spcPct val="80000"/>
              </a:lnSpc>
              <a:defRPr/>
            </a:pPr>
            <a:r>
              <a:rPr lang="el-GR" sz="4000">
                <a:solidFill>
                  <a:srgbClr val="000040"/>
                </a:solidFill>
                <a:latin typeface="Calibri" charset="0"/>
                <a:ea typeface="ＭＳ Ｐゴシック" charset="0"/>
              </a:rPr>
              <a:t>Η θεωρητική ροή της ερευνητικής διαδικασίας</a:t>
            </a:r>
            <a:endParaRPr lang="en-US" sz="4000">
              <a:solidFill>
                <a:srgbClr val="000040"/>
              </a:solidFill>
              <a:latin typeface="Calibri" charset="0"/>
              <a:ea typeface="ＭＳ Ｐゴシック" charset="0"/>
            </a:endParaRPr>
          </a:p>
        </p:txBody>
      </p:sp>
      <p:grpSp>
        <p:nvGrpSpPr>
          <p:cNvPr id="60418" name="Group 3"/>
          <p:cNvGrpSpPr>
            <a:grpSpLocks/>
          </p:cNvGrpSpPr>
          <p:nvPr/>
        </p:nvGrpSpPr>
        <p:grpSpPr bwMode="auto">
          <a:xfrm>
            <a:off x="1116013" y="1484313"/>
            <a:ext cx="6997700" cy="4565650"/>
            <a:chOff x="724" y="1252"/>
            <a:chExt cx="4408" cy="2876"/>
          </a:xfrm>
        </p:grpSpPr>
        <p:sp>
          <p:nvSpPr>
            <p:cNvPr id="60419" name="Rectangle 4"/>
            <p:cNvSpPr>
              <a:spLocks noChangeArrowheads="1"/>
            </p:cNvSpPr>
            <p:nvPr/>
          </p:nvSpPr>
          <p:spPr bwMode="auto">
            <a:xfrm>
              <a:off x="2116" y="1252"/>
              <a:ext cx="1240" cy="424"/>
            </a:xfrm>
            <a:prstGeom prst="rect">
              <a:avLst/>
            </a:prstGeom>
            <a:solidFill>
              <a:srgbClr val="FAFD00"/>
            </a:solidFill>
            <a:ln w="12700">
              <a:solidFill>
                <a:schemeClr val="tx1"/>
              </a:solidFill>
              <a:miter lim="800000"/>
              <a:headEnd/>
              <a:tailEnd/>
            </a:ln>
          </p:spPr>
          <p:txBody>
            <a:bodyPr wrap="none" lIns="90487" tIns="44450" rIns="90487" bIns="44450" anchor="ctr"/>
            <a:lstStyle/>
            <a:p>
              <a:pPr algn="ctr" eaLnBrk="0" hangingPunct="0"/>
              <a:r>
                <a:rPr lang="el-GR" b="1">
                  <a:latin typeface="Calibri" charset="0"/>
                </a:rPr>
                <a:t>Πρόβλημα</a:t>
              </a:r>
              <a:endParaRPr lang="en-US" b="1">
                <a:latin typeface="Calibri" charset="0"/>
              </a:endParaRPr>
            </a:p>
          </p:txBody>
        </p:sp>
        <p:sp>
          <p:nvSpPr>
            <p:cNvPr id="60420" name="Rectangle 5"/>
            <p:cNvSpPr>
              <a:spLocks noChangeArrowheads="1"/>
            </p:cNvSpPr>
            <p:nvPr/>
          </p:nvSpPr>
          <p:spPr bwMode="auto">
            <a:xfrm>
              <a:off x="3648" y="1784"/>
              <a:ext cx="1240" cy="376"/>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0487" tIns="44450" rIns="90487" bIns="44450" anchor="ctr"/>
            <a:lstStyle/>
            <a:p>
              <a:pPr algn="ctr" eaLnBrk="0" hangingPunct="0"/>
              <a:r>
                <a:rPr lang="el-GR" b="1">
                  <a:latin typeface="Calibri" charset="0"/>
                </a:rPr>
                <a:t>Μοντέλο &amp;</a:t>
              </a:r>
            </a:p>
            <a:p>
              <a:pPr algn="ctr" eaLnBrk="0" hangingPunct="0"/>
              <a:r>
                <a:rPr lang="el-GR" b="1">
                  <a:latin typeface="Calibri" charset="0"/>
                </a:rPr>
                <a:t>υποθέσεις</a:t>
              </a:r>
              <a:endParaRPr lang="en-US" b="1">
                <a:latin typeface="Calibri" charset="0"/>
              </a:endParaRPr>
            </a:p>
          </p:txBody>
        </p:sp>
        <p:sp>
          <p:nvSpPr>
            <p:cNvPr id="60421" name="Rectangle 6"/>
            <p:cNvSpPr>
              <a:spLocks noChangeArrowheads="1"/>
            </p:cNvSpPr>
            <p:nvPr/>
          </p:nvSpPr>
          <p:spPr bwMode="auto">
            <a:xfrm>
              <a:off x="3844" y="2600"/>
              <a:ext cx="1288" cy="42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eaLnBrk="0" hangingPunct="0"/>
              <a:r>
                <a:rPr lang="el-GR" b="1">
                  <a:latin typeface="Calibri" charset="0"/>
                </a:rPr>
                <a:t>Ερευνητικός</a:t>
              </a:r>
            </a:p>
            <a:p>
              <a:pPr algn="ctr" eaLnBrk="0" hangingPunct="0"/>
              <a:r>
                <a:rPr lang="el-GR" b="1">
                  <a:latin typeface="Calibri" charset="0"/>
                </a:rPr>
                <a:t>σχεδιασμός</a:t>
              </a:r>
              <a:endParaRPr lang="en-US" b="1">
                <a:latin typeface="Calibri" charset="0"/>
              </a:endParaRPr>
            </a:p>
          </p:txBody>
        </p:sp>
        <p:sp>
          <p:nvSpPr>
            <p:cNvPr id="60422" name="Rectangle 7"/>
            <p:cNvSpPr>
              <a:spLocks noChangeArrowheads="1"/>
            </p:cNvSpPr>
            <p:nvPr/>
          </p:nvSpPr>
          <p:spPr bwMode="auto">
            <a:xfrm>
              <a:off x="3556" y="3512"/>
              <a:ext cx="1336" cy="42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eaLnBrk="0" hangingPunct="0"/>
              <a:r>
                <a:rPr lang="el-GR" b="1">
                  <a:latin typeface="Calibri" charset="0"/>
                </a:rPr>
                <a:t>Μέτρηση</a:t>
              </a:r>
              <a:endParaRPr lang="en-US" b="1">
                <a:latin typeface="Calibri" charset="0"/>
              </a:endParaRPr>
            </a:p>
          </p:txBody>
        </p:sp>
        <p:sp>
          <p:nvSpPr>
            <p:cNvPr id="60423" name="Rectangle 8"/>
            <p:cNvSpPr>
              <a:spLocks noChangeArrowheads="1"/>
            </p:cNvSpPr>
            <p:nvPr/>
          </p:nvSpPr>
          <p:spPr bwMode="auto">
            <a:xfrm>
              <a:off x="1592" y="3752"/>
              <a:ext cx="1384" cy="376"/>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eaLnBrk="0" hangingPunct="0"/>
              <a:r>
                <a:rPr lang="el-GR" b="1">
                  <a:latin typeface="Calibri" charset="0"/>
                </a:rPr>
                <a:t>Συλλογή </a:t>
              </a:r>
            </a:p>
            <a:p>
              <a:pPr algn="ctr" eaLnBrk="0" hangingPunct="0"/>
              <a:r>
                <a:rPr lang="el-GR" b="1">
                  <a:latin typeface="Calibri" charset="0"/>
                </a:rPr>
                <a:t>δεδομένων</a:t>
              </a:r>
              <a:endParaRPr lang="en-US" b="1">
                <a:latin typeface="Calibri" charset="0"/>
              </a:endParaRPr>
            </a:p>
          </p:txBody>
        </p:sp>
        <p:sp>
          <p:nvSpPr>
            <p:cNvPr id="60424" name="Rectangle 9"/>
            <p:cNvSpPr>
              <a:spLocks noChangeArrowheads="1"/>
            </p:cNvSpPr>
            <p:nvPr/>
          </p:nvSpPr>
          <p:spPr bwMode="auto">
            <a:xfrm>
              <a:off x="772" y="2888"/>
              <a:ext cx="1288" cy="42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eaLnBrk="0" hangingPunct="0"/>
              <a:r>
                <a:rPr lang="el-GR" b="1">
                  <a:latin typeface="Calibri" charset="0"/>
                </a:rPr>
                <a:t>Ανάλυση </a:t>
              </a:r>
            </a:p>
            <a:p>
              <a:pPr algn="ctr" eaLnBrk="0" hangingPunct="0"/>
              <a:r>
                <a:rPr lang="el-GR" b="1">
                  <a:latin typeface="Calibri" charset="0"/>
                </a:rPr>
                <a:t>δεδομένων</a:t>
              </a:r>
              <a:endParaRPr lang="en-US" b="1">
                <a:latin typeface="Calibri" charset="0"/>
              </a:endParaRPr>
            </a:p>
          </p:txBody>
        </p:sp>
        <p:sp>
          <p:nvSpPr>
            <p:cNvPr id="60425" name="Rectangle 10"/>
            <p:cNvSpPr>
              <a:spLocks noChangeArrowheads="1"/>
            </p:cNvSpPr>
            <p:nvPr/>
          </p:nvSpPr>
          <p:spPr bwMode="auto">
            <a:xfrm>
              <a:off x="724" y="1876"/>
              <a:ext cx="1288" cy="42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eaLnBrk="0" hangingPunct="0"/>
              <a:r>
                <a:rPr lang="el-GR" b="1">
                  <a:latin typeface="Calibri" charset="0"/>
                </a:rPr>
                <a:t>Γενίκευση</a:t>
              </a:r>
              <a:endParaRPr lang="en-US" b="1">
                <a:latin typeface="Calibri" charset="0"/>
              </a:endParaRPr>
            </a:p>
          </p:txBody>
        </p:sp>
        <p:sp>
          <p:nvSpPr>
            <p:cNvPr id="60426" name="AutoShape 11"/>
            <p:cNvSpPr>
              <a:spLocks noChangeArrowheads="1"/>
            </p:cNvSpPr>
            <p:nvPr/>
          </p:nvSpPr>
          <p:spPr bwMode="auto">
            <a:xfrm rot="-1614993">
              <a:off x="3072" y="3792"/>
              <a:ext cx="384" cy="144"/>
            </a:xfrm>
            <a:prstGeom prst="leftArrow">
              <a:avLst>
                <a:gd name="adj1" fmla="val 50000"/>
                <a:gd name="adj2" fmla="val 66667"/>
              </a:avLst>
            </a:prstGeom>
            <a:solidFill>
              <a:schemeClr val="accent1"/>
            </a:solidFill>
            <a:ln w="12700" cap="sq">
              <a:solidFill>
                <a:schemeClr val="tx1"/>
              </a:solidFill>
              <a:miter lim="800000"/>
              <a:headEnd type="none" w="sm" len="sm"/>
              <a:tailEnd type="none" w="sm" len="sm"/>
            </a:ln>
          </p:spPr>
          <p:txBody>
            <a:bodyPr wrap="none" anchor="ctr"/>
            <a:lstStyle/>
            <a:p>
              <a:endParaRPr lang="en-US">
                <a:latin typeface="Calibri" charset="0"/>
              </a:endParaRPr>
            </a:p>
          </p:txBody>
        </p:sp>
        <p:sp>
          <p:nvSpPr>
            <p:cNvPr id="60427" name="AutoShape 12"/>
            <p:cNvSpPr>
              <a:spLocks noChangeArrowheads="1"/>
            </p:cNvSpPr>
            <p:nvPr/>
          </p:nvSpPr>
          <p:spPr bwMode="auto">
            <a:xfrm rot="-9212269">
              <a:off x="3456" y="1488"/>
              <a:ext cx="384" cy="144"/>
            </a:xfrm>
            <a:prstGeom prst="leftArrow">
              <a:avLst>
                <a:gd name="adj1" fmla="val 50000"/>
                <a:gd name="adj2" fmla="val 66667"/>
              </a:avLst>
            </a:prstGeom>
            <a:solidFill>
              <a:schemeClr val="accent1"/>
            </a:solidFill>
            <a:ln w="12700" cap="sq">
              <a:solidFill>
                <a:schemeClr val="tx1"/>
              </a:solidFill>
              <a:miter lim="800000"/>
              <a:headEnd type="none" w="sm" len="sm"/>
              <a:tailEnd type="none" w="sm" len="sm"/>
            </a:ln>
          </p:spPr>
          <p:txBody>
            <a:bodyPr wrap="none" anchor="ctr"/>
            <a:lstStyle/>
            <a:p>
              <a:endParaRPr lang="en-US">
                <a:latin typeface="Calibri" charset="0"/>
              </a:endParaRPr>
            </a:p>
          </p:txBody>
        </p:sp>
        <p:sp>
          <p:nvSpPr>
            <p:cNvPr id="60428" name="AutoShape 13"/>
            <p:cNvSpPr>
              <a:spLocks noChangeArrowheads="1"/>
            </p:cNvSpPr>
            <p:nvPr/>
          </p:nvSpPr>
          <p:spPr bwMode="auto">
            <a:xfrm rot="-6952332">
              <a:off x="4056" y="2280"/>
              <a:ext cx="384" cy="144"/>
            </a:xfrm>
            <a:prstGeom prst="leftArrow">
              <a:avLst>
                <a:gd name="adj1" fmla="val 50000"/>
                <a:gd name="adj2" fmla="val 66667"/>
              </a:avLst>
            </a:prstGeom>
            <a:solidFill>
              <a:schemeClr val="accent1"/>
            </a:solidFill>
            <a:ln w="12700" cap="sq">
              <a:solidFill>
                <a:schemeClr val="tx1"/>
              </a:solidFill>
              <a:miter lim="800000"/>
              <a:headEnd type="none" w="sm" len="sm"/>
              <a:tailEnd type="none" w="sm" len="sm"/>
            </a:ln>
          </p:spPr>
          <p:txBody>
            <a:bodyPr wrap="none" anchor="ctr"/>
            <a:lstStyle/>
            <a:p>
              <a:endParaRPr lang="en-US">
                <a:latin typeface="Calibri" charset="0"/>
              </a:endParaRPr>
            </a:p>
          </p:txBody>
        </p:sp>
        <p:sp>
          <p:nvSpPr>
            <p:cNvPr id="60429" name="AutoShape 14"/>
            <p:cNvSpPr>
              <a:spLocks noChangeArrowheads="1"/>
            </p:cNvSpPr>
            <p:nvPr/>
          </p:nvSpPr>
          <p:spPr bwMode="auto">
            <a:xfrm rot="-3849741">
              <a:off x="4104" y="3240"/>
              <a:ext cx="384" cy="144"/>
            </a:xfrm>
            <a:prstGeom prst="leftArrow">
              <a:avLst>
                <a:gd name="adj1" fmla="val 50000"/>
                <a:gd name="adj2" fmla="val 66667"/>
              </a:avLst>
            </a:prstGeom>
            <a:solidFill>
              <a:schemeClr val="accent1"/>
            </a:solidFill>
            <a:ln w="12700" cap="sq">
              <a:solidFill>
                <a:schemeClr val="tx1"/>
              </a:solidFill>
              <a:miter lim="800000"/>
              <a:headEnd type="none" w="sm" len="sm"/>
              <a:tailEnd type="none" w="sm" len="sm"/>
            </a:ln>
          </p:spPr>
          <p:txBody>
            <a:bodyPr wrap="none" anchor="ctr"/>
            <a:lstStyle/>
            <a:p>
              <a:endParaRPr lang="en-US">
                <a:latin typeface="Calibri" charset="0"/>
              </a:endParaRPr>
            </a:p>
          </p:txBody>
        </p:sp>
        <p:sp>
          <p:nvSpPr>
            <p:cNvPr id="60430" name="AutoShape 15"/>
            <p:cNvSpPr>
              <a:spLocks noChangeArrowheads="1"/>
            </p:cNvSpPr>
            <p:nvPr/>
          </p:nvSpPr>
          <p:spPr bwMode="auto">
            <a:xfrm rot="3169072">
              <a:off x="1416" y="3432"/>
              <a:ext cx="384" cy="144"/>
            </a:xfrm>
            <a:prstGeom prst="leftArrow">
              <a:avLst>
                <a:gd name="adj1" fmla="val 50000"/>
                <a:gd name="adj2" fmla="val 66667"/>
              </a:avLst>
            </a:prstGeom>
            <a:solidFill>
              <a:schemeClr val="accent1"/>
            </a:solidFill>
            <a:ln w="12700" cap="sq">
              <a:solidFill>
                <a:schemeClr val="tx1"/>
              </a:solidFill>
              <a:miter lim="800000"/>
              <a:headEnd type="none" w="sm" len="sm"/>
              <a:tailEnd type="none" w="sm" len="sm"/>
            </a:ln>
          </p:spPr>
          <p:txBody>
            <a:bodyPr wrap="none" anchor="ctr"/>
            <a:lstStyle/>
            <a:p>
              <a:endParaRPr lang="en-US">
                <a:latin typeface="Calibri" charset="0"/>
              </a:endParaRPr>
            </a:p>
          </p:txBody>
        </p:sp>
        <p:sp>
          <p:nvSpPr>
            <p:cNvPr id="60431" name="AutoShape 16"/>
            <p:cNvSpPr>
              <a:spLocks noChangeArrowheads="1"/>
            </p:cNvSpPr>
            <p:nvPr/>
          </p:nvSpPr>
          <p:spPr bwMode="auto">
            <a:xfrm rot="6347249">
              <a:off x="1224" y="2520"/>
              <a:ext cx="384" cy="144"/>
            </a:xfrm>
            <a:prstGeom prst="leftArrow">
              <a:avLst>
                <a:gd name="adj1" fmla="val 50000"/>
                <a:gd name="adj2" fmla="val 66667"/>
              </a:avLst>
            </a:prstGeom>
            <a:solidFill>
              <a:schemeClr val="accent1"/>
            </a:solidFill>
            <a:ln w="12700" cap="sq">
              <a:solidFill>
                <a:schemeClr val="tx1"/>
              </a:solidFill>
              <a:miter lim="800000"/>
              <a:headEnd type="none" w="sm" len="sm"/>
              <a:tailEnd type="none" w="sm" len="sm"/>
            </a:ln>
          </p:spPr>
          <p:txBody>
            <a:bodyPr wrap="none" anchor="ctr"/>
            <a:lstStyle/>
            <a:p>
              <a:endParaRPr lang="en-US">
                <a:latin typeface="Calibri" charset="0"/>
              </a:endParaRPr>
            </a:p>
          </p:txBody>
        </p:sp>
        <p:sp>
          <p:nvSpPr>
            <p:cNvPr id="60432" name="AutoShape 17"/>
            <p:cNvSpPr>
              <a:spLocks noChangeArrowheads="1"/>
            </p:cNvSpPr>
            <p:nvPr/>
          </p:nvSpPr>
          <p:spPr bwMode="auto">
            <a:xfrm rot="8088047">
              <a:off x="1656" y="1608"/>
              <a:ext cx="384" cy="144"/>
            </a:xfrm>
            <a:prstGeom prst="leftArrow">
              <a:avLst>
                <a:gd name="adj1" fmla="val 50000"/>
                <a:gd name="adj2" fmla="val 66667"/>
              </a:avLst>
            </a:prstGeom>
            <a:solidFill>
              <a:schemeClr val="accent1"/>
            </a:solidFill>
            <a:ln w="12700" cap="sq">
              <a:solidFill>
                <a:schemeClr val="tx1"/>
              </a:solidFill>
              <a:miter lim="800000"/>
              <a:headEnd type="none" w="sm" len="sm"/>
              <a:tailEnd type="none" w="sm" len="sm"/>
            </a:ln>
          </p:spPr>
          <p:txBody>
            <a:bodyPr wrap="none" anchor="ctr"/>
            <a:lstStyle/>
            <a:p>
              <a:endParaRPr lang="en-US">
                <a:latin typeface="Calibri" charset="0"/>
              </a:endParaRPr>
            </a:p>
          </p:txBody>
        </p:sp>
      </p:grpSp>
    </p:spTree>
    <p:extLst>
      <p:ext uri="{BB962C8B-B14F-4D97-AF65-F5344CB8AC3E}">
        <p14:creationId xmlns:p14="http://schemas.microsoft.com/office/powerpoint/2010/main" val="287341540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152400" y="152400"/>
            <a:ext cx="8596313" cy="1189038"/>
          </a:xfrm>
          <a:solidFill>
            <a:schemeClr val="accent1"/>
          </a:solidFill>
          <a:ln w="38100" cap="flat">
            <a:solidFill>
              <a:schemeClr val="bg1"/>
            </a:solidFill>
            <a:miter lim="800000"/>
            <a:headEnd/>
            <a:tailEnd/>
          </a:ln>
          <a:effectLst>
            <a:outerShdw blurRad="63500" dist="20000" dir="5400000" rotWithShape="0">
              <a:srgbClr val="000000">
                <a:alpha val="37999"/>
              </a:srgbClr>
            </a:outerShdw>
          </a:effectLst>
        </p:spPr>
        <p:txBody>
          <a:bodyPr lIns="90487" tIns="44450" rIns="90487" bIns="44450"/>
          <a:lstStyle/>
          <a:p>
            <a:pPr eaLnBrk="1" hangingPunct="1">
              <a:lnSpc>
                <a:spcPct val="80000"/>
              </a:lnSpc>
              <a:defRPr/>
            </a:pPr>
            <a:r>
              <a:rPr lang="el-GR" sz="2800">
                <a:solidFill>
                  <a:srgbClr val="000040"/>
                </a:solidFill>
                <a:latin typeface="Calibri" charset="0"/>
                <a:cs typeface="+mj-cs"/>
              </a:rPr>
              <a:t>Η </a:t>
            </a:r>
            <a:r>
              <a:rPr lang="el-GR" sz="2800" b="1">
                <a:solidFill>
                  <a:srgbClr val="000040"/>
                </a:solidFill>
                <a:latin typeface="Calibri" charset="0"/>
                <a:cs typeface="+mj-cs"/>
              </a:rPr>
              <a:t>πραγματική</a:t>
            </a:r>
            <a:r>
              <a:rPr lang="el-GR" sz="2800">
                <a:solidFill>
                  <a:srgbClr val="000040"/>
                </a:solidFill>
                <a:latin typeface="Calibri" charset="0"/>
                <a:cs typeface="+mj-cs"/>
              </a:rPr>
              <a:t> ροή της ερευνητικής διαδικασίας</a:t>
            </a:r>
            <a:endParaRPr lang="en-US" sz="2800">
              <a:solidFill>
                <a:srgbClr val="000040"/>
              </a:solidFill>
              <a:latin typeface="Calibri" charset="0"/>
              <a:cs typeface="+mj-cs"/>
            </a:endParaRPr>
          </a:p>
        </p:txBody>
      </p:sp>
      <p:sp>
        <p:nvSpPr>
          <p:cNvPr id="62466" name="Rectangle 3"/>
          <p:cNvSpPr>
            <a:spLocks noChangeArrowheads="1"/>
          </p:cNvSpPr>
          <p:nvPr/>
        </p:nvSpPr>
        <p:spPr bwMode="auto">
          <a:xfrm>
            <a:off x="3359150" y="1987550"/>
            <a:ext cx="1968500" cy="673100"/>
          </a:xfrm>
          <a:prstGeom prst="rect">
            <a:avLst/>
          </a:prstGeom>
          <a:solidFill>
            <a:srgbClr val="FAFD00"/>
          </a:solidFill>
          <a:ln w="12700">
            <a:solidFill>
              <a:schemeClr val="tx1"/>
            </a:solidFill>
            <a:miter lim="800000"/>
            <a:headEnd/>
            <a:tailEnd/>
          </a:ln>
        </p:spPr>
        <p:txBody>
          <a:bodyPr wrap="none" lIns="90487" tIns="44450" rIns="90487" bIns="44450" anchor="ctr"/>
          <a:lstStyle/>
          <a:p>
            <a:pPr algn="ctr" eaLnBrk="0" hangingPunct="0"/>
            <a:r>
              <a:rPr lang="el-GR" b="1">
                <a:latin typeface="Calibri" charset="0"/>
              </a:rPr>
              <a:t>Πρόβλημα</a:t>
            </a:r>
            <a:endParaRPr lang="en-US" b="1">
              <a:latin typeface="Calibri" charset="0"/>
            </a:endParaRPr>
          </a:p>
        </p:txBody>
      </p:sp>
      <p:sp>
        <p:nvSpPr>
          <p:cNvPr id="62467" name="Rectangle 4"/>
          <p:cNvSpPr>
            <a:spLocks noChangeArrowheads="1"/>
          </p:cNvSpPr>
          <p:nvPr/>
        </p:nvSpPr>
        <p:spPr bwMode="auto">
          <a:xfrm>
            <a:off x="6102350" y="2749550"/>
            <a:ext cx="1968500" cy="5969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0487" tIns="44450" rIns="90487" bIns="44450" anchor="ctr"/>
          <a:lstStyle/>
          <a:p>
            <a:pPr algn="ctr" eaLnBrk="0" hangingPunct="0"/>
            <a:r>
              <a:rPr lang="el-GR" b="1">
                <a:latin typeface="Calibri" charset="0"/>
              </a:rPr>
              <a:t>Μοντέλο &amp;</a:t>
            </a:r>
          </a:p>
          <a:p>
            <a:pPr algn="ctr" eaLnBrk="0" hangingPunct="0"/>
            <a:r>
              <a:rPr lang="el-GR" b="1">
                <a:latin typeface="Calibri" charset="0"/>
              </a:rPr>
              <a:t>υποθέσεις</a:t>
            </a:r>
            <a:endParaRPr lang="en-US" b="1">
              <a:latin typeface="Calibri" charset="0"/>
            </a:endParaRPr>
          </a:p>
        </p:txBody>
      </p:sp>
      <p:sp>
        <p:nvSpPr>
          <p:cNvPr id="62468" name="Rectangle 5"/>
          <p:cNvSpPr>
            <a:spLocks noChangeArrowheads="1"/>
          </p:cNvSpPr>
          <p:nvPr/>
        </p:nvSpPr>
        <p:spPr bwMode="auto">
          <a:xfrm>
            <a:off x="6102350" y="3892550"/>
            <a:ext cx="2044700" cy="673100"/>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eaLnBrk="0" hangingPunct="0"/>
            <a:r>
              <a:rPr lang="el-GR" b="1">
                <a:latin typeface="Calibri" charset="0"/>
              </a:rPr>
              <a:t>Ερευνητικός</a:t>
            </a:r>
          </a:p>
          <a:p>
            <a:pPr algn="ctr" eaLnBrk="0" hangingPunct="0"/>
            <a:r>
              <a:rPr lang="el-GR" b="1">
                <a:latin typeface="Calibri" charset="0"/>
              </a:rPr>
              <a:t>σχεδιασμός</a:t>
            </a:r>
            <a:endParaRPr lang="en-US" b="1">
              <a:latin typeface="Calibri" charset="0"/>
            </a:endParaRPr>
          </a:p>
        </p:txBody>
      </p:sp>
      <p:sp>
        <p:nvSpPr>
          <p:cNvPr id="62469" name="Rectangle 6"/>
          <p:cNvSpPr>
            <a:spLocks noChangeArrowheads="1"/>
          </p:cNvSpPr>
          <p:nvPr/>
        </p:nvSpPr>
        <p:spPr bwMode="auto">
          <a:xfrm>
            <a:off x="5645150" y="5187950"/>
            <a:ext cx="2120900" cy="673100"/>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eaLnBrk="0" hangingPunct="0"/>
            <a:r>
              <a:rPr lang="el-GR" b="1">
                <a:latin typeface="Calibri" charset="0"/>
              </a:rPr>
              <a:t>Μέτρηση</a:t>
            </a:r>
            <a:endParaRPr lang="en-US" b="1">
              <a:latin typeface="Calibri" charset="0"/>
            </a:endParaRPr>
          </a:p>
        </p:txBody>
      </p:sp>
      <p:sp>
        <p:nvSpPr>
          <p:cNvPr id="62470" name="Rectangle 7"/>
          <p:cNvSpPr>
            <a:spLocks noChangeArrowheads="1"/>
          </p:cNvSpPr>
          <p:nvPr/>
        </p:nvSpPr>
        <p:spPr bwMode="auto">
          <a:xfrm>
            <a:off x="2825750" y="5416550"/>
            <a:ext cx="2197100" cy="596900"/>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eaLnBrk="0" hangingPunct="0"/>
            <a:r>
              <a:rPr lang="el-GR" b="1">
                <a:latin typeface="Calibri" charset="0"/>
              </a:rPr>
              <a:t>Συλλογή </a:t>
            </a:r>
          </a:p>
          <a:p>
            <a:pPr algn="ctr" eaLnBrk="0" hangingPunct="0"/>
            <a:r>
              <a:rPr lang="el-GR" b="1">
                <a:latin typeface="Calibri" charset="0"/>
              </a:rPr>
              <a:t>δεδομένων</a:t>
            </a:r>
            <a:endParaRPr lang="en-US" b="1">
              <a:latin typeface="Calibri" charset="0"/>
            </a:endParaRPr>
          </a:p>
        </p:txBody>
      </p:sp>
      <p:sp>
        <p:nvSpPr>
          <p:cNvPr id="62471" name="Rectangle 8"/>
          <p:cNvSpPr>
            <a:spLocks noChangeArrowheads="1"/>
          </p:cNvSpPr>
          <p:nvPr/>
        </p:nvSpPr>
        <p:spPr bwMode="auto">
          <a:xfrm>
            <a:off x="1225550" y="4197350"/>
            <a:ext cx="2044700" cy="673100"/>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eaLnBrk="0" hangingPunct="0"/>
            <a:r>
              <a:rPr lang="el-GR" b="1">
                <a:latin typeface="Calibri" charset="0"/>
              </a:rPr>
              <a:t>Ανάλυση </a:t>
            </a:r>
          </a:p>
          <a:p>
            <a:pPr algn="ctr" eaLnBrk="0" hangingPunct="0"/>
            <a:r>
              <a:rPr lang="el-GR" b="1">
                <a:latin typeface="Calibri" charset="0"/>
              </a:rPr>
              <a:t>δεδομένων</a:t>
            </a:r>
            <a:endParaRPr lang="en-US" b="1">
              <a:latin typeface="Calibri" charset="0"/>
            </a:endParaRPr>
          </a:p>
        </p:txBody>
      </p:sp>
      <p:sp>
        <p:nvSpPr>
          <p:cNvPr id="62472" name="Rectangle 9"/>
          <p:cNvSpPr>
            <a:spLocks noChangeArrowheads="1"/>
          </p:cNvSpPr>
          <p:nvPr/>
        </p:nvSpPr>
        <p:spPr bwMode="auto">
          <a:xfrm>
            <a:off x="1149350" y="2978150"/>
            <a:ext cx="2044700" cy="673100"/>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eaLnBrk="0" hangingPunct="0"/>
            <a:r>
              <a:rPr lang="el-GR" b="1">
                <a:latin typeface="Calibri" charset="0"/>
              </a:rPr>
              <a:t>Γενίκευση</a:t>
            </a:r>
            <a:endParaRPr lang="en-US" b="1">
              <a:latin typeface="Calibri" charset="0"/>
            </a:endParaRPr>
          </a:p>
        </p:txBody>
      </p:sp>
      <p:sp>
        <p:nvSpPr>
          <p:cNvPr id="62473" name="Arc 10"/>
          <p:cNvSpPr>
            <a:spLocks/>
          </p:cNvSpPr>
          <p:nvPr/>
        </p:nvSpPr>
        <p:spPr bwMode="auto">
          <a:xfrm>
            <a:off x="5562600" y="2217738"/>
            <a:ext cx="679450" cy="2222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2474" name="Arc 11"/>
          <p:cNvSpPr>
            <a:spLocks/>
          </p:cNvSpPr>
          <p:nvPr/>
        </p:nvSpPr>
        <p:spPr bwMode="auto">
          <a:xfrm>
            <a:off x="6934200" y="3513138"/>
            <a:ext cx="298450" cy="2984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2475" name="Arc 12"/>
          <p:cNvSpPr>
            <a:spLocks/>
          </p:cNvSpPr>
          <p:nvPr/>
        </p:nvSpPr>
        <p:spPr bwMode="auto">
          <a:xfrm>
            <a:off x="5192713" y="5572125"/>
            <a:ext cx="296862" cy="69850"/>
          </a:xfrm>
          <a:custGeom>
            <a:avLst/>
            <a:gdLst>
              <a:gd name="T0" fmla="*/ 0 w 21449"/>
              <a:gd name="T1" fmla="*/ 21790361 h 21600"/>
              <a:gd name="T2" fmla="*/ 2147483647 w 21449"/>
              <a:gd name="T3" fmla="*/ 0 h 21600"/>
              <a:gd name="T4" fmla="*/ 2147483647 w 21449"/>
              <a:gd name="T5" fmla="*/ 24701893 h 21600"/>
              <a:gd name="T6" fmla="*/ 0 60000 65536"/>
              <a:gd name="T7" fmla="*/ 0 60000 65536"/>
              <a:gd name="T8" fmla="*/ 0 60000 65536"/>
              <a:gd name="T9" fmla="*/ 0 w 21449"/>
              <a:gd name="T10" fmla="*/ 0 h 21600"/>
              <a:gd name="T11" fmla="*/ 21449 w 21449"/>
              <a:gd name="T12" fmla="*/ 21600 h 21600"/>
            </a:gdLst>
            <a:ahLst/>
            <a:cxnLst>
              <a:cxn ang="T6">
                <a:pos x="T0" y="T1"/>
              </a:cxn>
              <a:cxn ang="T7">
                <a:pos x="T2" y="T3"/>
              </a:cxn>
              <a:cxn ang="T8">
                <a:pos x="T4" y="T5"/>
              </a:cxn>
            </a:cxnLst>
            <a:rect l="T9" t="T10" r="T11" b="T12"/>
            <a:pathLst>
              <a:path w="21449" h="21600" fill="none" extrusionOk="0">
                <a:moveTo>
                  <a:pt x="-1" y="19053"/>
                </a:moveTo>
                <a:cubicBezTo>
                  <a:pt x="1284" y="8229"/>
                  <a:pt x="10433" y="58"/>
                  <a:pt x="21334" y="0"/>
                </a:cubicBezTo>
              </a:path>
              <a:path w="21449" h="21600" stroke="0" extrusionOk="0">
                <a:moveTo>
                  <a:pt x="-1" y="19053"/>
                </a:moveTo>
                <a:cubicBezTo>
                  <a:pt x="1284" y="8229"/>
                  <a:pt x="10433" y="58"/>
                  <a:pt x="21334" y="0"/>
                </a:cubicBezTo>
                <a:lnTo>
                  <a:pt x="21449" y="21600"/>
                </a:lnTo>
                <a:lnTo>
                  <a:pt x="-1" y="19053"/>
                </a:lnTo>
                <a:close/>
              </a:path>
            </a:pathLst>
          </a:custGeom>
          <a:noFill/>
          <a:ln w="38100" cap="rnd">
            <a:solidFill>
              <a:srgbClr val="FF0000"/>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2476" name="Arc 13"/>
          <p:cNvSpPr>
            <a:spLocks/>
          </p:cNvSpPr>
          <p:nvPr/>
        </p:nvSpPr>
        <p:spPr bwMode="auto">
          <a:xfrm>
            <a:off x="2141538" y="5029200"/>
            <a:ext cx="146050" cy="450850"/>
          </a:xfrm>
          <a:custGeom>
            <a:avLst/>
            <a:gdLst>
              <a:gd name="T0" fmla="*/ 2064145415 w 21600"/>
              <a:gd name="T1" fmla="*/ 2147483647 h 21600"/>
              <a:gd name="T2" fmla="*/ 0 w 21600"/>
              <a:gd name="T3" fmla="*/ 0 h 21600"/>
              <a:gd name="T4" fmla="*/ 2064145415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38100" cap="rnd">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2477" name="Arc 14"/>
          <p:cNvSpPr>
            <a:spLocks/>
          </p:cNvSpPr>
          <p:nvPr/>
        </p:nvSpPr>
        <p:spPr bwMode="auto">
          <a:xfrm>
            <a:off x="1912938" y="2370138"/>
            <a:ext cx="984250" cy="374650"/>
          </a:xfrm>
          <a:custGeom>
            <a:avLst/>
            <a:gdLst>
              <a:gd name="T0" fmla="*/ 0 w 21600"/>
              <a:gd name="T1" fmla="*/ 2147483647 h 21599"/>
              <a:gd name="T2" fmla="*/ 2147483647 w 21600"/>
              <a:gd name="T3" fmla="*/ 0 h 21599"/>
              <a:gd name="T4" fmla="*/ 214748364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82"/>
                  <a:pt x="9649" y="17"/>
                  <a:pt x="21565" y="-1"/>
                </a:cubicBezTo>
              </a:path>
              <a:path w="21600" h="21599" stroke="0" extrusionOk="0">
                <a:moveTo>
                  <a:pt x="0" y="21599"/>
                </a:moveTo>
                <a:cubicBezTo>
                  <a:pt x="0" y="9682"/>
                  <a:pt x="9649" y="17"/>
                  <a:pt x="21565" y="-1"/>
                </a:cubicBezTo>
                <a:lnTo>
                  <a:pt x="21600" y="21599"/>
                </a:lnTo>
                <a:lnTo>
                  <a:pt x="0" y="21599"/>
                </a:lnTo>
                <a:close/>
              </a:path>
            </a:pathLst>
          </a:custGeom>
          <a:noFill/>
          <a:ln w="38100" cap="rnd">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2478" name="Arc 15"/>
          <p:cNvSpPr>
            <a:spLocks/>
          </p:cNvSpPr>
          <p:nvPr/>
        </p:nvSpPr>
        <p:spPr bwMode="auto">
          <a:xfrm>
            <a:off x="1836738" y="3733800"/>
            <a:ext cx="146050" cy="298450"/>
          </a:xfrm>
          <a:custGeom>
            <a:avLst/>
            <a:gdLst>
              <a:gd name="T0" fmla="*/ 2064145415 w 21600"/>
              <a:gd name="T1" fmla="*/ 2147483647 h 21600"/>
              <a:gd name="T2" fmla="*/ 0 w 21600"/>
              <a:gd name="T3" fmla="*/ 0 h 21600"/>
              <a:gd name="T4" fmla="*/ 2064145415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38100" cap="rnd">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2479" name="Arc 16"/>
          <p:cNvSpPr>
            <a:spLocks/>
          </p:cNvSpPr>
          <p:nvPr/>
        </p:nvSpPr>
        <p:spPr bwMode="auto">
          <a:xfrm>
            <a:off x="6934200" y="4732338"/>
            <a:ext cx="69850" cy="298450"/>
          </a:xfrm>
          <a:custGeom>
            <a:avLst/>
            <a:gdLst>
              <a:gd name="T0" fmla="*/ 0 w 21600"/>
              <a:gd name="T1" fmla="*/ 0 h 21600"/>
              <a:gd name="T2" fmla="*/ 24701893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62480" name="AutoShape 17"/>
          <p:cNvCxnSpPr>
            <a:cxnSpLocks noChangeShapeType="1"/>
            <a:stCxn id="62471" idx="3"/>
            <a:endCxn id="62467" idx="1"/>
          </p:cNvCxnSpPr>
          <p:nvPr/>
        </p:nvCxnSpPr>
        <p:spPr bwMode="auto">
          <a:xfrm flipV="1">
            <a:off x="3270250" y="3048000"/>
            <a:ext cx="2832100" cy="1485900"/>
          </a:xfrm>
          <a:prstGeom prst="curvedConnector3">
            <a:avLst>
              <a:gd name="adj1" fmla="val 50000"/>
            </a:avLst>
          </a:prstGeom>
          <a:noFill/>
          <a:ln w="5715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62481" name="AutoShape 18"/>
          <p:cNvCxnSpPr>
            <a:cxnSpLocks noChangeShapeType="1"/>
            <a:stCxn id="62466" idx="2"/>
            <a:endCxn id="62468" idx="1"/>
          </p:cNvCxnSpPr>
          <p:nvPr/>
        </p:nvCxnSpPr>
        <p:spPr bwMode="auto">
          <a:xfrm rot="16200000" flipH="1">
            <a:off x="4438650" y="2565400"/>
            <a:ext cx="1568450" cy="1758950"/>
          </a:xfrm>
          <a:prstGeom prst="curvedConnector2">
            <a:avLst/>
          </a:prstGeom>
          <a:noFill/>
          <a:ln w="5715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62482" name="AutoShape 19"/>
          <p:cNvCxnSpPr>
            <a:cxnSpLocks noChangeShapeType="1"/>
            <a:stCxn id="62466" idx="2"/>
            <a:endCxn id="62469" idx="1"/>
          </p:cNvCxnSpPr>
          <p:nvPr/>
        </p:nvCxnSpPr>
        <p:spPr bwMode="auto">
          <a:xfrm rot="16200000" flipH="1">
            <a:off x="3562350" y="3441700"/>
            <a:ext cx="2863850" cy="1301750"/>
          </a:xfrm>
          <a:prstGeom prst="curvedConnector2">
            <a:avLst/>
          </a:prstGeom>
          <a:noFill/>
          <a:ln w="5715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62483" name="AutoShape 20"/>
          <p:cNvCxnSpPr>
            <a:cxnSpLocks noChangeShapeType="1"/>
            <a:stCxn id="62466" idx="2"/>
            <a:endCxn id="62470" idx="0"/>
          </p:cNvCxnSpPr>
          <p:nvPr/>
        </p:nvCxnSpPr>
        <p:spPr bwMode="auto">
          <a:xfrm rot="5400000">
            <a:off x="2755900" y="3829050"/>
            <a:ext cx="2755900" cy="419100"/>
          </a:xfrm>
          <a:prstGeom prst="curvedConnector3">
            <a:avLst>
              <a:gd name="adj1" fmla="val 50000"/>
            </a:avLst>
          </a:prstGeom>
          <a:noFill/>
          <a:ln w="5715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62484" name="AutoShape 21"/>
          <p:cNvCxnSpPr>
            <a:cxnSpLocks noChangeShapeType="1"/>
            <a:stCxn id="62466" idx="2"/>
            <a:endCxn id="62471" idx="3"/>
          </p:cNvCxnSpPr>
          <p:nvPr/>
        </p:nvCxnSpPr>
        <p:spPr bwMode="auto">
          <a:xfrm rot="5400000">
            <a:off x="2870200" y="3060700"/>
            <a:ext cx="1873250" cy="1073150"/>
          </a:xfrm>
          <a:prstGeom prst="curvedConnector2">
            <a:avLst/>
          </a:prstGeom>
          <a:noFill/>
          <a:ln w="5715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62485" name="AutoShape 22"/>
          <p:cNvCxnSpPr>
            <a:cxnSpLocks noChangeShapeType="1"/>
            <a:stCxn id="62466" idx="2"/>
            <a:endCxn id="62472" idx="3"/>
          </p:cNvCxnSpPr>
          <p:nvPr/>
        </p:nvCxnSpPr>
        <p:spPr bwMode="auto">
          <a:xfrm rot="5400000">
            <a:off x="3441700" y="2413000"/>
            <a:ext cx="654050" cy="1149350"/>
          </a:xfrm>
          <a:prstGeom prst="curvedConnector2">
            <a:avLst/>
          </a:prstGeom>
          <a:noFill/>
          <a:ln w="5715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62486" name="AutoShape 23"/>
          <p:cNvCxnSpPr>
            <a:cxnSpLocks noChangeShapeType="1"/>
            <a:stCxn id="62467" idx="1"/>
            <a:endCxn id="62469" idx="1"/>
          </p:cNvCxnSpPr>
          <p:nvPr/>
        </p:nvCxnSpPr>
        <p:spPr bwMode="auto">
          <a:xfrm rot="10800000" flipV="1">
            <a:off x="5645150" y="3048000"/>
            <a:ext cx="457200" cy="2476500"/>
          </a:xfrm>
          <a:prstGeom prst="curvedConnector3">
            <a:avLst>
              <a:gd name="adj1" fmla="val 150000"/>
            </a:avLst>
          </a:prstGeom>
          <a:noFill/>
          <a:ln w="5715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62487" name="AutoShape 24"/>
          <p:cNvCxnSpPr>
            <a:cxnSpLocks noChangeShapeType="1"/>
            <a:stCxn id="62467" idx="1"/>
            <a:endCxn id="62470" idx="0"/>
          </p:cNvCxnSpPr>
          <p:nvPr/>
        </p:nvCxnSpPr>
        <p:spPr bwMode="auto">
          <a:xfrm rot="10800000" flipV="1">
            <a:off x="3924300" y="3048000"/>
            <a:ext cx="2178050" cy="2368550"/>
          </a:xfrm>
          <a:prstGeom prst="curvedConnector2">
            <a:avLst/>
          </a:prstGeom>
          <a:noFill/>
          <a:ln w="5715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62488" name="AutoShape 25"/>
          <p:cNvCxnSpPr>
            <a:cxnSpLocks noChangeShapeType="1"/>
            <a:stCxn id="62467" idx="1"/>
            <a:endCxn id="62472" idx="3"/>
          </p:cNvCxnSpPr>
          <p:nvPr/>
        </p:nvCxnSpPr>
        <p:spPr bwMode="auto">
          <a:xfrm rot="10800000" flipV="1">
            <a:off x="3194050" y="3048000"/>
            <a:ext cx="2908300" cy="266700"/>
          </a:xfrm>
          <a:prstGeom prst="curvedConnector3">
            <a:avLst>
              <a:gd name="adj1" fmla="val 50000"/>
            </a:avLst>
          </a:prstGeom>
          <a:noFill/>
          <a:ln w="5715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62489" name="AutoShape 26"/>
          <p:cNvCxnSpPr>
            <a:cxnSpLocks noChangeShapeType="1"/>
            <a:stCxn id="62467" idx="1"/>
            <a:endCxn id="62466" idx="2"/>
          </p:cNvCxnSpPr>
          <p:nvPr/>
        </p:nvCxnSpPr>
        <p:spPr bwMode="auto">
          <a:xfrm rot="10800000">
            <a:off x="4343400" y="2660650"/>
            <a:ext cx="1758950" cy="387350"/>
          </a:xfrm>
          <a:prstGeom prst="curvedConnector2">
            <a:avLst/>
          </a:prstGeom>
          <a:noFill/>
          <a:ln w="5715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62490" name="AutoShape 27"/>
          <p:cNvCxnSpPr>
            <a:cxnSpLocks noChangeShapeType="1"/>
            <a:stCxn id="62468" idx="1"/>
          </p:cNvCxnSpPr>
          <p:nvPr/>
        </p:nvCxnSpPr>
        <p:spPr bwMode="auto">
          <a:xfrm rot="10800000" flipV="1">
            <a:off x="5562600" y="4229100"/>
            <a:ext cx="539750" cy="1257300"/>
          </a:xfrm>
          <a:prstGeom prst="curvedConnector2">
            <a:avLst/>
          </a:prstGeom>
          <a:noFill/>
          <a:ln w="5715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62491" name="AutoShape 28"/>
          <p:cNvCxnSpPr>
            <a:cxnSpLocks noChangeShapeType="1"/>
            <a:stCxn id="62468" idx="1"/>
            <a:endCxn id="62470" idx="0"/>
          </p:cNvCxnSpPr>
          <p:nvPr/>
        </p:nvCxnSpPr>
        <p:spPr bwMode="auto">
          <a:xfrm rot="10800000" flipV="1">
            <a:off x="3924300" y="4229100"/>
            <a:ext cx="2178050" cy="1187450"/>
          </a:xfrm>
          <a:prstGeom prst="curvedConnector2">
            <a:avLst/>
          </a:prstGeom>
          <a:noFill/>
          <a:ln w="5715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62492" name="AutoShape 29"/>
          <p:cNvCxnSpPr>
            <a:cxnSpLocks noChangeShapeType="1"/>
            <a:stCxn id="62468" idx="1"/>
            <a:endCxn id="62471" idx="3"/>
          </p:cNvCxnSpPr>
          <p:nvPr/>
        </p:nvCxnSpPr>
        <p:spPr bwMode="auto">
          <a:xfrm rot="10800000" flipV="1">
            <a:off x="3270250" y="4229100"/>
            <a:ext cx="2832100" cy="304800"/>
          </a:xfrm>
          <a:prstGeom prst="curvedConnector3">
            <a:avLst>
              <a:gd name="adj1" fmla="val 50000"/>
            </a:avLst>
          </a:prstGeom>
          <a:noFill/>
          <a:ln w="5715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62493" name="AutoShape 30"/>
          <p:cNvCxnSpPr>
            <a:cxnSpLocks noChangeShapeType="1"/>
            <a:stCxn id="62468" idx="1"/>
            <a:endCxn id="62472" idx="3"/>
          </p:cNvCxnSpPr>
          <p:nvPr/>
        </p:nvCxnSpPr>
        <p:spPr bwMode="auto">
          <a:xfrm rot="10800000">
            <a:off x="3194050" y="3314700"/>
            <a:ext cx="2908300" cy="914400"/>
          </a:xfrm>
          <a:prstGeom prst="curvedConnector3">
            <a:avLst>
              <a:gd name="adj1" fmla="val 50000"/>
            </a:avLst>
          </a:prstGeom>
          <a:noFill/>
          <a:ln w="5715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331063807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eaLnBrk="1" hangingPunct="1">
              <a:defRPr/>
            </a:pPr>
            <a:r>
              <a:rPr lang="el-GR" sz="3600" dirty="0">
                <a:solidFill>
                  <a:schemeClr val="bg1"/>
                </a:solidFill>
                <a:latin typeface="Calibri" charset="0"/>
                <a:ea typeface="ＭＳ Ｐゴシック" charset="0"/>
              </a:rPr>
              <a:t>Αξιολογώντας μια έρευνα.</a:t>
            </a:r>
            <a:br>
              <a:rPr lang="el-GR" sz="3600" dirty="0">
                <a:solidFill>
                  <a:schemeClr val="bg1"/>
                </a:solidFill>
                <a:latin typeface="Calibri" charset="0"/>
                <a:ea typeface="ＭＳ Ｐゴシック" charset="0"/>
              </a:rPr>
            </a:br>
            <a:r>
              <a:rPr lang="el-GR" sz="3600" dirty="0">
                <a:solidFill>
                  <a:schemeClr val="bg1"/>
                </a:solidFill>
                <a:latin typeface="Calibri" charset="0"/>
                <a:ea typeface="ＭＳ Ｐゴシック" charset="0"/>
              </a:rPr>
              <a:t>Ερωτήματα που πρέπει να θέτετε</a:t>
            </a:r>
            <a:endParaRPr lang="en-US" sz="3600" dirty="0">
              <a:solidFill>
                <a:schemeClr val="bg1"/>
              </a:solidFill>
              <a:latin typeface="Calibri" charset="0"/>
              <a:ea typeface="ＭＳ Ｐゴシック" charset="0"/>
            </a:endParaRPr>
          </a:p>
        </p:txBody>
      </p:sp>
      <p:sp>
        <p:nvSpPr>
          <p:cNvPr id="7171" name="Rectangle 3"/>
          <p:cNvSpPr>
            <a:spLocks noGrp="1" noChangeArrowheads="1"/>
          </p:cNvSpPr>
          <p:nvPr>
            <p:ph idx="1"/>
          </p:nvPr>
        </p:nvSpPr>
        <p:spPr>
          <a:xfrm>
            <a:off x="685800" y="1571625"/>
            <a:ext cx="7924800" cy="4554538"/>
          </a:xfrm>
          <a:ln>
            <a:headEnd/>
            <a:tailEnd/>
          </a:ln>
        </p:spPr>
        <p:style>
          <a:lnRef idx="2">
            <a:schemeClr val="accent4"/>
          </a:lnRef>
          <a:fillRef idx="1">
            <a:schemeClr val="lt1"/>
          </a:fillRef>
          <a:effectRef idx="0">
            <a:schemeClr val="accent4"/>
          </a:effectRef>
          <a:fontRef idx="minor">
            <a:schemeClr val="dk1"/>
          </a:fontRef>
        </p:style>
        <p:txBody>
          <a:bodyPr/>
          <a:lstStyle/>
          <a:p>
            <a:pPr eaLnBrk="1" hangingPunct="1">
              <a:lnSpc>
                <a:spcPct val="80000"/>
              </a:lnSpc>
              <a:defRPr/>
            </a:pPr>
            <a:r>
              <a:rPr lang="el-GR" sz="2800" dirty="0">
                <a:solidFill>
                  <a:srgbClr val="000000"/>
                </a:solidFill>
                <a:latin typeface="Calibri" charset="0"/>
                <a:cs typeface="+mn-cs"/>
              </a:rPr>
              <a:t>Η μελέτη ήταν πειραματική ή μη πειραματική</a:t>
            </a:r>
            <a:r>
              <a:rPr lang="en-US" sz="2800" dirty="0">
                <a:solidFill>
                  <a:srgbClr val="000000"/>
                </a:solidFill>
                <a:latin typeface="Calibri" charset="0"/>
                <a:cs typeface="+mn-cs"/>
              </a:rPr>
              <a:t>?</a:t>
            </a:r>
          </a:p>
          <a:p>
            <a:pPr eaLnBrk="1" hangingPunct="1">
              <a:lnSpc>
                <a:spcPct val="80000"/>
              </a:lnSpc>
              <a:defRPr/>
            </a:pPr>
            <a:r>
              <a:rPr lang="el-GR" sz="2800" dirty="0">
                <a:solidFill>
                  <a:srgbClr val="000000"/>
                </a:solidFill>
                <a:latin typeface="Calibri" charset="0"/>
                <a:cs typeface="+mn-cs"/>
              </a:rPr>
              <a:t>Αν ήταν πειραματική </a:t>
            </a:r>
            <a:r>
              <a:rPr lang="el-GR" sz="2800" dirty="0">
                <a:solidFill>
                  <a:srgbClr val="000000"/>
                </a:solidFill>
                <a:latin typeface="Calibri" charset="0"/>
              </a:rPr>
              <a:t>τότε κ</a:t>
            </a:r>
            <a:r>
              <a:rPr lang="el-GR" sz="2800" dirty="0">
                <a:solidFill>
                  <a:srgbClr val="000000"/>
                </a:solidFill>
                <a:latin typeface="Calibri" charset="0"/>
                <a:cs typeface="+mn-cs"/>
              </a:rPr>
              <a:t>ατά το σχεδιασμό της συμπεριλήφθηκαν ομάδες ελέγχου;</a:t>
            </a:r>
            <a:endParaRPr lang="en-US" sz="2800" dirty="0">
              <a:solidFill>
                <a:srgbClr val="000000"/>
              </a:solidFill>
              <a:latin typeface="Calibri" charset="0"/>
              <a:cs typeface="+mn-cs"/>
            </a:endParaRPr>
          </a:p>
          <a:p>
            <a:pPr eaLnBrk="1" hangingPunct="1">
              <a:lnSpc>
                <a:spcPct val="80000"/>
              </a:lnSpc>
              <a:defRPr/>
            </a:pPr>
            <a:r>
              <a:rPr lang="el-GR" sz="2800" dirty="0">
                <a:solidFill>
                  <a:srgbClr val="000000"/>
                </a:solidFill>
                <a:latin typeface="Calibri" charset="0"/>
                <a:cs typeface="+mn-cs"/>
              </a:rPr>
              <a:t>Ο ερευνητής κατέταξε τυχαία τους συμμετέχοντες στις διαφορετικές ομάδες;</a:t>
            </a:r>
            <a:endParaRPr lang="en-US" sz="2800" dirty="0">
              <a:solidFill>
                <a:srgbClr val="000000"/>
              </a:solidFill>
              <a:latin typeface="Calibri" charset="0"/>
              <a:cs typeface="+mn-cs"/>
            </a:endParaRPr>
          </a:p>
          <a:p>
            <a:pPr eaLnBrk="1" hangingPunct="1">
              <a:lnSpc>
                <a:spcPct val="80000"/>
              </a:lnSpc>
              <a:defRPr/>
            </a:pPr>
            <a:r>
              <a:rPr lang="el-GR" sz="2800" dirty="0">
                <a:solidFill>
                  <a:srgbClr val="000000"/>
                </a:solidFill>
                <a:latin typeface="Calibri" charset="0"/>
                <a:cs typeface="+mn-cs"/>
              </a:rPr>
              <a:t>Πώς έλεγξαν οι ερευνητές την επίδραση εξωγενών μεταβλητών;</a:t>
            </a:r>
          </a:p>
          <a:p>
            <a:pPr eaLnBrk="1" hangingPunct="1">
              <a:lnSpc>
                <a:spcPct val="90000"/>
              </a:lnSpc>
              <a:defRPr/>
            </a:pPr>
            <a:r>
              <a:rPr lang="el-GR" sz="2800" dirty="0">
                <a:solidFill>
                  <a:srgbClr val="000000"/>
                </a:solidFill>
                <a:latin typeface="Calibri" charset="0"/>
                <a:cs typeface="+mn-cs"/>
              </a:rPr>
              <a:t>Πώς επιλέχθηκαν οι συμμετέχοντες στην έρευνα;</a:t>
            </a:r>
          </a:p>
          <a:p>
            <a:pPr eaLnBrk="1" hangingPunct="1">
              <a:lnSpc>
                <a:spcPct val="90000"/>
              </a:lnSpc>
              <a:defRPr/>
            </a:pPr>
            <a:r>
              <a:rPr lang="el-GR" sz="2800" dirty="0">
                <a:solidFill>
                  <a:srgbClr val="000000"/>
                </a:solidFill>
                <a:latin typeface="Calibri" charset="0"/>
                <a:cs typeface="+mn-cs"/>
              </a:rPr>
              <a:t>Ο ερευνητής χρησιμοποίησε τεχνικές που συμβάλλουν στη μείωση των επιδράσεων των προκαταλήψεων;</a:t>
            </a:r>
            <a:endParaRPr lang="en-US" sz="2800" dirty="0">
              <a:solidFill>
                <a:srgbClr val="000000"/>
              </a:solidFill>
              <a:latin typeface="Calibri" charset="0"/>
              <a:cs typeface="+mn-cs"/>
            </a:endParaRPr>
          </a:p>
          <a:p>
            <a:pPr eaLnBrk="1" hangingPunct="1">
              <a:lnSpc>
                <a:spcPct val="80000"/>
              </a:lnSpc>
              <a:defRPr/>
            </a:pPr>
            <a:endParaRPr lang="en-US" sz="2800" dirty="0">
              <a:solidFill>
                <a:srgbClr val="000000"/>
              </a:solidFill>
              <a:latin typeface="Calibri" charset="0"/>
              <a:cs typeface="+mn-cs"/>
            </a:endParaRPr>
          </a:p>
        </p:txBody>
      </p:sp>
    </p:spTree>
    <p:extLst>
      <p:ext uri="{BB962C8B-B14F-4D97-AF65-F5344CB8AC3E}">
        <p14:creationId xmlns:p14="http://schemas.microsoft.com/office/powerpoint/2010/main" val="151902860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685800" y="642938"/>
            <a:ext cx="7772400" cy="5143500"/>
          </a:xfrm>
          <a:ln>
            <a:headEnd/>
            <a:tailEnd/>
          </a:ln>
        </p:spPr>
        <p:style>
          <a:lnRef idx="2">
            <a:schemeClr val="accent2"/>
          </a:lnRef>
          <a:fillRef idx="1">
            <a:schemeClr val="lt1"/>
          </a:fillRef>
          <a:effectRef idx="0">
            <a:schemeClr val="accent2"/>
          </a:effectRef>
          <a:fontRef idx="minor">
            <a:schemeClr val="dk1"/>
          </a:fontRef>
        </p:style>
        <p:txBody>
          <a:bodyPr/>
          <a:lstStyle/>
          <a:p>
            <a:pPr eaLnBrk="1" hangingPunct="1">
              <a:defRPr/>
            </a:pPr>
            <a:r>
              <a:rPr lang="el-GR" sz="3100" dirty="0">
                <a:solidFill>
                  <a:schemeClr val="tx1"/>
                </a:solidFill>
                <a:latin typeface="Calibri" charset="0"/>
                <a:cs typeface="+mj-cs"/>
              </a:rPr>
              <a:t>Η κατανόηση της σχετικής </a:t>
            </a:r>
            <a:r>
              <a:rPr lang="el-GR" sz="3100" b="1" dirty="0">
                <a:solidFill>
                  <a:schemeClr val="tx1"/>
                </a:solidFill>
                <a:latin typeface="Calibri" charset="0"/>
                <a:cs typeface="+mj-cs"/>
              </a:rPr>
              <a:t>ορολογίας</a:t>
            </a:r>
            <a:r>
              <a:rPr lang="el-GR" sz="3100" dirty="0">
                <a:solidFill>
                  <a:schemeClr val="tx1"/>
                </a:solidFill>
                <a:latin typeface="Calibri" charset="0"/>
                <a:cs typeface="+mj-cs"/>
              </a:rPr>
              <a:t>, των χαρακτηριστικών των διαφορετικών τύπων έρευνας και του πώς η έρευνα μπορεί να σχεδιαστεί ώστε να παρέχει </a:t>
            </a:r>
            <a:r>
              <a:rPr lang="el-GR" sz="3100" b="1" dirty="0">
                <a:solidFill>
                  <a:schemeClr val="tx1"/>
                </a:solidFill>
                <a:latin typeface="Calibri" charset="0"/>
                <a:cs typeface="+mj-cs"/>
              </a:rPr>
              <a:t>αδιάσειστες</a:t>
            </a:r>
            <a:r>
              <a:rPr lang="el-GR" sz="3100" dirty="0">
                <a:solidFill>
                  <a:schemeClr val="tx1"/>
                </a:solidFill>
                <a:latin typeface="Calibri" charset="0"/>
                <a:cs typeface="+mj-cs"/>
              </a:rPr>
              <a:t> </a:t>
            </a:r>
            <a:r>
              <a:rPr lang="el-GR" sz="3100" b="1" dirty="0">
                <a:solidFill>
                  <a:schemeClr val="tx1"/>
                </a:solidFill>
                <a:latin typeface="Calibri" charset="0"/>
                <a:cs typeface="+mj-cs"/>
              </a:rPr>
              <a:t>αποδείξεις</a:t>
            </a:r>
            <a:r>
              <a:rPr lang="el-GR" sz="3100" dirty="0">
                <a:solidFill>
                  <a:schemeClr val="tx1"/>
                </a:solidFill>
                <a:latin typeface="Calibri" charset="0"/>
                <a:cs typeface="+mj-cs"/>
              </a:rPr>
              <a:t> θα σας επιτρέψει να αξιολογήσετε κριτικά τα ερευνητικά αποτελέσματα και να λαμβάνετε αποφάσεις βασισμένες σε ερευνητικά δεδομένα.</a:t>
            </a:r>
            <a:endParaRPr lang="el-GR" dirty="0">
              <a:solidFill>
                <a:schemeClr val="tx1"/>
              </a:solidFill>
              <a:latin typeface="Calibri" charset="0"/>
              <a:cs typeface="+mj-cs"/>
            </a:endParaRPr>
          </a:p>
        </p:txBody>
      </p:sp>
    </p:spTree>
    <p:extLst>
      <p:ext uri="{BB962C8B-B14F-4D97-AF65-F5344CB8AC3E}">
        <p14:creationId xmlns:p14="http://schemas.microsoft.com/office/powerpoint/2010/main" val="42901668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571875" y="260350"/>
            <a:ext cx="5053013" cy="64928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hangingPunct="1"/>
            <a:r>
              <a:rPr lang="el-GR" altLang="en-US" sz="3400">
                <a:solidFill>
                  <a:srgbClr val="FFFFFF"/>
                </a:solidFill>
                <a:ea typeface="ＭＳ Ｐゴシック" charset="-128"/>
              </a:rPr>
              <a:t>Τι είναι έρευνα;</a:t>
            </a:r>
          </a:p>
        </p:txBody>
      </p:sp>
      <p:sp>
        <p:nvSpPr>
          <p:cNvPr id="17410" name="Rectangle 5"/>
          <p:cNvSpPr>
            <a:spLocks noChangeArrowheads="1"/>
          </p:cNvSpPr>
          <p:nvPr/>
        </p:nvSpPr>
        <p:spPr bwMode="auto">
          <a:xfrm>
            <a:off x="3143250" y="1000125"/>
            <a:ext cx="5611813"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lnSpc>
                <a:spcPct val="90000"/>
              </a:lnSpc>
              <a:spcBef>
                <a:spcPct val="20000"/>
              </a:spcBef>
              <a:buClr>
                <a:schemeClr val="hlink"/>
              </a:buClr>
              <a:buSzPct val="80000"/>
              <a:buFont typeface="Wingdings" charset="2"/>
              <a:buChar char="l"/>
            </a:pPr>
            <a:r>
              <a:rPr lang="el-GR" altLang="en-US" sz="2000">
                <a:latin typeface="Calibri" charset="0"/>
              </a:rPr>
              <a:t>Η μεθοδική αναζήτηση που κάνει κάποιος για να προσθέσει κάτι επιπλέον στις γνώσεις του και στις γνώσεις των άλλων, με την ανακάλυψη σημαντικών πραγμάτων ή απόψεων.</a:t>
            </a:r>
          </a:p>
        </p:txBody>
      </p:sp>
      <p:sp>
        <p:nvSpPr>
          <p:cNvPr id="17411" name="Rectangle 8"/>
          <p:cNvSpPr>
            <a:spLocks noChangeArrowheads="1"/>
          </p:cNvSpPr>
          <p:nvPr/>
        </p:nvSpPr>
        <p:spPr bwMode="auto">
          <a:xfrm>
            <a:off x="3214688" y="2214563"/>
            <a:ext cx="5478462"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lnSpc>
                <a:spcPct val="90000"/>
              </a:lnSpc>
              <a:spcBef>
                <a:spcPct val="20000"/>
              </a:spcBef>
              <a:buClr>
                <a:schemeClr val="hlink"/>
              </a:buClr>
              <a:buSzPct val="80000"/>
              <a:buFont typeface="Wingdings" charset="2"/>
              <a:buChar char="l"/>
            </a:pPr>
            <a:r>
              <a:rPr lang="el-GR" altLang="en-US" sz="2000">
                <a:latin typeface="Calibri" charset="0"/>
              </a:rPr>
              <a:t> Η συστηματική διαδικασία συλλογής και ανάλυσης πληροφοριών (δεδομένων) με σκοπό να αυξήσουμε την κατανόηση του φαινομένου που μας αφορά ή μας ενδιαφέρει.</a:t>
            </a:r>
            <a:endParaRPr lang="en-GB" altLang="en-US" sz="2000">
              <a:latin typeface="Calibri" charset="0"/>
            </a:endParaRPr>
          </a:p>
        </p:txBody>
      </p:sp>
      <p:sp>
        <p:nvSpPr>
          <p:cNvPr id="17412" name="Rectangle 9"/>
          <p:cNvSpPr>
            <a:spLocks noChangeArrowheads="1"/>
          </p:cNvSpPr>
          <p:nvPr/>
        </p:nvSpPr>
        <p:spPr bwMode="auto">
          <a:xfrm>
            <a:off x="3000375" y="3284538"/>
            <a:ext cx="5675313"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Clr>
                <a:schemeClr val="hlink"/>
              </a:buClr>
              <a:buSzPct val="80000"/>
              <a:buFont typeface="Wingdings" charset="2"/>
              <a:buChar char="l"/>
            </a:pPr>
            <a:r>
              <a:rPr lang="el-GR" altLang="en-US" sz="2000">
                <a:latin typeface="Calibri" charset="0"/>
              </a:rPr>
              <a:t>Μια δραστηριότητα που συμβάλλει στην κατανόηση ενός φαινομένου </a:t>
            </a:r>
            <a:r>
              <a:rPr lang="de-DE" altLang="en-US" sz="2000">
                <a:latin typeface="Calibri" charset="0"/>
              </a:rPr>
              <a:t>[Kuhn, 1962; Lakatos, 1978]</a:t>
            </a:r>
            <a:r>
              <a:rPr lang="el-GR" altLang="en-US" sz="2000">
                <a:latin typeface="Calibri" charset="0"/>
              </a:rPr>
              <a:t>:</a:t>
            </a:r>
            <a:endParaRPr lang="de-DE" altLang="en-US" sz="2000">
              <a:latin typeface="Calibri" charset="0"/>
            </a:endParaRPr>
          </a:p>
        </p:txBody>
      </p:sp>
      <p:sp>
        <p:nvSpPr>
          <p:cNvPr id="15370" name="Rectangle 10"/>
          <p:cNvSpPr>
            <a:spLocks noChangeArrowheads="1"/>
          </p:cNvSpPr>
          <p:nvPr/>
        </p:nvSpPr>
        <p:spPr bwMode="auto">
          <a:xfrm>
            <a:off x="428625" y="4429125"/>
            <a:ext cx="8286750" cy="1754188"/>
          </a:xfrm>
          <a:prstGeom prst="rect">
            <a:avLst/>
          </a:prstGeom>
          <a:gradFill rotWithShape="1">
            <a:gsLst>
              <a:gs pos="0">
                <a:srgbClr val="D9EAC6"/>
              </a:gs>
              <a:gs pos="35001">
                <a:srgbClr val="E3F0D6"/>
              </a:gs>
              <a:gs pos="100000">
                <a:srgbClr val="F4FAEF"/>
              </a:gs>
            </a:gsLst>
            <a:lin ang="16200000" scaled="1"/>
          </a:gradFill>
          <a:ln w="9525">
            <a:solidFill>
              <a:srgbClr val="A1B28E"/>
            </a:solidFill>
            <a:miter lim="800000"/>
            <a:headEnd/>
            <a:tailEnd/>
          </a:ln>
          <a:effectLst>
            <a:outerShdw blurRad="63500" dist="20000" dir="5400000" rotWithShape="0">
              <a:srgbClr val="000000">
                <a:alpha val="37999"/>
              </a:srgbClr>
            </a:outerShdw>
          </a:effectLst>
        </p:spPr>
        <p:txBody>
          <a:bodyPr>
            <a:sp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lvl="3" algn="r" eaLnBrk="1" hangingPunct="1">
              <a:buFont typeface="Wingdings" charset="2"/>
              <a:buChar char="v"/>
            </a:pPr>
            <a:r>
              <a:rPr lang="el-GR" altLang="en-US" sz="1800">
                <a:solidFill>
                  <a:srgbClr val="000000"/>
                </a:solidFill>
                <a:latin typeface="Calibri" charset="0"/>
              </a:rPr>
              <a:t> </a:t>
            </a:r>
            <a:r>
              <a:rPr lang="el-GR" altLang="en-US" sz="1800" b="1">
                <a:solidFill>
                  <a:srgbClr val="000000"/>
                </a:solidFill>
                <a:latin typeface="Calibri" charset="0"/>
              </a:rPr>
              <a:t>Φαινόμενο</a:t>
            </a:r>
            <a:r>
              <a:rPr lang="el-GR" altLang="en-US" sz="1800">
                <a:solidFill>
                  <a:srgbClr val="000000"/>
                </a:solidFill>
                <a:latin typeface="Calibri" charset="0"/>
              </a:rPr>
              <a:t>:</a:t>
            </a:r>
            <a:r>
              <a:rPr lang="de-DE" altLang="en-US" sz="1800">
                <a:solidFill>
                  <a:srgbClr val="000000"/>
                </a:solidFill>
                <a:latin typeface="Calibri" charset="0"/>
              </a:rPr>
              <a:t> </a:t>
            </a:r>
            <a:r>
              <a:rPr lang="el-GR" altLang="en-US" sz="1800">
                <a:solidFill>
                  <a:srgbClr val="000000"/>
                </a:solidFill>
                <a:latin typeface="Calibri" charset="0"/>
              </a:rPr>
              <a:t>ένα σύνολο συμπεριφορών κάποιας/ων οντότητας/οντοτήτων που θεωρείται ενδιαφέρουσα από μια ερευνητική κοινότητα</a:t>
            </a:r>
          </a:p>
          <a:p>
            <a:pPr marL="0" lvl="3" algn="r" eaLnBrk="1" hangingPunct="1">
              <a:buFont typeface="Wingdings" charset="2"/>
              <a:buChar char="v"/>
            </a:pPr>
            <a:r>
              <a:rPr lang="el-GR" altLang="en-US" sz="1800">
                <a:solidFill>
                  <a:srgbClr val="000000"/>
                </a:solidFill>
                <a:latin typeface="Calibri" charset="0"/>
              </a:rPr>
              <a:t> </a:t>
            </a:r>
            <a:r>
              <a:rPr lang="el-GR" altLang="en-US" sz="1800" b="1">
                <a:solidFill>
                  <a:srgbClr val="000000"/>
                </a:solidFill>
                <a:latin typeface="Calibri" charset="0"/>
              </a:rPr>
              <a:t>Κατανόηση</a:t>
            </a:r>
            <a:r>
              <a:rPr lang="de-DE" altLang="en-US" sz="1800">
                <a:solidFill>
                  <a:srgbClr val="000000"/>
                </a:solidFill>
                <a:latin typeface="Calibri" charset="0"/>
              </a:rPr>
              <a:t>: </a:t>
            </a:r>
            <a:r>
              <a:rPr lang="el-GR" altLang="en-US" sz="1800">
                <a:solidFill>
                  <a:srgbClr val="000000"/>
                </a:solidFill>
                <a:latin typeface="Calibri" charset="0"/>
              </a:rPr>
              <a:t>γνώση που επιτρέπει την πρόβλεψη της συμπεριφοράς κάποιας όψης ενός φαινομένου</a:t>
            </a:r>
            <a:endParaRPr lang="de-DE" altLang="en-US" sz="1800">
              <a:solidFill>
                <a:srgbClr val="000000"/>
              </a:solidFill>
              <a:latin typeface="Calibri" charset="0"/>
            </a:endParaRPr>
          </a:p>
          <a:p>
            <a:pPr marL="0" lvl="3" algn="r" eaLnBrk="1" hangingPunct="1">
              <a:buFont typeface="Wingdings" charset="2"/>
              <a:buChar char="v"/>
            </a:pPr>
            <a:r>
              <a:rPr lang="el-GR" altLang="en-US" sz="1800">
                <a:solidFill>
                  <a:srgbClr val="000000"/>
                </a:solidFill>
                <a:latin typeface="Calibri" charset="0"/>
              </a:rPr>
              <a:t> </a:t>
            </a:r>
            <a:r>
              <a:rPr lang="el-GR" altLang="en-US" sz="1800" b="1">
                <a:solidFill>
                  <a:srgbClr val="000000"/>
                </a:solidFill>
                <a:latin typeface="Calibri" charset="0"/>
              </a:rPr>
              <a:t>Δραστηριότητες</a:t>
            </a:r>
            <a:r>
              <a:rPr lang="el-GR" altLang="en-US" sz="1800">
                <a:solidFill>
                  <a:srgbClr val="000000"/>
                </a:solidFill>
                <a:latin typeface="Calibri" charset="0"/>
              </a:rPr>
              <a:t> που θεωρούνται κατάλληλες για την παραγωγή γνώσης είναι οι ερευνητικές μέθοδοι και τεχνικές που εφαρμόζει μια ερευνητική κοινότητα</a:t>
            </a:r>
            <a:endParaRPr lang="de-DE" altLang="en-US" sz="1800">
              <a:solidFill>
                <a:srgbClr val="000000"/>
              </a:solidFill>
              <a:latin typeface="Calibri" charset="0"/>
            </a:endParaRPr>
          </a:p>
        </p:txBody>
      </p:sp>
      <p:graphicFrame>
        <p:nvGraphicFramePr>
          <p:cNvPr id="17414" name="Object 2"/>
          <p:cNvGraphicFramePr>
            <a:graphicFrameLocks/>
          </p:cNvGraphicFramePr>
          <p:nvPr/>
        </p:nvGraphicFramePr>
        <p:xfrm>
          <a:off x="214313" y="428625"/>
          <a:ext cx="3009900" cy="3238500"/>
        </p:xfrm>
        <a:graphic>
          <a:graphicData uri="http://schemas.openxmlformats.org/presentationml/2006/ole">
            <mc:AlternateContent xmlns:mc="http://schemas.openxmlformats.org/markup-compatibility/2006">
              <mc:Choice xmlns:v="urn:schemas-microsoft-com:vml" Requires="v">
                <p:oleObj name="Microsoft ClipArt Gallery" r:id="rId2" imgW="3022600" imgH="3251200" progId="">
                  <p:embed/>
                </p:oleObj>
              </mc:Choice>
              <mc:Fallback>
                <p:oleObj name="Microsoft ClipArt Gallery" r:id="rId2" imgW="3022600" imgH="3251200" progId="">
                  <p:embed/>
                  <p:pic>
                    <p:nvPicPr>
                      <p:cNvPr id="0" name="Objec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428625"/>
                        <a:ext cx="3009900" cy="32385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hangingPunct="1">
              <a:defRPr/>
            </a:pPr>
            <a:r>
              <a:rPr lang="el-GR">
                <a:solidFill>
                  <a:srgbClr val="FFFFFF"/>
                </a:solidFill>
                <a:latin typeface="Calibri" charset="0"/>
                <a:ea typeface="ＭＳ Ｐゴシック" charset="0"/>
              </a:rPr>
              <a:t>Ερευνητικά επίπεδα</a:t>
            </a:r>
            <a:endParaRPr lang="en-US">
              <a:solidFill>
                <a:srgbClr val="FFFFFF"/>
              </a:solidFill>
              <a:latin typeface="Calibri" charset="0"/>
              <a:ea typeface="ＭＳ Ｐゴシック" charset="0"/>
            </a:endParaRPr>
          </a:p>
        </p:txBody>
      </p:sp>
      <p:sp>
        <p:nvSpPr>
          <p:cNvPr id="211971" name="Rectangle 3"/>
          <p:cNvSpPr>
            <a:spLocks noGrp="1" noChangeArrowheads="1"/>
          </p:cNvSpPr>
          <p:nvPr>
            <p:ph idx="1"/>
          </p:nvPr>
        </p:nvSpPr>
        <p:spPr>
          <a:ln>
            <a:headEnd/>
            <a:tailEnd/>
          </a:ln>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l-GR">
                <a:solidFill>
                  <a:srgbClr val="000000"/>
                </a:solidFill>
                <a:latin typeface="Calibri" charset="0"/>
                <a:cs typeface="+mn-cs"/>
              </a:rPr>
              <a:t>Αναφορά</a:t>
            </a:r>
            <a:endParaRPr lang="en-US">
              <a:solidFill>
                <a:srgbClr val="000000"/>
              </a:solidFill>
              <a:latin typeface="Calibri" charset="0"/>
              <a:cs typeface="+mn-cs"/>
            </a:endParaRPr>
          </a:p>
          <a:p>
            <a:pPr lvl="1" eaLnBrk="1" hangingPunct="1">
              <a:defRPr/>
            </a:pPr>
            <a:r>
              <a:rPr lang="el-GR">
                <a:solidFill>
                  <a:srgbClr val="000000"/>
                </a:solidFill>
                <a:latin typeface="Calibri" charset="0"/>
              </a:rPr>
              <a:t>Τι έκανε κάποιος άλλος</a:t>
            </a:r>
            <a:endParaRPr lang="en-US">
              <a:solidFill>
                <a:srgbClr val="000000"/>
              </a:solidFill>
              <a:latin typeface="Calibri" charset="0"/>
            </a:endParaRPr>
          </a:p>
          <a:p>
            <a:pPr eaLnBrk="1" hangingPunct="1">
              <a:defRPr/>
            </a:pPr>
            <a:r>
              <a:rPr lang="el-GR">
                <a:solidFill>
                  <a:srgbClr val="000000"/>
                </a:solidFill>
                <a:latin typeface="Calibri" charset="0"/>
                <a:cs typeface="+mn-cs"/>
              </a:rPr>
              <a:t>Περιγραφή</a:t>
            </a:r>
            <a:endParaRPr lang="en-US">
              <a:solidFill>
                <a:srgbClr val="000000"/>
              </a:solidFill>
              <a:latin typeface="Calibri" charset="0"/>
              <a:cs typeface="+mn-cs"/>
            </a:endParaRPr>
          </a:p>
          <a:p>
            <a:pPr lvl="1" eaLnBrk="1" hangingPunct="1">
              <a:defRPr/>
            </a:pPr>
            <a:r>
              <a:rPr lang="el-GR">
                <a:solidFill>
                  <a:srgbClr val="000000"/>
                </a:solidFill>
                <a:latin typeface="Calibri" charset="0"/>
              </a:rPr>
              <a:t>Ποιος</a:t>
            </a:r>
            <a:r>
              <a:rPr lang="en-US" i="1">
                <a:solidFill>
                  <a:srgbClr val="000000"/>
                </a:solidFill>
                <a:latin typeface="Calibri" charset="0"/>
              </a:rPr>
              <a:t>, </a:t>
            </a:r>
            <a:r>
              <a:rPr lang="el-GR" i="1">
                <a:solidFill>
                  <a:srgbClr val="000000"/>
                </a:solidFill>
                <a:latin typeface="Calibri" charset="0"/>
              </a:rPr>
              <a:t>τι, που, πότε, πώς</a:t>
            </a:r>
            <a:endParaRPr lang="en-US" i="1">
              <a:solidFill>
                <a:srgbClr val="000000"/>
              </a:solidFill>
              <a:latin typeface="Calibri" charset="0"/>
            </a:endParaRPr>
          </a:p>
          <a:p>
            <a:pPr eaLnBrk="1" hangingPunct="1">
              <a:defRPr/>
            </a:pPr>
            <a:r>
              <a:rPr lang="el-GR">
                <a:solidFill>
                  <a:srgbClr val="000000"/>
                </a:solidFill>
                <a:latin typeface="Calibri" charset="0"/>
                <a:cs typeface="+mn-cs"/>
              </a:rPr>
              <a:t>Επεξήγηση</a:t>
            </a:r>
            <a:endParaRPr lang="en-US">
              <a:solidFill>
                <a:srgbClr val="000000"/>
              </a:solidFill>
              <a:latin typeface="Calibri" charset="0"/>
              <a:cs typeface="+mn-cs"/>
            </a:endParaRPr>
          </a:p>
          <a:p>
            <a:pPr lvl="1" eaLnBrk="1" hangingPunct="1">
              <a:defRPr/>
            </a:pPr>
            <a:r>
              <a:rPr lang="el-GR">
                <a:solidFill>
                  <a:srgbClr val="000000"/>
                </a:solidFill>
                <a:latin typeface="Calibri" charset="0"/>
              </a:rPr>
              <a:t>Γιατί</a:t>
            </a:r>
            <a:endParaRPr lang="en-US">
              <a:solidFill>
                <a:srgbClr val="000000"/>
              </a:solidFill>
              <a:latin typeface="Calibri" charset="0"/>
            </a:endParaRPr>
          </a:p>
          <a:p>
            <a:pPr eaLnBrk="1" hangingPunct="1">
              <a:defRPr/>
            </a:pPr>
            <a:r>
              <a:rPr lang="el-GR">
                <a:solidFill>
                  <a:srgbClr val="000000"/>
                </a:solidFill>
                <a:latin typeface="Calibri" charset="0"/>
                <a:cs typeface="+mn-cs"/>
              </a:rPr>
              <a:t>Πρόβλεψη</a:t>
            </a:r>
            <a:endParaRPr lang="en-US">
              <a:solidFill>
                <a:srgbClr val="000000"/>
              </a:solidFill>
              <a:latin typeface="Calibri" charset="0"/>
              <a:cs typeface="+mn-cs"/>
            </a:endParaRPr>
          </a:p>
          <a:p>
            <a:pPr lvl="1" eaLnBrk="1" hangingPunct="1">
              <a:defRPr/>
            </a:pPr>
            <a:r>
              <a:rPr lang="el-GR">
                <a:solidFill>
                  <a:srgbClr val="000000"/>
                </a:solidFill>
                <a:latin typeface="Calibri" charset="0"/>
              </a:rPr>
              <a:t>Τι θα συμβεί εάν…</a:t>
            </a:r>
            <a:endParaRPr lang="en-US">
              <a:solidFill>
                <a:srgbClr val="000000"/>
              </a:solidFill>
              <a:latin typeface="Calibri" charset="0"/>
            </a:endParaRPr>
          </a:p>
        </p:txBody>
      </p:sp>
    </p:spTree>
    <p:extLst>
      <p:ext uri="{BB962C8B-B14F-4D97-AF65-F5344CB8AC3E}">
        <p14:creationId xmlns:p14="http://schemas.microsoft.com/office/powerpoint/2010/main" val="77349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42938" y="476752"/>
            <a:ext cx="7993062" cy="1143000"/>
          </a:xfrm>
        </p:spPr>
        <p:style>
          <a:lnRef idx="2">
            <a:schemeClr val="accent2"/>
          </a:lnRef>
          <a:fillRef idx="1">
            <a:schemeClr val="lt1"/>
          </a:fillRef>
          <a:effectRef idx="0">
            <a:schemeClr val="accent2"/>
          </a:effectRef>
          <a:fontRef idx="minor">
            <a:schemeClr val="dk1"/>
          </a:fontRef>
        </p:style>
        <p:txBody>
          <a:bodyPr/>
          <a:lstStyle/>
          <a:p>
            <a:pPr eaLnBrk="1" hangingPunct="1"/>
            <a:r>
              <a:rPr lang="el-GR" sz="4000" dirty="0">
                <a:solidFill>
                  <a:srgbClr val="C00000"/>
                </a:solidFill>
                <a:latin typeface="Calibri" charset="0"/>
              </a:rPr>
              <a:t>Βασική</a:t>
            </a:r>
            <a:r>
              <a:rPr lang="el-GR" sz="4000" dirty="0">
                <a:latin typeface="Calibri" charset="0"/>
              </a:rPr>
              <a:t> και </a:t>
            </a:r>
            <a:r>
              <a:rPr lang="el-GR" sz="4000" dirty="0">
                <a:solidFill>
                  <a:srgbClr val="0070C0"/>
                </a:solidFill>
                <a:latin typeface="Calibri" charset="0"/>
              </a:rPr>
              <a:t>Εφαρμοσμένη</a:t>
            </a:r>
            <a:r>
              <a:rPr lang="el-GR" sz="4000" dirty="0">
                <a:latin typeface="Calibri" charset="0"/>
              </a:rPr>
              <a:t> έρευνα</a:t>
            </a:r>
            <a:endParaRPr lang="de-DE" sz="4000" dirty="0">
              <a:latin typeface="Calibri" charset="0"/>
            </a:endParaRPr>
          </a:p>
        </p:txBody>
      </p:sp>
      <p:sp>
        <p:nvSpPr>
          <p:cNvPr id="61443" name="Rectangle 3"/>
          <p:cNvSpPr>
            <a:spLocks noGrp="1" noChangeArrowheads="1"/>
          </p:cNvSpPr>
          <p:nvPr>
            <p:ph type="body" sz="half" idx="1"/>
          </p:nvPr>
        </p:nvSpPr>
        <p:spPr/>
        <p:txBody>
          <a:bodyPr/>
          <a:lstStyle/>
          <a:p>
            <a:pPr marL="838200" lvl="1" indent="-381000" eaLnBrk="1" hangingPunct="1">
              <a:buFont typeface="Arial" charset="0"/>
              <a:buNone/>
            </a:pPr>
            <a:endParaRPr lang="en-US" sz="2400">
              <a:latin typeface="Calibri" charset="0"/>
            </a:endParaRPr>
          </a:p>
          <a:p>
            <a:pPr marL="838200" lvl="1" indent="-381000" eaLnBrk="1" hangingPunct="1"/>
            <a:endParaRPr lang="en-US" sz="2400">
              <a:latin typeface="Calibri" charset="0"/>
            </a:endParaRPr>
          </a:p>
        </p:txBody>
      </p:sp>
      <p:sp>
        <p:nvSpPr>
          <p:cNvPr id="69635" name="3 - Θέση περιεχομένου"/>
          <p:cNvSpPr>
            <a:spLocks noGrp="1"/>
          </p:cNvSpPr>
          <p:nvPr>
            <p:ph sz="half" idx="2"/>
          </p:nvPr>
        </p:nvSpPr>
        <p:spPr>
          <a:xfrm>
            <a:off x="642938" y="1885950"/>
            <a:ext cx="7993062" cy="4171950"/>
          </a:xfrm>
        </p:spPr>
        <p:style>
          <a:lnRef idx="2">
            <a:schemeClr val="accent2"/>
          </a:lnRef>
          <a:fillRef idx="1">
            <a:schemeClr val="lt1"/>
          </a:fillRef>
          <a:effectRef idx="0">
            <a:schemeClr val="accent2"/>
          </a:effectRef>
          <a:fontRef idx="minor">
            <a:schemeClr val="dk1"/>
          </a:fontRef>
        </p:style>
        <p:txBody>
          <a:bodyPr/>
          <a:lstStyle/>
          <a:p>
            <a:pPr eaLnBrk="1" hangingPunct="1">
              <a:lnSpc>
                <a:spcPct val="90000"/>
              </a:lnSpc>
            </a:pPr>
            <a:r>
              <a:rPr lang="el-GR" dirty="0">
                <a:latin typeface="Calibri" charset="0"/>
              </a:rPr>
              <a:t>Οι ερευνητικές εργασίες μπορούν να τοποθετηθούν κατά μήκος μιας γραμμής στα άκρα της οποίας θα βρίσκονται οι λέξεις </a:t>
            </a:r>
            <a:r>
              <a:rPr lang="el-GR" i="1" dirty="0">
                <a:latin typeface="Calibri" charset="0"/>
              </a:rPr>
              <a:t>βασική έρευνα </a:t>
            </a:r>
            <a:r>
              <a:rPr lang="el-GR" dirty="0">
                <a:latin typeface="Calibri" charset="0"/>
              </a:rPr>
              <a:t>και </a:t>
            </a:r>
            <a:r>
              <a:rPr lang="el-GR" i="1" dirty="0">
                <a:latin typeface="Calibri" charset="0"/>
              </a:rPr>
              <a:t>εφαρμοσμένη έρευνα.</a:t>
            </a:r>
            <a:r>
              <a:rPr lang="el-GR" dirty="0">
                <a:latin typeface="Calibri" charset="0"/>
              </a:rPr>
              <a:t> </a:t>
            </a:r>
            <a:endParaRPr lang="en-US" dirty="0">
              <a:latin typeface="Calibri" charset="0"/>
            </a:endParaRPr>
          </a:p>
          <a:p>
            <a:pPr eaLnBrk="1" hangingPunct="1">
              <a:lnSpc>
                <a:spcPct val="90000"/>
              </a:lnSpc>
            </a:pPr>
            <a:r>
              <a:rPr lang="el-GR" dirty="0">
                <a:latin typeface="Calibri" charset="0"/>
              </a:rPr>
              <a:t>Ο βασικός αποδέκτης της βασικής και της εφαρμοσμένης έρευνας είναι τα επιστημονικά και επαγγελματικά ερευνητικά περιοδικά</a:t>
            </a:r>
            <a:r>
              <a:rPr lang="en-US" dirty="0">
                <a:latin typeface="Calibri" charset="0"/>
              </a:rPr>
              <a:t>.</a:t>
            </a:r>
          </a:p>
          <a:p>
            <a:pPr eaLnBrk="1" hangingPunct="1"/>
            <a:endParaRPr lang="el-GR" dirty="0">
              <a:latin typeface="Calibri" charset="0"/>
            </a:endParaRPr>
          </a:p>
        </p:txBody>
      </p:sp>
    </p:spTree>
    <p:extLst>
      <p:ext uri="{BB962C8B-B14F-4D97-AF65-F5344CB8AC3E}">
        <p14:creationId xmlns:p14="http://schemas.microsoft.com/office/powerpoint/2010/main" val="1519710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hangingPunct="1">
              <a:defRPr/>
            </a:pPr>
            <a:r>
              <a:rPr lang="el-GR" b="1" i="1" dirty="0">
                <a:solidFill>
                  <a:schemeClr val="bg1"/>
                </a:solidFill>
                <a:latin typeface="Calibri" charset="0"/>
                <a:ea typeface="ＭＳ Ｐゴシック" charset="0"/>
              </a:rPr>
              <a:t>βασική έρευνα</a:t>
            </a:r>
            <a:endParaRPr lang="el-GR" dirty="0">
              <a:solidFill>
                <a:schemeClr val="bg1"/>
              </a:solidFill>
              <a:latin typeface="Calibri" charset="0"/>
              <a:ea typeface="ＭＳ Ｐゴシック" charset="0"/>
            </a:endParaRPr>
          </a:p>
        </p:txBody>
      </p:sp>
      <p:sp>
        <p:nvSpPr>
          <p:cNvPr id="3" name="2 - Θέση περιεχομένου"/>
          <p:cNvSpPr>
            <a:spLocks noGrp="1"/>
          </p:cNvSpPr>
          <p:nvPr>
            <p:ph idx="1"/>
          </p:nvPr>
        </p:nvSpPr>
        <p:spPr>
          <a:ln>
            <a:headEnd/>
            <a:tailEnd/>
          </a:ln>
        </p:spPr>
        <p:style>
          <a:lnRef idx="2">
            <a:schemeClr val="accent3"/>
          </a:lnRef>
          <a:fillRef idx="1">
            <a:schemeClr val="lt1"/>
          </a:fillRef>
          <a:effectRef idx="0">
            <a:schemeClr val="accent3"/>
          </a:effectRef>
          <a:fontRef idx="minor">
            <a:schemeClr val="dk1"/>
          </a:fontRef>
        </p:style>
        <p:txBody>
          <a:bodyPr/>
          <a:lstStyle/>
          <a:p>
            <a:pPr marL="838200" lvl="1" indent="-381000" eaLnBrk="1" hangingPunct="1">
              <a:buFont typeface="Arial" charset="0"/>
              <a:buNone/>
              <a:defRPr/>
            </a:pPr>
            <a:r>
              <a:rPr lang="el-GR" sz="2400" dirty="0">
                <a:solidFill>
                  <a:srgbClr val="000000"/>
                </a:solidFill>
                <a:latin typeface="Calibri" charset="0"/>
              </a:rPr>
              <a:t>αναζητά τα αίτια των φαινομένων και των γεγονότων που παρατηρούνται χωρίς να υπάρχει προσδοκία για συγκεκριμένη εφαρμογή (π.χ. η έρευνα στα </a:t>
            </a:r>
            <a:r>
              <a:rPr lang="en-US" sz="2400" dirty="0">
                <a:solidFill>
                  <a:srgbClr val="000000"/>
                </a:solidFill>
                <a:latin typeface="Calibri" charset="0"/>
              </a:rPr>
              <a:t>laser </a:t>
            </a:r>
            <a:r>
              <a:rPr lang="el-GR" sz="2400" dirty="0">
                <a:solidFill>
                  <a:srgbClr val="000000"/>
                </a:solidFill>
                <a:latin typeface="Calibri" charset="0"/>
              </a:rPr>
              <a:t>στη δεκαετία του ΄60 οδήγησε σε πολλά τεχνολογικά προϊόντα της καθημερινής μας ζωής όπως </a:t>
            </a:r>
            <a:r>
              <a:rPr lang="en-US" sz="2400" dirty="0">
                <a:solidFill>
                  <a:srgbClr val="000000"/>
                </a:solidFill>
                <a:latin typeface="Calibri" charset="0"/>
              </a:rPr>
              <a:t>CD, DVD, </a:t>
            </a:r>
            <a:r>
              <a:rPr lang="el-GR" sz="2400" dirty="0">
                <a:solidFill>
                  <a:srgbClr val="000000"/>
                </a:solidFill>
                <a:latin typeface="Calibri" charset="0"/>
              </a:rPr>
              <a:t>ιατρικές εφαρμογές κ.ά.)</a:t>
            </a:r>
          </a:p>
          <a:p>
            <a:pPr marL="838200" lvl="1" indent="-381000" eaLnBrk="1" hangingPunct="1">
              <a:defRPr/>
            </a:pPr>
            <a:r>
              <a:rPr lang="el-GR" dirty="0">
                <a:solidFill>
                  <a:schemeClr val="tx1"/>
                </a:solidFill>
                <a:latin typeface="Calibri" charset="0"/>
              </a:rPr>
              <a:t>Στοχεύει στη δημιουργία ουσιώδους γνώσης και ενός γενικού θεωρητικού πλαισίου κατανόησης </a:t>
            </a:r>
            <a:r>
              <a:rPr lang="en-US" dirty="0">
                <a:solidFill>
                  <a:schemeClr val="tx1"/>
                </a:solidFill>
                <a:latin typeface="Calibri" charset="0"/>
              </a:rPr>
              <a:t> </a:t>
            </a:r>
            <a:r>
              <a:rPr lang="el-GR" dirty="0">
                <a:solidFill>
                  <a:schemeClr val="tx1"/>
                </a:solidFill>
                <a:latin typeface="Calibri" charset="0"/>
              </a:rPr>
              <a:t>του φυσικού και του κοινωνικού κόσμου.</a:t>
            </a:r>
            <a:endParaRPr lang="en-US" dirty="0">
              <a:solidFill>
                <a:schemeClr val="tx1"/>
              </a:solidFill>
              <a:latin typeface="Calibri" charset="0"/>
            </a:endParaRPr>
          </a:p>
        </p:txBody>
      </p:sp>
    </p:spTree>
    <p:extLst>
      <p:ext uri="{BB962C8B-B14F-4D97-AF65-F5344CB8AC3E}">
        <p14:creationId xmlns:p14="http://schemas.microsoft.com/office/powerpoint/2010/main" val="1442888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hangingPunct="1">
              <a:defRPr/>
            </a:pPr>
            <a:r>
              <a:rPr lang="el-GR" b="1" i="1" dirty="0">
                <a:solidFill>
                  <a:schemeClr val="bg1"/>
                </a:solidFill>
                <a:latin typeface="Calibri" charset="0"/>
                <a:ea typeface="ＭＳ Ｐゴシック" charset="0"/>
              </a:rPr>
              <a:t>εφαρμοσμένη έρευνα</a:t>
            </a:r>
            <a:endParaRPr lang="el-GR" i="1" dirty="0">
              <a:solidFill>
                <a:schemeClr val="bg1"/>
              </a:solidFill>
              <a:latin typeface="Calibri" charset="0"/>
              <a:ea typeface="ＭＳ Ｐゴシック" charset="0"/>
            </a:endParaRPr>
          </a:p>
        </p:txBody>
      </p:sp>
      <p:sp>
        <p:nvSpPr>
          <p:cNvPr id="3" name="2 - Θέση περιεχομένου"/>
          <p:cNvSpPr>
            <a:spLocks noGrp="1"/>
          </p:cNvSpPr>
          <p:nvPr>
            <p:ph idx="1"/>
          </p:nvPr>
        </p:nvSpPr>
        <p:spPr>
          <a:ln>
            <a:headEnd/>
            <a:tailEnd/>
          </a:ln>
        </p:spPr>
        <p:style>
          <a:lnRef idx="2">
            <a:schemeClr val="accent3"/>
          </a:lnRef>
          <a:fillRef idx="1">
            <a:schemeClr val="lt1"/>
          </a:fillRef>
          <a:effectRef idx="0">
            <a:schemeClr val="accent3"/>
          </a:effectRef>
          <a:fontRef idx="minor">
            <a:schemeClr val="dk1"/>
          </a:fontRef>
        </p:style>
        <p:txBody>
          <a:bodyPr/>
          <a:lstStyle/>
          <a:p>
            <a:pPr marL="342900" lvl="1" indent="-342900" eaLnBrk="1" hangingPunct="1">
              <a:lnSpc>
                <a:spcPct val="80000"/>
              </a:lnSpc>
              <a:buFont typeface="Arial" charset="0"/>
              <a:buChar char="•"/>
              <a:defRPr/>
            </a:pPr>
            <a:r>
              <a:rPr lang="el-GR" sz="3200" dirty="0">
                <a:solidFill>
                  <a:srgbClr val="000000"/>
                </a:solidFill>
                <a:latin typeface="Calibri" charset="0"/>
              </a:rPr>
              <a:t>Επιδιώκει να εξυπηρετήσει κάποια πρακτική ανάγκη – αποβλέπει στην πρακτική εφαρμογή των γνώσεων</a:t>
            </a:r>
          </a:p>
          <a:p>
            <a:pPr eaLnBrk="1" hangingPunct="1">
              <a:lnSpc>
                <a:spcPct val="80000"/>
              </a:lnSpc>
              <a:defRPr/>
            </a:pPr>
            <a:r>
              <a:rPr lang="el-GR" dirty="0">
                <a:solidFill>
                  <a:srgbClr val="000000"/>
                </a:solidFill>
                <a:latin typeface="Calibri" charset="0"/>
                <a:cs typeface="+mn-cs"/>
              </a:rPr>
              <a:t>Εστιάζει στην απάντηση σε καθημερινά ερωτήματα για να παρέχει σχετικά άμεσες λύσεις. </a:t>
            </a:r>
            <a:endParaRPr lang="en-US" dirty="0">
              <a:solidFill>
                <a:srgbClr val="000000"/>
              </a:solidFill>
              <a:latin typeface="Calibri" charset="0"/>
              <a:cs typeface="+mn-cs"/>
            </a:endParaRPr>
          </a:p>
          <a:p>
            <a:pPr eaLnBrk="1" hangingPunct="1">
              <a:lnSpc>
                <a:spcPct val="80000"/>
              </a:lnSpc>
              <a:defRPr/>
            </a:pPr>
            <a:r>
              <a:rPr lang="el-GR" dirty="0">
                <a:solidFill>
                  <a:srgbClr val="000000"/>
                </a:solidFill>
                <a:latin typeface="Calibri" charset="0"/>
                <a:cs typeface="+mn-cs"/>
              </a:rPr>
              <a:t>Οι θεματικές της συχνά προσδιορίζονται από τα σύγχρονα εκπαιδευτικά προβλήματα και από τους προβληματισμούς αυτών που καθορίζουν την εκπαιδευτική πολιτική.</a:t>
            </a:r>
            <a:endParaRPr lang="en-US" dirty="0">
              <a:solidFill>
                <a:srgbClr val="000000"/>
              </a:solidFill>
              <a:latin typeface="Calibri" charset="0"/>
              <a:cs typeface="+mn-cs"/>
            </a:endParaRPr>
          </a:p>
          <a:p>
            <a:pPr eaLnBrk="1" hangingPunct="1">
              <a:lnSpc>
                <a:spcPct val="90000"/>
              </a:lnSpc>
              <a:defRPr/>
            </a:pPr>
            <a:endParaRPr lang="el-GR" dirty="0">
              <a:solidFill>
                <a:srgbClr val="000000"/>
              </a:solidFill>
              <a:latin typeface="Calibri" charset="0"/>
              <a:cs typeface="+mn-cs"/>
            </a:endParaRPr>
          </a:p>
        </p:txBody>
      </p:sp>
    </p:spTree>
    <p:extLst>
      <p:ext uri="{BB962C8B-B14F-4D97-AF65-F5344CB8AC3E}">
        <p14:creationId xmlns:p14="http://schemas.microsoft.com/office/powerpoint/2010/main" val="39263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eaLnBrk="1" hangingPunct="1">
              <a:defRPr/>
            </a:pPr>
            <a:r>
              <a:rPr lang="el-GR" sz="3600">
                <a:solidFill>
                  <a:srgbClr val="FFFFFF"/>
                </a:solidFill>
                <a:latin typeface="Calibri" charset="0"/>
                <a:ea typeface="ＭＳ Ｐゴシック" charset="0"/>
              </a:rPr>
              <a:t>Επιστημολογία</a:t>
            </a:r>
            <a:r>
              <a:rPr lang="en-US" sz="3600">
                <a:solidFill>
                  <a:srgbClr val="FFFFFF"/>
                </a:solidFill>
                <a:latin typeface="Calibri" charset="0"/>
                <a:ea typeface="ＭＳ Ｐゴシック" charset="0"/>
              </a:rPr>
              <a:t>, </a:t>
            </a:r>
            <a:r>
              <a:rPr lang="el-GR" sz="3600">
                <a:solidFill>
                  <a:srgbClr val="FFFFFF"/>
                </a:solidFill>
                <a:latin typeface="Calibri" charset="0"/>
                <a:ea typeface="ＭＳ Ｐゴシック" charset="0"/>
              </a:rPr>
              <a:t>μεθοδολογία και μέθοδος</a:t>
            </a:r>
            <a:endParaRPr lang="en-US" sz="3600">
              <a:solidFill>
                <a:srgbClr val="FFFFFF"/>
              </a:solidFill>
              <a:latin typeface="Calibri" charset="0"/>
              <a:ea typeface="ＭＳ Ｐゴシック" charset="0"/>
            </a:endParaRPr>
          </a:p>
        </p:txBody>
      </p:sp>
      <p:sp>
        <p:nvSpPr>
          <p:cNvPr id="25603" name="Rectangle 3"/>
          <p:cNvSpPr>
            <a:spLocks noGrp="1" noChangeArrowheads="1"/>
          </p:cNvSpPr>
          <p:nvPr>
            <p:ph idx="1"/>
          </p:nvPr>
        </p:nvSpPr>
        <p:spPr>
          <a:ln>
            <a:headEnd/>
            <a:tailEnd/>
          </a:ln>
        </p:spPr>
        <p:style>
          <a:lnRef idx="2">
            <a:schemeClr val="accent2"/>
          </a:lnRef>
          <a:fillRef idx="1">
            <a:schemeClr val="lt1"/>
          </a:fillRef>
          <a:effectRef idx="0">
            <a:schemeClr val="accent2"/>
          </a:effectRef>
          <a:fontRef idx="minor">
            <a:schemeClr val="dk1"/>
          </a:fontRef>
        </p:style>
        <p:txBody>
          <a:bodyPr>
            <a:normAutofit lnSpcReduction="10000"/>
          </a:bodyPr>
          <a:lstStyle/>
          <a:p>
            <a:pPr eaLnBrk="1" hangingPunct="1">
              <a:buFont typeface="Wingdings" charset="0"/>
              <a:buNone/>
              <a:defRPr/>
            </a:pPr>
            <a:r>
              <a:rPr lang="el-GR" sz="2800" dirty="0">
                <a:solidFill>
                  <a:srgbClr val="000000"/>
                </a:solidFill>
                <a:latin typeface="Calibri" charset="0"/>
                <a:cs typeface="+mn-cs"/>
              </a:rPr>
              <a:t>Η ερευνητική </a:t>
            </a:r>
            <a:r>
              <a:rPr lang="el-GR" sz="2800" i="1" dirty="0">
                <a:solidFill>
                  <a:srgbClr val="C00000"/>
                </a:solidFill>
                <a:latin typeface="Calibri" charset="0"/>
                <a:cs typeface="+mn-cs"/>
              </a:rPr>
              <a:t>μέθοδος</a:t>
            </a:r>
            <a:r>
              <a:rPr lang="el-GR" sz="2800" i="1" dirty="0">
                <a:solidFill>
                  <a:srgbClr val="000000"/>
                </a:solidFill>
                <a:latin typeface="Calibri" charset="0"/>
                <a:cs typeface="+mn-cs"/>
              </a:rPr>
              <a:t> </a:t>
            </a:r>
            <a:r>
              <a:rPr lang="el-GR" sz="2800" dirty="0">
                <a:solidFill>
                  <a:srgbClr val="000000"/>
                </a:solidFill>
                <a:latin typeface="Calibri" charset="0"/>
                <a:cs typeface="+mn-cs"/>
              </a:rPr>
              <a:t>είναι η τεχνική που χρησιμοποιείται για τη συλλογή τεκμηρίων. </a:t>
            </a:r>
            <a:endParaRPr lang="el-GR" sz="2800" dirty="0">
              <a:solidFill>
                <a:srgbClr val="000000"/>
              </a:solidFill>
              <a:latin typeface="Calibri" charset="0"/>
            </a:endParaRPr>
          </a:p>
          <a:p>
            <a:pPr eaLnBrk="1" hangingPunct="1">
              <a:buFont typeface="Wingdings" charset="0"/>
              <a:buNone/>
              <a:defRPr/>
            </a:pPr>
            <a:r>
              <a:rPr lang="el-GR" sz="2800" i="1" dirty="0">
                <a:solidFill>
                  <a:srgbClr val="C00000"/>
                </a:solidFill>
                <a:latin typeface="Calibri" charset="0"/>
                <a:cs typeface="+mn-cs"/>
              </a:rPr>
              <a:t>Μεθοδολογία</a:t>
            </a:r>
            <a:r>
              <a:rPr lang="el-GR" sz="2800" i="1" dirty="0">
                <a:solidFill>
                  <a:srgbClr val="000000"/>
                </a:solidFill>
                <a:latin typeface="Calibri" charset="0"/>
                <a:cs typeface="+mn-cs"/>
              </a:rPr>
              <a:t> </a:t>
            </a:r>
            <a:r>
              <a:rPr lang="el-GR" sz="2800" dirty="0">
                <a:solidFill>
                  <a:srgbClr val="000000"/>
                </a:solidFill>
                <a:latin typeface="Calibri" charset="0"/>
                <a:cs typeface="+mn-cs"/>
              </a:rPr>
              <a:t>είναι η θεωρία και ανάλυση του πώς προχωρά ή πώς θα έπρεπε να προχωρά η έρευνα, κάτι που συνήθως εξαρτάται από το εκάστοτε γνωστικό αντικείμενο.</a:t>
            </a:r>
          </a:p>
          <a:p>
            <a:pPr eaLnBrk="1" hangingPunct="1">
              <a:buFont typeface="Wingdings" charset="0"/>
              <a:buNone/>
              <a:defRPr/>
            </a:pPr>
            <a:r>
              <a:rPr lang="el-GR" sz="2800" i="1" dirty="0">
                <a:solidFill>
                  <a:srgbClr val="C00000"/>
                </a:solidFill>
                <a:latin typeface="Calibri" charset="0"/>
                <a:cs typeface="+mn-cs"/>
              </a:rPr>
              <a:t>Επιστημολογία</a:t>
            </a:r>
            <a:r>
              <a:rPr lang="el-GR" sz="2800" i="1" dirty="0">
                <a:solidFill>
                  <a:srgbClr val="000000"/>
                </a:solidFill>
                <a:latin typeface="Calibri" charset="0"/>
                <a:cs typeface="+mn-cs"/>
              </a:rPr>
              <a:t> </a:t>
            </a:r>
            <a:r>
              <a:rPr lang="el-GR" sz="2800" dirty="0">
                <a:solidFill>
                  <a:srgbClr val="000000"/>
                </a:solidFill>
                <a:latin typeface="Calibri" charset="0"/>
                <a:cs typeface="+mn-cs"/>
              </a:rPr>
              <a:t>είναι η θεωρία της γνώσης, ειδικότερα όσον αφορά τις μεθόδους για την προσέγγισή της, την εγκυρότητα και τη σκοπιά της και η διάκριση μεταξύ τεκμηριωμένων πεποιθήσεων και απόψεων.</a:t>
            </a:r>
            <a:endParaRPr lang="en-US" sz="2000" dirty="0">
              <a:solidFill>
                <a:srgbClr val="000000"/>
              </a:solidFill>
              <a:latin typeface="Calibri" charset="0"/>
              <a:cs typeface="+mn-cs"/>
            </a:endParaRPr>
          </a:p>
        </p:txBody>
      </p:sp>
    </p:spTree>
    <p:extLst>
      <p:ext uri="{BB962C8B-B14F-4D97-AF65-F5344CB8AC3E}">
        <p14:creationId xmlns:p14="http://schemas.microsoft.com/office/powerpoint/2010/main" val="49617001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solidFill>
            <a:srgbClr val="9C85C0"/>
          </a:solidFill>
          <a:ln w="38100" cap="flat">
            <a:solidFill>
              <a:schemeClr val="bg1"/>
            </a:solidFill>
            <a:miter lim="800000"/>
            <a:headEnd/>
            <a:tailEnd/>
          </a:ln>
          <a:effectLst>
            <a:outerShdw blurRad="63500" dist="20000" dir="5400000" rotWithShape="0">
              <a:srgbClr val="000000">
                <a:alpha val="37999"/>
              </a:srgbClr>
            </a:outerShdw>
          </a:effectLst>
        </p:spPr>
        <p:txBody>
          <a:bodyPr/>
          <a:lstStyle/>
          <a:p>
            <a:pPr eaLnBrk="1" hangingPunct="1">
              <a:defRPr/>
            </a:pPr>
            <a:r>
              <a:rPr lang="el-GR" sz="3200">
                <a:solidFill>
                  <a:srgbClr val="FFFFFF"/>
                </a:solidFill>
                <a:latin typeface="Calibri" charset="0"/>
                <a:cs typeface="+mj-cs"/>
              </a:rPr>
              <a:t>Η σημασία των μεθόδων και της μεθοδολογίας</a:t>
            </a:r>
            <a:endParaRPr lang="en-US" sz="3200">
              <a:solidFill>
                <a:srgbClr val="FFFFFF"/>
              </a:solidFill>
              <a:latin typeface="Calibri" charset="0"/>
              <a:cs typeface="+mj-cs"/>
            </a:endParaRPr>
          </a:p>
        </p:txBody>
      </p:sp>
      <p:sp>
        <p:nvSpPr>
          <p:cNvPr id="58371" name="Rectangle 3"/>
          <p:cNvSpPr>
            <a:spLocks noGrp="1" noChangeArrowheads="1"/>
          </p:cNvSpPr>
          <p:nvPr>
            <p:ph idx="1"/>
          </p:nvPr>
        </p:nvSpPr>
        <p:spPr>
          <a:ln>
            <a:headEnd/>
            <a:tailEnd/>
          </a:ln>
        </p:spPr>
        <p:style>
          <a:lnRef idx="2">
            <a:schemeClr val="accent4"/>
          </a:lnRef>
          <a:fillRef idx="1">
            <a:schemeClr val="lt1"/>
          </a:fillRef>
          <a:effectRef idx="0">
            <a:schemeClr val="accent4"/>
          </a:effectRef>
          <a:fontRef idx="minor">
            <a:schemeClr val="dk1"/>
          </a:fontRef>
        </p:style>
        <p:txBody>
          <a:bodyPr/>
          <a:lstStyle/>
          <a:p>
            <a:pPr eaLnBrk="1" hangingPunct="1">
              <a:buFont typeface="Wingdings" charset="0"/>
              <a:buNone/>
              <a:defRPr/>
            </a:pPr>
            <a:r>
              <a:rPr lang="en-US" dirty="0">
                <a:solidFill>
                  <a:srgbClr val="000000"/>
                </a:solidFill>
                <a:latin typeface="Calibri" charset="0"/>
                <a:cs typeface="+mn-cs"/>
              </a:rPr>
              <a:t>   “</a:t>
            </a:r>
            <a:r>
              <a:rPr lang="el-GR" dirty="0">
                <a:solidFill>
                  <a:srgbClr val="000000"/>
                </a:solidFill>
                <a:latin typeface="Calibri" charset="0"/>
                <a:cs typeface="+mn-cs"/>
              </a:rPr>
              <a:t>Το πιο σύνηθες λάθος που γίνεται κατά την ανάγνωση [και διεξαγωγή] μιας έρευνας είναι να παραβλέπουμε τη μεθοδολογία και να επικεντρωνόμαστε στα συμπεράσματα. Εάν η μεθοδολογία δεν είναι η ενδεδειγμένη τότε ούτε τα αποτελέσματα και τα συμπεράσματα θα είναι σωστά.</a:t>
            </a:r>
            <a:r>
              <a:rPr lang="en-US" dirty="0">
                <a:solidFill>
                  <a:srgbClr val="000000"/>
                </a:solidFill>
                <a:latin typeface="Calibri" charset="0"/>
                <a:cs typeface="+mn-cs"/>
              </a:rPr>
              <a:t>”</a:t>
            </a:r>
          </a:p>
          <a:p>
            <a:pPr lvl="3" eaLnBrk="1" hangingPunct="1">
              <a:defRPr/>
            </a:pPr>
            <a:r>
              <a:rPr lang="en-US" dirty="0">
                <a:solidFill>
                  <a:srgbClr val="000000"/>
                </a:solidFill>
                <a:latin typeface="Calibri" charset="0"/>
              </a:rPr>
              <a:t>Patricia </a:t>
            </a:r>
            <a:r>
              <a:rPr lang="en-US" dirty="0" err="1">
                <a:solidFill>
                  <a:srgbClr val="000000"/>
                </a:solidFill>
                <a:latin typeface="Calibri" charset="0"/>
              </a:rPr>
              <a:t>Goubil-Gambrell</a:t>
            </a:r>
            <a:endParaRPr lang="en-US" dirty="0">
              <a:solidFill>
                <a:srgbClr val="000000"/>
              </a:solidFill>
              <a:latin typeface="Calibri" charset="0"/>
            </a:endParaRPr>
          </a:p>
        </p:txBody>
      </p:sp>
    </p:spTree>
    <p:extLst>
      <p:ext uri="{BB962C8B-B14F-4D97-AF65-F5344CB8AC3E}">
        <p14:creationId xmlns:p14="http://schemas.microsoft.com/office/powerpoint/2010/main" val="422623308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dissolve">
                                      <p:cBhvr>
                                        <p:cTn id="7" dur="500"/>
                                        <p:tgtEl>
                                          <p:spTgt spid="5837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8371">
                                            <p:txEl>
                                              <p:pRg st="1" end="1"/>
                                            </p:txEl>
                                          </p:spTgt>
                                        </p:tgtEl>
                                        <p:attrNameLst>
                                          <p:attrName>style.visibility</p:attrName>
                                        </p:attrNameLst>
                                      </p:cBhvr>
                                      <p:to>
                                        <p:strVal val="visible"/>
                                      </p:to>
                                    </p:set>
                                    <p:animEffect transition="in" filter="dissolve">
                                      <p:cBhvr>
                                        <p:cTn id="10" dur="5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rgbClr val="9C85C0"/>
          </a:solidFill>
          <a:ln w="38100" cap="flat">
            <a:solidFill>
              <a:schemeClr val="bg1"/>
            </a:solidFill>
            <a:miter lim="800000"/>
            <a:headEnd/>
            <a:tailEnd/>
          </a:ln>
          <a:effectLst>
            <a:outerShdw blurRad="63500" dist="20000" dir="5400000" rotWithShape="0">
              <a:srgbClr val="000000">
                <a:alpha val="37999"/>
              </a:srgbClr>
            </a:outerShdw>
          </a:effectLst>
        </p:spPr>
        <p:txBody>
          <a:bodyPr/>
          <a:lstStyle/>
          <a:p>
            <a:pPr eaLnBrk="1" hangingPunct="1">
              <a:defRPr/>
            </a:pPr>
            <a:r>
              <a:rPr lang="el-GR" dirty="0">
                <a:solidFill>
                  <a:srgbClr val="FFFFFF"/>
                </a:solidFill>
                <a:latin typeface="Calibri" charset="0"/>
                <a:cs typeface="+mj-cs"/>
              </a:rPr>
              <a:t>Αποτίμηση</a:t>
            </a:r>
            <a:endParaRPr lang="en-US" dirty="0">
              <a:solidFill>
                <a:srgbClr val="FFFFFF"/>
              </a:solidFill>
              <a:latin typeface="Calibri" charset="0"/>
              <a:cs typeface="+mj-cs"/>
            </a:endParaRPr>
          </a:p>
        </p:txBody>
      </p:sp>
      <p:sp>
        <p:nvSpPr>
          <p:cNvPr id="28675" name="Rectangle 3"/>
          <p:cNvSpPr>
            <a:spLocks noGrp="1" noChangeArrowheads="1"/>
          </p:cNvSpPr>
          <p:nvPr>
            <p:ph idx="1"/>
          </p:nvPr>
        </p:nvSpPr>
        <p:spPr>
          <a:ln>
            <a:headEnd/>
            <a:tailEnd/>
          </a:ln>
        </p:spPr>
        <p:style>
          <a:lnRef idx="2">
            <a:schemeClr val="accent4"/>
          </a:lnRef>
          <a:fillRef idx="1">
            <a:schemeClr val="lt1"/>
          </a:fillRef>
          <a:effectRef idx="0">
            <a:schemeClr val="accent4"/>
          </a:effectRef>
          <a:fontRef idx="minor">
            <a:schemeClr val="dk1"/>
          </a:fontRef>
        </p:style>
        <p:txBody>
          <a:bodyPr>
            <a:normAutofit lnSpcReduction="10000"/>
          </a:bodyPr>
          <a:lstStyle/>
          <a:p>
            <a:pPr eaLnBrk="1" hangingPunct="1">
              <a:defRPr/>
            </a:pPr>
            <a:r>
              <a:rPr lang="el-GR" dirty="0">
                <a:solidFill>
                  <a:srgbClr val="000000"/>
                </a:solidFill>
                <a:latin typeface="Calibri" charset="0"/>
                <a:cs typeface="+mn-cs"/>
              </a:rPr>
              <a:t>Το/α ερευνητικό/</a:t>
            </a:r>
            <a:r>
              <a:rPr lang="el-GR" dirty="0" err="1">
                <a:solidFill>
                  <a:srgbClr val="000000"/>
                </a:solidFill>
                <a:latin typeface="Calibri" charset="0"/>
                <a:cs typeface="+mn-cs"/>
              </a:rPr>
              <a:t>ά</a:t>
            </a:r>
            <a:r>
              <a:rPr lang="el-GR" dirty="0">
                <a:solidFill>
                  <a:srgbClr val="000000"/>
                </a:solidFill>
                <a:latin typeface="Calibri" charset="0"/>
                <a:cs typeface="+mn-cs"/>
              </a:rPr>
              <a:t> ερώτημα/ερωτήματα είναι πολύ σημαντικά </a:t>
            </a:r>
            <a:endParaRPr lang="en-US" dirty="0">
              <a:solidFill>
                <a:srgbClr val="000000"/>
              </a:solidFill>
              <a:latin typeface="Calibri" charset="0"/>
              <a:cs typeface="+mn-cs"/>
            </a:endParaRPr>
          </a:p>
          <a:p>
            <a:pPr eaLnBrk="1" hangingPunct="1">
              <a:defRPr/>
            </a:pPr>
            <a:r>
              <a:rPr lang="el-GR" dirty="0">
                <a:solidFill>
                  <a:srgbClr val="000000"/>
                </a:solidFill>
                <a:latin typeface="Calibri" charset="0"/>
                <a:cs typeface="+mn-cs"/>
              </a:rPr>
              <a:t>Οι μέθοδοι πρέπει να είναι τέτοιες ώστε να οδηγήσουν σε απάντηση/</a:t>
            </a:r>
            <a:r>
              <a:rPr lang="el-GR" dirty="0" err="1">
                <a:solidFill>
                  <a:srgbClr val="000000"/>
                </a:solidFill>
                <a:latin typeface="Calibri" charset="0"/>
                <a:cs typeface="+mn-cs"/>
              </a:rPr>
              <a:t>ήσεις</a:t>
            </a:r>
            <a:r>
              <a:rPr lang="el-GR" dirty="0">
                <a:solidFill>
                  <a:srgbClr val="000000"/>
                </a:solidFill>
                <a:latin typeface="Calibri" charset="0"/>
                <a:cs typeface="+mn-cs"/>
              </a:rPr>
              <a:t> στο/α ερευνητικό/</a:t>
            </a:r>
            <a:r>
              <a:rPr lang="el-GR" dirty="0" err="1">
                <a:solidFill>
                  <a:srgbClr val="000000"/>
                </a:solidFill>
                <a:latin typeface="Calibri" charset="0"/>
                <a:cs typeface="+mn-cs"/>
              </a:rPr>
              <a:t>ά</a:t>
            </a:r>
            <a:r>
              <a:rPr lang="el-GR" dirty="0">
                <a:solidFill>
                  <a:srgbClr val="000000"/>
                </a:solidFill>
                <a:latin typeface="Calibri" charset="0"/>
                <a:cs typeface="+mn-cs"/>
              </a:rPr>
              <a:t> ερώτημα/ερωτήματα</a:t>
            </a:r>
            <a:endParaRPr lang="en-US" dirty="0">
              <a:solidFill>
                <a:srgbClr val="000000"/>
              </a:solidFill>
              <a:latin typeface="Calibri" charset="0"/>
              <a:cs typeface="+mn-cs"/>
            </a:endParaRPr>
          </a:p>
          <a:p>
            <a:pPr eaLnBrk="1" hangingPunct="1">
              <a:defRPr/>
            </a:pPr>
            <a:r>
              <a:rPr lang="el-GR" dirty="0">
                <a:solidFill>
                  <a:srgbClr val="000000"/>
                </a:solidFill>
                <a:latin typeface="Calibri" charset="0"/>
                <a:cs typeface="+mn-cs"/>
              </a:rPr>
              <a:t>Η μεθοδολογία καθοδηγεί την εφαρμογή των μεθόδων</a:t>
            </a:r>
            <a:endParaRPr lang="en-US" dirty="0">
              <a:solidFill>
                <a:srgbClr val="000000"/>
              </a:solidFill>
              <a:latin typeface="Calibri" charset="0"/>
              <a:cs typeface="+mn-cs"/>
            </a:endParaRPr>
          </a:p>
          <a:p>
            <a:pPr eaLnBrk="1" hangingPunct="1">
              <a:defRPr/>
            </a:pPr>
            <a:r>
              <a:rPr lang="el-GR" dirty="0">
                <a:solidFill>
                  <a:srgbClr val="000000"/>
                </a:solidFill>
                <a:latin typeface="Calibri" charset="0"/>
                <a:cs typeface="+mn-cs"/>
              </a:rPr>
              <a:t>Η επιστημολογία καθοδηγεί την ανάλυση</a:t>
            </a:r>
          </a:p>
          <a:p>
            <a:pPr eaLnBrk="1" hangingPunct="1">
              <a:defRPr/>
            </a:pPr>
            <a:r>
              <a:rPr lang="el-GR" dirty="0">
                <a:solidFill>
                  <a:srgbClr val="000000"/>
                </a:solidFill>
                <a:latin typeface="Calibri" charset="0"/>
                <a:cs typeface="+mn-cs"/>
              </a:rPr>
              <a:t>Όλα πρέπει να είναι ακριβή</a:t>
            </a:r>
            <a:endParaRPr lang="en-US" dirty="0">
              <a:solidFill>
                <a:srgbClr val="000000"/>
              </a:solidFill>
              <a:latin typeface="Calibri" charset="0"/>
              <a:cs typeface="+mn-cs"/>
            </a:endParaRPr>
          </a:p>
        </p:txBody>
      </p:sp>
    </p:spTree>
    <p:extLst>
      <p:ext uri="{BB962C8B-B14F-4D97-AF65-F5344CB8AC3E}">
        <p14:creationId xmlns:p14="http://schemas.microsoft.com/office/powerpoint/2010/main" val="141172296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1"/>
            <a:ext cx="7772400" cy="966316"/>
          </a:xfrm>
        </p:spPr>
        <p:txBody>
          <a:bodyPr/>
          <a:lstStyle/>
          <a:p>
            <a:r>
              <a:rPr lang="el-GR" dirty="0">
                <a:latin typeface="Times New Roman"/>
                <a:cs typeface="Times New Roman"/>
              </a:rPr>
              <a:t>Που δημοσιεύουμε τις έρευνες; </a:t>
            </a:r>
            <a:endParaRPr lang="en-US" dirty="0">
              <a:latin typeface="Times New Roman"/>
              <a:cs typeface="Times New Roman"/>
            </a:endParaRP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7395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994122"/>
          </a:xfrm>
        </p:spPr>
        <p:style>
          <a:lnRef idx="2">
            <a:schemeClr val="accent6">
              <a:shade val="50000"/>
            </a:schemeClr>
          </a:lnRef>
          <a:fillRef idx="1">
            <a:schemeClr val="accent6"/>
          </a:fillRef>
          <a:effectRef idx="0">
            <a:schemeClr val="accent6"/>
          </a:effectRef>
          <a:fontRef idx="minor">
            <a:schemeClr val="lt1"/>
          </a:fontRef>
        </p:style>
        <p:txBody>
          <a:bodyPr/>
          <a:lstStyle/>
          <a:p>
            <a:r>
              <a:rPr lang="el-GR" sz="3600" dirty="0"/>
              <a:t>Διεθνή περιοδικά - Διδακτική Φυσικών Επιστημών</a:t>
            </a:r>
            <a:endParaRPr lang="en-US" dirty="0"/>
          </a:p>
        </p:txBody>
      </p:sp>
      <p:sp>
        <p:nvSpPr>
          <p:cNvPr id="13" name="Content Placeholder 9"/>
          <p:cNvSpPr>
            <a:spLocks noGrp="1"/>
          </p:cNvSpPr>
          <p:nvPr>
            <p:ph sz="half" idx="1"/>
          </p:nvPr>
        </p:nvSpPr>
        <p:spPr>
          <a:xfrm>
            <a:off x="390364" y="1417638"/>
            <a:ext cx="8363272" cy="5251722"/>
          </a:xfrm>
        </p:spPr>
        <p:style>
          <a:lnRef idx="2">
            <a:schemeClr val="accent6"/>
          </a:lnRef>
          <a:fillRef idx="1">
            <a:schemeClr val="lt1"/>
          </a:fillRef>
          <a:effectRef idx="0">
            <a:schemeClr val="accent6"/>
          </a:effectRef>
          <a:fontRef idx="minor">
            <a:schemeClr val="dk1"/>
          </a:fontRef>
        </p:style>
        <p:txBody>
          <a:bodyPr/>
          <a:lstStyle/>
          <a:p>
            <a:r>
              <a:rPr lang="en-US" sz="2400" dirty="0">
                <a:hlinkClick r:id="rId2"/>
              </a:rPr>
              <a:t>International Journal of Science Education </a:t>
            </a:r>
            <a:endParaRPr lang="en-US" sz="2400" dirty="0"/>
          </a:p>
          <a:p>
            <a:r>
              <a:rPr lang="en-US" sz="2400" dirty="0">
                <a:hlinkClick r:id="rId3"/>
              </a:rPr>
              <a:t>Journal of Science Teacher Education </a:t>
            </a:r>
            <a:endParaRPr lang="en-US" sz="2400" dirty="0"/>
          </a:p>
          <a:p>
            <a:r>
              <a:rPr lang="en-US" sz="2400" dirty="0">
                <a:hlinkClick r:id="rId4"/>
              </a:rPr>
              <a:t>Research in Science Education </a:t>
            </a:r>
            <a:endParaRPr lang="en-US" sz="2400" dirty="0"/>
          </a:p>
          <a:p>
            <a:r>
              <a:rPr lang="en-US" sz="2400" dirty="0">
                <a:hlinkClick r:id="rId5"/>
              </a:rPr>
              <a:t>Science &amp; Education</a:t>
            </a:r>
            <a:endParaRPr lang="en-US" sz="2400" dirty="0"/>
          </a:p>
          <a:p>
            <a:r>
              <a:rPr lang="en-US" sz="2400" dirty="0">
                <a:hlinkClick r:id="rId6"/>
              </a:rPr>
              <a:t>Science Education </a:t>
            </a:r>
            <a:endParaRPr lang="el-GR" sz="2400" dirty="0"/>
          </a:p>
          <a:p>
            <a:r>
              <a:rPr lang="en-US" sz="2400" dirty="0">
                <a:hlinkClick r:id="rId7"/>
              </a:rPr>
              <a:t>Studies in Science Education </a:t>
            </a:r>
            <a:endParaRPr lang="en-US" sz="2400" dirty="0"/>
          </a:p>
          <a:p>
            <a:r>
              <a:rPr lang="en-US" sz="2400" dirty="0">
                <a:hlinkClick r:id="rId8"/>
              </a:rPr>
              <a:t>Research in Science and Technological Education</a:t>
            </a:r>
            <a:endParaRPr lang="en-US" sz="2400" dirty="0"/>
          </a:p>
          <a:p>
            <a:r>
              <a:rPr lang="en-US" sz="2400" dirty="0">
                <a:hlinkClick r:id="rId9"/>
              </a:rPr>
              <a:t>EURASIA Journal of Mathematics, Science &amp; Technology</a:t>
            </a:r>
            <a:endParaRPr lang="en-US" sz="2400" dirty="0"/>
          </a:p>
          <a:p>
            <a:r>
              <a:rPr lang="el-GR" sz="2400" dirty="0">
                <a:hlinkClick r:id="rId10"/>
              </a:rPr>
              <a:t>Journal of Research in Science Teaching</a:t>
            </a:r>
            <a:endParaRPr lang="en-US" sz="2400" dirty="0"/>
          </a:p>
          <a:p>
            <a:pPr lvl="0"/>
            <a:r>
              <a:rPr lang="el-GR" sz="2400" dirty="0">
                <a:hlinkClick r:id="rId11"/>
              </a:rPr>
              <a:t>Journal of Science Education and Technology</a:t>
            </a:r>
            <a:endParaRPr lang="en-US" sz="2400" dirty="0"/>
          </a:p>
          <a:p>
            <a:r>
              <a:rPr lang="en-US" sz="2400" dirty="0">
                <a:hlinkClick r:id="rId12"/>
              </a:rPr>
              <a:t>International Journal of Science and Mathematics Education </a:t>
            </a:r>
            <a:endParaRPr lang="el-GR" sz="2400" dirty="0"/>
          </a:p>
          <a:p>
            <a:r>
              <a:rPr lang="en-US" sz="2400" dirty="0">
                <a:hlinkClick r:id="rId13"/>
              </a:rPr>
              <a:t>Cultural Studies of Science Education</a:t>
            </a:r>
            <a:endParaRPr lang="en-US" sz="2400" dirty="0"/>
          </a:p>
        </p:txBody>
      </p:sp>
    </p:spTree>
    <p:extLst>
      <p:ext uri="{BB962C8B-B14F-4D97-AF65-F5344CB8AC3E}">
        <p14:creationId xmlns:p14="http://schemas.microsoft.com/office/powerpoint/2010/main" val="905275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9"/>
          <p:cNvSpPr txBox="1">
            <a:spLocks/>
          </p:cNvSpPr>
          <p:nvPr/>
        </p:nvSpPr>
        <p:spPr bwMode="auto">
          <a:xfrm>
            <a:off x="472825" y="1484784"/>
            <a:ext cx="8363272" cy="5184576"/>
          </a:xfrm>
          <a:prstGeom prst="rect">
            <a:avLst/>
          </a:prstGeom>
          <a:extLst>
            <a:ext uri="{FAA26D3D-D897-4be2-8F04-BA451C77F1D7}">
              <ma14:placeholderFlag xmlns:ma14="http://schemas.microsoft.com/office/mac/drawingml/2011/main" xmlns="" val="1"/>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9pPr>
          </a:lstStyle>
          <a:p>
            <a:r>
              <a:rPr lang="en-US" dirty="0">
                <a:hlinkClick r:id="rId2"/>
              </a:rPr>
              <a:t>International Journal of Biology Education</a:t>
            </a:r>
            <a:endParaRPr lang="en-US" dirty="0"/>
          </a:p>
          <a:p>
            <a:r>
              <a:rPr lang="el-GR" dirty="0">
                <a:hlinkClick r:id="rId3"/>
              </a:rPr>
              <a:t>Advances in Physiology Education</a:t>
            </a:r>
            <a:endParaRPr lang="en-US" dirty="0"/>
          </a:p>
          <a:p>
            <a:r>
              <a:rPr lang="el-GR" dirty="0">
                <a:hlinkClick r:id="rId4"/>
              </a:rPr>
              <a:t>American Biology Teacher</a:t>
            </a:r>
            <a:r>
              <a:rPr lang="en-US" dirty="0"/>
              <a:t> (the)</a:t>
            </a:r>
          </a:p>
          <a:p>
            <a:r>
              <a:rPr lang="el-GR" dirty="0">
                <a:hlinkClick r:id="rId5"/>
              </a:rPr>
              <a:t>Biochemistry and Molecular Biology Education</a:t>
            </a:r>
            <a:endParaRPr lang="en-US" dirty="0"/>
          </a:p>
          <a:p>
            <a:r>
              <a:rPr lang="el-GR" dirty="0">
                <a:hlinkClick r:id="rId6"/>
              </a:rPr>
              <a:t>Biology Education Online</a:t>
            </a:r>
            <a:endParaRPr lang="en-US" dirty="0"/>
          </a:p>
          <a:p>
            <a:r>
              <a:rPr lang="el-GR" dirty="0">
                <a:hlinkClick r:id="rId7"/>
              </a:rPr>
              <a:t>Bioscene: Journal of College Biology Teaching</a:t>
            </a:r>
            <a:endParaRPr lang="en-US" dirty="0"/>
          </a:p>
          <a:p>
            <a:r>
              <a:rPr lang="el-GR" dirty="0">
                <a:hlinkClick r:id="rId8"/>
              </a:rPr>
              <a:t>Bioscience Education E-Journal</a:t>
            </a:r>
            <a:endParaRPr lang="en-US" dirty="0"/>
          </a:p>
          <a:p>
            <a:r>
              <a:rPr lang="el-GR" dirty="0">
                <a:hlinkClick r:id="rId9"/>
              </a:rPr>
              <a:t>Cell Biology Education</a:t>
            </a:r>
            <a:endParaRPr lang="en-US" dirty="0"/>
          </a:p>
          <a:p>
            <a:r>
              <a:rPr lang="el-GR" dirty="0">
                <a:hlinkClick r:id="rId10"/>
              </a:rPr>
              <a:t>Journal of Biological Education</a:t>
            </a:r>
            <a:endParaRPr lang="en-US" dirty="0"/>
          </a:p>
          <a:p>
            <a:r>
              <a:rPr lang="el-GR" dirty="0">
                <a:hlinkClick r:id="rId11"/>
              </a:rPr>
              <a:t>Journal of Microbiology &amp; Biology Education</a:t>
            </a:r>
            <a:endParaRPr lang="en-US" dirty="0"/>
          </a:p>
          <a:p>
            <a:endParaRPr lang="en-US" dirty="0"/>
          </a:p>
        </p:txBody>
      </p:sp>
      <p:sp>
        <p:nvSpPr>
          <p:cNvPr id="6" name="Title 8"/>
          <p:cNvSpPr>
            <a:spLocks noGrp="1"/>
          </p:cNvSpPr>
          <p:nvPr>
            <p:ph type="title"/>
          </p:nvPr>
        </p:nvSpPr>
        <p:spPr>
          <a:xfrm>
            <a:off x="457199" y="274638"/>
            <a:ext cx="8378897" cy="1066130"/>
          </a:xfrm>
        </p:spPr>
        <p:style>
          <a:lnRef idx="2">
            <a:schemeClr val="accent6">
              <a:shade val="50000"/>
            </a:schemeClr>
          </a:lnRef>
          <a:fillRef idx="1">
            <a:schemeClr val="accent6"/>
          </a:fillRef>
          <a:effectRef idx="0">
            <a:schemeClr val="accent6"/>
          </a:effectRef>
          <a:fontRef idx="minor">
            <a:schemeClr val="lt1"/>
          </a:fontRef>
        </p:style>
        <p:txBody>
          <a:bodyPr/>
          <a:lstStyle/>
          <a:p>
            <a:r>
              <a:rPr lang="el-GR" sz="3600" dirty="0"/>
              <a:t>Διεθνή περιοδικά - </a:t>
            </a:r>
            <a:r>
              <a:rPr lang="el-GR" sz="3600"/>
              <a:t>Διδακτική Βιολογίας</a:t>
            </a:r>
            <a:endParaRPr lang="en-US" sz="3600" dirty="0"/>
          </a:p>
        </p:txBody>
      </p:sp>
    </p:spTree>
    <p:extLst>
      <p:ext uri="{BB962C8B-B14F-4D97-AF65-F5344CB8AC3E}">
        <p14:creationId xmlns:p14="http://schemas.microsoft.com/office/powerpoint/2010/main" val="2593956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642938" y="214313"/>
            <a:ext cx="8229600" cy="55721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eaLnBrk="1" hangingPunct="1"/>
            <a:r>
              <a:rPr lang="el-GR" altLang="en-US" sz="3100" i="1" dirty="0">
                <a:solidFill>
                  <a:srgbClr val="FFFFFF"/>
                </a:solidFill>
                <a:ea typeface="ＭＳ Ｐゴシック" charset="-128"/>
              </a:rPr>
              <a:t>Επιστήμη</a:t>
            </a:r>
            <a:r>
              <a:rPr lang="el-GR" altLang="en-US" sz="3100" dirty="0">
                <a:solidFill>
                  <a:srgbClr val="FFFFFF"/>
                </a:solidFill>
                <a:ea typeface="ＭＳ Ｐゴシック" charset="-128"/>
              </a:rPr>
              <a:t> </a:t>
            </a:r>
            <a:r>
              <a:rPr lang="en-US" altLang="en-US" sz="3100" dirty="0">
                <a:solidFill>
                  <a:srgbClr val="FF0000"/>
                </a:solidFill>
                <a:ea typeface="ＭＳ Ｐゴシック" charset="-128"/>
              </a:rPr>
              <a:t>vs</a:t>
            </a:r>
            <a:r>
              <a:rPr lang="en-US" altLang="en-US" sz="3100" dirty="0">
                <a:solidFill>
                  <a:srgbClr val="FFFFFF"/>
                </a:solidFill>
                <a:ea typeface="ＭＳ Ｐゴシック" charset="-128"/>
              </a:rPr>
              <a:t> “</a:t>
            </a:r>
            <a:r>
              <a:rPr lang="el-GR" altLang="en-US" sz="3100" i="1" dirty="0">
                <a:solidFill>
                  <a:srgbClr val="FFFFFF"/>
                </a:solidFill>
                <a:ea typeface="ＭＳ Ｐゴシック" charset="-128"/>
              </a:rPr>
              <a:t>Κοινή Λογική</a:t>
            </a:r>
            <a:r>
              <a:rPr lang="en-US" altLang="en-US" sz="3100" i="1" dirty="0">
                <a:solidFill>
                  <a:srgbClr val="FFFFFF"/>
                </a:solidFill>
                <a:ea typeface="ＭＳ Ｐゴシック" charset="-128"/>
              </a:rPr>
              <a:t>”</a:t>
            </a:r>
            <a:r>
              <a:rPr lang="el-GR" altLang="en-US" sz="3100" dirty="0">
                <a:solidFill>
                  <a:srgbClr val="FFFFFF"/>
                </a:solidFill>
                <a:ea typeface="ＭＳ Ｐゴシック" charset="-128"/>
              </a:rPr>
              <a:t> </a:t>
            </a:r>
            <a:r>
              <a:rPr lang="en-US" altLang="en-US" sz="3100" dirty="0">
                <a:solidFill>
                  <a:srgbClr val="FFFFFF"/>
                </a:solidFill>
                <a:ea typeface="ＭＳ Ｐゴシック" charset="-128"/>
              </a:rPr>
              <a:t> </a:t>
            </a:r>
          </a:p>
        </p:txBody>
      </p:sp>
      <p:sp>
        <p:nvSpPr>
          <p:cNvPr id="205827" name="Rectangle 3"/>
          <p:cNvSpPr>
            <a:spLocks noGrp="1" noChangeArrowheads="1"/>
          </p:cNvSpPr>
          <p:nvPr>
            <p:ph idx="1"/>
          </p:nvPr>
        </p:nvSpPr>
        <p:spPr>
          <a:xfrm>
            <a:off x="428625" y="2714625"/>
            <a:ext cx="7215188" cy="3768725"/>
          </a:xfrm>
        </p:spPr>
        <p:txBody>
          <a:bodyPr/>
          <a:lstStyle/>
          <a:p>
            <a:pPr eaLnBrk="1" hangingPunct="1">
              <a:lnSpc>
                <a:spcPct val="90000"/>
              </a:lnSpc>
            </a:pPr>
            <a:r>
              <a:rPr lang="el-GR" altLang="en-US" sz="1900" dirty="0">
                <a:ea typeface="ＭＳ Ｐゴシック" charset="-128"/>
              </a:rPr>
              <a:t>Η κοινή λογική δεν χρειάζεται επιβεβαίωση</a:t>
            </a:r>
          </a:p>
          <a:p>
            <a:pPr lvl="1" eaLnBrk="1" hangingPunct="1">
              <a:lnSpc>
                <a:spcPct val="90000"/>
              </a:lnSpc>
              <a:buFont typeface="Wingdings" charset="2"/>
              <a:buNone/>
            </a:pPr>
            <a:r>
              <a:rPr lang="el-GR" altLang="en-US" sz="1900" i="1" dirty="0">
                <a:ea typeface="ＭＳ Ｐゴシック" charset="-128"/>
              </a:rPr>
              <a:t>	«Μάτια που δεν βλέπονται γρήγορα λησμονιούνται»</a:t>
            </a:r>
          </a:p>
          <a:p>
            <a:pPr lvl="1" eaLnBrk="1" hangingPunct="1">
              <a:lnSpc>
                <a:spcPct val="90000"/>
              </a:lnSpc>
              <a:buFont typeface="Wingdings" charset="2"/>
              <a:buNone/>
            </a:pPr>
            <a:r>
              <a:rPr lang="el-GR" altLang="en-US" sz="1900" i="1" dirty="0">
                <a:ea typeface="ＭＳ Ｐゴシック" charset="-128"/>
              </a:rPr>
              <a:t>	«Η απόσταση φουντώνει την αγάπη»</a:t>
            </a:r>
            <a:endParaRPr lang="en-US" altLang="en-US" sz="1900" i="1" dirty="0">
              <a:ea typeface="ＭＳ Ｐゴシック" charset="-128"/>
            </a:endParaRPr>
          </a:p>
          <a:p>
            <a:pPr eaLnBrk="1" hangingPunct="1">
              <a:lnSpc>
                <a:spcPct val="90000"/>
              </a:lnSpc>
            </a:pPr>
            <a:r>
              <a:rPr lang="el-GR" altLang="en-US" sz="1900" dirty="0">
                <a:ea typeface="ＭＳ Ｐゴシック" charset="-128"/>
              </a:rPr>
              <a:t>Η κοινή λογική δεν έχει συγκεκριμένα όρια</a:t>
            </a:r>
          </a:p>
          <a:p>
            <a:pPr lvl="1" eaLnBrk="1" hangingPunct="1">
              <a:lnSpc>
                <a:spcPct val="90000"/>
              </a:lnSpc>
              <a:buFont typeface="Wingdings" charset="2"/>
              <a:buNone/>
            </a:pPr>
            <a:r>
              <a:rPr lang="el-GR" altLang="en-US" sz="1900" i="1" dirty="0">
                <a:ea typeface="ＭＳ Ｐゴシック" charset="-128"/>
              </a:rPr>
              <a:t>	«Το κακό τριτώνει»</a:t>
            </a:r>
            <a:endParaRPr lang="en-US" altLang="en-US" sz="1900" i="1" dirty="0">
              <a:ea typeface="ＭＳ Ｐゴシック" charset="-128"/>
            </a:endParaRPr>
          </a:p>
          <a:p>
            <a:pPr eaLnBrk="1" hangingPunct="1">
              <a:lnSpc>
                <a:spcPct val="90000"/>
              </a:lnSpc>
            </a:pPr>
            <a:r>
              <a:rPr lang="el-GR" altLang="en-US" sz="1900" dirty="0">
                <a:ea typeface="ＭＳ Ｐゴシック" charset="-128"/>
              </a:rPr>
              <a:t>Η γλώσσα της κοινής λογικής είναι πολύ γενική</a:t>
            </a:r>
          </a:p>
          <a:p>
            <a:pPr lvl="1" eaLnBrk="1" hangingPunct="1">
              <a:lnSpc>
                <a:spcPct val="90000"/>
              </a:lnSpc>
              <a:buFont typeface="Wingdings" charset="2"/>
              <a:buNone/>
            </a:pPr>
            <a:r>
              <a:rPr lang="el-GR" altLang="en-US" sz="1900" i="1" dirty="0">
                <a:ea typeface="ＭＳ Ｐゴシック" charset="-128"/>
              </a:rPr>
              <a:t>	Τι </a:t>
            </a:r>
            <a:r>
              <a:rPr lang="en-US" altLang="en-US" sz="1900" i="1" dirty="0">
                <a:ea typeface="ＭＳ Ｐゴシック" charset="-128"/>
              </a:rPr>
              <a:t> </a:t>
            </a:r>
            <a:r>
              <a:rPr lang="el-GR" altLang="en-US" sz="1900" i="1" dirty="0">
                <a:ea typeface="ＭＳ Ｐゴシック" charset="-128"/>
              </a:rPr>
              <a:t>προσδιορίζεται ως «παλιό» ή «νέο»</a:t>
            </a:r>
            <a:endParaRPr lang="en-US" altLang="en-US" sz="1900" i="1" dirty="0">
              <a:ea typeface="ＭＳ Ｐゴシック" charset="-128"/>
            </a:endParaRPr>
          </a:p>
          <a:p>
            <a:pPr eaLnBrk="1" hangingPunct="1">
              <a:lnSpc>
                <a:spcPct val="90000"/>
              </a:lnSpc>
            </a:pPr>
            <a:r>
              <a:rPr lang="el-GR" altLang="en-US" sz="1900" dirty="0">
                <a:ea typeface="ＭＳ Ｐゴシック" charset="-128"/>
              </a:rPr>
              <a:t>Επιστημονικά συμπεράσματα μπορεί να αποδειχτούν εσφαλμένα</a:t>
            </a:r>
          </a:p>
          <a:p>
            <a:pPr eaLnBrk="1" hangingPunct="1">
              <a:lnSpc>
                <a:spcPct val="90000"/>
              </a:lnSpc>
              <a:buFont typeface="Wingdings" charset="2"/>
              <a:buNone/>
            </a:pPr>
            <a:r>
              <a:rPr lang="el-GR" altLang="en-US" sz="1900" dirty="0">
                <a:ea typeface="ＭＳ Ｐゴシック" charset="-128"/>
              </a:rPr>
              <a:t>		«</a:t>
            </a:r>
            <a:r>
              <a:rPr lang="el-GR" altLang="en-US" sz="1900" i="1" dirty="0">
                <a:ea typeface="ＭＳ Ｐゴシック" charset="-128"/>
              </a:rPr>
              <a:t>Για την ελονοσία (</a:t>
            </a:r>
            <a:r>
              <a:rPr lang="en-US" altLang="en-US" sz="1900" i="1" dirty="0">
                <a:ea typeface="ＭＳ Ｐゴシック" charset="-128"/>
              </a:rPr>
              <a:t>malaria) </a:t>
            </a:r>
            <a:r>
              <a:rPr lang="el-GR" altLang="en-US" sz="1900" i="1" dirty="0">
                <a:ea typeface="ＭＳ Ｐゴシック" charset="-128"/>
              </a:rPr>
              <a:t>ευθύνεται ο κακός αέρας»</a:t>
            </a:r>
          </a:p>
          <a:p>
            <a:pPr eaLnBrk="1" hangingPunct="1">
              <a:lnSpc>
                <a:spcPct val="90000"/>
              </a:lnSpc>
            </a:pPr>
            <a:r>
              <a:rPr lang="el-GR" altLang="en-US" sz="1900" dirty="0">
                <a:ea typeface="ＭＳ Ｐゴシック" charset="-128"/>
              </a:rPr>
              <a:t>Η επιστήμη μας βοηθά να εμβαθύνουμε περισσότερο σε ένα ζήτημα</a:t>
            </a:r>
            <a:endParaRPr lang="en-US" altLang="en-US" sz="1900" i="1" dirty="0">
              <a:ea typeface="ＭＳ Ｐゴシック" charset="-128"/>
            </a:endParaRPr>
          </a:p>
        </p:txBody>
      </p:sp>
      <p:sp>
        <p:nvSpPr>
          <p:cNvPr id="205828" name="Text Box 4"/>
          <p:cNvSpPr txBox="1">
            <a:spLocks noChangeArrowheads="1"/>
          </p:cNvSpPr>
          <p:nvPr/>
        </p:nvSpPr>
        <p:spPr bwMode="auto">
          <a:xfrm>
            <a:off x="500063" y="6286500"/>
            <a:ext cx="6232525" cy="277813"/>
          </a:xfrm>
          <a:prstGeom prst="rect">
            <a:avLst/>
          </a:prstGeom>
          <a:gradFill rotWithShape="1">
            <a:gsLst>
              <a:gs pos="0">
                <a:srgbClr val="D9EAC6"/>
              </a:gs>
              <a:gs pos="35001">
                <a:srgbClr val="E3F0D6"/>
              </a:gs>
              <a:gs pos="100000">
                <a:srgbClr val="F4FAEF"/>
              </a:gs>
            </a:gsLst>
            <a:lin ang="16200000" scaled="1"/>
          </a:gradFill>
          <a:ln w="9525">
            <a:solidFill>
              <a:srgbClr val="A1B28E"/>
            </a:solidFill>
            <a:miter lim="800000"/>
            <a:headEnd type="none" w="sm" len="sm"/>
            <a:tailEnd type="none" w="sm" len="sm"/>
          </a:ln>
          <a:effectLst>
            <a:outerShdw blurRad="63500" dist="20000" dir="5400000" rotWithShape="0">
              <a:srgbClr val="000000">
                <a:alpha val="37999"/>
              </a:srgbClr>
            </a:outerShdw>
          </a:effec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l-GR" altLang="en-US" sz="1200" dirty="0">
                <a:solidFill>
                  <a:srgbClr val="000000"/>
                </a:solidFill>
                <a:latin typeface="Times New Roman" charset="0"/>
              </a:rPr>
              <a:t>Πηγή</a:t>
            </a:r>
            <a:r>
              <a:rPr lang="en-US" altLang="en-US" sz="1200" dirty="0">
                <a:solidFill>
                  <a:srgbClr val="000000"/>
                </a:solidFill>
                <a:latin typeface="Times New Roman" charset="0"/>
              </a:rPr>
              <a:t>: Nagel, Ernest (1979)</a:t>
            </a:r>
            <a:r>
              <a:rPr lang="el-GR" altLang="en-US" sz="1200" dirty="0">
                <a:solidFill>
                  <a:srgbClr val="000000"/>
                </a:solidFill>
                <a:latin typeface="Times New Roman" charset="0"/>
              </a:rPr>
              <a:t>. </a:t>
            </a:r>
            <a:r>
              <a:rPr lang="en-US" altLang="en-US" sz="1200" dirty="0">
                <a:solidFill>
                  <a:srgbClr val="000000"/>
                </a:solidFill>
                <a:latin typeface="Times New Roman" charset="0"/>
              </a:rPr>
              <a:t>“Ch. 1, Introduction” </a:t>
            </a:r>
            <a:r>
              <a:rPr lang="en-US" altLang="en-US" sz="1200" b="1" i="1" dirty="0">
                <a:solidFill>
                  <a:srgbClr val="000000"/>
                </a:solidFill>
                <a:latin typeface="Times New Roman" charset="0"/>
              </a:rPr>
              <a:t>The Structure of Science</a:t>
            </a:r>
            <a:r>
              <a:rPr lang="en-US" altLang="en-US" sz="1200" b="1" dirty="0">
                <a:solidFill>
                  <a:srgbClr val="000000"/>
                </a:solidFill>
                <a:latin typeface="Times New Roman" charset="0"/>
              </a:rPr>
              <a:t>,</a:t>
            </a:r>
            <a:r>
              <a:rPr lang="en-US" altLang="en-US" sz="1200" dirty="0">
                <a:solidFill>
                  <a:srgbClr val="000000"/>
                </a:solidFill>
                <a:latin typeface="Times New Roman" charset="0"/>
              </a:rPr>
              <a:t> Hackett Publishing.</a:t>
            </a:r>
          </a:p>
        </p:txBody>
      </p:sp>
      <p:pic>
        <p:nvPicPr>
          <p:cNvPr id="18436" name="Picture 5" descr="paradigm tmmix0405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785813"/>
            <a:ext cx="7615237" cy="1928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7 - Ομάδα"/>
          <p:cNvGrpSpPr>
            <a:grpSpLocks/>
          </p:cNvGrpSpPr>
          <p:nvPr/>
        </p:nvGrpSpPr>
        <p:grpSpPr bwMode="auto">
          <a:xfrm>
            <a:off x="6572250" y="2928938"/>
            <a:ext cx="2357438" cy="2557462"/>
            <a:chOff x="6572264" y="2928934"/>
            <a:chExt cx="2357454" cy="2557651"/>
          </a:xfrm>
        </p:grpSpPr>
        <p:pic>
          <p:nvPicPr>
            <p:cNvPr id="18438" name="Picture 3" descr="0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64" y="2928934"/>
              <a:ext cx="2286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9" name="Text Box 4"/>
            <p:cNvSpPr txBox="1">
              <a:spLocks noChangeArrowheads="1"/>
            </p:cNvSpPr>
            <p:nvPr/>
          </p:nvSpPr>
          <p:spPr bwMode="auto">
            <a:xfrm>
              <a:off x="7429520" y="4286256"/>
              <a:ext cx="150019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r>
                <a:rPr lang="el-GR" altLang="en-US" sz="1800">
                  <a:solidFill>
                    <a:srgbClr val="FF0000"/>
                  </a:solidFill>
                  <a:latin typeface="Calibri" charset="0"/>
                </a:rPr>
                <a:t>Ποιος μεσαίος κύκλος είναι μεγαλύτερος;</a:t>
              </a:r>
              <a:endParaRPr lang="en-US" altLang="en-US" sz="1800">
                <a:solidFill>
                  <a:srgbClr val="FF0000"/>
                </a:solidFill>
                <a:latin typeface="Calibri"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blinds(horizontal)">
                                      <p:cBhvr>
                                        <p:cTn id="7" dur="500"/>
                                        <p:tgtEl>
                                          <p:spTgt spid="20582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5827">
                                            <p:txEl>
                                              <p:pRg st="1" end="1"/>
                                            </p:txEl>
                                          </p:spTgt>
                                        </p:tgtEl>
                                        <p:attrNameLst>
                                          <p:attrName>style.visibility</p:attrName>
                                        </p:attrNameLst>
                                      </p:cBhvr>
                                      <p:to>
                                        <p:strVal val="visible"/>
                                      </p:to>
                                    </p:set>
                                    <p:animEffect transition="in" filter="blinds(horizontal)">
                                      <p:cBhvr>
                                        <p:cTn id="10" dur="500"/>
                                        <p:tgtEl>
                                          <p:spTgt spid="20582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5827">
                                            <p:txEl>
                                              <p:pRg st="2" end="2"/>
                                            </p:txEl>
                                          </p:spTgt>
                                        </p:tgtEl>
                                        <p:attrNameLst>
                                          <p:attrName>style.visibility</p:attrName>
                                        </p:attrNameLst>
                                      </p:cBhvr>
                                      <p:to>
                                        <p:strVal val="visible"/>
                                      </p:to>
                                    </p:set>
                                    <p:animEffect transition="in" filter="blinds(horizontal)">
                                      <p:cBhvr>
                                        <p:cTn id="13" dur="500"/>
                                        <p:tgtEl>
                                          <p:spTgt spid="20582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05827">
                                            <p:txEl>
                                              <p:pRg st="3" end="3"/>
                                            </p:txEl>
                                          </p:spTgt>
                                        </p:tgtEl>
                                        <p:attrNameLst>
                                          <p:attrName>style.visibility</p:attrName>
                                        </p:attrNameLst>
                                      </p:cBhvr>
                                      <p:to>
                                        <p:strVal val="visible"/>
                                      </p:to>
                                    </p:set>
                                    <p:animEffect transition="in" filter="blinds(horizontal)">
                                      <p:cBhvr>
                                        <p:cTn id="18" dur="500"/>
                                        <p:tgtEl>
                                          <p:spTgt spid="205827">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05827">
                                            <p:txEl>
                                              <p:pRg st="4" end="4"/>
                                            </p:txEl>
                                          </p:spTgt>
                                        </p:tgtEl>
                                        <p:attrNameLst>
                                          <p:attrName>style.visibility</p:attrName>
                                        </p:attrNameLst>
                                      </p:cBhvr>
                                      <p:to>
                                        <p:strVal val="visible"/>
                                      </p:to>
                                    </p:set>
                                    <p:animEffect transition="in" filter="blinds(horizontal)">
                                      <p:cBhvr>
                                        <p:cTn id="21" dur="500"/>
                                        <p:tgtEl>
                                          <p:spTgt spid="205827">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05827">
                                            <p:txEl>
                                              <p:pRg st="5" end="5"/>
                                            </p:txEl>
                                          </p:spTgt>
                                        </p:tgtEl>
                                        <p:attrNameLst>
                                          <p:attrName>style.visibility</p:attrName>
                                        </p:attrNameLst>
                                      </p:cBhvr>
                                      <p:to>
                                        <p:strVal val="visible"/>
                                      </p:to>
                                    </p:set>
                                    <p:animEffect transition="in" filter="blinds(horizontal)">
                                      <p:cBhvr>
                                        <p:cTn id="26" dur="500"/>
                                        <p:tgtEl>
                                          <p:spTgt spid="205827">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05827">
                                            <p:txEl>
                                              <p:pRg st="6" end="6"/>
                                            </p:txEl>
                                          </p:spTgt>
                                        </p:tgtEl>
                                        <p:attrNameLst>
                                          <p:attrName>style.visibility</p:attrName>
                                        </p:attrNameLst>
                                      </p:cBhvr>
                                      <p:to>
                                        <p:strVal val="visible"/>
                                      </p:to>
                                    </p:set>
                                    <p:animEffect transition="in" filter="blinds(horizontal)">
                                      <p:cBhvr>
                                        <p:cTn id="29" dur="500"/>
                                        <p:tgtEl>
                                          <p:spTgt spid="205827">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05827">
                                            <p:txEl>
                                              <p:pRg st="7" end="7"/>
                                            </p:txEl>
                                          </p:spTgt>
                                        </p:tgtEl>
                                        <p:attrNameLst>
                                          <p:attrName>style.visibility</p:attrName>
                                        </p:attrNameLst>
                                      </p:cBhvr>
                                      <p:to>
                                        <p:strVal val="visible"/>
                                      </p:to>
                                    </p:set>
                                    <p:animEffect transition="in" filter="blinds(horizontal)">
                                      <p:cBhvr>
                                        <p:cTn id="34" dur="500"/>
                                        <p:tgtEl>
                                          <p:spTgt spid="205827">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05827">
                                            <p:txEl>
                                              <p:pRg st="8" end="8"/>
                                            </p:txEl>
                                          </p:spTgt>
                                        </p:tgtEl>
                                        <p:attrNameLst>
                                          <p:attrName>style.visibility</p:attrName>
                                        </p:attrNameLst>
                                      </p:cBhvr>
                                      <p:to>
                                        <p:strVal val="visible"/>
                                      </p:to>
                                    </p:set>
                                    <p:animEffect transition="in" filter="blinds(horizontal)">
                                      <p:cBhvr>
                                        <p:cTn id="39" dur="500"/>
                                        <p:tgtEl>
                                          <p:spTgt spid="205827">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05827">
                                            <p:txEl>
                                              <p:pRg st="9" end="9"/>
                                            </p:txEl>
                                          </p:spTgt>
                                        </p:tgtEl>
                                        <p:attrNameLst>
                                          <p:attrName>style.visibility</p:attrName>
                                        </p:attrNameLst>
                                      </p:cBhvr>
                                      <p:to>
                                        <p:strVal val="visible"/>
                                      </p:to>
                                    </p:set>
                                    <p:animEffect transition="in" filter="blinds(horizontal)">
                                      <p:cBhvr>
                                        <p:cTn id="44" dur="500"/>
                                        <p:tgtEl>
                                          <p:spTgt spid="205827">
                                            <p:txEl>
                                              <p:pRg st="9" end="9"/>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ox(in)">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style>
          <a:lnRef idx="2">
            <a:schemeClr val="accent6">
              <a:shade val="50000"/>
            </a:schemeClr>
          </a:lnRef>
          <a:fillRef idx="1">
            <a:schemeClr val="accent6"/>
          </a:fillRef>
          <a:effectRef idx="0">
            <a:schemeClr val="accent6"/>
          </a:effectRef>
          <a:fontRef idx="minor">
            <a:schemeClr val="lt1"/>
          </a:fontRef>
        </p:style>
        <p:txBody>
          <a:bodyPr/>
          <a:lstStyle/>
          <a:p>
            <a:r>
              <a:rPr lang="el-GR"/>
              <a:t>Διεθνή περιοδικά - Περιβαλλοντική Εκπαίδευση</a:t>
            </a:r>
            <a:endParaRPr lang="en-US" dirty="0"/>
          </a:p>
        </p:txBody>
      </p:sp>
      <p:sp>
        <p:nvSpPr>
          <p:cNvPr id="3" name="Content Placeholder 2"/>
          <p:cNvSpPr>
            <a:spLocks noGrp="1"/>
          </p:cNvSpPr>
          <p:nvPr>
            <p:ph sz="half" idx="1"/>
          </p:nvPr>
        </p:nvSpPr>
        <p:spPr>
          <a:xfrm>
            <a:off x="457200" y="1844824"/>
            <a:ext cx="8229600" cy="4392487"/>
          </a:xfrm>
        </p:spPr>
        <p:txBody>
          <a:bodyPr/>
          <a:lstStyle/>
          <a:p>
            <a:r>
              <a:rPr lang="en-US" dirty="0">
                <a:hlinkClick r:id="rId2"/>
              </a:rPr>
              <a:t>Environmental Education Research</a:t>
            </a:r>
            <a:r>
              <a:rPr lang="en-US" dirty="0"/>
              <a:t> </a:t>
            </a:r>
            <a:endParaRPr lang="el-GR" dirty="0"/>
          </a:p>
          <a:p>
            <a:r>
              <a:rPr lang="en-US" dirty="0">
                <a:hlinkClick r:id="rId3"/>
              </a:rPr>
              <a:t>The Journal of Environmental Education</a:t>
            </a:r>
            <a:endParaRPr lang="en-US" dirty="0"/>
          </a:p>
          <a:p>
            <a:r>
              <a:rPr lang="en-US" dirty="0">
                <a:hlinkClick r:id="rId4"/>
              </a:rPr>
              <a:t>Australian Journal of Environmental Education</a:t>
            </a:r>
            <a:endParaRPr lang="en-US" dirty="0"/>
          </a:p>
          <a:p>
            <a:r>
              <a:rPr lang="en-US" dirty="0">
                <a:hlinkClick r:id="rId5"/>
              </a:rPr>
              <a:t>International Journal of Environmental and Science Education</a:t>
            </a:r>
            <a:endParaRPr lang="en-US" dirty="0"/>
          </a:p>
          <a:p>
            <a:r>
              <a:rPr lang="en-US" dirty="0">
                <a:hlinkClick r:id="rId6"/>
              </a:rPr>
              <a:t>Journal of Education for Sustainable Development</a:t>
            </a:r>
            <a:endParaRPr lang="el-GR" dirty="0"/>
          </a:p>
          <a:p>
            <a:r>
              <a:rPr lang="en-US" dirty="0">
                <a:hlinkClick r:id="rId7"/>
              </a:rPr>
              <a:t>Journal of Outdoor and Environmental Education</a:t>
            </a:r>
            <a:endParaRPr lang="el-GR" dirty="0"/>
          </a:p>
          <a:p>
            <a:r>
              <a:rPr lang="en-US" dirty="0"/>
              <a:t>The Journal of Health, Environment, &amp; Education</a:t>
            </a:r>
          </a:p>
          <a:p>
            <a:endParaRPr lang="en-US" dirty="0"/>
          </a:p>
          <a:p>
            <a:endParaRPr lang="en-US" dirty="0"/>
          </a:p>
        </p:txBody>
      </p:sp>
    </p:spTree>
    <p:extLst>
      <p:ext uri="{BB962C8B-B14F-4D97-AF65-F5344CB8AC3E}">
        <p14:creationId xmlns:p14="http://schemas.microsoft.com/office/powerpoint/2010/main" val="99128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l-GR" dirty="0"/>
              <a:t>Ελληνικά περιοδικά</a:t>
            </a:r>
            <a:endParaRPr lang="en-US" dirty="0"/>
          </a:p>
        </p:txBody>
      </p:sp>
      <p:sp>
        <p:nvSpPr>
          <p:cNvPr id="3" name="Content Placeholder 2"/>
          <p:cNvSpPr>
            <a:spLocks noGrp="1"/>
          </p:cNvSpPr>
          <p:nvPr>
            <p:ph sz="half" idx="1"/>
          </p:nvPr>
        </p:nvSpPr>
        <p:spPr>
          <a:xfrm>
            <a:off x="457200" y="1600200"/>
            <a:ext cx="8229600" cy="4525963"/>
          </a:xfrm>
        </p:spPr>
        <p:txBody>
          <a:bodyPr/>
          <a:lstStyle/>
          <a:p>
            <a:r>
              <a:rPr lang="en-US" dirty="0">
                <a:hlinkClick r:id="rId2"/>
              </a:rPr>
              <a:t>Διδασκαλία των Φυσικών Επιστημών: Έρευνα &amp; Πράξη</a:t>
            </a:r>
            <a:endParaRPr lang="el-GR" dirty="0"/>
          </a:p>
          <a:p>
            <a:r>
              <a:rPr lang="el-GR" dirty="0">
                <a:hlinkClick r:id="rId3"/>
              </a:rPr>
              <a:t>Θέματα Επιστημών και Τεχνολογίας στην Εκπαίδευση</a:t>
            </a:r>
            <a:endParaRPr lang="el-GR" dirty="0"/>
          </a:p>
          <a:p>
            <a:r>
              <a:rPr lang="el-GR" dirty="0">
                <a:hlinkClick r:id="rId4"/>
              </a:rPr>
              <a:t>Για την Περιβαλλοντική Εκπαίδευση</a:t>
            </a:r>
            <a:endParaRPr lang="en-US" dirty="0"/>
          </a:p>
        </p:txBody>
      </p:sp>
    </p:spTree>
    <p:extLst>
      <p:ext uri="{BB962C8B-B14F-4D97-AF65-F5344CB8AC3E}">
        <p14:creationId xmlns:p14="http://schemas.microsoft.com/office/powerpoint/2010/main" val="3853011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pattFill prst="dotDmnd">
          <a:fgClr>
            <a:schemeClr val="accent1"/>
          </a:fgClr>
          <a:bgClr>
            <a:schemeClr val="bg1"/>
          </a:bgClr>
        </a:pattFill>
        <a:effectLst/>
      </p:bgPr>
    </p:bg>
    <p:spTree>
      <p:nvGrpSpPr>
        <p:cNvPr id="1" name=""/>
        <p:cNvGrpSpPr/>
        <p:nvPr/>
      </p:nvGrpSpPr>
      <p:grpSpPr>
        <a:xfrm>
          <a:off x="0" y="0"/>
          <a:ext cx="0" cy="0"/>
          <a:chOff x="0" y="0"/>
          <a:chExt cx="0" cy="0"/>
        </a:xfrm>
      </p:grpSpPr>
      <p:sp>
        <p:nvSpPr>
          <p:cNvPr id="5" name="TextBox 4"/>
          <p:cNvSpPr txBox="1"/>
          <p:nvPr/>
        </p:nvSpPr>
        <p:spPr>
          <a:xfrm>
            <a:off x="1979712" y="404664"/>
            <a:ext cx="4968552"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l-GR" sz="2800" dirty="0"/>
              <a:t>Εργασία για το επόμενο μάθημα</a:t>
            </a:r>
            <a:endParaRPr lang="en-US" sz="2800" dirty="0"/>
          </a:p>
        </p:txBody>
      </p:sp>
      <p:sp>
        <p:nvSpPr>
          <p:cNvPr id="6" name="TextBox 5"/>
          <p:cNvSpPr txBox="1"/>
          <p:nvPr/>
        </p:nvSpPr>
        <p:spPr>
          <a:xfrm>
            <a:off x="611560" y="1268760"/>
            <a:ext cx="7776864" cy="62478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l-GR" sz="2800" dirty="0"/>
              <a:t>Περιηγηθείτε σε </a:t>
            </a:r>
            <a:r>
              <a:rPr lang="el-GR" sz="2800" i="1" dirty="0"/>
              <a:t>τρία </a:t>
            </a:r>
            <a:r>
              <a:rPr lang="el-GR" sz="2800" dirty="0"/>
              <a:t>(3) (όποια θέλετε) από τα προαναφερθέντα </a:t>
            </a:r>
            <a:r>
              <a:rPr lang="el-GR" sz="2800" b="1" dirty="0"/>
              <a:t>διεθνή</a:t>
            </a:r>
            <a:r>
              <a:rPr lang="el-GR" sz="2800" dirty="0"/>
              <a:t> περιοδικά, στα τεύχη της τελευταίας </a:t>
            </a:r>
            <a:r>
              <a:rPr lang="el-GR" sz="2800" i="1" dirty="0"/>
              <a:t>διετίας</a:t>
            </a:r>
            <a:r>
              <a:rPr lang="el-GR" sz="2800" dirty="0"/>
              <a:t>.</a:t>
            </a:r>
          </a:p>
          <a:p>
            <a:r>
              <a:rPr lang="el-GR" sz="2800" dirty="0"/>
              <a:t>Κάντε μια κατηγοριοποίηση των θεματικών που πραγματεύονται και παρουσιάστε στην ολομέλεια τις τρεις πιο συχνά εμφανιζόμενες θεματικές. </a:t>
            </a:r>
          </a:p>
          <a:p>
            <a:r>
              <a:rPr lang="el-GR" sz="2800" dirty="0"/>
              <a:t>Επιλέξτε μία θεματική και ένα άρθρο (εμπειρική έρευνα) που εντάσσεται σε αυτή τη θεματική για να το παρουσιάσετε στους συμφοιτητές/</a:t>
            </a:r>
            <a:r>
              <a:rPr lang="el-GR" sz="2800" dirty="0" err="1"/>
              <a:t>τριες</a:t>
            </a:r>
            <a:r>
              <a:rPr lang="el-GR" sz="2800" dirty="0"/>
              <a:t> σας. Θα έχετε στη διάθεσή σας 2 λεπτά έκαστος/η (αυστηρά), άρα επικεντρωθείτε στα σημαντικότερα όσον αφορά τη μεθοδολογία έρευνας και τα αποτελέσματα.</a:t>
            </a:r>
          </a:p>
          <a:p>
            <a:endParaRPr lang="el-GR" dirty="0"/>
          </a:p>
          <a:p>
            <a:endParaRPr lang="en-US" dirty="0"/>
          </a:p>
        </p:txBody>
      </p:sp>
    </p:spTree>
    <p:extLst>
      <p:ext uri="{BB962C8B-B14F-4D97-AF65-F5344CB8AC3E}">
        <p14:creationId xmlns:p14="http://schemas.microsoft.com/office/powerpoint/2010/main" val="760604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880" y="1124744"/>
            <a:ext cx="8280920" cy="546303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80000" indent="-457200"/>
            <a:r>
              <a:rPr lang="el-GR" sz="1400" dirty="0" err="1"/>
              <a:t>Babbie</a:t>
            </a:r>
            <a:r>
              <a:rPr lang="el-GR" sz="1400" dirty="0"/>
              <a:t>, </a:t>
            </a:r>
            <a:r>
              <a:rPr lang="el-GR" sz="1400" dirty="0" err="1"/>
              <a:t>Earl</a:t>
            </a:r>
            <a:r>
              <a:rPr lang="el-GR" sz="1400" dirty="0"/>
              <a:t>. </a:t>
            </a:r>
            <a:r>
              <a:rPr lang="el-GR" sz="1400" dirty="0">
                <a:hlinkClick r:id="rId2"/>
              </a:rPr>
              <a:t>Εισαγωγή στην κοινωνική έρευνα [</a:t>
            </a:r>
            <a:r>
              <a:rPr lang="el-GR" sz="1400" dirty="0">
                <a:hlinkClick r:id="rId3"/>
              </a:rPr>
              <a:t>e-book] / </a:t>
            </a:r>
            <a:r>
              <a:rPr lang="el-GR" sz="1400" dirty="0">
                <a:hlinkClick r:id="rId4"/>
              </a:rPr>
              <a:t>Earl Babbie · μετάφραση </a:t>
            </a:r>
            <a:r>
              <a:rPr lang="el-GR" sz="1400" dirty="0">
                <a:hlinkClick r:id="rId5"/>
              </a:rPr>
              <a:t>Γιάννης Βογιατζής · επιμέλεια </a:t>
            </a:r>
            <a:r>
              <a:rPr lang="el-GR" sz="1400" dirty="0">
                <a:hlinkClick r:id="rId6"/>
              </a:rPr>
              <a:t>Κώστας Ζαφειρόπουλος. - Αθήνα : </a:t>
            </a:r>
            <a:r>
              <a:rPr lang="el-GR" sz="1400" dirty="0">
                <a:hlinkClick r:id="rId7"/>
              </a:rPr>
              <a:t>Κριτική, 2013. - 808σ. - (Επιστημονική Βιβλιοθήκη)</a:t>
            </a:r>
          </a:p>
          <a:p>
            <a:pPr marL="180000" indent="-457200"/>
            <a:r>
              <a:rPr lang="en-GB" sz="1400" dirty="0"/>
              <a:t>Cohen</a:t>
            </a:r>
            <a:r>
              <a:rPr lang="el-GR" sz="1400" dirty="0"/>
              <a:t>, </a:t>
            </a:r>
            <a:r>
              <a:rPr lang="en-GB" sz="1400" dirty="0"/>
              <a:t>L</a:t>
            </a:r>
            <a:r>
              <a:rPr lang="el-GR" sz="1400" dirty="0"/>
              <a:t>., &amp; </a:t>
            </a:r>
            <a:r>
              <a:rPr lang="en-GB" sz="1400" dirty="0" err="1"/>
              <a:t>Manion</a:t>
            </a:r>
            <a:r>
              <a:rPr lang="el-GR" sz="1400" dirty="0"/>
              <a:t>, </a:t>
            </a:r>
            <a:r>
              <a:rPr lang="en-GB" sz="1400" dirty="0"/>
              <a:t>L</a:t>
            </a:r>
            <a:r>
              <a:rPr lang="el-GR" sz="1400" dirty="0"/>
              <a:t>. (1997). </a:t>
            </a:r>
            <a:r>
              <a:rPr lang="el-GR" sz="1400" i="1" dirty="0"/>
              <a:t>Μεθοδολογία Εκπαιδευτικής Έρευνας. </a:t>
            </a:r>
            <a:r>
              <a:rPr lang="el-GR" sz="1400" dirty="0"/>
              <a:t>(Χ. Μητσοπούλου &amp; Μ. </a:t>
            </a:r>
            <a:r>
              <a:rPr lang="el-GR" sz="1400" dirty="0" err="1"/>
              <a:t>Φιλοπούλου</a:t>
            </a:r>
            <a:r>
              <a:rPr lang="el-GR" sz="1400" dirty="0"/>
              <a:t>, </a:t>
            </a:r>
            <a:r>
              <a:rPr lang="el-GR" sz="1400" dirty="0" err="1"/>
              <a:t>Μτφρ</a:t>
            </a:r>
            <a:r>
              <a:rPr lang="el-GR" sz="1400" dirty="0"/>
              <a:t>.). Αθήνα: Μεταίχμιο.</a:t>
            </a:r>
            <a:endParaRPr lang="en-US" sz="1400" dirty="0"/>
          </a:p>
          <a:p>
            <a:pPr marL="180000" indent="-457200"/>
            <a:r>
              <a:rPr lang="el-GR" sz="1400" dirty="0" err="1"/>
              <a:t>Mertens</a:t>
            </a:r>
            <a:r>
              <a:rPr lang="el-GR" sz="1400" dirty="0"/>
              <a:t>, </a:t>
            </a:r>
            <a:r>
              <a:rPr lang="el-GR" sz="1400" dirty="0" err="1"/>
              <a:t>Donna</a:t>
            </a:r>
            <a:r>
              <a:rPr lang="el-GR" sz="1400" dirty="0"/>
              <a:t> M. </a:t>
            </a:r>
            <a:r>
              <a:rPr lang="el-GR" sz="1400" dirty="0">
                <a:hlinkClick r:id="rId8"/>
              </a:rPr>
              <a:t>Έρευνα και αξιολόγηση στην εκπαίδευση και την ψυχολογία / </a:t>
            </a:r>
            <a:r>
              <a:rPr lang="el-GR" sz="1400" dirty="0">
                <a:hlinkClick r:id="rId9"/>
              </a:rPr>
              <a:t>Donna M. Mertens · μετάφραση </a:t>
            </a:r>
            <a:r>
              <a:rPr lang="el-GR" sz="1400" dirty="0">
                <a:hlinkClick r:id="rId10"/>
              </a:rPr>
              <a:t>Σταύρος Κυρανάκης, </a:t>
            </a:r>
            <a:r>
              <a:rPr lang="el-GR" sz="1400" dirty="0">
                <a:hlinkClick r:id="rId11"/>
              </a:rPr>
              <a:t>Παναγιώτα Μπιθαρά, </a:t>
            </a:r>
            <a:r>
              <a:rPr lang="el-GR" sz="1400" dirty="0">
                <a:hlinkClick r:id="rId12"/>
              </a:rPr>
              <a:t>Ματίνα Μαυράκη · επιμέλεια </a:t>
            </a:r>
            <a:r>
              <a:rPr lang="el-GR" sz="1400" dirty="0">
                <a:hlinkClick r:id="rId13"/>
              </a:rPr>
              <a:t>Ελένη Γιαννακοπούλου · επιμέλεια σειράς </a:t>
            </a:r>
            <a:r>
              <a:rPr lang="el-GR" sz="1400" dirty="0">
                <a:hlinkClick r:id="rId14"/>
              </a:rPr>
              <a:t>Βάσω Βασιλού - Παπαγεωργίου. - 1η έκδ. - Αθήνα : </a:t>
            </a:r>
            <a:r>
              <a:rPr lang="el-GR" sz="1400" dirty="0">
                <a:hlinkClick r:id="rId15"/>
              </a:rPr>
              <a:t>Μεταίχμιο, 2009</a:t>
            </a:r>
            <a:endParaRPr lang="el-GR" sz="1400" dirty="0"/>
          </a:p>
          <a:p>
            <a:pPr marL="180000" indent="-457200"/>
            <a:r>
              <a:rPr lang="en-GB" sz="1400" dirty="0"/>
              <a:t>Robson</a:t>
            </a:r>
            <a:r>
              <a:rPr lang="el-GR" sz="1400" dirty="0"/>
              <a:t>, </a:t>
            </a:r>
            <a:r>
              <a:rPr lang="en-GB" sz="1400" dirty="0"/>
              <a:t>C</a:t>
            </a:r>
            <a:r>
              <a:rPr lang="el-GR" sz="1400" dirty="0"/>
              <a:t>. (2007) </a:t>
            </a:r>
            <a:r>
              <a:rPr lang="el-GR" sz="1400" i="1" dirty="0"/>
              <a:t>Η έρευνα του πραγματικού κόσμου</a:t>
            </a:r>
            <a:r>
              <a:rPr lang="el-GR" sz="1400" dirty="0"/>
              <a:t>. </a:t>
            </a:r>
            <a:r>
              <a:rPr lang="en-GB" sz="1400" dirty="0" err="1"/>
              <a:t>Αθήν</a:t>
            </a:r>
            <a:r>
              <a:rPr lang="en-GB" sz="1400" dirty="0"/>
              <a:t>α: Gutenberg. </a:t>
            </a:r>
            <a:endParaRPr lang="en-US" sz="1400" dirty="0"/>
          </a:p>
          <a:p>
            <a:pPr marL="180000" indent="-457200"/>
            <a:r>
              <a:rPr lang="el-GR" sz="1400" dirty="0" err="1"/>
              <a:t>Βάμβουκας</a:t>
            </a:r>
            <a:r>
              <a:rPr lang="el-GR" sz="1400" dirty="0"/>
              <a:t> Μ</a:t>
            </a:r>
            <a:r>
              <a:rPr lang="en-US" sz="1400" dirty="0"/>
              <a:t>. (1998). </a:t>
            </a:r>
            <a:r>
              <a:rPr lang="el-GR" sz="1400" i="1" dirty="0"/>
              <a:t>Εισαγωγή στην ψυχοπαιδαγωγική έρευνα και μεθοδολογία</a:t>
            </a:r>
            <a:r>
              <a:rPr lang="el-GR" sz="1400" dirty="0"/>
              <a:t>. Αθήνα: Γρηγόρης.</a:t>
            </a:r>
            <a:endParaRPr lang="en-US" sz="1400" dirty="0"/>
          </a:p>
          <a:p>
            <a:pPr marL="180000" indent="-457200"/>
            <a:r>
              <a:rPr lang="el-GR" sz="1400" dirty="0" err="1"/>
              <a:t>Κυρίδης</a:t>
            </a:r>
            <a:r>
              <a:rPr lang="el-GR" sz="1400" dirty="0"/>
              <a:t>, Α., &amp; </a:t>
            </a:r>
            <a:r>
              <a:rPr lang="el-GR" sz="1400" dirty="0" err="1"/>
              <a:t>Χρονοπούλου</a:t>
            </a:r>
            <a:r>
              <a:rPr lang="el-GR" sz="1400" dirty="0"/>
              <a:t>, Α. (2008). </a:t>
            </a:r>
            <a:r>
              <a:rPr lang="el-GR" sz="1400" i="1" dirty="0"/>
              <a:t>Περί επιστημονικής δεοντολογίας και πρακτικής. </a:t>
            </a:r>
            <a:r>
              <a:rPr lang="el-GR" sz="1400" dirty="0"/>
              <a:t>Αθήνα: </a:t>
            </a:r>
            <a:r>
              <a:rPr lang="el-GR" sz="1400" dirty="0" err="1"/>
              <a:t>τυπωθήτω</a:t>
            </a:r>
            <a:r>
              <a:rPr lang="el-GR" sz="1400" dirty="0"/>
              <a:t>- Γιώργος </a:t>
            </a:r>
            <a:r>
              <a:rPr lang="el-GR" sz="1400" dirty="0" err="1"/>
              <a:t>Δαρδανός</a:t>
            </a:r>
            <a:r>
              <a:rPr lang="el-GR" sz="1400" dirty="0"/>
              <a:t>, Πανεπιστήμιο Δυτικής Μακεδονίας.</a:t>
            </a:r>
            <a:endParaRPr lang="en-US" sz="1400" dirty="0"/>
          </a:p>
          <a:p>
            <a:pPr marL="180000" indent="-457200"/>
            <a:r>
              <a:rPr lang="el-GR" sz="1400" dirty="0"/>
              <a:t>Λαμπίρη-Δημάκη, Ι. (1996). Τι είναι μεθοδολογία. Στο Δ. Γ. Τσαούσης (</a:t>
            </a:r>
            <a:r>
              <a:rPr lang="el-GR" sz="1400" dirty="0" err="1"/>
              <a:t>επιμ</a:t>
            </a:r>
            <a:r>
              <a:rPr lang="el-GR" sz="1400" dirty="0"/>
              <a:t>.), </a:t>
            </a:r>
            <a:r>
              <a:rPr lang="el-GR" sz="1400" i="1" dirty="0"/>
              <a:t>Εισαγωγή στις Πανεπιστημιακές Σπουδές,</a:t>
            </a:r>
            <a:r>
              <a:rPr lang="el-GR" sz="1400" dirty="0"/>
              <a:t> (</a:t>
            </a:r>
            <a:r>
              <a:rPr lang="el-GR" sz="1400" dirty="0" err="1"/>
              <a:t>σσ</a:t>
            </a:r>
            <a:r>
              <a:rPr lang="el-GR" sz="1400" dirty="0"/>
              <a:t>. 139-150). Αθήνα: </a:t>
            </a:r>
            <a:r>
              <a:rPr lang="en-GB" sz="1400" dirty="0"/>
              <a:t>Gutenberg</a:t>
            </a:r>
            <a:r>
              <a:rPr lang="el-GR" sz="1400" dirty="0"/>
              <a:t>.</a:t>
            </a:r>
            <a:endParaRPr lang="en-US" sz="1400" dirty="0"/>
          </a:p>
          <a:p>
            <a:pPr marL="180000" indent="-457200"/>
            <a:r>
              <a:rPr lang="el-GR" sz="1400" dirty="0"/>
              <a:t>Ψαρρού, Μ.Κ., &amp; Ζαφειρόπουλος, Κ. (2001). </a:t>
            </a:r>
            <a:r>
              <a:rPr lang="el-GR" sz="1400" i="1" dirty="0"/>
              <a:t>Επιστημονική Έρευνα. </a:t>
            </a:r>
            <a:r>
              <a:rPr lang="el-GR" sz="1400" dirty="0"/>
              <a:t>Αθήνα: </a:t>
            </a:r>
            <a:r>
              <a:rPr lang="el-GR" sz="1400" dirty="0" err="1"/>
              <a:t>τυπωθήτω</a:t>
            </a:r>
            <a:r>
              <a:rPr lang="el-GR" sz="1400" dirty="0"/>
              <a:t> – Γιώργος </a:t>
            </a:r>
            <a:r>
              <a:rPr lang="el-GR" sz="1400" dirty="0" err="1"/>
              <a:t>Δαρδανός</a:t>
            </a:r>
            <a:r>
              <a:rPr lang="el-GR" sz="1400" dirty="0"/>
              <a:t>. </a:t>
            </a:r>
            <a:endParaRPr lang="en-US" sz="1400" dirty="0"/>
          </a:p>
          <a:p>
            <a:pPr marL="180000" indent="-457200"/>
            <a:r>
              <a:rPr lang="el-GR" sz="1400" dirty="0" err="1"/>
              <a:t>Νούτσος</a:t>
            </a:r>
            <a:r>
              <a:rPr lang="el-GR" sz="1400" dirty="0"/>
              <a:t>, Π. (1998). </a:t>
            </a:r>
            <a:r>
              <a:rPr lang="el-GR" sz="1400" i="1" dirty="0"/>
              <a:t>Οδηγός ερευνητικής μεθοδολογίας</a:t>
            </a:r>
            <a:r>
              <a:rPr lang="el-GR" sz="1400" dirty="0"/>
              <a:t>. Αθήνα: Ελληνικά Γράμματα.</a:t>
            </a:r>
            <a:endParaRPr lang="en-US" sz="1400" dirty="0"/>
          </a:p>
          <a:p>
            <a:pPr marL="180000" indent="-457200"/>
            <a:r>
              <a:rPr lang="el-GR" sz="1400" dirty="0"/>
              <a:t>Ανδρεαδάκης, Ν. (2005). </a:t>
            </a:r>
            <a:r>
              <a:rPr lang="el-GR" sz="1400" i="1" dirty="0"/>
              <a:t>Οδηγός για την εκπόνηση και τη σύνταξη γραπτής ερευνητικής εργασίας</a:t>
            </a:r>
            <a:r>
              <a:rPr lang="el-GR" sz="1400" dirty="0"/>
              <a:t>. Αθήνα: Ατραπός. </a:t>
            </a:r>
          </a:p>
          <a:p>
            <a:pPr marL="180000" indent="-457200"/>
            <a:r>
              <a:rPr lang="el-GR" sz="1400" dirty="0"/>
              <a:t>Νόβα - </a:t>
            </a:r>
            <a:r>
              <a:rPr lang="el-GR" sz="1400" dirty="0" err="1"/>
              <a:t>Καλτσούνη</a:t>
            </a:r>
            <a:r>
              <a:rPr lang="el-GR" sz="1400" dirty="0"/>
              <a:t>, Χριστίνα. </a:t>
            </a:r>
            <a:r>
              <a:rPr lang="el-GR" sz="1400" dirty="0">
                <a:hlinkClick r:id="rId16"/>
              </a:rPr>
              <a:t>Μεθοδολογία εμπειρικής έρευνας στις κοινωνικές επιστήμες : Ανάλυση δεδομένων με τη χρήση του SPSS 13 / </a:t>
            </a:r>
            <a:r>
              <a:rPr lang="el-GR" sz="1400" dirty="0">
                <a:hlinkClick r:id="rId17"/>
              </a:rPr>
              <a:t>Χριστίνα Νόβα - Καλτσούνη · επιμέλεια σειράς </a:t>
            </a:r>
            <a:r>
              <a:rPr lang="el-GR" sz="1400" dirty="0">
                <a:hlinkClick r:id="rId18"/>
              </a:rPr>
              <a:t>Δ. Γ. Τσαούσης. - 1η έκδ. - Αθήνα : </a:t>
            </a:r>
            <a:r>
              <a:rPr lang="el-GR" sz="1400" dirty="0">
                <a:hlinkClick r:id="rId19"/>
              </a:rPr>
              <a:t>Gutenberg - Γιώργος &amp; Κώστας Δαρδανός, 2006. - 283σ. · 24x17εκ. - (Βιβλιοθήκη Κοινωνικής Επιστήμης και Κοινωνικής Πολιτικής · 119)	</a:t>
            </a:r>
          </a:p>
          <a:p>
            <a:r>
              <a:rPr lang="el-GR" sz="1400" dirty="0"/>
              <a:t> </a:t>
            </a:r>
            <a:endParaRPr lang="en-US" sz="1400" dirty="0"/>
          </a:p>
          <a:p>
            <a:r>
              <a:rPr lang="el-GR" sz="1400" dirty="0"/>
              <a:t>ΧΡΗΣΙΜΕΣ ΙΣΤΟΣΕΛΙΔΕΣ </a:t>
            </a:r>
            <a:endParaRPr lang="en-US" sz="1400" dirty="0"/>
          </a:p>
          <a:p>
            <a:r>
              <a:rPr lang="en-US" sz="1400" u="sng" dirty="0">
                <a:hlinkClick r:id="rId20"/>
              </a:rPr>
              <a:t>www</a:t>
            </a:r>
            <a:r>
              <a:rPr lang="el-GR" sz="1400" u="sng" dirty="0">
                <a:hlinkClick r:id="rId20"/>
              </a:rPr>
              <a:t>.</a:t>
            </a:r>
            <a:r>
              <a:rPr lang="en-US" sz="1400" u="sng" dirty="0">
                <a:hlinkClick r:id="rId20"/>
              </a:rPr>
              <a:t>ekt</a:t>
            </a:r>
            <a:r>
              <a:rPr lang="el-GR" sz="1400" u="sng" dirty="0">
                <a:hlinkClick r:id="rId20"/>
              </a:rPr>
              <a:t>.</a:t>
            </a:r>
            <a:r>
              <a:rPr lang="en-US" sz="1400" u="sng" dirty="0">
                <a:hlinkClick r:id="rId20"/>
              </a:rPr>
              <a:t>gr</a:t>
            </a:r>
            <a:r>
              <a:rPr lang="en-US" sz="1400" dirty="0"/>
              <a:t> </a:t>
            </a:r>
            <a:r>
              <a:rPr lang="el-GR" sz="1400" dirty="0"/>
              <a:t>Εθνικό Κέντρο Τεκμηρίωσης (Αρχείο διδακτορικών διατριβών)</a:t>
            </a:r>
            <a:endParaRPr lang="en-US" sz="1400" dirty="0"/>
          </a:p>
          <a:p>
            <a:endParaRPr lang="en-US" sz="1300" dirty="0"/>
          </a:p>
        </p:txBody>
      </p:sp>
      <p:sp>
        <p:nvSpPr>
          <p:cNvPr id="4" name="Title 1"/>
          <p:cNvSpPr txBox="1">
            <a:spLocks/>
          </p:cNvSpPr>
          <p:nvPr/>
        </p:nvSpPr>
        <p:spPr>
          <a:xfrm>
            <a:off x="457200" y="274638"/>
            <a:ext cx="8229600" cy="706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el-GR" dirty="0"/>
              <a:t>Προτεινόμενη βιβλιογραφία </a:t>
            </a:r>
            <a:endParaRPr lang="en-US" dirty="0"/>
          </a:p>
        </p:txBody>
      </p:sp>
    </p:spTree>
    <p:extLst>
      <p:ext uri="{BB962C8B-B14F-4D97-AF65-F5344CB8AC3E}">
        <p14:creationId xmlns:p14="http://schemas.microsoft.com/office/powerpoint/2010/main" val="106234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5263" y="228600"/>
            <a:ext cx="8377237" cy="968152"/>
          </a:xfrm>
          <a:solidFill>
            <a:schemeClr val="accent1"/>
          </a:solidFill>
          <a:ln w="38100" cap="flat">
            <a:solidFill>
              <a:schemeClr val="bg1"/>
            </a:solidFill>
            <a:miter lim="800000"/>
            <a:headEnd/>
            <a:tailEnd/>
          </a:ln>
          <a:effectLst>
            <a:outerShdw blurRad="63500" dist="20000" dir="5400000" rotWithShape="0">
              <a:srgbClr val="000000">
                <a:alpha val="37999"/>
              </a:srgbClr>
            </a:outerShdw>
          </a:effectLst>
        </p:spPr>
        <p:txBody>
          <a:bodyPr/>
          <a:lstStyle/>
          <a:p>
            <a:pPr eaLnBrk="1" hangingPunct="1"/>
            <a:r>
              <a:rPr lang="el-GR" altLang="en-US" sz="3600" dirty="0">
                <a:solidFill>
                  <a:srgbClr val="FFFFFF"/>
                </a:solidFill>
                <a:ea typeface="ＭＳ Ｐゴシック" charset="-128"/>
              </a:rPr>
              <a:t>Τι θεωρείται «αυτονόητο» στην έρευνα</a:t>
            </a:r>
          </a:p>
        </p:txBody>
      </p:sp>
      <p:sp>
        <p:nvSpPr>
          <p:cNvPr id="20482" name="2 - Θέση κειμένου"/>
          <p:cNvSpPr>
            <a:spLocks noGrp="1"/>
          </p:cNvSpPr>
          <p:nvPr>
            <p:ph type="body" sz="half" idx="1"/>
          </p:nvPr>
        </p:nvSpPr>
        <p:spPr>
          <a:xfrm>
            <a:off x="609600" y="1600200"/>
            <a:ext cx="7748588" cy="4419600"/>
          </a:xfrm>
        </p:spPr>
        <p:txBody>
          <a:bodyPr/>
          <a:lstStyle/>
          <a:p>
            <a:pPr eaLnBrk="1" hangingPunct="1">
              <a:lnSpc>
                <a:spcPct val="80000"/>
              </a:lnSpc>
            </a:pPr>
            <a:r>
              <a:rPr lang="el-GR" altLang="en-US" sz="2800" dirty="0">
                <a:ea typeface="ＭＳ Ｐゴシック" charset="-128"/>
              </a:rPr>
              <a:t>Γραμμικότητα της διαδικασίας</a:t>
            </a:r>
            <a:endParaRPr lang="en-US" altLang="en-US" sz="2800" dirty="0">
              <a:ea typeface="ＭＳ Ｐゴシック" charset="-128"/>
            </a:endParaRPr>
          </a:p>
          <a:p>
            <a:pPr eaLnBrk="1" hangingPunct="1">
              <a:lnSpc>
                <a:spcPct val="80000"/>
              </a:lnSpc>
            </a:pPr>
            <a:r>
              <a:rPr lang="el-GR" altLang="en-US" sz="2800" dirty="0">
                <a:ea typeface="ＭＳ Ｐゴシック" charset="-128"/>
              </a:rPr>
              <a:t>Πρέπει να είναι «Δίκαιη &amp; ισορροπημένη»</a:t>
            </a:r>
            <a:r>
              <a:rPr lang="en-US" altLang="en-US" sz="2800" dirty="0">
                <a:ea typeface="ＭＳ Ｐゴシック" charset="-128"/>
              </a:rPr>
              <a:t> </a:t>
            </a:r>
          </a:p>
          <a:p>
            <a:pPr lvl="1" eaLnBrk="1" hangingPunct="1">
              <a:lnSpc>
                <a:spcPct val="80000"/>
              </a:lnSpc>
            </a:pPr>
            <a:r>
              <a:rPr lang="el-GR" altLang="en-US" sz="2400" dirty="0">
                <a:ea typeface="ＭＳ Ｐゴシック" charset="-128"/>
              </a:rPr>
              <a:t>Αμερόληπτοι ερευνητές</a:t>
            </a:r>
            <a:endParaRPr lang="en-US" altLang="en-US" sz="2400" dirty="0">
              <a:ea typeface="ＭＳ Ｐゴシック" charset="-128"/>
            </a:endParaRPr>
          </a:p>
          <a:p>
            <a:pPr lvl="1" eaLnBrk="1" hangingPunct="1">
              <a:lnSpc>
                <a:spcPct val="80000"/>
              </a:lnSpc>
            </a:pPr>
            <a:r>
              <a:rPr lang="el-GR" altLang="en-US" sz="2400" dirty="0">
                <a:ea typeface="ＭＳ Ｐゴシック" charset="-128"/>
              </a:rPr>
              <a:t>Αμερόληπτα πειράματα</a:t>
            </a:r>
            <a:endParaRPr lang="en-US" altLang="en-US" sz="2400" dirty="0">
              <a:ea typeface="ＭＳ Ｐゴシック" charset="-128"/>
            </a:endParaRPr>
          </a:p>
          <a:p>
            <a:pPr lvl="1" eaLnBrk="1" hangingPunct="1">
              <a:lnSpc>
                <a:spcPct val="80000"/>
              </a:lnSpc>
            </a:pPr>
            <a:r>
              <a:rPr lang="el-GR" altLang="en-US" sz="2400" dirty="0">
                <a:ea typeface="ＭＳ Ｐゴシック" charset="-128"/>
              </a:rPr>
              <a:t>Αμερόληπτες δημοσιεύσεις</a:t>
            </a:r>
            <a:endParaRPr lang="en-US" altLang="en-US" sz="2400" dirty="0">
              <a:ea typeface="ＭＳ Ｐゴシック" charset="-128"/>
            </a:endParaRPr>
          </a:p>
          <a:p>
            <a:pPr eaLnBrk="1" hangingPunct="1">
              <a:lnSpc>
                <a:spcPct val="80000"/>
              </a:lnSpc>
            </a:pPr>
            <a:r>
              <a:rPr lang="el-GR" altLang="en-US" sz="2800" dirty="0">
                <a:ea typeface="ＭＳ Ｐゴシック" charset="-128"/>
              </a:rPr>
              <a:t>Η συγγραφή δεν είναι τόσο σημαντική</a:t>
            </a:r>
            <a:endParaRPr lang="en-US" altLang="en-US" sz="2800" dirty="0">
              <a:ea typeface="ＭＳ Ｐゴシック" charset="-128"/>
            </a:endParaRPr>
          </a:p>
          <a:p>
            <a:pPr lvl="1" eaLnBrk="1" hangingPunct="1">
              <a:lnSpc>
                <a:spcPct val="80000"/>
              </a:lnSpc>
            </a:pPr>
            <a:r>
              <a:rPr lang="el-GR" altLang="en-US" sz="2400" dirty="0">
                <a:ea typeface="ＭＳ Ｐゴシック" charset="-128"/>
              </a:rPr>
              <a:t>Π.χ. μια καλή επιστημονική έρευνα που όμως δεν είναι καλά γραμμένη θα δημοσιευτεί</a:t>
            </a:r>
          </a:p>
          <a:p>
            <a:pPr eaLnBrk="1" hangingPunct="1">
              <a:lnSpc>
                <a:spcPct val="80000"/>
              </a:lnSpc>
            </a:pPr>
            <a:r>
              <a:rPr lang="el-GR" altLang="en-US" sz="2800" dirty="0">
                <a:ea typeface="ＭＳ Ｐゴシック" charset="-128"/>
              </a:rPr>
              <a:t>Η θεωρία ακολουθεί τα δεδομένα</a:t>
            </a:r>
            <a:endParaRPr lang="en-US" altLang="en-US" sz="2800" dirty="0">
              <a:ea typeface="ＭＳ Ｐゴシック" charset="-128"/>
            </a:endParaRPr>
          </a:p>
          <a:p>
            <a:pPr lvl="1" eaLnBrk="1" hangingPunct="1">
              <a:lnSpc>
                <a:spcPct val="80000"/>
              </a:lnSpc>
            </a:pPr>
            <a:r>
              <a:rPr lang="el-GR" altLang="en-US" sz="2400" dirty="0">
                <a:ea typeface="ＭＳ Ｐゴシック" charset="-128"/>
              </a:rPr>
              <a:t>Π.χ. νέα δεδομένα ανατρέπουν προηγούμενες θεωρίες</a:t>
            </a:r>
          </a:p>
        </p:txBody>
      </p:sp>
      <p:sp>
        <p:nvSpPr>
          <p:cNvPr id="3" name="TextBox 2"/>
          <p:cNvSpPr txBox="1"/>
          <p:nvPr/>
        </p:nvSpPr>
        <p:spPr>
          <a:xfrm>
            <a:off x="5411788" y="6057800"/>
            <a:ext cx="295232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l-GR" dirty="0"/>
              <a:t>Είναι πάντα όμως έτσι;</a:t>
            </a:r>
            <a:endParaRPr lang="en-US" dirty="0"/>
          </a:p>
        </p:txBody>
      </p:sp>
      <p:sp>
        <p:nvSpPr>
          <p:cNvPr id="4" name="Right Arrow 3"/>
          <p:cNvSpPr/>
          <p:nvPr/>
        </p:nvSpPr>
        <p:spPr>
          <a:xfrm>
            <a:off x="7767960" y="6062546"/>
            <a:ext cx="785812" cy="358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67544" y="2060848"/>
            <a:ext cx="8229600" cy="1296987"/>
          </a:xfrm>
          <a:prstGeom prst="rect">
            <a:avLst/>
          </a:prstGeom>
        </p:spPr>
        <p:style>
          <a:lnRef idx="1">
            <a:schemeClr val="accent1"/>
          </a:lnRef>
          <a:fillRef idx="3">
            <a:schemeClr val="accent1"/>
          </a:fillRef>
          <a:effectRef idx="2">
            <a:schemeClr val="accent1"/>
          </a:effectRef>
          <a:fontRef idx="minor">
            <a:schemeClr val="lt1"/>
          </a:fontRef>
        </p:style>
        <p:txBody>
          <a:bodyPr>
            <a:norm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0000"/>
              </a:lnSpc>
            </a:pPr>
            <a:r>
              <a:rPr lang="el-GR" altLang="en-US">
                <a:solidFill>
                  <a:srgbClr val="FFFFFF"/>
                </a:solidFill>
                <a:ea typeface="ＭＳ Ｐゴシック" charset="-128"/>
              </a:rPr>
              <a:t>Θέματα που αφορούν την έρευνα και που συχνά δεν παραδεχόμαστε</a:t>
            </a:r>
            <a:endParaRPr lang="en-US" altLang="en-US" dirty="0">
              <a:solidFill>
                <a:srgbClr val="FFFFFF"/>
              </a:solidFill>
              <a:ea typeface="ＭＳ Ｐゴシック" charset="-128"/>
            </a:endParaRPr>
          </a:p>
        </p:txBody>
      </p:sp>
    </p:spTree>
    <p:extLst>
      <p:ext uri="{BB962C8B-B14F-4D97-AF65-F5344CB8AC3E}">
        <p14:creationId xmlns:p14="http://schemas.microsoft.com/office/powerpoint/2010/main" val="111413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609600" y="1676400"/>
            <a:ext cx="3676650" cy="4572000"/>
          </a:xfrm>
        </p:spPr>
        <p:txBody>
          <a:bodyPr/>
          <a:lstStyle/>
          <a:p>
            <a:pPr marL="571500" lvl="1" indent="-166688" eaLnBrk="1" hangingPunct="1">
              <a:buFont typeface="Arial" charset="0"/>
              <a:buNone/>
            </a:pPr>
            <a:r>
              <a:rPr lang="el-GR" altLang="en-US" sz="2400" dirty="0">
                <a:solidFill>
                  <a:srgbClr val="9EB160"/>
                </a:solidFill>
                <a:ea typeface="ＭＳ Ｐゴシック" charset="-128"/>
              </a:rPr>
              <a:t>Απλά είναι γραμμένη σαν να είναι</a:t>
            </a:r>
          </a:p>
          <a:p>
            <a:pPr marL="571500" lvl="1" indent="-166688" eaLnBrk="1" hangingPunct="1">
              <a:buFont typeface="Arial" charset="0"/>
              <a:buNone/>
            </a:pPr>
            <a:r>
              <a:rPr lang="el-GR" altLang="en-US" sz="2400" dirty="0">
                <a:solidFill>
                  <a:srgbClr val="C00000"/>
                </a:solidFill>
                <a:ea typeface="ＭＳ Ｐゴシック" charset="-128"/>
              </a:rPr>
              <a:t>Τα άρθρα συχνά γράφονται και προς τα πίσω: </a:t>
            </a:r>
          </a:p>
          <a:p>
            <a:pPr marL="862013" lvl="2" indent="-176213" eaLnBrk="1" hangingPunct="1">
              <a:buFont typeface="Arial" charset="0"/>
              <a:buNone/>
            </a:pPr>
            <a:r>
              <a:rPr lang="el-GR" altLang="en-US" dirty="0">
                <a:solidFill>
                  <a:srgbClr val="C00000"/>
                </a:solidFill>
                <a:ea typeface="ＭＳ Ｐゴシック" charset="-128"/>
              </a:rPr>
              <a:t>	</a:t>
            </a:r>
            <a:r>
              <a:rPr lang="el-GR" altLang="en-US" i="1" dirty="0">
                <a:solidFill>
                  <a:srgbClr val="C00000"/>
                </a:solidFill>
                <a:ea typeface="ＭＳ Ｐゴシック" charset="-128"/>
              </a:rPr>
              <a:t>άπαξ και γνωρίζεις τα αποτελέσματα ξέρεις ποια είναι η σημαντική βιβλιογραφία</a:t>
            </a:r>
            <a:endParaRPr lang="en-US" altLang="en-US" i="1" dirty="0">
              <a:solidFill>
                <a:srgbClr val="C00000"/>
              </a:solidFill>
              <a:ea typeface="ＭＳ Ｐゴシック" charset="-128"/>
            </a:endParaRPr>
          </a:p>
        </p:txBody>
      </p:sp>
      <p:pic>
        <p:nvPicPr>
          <p:cNvPr id="124932" name="Picture 4" descr="need to step back ed_saltpep042020052104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2000250"/>
            <a:ext cx="4584700" cy="427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l-GR" altLang="en-US" sz="4000" dirty="0">
                <a:ea typeface="ＭＳ Ｐゴシック" charset="-128"/>
              </a:rPr>
              <a:t>Η έρευνα </a:t>
            </a:r>
            <a:r>
              <a:rPr lang="el-GR" altLang="en-US" sz="4000" b="1" dirty="0">
                <a:ea typeface="ＭＳ Ｐゴシック" charset="-128"/>
              </a:rPr>
              <a:t>δεν είναι </a:t>
            </a:r>
            <a:r>
              <a:rPr lang="el-GR" altLang="en-US" sz="4000" dirty="0">
                <a:ea typeface="ＭＳ Ｐゴシック" charset="-128"/>
              </a:rPr>
              <a:t>μια γραμμική διαδικασία</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57188" y="285750"/>
            <a:ext cx="8229600" cy="202882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hangingPunct="1"/>
            <a:r>
              <a:rPr lang="el-GR" altLang="en-US" sz="4000">
                <a:solidFill>
                  <a:srgbClr val="FFFFFF"/>
                </a:solidFill>
                <a:ea typeface="ＭＳ Ｐゴシック" charset="-128"/>
              </a:rPr>
              <a:t>Η </a:t>
            </a:r>
            <a:r>
              <a:rPr lang="el-GR" altLang="en-US" sz="4000" i="1">
                <a:solidFill>
                  <a:srgbClr val="FFFFFF"/>
                </a:solidFill>
                <a:ea typeface="ＭＳ Ｐゴシック" charset="-128"/>
              </a:rPr>
              <a:t>αξία </a:t>
            </a:r>
            <a:r>
              <a:rPr lang="el-GR" altLang="en-US" sz="4000">
                <a:solidFill>
                  <a:srgbClr val="FFFFFF"/>
                </a:solidFill>
                <a:ea typeface="ＭＳ Ｐゴシック" charset="-128"/>
              </a:rPr>
              <a:t>της έρευνας </a:t>
            </a:r>
            <a:r>
              <a:rPr lang="en-US" altLang="en-US" sz="4000" i="1">
                <a:solidFill>
                  <a:srgbClr val="FFFFFF"/>
                </a:solidFill>
                <a:ea typeface="ＭＳ Ｐゴシック" charset="-128"/>
              </a:rPr>
              <a:t>(</a:t>
            </a:r>
            <a:r>
              <a:rPr lang="el-GR" altLang="en-US" sz="4000" i="1">
                <a:solidFill>
                  <a:srgbClr val="FFFFFF"/>
                </a:solidFill>
                <a:ea typeface="ＭＳ Ｐゴシック" charset="-128"/>
              </a:rPr>
              <a:t>η επιρροή της</a:t>
            </a:r>
            <a:r>
              <a:rPr lang="en-US" altLang="en-US" sz="4000" i="1">
                <a:solidFill>
                  <a:srgbClr val="FFFFFF"/>
                </a:solidFill>
                <a:ea typeface="ＭＳ Ｐゴシック" charset="-128"/>
              </a:rPr>
              <a:t>)</a:t>
            </a:r>
            <a:r>
              <a:rPr lang="en-US" altLang="en-US" sz="4000">
                <a:solidFill>
                  <a:srgbClr val="FFFFFF"/>
                </a:solidFill>
                <a:ea typeface="ＭＳ Ｐゴシック" charset="-128"/>
              </a:rPr>
              <a:t> </a:t>
            </a:r>
            <a:r>
              <a:rPr lang="el-GR" altLang="en-US" sz="4000">
                <a:solidFill>
                  <a:srgbClr val="FFFFFF"/>
                </a:solidFill>
                <a:ea typeface="ＭＳ Ｐゴシック" charset="-128"/>
              </a:rPr>
              <a:t>έγκειται περισσότερο στο αν είναι σημαντική παρά στον όγκο της</a:t>
            </a:r>
            <a:endParaRPr lang="en-US" altLang="en-US" sz="4000">
              <a:solidFill>
                <a:srgbClr val="FFFFFF"/>
              </a:solidFill>
              <a:ea typeface="ＭＳ Ｐゴシック" charset="-128"/>
            </a:endParaRPr>
          </a:p>
        </p:txBody>
      </p:sp>
      <p:sp>
        <p:nvSpPr>
          <p:cNvPr id="129027" name="Rectangle 3"/>
          <p:cNvSpPr>
            <a:spLocks noGrp="1" noChangeArrowheads="1"/>
          </p:cNvSpPr>
          <p:nvPr>
            <p:ph idx="1"/>
          </p:nvPr>
        </p:nvSpPr>
        <p:spPr>
          <a:xfrm>
            <a:off x="500063" y="2714625"/>
            <a:ext cx="8229600" cy="2697163"/>
          </a:xfrm>
        </p:spPr>
        <p:txBody>
          <a:bodyPr/>
          <a:lstStyle/>
          <a:p>
            <a:pPr eaLnBrk="1" hangingPunct="1">
              <a:buFontTx/>
              <a:buChar char="•"/>
            </a:pPr>
            <a:endParaRPr lang="en-US" altLang="en-US" sz="2800" dirty="0">
              <a:ea typeface="ＭＳ Ｐゴシック" charset="-128"/>
            </a:endParaRPr>
          </a:p>
          <a:p>
            <a:pPr eaLnBrk="1" hangingPunct="1">
              <a:buFontTx/>
              <a:buChar char="•"/>
            </a:pPr>
            <a:r>
              <a:rPr lang="en-US" altLang="en-US" sz="2400" dirty="0">
                <a:solidFill>
                  <a:srgbClr val="C00000"/>
                </a:solidFill>
                <a:ea typeface="ＭＳ Ｐゴシック" charset="-128"/>
              </a:rPr>
              <a:t>1 </a:t>
            </a:r>
            <a:r>
              <a:rPr lang="el-GR" altLang="en-US" sz="2400" dirty="0">
                <a:solidFill>
                  <a:srgbClr val="C00000"/>
                </a:solidFill>
                <a:ea typeface="ＭＳ Ｐゴシック" charset="-128"/>
              </a:rPr>
              <a:t>καλή δημοσιευμένη ιδέα αξίζει πάνω από 100 μέτρια άρθρα</a:t>
            </a:r>
          </a:p>
          <a:p>
            <a:pPr eaLnBrk="1" hangingPunct="1">
              <a:buFontTx/>
              <a:buChar char="•"/>
            </a:pPr>
            <a:r>
              <a:rPr lang="el-GR" altLang="en-US" sz="2400" i="1" dirty="0">
                <a:solidFill>
                  <a:srgbClr val="00B050"/>
                </a:solidFill>
                <a:ea typeface="ＭＳ Ｐゴシック" charset="-128"/>
              </a:rPr>
              <a:t>Ωστόσο και </a:t>
            </a:r>
            <a:r>
              <a:rPr lang="en-US" altLang="en-US" sz="2400" dirty="0">
                <a:solidFill>
                  <a:srgbClr val="00B050"/>
                </a:solidFill>
                <a:ea typeface="ＭＳ Ｐゴシック" charset="-128"/>
              </a:rPr>
              <a:t> </a:t>
            </a:r>
            <a:r>
              <a:rPr lang="el-GR" altLang="en-US" sz="2400" b="1" dirty="0">
                <a:solidFill>
                  <a:srgbClr val="B55475"/>
                </a:solidFill>
                <a:ea typeface="ＭＳ Ｐゴシック" charset="-128"/>
              </a:rPr>
              <a:t>«Η ποσότητα έχει τη δική της ποιότητα»</a:t>
            </a:r>
            <a:endParaRPr lang="en-US" altLang="en-US" sz="2800" b="1" dirty="0">
              <a:solidFill>
                <a:srgbClr val="B55475"/>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107504" y="332656"/>
            <a:ext cx="4071938" cy="2016224"/>
          </a:xfr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el-GR" altLang="en-US" sz="3200" dirty="0">
                <a:ea typeface="ＭＳ Ｐゴシック" charset="-128"/>
              </a:rPr>
              <a:t>Οι δημοσιευμένες έρευνες συνήθως θεωρούνται καλές, αν και δεν είναι πάντα</a:t>
            </a:r>
            <a:endParaRPr lang="en-US" altLang="en-US" sz="3200" dirty="0">
              <a:ea typeface="ＭＳ Ｐゴシック" charset="-128"/>
            </a:endParaRPr>
          </a:p>
        </p:txBody>
      </p:sp>
      <p:sp>
        <p:nvSpPr>
          <p:cNvPr id="131075" name="Rectangle 3"/>
          <p:cNvSpPr>
            <a:spLocks noGrp="1" noChangeArrowheads="1"/>
          </p:cNvSpPr>
          <p:nvPr>
            <p:ph idx="1"/>
          </p:nvPr>
        </p:nvSpPr>
        <p:spPr>
          <a:xfrm>
            <a:off x="107504" y="2708920"/>
            <a:ext cx="4176464" cy="1440160"/>
          </a:xfrm>
        </p:spPr>
        <p:txBody>
          <a:bodyPr/>
          <a:lstStyle/>
          <a:p>
            <a:pPr eaLnBrk="1" hangingPunct="1">
              <a:buFont typeface="Arial" charset="0"/>
              <a:buNone/>
            </a:pPr>
            <a:r>
              <a:rPr lang="el-GR" altLang="en-US" sz="2800" i="1" dirty="0">
                <a:ea typeface="ＭＳ Ｐゴシック" charset="-128"/>
              </a:rPr>
              <a:t>Ωστόσο </a:t>
            </a:r>
            <a:r>
              <a:rPr lang="el-GR" altLang="en-US" sz="2800" dirty="0">
                <a:solidFill>
                  <a:srgbClr val="C00000"/>
                </a:solidFill>
                <a:ea typeface="ＭＳ Ｐゴシック" charset="-128"/>
              </a:rPr>
              <a:t>μια</a:t>
            </a:r>
            <a:r>
              <a:rPr lang="el-GR" altLang="en-US" sz="2800" i="1" dirty="0">
                <a:ea typeface="ＭＳ Ｐゴシック" charset="-128"/>
              </a:rPr>
              <a:t> </a:t>
            </a:r>
            <a:r>
              <a:rPr lang="el-GR" altLang="en-US" sz="2800" dirty="0">
                <a:solidFill>
                  <a:srgbClr val="C00000"/>
                </a:solidFill>
                <a:ea typeface="ＭＳ Ｐゴシック" charset="-128"/>
              </a:rPr>
              <a:t>αδημοσίευτη έρευνα είναι πρακτικά άνευ αξίας</a:t>
            </a:r>
            <a:endParaRPr lang="en-US" altLang="en-US" sz="2800" dirty="0">
              <a:ea typeface="ＭＳ Ｐゴシック" charset="-128"/>
            </a:endParaRPr>
          </a:p>
        </p:txBody>
      </p:sp>
      <p:pic>
        <p:nvPicPr>
          <p:cNvPr id="131076" name="Picture 4" descr="publishing tmloo051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24024"/>
            <a:ext cx="4214813" cy="5494338"/>
          </a:xfrm>
          <a:prstGeom prst="rect">
            <a:avLst/>
          </a:prstGeom>
          <a:noFill/>
          <a:ln>
            <a:noFill/>
          </a:ln>
          <a:effectLst>
            <a:softEdge rad="63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71265" y="5495196"/>
            <a:ext cx="374441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dirty="0"/>
              <a:t>Τι θα είχε γίνει αν ο Δαρβίνος δεν είχε τελικά δημοσιεύσει το έργο του?</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0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Lst>
  </p:timing>
</p:sld>
</file>

<file path=ppt/theme/theme1.xml><?xml version="1.0" encoding="utf-8"?>
<a:theme xmlns:a="http://schemas.openxmlformats.org/drawingml/2006/main" name="Θέμα του Office">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1575</TotalTime>
  <Words>2693</Words>
  <Application>Microsoft Macintosh PowerPoint</Application>
  <PresentationFormat>Προβολή στην οθόνη (4:3)</PresentationFormat>
  <Paragraphs>270</Paragraphs>
  <Slides>43</Slides>
  <Notes>17</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43</vt:i4>
      </vt:variant>
    </vt:vector>
  </HeadingPairs>
  <TitlesOfParts>
    <vt:vector size="51" baseType="lpstr">
      <vt:lpstr>ＭＳ Ｐゴシック</vt:lpstr>
      <vt:lpstr>Arial</vt:lpstr>
      <vt:lpstr>Calibri</vt:lpstr>
      <vt:lpstr>Times New Roman</vt:lpstr>
      <vt:lpstr>Wingdings</vt:lpstr>
      <vt:lpstr>Θέμα του Office</vt:lpstr>
      <vt:lpstr>Microsoft ClipArt Gallery</vt:lpstr>
      <vt:lpstr>Chart</vt:lpstr>
      <vt:lpstr>Περί εκπαιδευτικής έρευνας</vt:lpstr>
      <vt:lpstr>Γιατί είναι απαραίτητο ένα μάθημα περί εκπαιδευτικής έρευνας?</vt:lpstr>
      <vt:lpstr>Τι είναι έρευνα;</vt:lpstr>
      <vt:lpstr>Επιστήμη vs “Κοινή Λογική”  </vt:lpstr>
      <vt:lpstr>Τι θεωρείται «αυτονόητο» στην έρευνα</vt:lpstr>
      <vt:lpstr>Παρουσίαση του PowerPoint</vt:lpstr>
      <vt:lpstr>Η έρευνα δεν είναι μια γραμμική διαδικασία</vt:lpstr>
      <vt:lpstr>Η αξία της έρευνας (η επιρροή της) έγκειται περισσότερο στο αν είναι σημαντική παρά στον όγκο της</vt:lpstr>
      <vt:lpstr>Οι δημοσιευμένες έρευνες συνήθως θεωρούνται καλές, αν και δεν είναι πάντα</vt:lpstr>
      <vt:lpstr>Η έρευνα βασίζεται στο παρελθόν</vt:lpstr>
      <vt:lpstr>Έρευνα που δεν είναι κατανοητή είναι άχρηστη</vt:lpstr>
      <vt:lpstr>Η έρευνα απαιτεί συγκεκριμένη γλώσσα και τρόπο γραφής</vt:lpstr>
      <vt:lpstr>Γιατί είναι τόσο «ξύλινος» ο λόγος των επιστημονικών κειμένων;</vt:lpstr>
      <vt:lpstr>Συγγραφή</vt:lpstr>
      <vt:lpstr>Η συγγραφή οριοθετεί τα αποτελέσματα</vt:lpstr>
      <vt:lpstr>Η οφθαλμαπάτη Poggendorff  ή παίζοντας με τις κλίμακες</vt:lpstr>
      <vt:lpstr>Κριτική απέναντι στην «καθιερωμένη άποψη» για την κοινωνική έρευνα</vt:lpstr>
      <vt:lpstr>…Κριτική για την «καθιερωμένη άποψη» στην κοινωνική έρευνα</vt:lpstr>
      <vt:lpstr>Η έρευνα είναι μια κοινωνική διαδικασία</vt:lpstr>
      <vt:lpstr>10 αμφιλεγόμενες πρακτικές στην κοινωνική έρευνα…</vt:lpstr>
      <vt:lpstr>…10 αμφιλεγόμενες πρακτικές στην κοινωνική έρευνα</vt:lpstr>
      <vt:lpstr>Πεδία εκπαιδευτικής έρευνας</vt:lpstr>
      <vt:lpstr>Στόχοι της εκπαιδευτικής έρευνας</vt:lpstr>
      <vt:lpstr>Πώς ξεκινάμε μια έρευνα?</vt:lpstr>
      <vt:lpstr>Η έρευνα θα σας οδηγήσει σε ένα ταξίδι για να ανακαλύψετε:</vt:lpstr>
      <vt:lpstr>Η θεωρητική ροή της ερευνητικής διαδικασίας</vt:lpstr>
      <vt:lpstr>Η πραγματική ροή της ερευνητικής διαδικασίας</vt:lpstr>
      <vt:lpstr>Αξιολογώντας μια έρευνα. Ερωτήματα που πρέπει να θέτετε</vt:lpstr>
      <vt:lpstr>Η κατανόηση της σχετικής ορολογίας, των χαρακτηριστικών των διαφορετικών τύπων έρευνας και του πώς η έρευνα μπορεί να σχεδιαστεί ώστε να παρέχει αδιάσειστες αποδείξεις θα σας επιτρέψει να αξιολογήσετε κριτικά τα ερευνητικά αποτελέσματα και να λαμβάνετε αποφάσεις βασισμένες σε ερευνητικά δεδομένα.</vt:lpstr>
      <vt:lpstr>Ερευνητικά επίπεδα</vt:lpstr>
      <vt:lpstr>Βασική και Εφαρμοσμένη έρευνα</vt:lpstr>
      <vt:lpstr>βασική έρευνα</vt:lpstr>
      <vt:lpstr>εφαρμοσμένη έρευνα</vt:lpstr>
      <vt:lpstr>Επιστημολογία, μεθοδολογία και μέθοδος</vt:lpstr>
      <vt:lpstr>Η σημασία των μεθόδων και της μεθοδολογίας</vt:lpstr>
      <vt:lpstr>Αποτίμηση</vt:lpstr>
      <vt:lpstr>Που δημοσιεύουμε τις έρευνες; </vt:lpstr>
      <vt:lpstr>Διεθνή περιοδικά - Διδακτική Φυσικών Επιστημών</vt:lpstr>
      <vt:lpstr>Διεθνή περιοδικά - Διδακτική Βιολογίας</vt:lpstr>
      <vt:lpstr>Διεθνή περιοδικά - Περιβαλλοντική Εκπαίδευση</vt:lpstr>
      <vt:lpstr>Ελληνικά περιοδικά</vt:lpstr>
      <vt:lpstr>Παρουσίαση του PowerPoint</vt:lpstr>
      <vt:lpstr>Παρουσίαση του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ΛΙΤΣΑ</dc:creator>
  <cp:lastModifiedBy>Evangelia Mavrikaki</cp:lastModifiedBy>
  <cp:revision>71</cp:revision>
  <dcterms:created xsi:type="dcterms:W3CDTF">2009-08-18T10:03:43Z</dcterms:created>
  <dcterms:modified xsi:type="dcterms:W3CDTF">2024-11-01T15:28:02Z</dcterms:modified>
</cp:coreProperties>
</file>