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5" r:id="rId2"/>
    <p:sldMasterId id="2147483687" r:id="rId3"/>
  </p:sldMasterIdLst>
  <p:notesMasterIdLst>
    <p:notesMasterId r:id="rId61"/>
  </p:notesMasterIdLst>
  <p:sldIdLst>
    <p:sldId id="256" r:id="rId4"/>
    <p:sldId id="274" r:id="rId5"/>
    <p:sldId id="275" r:id="rId6"/>
    <p:sldId id="289" r:id="rId7"/>
    <p:sldId id="268" r:id="rId8"/>
    <p:sldId id="269" r:id="rId9"/>
    <p:sldId id="270" r:id="rId10"/>
    <p:sldId id="276" r:id="rId11"/>
    <p:sldId id="287" r:id="rId12"/>
    <p:sldId id="290" r:id="rId13"/>
    <p:sldId id="291" r:id="rId14"/>
    <p:sldId id="271" r:id="rId15"/>
    <p:sldId id="277" r:id="rId16"/>
    <p:sldId id="278" r:id="rId17"/>
    <p:sldId id="273" r:id="rId18"/>
    <p:sldId id="279" r:id="rId19"/>
    <p:sldId id="282" r:id="rId20"/>
    <p:sldId id="283" r:id="rId21"/>
    <p:sldId id="295" r:id="rId22"/>
    <p:sldId id="284" r:id="rId23"/>
    <p:sldId id="285" r:id="rId24"/>
    <p:sldId id="292" r:id="rId25"/>
    <p:sldId id="293" r:id="rId26"/>
    <p:sldId id="294" r:id="rId27"/>
    <p:sldId id="259" r:id="rId28"/>
    <p:sldId id="260" r:id="rId29"/>
    <p:sldId id="261" r:id="rId30"/>
    <p:sldId id="266" r:id="rId31"/>
    <p:sldId id="286" r:id="rId32"/>
    <p:sldId id="316" r:id="rId33"/>
    <p:sldId id="308" r:id="rId34"/>
    <p:sldId id="309" r:id="rId35"/>
    <p:sldId id="310" r:id="rId36"/>
    <p:sldId id="311" r:id="rId37"/>
    <p:sldId id="312" r:id="rId38"/>
    <p:sldId id="313" r:id="rId39"/>
    <p:sldId id="314" r:id="rId40"/>
    <p:sldId id="315" r:id="rId41"/>
    <p:sldId id="296" r:id="rId42"/>
    <p:sldId id="257" r:id="rId43"/>
    <p:sldId id="258" r:id="rId44"/>
    <p:sldId id="263" r:id="rId45"/>
    <p:sldId id="297" r:id="rId46"/>
    <p:sldId id="262" r:id="rId47"/>
    <p:sldId id="298" r:id="rId48"/>
    <p:sldId id="299" r:id="rId49"/>
    <p:sldId id="265" r:id="rId50"/>
    <p:sldId id="264" r:id="rId51"/>
    <p:sldId id="267" r:id="rId52"/>
    <p:sldId id="300" r:id="rId53"/>
    <p:sldId id="301" r:id="rId54"/>
    <p:sldId id="302" r:id="rId55"/>
    <p:sldId id="303" r:id="rId56"/>
    <p:sldId id="304" r:id="rId57"/>
    <p:sldId id="305" r:id="rId58"/>
    <p:sldId id="272" r:id="rId59"/>
    <p:sldId id="306"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712C14A7-90D9-384A-B6F6-EE3C8ED987A8}">
          <p14:sldIdLst>
            <p14:sldId id="256"/>
            <p14:sldId id="274"/>
            <p14:sldId id="275"/>
            <p14:sldId id="289"/>
            <p14:sldId id="268"/>
            <p14:sldId id="269"/>
            <p14:sldId id="270"/>
            <p14:sldId id="276"/>
            <p14:sldId id="287"/>
            <p14:sldId id="290"/>
            <p14:sldId id="291"/>
            <p14:sldId id="271"/>
            <p14:sldId id="277"/>
            <p14:sldId id="278"/>
            <p14:sldId id="273"/>
            <p14:sldId id="279"/>
            <p14:sldId id="282"/>
            <p14:sldId id="283"/>
            <p14:sldId id="295"/>
            <p14:sldId id="284"/>
            <p14:sldId id="285"/>
            <p14:sldId id="292"/>
            <p14:sldId id="293"/>
            <p14:sldId id="294"/>
            <p14:sldId id="259"/>
            <p14:sldId id="260"/>
            <p14:sldId id="261"/>
            <p14:sldId id="266"/>
            <p14:sldId id="286"/>
            <p14:sldId id="316"/>
          </p14:sldIdLst>
        </p14:section>
        <p14:section name="παραδείγματα" id="{9A458D8F-AF20-5440-8D87-B4BA3FE23771}">
          <p14:sldIdLst>
            <p14:sldId id="308"/>
            <p14:sldId id="309"/>
            <p14:sldId id="310"/>
            <p14:sldId id="311"/>
            <p14:sldId id="312"/>
            <p14:sldId id="313"/>
            <p14:sldId id="314"/>
            <p14:sldId id="315"/>
            <p14:sldId id="296"/>
            <p14:sldId id="257"/>
            <p14:sldId id="258"/>
            <p14:sldId id="263"/>
            <p14:sldId id="297"/>
            <p14:sldId id="262"/>
            <p14:sldId id="298"/>
            <p14:sldId id="299"/>
            <p14:sldId id="265"/>
            <p14:sldId id="264"/>
            <p14:sldId id="267"/>
            <p14:sldId id="300"/>
            <p14:sldId id="301"/>
            <p14:sldId id="302"/>
            <p14:sldId id="303"/>
            <p14:sldId id="304"/>
            <p14:sldId id="305"/>
            <p14:sldId id="272"/>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81"/>
    <p:restoredTop sz="96327"/>
  </p:normalViewPr>
  <p:slideViewPr>
    <p:cSldViewPr snapToGrid="0" snapToObjects="1">
      <p:cViewPr>
        <p:scale>
          <a:sx n="209" d="100"/>
          <a:sy n="209" d="100"/>
        </p:scale>
        <p:origin x="144" y="-3536"/>
      </p:cViewPr>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________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Φύλλο1!$B$1</c:f>
              <c:strCache>
                <c:ptCount val="1"/>
                <c:pt idx="0">
                  <c:v>   </c:v>
                </c:pt>
              </c:strCache>
            </c:strRef>
          </c:tx>
          <c:cat>
            <c:strRef>
              <c:f>Φύλλο1!$A$2:$A$3</c:f>
              <c:strCache>
                <c:ptCount val="2"/>
                <c:pt idx="0">
                  <c:v>Ναι</c:v>
                </c:pt>
                <c:pt idx="1">
                  <c:v>Όχι</c:v>
                </c:pt>
              </c:strCache>
            </c:strRef>
          </c:cat>
          <c:val>
            <c:numRef>
              <c:f>Φύλλο1!$B$2:$B$3</c:f>
              <c:numCache>
                <c:formatCode>General</c:formatCode>
                <c:ptCount val="2"/>
                <c:pt idx="0">
                  <c:v>15</c:v>
                </c:pt>
                <c:pt idx="1">
                  <c:v>7</c:v>
                </c:pt>
              </c:numCache>
            </c:numRef>
          </c:val>
          <c:extLst>
            <c:ext xmlns:c16="http://schemas.microsoft.com/office/drawing/2014/chart" uri="{C3380CC4-5D6E-409C-BE32-E72D297353CC}">
              <c16:uniqueId val="{00000000-E67D-D54E-B5A4-72C1C69DE287}"/>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el-GR"/>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73A911-4A3B-4CA9-9264-5F7558AE560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6F1EB99-3820-46EC-90CE-863C0923B5C3}">
      <dgm:prSet/>
      <dgm:spPr/>
      <dgm:t>
        <a:bodyPr/>
        <a:lstStyle/>
        <a:p>
          <a:pPr>
            <a:lnSpc>
              <a:spcPct val="100000"/>
            </a:lnSpc>
          </a:pPr>
          <a:r>
            <a:rPr lang="en-US" b="0" i="0"/>
            <a:t>Στο τέλος της εργασίας παραθέτω τις πηγές τις οποίες χρησιμοποίησα. </a:t>
          </a:r>
          <a:endParaRPr lang="en-US"/>
        </a:p>
      </dgm:t>
    </dgm:pt>
    <dgm:pt modelId="{25C43251-5864-4C66-8DE5-5A7C2BBDFBB5}" type="parTrans" cxnId="{BA8ECDF9-FCBD-437D-B1CB-0BD79E57A50B}">
      <dgm:prSet/>
      <dgm:spPr/>
      <dgm:t>
        <a:bodyPr/>
        <a:lstStyle/>
        <a:p>
          <a:endParaRPr lang="en-US"/>
        </a:p>
      </dgm:t>
    </dgm:pt>
    <dgm:pt modelId="{FBE59B13-9B76-40C5-BFAC-C365E5506664}" type="sibTrans" cxnId="{BA8ECDF9-FCBD-437D-B1CB-0BD79E57A50B}">
      <dgm:prSet/>
      <dgm:spPr/>
      <dgm:t>
        <a:bodyPr/>
        <a:lstStyle/>
        <a:p>
          <a:endParaRPr lang="en-US"/>
        </a:p>
      </dgm:t>
    </dgm:pt>
    <dgm:pt modelId="{FDC155FE-4D1A-4CE0-9C94-A7989F797E3D}">
      <dgm:prSet/>
      <dgm:spPr/>
      <dgm:t>
        <a:bodyPr/>
        <a:lstStyle/>
        <a:p>
          <a:pPr>
            <a:lnSpc>
              <a:spcPct val="100000"/>
            </a:lnSpc>
          </a:pPr>
          <a:r>
            <a:rPr lang="en-US" b="0" i="0"/>
            <a:t>ΠΡΟΣΟΧΗ! Μόνο αυτές και καμία άλλη. Συνεπώς, οποιαδήποτε αναφορά σε εργασία μέσα στο κείμενο θα πρέπει να υπάρχει και στη λίστα της βιβλιογραφίας και το ανάποδο. </a:t>
          </a:r>
          <a:endParaRPr lang="en-US"/>
        </a:p>
      </dgm:t>
    </dgm:pt>
    <dgm:pt modelId="{93DFF377-6E74-41DA-B50C-C0BF9B43358F}" type="parTrans" cxnId="{761B7378-D24E-4805-91F8-D2E9002029D2}">
      <dgm:prSet/>
      <dgm:spPr/>
      <dgm:t>
        <a:bodyPr/>
        <a:lstStyle/>
        <a:p>
          <a:endParaRPr lang="en-US"/>
        </a:p>
      </dgm:t>
    </dgm:pt>
    <dgm:pt modelId="{104859FA-CB57-474B-8572-8C74C862CC2C}" type="sibTrans" cxnId="{761B7378-D24E-4805-91F8-D2E9002029D2}">
      <dgm:prSet/>
      <dgm:spPr/>
      <dgm:t>
        <a:bodyPr/>
        <a:lstStyle/>
        <a:p>
          <a:endParaRPr lang="en-US"/>
        </a:p>
      </dgm:t>
    </dgm:pt>
    <dgm:pt modelId="{024F1C94-E5AF-42DB-8F76-B3D2C8027FD0}">
      <dgm:prSet/>
      <dgm:spPr/>
      <dgm:t>
        <a:bodyPr/>
        <a:lstStyle/>
        <a:p>
          <a:pPr>
            <a:lnSpc>
              <a:spcPct val="100000"/>
            </a:lnSpc>
          </a:pPr>
          <a:r>
            <a:rPr lang="en-US" b="0" i="0"/>
            <a:t>Υπάρχουν διάφορα συστήματα για τον τρόπο γραφής της βιβλιογραφίας, </a:t>
          </a:r>
          <a:r>
            <a:rPr lang="el-GR" b="0" i="0"/>
            <a:t>στο μεταπτυχιακό κατά κανόνα </a:t>
          </a:r>
          <a:r>
            <a:rPr lang="en-US" b="0" i="0"/>
            <a:t>υιοθετούμε το ΑΡΑ (</a:t>
          </a:r>
          <a:r>
            <a:rPr lang="el-GR" b="0" i="0"/>
            <a:t>θα </a:t>
          </a:r>
          <a:r>
            <a:rPr lang="en-US" b="0" i="0"/>
            <a:t>υπάρχει σχετικός οδηγός στο εκπαιδευτικό υλικό σας)</a:t>
          </a:r>
          <a:r>
            <a:rPr lang="el-GR" b="0" i="0"/>
            <a:t>, εκτός αν ορίσει διαφορετικά ο/η διδάσκων/κουσα.</a:t>
          </a:r>
          <a:endParaRPr lang="en-US"/>
        </a:p>
      </dgm:t>
    </dgm:pt>
    <dgm:pt modelId="{5529BA59-C8C9-40BA-8DDC-8AC3E61D56F8}" type="parTrans" cxnId="{F13BEB33-1BEE-4F79-A1A6-58A8BD74E7C4}">
      <dgm:prSet/>
      <dgm:spPr/>
      <dgm:t>
        <a:bodyPr/>
        <a:lstStyle/>
        <a:p>
          <a:endParaRPr lang="en-US"/>
        </a:p>
      </dgm:t>
    </dgm:pt>
    <dgm:pt modelId="{E15DC24D-BD28-45C3-9BB5-6DFA7EAA7043}" type="sibTrans" cxnId="{F13BEB33-1BEE-4F79-A1A6-58A8BD74E7C4}">
      <dgm:prSet/>
      <dgm:spPr/>
      <dgm:t>
        <a:bodyPr/>
        <a:lstStyle/>
        <a:p>
          <a:endParaRPr lang="en-US"/>
        </a:p>
      </dgm:t>
    </dgm:pt>
    <dgm:pt modelId="{1FD8E838-AAA6-4C91-BC47-5DDA8178330D}">
      <dgm:prSet/>
      <dgm:spPr/>
      <dgm:t>
        <a:bodyPr/>
        <a:lstStyle/>
        <a:p>
          <a:pPr>
            <a:lnSpc>
              <a:spcPct val="100000"/>
            </a:lnSpc>
          </a:pPr>
          <a:r>
            <a:rPr lang="en-US" b="0" i="0" dirty="0" err="1"/>
            <a:t>Ότ</a:t>
          </a:r>
          <a:r>
            <a:rPr lang="en-US" b="0" i="0" dirty="0"/>
            <a:t>α</a:t>
          </a:r>
          <a:r>
            <a:rPr lang="en-US" b="0" i="0" dirty="0" err="1"/>
            <a:t>ν</a:t>
          </a:r>
          <a:r>
            <a:rPr lang="en-US" b="0" i="0" dirty="0"/>
            <a:t> </a:t>
          </a:r>
          <a:r>
            <a:rPr lang="en-US" b="0" i="0" dirty="0" err="1"/>
            <a:t>κάνω</a:t>
          </a:r>
          <a:r>
            <a:rPr lang="en-US" b="0" i="0" dirty="0"/>
            <a:t> α</a:t>
          </a:r>
          <a:r>
            <a:rPr lang="en-US" b="0" i="0" dirty="0" err="1"/>
            <a:t>ν</a:t>
          </a:r>
          <a:r>
            <a:rPr lang="en-US" b="0" i="0" dirty="0"/>
            <a:t>α</a:t>
          </a:r>
          <a:r>
            <a:rPr lang="en-US" b="0" i="0" dirty="0" err="1"/>
            <a:t>φορά</a:t>
          </a:r>
          <a:r>
            <a:rPr lang="en-US" b="0" i="0" dirty="0"/>
            <a:t> </a:t>
          </a:r>
          <a:r>
            <a:rPr lang="en-US" b="0" i="0" dirty="0" err="1"/>
            <a:t>σε</a:t>
          </a:r>
          <a:r>
            <a:rPr lang="en-US" b="0" i="0" dirty="0"/>
            <a:t> </a:t>
          </a:r>
          <a:r>
            <a:rPr lang="en-US" b="0" i="0" dirty="0" err="1"/>
            <a:t>μί</a:t>
          </a:r>
          <a:r>
            <a:rPr lang="en-US" b="0" i="0" dirty="0"/>
            <a:t>α </a:t>
          </a:r>
          <a:r>
            <a:rPr lang="en-US" b="0" i="0" dirty="0" err="1"/>
            <a:t>εργ</a:t>
          </a:r>
          <a:r>
            <a:rPr lang="en-US" b="0" i="0" dirty="0"/>
            <a:t>α</a:t>
          </a:r>
          <a:r>
            <a:rPr lang="en-US" b="0" i="0" dirty="0" err="1"/>
            <a:t>σί</a:t>
          </a:r>
          <a:r>
            <a:rPr lang="en-US" b="0" i="0" dirty="0"/>
            <a:t>α </a:t>
          </a:r>
          <a:r>
            <a:rPr lang="en-US" b="0" i="0" dirty="0" err="1"/>
            <a:t>στο</a:t>
          </a:r>
          <a:r>
            <a:rPr lang="en-US" b="0" i="0" dirty="0"/>
            <a:t> </a:t>
          </a:r>
          <a:r>
            <a:rPr lang="en-US" b="0" i="0" dirty="0" err="1"/>
            <a:t>κείμενο</a:t>
          </a:r>
          <a:r>
            <a:rPr lang="en-US" b="0" i="0" dirty="0"/>
            <a:t> </a:t>
          </a:r>
          <a:r>
            <a:rPr lang="en-US" b="0" i="0" dirty="0" err="1"/>
            <a:t>μου</a:t>
          </a:r>
          <a:r>
            <a:rPr lang="en-US" b="0" i="0" dirty="0"/>
            <a:t>, α</a:t>
          </a:r>
          <a:r>
            <a:rPr lang="en-US" b="0" i="0" dirty="0" err="1"/>
            <a:t>ρκεί</a:t>
          </a:r>
          <a:r>
            <a:rPr lang="en-US" b="0" i="0" dirty="0"/>
            <a:t> </a:t>
          </a:r>
          <a:r>
            <a:rPr lang="en-US" b="0" i="0" dirty="0" err="1"/>
            <a:t>ο</a:t>
          </a:r>
          <a:r>
            <a:rPr lang="en-US" b="0" i="0" dirty="0"/>
            <a:t>/</a:t>
          </a:r>
          <a:r>
            <a:rPr lang="en-US" b="0" i="0" dirty="0" err="1"/>
            <a:t>οι</a:t>
          </a:r>
          <a:r>
            <a:rPr lang="en-US" b="0" i="0" dirty="0"/>
            <a:t> </a:t>
          </a:r>
          <a:r>
            <a:rPr lang="en-US" b="0" i="0" dirty="0" err="1"/>
            <a:t>συγγρ</a:t>
          </a:r>
          <a:r>
            <a:rPr lang="en-US" b="0" i="0" dirty="0"/>
            <a:t>α</a:t>
          </a:r>
          <a:r>
            <a:rPr lang="en-US" b="0" i="0" dirty="0" err="1"/>
            <a:t>φέ</a:t>
          </a:r>
          <a:r>
            <a:rPr lang="en-US" b="0" i="0" dirty="0"/>
            <a:t>α</a:t>
          </a:r>
          <a:r>
            <a:rPr lang="en-US" b="0" i="0" dirty="0" err="1"/>
            <a:t>ς</a:t>
          </a:r>
          <a:r>
            <a:rPr lang="en-US" b="0" i="0" dirty="0"/>
            <a:t>/</a:t>
          </a:r>
          <a:r>
            <a:rPr lang="en-US" b="0" i="0" dirty="0" err="1"/>
            <a:t>είς</a:t>
          </a:r>
          <a:r>
            <a:rPr lang="en-US" b="0" i="0" dirty="0"/>
            <a:t> </a:t>
          </a:r>
          <a:r>
            <a:rPr lang="en-US" b="0" i="0" dirty="0" err="1"/>
            <a:t>κ</a:t>
          </a:r>
          <a:r>
            <a:rPr lang="en-US" b="0" i="0" dirty="0"/>
            <a:t>α</a:t>
          </a:r>
          <a:r>
            <a:rPr lang="en-US" b="0" i="0" dirty="0" err="1"/>
            <a:t>ι</a:t>
          </a:r>
          <a:r>
            <a:rPr lang="en-US" b="0" i="0" dirty="0"/>
            <a:t> </a:t>
          </a:r>
          <a:r>
            <a:rPr lang="en-US" b="0" i="0" dirty="0" err="1"/>
            <a:t>η</a:t>
          </a:r>
          <a:r>
            <a:rPr lang="en-US" b="0" i="0" dirty="0"/>
            <a:t> </a:t>
          </a:r>
          <a:r>
            <a:rPr lang="en-US" b="0" i="0" dirty="0" err="1"/>
            <a:t>χρονολογί</a:t>
          </a:r>
          <a:r>
            <a:rPr lang="en-US" b="0" i="0" dirty="0"/>
            <a:t>α. </a:t>
          </a:r>
          <a:r>
            <a:rPr lang="en-US" b="0" i="0" dirty="0" err="1"/>
            <a:t>Τ</a:t>
          </a:r>
          <a:r>
            <a:rPr lang="en-US" b="0" i="0" dirty="0"/>
            <a:t>α </a:t>
          </a:r>
          <a:r>
            <a:rPr lang="en-US" b="0" i="0" dirty="0" err="1"/>
            <a:t>υ</a:t>
          </a:r>
          <a:r>
            <a:rPr lang="en-US" b="0" i="0" dirty="0"/>
            <a:t>π</a:t>
          </a:r>
          <a:r>
            <a:rPr lang="en-US" b="0" i="0" dirty="0" err="1"/>
            <a:t>όλοι</a:t>
          </a:r>
          <a:r>
            <a:rPr lang="en-US" b="0" i="0" dirty="0"/>
            <a:t>πα </a:t>
          </a:r>
          <a:r>
            <a:rPr lang="en-US" b="0" i="0" dirty="0" err="1"/>
            <a:t>ο</a:t>
          </a:r>
          <a:r>
            <a:rPr lang="en-US" b="0" i="0" dirty="0"/>
            <a:t> α</a:t>
          </a:r>
          <a:r>
            <a:rPr lang="en-US" b="0" i="0" dirty="0" err="1"/>
            <a:t>ν</a:t>
          </a:r>
          <a:r>
            <a:rPr lang="en-US" b="0" i="0" dirty="0"/>
            <a:t>α</a:t>
          </a:r>
          <a:r>
            <a:rPr lang="en-US" b="0" i="0" dirty="0" err="1"/>
            <a:t>γνώστης</a:t>
          </a:r>
          <a:r>
            <a:rPr lang="en-US" b="0" i="0" dirty="0"/>
            <a:t> </a:t>
          </a:r>
          <a:r>
            <a:rPr lang="en-US" b="0" i="0" dirty="0" err="1"/>
            <a:t>μ</a:t>
          </a:r>
          <a:r>
            <a:rPr lang="en-US" b="0" i="0" dirty="0"/>
            <a:t>π</a:t>
          </a:r>
          <a:r>
            <a:rPr lang="en-US" b="0" i="0" dirty="0" err="1"/>
            <a:t>ορεί</a:t>
          </a:r>
          <a:r>
            <a:rPr lang="en-US" b="0" i="0" dirty="0"/>
            <a:t> </a:t>
          </a:r>
          <a:r>
            <a:rPr lang="en-US" b="0" i="0" dirty="0" err="1"/>
            <a:t>ν</a:t>
          </a:r>
          <a:r>
            <a:rPr lang="en-US" b="0" i="0" dirty="0"/>
            <a:t>α </a:t>
          </a:r>
          <a:r>
            <a:rPr lang="en-US" b="0" i="0" dirty="0" err="1"/>
            <a:t>τ</a:t>
          </a:r>
          <a:r>
            <a:rPr lang="en-US" b="0" i="0" dirty="0"/>
            <a:t>α β</a:t>
          </a:r>
          <a:r>
            <a:rPr lang="en-US" b="0" i="0" dirty="0" err="1"/>
            <a:t>ρει</a:t>
          </a:r>
          <a:r>
            <a:rPr lang="en-US" b="0" i="0" dirty="0"/>
            <a:t> </a:t>
          </a:r>
          <a:r>
            <a:rPr lang="en-US" b="0" i="0" dirty="0" err="1"/>
            <a:t>στη</a:t>
          </a:r>
          <a:r>
            <a:rPr lang="en-US" b="0" i="0" dirty="0"/>
            <a:t> </a:t>
          </a:r>
          <a:r>
            <a:rPr lang="en-US" b="0" i="0" dirty="0" err="1"/>
            <a:t>λίστ</a:t>
          </a:r>
          <a:r>
            <a:rPr lang="en-US" b="0" i="0" dirty="0"/>
            <a:t>α </a:t>
          </a:r>
          <a:r>
            <a:rPr lang="en-US" b="0" i="0" dirty="0" err="1"/>
            <a:t>της</a:t>
          </a:r>
          <a:r>
            <a:rPr lang="en-US" b="0" i="0" dirty="0"/>
            <a:t> β</a:t>
          </a:r>
          <a:r>
            <a:rPr lang="en-US" b="0" i="0" dirty="0" err="1"/>
            <a:t>ι</a:t>
          </a:r>
          <a:r>
            <a:rPr lang="en-US" b="0" i="0" dirty="0"/>
            <a:t>β</a:t>
          </a:r>
          <a:r>
            <a:rPr lang="en-US" b="0" i="0" dirty="0" err="1"/>
            <a:t>λιογρ</a:t>
          </a:r>
          <a:r>
            <a:rPr lang="en-US" b="0" i="0" dirty="0"/>
            <a:t>α</a:t>
          </a:r>
          <a:r>
            <a:rPr lang="en-US" b="0" i="0" dirty="0" err="1"/>
            <a:t>φί</a:t>
          </a:r>
          <a:r>
            <a:rPr lang="en-US" b="0" i="0" dirty="0"/>
            <a:t>α</a:t>
          </a:r>
          <a:r>
            <a:rPr lang="en-US" b="0" i="0" dirty="0" err="1"/>
            <a:t>ς</a:t>
          </a:r>
          <a:r>
            <a:rPr lang="en-US" b="0" i="0" dirty="0"/>
            <a:t>. </a:t>
          </a:r>
          <a:endParaRPr lang="en-US" dirty="0"/>
        </a:p>
      </dgm:t>
    </dgm:pt>
    <dgm:pt modelId="{3309A186-AC01-4060-BC99-FAD30EB3B24B}" type="parTrans" cxnId="{2681E5F5-F821-41BB-A202-30E0EDB46E2E}">
      <dgm:prSet/>
      <dgm:spPr/>
      <dgm:t>
        <a:bodyPr/>
        <a:lstStyle/>
        <a:p>
          <a:endParaRPr lang="en-US"/>
        </a:p>
      </dgm:t>
    </dgm:pt>
    <dgm:pt modelId="{8E33DE6F-0F7F-4D6C-BFE3-287554C992DA}" type="sibTrans" cxnId="{2681E5F5-F821-41BB-A202-30E0EDB46E2E}">
      <dgm:prSet/>
      <dgm:spPr/>
      <dgm:t>
        <a:bodyPr/>
        <a:lstStyle/>
        <a:p>
          <a:endParaRPr lang="en-US"/>
        </a:p>
      </dgm:t>
    </dgm:pt>
    <dgm:pt modelId="{A8610E12-2265-40EB-BA99-1E6DEBDF020A}" type="pres">
      <dgm:prSet presAssocID="{B973A911-4A3B-4CA9-9264-5F7558AE5607}" presName="root" presStyleCnt="0">
        <dgm:presLayoutVars>
          <dgm:dir/>
          <dgm:resizeHandles val="exact"/>
        </dgm:presLayoutVars>
      </dgm:prSet>
      <dgm:spPr/>
    </dgm:pt>
    <dgm:pt modelId="{B31751C7-D658-43D5-95D1-E0A449FF3C14}" type="pres">
      <dgm:prSet presAssocID="{F6F1EB99-3820-46EC-90CE-863C0923B5C3}" presName="compNode" presStyleCnt="0"/>
      <dgm:spPr/>
    </dgm:pt>
    <dgm:pt modelId="{40912C2D-9E10-4A5E-BC5A-73887511FCCF}" type="pres">
      <dgm:prSet presAssocID="{F6F1EB99-3820-46EC-90CE-863C0923B5C3}" presName="bgRect" presStyleLbl="bgShp" presStyleIdx="0" presStyleCnt="4"/>
      <dgm:spPr/>
    </dgm:pt>
    <dgm:pt modelId="{4BD975A0-0735-42D2-98B4-6A301A4FF62E}" type="pres">
      <dgm:prSet presAssocID="{F6F1EB99-3820-46EC-90CE-863C0923B5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row: Straight"/>
        </a:ext>
      </dgm:extLst>
    </dgm:pt>
    <dgm:pt modelId="{B1B59A45-C102-45A2-9DD4-7F85F6038473}" type="pres">
      <dgm:prSet presAssocID="{F6F1EB99-3820-46EC-90CE-863C0923B5C3}" presName="spaceRect" presStyleCnt="0"/>
      <dgm:spPr/>
    </dgm:pt>
    <dgm:pt modelId="{FB26C880-D0D1-4D46-A300-A491CF72E5A7}" type="pres">
      <dgm:prSet presAssocID="{F6F1EB99-3820-46EC-90CE-863C0923B5C3}" presName="parTx" presStyleLbl="revTx" presStyleIdx="0" presStyleCnt="4">
        <dgm:presLayoutVars>
          <dgm:chMax val="0"/>
          <dgm:chPref val="0"/>
        </dgm:presLayoutVars>
      </dgm:prSet>
      <dgm:spPr/>
    </dgm:pt>
    <dgm:pt modelId="{65A8826D-ECFE-4BA1-A3BD-356B299D52DE}" type="pres">
      <dgm:prSet presAssocID="{FBE59B13-9B76-40C5-BFAC-C365E5506664}" presName="sibTrans" presStyleCnt="0"/>
      <dgm:spPr/>
    </dgm:pt>
    <dgm:pt modelId="{72722363-456A-4B8D-A575-029FD2BB3DF9}" type="pres">
      <dgm:prSet presAssocID="{FDC155FE-4D1A-4CE0-9C94-A7989F797E3D}" presName="compNode" presStyleCnt="0"/>
      <dgm:spPr/>
    </dgm:pt>
    <dgm:pt modelId="{456A5ECF-0219-45AF-86AF-9D356B5C4B07}" type="pres">
      <dgm:prSet presAssocID="{FDC155FE-4D1A-4CE0-9C94-A7989F797E3D}" presName="bgRect" presStyleLbl="bgShp" presStyleIdx="1" presStyleCnt="4"/>
      <dgm:spPr/>
    </dgm:pt>
    <dgm:pt modelId="{F5DBF939-C11E-483C-AD95-2506CF56591B}" type="pres">
      <dgm:prSet presAssocID="{FDC155FE-4D1A-4CE0-9C94-A7989F797E3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wing Compass"/>
        </a:ext>
      </dgm:extLst>
    </dgm:pt>
    <dgm:pt modelId="{D28A4537-6A27-4B18-937F-4EF037FDB6CC}" type="pres">
      <dgm:prSet presAssocID="{FDC155FE-4D1A-4CE0-9C94-A7989F797E3D}" presName="spaceRect" presStyleCnt="0"/>
      <dgm:spPr/>
    </dgm:pt>
    <dgm:pt modelId="{03244229-3129-4845-9641-3B31DA8DA76B}" type="pres">
      <dgm:prSet presAssocID="{FDC155FE-4D1A-4CE0-9C94-A7989F797E3D}" presName="parTx" presStyleLbl="revTx" presStyleIdx="1" presStyleCnt="4">
        <dgm:presLayoutVars>
          <dgm:chMax val="0"/>
          <dgm:chPref val="0"/>
        </dgm:presLayoutVars>
      </dgm:prSet>
      <dgm:spPr/>
    </dgm:pt>
    <dgm:pt modelId="{4709D477-84C8-4DFF-8B14-91E19F159993}" type="pres">
      <dgm:prSet presAssocID="{104859FA-CB57-474B-8572-8C74C862CC2C}" presName="sibTrans" presStyleCnt="0"/>
      <dgm:spPr/>
    </dgm:pt>
    <dgm:pt modelId="{838B8434-6183-49FD-888A-73F12E91AB62}" type="pres">
      <dgm:prSet presAssocID="{024F1C94-E5AF-42DB-8F76-B3D2C8027FD0}" presName="compNode" presStyleCnt="0"/>
      <dgm:spPr/>
    </dgm:pt>
    <dgm:pt modelId="{40A1681A-DB6D-4AB3-887E-711DAE1A8A70}" type="pres">
      <dgm:prSet presAssocID="{024F1C94-E5AF-42DB-8F76-B3D2C8027FD0}" presName="bgRect" presStyleLbl="bgShp" presStyleIdx="2" presStyleCnt="4"/>
      <dgm:spPr/>
    </dgm:pt>
    <dgm:pt modelId="{83506AC2-C27F-4914-88E6-5245C4DE147D}" type="pres">
      <dgm:prSet presAssocID="{024F1C94-E5AF-42DB-8F76-B3D2C8027FD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 Chime"/>
        </a:ext>
      </dgm:extLst>
    </dgm:pt>
    <dgm:pt modelId="{56D49D2B-852E-4592-B7DB-421D6F0D9BD5}" type="pres">
      <dgm:prSet presAssocID="{024F1C94-E5AF-42DB-8F76-B3D2C8027FD0}" presName="spaceRect" presStyleCnt="0"/>
      <dgm:spPr/>
    </dgm:pt>
    <dgm:pt modelId="{FDA07035-0899-4F73-AAD8-0975F80F76DB}" type="pres">
      <dgm:prSet presAssocID="{024F1C94-E5AF-42DB-8F76-B3D2C8027FD0}" presName="parTx" presStyleLbl="revTx" presStyleIdx="2" presStyleCnt="4">
        <dgm:presLayoutVars>
          <dgm:chMax val="0"/>
          <dgm:chPref val="0"/>
        </dgm:presLayoutVars>
      </dgm:prSet>
      <dgm:spPr/>
    </dgm:pt>
    <dgm:pt modelId="{6570B96B-A4F4-4D09-8C54-57EDA012CBAA}" type="pres">
      <dgm:prSet presAssocID="{E15DC24D-BD28-45C3-9BB5-6DFA7EAA7043}" presName="sibTrans" presStyleCnt="0"/>
      <dgm:spPr/>
    </dgm:pt>
    <dgm:pt modelId="{10DE5700-04C9-44A4-959F-847BBFFA475A}" type="pres">
      <dgm:prSet presAssocID="{1FD8E838-AAA6-4C91-BC47-5DDA8178330D}" presName="compNode" presStyleCnt="0"/>
      <dgm:spPr/>
    </dgm:pt>
    <dgm:pt modelId="{56ECDB24-CC2E-47EF-8B5C-E3AA0CA661CC}" type="pres">
      <dgm:prSet presAssocID="{1FD8E838-AAA6-4C91-BC47-5DDA8178330D}" presName="bgRect" presStyleLbl="bgShp" presStyleIdx="3" presStyleCnt="4"/>
      <dgm:spPr/>
    </dgm:pt>
    <dgm:pt modelId="{57220B8F-4349-4B66-AEAB-5765AD57CEB9}" type="pres">
      <dgm:prSet presAssocID="{1FD8E838-AAA6-4C91-BC47-5DDA8178330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Ουράνιο τόξο"/>
        </a:ext>
      </dgm:extLst>
    </dgm:pt>
    <dgm:pt modelId="{2002F047-B2FC-4CD1-941B-1FAFDC62B1DD}" type="pres">
      <dgm:prSet presAssocID="{1FD8E838-AAA6-4C91-BC47-5DDA8178330D}" presName="spaceRect" presStyleCnt="0"/>
      <dgm:spPr/>
    </dgm:pt>
    <dgm:pt modelId="{2CE9F5FC-F167-4A63-B83C-71F2FA4DE04E}" type="pres">
      <dgm:prSet presAssocID="{1FD8E838-AAA6-4C91-BC47-5DDA8178330D}" presName="parTx" presStyleLbl="revTx" presStyleIdx="3" presStyleCnt="4">
        <dgm:presLayoutVars>
          <dgm:chMax val="0"/>
          <dgm:chPref val="0"/>
        </dgm:presLayoutVars>
      </dgm:prSet>
      <dgm:spPr/>
    </dgm:pt>
  </dgm:ptLst>
  <dgm:cxnLst>
    <dgm:cxn modelId="{F13BEB33-1BEE-4F79-A1A6-58A8BD74E7C4}" srcId="{B973A911-4A3B-4CA9-9264-5F7558AE5607}" destId="{024F1C94-E5AF-42DB-8F76-B3D2C8027FD0}" srcOrd="2" destOrd="0" parTransId="{5529BA59-C8C9-40BA-8DDC-8AC3E61D56F8}" sibTransId="{E15DC24D-BD28-45C3-9BB5-6DFA7EAA7043}"/>
    <dgm:cxn modelId="{761B7378-D24E-4805-91F8-D2E9002029D2}" srcId="{B973A911-4A3B-4CA9-9264-5F7558AE5607}" destId="{FDC155FE-4D1A-4CE0-9C94-A7989F797E3D}" srcOrd="1" destOrd="0" parTransId="{93DFF377-6E74-41DA-B50C-C0BF9B43358F}" sibTransId="{104859FA-CB57-474B-8572-8C74C862CC2C}"/>
    <dgm:cxn modelId="{0BCF8E90-EA12-AC4A-9F4D-71308C611E06}" type="presOf" srcId="{B973A911-4A3B-4CA9-9264-5F7558AE5607}" destId="{A8610E12-2265-40EB-BA99-1E6DEBDF020A}" srcOrd="0" destOrd="0" presId="urn:microsoft.com/office/officeart/2018/2/layout/IconVerticalSolidList"/>
    <dgm:cxn modelId="{A4FBC790-C348-7A46-86F2-48B6E81E58F2}" type="presOf" srcId="{1FD8E838-AAA6-4C91-BC47-5DDA8178330D}" destId="{2CE9F5FC-F167-4A63-B83C-71F2FA4DE04E}" srcOrd="0" destOrd="0" presId="urn:microsoft.com/office/officeart/2018/2/layout/IconVerticalSolidList"/>
    <dgm:cxn modelId="{C7F0B797-2619-D54B-8EDA-3D07196BC902}" type="presOf" srcId="{024F1C94-E5AF-42DB-8F76-B3D2C8027FD0}" destId="{FDA07035-0899-4F73-AAD8-0975F80F76DB}" srcOrd="0" destOrd="0" presId="urn:microsoft.com/office/officeart/2018/2/layout/IconVerticalSolidList"/>
    <dgm:cxn modelId="{63475DB1-FABB-CC40-9718-E1522364DA52}" type="presOf" srcId="{FDC155FE-4D1A-4CE0-9C94-A7989F797E3D}" destId="{03244229-3129-4845-9641-3B31DA8DA76B}" srcOrd="0" destOrd="0" presId="urn:microsoft.com/office/officeart/2018/2/layout/IconVerticalSolidList"/>
    <dgm:cxn modelId="{77348FBF-75FF-E24D-A5B7-B0C4CA5CB226}" type="presOf" srcId="{F6F1EB99-3820-46EC-90CE-863C0923B5C3}" destId="{FB26C880-D0D1-4D46-A300-A491CF72E5A7}" srcOrd="0" destOrd="0" presId="urn:microsoft.com/office/officeart/2018/2/layout/IconVerticalSolidList"/>
    <dgm:cxn modelId="{2681E5F5-F821-41BB-A202-30E0EDB46E2E}" srcId="{B973A911-4A3B-4CA9-9264-5F7558AE5607}" destId="{1FD8E838-AAA6-4C91-BC47-5DDA8178330D}" srcOrd="3" destOrd="0" parTransId="{3309A186-AC01-4060-BC99-FAD30EB3B24B}" sibTransId="{8E33DE6F-0F7F-4D6C-BFE3-287554C992DA}"/>
    <dgm:cxn modelId="{BA8ECDF9-FCBD-437D-B1CB-0BD79E57A50B}" srcId="{B973A911-4A3B-4CA9-9264-5F7558AE5607}" destId="{F6F1EB99-3820-46EC-90CE-863C0923B5C3}" srcOrd="0" destOrd="0" parTransId="{25C43251-5864-4C66-8DE5-5A7C2BBDFBB5}" sibTransId="{FBE59B13-9B76-40C5-BFAC-C365E5506664}"/>
    <dgm:cxn modelId="{622F6143-39C2-A242-9E92-7F45C6C21B62}" type="presParOf" srcId="{A8610E12-2265-40EB-BA99-1E6DEBDF020A}" destId="{B31751C7-D658-43D5-95D1-E0A449FF3C14}" srcOrd="0" destOrd="0" presId="urn:microsoft.com/office/officeart/2018/2/layout/IconVerticalSolidList"/>
    <dgm:cxn modelId="{71921BB5-BEC8-064E-94BA-77A0D2DD715D}" type="presParOf" srcId="{B31751C7-D658-43D5-95D1-E0A449FF3C14}" destId="{40912C2D-9E10-4A5E-BC5A-73887511FCCF}" srcOrd="0" destOrd="0" presId="urn:microsoft.com/office/officeart/2018/2/layout/IconVerticalSolidList"/>
    <dgm:cxn modelId="{285D1D68-A41C-9548-97E1-C80AF1940BB1}" type="presParOf" srcId="{B31751C7-D658-43D5-95D1-E0A449FF3C14}" destId="{4BD975A0-0735-42D2-98B4-6A301A4FF62E}" srcOrd="1" destOrd="0" presId="urn:microsoft.com/office/officeart/2018/2/layout/IconVerticalSolidList"/>
    <dgm:cxn modelId="{2F3CBBB6-420B-4843-B817-3272F25B5B09}" type="presParOf" srcId="{B31751C7-D658-43D5-95D1-E0A449FF3C14}" destId="{B1B59A45-C102-45A2-9DD4-7F85F6038473}" srcOrd="2" destOrd="0" presId="urn:microsoft.com/office/officeart/2018/2/layout/IconVerticalSolidList"/>
    <dgm:cxn modelId="{B1B4F684-CAEC-7A45-9AE2-7B054EEABC14}" type="presParOf" srcId="{B31751C7-D658-43D5-95D1-E0A449FF3C14}" destId="{FB26C880-D0D1-4D46-A300-A491CF72E5A7}" srcOrd="3" destOrd="0" presId="urn:microsoft.com/office/officeart/2018/2/layout/IconVerticalSolidList"/>
    <dgm:cxn modelId="{745F8012-E18A-5847-9C46-56F790628166}" type="presParOf" srcId="{A8610E12-2265-40EB-BA99-1E6DEBDF020A}" destId="{65A8826D-ECFE-4BA1-A3BD-356B299D52DE}" srcOrd="1" destOrd="0" presId="urn:microsoft.com/office/officeart/2018/2/layout/IconVerticalSolidList"/>
    <dgm:cxn modelId="{55A5F70A-78AA-B94C-B245-6F9FCCE9516C}" type="presParOf" srcId="{A8610E12-2265-40EB-BA99-1E6DEBDF020A}" destId="{72722363-456A-4B8D-A575-029FD2BB3DF9}" srcOrd="2" destOrd="0" presId="urn:microsoft.com/office/officeart/2018/2/layout/IconVerticalSolidList"/>
    <dgm:cxn modelId="{2E2204AE-047D-8D45-8E89-C24A61B911F9}" type="presParOf" srcId="{72722363-456A-4B8D-A575-029FD2BB3DF9}" destId="{456A5ECF-0219-45AF-86AF-9D356B5C4B07}" srcOrd="0" destOrd="0" presId="urn:microsoft.com/office/officeart/2018/2/layout/IconVerticalSolidList"/>
    <dgm:cxn modelId="{81D37B31-4615-D147-B361-D074E24DB567}" type="presParOf" srcId="{72722363-456A-4B8D-A575-029FD2BB3DF9}" destId="{F5DBF939-C11E-483C-AD95-2506CF56591B}" srcOrd="1" destOrd="0" presId="urn:microsoft.com/office/officeart/2018/2/layout/IconVerticalSolidList"/>
    <dgm:cxn modelId="{83B2F289-270A-5B41-AF9A-B2F729947E07}" type="presParOf" srcId="{72722363-456A-4B8D-A575-029FD2BB3DF9}" destId="{D28A4537-6A27-4B18-937F-4EF037FDB6CC}" srcOrd="2" destOrd="0" presId="urn:microsoft.com/office/officeart/2018/2/layout/IconVerticalSolidList"/>
    <dgm:cxn modelId="{1E6B6F7F-D47F-3742-8E41-C1D6DDF2291C}" type="presParOf" srcId="{72722363-456A-4B8D-A575-029FD2BB3DF9}" destId="{03244229-3129-4845-9641-3B31DA8DA76B}" srcOrd="3" destOrd="0" presId="urn:microsoft.com/office/officeart/2018/2/layout/IconVerticalSolidList"/>
    <dgm:cxn modelId="{D04AC2D7-7B26-1F4A-A179-7935203D6C5F}" type="presParOf" srcId="{A8610E12-2265-40EB-BA99-1E6DEBDF020A}" destId="{4709D477-84C8-4DFF-8B14-91E19F159993}" srcOrd="3" destOrd="0" presId="urn:microsoft.com/office/officeart/2018/2/layout/IconVerticalSolidList"/>
    <dgm:cxn modelId="{CC5DB269-4406-2C4C-9366-8807DA192F05}" type="presParOf" srcId="{A8610E12-2265-40EB-BA99-1E6DEBDF020A}" destId="{838B8434-6183-49FD-888A-73F12E91AB62}" srcOrd="4" destOrd="0" presId="urn:microsoft.com/office/officeart/2018/2/layout/IconVerticalSolidList"/>
    <dgm:cxn modelId="{F9B30202-D588-3746-AE62-98682D73B6BE}" type="presParOf" srcId="{838B8434-6183-49FD-888A-73F12E91AB62}" destId="{40A1681A-DB6D-4AB3-887E-711DAE1A8A70}" srcOrd="0" destOrd="0" presId="urn:microsoft.com/office/officeart/2018/2/layout/IconVerticalSolidList"/>
    <dgm:cxn modelId="{38F23727-A93F-E44B-A39C-D298CFD18023}" type="presParOf" srcId="{838B8434-6183-49FD-888A-73F12E91AB62}" destId="{83506AC2-C27F-4914-88E6-5245C4DE147D}" srcOrd="1" destOrd="0" presId="urn:microsoft.com/office/officeart/2018/2/layout/IconVerticalSolidList"/>
    <dgm:cxn modelId="{7BB53885-6859-0440-9D30-68E47FD0C43F}" type="presParOf" srcId="{838B8434-6183-49FD-888A-73F12E91AB62}" destId="{56D49D2B-852E-4592-B7DB-421D6F0D9BD5}" srcOrd="2" destOrd="0" presId="urn:microsoft.com/office/officeart/2018/2/layout/IconVerticalSolidList"/>
    <dgm:cxn modelId="{358198B4-C139-1D4D-A9F4-49ABB4C4E31A}" type="presParOf" srcId="{838B8434-6183-49FD-888A-73F12E91AB62}" destId="{FDA07035-0899-4F73-AAD8-0975F80F76DB}" srcOrd="3" destOrd="0" presId="urn:microsoft.com/office/officeart/2018/2/layout/IconVerticalSolidList"/>
    <dgm:cxn modelId="{CFC33D41-7727-D847-A7FE-5A6675369F15}" type="presParOf" srcId="{A8610E12-2265-40EB-BA99-1E6DEBDF020A}" destId="{6570B96B-A4F4-4D09-8C54-57EDA012CBAA}" srcOrd="5" destOrd="0" presId="urn:microsoft.com/office/officeart/2018/2/layout/IconVerticalSolidList"/>
    <dgm:cxn modelId="{894E98F8-50C8-B94B-9780-C370087DBAB4}" type="presParOf" srcId="{A8610E12-2265-40EB-BA99-1E6DEBDF020A}" destId="{10DE5700-04C9-44A4-959F-847BBFFA475A}" srcOrd="6" destOrd="0" presId="urn:microsoft.com/office/officeart/2018/2/layout/IconVerticalSolidList"/>
    <dgm:cxn modelId="{E9557FF9-B2A2-3B43-A20A-642E70E89C68}" type="presParOf" srcId="{10DE5700-04C9-44A4-959F-847BBFFA475A}" destId="{56ECDB24-CC2E-47EF-8B5C-E3AA0CA661CC}" srcOrd="0" destOrd="0" presId="urn:microsoft.com/office/officeart/2018/2/layout/IconVerticalSolidList"/>
    <dgm:cxn modelId="{05014EE9-BE81-D645-B1E8-3AB1E6B89B3E}" type="presParOf" srcId="{10DE5700-04C9-44A4-959F-847BBFFA475A}" destId="{57220B8F-4349-4B66-AEAB-5765AD57CEB9}" srcOrd="1" destOrd="0" presId="urn:microsoft.com/office/officeart/2018/2/layout/IconVerticalSolidList"/>
    <dgm:cxn modelId="{D2D92A09-1F1E-7049-9EBA-1CF0B4BF072E}" type="presParOf" srcId="{10DE5700-04C9-44A4-959F-847BBFFA475A}" destId="{2002F047-B2FC-4CD1-941B-1FAFDC62B1DD}" srcOrd="2" destOrd="0" presId="urn:microsoft.com/office/officeart/2018/2/layout/IconVerticalSolidList"/>
    <dgm:cxn modelId="{0B7E4CBB-04FD-254F-9D63-58111245205B}" type="presParOf" srcId="{10DE5700-04C9-44A4-959F-847BBFFA475A}" destId="{2CE9F5FC-F167-4A63-B83C-71F2FA4DE04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12C2D-9E10-4A5E-BC5A-73887511FCCF}">
      <dsp:nvSpPr>
        <dsp:cNvPr id="0" name=""/>
        <dsp:cNvSpPr/>
      </dsp:nvSpPr>
      <dsp:spPr>
        <a:xfrm>
          <a:off x="0" y="1742"/>
          <a:ext cx="10227733" cy="88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D975A0-0735-42D2-98B4-6A301A4FF62E}">
      <dsp:nvSpPr>
        <dsp:cNvPr id="0" name=""/>
        <dsp:cNvSpPr/>
      </dsp:nvSpPr>
      <dsp:spPr>
        <a:xfrm>
          <a:off x="267217" y="200499"/>
          <a:ext cx="485850" cy="4858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26C880-D0D1-4D46-A300-A491CF72E5A7}">
      <dsp:nvSpPr>
        <dsp:cNvPr id="0" name=""/>
        <dsp:cNvSpPr/>
      </dsp:nvSpPr>
      <dsp:spPr>
        <a:xfrm>
          <a:off x="1020285" y="1742"/>
          <a:ext cx="9207447" cy="88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489" tIns="93489" rIns="93489" bIns="93489" numCol="1" spcCol="1270" anchor="ctr" anchorCtr="0">
          <a:noAutofit/>
        </a:bodyPr>
        <a:lstStyle/>
        <a:p>
          <a:pPr marL="0" lvl="0" indent="0" algn="l" defTabSz="622300">
            <a:lnSpc>
              <a:spcPct val="100000"/>
            </a:lnSpc>
            <a:spcBef>
              <a:spcPct val="0"/>
            </a:spcBef>
            <a:spcAft>
              <a:spcPct val="35000"/>
            </a:spcAft>
            <a:buNone/>
          </a:pPr>
          <a:r>
            <a:rPr lang="en-US" sz="1400" b="0" i="0" kern="1200"/>
            <a:t>Στο τέλος της εργασίας παραθέτω τις πηγές τις οποίες χρησιμοποίησα. </a:t>
          </a:r>
          <a:endParaRPr lang="en-US" sz="1400" kern="1200"/>
        </a:p>
      </dsp:txBody>
      <dsp:txXfrm>
        <a:off x="1020285" y="1742"/>
        <a:ext cx="9207447" cy="883364"/>
      </dsp:txXfrm>
    </dsp:sp>
    <dsp:sp modelId="{456A5ECF-0219-45AF-86AF-9D356B5C4B07}">
      <dsp:nvSpPr>
        <dsp:cNvPr id="0" name=""/>
        <dsp:cNvSpPr/>
      </dsp:nvSpPr>
      <dsp:spPr>
        <a:xfrm>
          <a:off x="0" y="1105948"/>
          <a:ext cx="10227733" cy="88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DBF939-C11E-483C-AD95-2506CF56591B}">
      <dsp:nvSpPr>
        <dsp:cNvPr id="0" name=""/>
        <dsp:cNvSpPr/>
      </dsp:nvSpPr>
      <dsp:spPr>
        <a:xfrm>
          <a:off x="267217" y="1304705"/>
          <a:ext cx="485850" cy="4858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3244229-3129-4845-9641-3B31DA8DA76B}">
      <dsp:nvSpPr>
        <dsp:cNvPr id="0" name=""/>
        <dsp:cNvSpPr/>
      </dsp:nvSpPr>
      <dsp:spPr>
        <a:xfrm>
          <a:off x="1020285" y="1105948"/>
          <a:ext cx="9207447" cy="88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489" tIns="93489" rIns="93489" bIns="93489" numCol="1" spcCol="1270" anchor="ctr" anchorCtr="0">
          <a:noAutofit/>
        </a:bodyPr>
        <a:lstStyle/>
        <a:p>
          <a:pPr marL="0" lvl="0" indent="0" algn="l" defTabSz="622300">
            <a:lnSpc>
              <a:spcPct val="100000"/>
            </a:lnSpc>
            <a:spcBef>
              <a:spcPct val="0"/>
            </a:spcBef>
            <a:spcAft>
              <a:spcPct val="35000"/>
            </a:spcAft>
            <a:buNone/>
          </a:pPr>
          <a:r>
            <a:rPr lang="en-US" sz="1400" b="0" i="0" kern="1200"/>
            <a:t>ΠΡΟΣΟΧΗ! Μόνο αυτές και καμία άλλη. Συνεπώς, οποιαδήποτε αναφορά σε εργασία μέσα στο κείμενο θα πρέπει να υπάρχει και στη λίστα της βιβλιογραφίας και το ανάποδο. </a:t>
          </a:r>
          <a:endParaRPr lang="en-US" sz="1400" kern="1200"/>
        </a:p>
      </dsp:txBody>
      <dsp:txXfrm>
        <a:off x="1020285" y="1105948"/>
        <a:ext cx="9207447" cy="883364"/>
      </dsp:txXfrm>
    </dsp:sp>
    <dsp:sp modelId="{40A1681A-DB6D-4AB3-887E-711DAE1A8A70}">
      <dsp:nvSpPr>
        <dsp:cNvPr id="0" name=""/>
        <dsp:cNvSpPr/>
      </dsp:nvSpPr>
      <dsp:spPr>
        <a:xfrm>
          <a:off x="0" y="2210154"/>
          <a:ext cx="10227733" cy="88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06AC2-C27F-4914-88E6-5245C4DE147D}">
      <dsp:nvSpPr>
        <dsp:cNvPr id="0" name=""/>
        <dsp:cNvSpPr/>
      </dsp:nvSpPr>
      <dsp:spPr>
        <a:xfrm>
          <a:off x="267217" y="2408911"/>
          <a:ext cx="485850" cy="4858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DA07035-0899-4F73-AAD8-0975F80F76DB}">
      <dsp:nvSpPr>
        <dsp:cNvPr id="0" name=""/>
        <dsp:cNvSpPr/>
      </dsp:nvSpPr>
      <dsp:spPr>
        <a:xfrm>
          <a:off x="1020285" y="2210154"/>
          <a:ext cx="9207447" cy="88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489" tIns="93489" rIns="93489" bIns="93489" numCol="1" spcCol="1270" anchor="ctr" anchorCtr="0">
          <a:noAutofit/>
        </a:bodyPr>
        <a:lstStyle/>
        <a:p>
          <a:pPr marL="0" lvl="0" indent="0" algn="l" defTabSz="622300">
            <a:lnSpc>
              <a:spcPct val="100000"/>
            </a:lnSpc>
            <a:spcBef>
              <a:spcPct val="0"/>
            </a:spcBef>
            <a:spcAft>
              <a:spcPct val="35000"/>
            </a:spcAft>
            <a:buNone/>
          </a:pPr>
          <a:r>
            <a:rPr lang="en-US" sz="1400" b="0" i="0" kern="1200"/>
            <a:t>Υπάρχουν διάφορα συστήματα για τον τρόπο γραφής της βιβλιογραφίας, </a:t>
          </a:r>
          <a:r>
            <a:rPr lang="el-GR" sz="1400" b="0" i="0" kern="1200"/>
            <a:t>στο μεταπτυχιακό κατά κανόνα </a:t>
          </a:r>
          <a:r>
            <a:rPr lang="en-US" sz="1400" b="0" i="0" kern="1200"/>
            <a:t>υιοθετούμε το ΑΡΑ (</a:t>
          </a:r>
          <a:r>
            <a:rPr lang="el-GR" sz="1400" b="0" i="0" kern="1200"/>
            <a:t>θα </a:t>
          </a:r>
          <a:r>
            <a:rPr lang="en-US" sz="1400" b="0" i="0" kern="1200"/>
            <a:t>υπάρχει σχετικός οδηγός στο εκπαιδευτικό υλικό σας)</a:t>
          </a:r>
          <a:r>
            <a:rPr lang="el-GR" sz="1400" b="0" i="0" kern="1200"/>
            <a:t>, εκτός αν ορίσει διαφορετικά ο/η διδάσκων/κουσα.</a:t>
          </a:r>
          <a:endParaRPr lang="en-US" sz="1400" kern="1200"/>
        </a:p>
      </dsp:txBody>
      <dsp:txXfrm>
        <a:off x="1020285" y="2210154"/>
        <a:ext cx="9207447" cy="883364"/>
      </dsp:txXfrm>
    </dsp:sp>
    <dsp:sp modelId="{56ECDB24-CC2E-47EF-8B5C-E3AA0CA661CC}">
      <dsp:nvSpPr>
        <dsp:cNvPr id="0" name=""/>
        <dsp:cNvSpPr/>
      </dsp:nvSpPr>
      <dsp:spPr>
        <a:xfrm>
          <a:off x="0" y="3314359"/>
          <a:ext cx="10227733" cy="88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20B8F-4349-4B66-AEAB-5765AD57CEB9}">
      <dsp:nvSpPr>
        <dsp:cNvPr id="0" name=""/>
        <dsp:cNvSpPr/>
      </dsp:nvSpPr>
      <dsp:spPr>
        <a:xfrm>
          <a:off x="267217" y="3513116"/>
          <a:ext cx="485850" cy="4858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CE9F5FC-F167-4A63-B83C-71F2FA4DE04E}">
      <dsp:nvSpPr>
        <dsp:cNvPr id="0" name=""/>
        <dsp:cNvSpPr/>
      </dsp:nvSpPr>
      <dsp:spPr>
        <a:xfrm>
          <a:off x="1020285" y="3314359"/>
          <a:ext cx="9207447" cy="88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489" tIns="93489" rIns="93489" bIns="93489" numCol="1" spcCol="1270" anchor="ctr" anchorCtr="0">
          <a:noAutofit/>
        </a:bodyPr>
        <a:lstStyle/>
        <a:p>
          <a:pPr marL="0" lvl="0" indent="0" algn="l" defTabSz="622300">
            <a:lnSpc>
              <a:spcPct val="100000"/>
            </a:lnSpc>
            <a:spcBef>
              <a:spcPct val="0"/>
            </a:spcBef>
            <a:spcAft>
              <a:spcPct val="35000"/>
            </a:spcAft>
            <a:buNone/>
          </a:pPr>
          <a:r>
            <a:rPr lang="en-US" sz="1400" b="0" i="0" kern="1200" dirty="0" err="1"/>
            <a:t>Ότ</a:t>
          </a:r>
          <a:r>
            <a:rPr lang="en-US" sz="1400" b="0" i="0" kern="1200" dirty="0"/>
            <a:t>α</a:t>
          </a:r>
          <a:r>
            <a:rPr lang="en-US" sz="1400" b="0" i="0" kern="1200" dirty="0" err="1"/>
            <a:t>ν</a:t>
          </a:r>
          <a:r>
            <a:rPr lang="en-US" sz="1400" b="0" i="0" kern="1200" dirty="0"/>
            <a:t> </a:t>
          </a:r>
          <a:r>
            <a:rPr lang="en-US" sz="1400" b="0" i="0" kern="1200" dirty="0" err="1"/>
            <a:t>κάνω</a:t>
          </a:r>
          <a:r>
            <a:rPr lang="en-US" sz="1400" b="0" i="0" kern="1200" dirty="0"/>
            <a:t> α</a:t>
          </a:r>
          <a:r>
            <a:rPr lang="en-US" sz="1400" b="0" i="0" kern="1200" dirty="0" err="1"/>
            <a:t>ν</a:t>
          </a:r>
          <a:r>
            <a:rPr lang="en-US" sz="1400" b="0" i="0" kern="1200" dirty="0"/>
            <a:t>α</a:t>
          </a:r>
          <a:r>
            <a:rPr lang="en-US" sz="1400" b="0" i="0" kern="1200" dirty="0" err="1"/>
            <a:t>φορά</a:t>
          </a:r>
          <a:r>
            <a:rPr lang="en-US" sz="1400" b="0" i="0" kern="1200" dirty="0"/>
            <a:t> </a:t>
          </a:r>
          <a:r>
            <a:rPr lang="en-US" sz="1400" b="0" i="0" kern="1200" dirty="0" err="1"/>
            <a:t>σε</a:t>
          </a:r>
          <a:r>
            <a:rPr lang="en-US" sz="1400" b="0" i="0" kern="1200" dirty="0"/>
            <a:t> </a:t>
          </a:r>
          <a:r>
            <a:rPr lang="en-US" sz="1400" b="0" i="0" kern="1200" dirty="0" err="1"/>
            <a:t>μί</a:t>
          </a:r>
          <a:r>
            <a:rPr lang="en-US" sz="1400" b="0" i="0" kern="1200" dirty="0"/>
            <a:t>α </a:t>
          </a:r>
          <a:r>
            <a:rPr lang="en-US" sz="1400" b="0" i="0" kern="1200" dirty="0" err="1"/>
            <a:t>εργ</a:t>
          </a:r>
          <a:r>
            <a:rPr lang="en-US" sz="1400" b="0" i="0" kern="1200" dirty="0"/>
            <a:t>α</a:t>
          </a:r>
          <a:r>
            <a:rPr lang="en-US" sz="1400" b="0" i="0" kern="1200" dirty="0" err="1"/>
            <a:t>σί</a:t>
          </a:r>
          <a:r>
            <a:rPr lang="en-US" sz="1400" b="0" i="0" kern="1200" dirty="0"/>
            <a:t>α </a:t>
          </a:r>
          <a:r>
            <a:rPr lang="en-US" sz="1400" b="0" i="0" kern="1200" dirty="0" err="1"/>
            <a:t>στο</a:t>
          </a:r>
          <a:r>
            <a:rPr lang="en-US" sz="1400" b="0" i="0" kern="1200" dirty="0"/>
            <a:t> </a:t>
          </a:r>
          <a:r>
            <a:rPr lang="en-US" sz="1400" b="0" i="0" kern="1200" dirty="0" err="1"/>
            <a:t>κείμενο</a:t>
          </a:r>
          <a:r>
            <a:rPr lang="en-US" sz="1400" b="0" i="0" kern="1200" dirty="0"/>
            <a:t> </a:t>
          </a:r>
          <a:r>
            <a:rPr lang="en-US" sz="1400" b="0" i="0" kern="1200" dirty="0" err="1"/>
            <a:t>μου</a:t>
          </a:r>
          <a:r>
            <a:rPr lang="en-US" sz="1400" b="0" i="0" kern="1200" dirty="0"/>
            <a:t>, α</a:t>
          </a:r>
          <a:r>
            <a:rPr lang="en-US" sz="1400" b="0" i="0" kern="1200" dirty="0" err="1"/>
            <a:t>ρκεί</a:t>
          </a:r>
          <a:r>
            <a:rPr lang="en-US" sz="1400" b="0" i="0" kern="1200" dirty="0"/>
            <a:t> </a:t>
          </a:r>
          <a:r>
            <a:rPr lang="en-US" sz="1400" b="0" i="0" kern="1200" dirty="0" err="1"/>
            <a:t>ο</a:t>
          </a:r>
          <a:r>
            <a:rPr lang="en-US" sz="1400" b="0" i="0" kern="1200" dirty="0"/>
            <a:t>/</a:t>
          </a:r>
          <a:r>
            <a:rPr lang="en-US" sz="1400" b="0" i="0" kern="1200" dirty="0" err="1"/>
            <a:t>οι</a:t>
          </a:r>
          <a:r>
            <a:rPr lang="en-US" sz="1400" b="0" i="0" kern="1200" dirty="0"/>
            <a:t> </a:t>
          </a:r>
          <a:r>
            <a:rPr lang="en-US" sz="1400" b="0" i="0" kern="1200" dirty="0" err="1"/>
            <a:t>συγγρ</a:t>
          </a:r>
          <a:r>
            <a:rPr lang="en-US" sz="1400" b="0" i="0" kern="1200" dirty="0"/>
            <a:t>α</a:t>
          </a:r>
          <a:r>
            <a:rPr lang="en-US" sz="1400" b="0" i="0" kern="1200" dirty="0" err="1"/>
            <a:t>φέ</a:t>
          </a:r>
          <a:r>
            <a:rPr lang="en-US" sz="1400" b="0" i="0" kern="1200" dirty="0"/>
            <a:t>α</a:t>
          </a:r>
          <a:r>
            <a:rPr lang="en-US" sz="1400" b="0" i="0" kern="1200" dirty="0" err="1"/>
            <a:t>ς</a:t>
          </a:r>
          <a:r>
            <a:rPr lang="en-US" sz="1400" b="0" i="0" kern="1200" dirty="0"/>
            <a:t>/</a:t>
          </a:r>
          <a:r>
            <a:rPr lang="en-US" sz="1400" b="0" i="0" kern="1200" dirty="0" err="1"/>
            <a:t>είς</a:t>
          </a:r>
          <a:r>
            <a:rPr lang="en-US" sz="1400" b="0" i="0" kern="1200" dirty="0"/>
            <a:t> </a:t>
          </a:r>
          <a:r>
            <a:rPr lang="en-US" sz="1400" b="0" i="0" kern="1200" dirty="0" err="1"/>
            <a:t>κ</a:t>
          </a:r>
          <a:r>
            <a:rPr lang="en-US" sz="1400" b="0" i="0" kern="1200" dirty="0"/>
            <a:t>α</a:t>
          </a:r>
          <a:r>
            <a:rPr lang="en-US" sz="1400" b="0" i="0" kern="1200" dirty="0" err="1"/>
            <a:t>ι</a:t>
          </a:r>
          <a:r>
            <a:rPr lang="en-US" sz="1400" b="0" i="0" kern="1200" dirty="0"/>
            <a:t> </a:t>
          </a:r>
          <a:r>
            <a:rPr lang="en-US" sz="1400" b="0" i="0" kern="1200" dirty="0" err="1"/>
            <a:t>η</a:t>
          </a:r>
          <a:r>
            <a:rPr lang="en-US" sz="1400" b="0" i="0" kern="1200" dirty="0"/>
            <a:t> </a:t>
          </a:r>
          <a:r>
            <a:rPr lang="en-US" sz="1400" b="0" i="0" kern="1200" dirty="0" err="1"/>
            <a:t>χρονολογί</a:t>
          </a:r>
          <a:r>
            <a:rPr lang="en-US" sz="1400" b="0" i="0" kern="1200" dirty="0"/>
            <a:t>α. </a:t>
          </a:r>
          <a:r>
            <a:rPr lang="en-US" sz="1400" b="0" i="0" kern="1200" dirty="0" err="1"/>
            <a:t>Τ</a:t>
          </a:r>
          <a:r>
            <a:rPr lang="en-US" sz="1400" b="0" i="0" kern="1200" dirty="0"/>
            <a:t>α </a:t>
          </a:r>
          <a:r>
            <a:rPr lang="en-US" sz="1400" b="0" i="0" kern="1200" dirty="0" err="1"/>
            <a:t>υ</a:t>
          </a:r>
          <a:r>
            <a:rPr lang="en-US" sz="1400" b="0" i="0" kern="1200" dirty="0"/>
            <a:t>π</a:t>
          </a:r>
          <a:r>
            <a:rPr lang="en-US" sz="1400" b="0" i="0" kern="1200" dirty="0" err="1"/>
            <a:t>όλοι</a:t>
          </a:r>
          <a:r>
            <a:rPr lang="en-US" sz="1400" b="0" i="0" kern="1200" dirty="0"/>
            <a:t>πα </a:t>
          </a:r>
          <a:r>
            <a:rPr lang="en-US" sz="1400" b="0" i="0" kern="1200" dirty="0" err="1"/>
            <a:t>ο</a:t>
          </a:r>
          <a:r>
            <a:rPr lang="en-US" sz="1400" b="0" i="0" kern="1200" dirty="0"/>
            <a:t> α</a:t>
          </a:r>
          <a:r>
            <a:rPr lang="en-US" sz="1400" b="0" i="0" kern="1200" dirty="0" err="1"/>
            <a:t>ν</a:t>
          </a:r>
          <a:r>
            <a:rPr lang="en-US" sz="1400" b="0" i="0" kern="1200" dirty="0"/>
            <a:t>α</a:t>
          </a:r>
          <a:r>
            <a:rPr lang="en-US" sz="1400" b="0" i="0" kern="1200" dirty="0" err="1"/>
            <a:t>γνώστης</a:t>
          </a:r>
          <a:r>
            <a:rPr lang="en-US" sz="1400" b="0" i="0" kern="1200" dirty="0"/>
            <a:t> </a:t>
          </a:r>
          <a:r>
            <a:rPr lang="en-US" sz="1400" b="0" i="0" kern="1200" dirty="0" err="1"/>
            <a:t>μ</a:t>
          </a:r>
          <a:r>
            <a:rPr lang="en-US" sz="1400" b="0" i="0" kern="1200" dirty="0"/>
            <a:t>π</a:t>
          </a:r>
          <a:r>
            <a:rPr lang="en-US" sz="1400" b="0" i="0" kern="1200" dirty="0" err="1"/>
            <a:t>ορεί</a:t>
          </a:r>
          <a:r>
            <a:rPr lang="en-US" sz="1400" b="0" i="0" kern="1200" dirty="0"/>
            <a:t> </a:t>
          </a:r>
          <a:r>
            <a:rPr lang="en-US" sz="1400" b="0" i="0" kern="1200" dirty="0" err="1"/>
            <a:t>ν</a:t>
          </a:r>
          <a:r>
            <a:rPr lang="en-US" sz="1400" b="0" i="0" kern="1200" dirty="0"/>
            <a:t>α </a:t>
          </a:r>
          <a:r>
            <a:rPr lang="en-US" sz="1400" b="0" i="0" kern="1200" dirty="0" err="1"/>
            <a:t>τ</a:t>
          </a:r>
          <a:r>
            <a:rPr lang="en-US" sz="1400" b="0" i="0" kern="1200" dirty="0"/>
            <a:t>α β</a:t>
          </a:r>
          <a:r>
            <a:rPr lang="en-US" sz="1400" b="0" i="0" kern="1200" dirty="0" err="1"/>
            <a:t>ρει</a:t>
          </a:r>
          <a:r>
            <a:rPr lang="en-US" sz="1400" b="0" i="0" kern="1200" dirty="0"/>
            <a:t> </a:t>
          </a:r>
          <a:r>
            <a:rPr lang="en-US" sz="1400" b="0" i="0" kern="1200" dirty="0" err="1"/>
            <a:t>στη</a:t>
          </a:r>
          <a:r>
            <a:rPr lang="en-US" sz="1400" b="0" i="0" kern="1200" dirty="0"/>
            <a:t> </a:t>
          </a:r>
          <a:r>
            <a:rPr lang="en-US" sz="1400" b="0" i="0" kern="1200" dirty="0" err="1"/>
            <a:t>λίστ</a:t>
          </a:r>
          <a:r>
            <a:rPr lang="en-US" sz="1400" b="0" i="0" kern="1200" dirty="0"/>
            <a:t>α </a:t>
          </a:r>
          <a:r>
            <a:rPr lang="en-US" sz="1400" b="0" i="0" kern="1200" dirty="0" err="1"/>
            <a:t>της</a:t>
          </a:r>
          <a:r>
            <a:rPr lang="en-US" sz="1400" b="0" i="0" kern="1200" dirty="0"/>
            <a:t> β</a:t>
          </a:r>
          <a:r>
            <a:rPr lang="en-US" sz="1400" b="0" i="0" kern="1200" dirty="0" err="1"/>
            <a:t>ι</a:t>
          </a:r>
          <a:r>
            <a:rPr lang="en-US" sz="1400" b="0" i="0" kern="1200" dirty="0"/>
            <a:t>β</a:t>
          </a:r>
          <a:r>
            <a:rPr lang="en-US" sz="1400" b="0" i="0" kern="1200" dirty="0" err="1"/>
            <a:t>λιογρ</a:t>
          </a:r>
          <a:r>
            <a:rPr lang="en-US" sz="1400" b="0" i="0" kern="1200" dirty="0"/>
            <a:t>α</a:t>
          </a:r>
          <a:r>
            <a:rPr lang="en-US" sz="1400" b="0" i="0" kern="1200" dirty="0" err="1"/>
            <a:t>φί</a:t>
          </a:r>
          <a:r>
            <a:rPr lang="en-US" sz="1400" b="0" i="0" kern="1200" dirty="0"/>
            <a:t>α</a:t>
          </a:r>
          <a:r>
            <a:rPr lang="en-US" sz="1400" b="0" i="0" kern="1200" dirty="0" err="1"/>
            <a:t>ς</a:t>
          </a:r>
          <a:r>
            <a:rPr lang="en-US" sz="1400" b="0" i="0" kern="1200" dirty="0"/>
            <a:t>. </a:t>
          </a:r>
          <a:endParaRPr lang="en-US" sz="1400" kern="1200" dirty="0"/>
        </a:p>
      </dsp:txBody>
      <dsp:txXfrm>
        <a:off x="1020285" y="3314359"/>
        <a:ext cx="9207447" cy="8833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25867-EA7A-1843-ADC1-FEAD857C5F93}" type="datetimeFigureOut">
              <a:rPr lang="el-GR" smtClean="0"/>
              <a:t>29/10/25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D45A5-4DA0-2F49-B6A4-B465544DE483}" type="slidenum">
              <a:rPr lang="el-GR" smtClean="0"/>
              <a:t>‹#›</a:t>
            </a:fld>
            <a:endParaRPr lang="el-GR"/>
          </a:p>
        </p:txBody>
      </p:sp>
    </p:spTree>
    <p:extLst>
      <p:ext uri="{BB962C8B-B14F-4D97-AF65-F5344CB8AC3E}">
        <p14:creationId xmlns:p14="http://schemas.microsoft.com/office/powerpoint/2010/main" val="2675911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xfrm>
            <a:off x="382588" y="687388"/>
            <a:ext cx="6094412"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4" name="Rectangle 3"/>
          <p:cNvSpPr>
            <a:spLocks noGrp="1" noChangeArrowheads="1"/>
          </p:cNvSpPr>
          <p:nvPr>
            <p:ph type="body" idx="1"/>
          </p:nvPr>
        </p:nvSpPr>
        <p:spPr bwMode="auto">
          <a:xfrm>
            <a:off x="685800" y="4343400"/>
            <a:ext cx="54864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tLang="en-US">
              <a:ea typeface="ＭＳ Ｐゴシック" charset="-128"/>
            </a:endParaRPr>
          </a:p>
        </p:txBody>
      </p:sp>
    </p:spTree>
    <p:extLst>
      <p:ext uri="{BB962C8B-B14F-4D97-AF65-F5344CB8AC3E}">
        <p14:creationId xmlns:p14="http://schemas.microsoft.com/office/powerpoint/2010/main" val="2447251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εκπαιδευτικοί παραδέχτηκαν ότι αντιμετωπίζουν δυσκολία στην προσέγγιση θεμάτων της </a:t>
            </a:r>
            <a:r>
              <a:rPr lang="el-GR" dirty="0" err="1"/>
              <a:t>ΦτΕ</a:t>
            </a:r>
            <a:r>
              <a:rPr lang="el-GR" dirty="0"/>
              <a:t> σε ένα τυπικό μάθημα βιολογίας σε ποσοστό 36,4% με κύριους λόγους δυσκολίας την έλλειψη χρόνου, έλλειψη μέσων, γνωστική ανεπάρκεια εκπαιδευτικού και ανάγκη προετοιμασίας του εκπαιδευτικού. Αυτό το ποσοστό γίνεται 18,2% όταν η προσέγγιση της </a:t>
            </a:r>
            <a:r>
              <a:rPr lang="el-GR" dirty="0" err="1"/>
              <a:t>ΦτΕ</a:t>
            </a:r>
            <a:r>
              <a:rPr lang="el-GR" dirty="0"/>
              <a:t> γίνεται μέσω αφήγησης, και στους λόγους δυσκολίας, ελάχιστοι πια αναφέρουν την έλλειψη εξοπλισμού. Σύμφωνα με τους </a:t>
            </a:r>
            <a:r>
              <a:rPr lang="el-GR" dirty="0" err="1"/>
              <a:t>Ratcliffe</a:t>
            </a:r>
            <a:r>
              <a:rPr lang="el-GR" dirty="0"/>
              <a:t> και </a:t>
            </a:r>
            <a:r>
              <a:rPr lang="el-GR" dirty="0" err="1"/>
              <a:t>Millar</a:t>
            </a:r>
            <a:r>
              <a:rPr lang="el-GR" dirty="0"/>
              <a:t> (2009) για να καταφέρουν οι εκπαιδευτικοί να διδάξουν θέματα σχετικά με τη </a:t>
            </a:r>
            <a:r>
              <a:rPr lang="el-GR" dirty="0" err="1"/>
              <a:t>ΦτΕ</a:t>
            </a:r>
            <a:r>
              <a:rPr lang="el-GR" dirty="0"/>
              <a:t>, θα πρέπει να έχουν στήριξη, και τα κατάλληλα εκπαιδευτικά εργαλεία. Φαίνεται λοιπόν ότι οι ιστορίες που δόθηκαν στους εκπαιδευτικούς αποτελούν ικανά μέσα για την προσέγγιση της </a:t>
            </a:r>
            <a:r>
              <a:rPr lang="el-GR" dirty="0" err="1"/>
              <a:t>ΦτΕ</a:t>
            </a:r>
            <a:r>
              <a:rPr lang="el-GR" dirty="0"/>
              <a:t>, και έτσι ο ένας από τους δύο παράγοντες των παραπάνω ικανοποιείται. Επιπλέον καθώς οι ιστορίες περιείχαν ήδη προσαρμοσμένο υλικό από την ιστορία της επιστήμης και η αφήγηση είναι μία διδακτική πρόταση που κεντρίζει το ενδιαφέρον των μαθητών, ξεπερνιούνται και άλλα εμπόδια που έχουν αναφερθεί στη βιβλιογραφία (</a:t>
            </a:r>
            <a:r>
              <a:rPr lang="el-GR" dirty="0" err="1"/>
              <a:t>Henke</a:t>
            </a:r>
            <a:r>
              <a:rPr lang="el-GR" dirty="0"/>
              <a:t> &amp; </a:t>
            </a:r>
            <a:r>
              <a:rPr lang="el-GR" dirty="0" err="1"/>
              <a:t>Höttecke</a:t>
            </a:r>
            <a:r>
              <a:rPr lang="el-GR" dirty="0"/>
              <a:t> 2015).</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822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Τα στοιχεία που αναφέρθηκαν περισσότερο ήταν αυτά σχετικά με την επιστημονική μέθοδο και τις κοινωνικές επιρροές στην επιστήμη, ακολουθούμενα από την ανάγκη εμπειρικών αποδείξεων, και τη δημιουργικότητα στην επιστήμη. </a:t>
            </a:r>
          </a:p>
          <a:p>
            <a:r>
              <a:rPr lang="el-GR" dirty="0"/>
              <a:t>Αυτά που αναφέρθηκαν λιγότερο ήταν τα σχετικά με τους νόμους και τις θεωρίες, και την επιστήμη και τεχνολογία. </a:t>
            </a:r>
          </a:p>
          <a:p>
            <a:r>
              <a:rPr lang="el-GR" dirty="0"/>
              <a:t>Αυτό αποδίδεται τόσο στο περιεχόμενο των ιστοριών όσο και στην εξοικείωση των εκπαιδευτικών με ορισμένα από τα στοιχεία της </a:t>
            </a:r>
            <a:r>
              <a:rPr lang="el-GR" dirty="0" err="1"/>
              <a:t>ΦτΕˑ</a:t>
            </a:r>
            <a:r>
              <a:rPr lang="el-GR" dirty="0"/>
              <a:t> για παράδειγμα, η επιστημονική μέθοδος αποτελεί ξεκάθαρο στόχο του ελληνικού αναλυτικού προγράμματος.</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0393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7A280-E5F2-4C7D-9986-B2B4472DDD94}" type="slidenum">
              <a:rPr kumimoji="0" lang="en-US" altLang="el-G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425128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tLang="en-US">
              <a:ea typeface="ＭＳ Ｐゴシック" charset="-128"/>
            </a:endParaRPr>
          </a:p>
        </p:txBody>
      </p:sp>
    </p:spTree>
    <p:extLst>
      <p:ext uri="{BB962C8B-B14F-4D97-AF65-F5344CB8AC3E}">
        <p14:creationId xmlns:p14="http://schemas.microsoft.com/office/powerpoint/2010/main" val="246817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1407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συμμετέχοντες βαθμολόγησαν το σεμινάριο κατά μέσο όρο με 3,6/5 ως προς το κατά πόσο τους βοήθησε στην αφήγηση, με το 54,5% (12/22) να δηλώνει ότι βοηθήθηκε πολύ και πάρα πολύ. Σε ποσοστό 95,5% (21/22) δήλωσαν ότι επιθυμούν να παρακολουθήσουν και άλλα σεμινάρια αφήγησης. </a:t>
            </a:r>
          </a:p>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3140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Στον Πίνακα φαίνονται οι απαντήσεις τους σχετικά με τη βαθμολόγηση: της αφήγησης, της εισαγωγής εννοιών της </a:t>
            </a:r>
            <a:r>
              <a:rPr lang="el-GR" dirty="0" err="1"/>
              <a:t>ΦτΕ</a:t>
            </a:r>
            <a:r>
              <a:rPr lang="el-GR" dirty="0"/>
              <a:t> σε ένα τυπικό μάθημα βιολογίας και της εισαγωγής εννοιών </a:t>
            </a:r>
            <a:r>
              <a:rPr lang="el-GR" dirty="0" err="1"/>
              <a:t>ΦτΕ</a:t>
            </a:r>
            <a:r>
              <a:rPr lang="el-GR" dirty="0"/>
              <a:t> μέσω αφήγησης ως προς την ευκολία της εφαρμογής τους.</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461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Στον Πίνακα φαίνονται οι απαντήσεις τους σχετικά με τις δυσκολίες που αναγνώρισαν οι εκπαιδευτικοί σε κάθε μέθοδο.</a:t>
            </a:r>
          </a:p>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832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Σχεδόν όλα τα στοιχεία της </a:t>
            </a:r>
            <a:r>
              <a:rPr lang="el-GR" sz="1200" kern="1200" dirty="0" err="1">
                <a:solidFill>
                  <a:schemeClr val="tx1"/>
                </a:solidFill>
                <a:effectLst/>
                <a:latin typeface="+mn-lt"/>
                <a:ea typeface="+mn-ea"/>
                <a:cs typeface="+mn-cs"/>
              </a:rPr>
              <a:t>ΦτΕ</a:t>
            </a:r>
            <a:r>
              <a:rPr lang="el-GR" sz="1200" kern="1200" dirty="0">
                <a:solidFill>
                  <a:schemeClr val="tx1"/>
                </a:solidFill>
                <a:effectLst/>
                <a:latin typeface="+mn-lt"/>
                <a:ea typeface="+mn-ea"/>
                <a:cs typeface="+mn-cs"/>
              </a:rPr>
              <a:t> αναγνωρίστηκαν σε όλες τις ιστορίες, άλλα από περισσότερους και άλλα από λιγότερους εκπαιδευτικούς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941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Σχεδόν όλα τα στοιχεία της </a:t>
            </a:r>
            <a:r>
              <a:rPr lang="el-GR" sz="1200" kern="1200" dirty="0" err="1">
                <a:solidFill>
                  <a:schemeClr val="tx1"/>
                </a:solidFill>
                <a:effectLst/>
                <a:latin typeface="+mn-lt"/>
                <a:ea typeface="+mn-ea"/>
                <a:cs typeface="+mn-cs"/>
              </a:rPr>
              <a:t>ΦτΕ</a:t>
            </a:r>
            <a:r>
              <a:rPr lang="el-GR" sz="1200" kern="1200" dirty="0">
                <a:solidFill>
                  <a:schemeClr val="tx1"/>
                </a:solidFill>
                <a:effectLst/>
                <a:latin typeface="+mn-lt"/>
                <a:ea typeface="+mn-ea"/>
                <a:cs typeface="+mn-cs"/>
              </a:rPr>
              <a:t> αναγνωρίστηκαν σε όλες τις ιστορίες, άλλα από περισσότερους και άλλα από λιγότερους εκπαιδευτικούς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912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εκπαιδευτικοί αξιολόγησαν θετικά το σεμινάριο. Βέβαια, ένα ολιγόωρο σεμινάριο αφήγησης δεν μπορεί να θεωρηθεί επαρκές για την εκπαίδευση των εκπαιδευτικών στην αφήγηση και μάλιστα επιστημονικών ιστοριών, που είναι σχετικά απαιτητικές. </a:t>
            </a:r>
          </a:p>
          <a:p>
            <a:r>
              <a:rPr lang="el-GR" dirty="0"/>
              <a:t>Το ότι το 95% των εκπαιδευτικών δήλωσε ότι επιθυμούν να παρακολουθήσουν και άλλα σεμινάρια αφήγησης όμως, είναι μία ισχυρή ένδειξη, ότι η αφήγηση είναι αρεστή στους εκπαιδευτικούς ως εκπαιδευτικό εργαλείο. Σε ικανοποιητικό ποσοστό οι εκπαιδευτικοί εφάρμοσαν την τεχνική στην τάξη τους και αφηγήθηκαν στους μαθητές τους τις ιστορίες που τους δόθηκαν. Μάλιστα θεώρησαν την αφήγηση ως μία μέθοδο σχετικά εύκολη στην εφαρμογή της. </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5352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10/29/25</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23A1CC3-2375-41D4-9E03-427CAF2A4C1A}" type="datetimeFigureOut">
              <a:rPr lang="en-US" dirty="0"/>
              <a:t>10/29/25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Τίτλος και λεζάντα">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FF16868-8199-4C2C-A5B1-63AEE139F88E}" type="datetimeFigureOut">
              <a:rPr lang="en-US" dirty="0"/>
              <a:t>10/29/25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Εισαγωγικά με λεζάντα">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l-GR"/>
              <a:t>Κάντε κλικ για να επεξεργαστείτε τον τίτλο υποδείγματος</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AD9FF7F-6988-44CC-821B-644E70CD2F73}" type="datetimeFigureOut">
              <a:rPr lang="en-US" dirty="0"/>
              <a:t>10/29/25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Κάρτα ονόματος">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5C12C299-16B2-4475-990D-751901EACC14}" type="datetimeFigureOut">
              <a:rPr lang="en-US" dirty="0"/>
              <a:t>10/29/25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10/29/25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10/29/25</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10/29/25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10/29/25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260352" y="228600"/>
            <a:ext cx="10687049" cy="9144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812800" y="1600200"/>
            <a:ext cx="5181600" cy="44196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ClipArt"/>
          <p:cNvSpPr>
            <a:spLocks noGrp="1"/>
          </p:cNvSpPr>
          <p:nvPr>
            <p:ph type="clipArt" sz="half" idx="2"/>
          </p:nvPr>
        </p:nvSpPr>
        <p:spPr>
          <a:xfrm>
            <a:off x="6197600" y="1600200"/>
            <a:ext cx="5181600" cy="4419600"/>
          </a:xfrm>
        </p:spPr>
        <p:txBody>
          <a:bodyPr rtlCol="0">
            <a:normAutofit/>
          </a:bodyPr>
          <a:lstStyle/>
          <a:p>
            <a:pPr lvl="0"/>
            <a:endParaRPr lang="el-GR" noProof="0"/>
          </a:p>
        </p:txBody>
      </p:sp>
      <p:sp>
        <p:nvSpPr>
          <p:cNvPr id="5" name="4 - Θέση ημερομηνίας"/>
          <p:cNvSpPr>
            <a:spLocks noGrp="1"/>
          </p:cNvSpPr>
          <p:nvPr>
            <p:ph type="dt" sz="half" idx="10"/>
          </p:nvPr>
        </p:nvSpPr>
        <p:spPr>
          <a:xfrm>
            <a:off x="609600" y="6248400"/>
            <a:ext cx="2844800" cy="45720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l-GR"/>
          </a:p>
        </p:txBody>
      </p:sp>
      <p:sp>
        <p:nvSpPr>
          <p:cNvPr id="6" name="5 - Θέση υποσέλιδου"/>
          <p:cNvSpPr>
            <a:spLocks noGrp="1"/>
          </p:cNvSpPr>
          <p:nvPr>
            <p:ph type="ftr" sz="quarter" idx="11"/>
          </p:nvPr>
        </p:nvSpPr>
        <p:spPr>
          <a:xfrm>
            <a:off x="4165600" y="6248400"/>
            <a:ext cx="3860800" cy="45720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8737600" y="6248400"/>
            <a:ext cx="2844800" cy="457200"/>
          </a:xfrm>
        </p:spPr>
        <p:txBody>
          <a:bodyPr/>
          <a:lstStyle>
            <a:lvl1pPr>
              <a:defRPr/>
            </a:lvl1pPr>
          </a:lstStyle>
          <a:p>
            <a:fld id="{1C9CDC35-A779-104C-A58C-663FE134B41D}" type="slidenum">
              <a:rPr lang="el-GR" altLang="en-US"/>
              <a:pPr/>
              <a:t>‹#›</a:t>
            </a:fld>
            <a:endParaRPr lang="el-GR" altLang="en-US"/>
          </a:p>
        </p:txBody>
      </p:sp>
    </p:spTree>
    <p:extLst>
      <p:ext uri="{BB962C8B-B14F-4D97-AF65-F5344CB8AC3E}">
        <p14:creationId xmlns:p14="http://schemas.microsoft.com/office/powerpoint/2010/main" val="1049342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29/10/25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3801265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10/29/25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29/10/25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98328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29/10/25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453478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29/10/25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3396085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29/10/25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210847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29/10/25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118936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29/10/25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574589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29/10/25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139479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29/10/25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267307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29/10/25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675421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29/10/25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72604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34E6425-0181-43F2-84FC-787E803FD2F8}" type="datetimeFigureOut">
              <a:rPr lang="en-US" dirty="0"/>
              <a:t>10/29/25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A1BF-2A9B-40AD-974F-7C01A95DFF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77635906-4830-46DF-9EB6-DAD020DDE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E7762E1E-CED6-4E6B-A835-45138164AB6B}"/>
              </a:ext>
            </a:extLst>
          </p:cNvPr>
          <p:cNvSpPr>
            <a:spLocks noGrp="1"/>
          </p:cNvSpPr>
          <p:nvPr>
            <p:ph type="dt" sz="half" idx="10"/>
          </p:nvPr>
        </p:nvSpPr>
        <p:spPr/>
        <p:txBody>
          <a:bodyPr/>
          <a:lstStyle/>
          <a:p>
            <a:fld id="{E1EDE2AF-5785-4745-9859-55782C3C1D8F}" type="datetimeFigureOut">
              <a:rPr lang="el-GR" smtClean="0"/>
              <a:pPr/>
              <a:t>29/10/25</a:t>
            </a:fld>
            <a:endParaRPr lang="el-GR"/>
          </a:p>
        </p:txBody>
      </p:sp>
      <p:sp>
        <p:nvSpPr>
          <p:cNvPr id="5" name="Footer Placeholder 4">
            <a:extLst>
              <a:ext uri="{FF2B5EF4-FFF2-40B4-BE49-F238E27FC236}">
                <a16:creationId xmlns:a16="http://schemas.microsoft.com/office/drawing/2014/main" id="{27BAA3B6-818A-4412-9AE8-3A5A9FF6943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608F7AD-6356-437E-9EE0-68CCD110D44E}"/>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399265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DA14D-140F-4FCC-A3D2-5BCBAD507304}"/>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F9FF10EF-D99D-4DFA-8535-2310C59A44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71BAFFF-3095-45AA-A88E-77F68A914907}"/>
              </a:ext>
            </a:extLst>
          </p:cNvPr>
          <p:cNvSpPr>
            <a:spLocks noGrp="1"/>
          </p:cNvSpPr>
          <p:nvPr>
            <p:ph type="dt" sz="half" idx="10"/>
          </p:nvPr>
        </p:nvSpPr>
        <p:spPr/>
        <p:txBody>
          <a:bodyPr/>
          <a:lstStyle/>
          <a:p>
            <a:fld id="{E1EDE2AF-5785-4745-9859-55782C3C1D8F}" type="datetimeFigureOut">
              <a:rPr lang="el-GR" smtClean="0"/>
              <a:pPr/>
              <a:t>29/10/25</a:t>
            </a:fld>
            <a:endParaRPr lang="el-GR"/>
          </a:p>
        </p:txBody>
      </p:sp>
      <p:sp>
        <p:nvSpPr>
          <p:cNvPr id="5" name="Footer Placeholder 4">
            <a:extLst>
              <a:ext uri="{FF2B5EF4-FFF2-40B4-BE49-F238E27FC236}">
                <a16:creationId xmlns:a16="http://schemas.microsoft.com/office/drawing/2014/main" id="{D6821F81-59C0-458B-AB3C-55E763DBF25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CE3F4C2-BD1E-4E9E-B002-D78AE2FF731C}"/>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4178649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44F3-BDB7-4FAC-ACF1-3EA07798D2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BEFA49E8-610D-46DD-9B80-DFE8797FDC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ABE114-CD4E-4688-9D55-26BDE60B6A43}"/>
              </a:ext>
            </a:extLst>
          </p:cNvPr>
          <p:cNvSpPr>
            <a:spLocks noGrp="1"/>
          </p:cNvSpPr>
          <p:nvPr>
            <p:ph type="dt" sz="half" idx="10"/>
          </p:nvPr>
        </p:nvSpPr>
        <p:spPr/>
        <p:txBody>
          <a:bodyPr/>
          <a:lstStyle/>
          <a:p>
            <a:fld id="{E1EDE2AF-5785-4745-9859-55782C3C1D8F}" type="datetimeFigureOut">
              <a:rPr lang="el-GR" smtClean="0"/>
              <a:pPr/>
              <a:t>29/10/25</a:t>
            </a:fld>
            <a:endParaRPr lang="el-GR"/>
          </a:p>
        </p:txBody>
      </p:sp>
      <p:sp>
        <p:nvSpPr>
          <p:cNvPr id="5" name="Footer Placeholder 4">
            <a:extLst>
              <a:ext uri="{FF2B5EF4-FFF2-40B4-BE49-F238E27FC236}">
                <a16:creationId xmlns:a16="http://schemas.microsoft.com/office/drawing/2014/main" id="{CD301486-2C27-4BAC-98E7-A2562358279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F8EBEB9-3874-4492-AB0E-2FE8AC0C1226}"/>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2923914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7CFE-D982-404F-BC09-0501C693576C}"/>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CB5A0233-25FD-4AC6-B35C-59613D9CF63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71352831-5C20-4B9B-BB10-DCD8D1F308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3BF4B4EC-5A2A-4217-A552-93FCD8B159EC}"/>
              </a:ext>
            </a:extLst>
          </p:cNvPr>
          <p:cNvSpPr>
            <a:spLocks noGrp="1"/>
          </p:cNvSpPr>
          <p:nvPr>
            <p:ph type="dt" sz="half" idx="10"/>
          </p:nvPr>
        </p:nvSpPr>
        <p:spPr/>
        <p:txBody>
          <a:bodyPr/>
          <a:lstStyle/>
          <a:p>
            <a:fld id="{E1EDE2AF-5785-4745-9859-55782C3C1D8F}" type="datetimeFigureOut">
              <a:rPr lang="el-GR" smtClean="0"/>
              <a:pPr/>
              <a:t>29/10/25</a:t>
            </a:fld>
            <a:endParaRPr lang="el-GR"/>
          </a:p>
        </p:txBody>
      </p:sp>
      <p:sp>
        <p:nvSpPr>
          <p:cNvPr id="6" name="Footer Placeholder 5">
            <a:extLst>
              <a:ext uri="{FF2B5EF4-FFF2-40B4-BE49-F238E27FC236}">
                <a16:creationId xmlns:a16="http://schemas.microsoft.com/office/drawing/2014/main" id="{4A2016A0-84C6-4F1E-BF79-8E4BE8F972A1}"/>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FEEF711F-F270-4BA7-AFFE-37AC4AAAC65A}"/>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219817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FDD3-0793-4556-B4CC-36642B5EBEC5}"/>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87FECAF-42BD-481C-BC28-058AECCEA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90F892-EA2E-4782-AA9C-F81D75C900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03DA1B13-82F1-455B-AEBD-B679489D23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0DB5A1-FD05-4CE8-ADDE-4DE0CAE1D3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9EABEDBC-E70F-4AB4-A6F5-AB4ED8E971D3}"/>
              </a:ext>
            </a:extLst>
          </p:cNvPr>
          <p:cNvSpPr>
            <a:spLocks noGrp="1"/>
          </p:cNvSpPr>
          <p:nvPr>
            <p:ph type="dt" sz="half" idx="10"/>
          </p:nvPr>
        </p:nvSpPr>
        <p:spPr/>
        <p:txBody>
          <a:bodyPr/>
          <a:lstStyle/>
          <a:p>
            <a:fld id="{E1EDE2AF-5785-4745-9859-55782C3C1D8F}" type="datetimeFigureOut">
              <a:rPr lang="el-GR" smtClean="0"/>
              <a:pPr/>
              <a:t>29/10/25</a:t>
            </a:fld>
            <a:endParaRPr lang="el-GR"/>
          </a:p>
        </p:txBody>
      </p:sp>
      <p:sp>
        <p:nvSpPr>
          <p:cNvPr id="8" name="Footer Placeholder 7">
            <a:extLst>
              <a:ext uri="{FF2B5EF4-FFF2-40B4-BE49-F238E27FC236}">
                <a16:creationId xmlns:a16="http://schemas.microsoft.com/office/drawing/2014/main" id="{83BE0DB5-D65A-44F3-96A1-103F79D96A01}"/>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68997699-E0EB-45C2-A267-A0DF09483F2B}"/>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732445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9D578-02F9-4AA7-A1CA-28B11D73DAA7}"/>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84F7F72A-4EDF-4671-876F-21F4A9179A54}"/>
              </a:ext>
            </a:extLst>
          </p:cNvPr>
          <p:cNvSpPr>
            <a:spLocks noGrp="1"/>
          </p:cNvSpPr>
          <p:nvPr>
            <p:ph type="dt" sz="half" idx="10"/>
          </p:nvPr>
        </p:nvSpPr>
        <p:spPr/>
        <p:txBody>
          <a:bodyPr/>
          <a:lstStyle/>
          <a:p>
            <a:fld id="{E1EDE2AF-5785-4745-9859-55782C3C1D8F}" type="datetimeFigureOut">
              <a:rPr lang="el-GR" smtClean="0"/>
              <a:pPr/>
              <a:t>29/10/25</a:t>
            </a:fld>
            <a:endParaRPr lang="el-GR"/>
          </a:p>
        </p:txBody>
      </p:sp>
      <p:sp>
        <p:nvSpPr>
          <p:cNvPr id="4" name="Footer Placeholder 3">
            <a:extLst>
              <a:ext uri="{FF2B5EF4-FFF2-40B4-BE49-F238E27FC236}">
                <a16:creationId xmlns:a16="http://schemas.microsoft.com/office/drawing/2014/main" id="{D2E2FF30-B059-4253-9549-BA60615E3F58}"/>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B5040627-9537-40D5-9575-E91208BC4BDD}"/>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3502966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835A20-279F-45D4-951D-BF4F1DEBBA3D}"/>
              </a:ext>
            </a:extLst>
          </p:cNvPr>
          <p:cNvSpPr>
            <a:spLocks noGrp="1"/>
          </p:cNvSpPr>
          <p:nvPr>
            <p:ph type="dt" sz="half" idx="10"/>
          </p:nvPr>
        </p:nvSpPr>
        <p:spPr/>
        <p:txBody>
          <a:bodyPr/>
          <a:lstStyle/>
          <a:p>
            <a:fld id="{E1EDE2AF-5785-4745-9859-55782C3C1D8F}" type="datetimeFigureOut">
              <a:rPr lang="el-GR" smtClean="0"/>
              <a:pPr/>
              <a:t>29/10/25</a:t>
            </a:fld>
            <a:endParaRPr lang="el-GR"/>
          </a:p>
        </p:txBody>
      </p:sp>
      <p:sp>
        <p:nvSpPr>
          <p:cNvPr id="3" name="Footer Placeholder 2">
            <a:extLst>
              <a:ext uri="{FF2B5EF4-FFF2-40B4-BE49-F238E27FC236}">
                <a16:creationId xmlns:a16="http://schemas.microsoft.com/office/drawing/2014/main" id="{3C752D0C-213A-4847-A562-3A6E2DC1EBCC}"/>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18D8989A-3392-49CF-A11F-C1F0122C3C62}"/>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4082551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4A14-5A8D-4413-9F07-04E5A54529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133B0AE5-9582-4998-8B34-E8F077B9F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0244626A-B4A3-4680-A12D-A55D24006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602A3A-B207-4095-A931-D7B52B3D0592}"/>
              </a:ext>
            </a:extLst>
          </p:cNvPr>
          <p:cNvSpPr>
            <a:spLocks noGrp="1"/>
          </p:cNvSpPr>
          <p:nvPr>
            <p:ph type="dt" sz="half" idx="10"/>
          </p:nvPr>
        </p:nvSpPr>
        <p:spPr/>
        <p:txBody>
          <a:bodyPr/>
          <a:lstStyle/>
          <a:p>
            <a:fld id="{E1EDE2AF-5785-4745-9859-55782C3C1D8F}" type="datetimeFigureOut">
              <a:rPr lang="el-GR" smtClean="0"/>
              <a:pPr/>
              <a:t>29/10/25</a:t>
            </a:fld>
            <a:endParaRPr lang="el-GR"/>
          </a:p>
        </p:txBody>
      </p:sp>
      <p:sp>
        <p:nvSpPr>
          <p:cNvPr id="6" name="Footer Placeholder 5">
            <a:extLst>
              <a:ext uri="{FF2B5EF4-FFF2-40B4-BE49-F238E27FC236}">
                <a16:creationId xmlns:a16="http://schemas.microsoft.com/office/drawing/2014/main" id="{E1E177C0-D1FF-4BAC-B191-57D27F93ECA5}"/>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C860AE74-46D9-4469-AFE8-A4C643F6C4C4}"/>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2848868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ADA7-515C-4F88-8411-3D18CEA9BB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35A5C400-D76C-457E-8B62-4A8D5E992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17589A71-E3DD-4F73-975B-2EBB5303C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B28034-7FBC-497E-B81A-63148D6DB703}"/>
              </a:ext>
            </a:extLst>
          </p:cNvPr>
          <p:cNvSpPr>
            <a:spLocks noGrp="1"/>
          </p:cNvSpPr>
          <p:nvPr>
            <p:ph type="dt" sz="half" idx="10"/>
          </p:nvPr>
        </p:nvSpPr>
        <p:spPr/>
        <p:txBody>
          <a:bodyPr/>
          <a:lstStyle/>
          <a:p>
            <a:fld id="{E1EDE2AF-5785-4745-9859-55782C3C1D8F}" type="datetimeFigureOut">
              <a:rPr lang="el-GR" smtClean="0"/>
              <a:pPr/>
              <a:t>29/10/25</a:t>
            </a:fld>
            <a:endParaRPr lang="el-GR"/>
          </a:p>
        </p:txBody>
      </p:sp>
      <p:sp>
        <p:nvSpPr>
          <p:cNvPr id="6" name="Footer Placeholder 5">
            <a:extLst>
              <a:ext uri="{FF2B5EF4-FFF2-40B4-BE49-F238E27FC236}">
                <a16:creationId xmlns:a16="http://schemas.microsoft.com/office/drawing/2014/main" id="{3C232A36-F353-44F1-9433-3D5F57B0936B}"/>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A78FC8E0-3C86-4215-84E5-35316D8F59E2}"/>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956468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0C3D-1487-4992-BAD4-D2F43E09B650}"/>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6E0CBB2C-81B9-4FAF-A0DC-BDFF2CD673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F842034-108D-4AB8-971B-C29E27995BEF}"/>
              </a:ext>
            </a:extLst>
          </p:cNvPr>
          <p:cNvSpPr>
            <a:spLocks noGrp="1"/>
          </p:cNvSpPr>
          <p:nvPr>
            <p:ph type="dt" sz="half" idx="10"/>
          </p:nvPr>
        </p:nvSpPr>
        <p:spPr/>
        <p:txBody>
          <a:bodyPr/>
          <a:lstStyle/>
          <a:p>
            <a:fld id="{E1EDE2AF-5785-4745-9859-55782C3C1D8F}" type="datetimeFigureOut">
              <a:rPr lang="el-GR" smtClean="0"/>
              <a:pPr/>
              <a:t>29/10/25</a:t>
            </a:fld>
            <a:endParaRPr lang="el-GR"/>
          </a:p>
        </p:txBody>
      </p:sp>
      <p:sp>
        <p:nvSpPr>
          <p:cNvPr id="5" name="Footer Placeholder 4">
            <a:extLst>
              <a:ext uri="{FF2B5EF4-FFF2-40B4-BE49-F238E27FC236}">
                <a16:creationId xmlns:a16="http://schemas.microsoft.com/office/drawing/2014/main" id="{FC382C93-15D0-48EE-89C7-65C4B6BE05B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C2FDAAC1-24D4-40C4-9917-CAAB578CE9A6}"/>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1995536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10/29/25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28710-7882-4EB2-9834-C9CD0C06EF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DAE7966D-CC86-4002-A77A-F53380EB5A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7621CDD-A237-49D8-B108-9CCA9D300293}"/>
              </a:ext>
            </a:extLst>
          </p:cNvPr>
          <p:cNvSpPr>
            <a:spLocks noGrp="1"/>
          </p:cNvSpPr>
          <p:nvPr>
            <p:ph type="dt" sz="half" idx="10"/>
          </p:nvPr>
        </p:nvSpPr>
        <p:spPr/>
        <p:txBody>
          <a:bodyPr/>
          <a:lstStyle/>
          <a:p>
            <a:fld id="{E1EDE2AF-5785-4745-9859-55782C3C1D8F}" type="datetimeFigureOut">
              <a:rPr lang="el-GR" smtClean="0"/>
              <a:pPr/>
              <a:t>29/10/25</a:t>
            </a:fld>
            <a:endParaRPr lang="el-GR"/>
          </a:p>
        </p:txBody>
      </p:sp>
      <p:sp>
        <p:nvSpPr>
          <p:cNvPr id="5" name="Footer Placeholder 4">
            <a:extLst>
              <a:ext uri="{FF2B5EF4-FFF2-40B4-BE49-F238E27FC236}">
                <a16:creationId xmlns:a16="http://schemas.microsoft.com/office/drawing/2014/main" id="{4644356E-C7AB-4588-8C6C-84942E75CC1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2848A3B-CA17-4470-8638-5FD9F7B788C8}"/>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1433150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10/29/25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10/29/25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10/29/25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76E86A4C-8E40-4F87-A4F0-01A0687C5742}" type="datetimeFigureOut">
              <a:rPr lang="en-US" dirty="0"/>
              <a:t>10/29/25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5E72C73-2D91-4E12-BA25-F0AA0C03599B}" type="datetimeFigureOut">
              <a:rPr lang="en-US" dirty="0"/>
              <a:t>10/29/25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10/29/25</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 id="2147483674" r:id="rId18"/>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29/10/25</a:t>
            </a:fld>
            <a:endParaRPr lang="el-GR"/>
          </a:p>
        </p:txBody>
      </p:sp>
      <p:sp>
        <p:nvSpPr>
          <p:cNvPr id="5" name="4 - Θέση υποσέλιδου"/>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extLst>
      <p:ext uri="{BB962C8B-B14F-4D97-AF65-F5344CB8AC3E}">
        <p14:creationId xmlns:p14="http://schemas.microsoft.com/office/powerpoint/2010/main" val="28669344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4F46D6-B8D2-43B3-AD00-4D8A59256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E4B18F40-C6A3-475D-AF9D-325F4AA983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A72F36F-DFEC-4911-8679-97E2BA748A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DE2AF-5785-4745-9859-55782C3C1D8F}" type="datetimeFigureOut">
              <a:rPr lang="el-GR" smtClean="0"/>
              <a:pPr/>
              <a:t>29/10/25</a:t>
            </a:fld>
            <a:endParaRPr lang="el-GR"/>
          </a:p>
        </p:txBody>
      </p:sp>
      <p:sp>
        <p:nvSpPr>
          <p:cNvPr id="5" name="Footer Placeholder 4">
            <a:extLst>
              <a:ext uri="{FF2B5EF4-FFF2-40B4-BE49-F238E27FC236}">
                <a16:creationId xmlns:a16="http://schemas.microsoft.com/office/drawing/2014/main" id="{FAEEA9B7-9A64-4E55-B7AF-9BD61F0D43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0BF38ED2-3031-4AED-B47B-9AD4892A61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27D73-6AE8-4189-99A7-2DC914200310}" type="slidenum">
              <a:rPr lang="el-GR" smtClean="0"/>
              <a:pPr/>
              <a:t>‹#›</a:t>
            </a:fld>
            <a:endParaRPr lang="el-GR"/>
          </a:p>
        </p:txBody>
      </p:sp>
    </p:spTree>
    <p:extLst>
      <p:ext uri="{BB962C8B-B14F-4D97-AF65-F5344CB8AC3E}">
        <p14:creationId xmlns:p14="http://schemas.microsoft.com/office/powerpoint/2010/main" val="39232100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roundreport.com/can-freelance-writing-help-hone-writing-skills/"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https://writingguide.se/writing/the-structure-of-the-academic-tex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argutelegacy.blogspot.com/2019/05/essay-writing-3-main-body-topic-sentence.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http://strategywiki.org/wiki/File:Check_mark.sv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https://www.combineoverwiki.net/wiki/File:Red_X.sv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http://strategywiki.org/wiki/File:Check_mark.sv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0.xml"/><Relationship Id="rId4" Type="http://schemas.openxmlformats.org/officeDocument/2006/relationships/hyperlink" Target="https://www.pexels.com/photo/man-reading-book-286179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ombineoverwiki.net/wiki/File:Red_X.sv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pngall.com/imbalance-png"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rigvedawiki.net/w/%EB%8D%B0%EB%B8%94%EC%A6%88%20%EC%95%A0%EB%93%9C%EB%B2%84%ED%82%B7"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0.xml"/><Relationship Id="rId4" Type="http://schemas.openxmlformats.org/officeDocument/2006/relationships/hyperlink" Target="https://pixabay.com/illustrations/question-mark-question-response-101982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https://www.flickr.com/photos/59206643@N05/544607454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0.xml"/><Relationship Id="rId5" Type="http://schemas.openxmlformats.org/officeDocument/2006/relationships/image" Target="../media/image36.jpe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30.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30.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30.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hyperlink" Target="mailto:emavrikaki@primedu.uoa.gr" TargetMode="External"/><Relationship Id="rId2" Type="http://schemas.openxmlformats.org/officeDocument/2006/relationships/hyperlink" Target="mailto:nkapsala@gmail.com" TargetMode="Externa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2" Type="http://schemas.openxmlformats.org/officeDocument/2006/relationships/hyperlink" Target="https://docs.google.com/forms/d/1sUK71oy5Tay1bQOz7TgeRx5Uqo-T5wWqRRKCAenraeQ/edit#responses" TargetMode="Externa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http://www.oneirokriths123.com/927/oneirokritis-vivlia" TargetMode="External"/><Relationship Id="rId5" Type="http://schemas.openxmlformats.org/officeDocument/2006/relationships/image" Target="../media/image8.jpg"/><Relationship Id="rId4" Type="http://schemas.openxmlformats.org/officeDocument/2006/relationships/hyperlink" Target="https://www.tricksforgreeks.com/2014/07/dorean-ekpedefsi-sto-internet-130-ilektronika-vivllia-microsoft.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1.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hyperlink" Target="http://www.ekt.gr/"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https://gsouto-digitalteacher.blogspot.com/2011/08/new-words-in-concise-oxford-dictionary.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Εικόνα 15" descr="Εικόνα που περιέχει κείμενο, πίνακας, φορητός υπολογιστής, άτομο&#10;&#10;Περιγραφή που δημιουργήθηκε αυτόματα">
            <a:extLst>
              <a:ext uri="{FF2B5EF4-FFF2-40B4-BE49-F238E27FC236}">
                <a16:creationId xmlns:a16="http://schemas.microsoft.com/office/drawing/2014/main" id="{3E752840-9522-7A48-AB11-C941AA57B040}"/>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13316" r="13317" b="-1"/>
          <a:stretch/>
        </p:blipFill>
        <p:spPr>
          <a:xfrm>
            <a:off x="4654295" y="-140236"/>
            <a:ext cx="7537705" cy="6857990"/>
          </a:xfrm>
          <a:prstGeom prst="rect">
            <a:avLst/>
          </a:prstGeom>
        </p:spPr>
      </p:pic>
      <p:sp>
        <p:nvSpPr>
          <p:cNvPr id="30" name="Rectangle 29">
            <a:extLst>
              <a:ext uri="{FF2B5EF4-FFF2-40B4-BE49-F238E27FC236}">
                <a16:creationId xmlns:a16="http://schemas.microsoft.com/office/drawing/2014/main" id="{2B65E6B8-0D17-4912-97E4-60B47A511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104978" y="1295400"/>
            <a:ext cx="4936635" cy="377369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Τίτλος 1">
            <a:extLst>
              <a:ext uri="{FF2B5EF4-FFF2-40B4-BE49-F238E27FC236}">
                <a16:creationId xmlns:a16="http://schemas.microsoft.com/office/drawing/2014/main" id="{58827600-0CB5-4D40-9F41-E2A79A1C0A48}"/>
              </a:ext>
            </a:extLst>
          </p:cNvPr>
          <p:cNvSpPr>
            <a:spLocks noGrp="1"/>
          </p:cNvSpPr>
          <p:nvPr>
            <p:ph type="ctrTitle"/>
          </p:nvPr>
        </p:nvSpPr>
        <p:spPr>
          <a:xfrm>
            <a:off x="6292069" y="2020002"/>
            <a:ext cx="4562452" cy="2154568"/>
          </a:xfrm>
        </p:spPr>
        <p:txBody>
          <a:bodyPr>
            <a:normAutofit/>
          </a:bodyPr>
          <a:lstStyle/>
          <a:p>
            <a:pPr algn="ctr">
              <a:lnSpc>
                <a:spcPct val="90000"/>
              </a:lnSpc>
            </a:pPr>
            <a:r>
              <a:rPr lang="el-GR" sz="3700" dirty="0">
                <a:solidFill>
                  <a:schemeClr val="tx1"/>
                </a:solidFill>
              </a:rPr>
              <a:t>Π</a:t>
            </a:r>
            <a:r>
              <a:rPr lang="en-US" sz="3700" dirty="0" err="1">
                <a:solidFill>
                  <a:schemeClr val="tx1"/>
                </a:solidFill>
              </a:rPr>
              <a:t>ώ</a:t>
            </a:r>
            <a:r>
              <a:rPr lang="el-GR" sz="3700" dirty="0">
                <a:solidFill>
                  <a:schemeClr val="tx1"/>
                </a:solidFill>
              </a:rPr>
              <a:t>ς να γράψετε μια καλή εργασία </a:t>
            </a:r>
            <a:br>
              <a:rPr lang="el-GR" sz="3700" dirty="0">
                <a:solidFill>
                  <a:schemeClr val="tx1"/>
                </a:solidFill>
              </a:rPr>
            </a:br>
            <a:r>
              <a:rPr lang="el-GR" sz="2400" dirty="0">
                <a:solidFill>
                  <a:schemeClr val="tx1"/>
                </a:solidFill>
              </a:rPr>
              <a:t>(βιβλιογραφική ανασκόπηση) </a:t>
            </a:r>
          </a:p>
        </p:txBody>
      </p:sp>
      <p:pic>
        <p:nvPicPr>
          <p:cNvPr id="5" name="Εικόνα 4" descr="Εικόνα που περιέχει κείμενο&#10;&#10;Περιγραφή που δημιουργήθηκε αυτόματα">
            <a:extLst>
              <a:ext uri="{FF2B5EF4-FFF2-40B4-BE49-F238E27FC236}">
                <a16:creationId xmlns:a16="http://schemas.microsoft.com/office/drawing/2014/main" id="{C9B7E0A2-F2AF-1A44-B58D-AF778E450204}"/>
              </a:ext>
            </a:extLst>
          </p:cNvPr>
          <p:cNvPicPr>
            <a:picLocks noChangeAspect="1"/>
          </p:cNvPicPr>
          <p:nvPr/>
        </p:nvPicPr>
        <p:blipFill rotWithShape="1">
          <a:blip r:embed="rId4"/>
          <a:srcRect l="3160" r="8987"/>
          <a:stretch/>
        </p:blipFill>
        <p:spPr>
          <a:xfrm>
            <a:off x="792854" y="721345"/>
            <a:ext cx="3283192" cy="4837726"/>
          </a:xfrm>
          <a:prstGeom prst="rect">
            <a:avLst/>
          </a:prstGeom>
        </p:spPr>
      </p:pic>
      <p:sp>
        <p:nvSpPr>
          <p:cNvPr id="4" name="Ορθογώνιο 3">
            <a:extLst>
              <a:ext uri="{FF2B5EF4-FFF2-40B4-BE49-F238E27FC236}">
                <a16:creationId xmlns:a16="http://schemas.microsoft.com/office/drawing/2014/main" id="{BC2F28D4-5F33-1543-968A-D4D4F8513247}"/>
              </a:ext>
            </a:extLst>
          </p:cNvPr>
          <p:cNvSpPr/>
          <p:nvPr/>
        </p:nvSpPr>
        <p:spPr>
          <a:xfrm>
            <a:off x="792854" y="5592473"/>
            <a:ext cx="3436947" cy="738664"/>
          </a:xfrm>
          <a:prstGeom prst="rect">
            <a:avLst/>
          </a:prstGeom>
        </p:spPr>
        <p:txBody>
          <a:bodyPr wrap="square">
            <a:spAutoFit/>
          </a:bodyPr>
          <a:lstStyle/>
          <a:p>
            <a:r>
              <a:rPr lang="el-GR" sz="1400" dirty="0"/>
              <a:t>Ευαγγελία </a:t>
            </a:r>
            <a:r>
              <a:rPr lang="el-GR" sz="1400" dirty="0" err="1"/>
              <a:t>Μαυρικάκη</a:t>
            </a:r>
            <a:endParaRPr lang="el-GR" sz="1400" dirty="0"/>
          </a:p>
          <a:p>
            <a:r>
              <a:rPr lang="el-GR" sz="1400" dirty="0" err="1"/>
              <a:t>Καθ</a:t>
            </a:r>
            <a:r>
              <a:rPr lang="el-GR" sz="1400" dirty="0"/>
              <a:t>. ΠΤΔΕ ΕΚΠΑ</a:t>
            </a:r>
          </a:p>
          <a:p>
            <a:r>
              <a:rPr lang="en-US" sz="1400" dirty="0" err="1">
                <a:latin typeface="Calibri" panose="020F0502020204030204" pitchFamily="34" charset="0"/>
                <a:cs typeface="Calibri" panose="020F0502020204030204" pitchFamily="34" charset="0"/>
              </a:rPr>
              <a:t>emavrikaki@primedu.uoa.gr</a:t>
            </a:r>
            <a:endParaRPr lang="el-G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809744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5C3141E4-0836-9A46-92CE-F21351C70899}"/>
              </a:ext>
            </a:extLst>
          </p:cNvPr>
          <p:cNvSpPr/>
          <p:nvPr/>
        </p:nvSpPr>
        <p:spPr>
          <a:xfrm>
            <a:off x="493294" y="282546"/>
            <a:ext cx="10359189" cy="6575454"/>
          </a:xfrm>
          <a:prstGeom prst="rect">
            <a:avLst/>
          </a:prstGeom>
        </p:spPr>
        <p:txBody>
          <a:bodyPr wrap="square">
            <a:spAutoFit/>
          </a:bodyPr>
          <a:lstStyle/>
          <a:p>
            <a:pPr>
              <a:lnSpc>
                <a:spcPct val="101000"/>
              </a:lnSpc>
              <a:spcBef>
                <a:spcPts val="200"/>
              </a:spcBef>
              <a:spcAft>
                <a:spcPts val="0"/>
              </a:spcAft>
            </a:pPr>
            <a:r>
              <a:rPr lang="el-GR" sz="24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Επιστημονικός λόγος</a:t>
            </a:r>
          </a:p>
          <a:p>
            <a:pPr>
              <a:lnSpc>
                <a:spcPct val="101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Πρέπει να είναι λιτός και περιεκτικός. Προσοχή σε αυθαίρετους ισχυρισμούς. Οποιοσδήποτε ισχυρισμός μου πρέπει να τεκμηριώνεται </a:t>
            </a:r>
          </a:p>
          <a:p>
            <a:pPr marL="285750" indent="-285750">
              <a:lnSpc>
                <a:spcPct val="101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είτε από τα ευρήματα της εμπειρικής έρευνάς μου, τα οποία έχω παρουσιάσει προηγουμένως, </a:t>
            </a:r>
          </a:p>
          <a:p>
            <a:pPr marL="285750" indent="-285750">
              <a:lnSpc>
                <a:spcPct val="101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είτε από τα ευρήματα άλλων ερευνητών τα οποία έχουν δημοσιευθεί στη βιβλιογραφία, τα οποία μπορώ να χρησιμοποιήσω ως τεκμήρια, καθώς έχουν δημοσιευθεί και έχουν κριθεί από την επιστημονική κοινότητα…</a:t>
            </a:r>
          </a:p>
          <a:p>
            <a:pPr marL="800100" lvl="1" indent="-342900">
              <a:lnSpc>
                <a:spcPct val="101000"/>
              </a:lnSpc>
              <a:spcAft>
                <a:spcPts val="800"/>
              </a:spcAft>
              <a:buFont typeface="Symbol" pitchFamily="2"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είτε παραφράζοντας τα – δηλαδή, όχι αυτολεξεί μεταφορά – οπότε απλά αναφέρουμε το/α όνομα/τα των συγγραφέων και τη χρονολογία. Ο αναγνώστης, αν θέλει να εντοπίσει αυτήν την πηγή θα τη βρει στη βιβλιογραφία, στο τέλος του κειμένου, χρησιμοποιώντας αυτά τα στοιχεία. </a:t>
            </a:r>
          </a:p>
          <a:p>
            <a:pPr marL="914400" lvl="1">
              <a:lnSpc>
                <a:spcPct val="101000"/>
              </a:lnSpc>
              <a:spcAft>
                <a:spcPts val="800"/>
              </a:spcAft>
            </a:pPr>
            <a:r>
              <a:rPr lang="el-GR" i="1" dirty="0">
                <a:latin typeface="Calibri" panose="020F0502020204030204" pitchFamily="34" charset="0"/>
                <a:ea typeface="Calibri" panose="020F0502020204030204" pitchFamily="34" charset="0"/>
                <a:cs typeface="Times New Roman" panose="02020603050405020304" pitchFamily="18" charset="0"/>
              </a:rPr>
              <a:t>Π.χ. παρανοήσεις των μαθητών για το αίμα είναι μεταξύ άλλων ότι το αίμα στις φλέβες είναι μπλε (</a:t>
            </a:r>
            <a:r>
              <a:rPr lang="el-GR" i="1" dirty="0" err="1">
                <a:latin typeface="Calibri" panose="020F0502020204030204" pitchFamily="34" charset="0"/>
                <a:ea typeface="Calibri" panose="020F0502020204030204" pitchFamily="34" charset="0"/>
                <a:cs typeface="Times New Roman" panose="02020603050405020304" pitchFamily="18" charset="0"/>
              </a:rPr>
              <a:t>Μαυρικάκη</a:t>
            </a:r>
            <a:r>
              <a:rPr lang="el-GR" i="1" dirty="0">
                <a:latin typeface="Calibri" panose="020F0502020204030204" pitchFamily="34" charset="0"/>
                <a:ea typeface="Calibri" panose="020F0502020204030204" pitchFamily="34" charset="0"/>
                <a:cs typeface="Times New Roman" panose="02020603050405020304" pitchFamily="18" charset="0"/>
              </a:rPr>
              <a:t>, 2000).</a:t>
            </a:r>
            <a:endParaRPr lang="el-GR" dirty="0">
              <a:latin typeface="Calibri" panose="020F0502020204030204" pitchFamily="34" charset="0"/>
              <a:ea typeface="Calibri" panose="020F0502020204030204" pitchFamily="34" charset="0"/>
              <a:cs typeface="Times New Roman" panose="02020603050405020304" pitchFamily="18" charset="0"/>
            </a:endParaRPr>
          </a:p>
          <a:p>
            <a:pPr marL="914400" lvl="1">
              <a:lnSpc>
                <a:spcPct val="101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Ή </a:t>
            </a:r>
          </a:p>
          <a:p>
            <a:pPr marL="914400" lvl="1">
              <a:lnSpc>
                <a:spcPct val="101000"/>
              </a:lnSpc>
              <a:spcAft>
                <a:spcPts val="800"/>
              </a:spcAft>
            </a:pPr>
            <a:r>
              <a:rPr lang="el-GR" i="1" dirty="0">
                <a:latin typeface="Calibri" panose="020F0502020204030204" pitchFamily="34" charset="0"/>
                <a:ea typeface="Calibri" panose="020F0502020204030204" pitchFamily="34" charset="0"/>
                <a:cs typeface="Times New Roman" panose="02020603050405020304" pitchFamily="18" charset="0"/>
              </a:rPr>
              <a:t>Αρκετοί ερευνητές (</a:t>
            </a:r>
            <a:r>
              <a:rPr lang="el-GR" i="1" dirty="0" err="1">
                <a:latin typeface="Calibri" panose="020F0502020204030204" pitchFamily="34" charset="0"/>
                <a:ea typeface="Calibri" panose="020F0502020204030204" pitchFamily="34" charset="0"/>
                <a:cs typeface="Times New Roman" panose="02020603050405020304" pitchFamily="18" charset="0"/>
              </a:rPr>
              <a:t>Μαυρικάκη</a:t>
            </a:r>
            <a:r>
              <a:rPr lang="el-GR" i="1" dirty="0">
                <a:latin typeface="Calibri" panose="020F0502020204030204" pitchFamily="34" charset="0"/>
                <a:ea typeface="Calibri" panose="020F0502020204030204" pitchFamily="34" charset="0"/>
                <a:cs typeface="Times New Roman" panose="02020603050405020304" pitchFamily="18" charset="0"/>
              </a:rPr>
              <a:t>, 2000</a:t>
            </a:r>
            <a:r>
              <a:rPr lang="el-GR" i="1" dirty="0">
                <a:latin typeface="Calibri" panose="020F0502020204030204" pitchFamily="34" charset="0"/>
                <a:ea typeface="Calibri" panose="020F0502020204030204" pitchFamily="34" charset="0"/>
                <a:cs typeface="Calibri" panose="020F0502020204030204" pitchFamily="34" charset="0"/>
              </a:rPr>
              <a:t>·</a:t>
            </a:r>
            <a:r>
              <a:rPr lang="el-GR" i="1" dirty="0">
                <a:latin typeface="Calibri" panose="020F0502020204030204" pitchFamily="34" charset="0"/>
                <a:ea typeface="Calibri" panose="020F0502020204030204" pitchFamily="34" charset="0"/>
                <a:cs typeface="Times New Roman" panose="02020603050405020304" pitchFamily="18" charset="0"/>
              </a:rPr>
              <a:t> Παπαδόπουλος, 2010) έχουν διαπιστώσει την ύπαρξη παρανοήσεων μεταξύ των μαθητών όσον αφορά το χρώμα του αίματος.</a:t>
            </a:r>
            <a:endParaRPr lang="el-GR"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1000"/>
              </a:lnSpc>
              <a:spcAft>
                <a:spcPts val="800"/>
              </a:spcAft>
              <a:buFont typeface="Symbol" pitchFamily="2"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Είτε μεταφέροντας τα αυτολεξεί σε εισαγωγικά, οπότε στην παραπομπή χρειάζεται και αριθμός σελίδας</a:t>
            </a:r>
          </a:p>
          <a:p>
            <a:pPr marL="914400" lvl="1">
              <a:lnSpc>
                <a:spcPct val="101000"/>
              </a:lnSpc>
              <a:spcAft>
                <a:spcPts val="800"/>
              </a:spcAft>
            </a:pPr>
            <a:r>
              <a:rPr lang="el-GR" i="1" dirty="0">
                <a:latin typeface="Calibri" panose="020F0502020204030204" pitchFamily="34" charset="0"/>
                <a:ea typeface="Calibri" panose="020F0502020204030204" pitchFamily="34" charset="0"/>
                <a:cs typeface="Times New Roman" panose="02020603050405020304" pitchFamily="18" charset="0"/>
              </a:rPr>
              <a:t>Π.χ. αρκετοί μαθητές θεωρούν ότι «το αίμα στις φλέβες είναι μπλε» (</a:t>
            </a:r>
            <a:r>
              <a:rPr lang="el-GR" i="1" dirty="0" err="1">
                <a:latin typeface="Calibri" panose="020F0502020204030204" pitchFamily="34" charset="0"/>
                <a:ea typeface="Calibri" panose="020F0502020204030204" pitchFamily="34" charset="0"/>
                <a:cs typeface="Times New Roman" panose="02020603050405020304" pitchFamily="18" charset="0"/>
              </a:rPr>
              <a:t>Μαυρικάκη</a:t>
            </a:r>
            <a:r>
              <a:rPr lang="el-GR" i="1" dirty="0">
                <a:latin typeface="Calibri" panose="020F0502020204030204" pitchFamily="34" charset="0"/>
                <a:ea typeface="Calibri" panose="020F0502020204030204" pitchFamily="34" charset="0"/>
                <a:cs typeface="Times New Roman" panose="02020603050405020304" pitchFamily="18" charset="0"/>
              </a:rPr>
              <a:t>, 2000, σ. 12).</a:t>
            </a:r>
            <a:endParaRPr lang="el-GR"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l-GR" sz="1400" dirty="0">
                <a:latin typeface="Calibri" panose="020F0502020204030204" pitchFamily="34" charset="0"/>
                <a:ea typeface="Calibri" panose="020F0502020204030204" pitchFamily="34" charset="0"/>
                <a:cs typeface="Times New Roman" panose="02020603050405020304" pitchFamily="18" charset="0"/>
              </a:rPr>
              <a:t>Όταν οι συγγραφείς στους οποίους θέλω να παραπέμψω είναι περισσότεροι του ενός, τότε θα πρέπει να ακολουθώ χρονολογική ή αλφαβητική σειρά, αλλά σε όλο το κείμενο υιοθετώ τον ίδιο τρόπο.</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431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A73AF112-BBE1-6045-9B8E-490868237679}"/>
              </a:ext>
            </a:extLst>
          </p:cNvPr>
          <p:cNvSpPr/>
          <p:nvPr/>
        </p:nvSpPr>
        <p:spPr>
          <a:xfrm>
            <a:off x="240632" y="488308"/>
            <a:ext cx="10984832" cy="6649449"/>
          </a:xfrm>
          <a:prstGeom prst="rect">
            <a:avLst/>
          </a:prstGeom>
        </p:spPr>
        <p:txBody>
          <a:bodyPr wrap="square">
            <a:spAutoFit/>
          </a:bodyPr>
          <a:lstStyle/>
          <a:p>
            <a:pPr>
              <a:lnSpc>
                <a:spcPct val="101000"/>
              </a:lnSpc>
              <a:spcAft>
                <a:spcPts val="800"/>
              </a:spcAft>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ΒΡΕ</a:t>
            </a:r>
            <a:r>
              <a:rPr lang="el-GR"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ΙΤΕ ΤΑ ΛΑΘΗ</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1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Με τον όρο «ΤΠΕ στην Εκπαίδευση» (ICT in </a:t>
            </a:r>
            <a:r>
              <a:rPr lang="el-GR" dirty="0" err="1">
                <a:latin typeface="Calibri" panose="020F0502020204030204" pitchFamily="34" charset="0"/>
                <a:ea typeface="Calibri" panose="020F0502020204030204" pitchFamily="34" charset="0"/>
                <a:cs typeface="Times New Roman" panose="02020603050405020304" pitchFamily="18" charset="0"/>
              </a:rPr>
              <a:t>Education</a:t>
            </a:r>
            <a:r>
              <a:rPr lang="el-GR" dirty="0">
                <a:latin typeface="Calibri" panose="020F0502020204030204" pitchFamily="34" charset="0"/>
                <a:ea typeface="Calibri" panose="020F0502020204030204" pitchFamily="34" charset="0"/>
                <a:cs typeface="Times New Roman" panose="02020603050405020304" pitchFamily="18" charset="0"/>
              </a:rPr>
              <a:t>) εννοούμε την ενσωμάτωση και συστηματική χρήση των ψηφιακών τεχνολογιών στην εκπαιδευτική διαδικασία με στόχο τη βελτίωση της ποιότητας των μαθησιακών εμπειριών και την επίτευξη υψηλότερου επιπέδου μαθησιακών αποτελεσμάτων. (Σταύρος Ν. Δημητριάδης, Θεωρίες Μάθησης &amp; Εκπαιδευτικό Λογισμικό, 2015) </a:t>
            </a:r>
          </a:p>
          <a:p>
            <a:pPr marL="285750" indent="-285750">
              <a:lnSpc>
                <a:spcPct val="101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Ο ρόλος των εκπαιδευτικών καθίσταται ιδιαίτερα σημαντικός για την ένταξη των νέων τεχνολογιών στην εκπαίδευση. Πιο συγκεκριμένα για την επιτυχή ενσωμάτωση των Τ.Π.Ε. είναι ιδιαίτερα σημαντικό οι εκπαιδευτικοί να έχουν θετική στάση απέναντί τους. Ένας αξιόλογος αριθμός ερευνών ισχυρίζεται ότι οι εκπαιδευτικοί της δευτεροβάθμιας εκπαίδευσης αξιοποιούν σε μεγάλο βαθμό τον </a:t>
            </a:r>
            <a:r>
              <a:rPr lang="el-GR" dirty="0" err="1">
                <a:latin typeface="Calibri" panose="020F0502020204030204" pitchFamily="34" charset="0"/>
                <a:ea typeface="Calibri" panose="020F0502020204030204" pitchFamily="34" charset="0"/>
                <a:cs typeface="Times New Roman" panose="02020603050405020304" pitchFamily="18" charset="0"/>
              </a:rPr>
              <a:t>διαδραστικό</a:t>
            </a:r>
            <a:r>
              <a:rPr lang="el-GR" dirty="0">
                <a:latin typeface="Calibri" panose="020F0502020204030204" pitchFamily="34" charset="0"/>
                <a:ea typeface="Calibri" panose="020F0502020204030204" pitchFamily="34" charset="0"/>
                <a:cs typeface="Times New Roman" panose="02020603050405020304" pitchFamily="18" charset="0"/>
              </a:rPr>
              <a:t> πίνακα στην διδακτική πράξη. </a:t>
            </a:r>
          </a:p>
          <a:p>
            <a:pPr marL="285750" indent="-285750" fontAlgn="auto">
              <a:lnSpc>
                <a:spcPct val="101000"/>
              </a:lnSpc>
              <a:spcAft>
                <a:spcPts val="0"/>
              </a:spcAft>
              <a:buFont typeface="Arial" panose="020B0604020202020204" pitchFamily="34" charset="0"/>
              <a:buChar char="•"/>
            </a:pPr>
            <a:r>
              <a:rPr lang="el-GR" dirty="0">
                <a:latin typeface="Calibri" panose="020F0502020204030204" pitchFamily="34" charset="0"/>
                <a:ea typeface="Calibri-Italic"/>
                <a:cs typeface="Times New Roman" panose="02020603050405020304" pitchFamily="18" charset="0"/>
              </a:rPr>
              <a:t>Στις έρευνες της ελληνόγλωσσης βιβλιογραφίας, οι Έλληνες νηπιαγωγοί αποτέλεσαν τον πληθυσμό, ενώ στις έρευνες της ξενόγλωσσης βιβλιογραφίας, τον…</a:t>
            </a:r>
          </a:p>
          <a:p>
            <a:pPr fontAlgn="auto">
              <a:lnSpc>
                <a:spcPct val="101000"/>
              </a:lnSpc>
              <a:spcAft>
                <a:spcPts val="0"/>
              </a:spcAft>
            </a:pPr>
            <a:endParaRPr lang="el-GR"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1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Πληθώρα ωστόσο ερευνών, τόσο στην Ελληνικό όσο και στο διεθνή χώρο της εκπαίδευσης, καταγράφουν προβλήματα τα οποία ήταν κατά των πλείστων ανασταλτικοί παράγοντες για να ενσωματωθούν με επιτυχία οι ΤΠΕ στο χώρο της εκπαίδευσης</a:t>
            </a:r>
            <a:r>
              <a:rPr lang="el-GR" sz="1100" dirty="0">
                <a:latin typeface="Calibri" panose="020F0502020204030204" pitchFamily="34" charset="0"/>
                <a:ea typeface="Calibri" panose="020F0502020204030204" pitchFamily="34" charset="0"/>
                <a:cs typeface="Times New Roman" panose="02020603050405020304" pitchFamily="18" charset="0"/>
              </a:rPr>
              <a:t> </a:t>
            </a:r>
            <a:r>
              <a:rPr lang="el-GR" dirty="0">
                <a:latin typeface="Calibri" panose="020F0502020204030204" pitchFamily="34" charset="0"/>
                <a:ea typeface="Calibri" panose="020F0502020204030204" pitchFamily="34" charset="0"/>
                <a:cs typeface="Times New Roman" panose="02020603050405020304" pitchFamily="18" charset="0"/>
              </a:rPr>
              <a:t>.</a:t>
            </a:r>
          </a:p>
          <a:p>
            <a:pPr marL="285750" indent="-285750">
              <a:lnSpc>
                <a:spcPct val="101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Όπως αναφέρει ο Δημητριάδης (2015 ): «οι ΤΠΕ αποτελούν το σύνολο των διαθέσιμων ψηφιακών τεχνολογιών(προϊόντα και εργαλεία) που βασίζονται στη διαχείριση της ψηφιακής πληροφορίας και στη μετάδοσή της (κυρίως μέσω  του </a:t>
            </a:r>
            <a:r>
              <a:rPr lang="el-GR" dirty="0" err="1">
                <a:latin typeface="Calibri" panose="020F0502020204030204" pitchFamily="34" charset="0"/>
                <a:ea typeface="Calibri" panose="020F0502020204030204" pitchFamily="34" charset="0"/>
                <a:cs typeface="Times New Roman" panose="02020603050405020304" pitchFamily="18" charset="0"/>
              </a:rPr>
              <a:t>Διαδίκτυου</a:t>
            </a:r>
            <a:r>
              <a:rPr lang="el-GR" dirty="0">
                <a:latin typeface="Calibri" panose="020F0502020204030204" pitchFamily="34" charset="0"/>
                <a:ea typeface="Calibri" panose="020F0502020204030204" pitchFamily="34" charset="0"/>
                <a:cs typeface="Times New Roman" panose="02020603050405020304" pitchFamily="18" charset="0"/>
              </a:rPr>
              <a:t>)». Η χρήση τους  στην εκπαίδευση, βελτιώνει τη διαδικασία μάθησης,  την κάνει  πιο ενδιαφέρουσα και διασκεδαστική </a:t>
            </a:r>
            <a:r>
              <a:rPr lang="el-GR" sz="1100" dirty="0">
                <a:latin typeface="Calibri" panose="020F0502020204030204" pitchFamily="34" charset="0"/>
                <a:ea typeface="Calibri" panose="020F0502020204030204" pitchFamily="34" charset="0"/>
                <a:cs typeface="Times New Roman" panose="02020603050405020304" pitchFamily="18" charset="0"/>
              </a:rPr>
              <a:t> </a:t>
            </a:r>
            <a:r>
              <a:rPr lang="el-GR" dirty="0">
                <a:latin typeface="Calibri" panose="020F0502020204030204" pitchFamily="34" charset="0"/>
                <a:ea typeface="Calibri" panose="020F0502020204030204" pitchFamily="34" charset="0"/>
                <a:cs typeface="Times New Roman" panose="02020603050405020304" pitchFamily="18" charset="0"/>
              </a:rPr>
              <a:t>φέρνοντας  αλλαγή στον  παραδοσιακό  τρόπο διδασκαλίας ανάμεσα στον εκπαιδευτικό και τον μαθητή.</a:t>
            </a:r>
          </a:p>
          <a:p>
            <a:pPr>
              <a:spcAft>
                <a:spcPts val="800"/>
              </a:spcAft>
            </a:pPr>
            <a:r>
              <a:rPr lang="el-GR" sz="1100" dirty="0">
                <a:latin typeface="Calibri" panose="020F0502020204030204" pitchFamily="34" charset="0"/>
                <a:ea typeface="Calibri" panose="020F0502020204030204" pitchFamily="34" charset="0"/>
                <a:cs typeface="Times New Roman" panose="02020603050405020304" pitchFamily="18" charset="0"/>
              </a:rPr>
              <a:t> </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7648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CA95E97E-F24C-6940-B8F1-8C4EBC1E4CA9}"/>
              </a:ext>
            </a:extLst>
          </p:cNvPr>
          <p:cNvSpPr/>
          <p:nvPr/>
        </p:nvSpPr>
        <p:spPr>
          <a:xfrm>
            <a:off x="656896" y="1337733"/>
            <a:ext cx="11044037" cy="5293757"/>
          </a:xfrm>
          <a:prstGeom prst="rect">
            <a:avLst/>
          </a:prstGeom>
        </p:spPr>
        <p:txBody>
          <a:bodyPr wrap="square">
            <a:spAutoFit/>
          </a:bodyPr>
          <a:lstStyle/>
          <a:p>
            <a:r>
              <a:rPr lang="el-GR" sz="2000" dirty="0"/>
              <a:t>Αποφύγετε να γράφετε ερωτήσεις, ιδιαίτερα όταν δε δίνετε πειστικές απαντήσεις. Δηλαδή, μην μπερδεύετε το λογοτεχνικό με τον επιστημονικό λόγο.</a:t>
            </a:r>
          </a:p>
          <a:p>
            <a:r>
              <a:rPr lang="el-GR" sz="2000" dirty="0"/>
              <a:t>Οι αναγνώστες ακαδημαϊκών δοκιμίων αναμένουν να διαβάσουν ερωτήματα που συζητούνται, διερευνώνται και απαντώνται. </a:t>
            </a:r>
          </a:p>
          <a:p>
            <a:endParaRPr lang="el-GR" sz="2000" dirty="0"/>
          </a:p>
          <a:p>
            <a:r>
              <a:rPr lang="el-GR" sz="2000" dirty="0"/>
              <a:t>Να μην έχετε ασάφειες ή προβάλλετε επιχειρήματα που δεν μπορούν να υποστηριχθούν.</a:t>
            </a:r>
          </a:p>
          <a:p>
            <a:endParaRPr lang="el-GR" sz="2000" dirty="0"/>
          </a:p>
          <a:p>
            <a:endParaRPr lang="el-GR" sz="2000" dirty="0"/>
          </a:p>
          <a:p>
            <a:r>
              <a:rPr lang="el-GR" sz="2000" dirty="0"/>
              <a:t>Παράδειγμα προς αποφυγή: </a:t>
            </a:r>
          </a:p>
          <a:p>
            <a:endParaRPr lang="el-GR" sz="2000" dirty="0"/>
          </a:p>
          <a:p>
            <a:r>
              <a:rPr lang="el-GR" sz="2000" dirty="0"/>
              <a:t>«Η διδασκαλία με Νέες Τεχνολογίες είναι κακή». Αυτό είναι δύσκολο να υποστηριχθεί (κακή από τη σκοπιά </a:t>
            </a:r>
            <a:r>
              <a:rPr lang="el-GR" sz="2000" dirty="0" err="1"/>
              <a:t>ποιού</a:t>
            </a:r>
            <a:r>
              <a:rPr lang="el-GR" sz="2000" dirty="0"/>
              <a:t>; τι σημαίνει κακό;) και είναι πιθανό να σας χαρακτηρίσει ως συντηρητικούς και κριτικούς παρά λογικούς και εμπεριστατωμένους. Μπορεί επίσης να προκαλέσει μια αμυντική αντίδραση από αναγνώστες που συμπαθούν τις νέες τεχνολογίες. Εάν οι αναγνώστες διαφωνούν έντονα μαζί σας αμέσως, ενδέχεται να σταματήσουν να διαβάζουν.</a:t>
            </a:r>
          </a:p>
          <a:p>
            <a:endParaRPr lang="el-GR" dirty="0"/>
          </a:p>
        </p:txBody>
      </p:sp>
    </p:spTree>
    <p:extLst>
      <p:ext uri="{BB962C8B-B14F-4D97-AF65-F5344CB8AC3E}">
        <p14:creationId xmlns:p14="http://schemas.microsoft.com/office/powerpoint/2010/main" val="963478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grpSp>
      <p:sp>
        <p:nvSpPr>
          <p:cNvPr id="14"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l-GR"/>
          </a:p>
        </p:txBody>
      </p:sp>
      <p:sp>
        <p:nvSpPr>
          <p:cNvPr id="18" name="Rectangle 17">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B85E5F11-FA63-2949-8C14-8400451B9F66}"/>
              </a:ext>
            </a:extLst>
          </p:cNvPr>
          <p:cNvSpPr>
            <a:spLocks noGrp="1"/>
          </p:cNvSpPr>
          <p:nvPr>
            <p:ph type="title"/>
          </p:nvPr>
        </p:nvSpPr>
        <p:spPr>
          <a:xfrm>
            <a:off x="8041776" y="1240077"/>
            <a:ext cx="3382297" cy="1614241"/>
          </a:xfrm>
        </p:spPr>
        <p:txBody>
          <a:bodyPr vert="horz" lIns="91440" tIns="45720" rIns="91440" bIns="45720" rtlCol="0" anchor="b">
            <a:normAutofit/>
          </a:bodyPr>
          <a:lstStyle/>
          <a:p>
            <a:pPr algn="ctr">
              <a:lnSpc>
                <a:spcPct val="90000"/>
              </a:lnSpc>
            </a:pPr>
            <a:r>
              <a:rPr lang="en-US" sz="3400" b="0" i="0" kern="1200" dirty="0" err="1">
                <a:solidFill>
                  <a:srgbClr val="EBEBEB"/>
                </a:solidFill>
                <a:latin typeface="+mj-lt"/>
                <a:ea typeface="+mj-ea"/>
                <a:cs typeface="+mj-cs"/>
              </a:rPr>
              <a:t>Ε</a:t>
            </a:r>
            <a:r>
              <a:rPr lang="en-US" sz="3400" b="0" i="0" kern="1200" dirty="0">
                <a:solidFill>
                  <a:srgbClr val="EBEBEB"/>
                </a:solidFill>
                <a:latin typeface="+mj-lt"/>
                <a:ea typeface="+mj-ea"/>
                <a:cs typeface="+mj-cs"/>
              </a:rPr>
              <a:t>π</a:t>
            </a:r>
            <a:r>
              <a:rPr lang="en-US" sz="3400" b="0" i="0" kern="1200" dirty="0" err="1">
                <a:solidFill>
                  <a:srgbClr val="EBEBEB"/>
                </a:solidFill>
                <a:latin typeface="+mj-lt"/>
                <a:ea typeface="+mj-ea"/>
                <a:cs typeface="+mj-cs"/>
              </a:rPr>
              <a:t>ιστημονικός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τρό</a:t>
            </a:r>
            <a:r>
              <a:rPr lang="en-US" sz="3400" b="0" i="0" kern="1200" dirty="0">
                <a:solidFill>
                  <a:srgbClr val="EBEBEB"/>
                </a:solidFill>
                <a:latin typeface="+mj-lt"/>
                <a:ea typeface="+mj-ea"/>
                <a:cs typeface="+mj-cs"/>
              </a:rPr>
              <a:t>π</a:t>
            </a:r>
            <a:r>
              <a:rPr lang="en-US" sz="3400" b="0" i="0" kern="1200" dirty="0" err="1">
                <a:solidFill>
                  <a:srgbClr val="EBEBEB"/>
                </a:solidFill>
                <a:latin typeface="+mj-lt"/>
                <a:ea typeface="+mj-ea"/>
                <a:cs typeface="+mj-cs"/>
              </a:rPr>
              <a:t>ος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γρ</a:t>
            </a:r>
            <a:r>
              <a:rPr lang="en-US" sz="3400" b="0" i="0" kern="1200" dirty="0">
                <a:solidFill>
                  <a:srgbClr val="EBEBEB"/>
                </a:solidFill>
                <a:latin typeface="+mj-lt"/>
                <a:ea typeface="+mj-ea"/>
                <a:cs typeface="+mj-cs"/>
              </a:rPr>
              <a:t>α</a:t>
            </a:r>
            <a:r>
              <a:rPr lang="en-US" sz="3400" b="0" i="0" kern="1200" dirty="0" err="1">
                <a:solidFill>
                  <a:srgbClr val="EBEBEB"/>
                </a:solidFill>
                <a:latin typeface="+mj-lt"/>
                <a:ea typeface="+mj-ea"/>
                <a:cs typeface="+mj-cs"/>
              </a:rPr>
              <a:t>φής</a:t>
            </a:r>
            <a:endParaRPr lang="en-US" sz="3400" b="0" i="0" kern="1200" dirty="0">
              <a:solidFill>
                <a:srgbClr val="EBEBEB"/>
              </a:solidFill>
              <a:latin typeface="+mj-lt"/>
              <a:ea typeface="+mj-ea"/>
              <a:cs typeface="+mj-cs"/>
            </a:endParaRPr>
          </a:p>
        </p:txBody>
      </p:sp>
      <p:pic>
        <p:nvPicPr>
          <p:cNvPr id="5" name="Εικόνα 4">
            <a:extLst>
              <a:ext uri="{FF2B5EF4-FFF2-40B4-BE49-F238E27FC236}">
                <a16:creationId xmlns:a16="http://schemas.microsoft.com/office/drawing/2014/main" id="{BAEAB5B8-F9A6-0D43-958D-130EEB536DF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9763" y="1542790"/>
            <a:ext cx="6470907" cy="3769303"/>
          </a:xfrm>
          <a:prstGeom prst="roundRect">
            <a:avLst>
              <a:gd name="adj" fmla="val 1858"/>
            </a:avLst>
          </a:prstGeom>
          <a:effectLst>
            <a:outerShdw blurRad="50800" dist="50800" dir="5400000" algn="tl" rotWithShape="0">
              <a:srgbClr val="000000">
                <a:alpha val="43000"/>
              </a:srgbClr>
            </a:outerShdw>
          </a:effectLst>
        </p:spPr>
      </p:pic>
      <p:sp>
        <p:nvSpPr>
          <p:cNvPr id="3" name="TextBox 2">
            <a:extLst>
              <a:ext uri="{FF2B5EF4-FFF2-40B4-BE49-F238E27FC236}">
                <a16:creationId xmlns:a16="http://schemas.microsoft.com/office/drawing/2014/main" id="{2C6991FB-47A1-EE48-B32F-89CE906436E0}"/>
              </a:ext>
            </a:extLst>
          </p:cNvPr>
          <p:cNvSpPr txBox="1"/>
          <p:nvPr/>
        </p:nvSpPr>
        <p:spPr>
          <a:xfrm>
            <a:off x="8041776" y="2951395"/>
            <a:ext cx="3382297" cy="3046988"/>
          </a:xfrm>
          <a:prstGeom prst="rect">
            <a:avLst/>
          </a:prstGeom>
          <a:noFill/>
        </p:spPr>
        <p:txBody>
          <a:bodyPr wrap="square" rtlCol="0">
            <a:spAutoFit/>
          </a:bodyPr>
          <a:lstStyle/>
          <a:p>
            <a:r>
              <a:rPr lang="el-GR" sz="1600" dirty="0">
                <a:solidFill>
                  <a:schemeClr val="accent3">
                    <a:lumMod val="60000"/>
                    <a:lumOff val="40000"/>
                  </a:schemeClr>
                </a:solidFill>
              </a:rPr>
              <a:t>Στις μεταπτυχιακές εργασίες/διδακτορικές διατριβές μεσολαβεί και </a:t>
            </a:r>
            <a:r>
              <a:rPr lang="el-GR" sz="1600" b="1" dirty="0">
                <a:solidFill>
                  <a:schemeClr val="accent3">
                    <a:lumMod val="60000"/>
                    <a:lumOff val="40000"/>
                  </a:schemeClr>
                </a:solidFill>
              </a:rPr>
              <a:t>περιεχόμενο γραφημάτων</a:t>
            </a:r>
            <a:r>
              <a:rPr lang="el-GR" sz="1600" dirty="0">
                <a:solidFill>
                  <a:schemeClr val="accent3">
                    <a:lumMod val="60000"/>
                    <a:lumOff val="40000"/>
                  </a:schemeClr>
                </a:solidFill>
              </a:rPr>
              <a:t> και </a:t>
            </a:r>
            <a:r>
              <a:rPr lang="el-GR" sz="1600" b="1" dirty="0">
                <a:solidFill>
                  <a:schemeClr val="accent3">
                    <a:lumMod val="60000"/>
                    <a:lumOff val="40000"/>
                  </a:schemeClr>
                </a:solidFill>
              </a:rPr>
              <a:t>πινάκων</a:t>
            </a:r>
            <a:r>
              <a:rPr lang="el-GR" sz="1600" dirty="0">
                <a:solidFill>
                  <a:schemeClr val="accent3">
                    <a:lumMod val="60000"/>
                    <a:lumOff val="40000"/>
                  </a:schemeClr>
                </a:solidFill>
              </a:rPr>
              <a:t> αμέσως μετά τον πίνακα περιεχομένων. </a:t>
            </a:r>
          </a:p>
          <a:p>
            <a:endParaRPr lang="el-GR" sz="1600" dirty="0">
              <a:solidFill>
                <a:schemeClr val="accent3">
                  <a:lumMod val="60000"/>
                  <a:lumOff val="40000"/>
                </a:schemeClr>
              </a:solidFill>
            </a:endParaRPr>
          </a:p>
          <a:p>
            <a:r>
              <a:rPr lang="el-GR" sz="1600" dirty="0">
                <a:solidFill>
                  <a:schemeClr val="accent3">
                    <a:lumMod val="60000"/>
                    <a:lumOff val="40000"/>
                  </a:schemeClr>
                </a:solidFill>
              </a:rPr>
              <a:t>Επίσης, είτε ως ξεχωριστό κεφάλαιο είτε εντός της Συζήτησης αναφέρουμε </a:t>
            </a:r>
            <a:r>
              <a:rPr lang="el-GR" sz="1600" b="1" dirty="0">
                <a:solidFill>
                  <a:schemeClr val="accent3">
                    <a:lumMod val="60000"/>
                    <a:lumOff val="40000"/>
                  </a:schemeClr>
                </a:solidFill>
              </a:rPr>
              <a:t>ΠΕΡΙΟΡΙΣΜΟΥΣ &amp; ΠΡΟΕΚΤΑΣΕΙΣ ΤΗΣ ΕΡΕΥΝΑΣ</a:t>
            </a:r>
          </a:p>
        </p:txBody>
      </p:sp>
    </p:spTree>
    <p:extLst>
      <p:ext uri="{BB962C8B-B14F-4D97-AF65-F5344CB8AC3E}">
        <p14:creationId xmlns:p14="http://schemas.microsoft.com/office/powerpoint/2010/main" val="369229509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E08619F7-E2D8-42E0-9FBF-A762A080713A}"/>
              </a:ext>
            </a:extLst>
          </p:cNvPr>
          <p:cNvPicPr>
            <a:picLocks noChangeAspect="1"/>
          </p:cNvPicPr>
          <p:nvPr/>
        </p:nvPicPr>
        <p:blipFill rotWithShape="1">
          <a:blip r:embed="rId2">
            <a:alphaModFix amt="40000"/>
          </a:blip>
          <a:srcRect t="1747"/>
          <a:stretch/>
        </p:blipFill>
        <p:spPr>
          <a:xfrm>
            <a:off x="20" y="10"/>
            <a:ext cx="12191980" cy="6857990"/>
          </a:xfrm>
          <a:prstGeom prst="rect">
            <a:avLst/>
          </a:prstGeom>
        </p:spPr>
      </p:pic>
      <p:sp>
        <p:nvSpPr>
          <p:cNvPr id="2" name="Τίτλος 1">
            <a:extLst>
              <a:ext uri="{FF2B5EF4-FFF2-40B4-BE49-F238E27FC236}">
                <a16:creationId xmlns:a16="http://schemas.microsoft.com/office/drawing/2014/main" id="{29C57777-A7AF-CD43-8F63-DDA3C5B27EBE}"/>
              </a:ext>
            </a:extLst>
          </p:cNvPr>
          <p:cNvSpPr>
            <a:spLocks noGrp="1"/>
          </p:cNvSpPr>
          <p:nvPr>
            <p:ph type="title"/>
          </p:nvPr>
        </p:nvSpPr>
        <p:spPr>
          <a:xfrm>
            <a:off x="1154955" y="2099733"/>
            <a:ext cx="8825658" cy="2677648"/>
          </a:xfrm>
        </p:spPr>
        <p:txBody>
          <a:bodyPr vert="horz" lIns="91440" tIns="45720" rIns="91440" bIns="45720" rtlCol="0" anchor="b">
            <a:normAutofit/>
          </a:bodyPr>
          <a:lstStyle/>
          <a:p>
            <a:r>
              <a:rPr lang="en-US" sz="5400">
                <a:solidFill>
                  <a:schemeClr val="tx1"/>
                </a:solidFill>
              </a:rPr>
              <a:t>Όλοι οι ισχυρισμοί μου πρέπει να τεκμηριώνονται</a:t>
            </a:r>
            <a:endParaRPr lang="en-US" sz="5400" dirty="0">
              <a:solidFill>
                <a:schemeClr val="tx1"/>
              </a:solidFill>
            </a:endParaRPr>
          </a:p>
        </p:txBody>
      </p:sp>
    </p:spTree>
    <p:extLst>
      <p:ext uri="{BB962C8B-B14F-4D97-AF65-F5344CB8AC3E}">
        <p14:creationId xmlns:p14="http://schemas.microsoft.com/office/powerpoint/2010/main" val="3848232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 name="Group 32">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4" name="Rectangle 33">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5" name="Oval 34">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6" name="Oval 35">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7" name="Oval 36">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8" name="Oval 37">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9" name="Oval 38">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0"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l-GR"/>
            </a:p>
          </p:txBody>
        </p:sp>
        <p:sp>
          <p:nvSpPr>
            <p:cNvPr id="41"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l-GR"/>
            </a:p>
          </p:txBody>
        </p:sp>
        <p:sp>
          <p:nvSpPr>
            <p:cNvPr id="42"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grpSp>
      <p:sp>
        <p:nvSpPr>
          <p:cNvPr id="61" name="Rectangle 43">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Ορθογώνιο 1">
            <a:extLst>
              <a:ext uri="{FF2B5EF4-FFF2-40B4-BE49-F238E27FC236}">
                <a16:creationId xmlns:a16="http://schemas.microsoft.com/office/drawing/2014/main" id="{5850D4E4-080E-554E-AE7C-53DD335599D8}"/>
              </a:ext>
            </a:extLst>
          </p:cNvPr>
          <p:cNvSpPr/>
          <p:nvPr/>
        </p:nvSpPr>
        <p:spPr>
          <a:xfrm>
            <a:off x="1154955" y="2603500"/>
            <a:ext cx="3481054" cy="3416300"/>
          </a:xfrm>
          <a:prstGeom prst="rect">
            <a:avLst/>
          </a:prstGeom>
        </p:spPr>
        <p:txBody>
          <a:bodyPr vert="horz" lIns="91440" tIns="45720" rIns="91440" bIns="45720" rtlCol="0" anchor="ctr">
            <a:normAutofit/>
          </a:bodyPr>
          <a:lstStyle/>
          <a:p>
            <a:pPr>
              <a:lnSpc>
                <a:spcPct val="90000"/>
              </a:lnSpc>
              <a:spcBef>
                <a:spcPts val="1000"/>
              </a:spcBef>
              <a:buClr>
                <a:schemeClr val="accent1"/>
              </a:buClr>
              <a:buSzPct val="80000"/>
              <a:buFont typeface="Wingdings 3" charset="2"/>
              <a:buChar char=""/>
            </a:pPr>
            <a:r>
              <a:rPr lang="en-US" sz="1500">
                <a:solidFill>
                  <a:schemeClr val="tx1">
                    <a:lumMod val="75000"/>
                    <a:lumOff val="25000"/>
                  </a:schemeClr>
                </a:solidFill>
              </a:rPr>
              <a:t>Μια διατριβή πρέπει να είναι όσο το δυνατόν πιο σαφής και συγκεκριμένη. Αποφύγετε την υπερβολική χρήση, γενικών όρων και περιλήψεων. </a:t>
            </a:r>
          </a:p>
          <a:p>
            <a:pPr>
              <a:lnSpc>
                <a:spcPct val="90000"/>
              </a:lnSpc>
              <a:spcBef>
                <a:spcPts val="1000"/>
              </a:spcBef>
              <a:buClr>
                <a:schemeClr val="accent1"/>
              </a:buClr>
              <a:buSzPct val="80000"/>
              <a:buFont typeface="Wingdings 3" charset="2"/>
              <a:buChar char=""/>
            </a:pPr>
            <a:endParaRPr lang="en-US" sz="150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500">
                <a:solidFill>
                  <a:schemeClr val="tx1">
                    <a:lumMod val="75000"/>
                    <a:lumOff val="25000"/>
                  </a:schemeClr>
                </a:solidFill>
              </a:rPr>
              <a:t>Για παράδειγμα, "ο κομμουνισμός κατέρρευσε στην Ανατολική Ευρώπη λόγω της αδυναμίας της κυρίαρχης ελίτ να αντιμετωπίσει τις οικονομικές ανησυχίες του λαού" είναι πιο ισχυρό από το "ο κομμουνισμός κατέρρευσε λόγω της κοινωνικής δυσαρέσκειας".</a:t>
            </a:r>
          </a:p>
        </p:txBody>
      </p:sp>
      <p:pic>
        <p:nvPicPr>
          <p:cNvPr id="21" name="Εικόνα 20" descr="Εικόνα που περιέχει κείμενο&#10;&#10;Περιγραφή που δημιουργήθηκε αυτόματα">
            <a:extLst>
              <a:ext uri="{FF2B5EF4-FFF2-40B4-BE49-F238E27FC236}">
                <a16:creationId xmlns:a16="http://schemas.microsoft.com/office/drawing/2014/main" id="{4527917C-A59F-F344-9E78-3DC89C74B5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43249" y="2775951"/>
            <a:ext cx="5842215" cy="3067163"/>
          </a:xfrm>
          <a:prstGeom prst="roundRect">
            <a:avLst>
              <a:gd name="adj" fmla="val 1858"/>
            </a:avLst>
          </a:prstGeom>
          <a:effectLst>
            <a:outerShdw blurRad="50800" dist="50800" dir="5400000" algn="tl" rotWithShape="0">
              <a:srgbClr val="000000">
                <a:alpha val="43000"/>
              </a:srgbClr>
            </a:outerShdw>
          </a:effectLst>
        </p:spPr>
      </p:pic>
      <p:sp>
        <p:nvSpPr>
          <p:cNvPr id="23" name="TextBox 22">
            <a:extLst>
              <a:ext uri="{FF2B5EF4-FFF2-40B4-BE49-F238E27FC236}">
                <a16:creationId xmlns:a16="http://schemas.microsoft.com/office/drawing/2014/main" id="{102C08B6-D434-9C47-901A-E52777482632}"/>
              </a:ext>
            </a:extLst>
          </p:cNvPr>
          <p:cNvSpPr txBox="1"/>
          <p:nvPr/>
        </p:nvSpPr>
        <p:spPr>
          <a:xfrm>
            <a:off x="7418462" y="5643059"/>
            <a:ext cx="3567002" cy="200055"/>
          </a:xfrm>
          <a:prstGeom prst="rect">
            <a:avLst/>
          </a:prstGeom>
          <a:solidFill>
            <a:srgbClr val="000000"/>
          </a:solidFill>
        </p:spPr>
        <p:txBody>
          <a:bodyPr wrap="none" rtlCol="0">
            <a:spAutoFit/>
          </a:bodyPr>
          <a:lstStyle/>
          <a:p>
            <a:pPr algn="r">
              <a:spcAft>
                <a:spcPts val="600"/>
              </a:spcAft>
            </a:pPr>
            <a:r>
              <a:rPr lang="el-GR" sz="700">
                <a:solidFill>
                  <a:srgbClr val="FFFFFF"/>
                </a:solidFill>
                <a:hlinkClick r:id="rId4" tooltip="https://argutelegacy.blogspot.com/2019/05/essay-writing-3-main-body-topic-sentence.html">
                  <a:extLst>
                    <a:ext uri="{A12FA001-AC4F-418D-AE19-62706E023703}">
                      <ahyp:hlinkClr xmlns:ahyp="http://schemas.microsoft.com/office/drawing/2018/hyperlinkcolor" val="tx"/>
                    </a:ext>
                  </a:extLst>
                </a:hlinkClick>
              </a:rPr>
              <a:t>Αυτή η φωτογραφία</a:t>
            </a:r>
            <a:r>
              <a:rPr lang="el-GR" sz="700">
                <a:solidFill>
                  <a:srgbClr val="FFFFFF"/>
                </a:solidFill>
              </a:rPr>
              <a:t> από Άγνωστος συντάκτης με άδεια χρήσης </a:t>
            </a:r>
            <a:r>
              <a:rPr lang="el-GR"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l-GR" sz="700">
              <a:solidFill>
                <a:srgbClr val="FFFFFF"/>
              </a:solidFill>
            </a:endParaRPr>
          </a:p>
        </p:txBody>
      </p:sp>
    </p:spTree>
    <p:extLst>
      <p:ext uri="{BB962C8B-B14F-4D97-AF65-F5344CB8AC3E}">
        <p14:creationId xmlns:p14="http://schemas.microsoft.com/office/powerpoint/2010/main" val="960067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E1063A22-B3C5-9E44-9F66-3B6AC312114E}"/>
              </a:ext>
            </a:extLst>
          </p:cNvPr>
          <p:cNvSpPr>
            <a:spLocks noGrp="1"/>
          </p:cNvSpPr>
          <p:nvPr>
            <p:ph type="title"/>
          </p:nvPr>
        </p:nvSpPr>
        <p:spPr>
          <a:xfrm>
            <a:off x="7007145" y="1241266"/>
            <a:ext cx="4535926" cy="3153753"/>
          </a:xfrm>
        </p:spPr>
        <p:txBody>
          <a:bodyPr vert="horz" lIns="91440" tIns="45720" rIns="91440" bIns="45720" rtlCol="0" anchor="b">
            <a:normAutofit/>
          </a:bodyPr>
          <a:lstStyle/>
          <a:p>
            <a:r>
              <a:rPr lang="en-US" sz="5000" b="0" i="0" kern="1200" dirty="0" err="1">
                <a:solidFill>
                  <a:srgbClr val="EBEBEB"/>
                </a:solidFill>
                <a:latin typeface="+mj-lt"/>
                <a:ea typeface="+mj-ea"/>
                <a:cs typeface="+mj-cs"/>
              </a:rPr>
              <a:t>Είν</a:t>
            </a:r>
            <a:r>
              <a:rPr lang="en-US" sz="5000" b="0" i="0" kern="1200" dirty="0">
                <a:solidFill>
                  <a:srgbClr val="EBEBEB"/>
                </a:solidFill>
                <a:latin typeface="+mj-lt"/>
                <a:ea typeface="+mj-ea"/>
                <a:cs typeface="+mj-cs"/>
              </a:rPr>
              <a:t>α</a:t>
            </a:r>
            <a:r>
              <a:rPr lang="en-US" sz="5000" b="0" i="0" kern="1200" dirty="0" err="1">
                <a:solidFill>
                  <a:srgbClr val="EBEBEB"/>
                </a:solidFill>
                <a:latin typeface="+mj-lt"/>
                <a:ea typeface="+mj-ea"/>
                <a:cs typeface="+mj-cs"/>
              </a:rPr>
              <a:t>ι</a:t>
            </a:r>
            <a:r>
              <a:rPr lang="en-US" sz="5000" b="0" i="0" kern="1200" dirty="0">
                <a:solidFill>
                  <a:srgbClr val="EBEBEB"/>
                </a:solidFill>
                <a:latin typeface="+mj-lt"/>
                <a:ea typeface="+mj-ea"/>
                <a:cs typeface="+mj-cs"/>
              </a:rPr>
              <a:t> </a:t>
            </a:r>
            <a:r>
              <a:rPr lang="en-US" sz="5000" b="0" i="0" kern="1200" dirty="0" err="1">
                <a:solidFill>
                  <a:srgbClr val="EBEBEB"/>
                </a:solidFill>
                <a:latin typeface="+mj-lt"/>
                <a:ea typeface="+mj-ea"/>
                <a:cs typeface="+mj-cs"/>
              </a:rPr>
              <a:t>ευρέως</a:t>
            </a:r>
            <a:r>
              <a:rPr lang="en-US" sz="5000" b="0" i="0" kern="1200" dirty="0">
                <a:solidFill>
                  <a:srgbClr val="EBEBEB"/>
                </a:solidFill>
                <a:latin typeface="+mj-lt"/>
                <a:ea typeface="+mj-ea"/>
                <a:cs typeface="+mj-cs"/>
              </a:rPr>
              <a:t> </a:t>
            </a:r>
            <a:r>
              <a:rPr lang="en-US" sz="5000" b="0" i="0" kern="1200" dirty="0" err="1">
                <a:solidFill>
                  <a:srgbClr val="EBEBEB"/>
                </a:solidFill>
                <a:latin typeface="+mj-lt"/>
                <a:ea typeface="+mj-ea"/>
                <a:cs typeface="+mj-cs"/>
              </a:rPr>
              <a:t>γνωστό</a:t>
            </a:r>
            <a:r>
              <a:rPr lang="en-US" sz="5000" b="0" i="0" kern="1200" dirty="0">
                <a:solidFill>
                  <a:srgbClr val="EBEBEB"/>
                </a:solidFill>
                <a:latin typeface="+mj-lt"/>
                <a:ea typeface="+mj-ea"/>
                <a:cs typeface="+mj-cs"/>
              </a:rPr>
              <a:t> </a:t>
            </a:r>
            <a:r>
              <a:rPr lang="en-US" sz="5000" b="0" i="0" kern="1200" dirty="0" err="1">
                <a:solidFill>
                  <a:srgbClr val="EBEBEB"/>
                </a:solidFill>
                <a:latin typeface="+mj-lt"/>
                <a:ea typeface="+mj-ea"/>
                <a:cs typeface="+mj-cs"/>
              </a:rPr>
              <a:t>ότι</a:t>
            </a:r>
            <a:r>
              <a:rPr lang="en-US" sz="5000" b="0" i="0" kern="1200" dirty="0">
                <a:solidFill>
                  <a:srgbClr val="EBEBEB"/>
                </a:solidFill>
                <a:latin typeface="+mj-lt"/>
                <a:ea typeface="+mj-ea"/>
                <a:cs typeface="+mj-cs"/>
              </a:rPr>
              <a:t> …. (ΤΑΔΕ, 2018˙ ΔΕΙΝΑ, 2021). </a:t>
            </a:r>
          </a:p>
        </p:txBody>
      </p:sp>
      <p:grpSp>
        <p:nvGrpSpPr>
          <p:cNvPr id="17" name="Group 16">
            <a:extLst>
              <a:ext uri="{FF2B5EF4-FFF2-40B4-BE49-F238E27FC236}">
                <a16:creationId xmlns:a16="http://schemas.microsoft.com/office/drawing/2014/main" id="{7E2D86BB-893F-471B-AD66-50E01777C0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3" y="396837"/>
            <a:ext cx="6451503" cy="6058999"/>
            <a:chOff x="423333" y="396837"/>
            <a:chExt cx="6451503" cy="6058999"/>
          </a:xfrm>
        </p:grpSpPr>
        <p:sp>
          <p:nvSpPr>
            <p:cNvPr id="18" name="Rectangle 17">
              <a:extLst>
                <a:ext uri="{FF2B5EF4-FFF2-40B4-BE49-F238E27FC236}">
                  <a16:creationId xmlns:a16="http://schemas.microsoft.com/office/drawing/2014/main" id="{61E3F80D-79C6-468A-83E4-3FEA58556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3" y="402165"/>
              <a:ext cx="52293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Freeform 5">
              <a:extLst>
                <a:ext uri="{FF2B5EF4-FFF2-40B4-BE49-F238E27FC236}">
                  <a16:creationId xmlns:a16="http://schemas.microsoft.com/office/drawing/2014/main" id="{009504C1-96CE-44B4-8DF0-613CF9D1D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l-GR"/>
            </a:p>
          </p:txBody>
        </p:sp>
        <p:sp>
          <p:nvSpPr>
            <p:cNvPr id="20" name="Freeform 5">
              <a:extLst>
                <a:ext uri="{FF2B5EF4-FFF2-40B4-BE49-F238E27FC236}">
                  <a16:creationId xmlns:a16="http://schemas.microsoft.com/office/drawing/2014/main" id="{1F299836-4C10-4395-B386-C0FA537C4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l-GR"/>
            </a:p>
          </p:txBody>
        </p:sp>
      </p:grpSp>
      <p:pic>
        <p:nvPicPr>
          <p:cNvPr id="6" name="Εικόνα 5" descr="Εικόνα που περιέχει βέλος&#10;&#10;Περιγραφή που δημιουργήθηκε αυτόματα">
            <a:extLst>
              <a:ext uri="{FF2B5EF4-FFF2-40B4-BE49-F238E27FC236}">
                <a16:creationId xmlns:a16="http://schemas.microsoft.com/office/drawing/2014/main" id="{F27C663C-ACEE-3B47-A501-C32CB8D8C1C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87252" y="1114621"/>
            <a:ext cx="4628758" cy="4628758"/>
          </a:xfrm>
          <a:prstGeom prst="rect">
            <a:avLst/>
          </a:prstGeom>
        </p:spPr>
      </p:pic>
    </p:spTree>
    <p:extLst>
      <p:ext uri="{BB962C8B-B14F-4D97-AF65-F5344CB8AC3E}">
        <p14:creationId xmlns:p14="http://schemas.microsoft.com/office/powerpoint/2010/main" val="219208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E1063A22-B3C5-9E44-9F66-3B6AC312114E}"/>
              </a:ext>
            </a:extLst>
          </p:cNvPr>
          <p:cNvSpPr>
            <a:spLocks noGrp="1"/>
          </p:cNvSpPr>
          <p:nvPr>
            <p:ph type="title"/>
          </p:nvPr>
        </p:nvSpPr>
        <p:spPr>
          <a:xfrm>
            <a:off x="7007145" y="1241266"/>
            <a:ext cx="4535926" cy="3153753"/>
          </a:xfrm>
        </p:spPr>
        <p:txBody>
          <a:bodyPr vert="horz" lIns="91440" tIns="45720" rIns="91440" bIns="45720" rtlCol="0" anchor="b">
            <a:normAutofit/>
          </a:bodyPr>
          <a:lstStyle/>
          <a:p>
            <a:pPr>
              <a:lnSpc>
                <a:spcPct val="90000"/>
              </a:lnSpc>
            </a:pPr>
            <a:r>
              <a:rPr lang="en-US" sz="3400" b="0" i="0" kern="1200" dirty="0" err="1">
                <a:solidFill>
                  <a:srgbClr val="EBEBEB"/>
                </a:solidFill>
                <a:latin typeface="+mj-lt"/>
                <a:ea typeface="+mj-ea"/>
                <a:cs typeface="+mj-cs"/>
              </a:rPr>
              <a:t>Βάσει</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της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εμ</a:t>
            </a:r>
            <a:r>
              <a:rPr lang="en-US" sz="3400" b="0" i="0" kern="1200" dirty="0">
                <a:solidFill>
                  <a:srgbClr val="EBEBEB"/>
                </a:solidFill>
                <a:latin typeface="+mj-lt"/>
                <a:ea typeface="+mj-ea"/>
                <a:cs typeface="+mj-cs"/>
              </a:rPr>
              <a:t>π</a:t>
            </a:r>
            <a:r>
              <a:rPr lang="en-US" sz="3400" b="0" i="0" kern="1200" dirty="0" err="1">
                <a:solidFill>
                  <a:srgbClr val="EBEBEB"/>
                </a:solidFill>
                <a:latin typeface="+mj-lt"/>
                <a:ea typeface="+mj-ea"/>
                <a:cs typeface="+mj-cs"/>
              </a:rPr>
              <a:t>ειρί</a:t>
            </a:r>
            <a:r>
              <a:rPr lang="en-US" sz="3400" b="0" i="0" kern="1200" dirty="0">
                <a:solidFill>
                  <a:srgbClr val="EBEBEB"/>
                </a:solidFill>
                <a:latin typeface="+mj-lt"/>
                <a:ea typeface="+mj-ea"/>
                <a:cs typeface="+mj-cs"/>
              </a:rPr>
              <a:t>α</a:t>
            </a:r>
            <a:r>
              <a:rPr lang="en-US" sz="3400" b="0" i="0" kern="1200" dirty="0" err="1">
                <a:solidFill>
                  <a:srgbClr val="EBEBEB"/>
                </a:solidFill>
                <a:latin typeface="+mj-lt"/>
                <a:ea typeface="+mj-ea"/>
                <a:cs typeface="+mj-cs"/>
              </a:rPr>
              <a:t>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μου</a:t>
            </a:r>
            <a:r>
              <a:rPr lang="en-US" sz="3400" b="0" i="0" kern="1200" dirty="0">
                <a:solidFill>
                  <a:srgbClr val="EBEBEB"/>
                </a:solidFill>
                <a:latin typeface="+mj-lt"/>
                <a:ea typeface="+mj-ea"/>
                <a:cs typeface="+mj-cs"/>
              </a:rPr>
              <a:t> απ</a:t>
            </a:r>
            <a:r>
              <a:rPr lang="en-US" sz="3400" b="0" i="0" kern="1200" dirty="0" err="1">
                <a:solidFill>
                  <a:srgbClr val="EBEBEB"/>
                </a:solidFill>
                <a:latin typeface="+mj-lt"/>
                <a:ea typeface="+mj-ea"/>
                <a:cs typeface="+mj-cs"/>
              </a:rPr>
              <a:t>ό</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την</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τάξη</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οι</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μ</a:t>
            </a:r>
            <a:r>
              <a:rPr lang="en-US" sz="3400" b="0" i="0" kern="1200" dirty="0">
                <a:solidFill>
                  <a:srgbClr val="EBEBEB"/>
                </a:solidFill>
                <a:latin typeface="+mj-lt"/>
                <a:ea typeface="+mj-ea"/>
                <a:cs typeface="+mj-cs"/>
              </a:rPr>
              <a:t>α</a:t>
            </a:r>
            <a:r>
              <a:rPr lang="en-US" sz="3400" b="0" i="0" kern="1200" dirty="0" err="1">
                <a:solidFill>
                  <a:srgbClr val="EBEBEB"/>
                </a:solidFill>
                <a:latin typeface="+mj-lt"/>
                <a:ea typeface="+mj-ea"/>
                <a:cs typeface="+mj-cs"/>
              </a:rPr>
              <a:t>θητές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δε</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δείχνουν</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ιδι</a:t>
            </a:r>
            <a:r>
              <a:rPr lang="en-US" sz="3400" b="0" i="0" kern="1200" dirty="0">
                <a:solidFill>
                  <a:srgbClr val="EBEBEB"/>
                </a:solidFill>
                <a:latin typeface="+mj-lt"/>
                <a:ea typeface="+mj-ea"/>
                <a:cs typeface="+mj-cs"/>
              </a:rPr>
              <a:t>α</a:t>
            </a:r>
            <a:r>
              <a:rPr lang="en-US" sz="3400" b="0" i="0" kern="1200" dirty="0" err="1">
                <a:solidFill>
                  <a:srgbClr val="EBEBEB"/>
                </a:solidFill>
                <a:latin typeface="+mj-lt"/>
                <a:ea typeface="+mj-ea"/>
                <a:cs typeface="+mj-cs"/>
              </a:rPr>
              <a:t>ίτερο</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ενδι</a:t>
            </a:r>
            <a:r>
              <a:rPr lang="en-US" sz="3400" b="0" i="0" kern="1200" dirty="0">
                <a:solidFill>
                  <a:srgbClr val="EBEBEB"/>
                </a:solidFill>
                <a:latin typeface="+mj-lt"/>
                <a:ea typeface="+mj-ea"/>
                <a:cs typeface="+mj-cs"/>
              </a:rPr>
              <a:t>α</a:t>
            </a:r>
            <a:r>
              <a:rPr lang="en-US" sz="3400" b="0" i="0" kern="1200" dirty="0" err="1">
                <a:solidFill>
                  <a:srgbClr val="EBEBEB"/>
                </a:solidFill>
                <a:latin typeface="+mj-lt"/>
                <a:ea typeface="+mj-ea"/>
                <a:cs typeface="+mj-cs"/>
              </a:rPr>
              <a:t>φέρον</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γι</a:t>
            </a:r>
            <a:r>
              <a:rPr lang="en-US" sz="3400" b="0" i="0" kern="1200" dirty="0">
                <a:solidFill>
                  <a:srgbClr val="EBEBEB"/>
                </a:solidFill>
                <a:latin typeface="+mj-lt"/>
                <a:ea typeface="+mj-ea"/>
                <a:cs typeface="+mj-cs"/>
              </a:rPr>
              <a:t>α </a:t>
            </a:r>
            <a:r>
              <a:rPr lang="en-US" sz="3400" b="0" i="0" kern="1200" dirty="0" err="1">
                <a:solidFill>
                  <a:srgbClr val="EBEBEB"/>
                </a:solidFill>
                <a:latin typeface="+mj-lt"/>
                <a:ea typeface="+mj-ea"/>
                <a:cs typeface="+mj-cs"/>
              </a:rPr>
              <a:t>τις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Φυσικές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Ε</a:t>
            </a:r>
            <a:r>
              <a:rPr lang="en-US" sz="3400" b="0" i="0" kern="1200" dirty="0">
                <a:solidFill>
                  <a:srgbClr val="EBEBEB"/>
                </a:solidFill>
                <a:latin typeface="+mj-lt"/>
                <a:ea typeface="+mj-ea"/>
                <a:cs typeface="+mj-cs"/>
              </a:rPr>
              <a:t>π</a:t>
            </a:r>
            <a:r>
              <a:rPr lang="en-US" sz="3400" b="0" i="0" kern="1200" dirty="0" err="1">
                <a:solidFill>
                  <a:srgbClr val="EBEBEB"/>
                </a:solidFill>
                <a:latin typeface="+mj-lt"/>
                <a:ea typeface="+mj-ea"/>
                <a:cs typeface="+mj-cs"/>
              </a:rPr>
              <a:t>ιστήμες</a:t>
            </a:r>
            <a:r>
              <a:rPr lang="en-US" sz="3400" b="0" i="0" kern="1200" dirty="0">
                <a:solidFill>
                  <a:srgbClr val="EBEBEB"/>
                </a:solidFill>
                <a:latin typeface="+mj-lt"/>
                <a:ea typeface="+mj-ea"/>
                <a:cs typeface="+mj-cs"/>
              </a:rPr>
              <a:t>. </a:t>
            </a:r>
          </a:p>
        </p:txBody>
      </p:sp>
      <p:grpSp>
        <p:nvGrpSpPr>
          <p:cNvPr id="15" name="Group 14">
            <a:extLst>
              <a:ext uri="{FF2B5EF4-FFF2-40B4-BE49-F238E27FC236}">
                <a16:creationId xmlns:a16="http://schemas.microsoft.com/office/drawing/2014/main" id="{7E2D86BB-893F-471B-AD66-50E01777C0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3" y="396837"/>
            <a:ext cx="6451503" cy="6058999"/>
            <a:chOff x="423333" y="396837"/>
            <a:chExt cx="6451503" cy="6058999"/>
          </a:xfrm>
        </p:grpSpPr>
        <p:sp>
          <p:nvSpPr>
            <p:cNvPr id="16" name="Rectangle 15">
              <a:extLst>
                <a:ext uri="{FF2B5EF4-FFF2-40B4-BE49-F238E27FC236}">
                  <a16:creationId xmlns:a16="http://schemas.microsoft.com/office/drawing/2014/main" id="{61E3F80D-79C6-468A-83E4-3FEA58556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3" y="402165"/>
              <a:ext cx="52293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Freeform 5">
              <a:extLst>
                <a:ext uri="{FF2B5EF4-FFF2-40B4-BE49-F238E27FC236}">
                  <a16:creationId xmlns:a16="http://schemas.microsoft.com/office/drawing/2014/main" id="{009504C1-96CE-44B4-8DF0-613CF9D1D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l-GR"/>
            </a:p>
          </p:txBody>
        </p:sp>
        <p:sp>
          <p:nvSpPr>
            <p:cNvPr id="18" name="Freeform 5">
              <a:extLst>
                <a:ext uri="{FF2B5EF4-FFF2-40B4-BE49-F238E27FC236}">
                  <a16:creationId xmlns:a16="http://schemas.microsoft.com/office/drawing/2014/main" id="{1F299836-4C10-4395-B386-C0FA537C4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l-GR"/>
            </a:p>
          </p:txBody>
        </p:sp>
      </p:grpSp>
      <p:pic>
        <p:nvPicPr>
          <p:cNvPr id="4" name="Εικόνα 3">
            <a:extLst>
              <a:ext uri="{FF2B5EF4-FFF2-40B4-BE49-F238E27FC236}">
                <a16:creationId xmlns:a16="http://schemas.microsoft.com/office/drawing/2014/main" id="{F5281669-6967-4941-B464-8532608D0A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95422" y="1114621"/>
            <a:ext cx="3612419" cy="4628758"/>
          </a:xfrm>
          <a:prstGeom prst="rect">
            <a:avLst/>
          </a:prstGeom>
        </p:spPr>
      </p:pic>
    </p:spTree>
    <p:extLst>
      <p:ext uri="{BB962C8B-B14F-4D97-AF65-F5344CB8AC3E}">
        <p14:creationId xmlns:p14="http://schemas.microsoft.com/office/powerpoint/2010/main" val="2994975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E1063A22-B3C5-9E44-9F66-3B6AC312114E}"/>
              </a:ext>
            </a:extLst>
          </p:cNvPr>
          <p:cNvSpPr>
            <a:spLocks noGrp="1"/>
          </p:cNvSpPr>
          <p:nvPr>
            <p:ph type="title"/>
          </p:nvPr>
        </p:nvSpPr>
        <p:spPr>
          <a:xfrm>
            <a:off x="7007145" y="1241266"/>
            <a:ext cx="4535926" cy="3153753"/>
          </a:xfrm>
        </p:spPr>
        <p:txBody>
          <a:bodyPr vert="horz" lIns="91440" tIns="45720" rIns="91440" bIns="45720" rtlCol="0" anchor="b">
            <a:normAutofit/>
          </a:bodyPr>
          <a:lstStyle/>
          <a:p>
            <a:pPr>
              <a:lnSpc>
                <a:spcPct val="90000"/>
              </a:lnSpc>
            </a:pPr>
            <a:r>
              <a:rPr lang="en-US" sz="2600" b="0" i="0" kern="1200" dirty="0" err="1">
                <a:solidFill>
                  <a:srgbClr val="EBEBEB"/>
                </a:solidFill>
                <a:latin typeface="+mj-lt"/>
                <a:ea typeface="+mj-ea"/>
                <a:cs typeface="+mj-cs"/>
              </a:rPr>
              <a:t>Α</a:t>
            </a:r>
            <a:r>
              <a:rPr lang="en-US" sz="2600" b="0" i="0" kern="1200" dirty="0">
                <a:solidFill>
                  <a:srgbClr val="EBEBEB"/>
                </a:solidFill>
                <a:latin typeface="+mj-lt"/>
                <a:ea typeface="+mj-ea"/>
                <a:cs typeface="+mj-cs"/>
              </a:rPr>
              <a:t>π</a:t>
            </a:r>
            <a:r>
              <a:rPr lang="en-US" sz="2600" b="0" i="0" kern="1200" dirty="0" err="1">
                <a:solidFill>
                  <a:srgbClr val="EBEBEB"/>
                </a:solidFill>
                <a:latin typeface="+mj-lt"/>
                <a:ea typeface="+mj-ea"/>
                <a:cs typeface="+mj-cs"/>
              </a:rPr>
              <a:t>ό</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τ</a:t>
            </a:r>
            <a:r>
              <a:rPr lang="en-US" sz="2600" b="0" i="0" kern="1200" dirty="0">
                <a:solidFill>
                  <a:srgbClr val="EBEBEB"/>
                </a:solidFill>
                <a:latin typeface="+mj-lt"/>
                <a:ea typeface="+mj-ea"/>
                <a:cs typeface="+mj-cs"/>
              </a:rPr>
              <a:t>α απ</a:t>
            </a:r>
            <a:r>
              <a:rPr lang="en-US" sz="2600" b="0" i="0" kern="1200" dirty="0" err="1">
                <a:solidFill>
                  <a:srgbClr val="EBEBEB"/>
                </a:solidFill>
                <a:latin typeface="+mj-lt"/>
                <a:ea typeface="+mj-ea"/>
                <a:cs typeface="+mj-cs"/>
              </a:rPr>
              <a:t>οτελέσμ</a:t>
            </a:r>
            <a:r>
              <a:rPr lang="en-US" sz="2600" b="0" i="0" kern="1200" dirty="0">
                <a:solidFill>
                  <a:srgbClr val="EBEBEB"/>
                </a:solidFill>
                <a:latin typeface="+mj-lt"/>
                <a:ea typeface="+mj-ea"/>
                <a:cs typeface="+mj-cs"/>
              </a:rPr>
              <a:t>α</a:t>
            </a:r>
            <a:r>
              <a:rPr lang="en-US" sz="2600" b="0" i="0" kern="1200" dirty="0" err="1">
                <a:solidFill>
                  <a:srgbClr val="EBEBEB"/>
                </a:solidFill>
                <a:latin typeface="+mj-lt"/>
                <a:ea typeface="+mj-ea"/>
                <a:cs typeface="+mj-cs"/>
              </a:rPr>
              <a:t>τ</a:t>
            </a:r>
            <a:r>
              <a:rPr lang="en-US" sz="2600" b="0" i="0" kern="1200" dirty="0">
                <a:solidFill>
                  <a:srgbClr val="EBEBEB"/>
                </a:solidFill>
                <a:latin typeface="+mj-lt"/>
                <a:ea typeface="+mj-ea"/>
                <a:cs typeface="+mj-cs"/>
              </a:rPr>
              <a:t>α </a:t>
            </a:r>
            <a:r>
              <a:rPr lang="en-US" sz="2600" b="0" i="0" kern="1200" dirty="0" err="1">
                <a:solidFill>
                  <a:srgbClr val="EBEBEB"/>
                </a:solidFill>
                <a:latin typeface="+mj-lt"/>
                <a:ea typeface="+mj-ea"/>
                <a:cs typeface="+mj-cs"/>
              </a:rPr>
              <a:t>της</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έρευνάς</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μ</a:t>
            </a:r>
            <a:r>
              <a:rPr lang="en-US" sz="2600" b="0" i="0" kern="1200" dirty="0">
                <a:solidFill>
                  <a:srgbClr val="EBEBEB"/>
                </a:solidFill>
                <a:latin typeface="+mj-lt"/>
                <a:ea typeface="+mj-ea"/>
                <a:cs typeface="+mj-cs"/>
              </a:rPr>
              <a:t>α</a:t>
            </a:r>
            <a:r>
              <a:rPr lang="en-US" sz="2600" b="0" i="0" kern="1200" dirty="0" err="1">
                <a:solidFill>
                  <a:srgbClr val="EBEBEB"/>
                </a:solidFill>
                <a:latin typeface="+mj-lt"/>
                <a:ea typeface="+mj-ea"/>
                <a:cs typeface="+mj-cs"/>
              </a:rPr>
              <a:t>ς</a:t>
            </a:r>
            <a:r>
              <a:rPr lang="en-US" sz="2600" b="0" i="0" kern="1200" dirty="0">
                <a:solidFill>
                  <a:srgbClr val="EBEBEB"/>
                </a:solidFill>
                <a:latin typeface="+mj-lt"/>
                <a:ea typeface="+mj-ea"/>
                <a:cs typeface="+mj-cs"/>
              </a:rPr>
              <a:t> π</a:t>
            </a:r>
            <a:r>
              <a:rPr lang="en-US" sz="2600" b="0" i="0" kern="1200" dirty="0" err="1">
                <a:solidFill>
                  <a:srgbClr val="EBEBEB"/>
                </a:solidFill>
                <a:latin typeface="+mj-lt"/>
                <a:ea typeface="+mj-ea"/>
                <a:cs typeface="+mj-cs"/>
              </a:rPr>
              <a:t>ροκύ</a:t>
            </a:r>
            <a:r>
              <a:rPr lang="en-US" sz="2600" b="0" i="0" kern="1200" dirty="0">
                <a:solidFill>
                  <a:srgbClr val="EBEBEB"/>
                </a:solidFill>
                <a:latin typeface="+mj-lt"/>
                <a:ea typeface="+mj-ea"/>
                <a:cs typeface="+mj-cs"/>
              </a:rPr>
              <a:t>π</a:t>
            </a:r>
            <a:r>
              <a:rPr lang="en-US" sz="2600" b="0" i="0" kern="1200" dirty="0" err="1">
                <a:solidFill>
                  <a:srgbClr val="EBEBEB"/>
                </a:solidFill>
                <a:latin typeface="+mj-lt"/>
                <a:ea typeface="+mj-ea"/>
                <a:cs typeface="+mj-cs"/>
              </a:rPr>
              <a:t>τει</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ότι</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οι</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γυν</a:t>
            </a:r>
            <a:r>
              <a:rPr lang="en-US" sz="2600" b="0" i="0" kern="1200" dirty="0">
                <a:solidFill>
                  <a:srgbClr val="EBEBEB"/>
                </a:solidFill>
                <a:latin typeface="+mj-lt"/>
                <a:ea typeface="+mj-ea"/>
                <a:cs typeface="+mj-cs"/>
              </a:rPr>
              <a:t>α</a:t>
            </a:r>
            <a:r>
              <a:rPr lang="en-US" sz="2600" b="0" i="0" kern="1200" dirty="0" err="1">
                <a:solidFill>
                  <a:srgbClr val="EBEBEB"/>
                </a:solidFill>
                <a:latin typeface="+mj-lt"/>
                <a:ea typeface="+mj-ea"/>
                <a:cs typeface="+mj-cs"/>
              </a:rPr>
              <a:t>ίκες</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ενδι</a:t>
            </a:r>
            <a:r>
              <a:rPr lang="en-US" sz="2600" b="0" i="0" kern="1200" dirty="0">
                <a:solidFill>
                  <a:srgbClr val="EBEBEB"/>
                </a:solidFill>
                <a:latin typeface="+mj-lt"/>
                <a:ea typeface="+mj-ea"/>
                <a:cs typeface="+mj-cs"/>
              </a:rPr>
              <a:t>α</a:t>
            </a:r>
            <a:r>
              <a:rPr lang="en-US" sz="2600" b="0" i="0" kern="1200" dirty="0" err="1">
                <a:solidFill>
                  <a:srgbClr val="EBEBEB"/>
                </a:solidFill>
                <a:latin typeface="+mj-lt"/>
                <a:ea typeface="+mj-ea"/>
                <a:cs typeface="+mj-cs"/>
              </a:rPr>
              <a:t>φέροντ</a:t>
            </a:r>
            <a:r>
              <a:rPr lang="en-US" sz="2600" b="0" i="0" kern="1200" dirty="0">
                <a:solidFill>
                  <a:srgbClr val="EBEBEB"/>
                </a:solidFill>
                <a:latin typeface="+mj-lt"/>
                <a:ea typeface="+mj-ea"/>
                <a:cs typeface="+mj-cs"/>
              </a:rPr>
              <a:t>α</a:t>
            </a:r>
            <a:r>
              <a:rPr lang="en-US" sz="2600" b="0" i="0" kern="1200" dirty="0" err="1">
                <a:solidFill>
                  <a:srgbClr val="EBEBEB"/>
                </a:solidFill>
                <a:latin typeface="+mj-lt"/>
                <a:ea typeface="+mj-ea"/>
                <a:cs typeface="+mj-cs"/>
              </a:rPr>
              <a:t>ι</a:t>
            </a:r>
            <a:r>
              <a:rPr lang="en-US" sz="2600" b="0" i="0" kern="1200" dirty="0">
                <a:solidFill>
                  <a:srgbClr val="EBEBEB"/>
                </a:solidFill>
                <a:latin typeface="+mj-lt"/>
                <a:ea typeface="+mj-ea"/>
                <a:cs typeface="+mj-cs"/>
              </a:rPr>
              <a:t> π</a:t>
            </a:r>
            <a:r>
              <a:rPr lang="en-US" sz="2600" b="0" i="0" kern="1200" dirty="0" err="1">
                <a:solidFill>
                  <a:srgbClr val="EBEBEB"/>
                </a:solidFill>
                <a:latin typeface="+mj-lt"/>
                <a:ea typeface="+mj-ea"/>
                <a:cs typeface="+mj-cs"/>
              </a:rPr>
              <a:t>ερισσότερο</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γι</a:t>
            </a:r>
            <a:r>
              <a:rPr lang="en-US" sz="2600" b="0" i="0" kern="1200" dirty="0">
                <a:solidFill>
                  <a:srgbClr val="EBEBEB"/>
                </a:solidFill>
                <a:latin typeface="+mj-lt"/>
                <a:ea typeface="+mj-ea"/>
                <a:cs typeface="+mj-cs"/>
              </a:rPr>
              <a:t>α </a:t>
            </a:r>
            <a:r>
              <a:rPr lang="en-US" sz="2600" b="0" i="0" kern="1200" dirty="0" err="1">
                <a:solidFill>
                  <a:srgbClr val="EBEBEB"/>
                </a:solidFill>
                <a:latin typeface="+mj-lt"/>
                <a:ea typeface="+mj-ea"/>
                <a:cs typeface="+mj-cs"/>
              </a:rPr>
              <a:t>τις</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Φυσικές</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Ε</a:t>
            </a:r>
            <a:r>
              <a:rPr lang="en-US" sz="2600" b="0" i="0" kern="1200" dirty="0">
                <a:solidFill>
                  <a:srgbClr val="EBEBEB"/>
                </a:solidFill>
                <a:latin typeface="+mj-lt"/>
                <a:ea typeface="+mj-ea"/>
                <a:cs typeface="+mj-cs"/>
              </a:rPr>
              <a:t>π</a:t>
            </a:r>
            <a:r>
              <a:rPr lang="en-US" sz="2600" b="0" i="0" kern="1200" dirty="0" err="1">
                <a:solidFill>
                  <a:srgbClr val="EBEBEB"/>
                </a:solidFill>
                <a:latin typeface="+mj-lt"/>
                <a:ea typeface="+mj-ea"/>
                <a:cs typeface="+mj-cs"/>
              </a:rPr>
              <a:t>ιστήμες</a:t>
            </a:r>
            <a:r>
              <a:rPr lang="en-US" sz="2600" b="0" i="0" kern="1200" dirty="0">
                <a:solidFill>
                  <a:srgbClr val="EBEBEB"/>
                </a:solidFill>
                <a:latin typeface="+mj-lt"/>
                <a:ea typeface="+mj-ea"/>
                <a:cs typeface="+mj-cs"/>
              </a:rPr>
              <a:t> απ</a:t>
            </a:r>
            <a:r>
              <a:rPr lang="en-US" sz="2600" b="0" i="0" kern="1200" dirty="0" err="1">
                <a:solidFill>
                  <a:srgbClr val="EBEBEB"/>
                </a:solidFill>
                <a:latin typeface="+mj-lt"/>
                <a:ea typeface="+mj-ea"/>
                <a:cs typeface="+mj-cs"/>
              </a:rPr>
              <a:t>ό</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ό,τι</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οι</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άντρες</a:t>
            </a:r>
            <a:r>
              <a:rPr lang="en-US" sz="2600" b="0" i="0" kern="1200" dirty="0">
                <a:solidFill>
                  <a:srgbClr val="EBEBEB"/>
                </a:solidFill>
                <a:latin typeface="+mj-lt"/>
                <a:ea typeface="+mj-ea"/>
                <a:cs typeface="+mj-cs"/>
              </a:rPr>
              <a:t> (t=2,33, p=0,03&lt;0.05)</a:t>
            </a:r>
          </a:p>
        </p:txBody>
      </p:sp>
      <p:grpSp>
        <p:nvGrpSpPr>
          <p:cNvPr id="17" name="Group 16">
            <a:extLst>
              <a:ext uri="{FF2B5EF4-FFF2-40B4-BE49-F238E27FC236}">
                <a16:creationId xmlns:a16="http://schemas.microsoft.com/office/drawing/2014/main" id="{7E2D86BB-893F-471B-AD66-50E01777C0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3" y="396837"/>
            <a:ext cx="6451503" cy="6058999"/>
            <a:chOff x="423333" y="396837"/>
            <a:chExt cx="6451503" cy="6058999"/>
          </a:xfrm>
        </p:grpSpPr>
        <p:sp>
          <p:nvSpPr>
            <p:cNvPr id="18" name="Rectangle 17">
              <a:extLst>
                <a:ext uri="{FF2B5EF4-FFF2-40B4-BE49-F238E27FC236}">
                  <a16:creationId xmlns:a16="http://schemas.microsoft.com/office/drawing/2014/main" id="{61E3F80D-79C6-468A-83E4-3FEA58556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3" y="402165"/>
              <a:ext cx="52293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Freeform 5">
              <a:extLst>
                <a:ext uri="{FF2B5EF4-FFF2-40B4-BE49-F238E27FC236}">
                  <a16:creationId xmlns:a16="http://schemas.microsoft.com/office/drawing/2014/main" id="{009504C1-96CE-44B4-8DF0-613CF9D1D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l-GR"/>
            </a:p>
          </p:txBody>
        </p:sp>
        <p:sp>
          <p:nvSpPr>
            <p:cNvPr id="20" name="Freeform 5">
              <a:extLst>
                <a:ext uri="{FF2B5EF4-FFF2-40B4-BE49-F238E27FC236}">
                  <a16:creationId xmlns:a16="http://schemas.microsoft.com/office/drawing/2014/main" id="{1F299836-4C10-4395-B386-C0FA537C4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l-GR"/>
            </a:p>
          </p:txBody>
        </p:sp>
      </p:grpSp>
      <p:pic>
        <p:nvPicPr>
          <p:cNvPr id="6" name="Εικόνα 5" descr="Εικόνα που περιέχει βέλος&#10;&#10;Περιγραφή που δημιουργήθηκε αυτόματα">
            <a:extLst>
              <a:ext uri="{FF2B5EF4-FFF2-40B4-BE49-F238E27FC236}">
                <a16:creationId xmlns:a16="http://schemas.microsoft.com/office/drawing/2014/main" id="{F27C663C-ACEE-3B47-A501-C32CB8D8C1C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8108" r="1" b="1776"/>
          <a:stretch/>
        </p:blipFill>
        <p:spPr>
          <a:xfrm>
            <a:off x="1109763" y="1183405"/>
            <a:ext cx="4983737" cy="4491189"/>
          </a:xfrm>
          <a:prstGeom prst="rect">
            <a:avLst/>
          </a:prstGeom>
        </p:spPr>
      </p:pic>
    </p:spTree>
    <p:extLst>
      <p:ext uri="{BB962C8B-B14F-4D97-AF65-F5344CB8AC3E}">
        <p14:creationId xmlns:p14="http://schemas.microsoft.com/office/powerpoint/2010/main" val="312509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nvGrpSpPr>
          <p:cNvPr id="24"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txBody>
            <a:bodyPr/>
            <a:lstStyle/>
            <a:p>
              <a:endParaRPr lang="el-GR"/>
            </a:p>
          </p:txBody>
        </p:sp>
      </p:grpSp>
      <p:sp>
        <p:nvSpPr>
          <p:cNvPr id="2" name="Τίτλος 1">
            <a:extLst>
              <a:ext uri="{FF2B5EF4-FFF2-40B4-BE49-F238E27FC236}">
                <a16:creationId xmlns:a16="http://schemas.microsoft.com/office/drawing/2014/main" id="{EDA80031-E6FD-D141-AF6A-8F2A55A565BF}"/>
              </a:ext>
            </a:extLst>
          </p:cNvPr>
          <p:cNvSpPr>
            <a:spLocks noGrp="1"/>
          </p:cNvSpPr>
          <p:nvPr>
            <p:ph type="title"/>
          </p:nvPr>
        </p:nvSpPr>
        <p:spPr>
          <a:xfrm>
            <a:off x="1000372" y="1209957"/>
            <a:ext cx="3034580" cy="4438087"/>
          </a:xfrm>
        </p:spPr>
        <p:txBody>
          <a:bodyPr anchor="ctr">
            <a:normAutofit/>
          </a:bodyPr>
          <a:lstStyle/>
          <a:p>
            <a:pPr algn="r"/>
            <a:r>
              <a:rPr lang="el-GR" sz="3200">
                <a:solidFill>
                  <a:schemeClr val="tx1"/>
                </a:solidFill>
              </a:rPr>
              <a:t>Προσοχή στην ερμηνεία</a:t>
            </a:r>
          </a:p>
        </p:txBody>
      </p:sp>
      <p:cxnSp>
        <p:nvCxnSpPr>
          <p:cNvPr id="2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27" name="Θέση περιεχομένου 2">
            <a:extLst>
              <a:ext uri="{FF2B5EF4-FFF2-40B4-BE49-F238E27FC236}">
                <a16:creationId xmlns:a16="http://schemas.microsoft.com/office/drawing/2014/main" id="{35880421-BD00-4649-9BA9-64E78ADCD48C}"/>
              </a:ext>
            </a:extLst>
          </p:cNvPr>
          <p:cNvSpPr>
            <a:spLocks noGrp="1"/>
          </p:cNvSpPr>
          <p:nvPr>
            <p:ph idx="1"/>
          </p:nvPr>
        </p:nvSpPr>
        <p:spPr>
          <a:xfrm>
            <a:off x="4678424" y="1059025"/>
            <a:ext cx="5302189" cy="4739950"/>
          </a:xfrm>
        </p:spPr>
        <p:txBody>
          <a:bodyPr anchor="ctr">
            <a:normAutofit/>
          </a:bodyPr>
          <a:lstStyle/>
          <a:p>
            <a:pPr marL="0" indent="0">
              <a:buNone/>
            </a:pPr>
            <a:r>
              <a:rPr lang="el-GR">
                <a:solidFill>
                  <a:schemeClr val="tx1"/>
                </a:solidFill>
              </a:rPr>
              <a:t>Η ερμηνεία ενός αποτελέσματος πρέπει να γίνεται προσεκτικά και με επιφύλαξη αν δεν είμαστε σίγουροι. </a:t>
            </a:r>
          </a:p>
          <a:p>
            <a:pPr marL="0" indent="0">
              <a:buNone/>
            </a:pPr>
            <a:r>
              <a:rPr lang="el-GR">
                <a:solidFill>
                  <a:schemeClr val="tx1"/>
                </a:solidFill>
              </a:rPr>
              <a:t>Παράδειγμα εργασίας που αναφέρεται σε έρευνα που διεξήχθη στη Σαουδική Αραβία - σχολιάστε:</a:t>
            </a:r>
          </a:p>
          <a:p>
            <a:r>
              <a:rPr lang="el-GR">
                <a:solidFill>
                  <a:schemeClr val="tx1"/>
                </a:solidFill>
              </a:rPr>
              <a:t>Στην ποσοτική μέθοδο συμμετείχαν 50 εκπαιδευτικοί του ίδιου σχολείου που εντελώς συμπτωματικά έτυχε να ήταν όλοι άντρες.</a:t>
            </a:r>
          </a:p>
          <a:p>
            <a:endParaRPr lang="el-GR">
              <a:solidFill>
                <a:schemeClr val="tx1"/>
              </a:solidFill>
            </a:endParaRPr>
          </a:p>
        </p:txBody>
      </p:sp>
    </p:spTree>
    <p:extLst>
      <p:ext uri="{BB962C8B-B14F-4D97-AF65-F5344CB8AC3E}">
        <p14:creationId xmlns:p14="http://schemas.microsoft.com/office/powerpoint/2010/main" val="2015097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9" name="Rectangle 28">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0"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grpSp>
      <p:sp>
        <p:nvSpPr>
          <p:cNvPr id="32" name="Rectangle 31">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l-GR"/>
          </a:p>
        </p:txBody>
      </p:sp>
      <p:pic>
        <p:nvPicPr>
          <p:cNvPr id="16" name="Θέση περιεχομένου 4" descr="Εικόνα που περιέχει κείμενο, άτομο, άνδρας, εσωτερικό&#10;&#10;Περιγραφή που δημιουργήθηκε αυτόματα">
            <a:extLst>
              <a:ext uri="{FF2B5EF4-FFF2-40B4-BE49-F238E27FC236}">
                <a16:creationId xmlns:a16="http://schemas.microsoft.com/office/drawing/2014/main" id="{61E2DC4C-9274-CC48-88CD-6E68A42FE1D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7961" r="-1" b="-1"/>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36"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sp>
        <p:nvSpPr>
          <p:cNvPr id="2" name="Τίτλος 1">
            <a:extLst>
              <a:ext uri="{FF2B5EF4-FFF2-40B4-BE49-F238E27FC236}">
                <a16:creationId xmlns:a16="http://schemas.microsoft.com/office/drawing/2014/main" id="{A83F8EC0-1CFE-404B-9B68-A6541A6AB7C1}"/>
              </a:ext>
            </a:extLst>
          </p:cNvPr>
          <p:cNvSpPr>
            <a:spLocks noGrp="1"/>
          </p:cNvSpPr>
          <p:nvPr>
            <p:ph type="title"/>
          </p:nvPr>
        </p:nvSpPr>
        <p:spPr>
          <a:xfrm>
            <a:off x="5695061" y="1241266"/>
            <a:ext cx="5428551" cy="3153753"/>
          </a:xfrm>
        </p:spPr>
        <p:txBody>
          <a:bodyPr vert="horz" lIns="91440" tIns="45720" rIns="91440" bIns="45720" rtlCol="0" anchor="b">
            <a:normAutofit fontScale="90000"/>
          </a:bodyPr>
          <a:lstStyle/>
          <a:p>
            <a:r>
              <a:rPr lang="en-US" sz="5400" dirty="0" err="1"/>
              <a:t>Δι</a:t>
            </a:r>
            <a:r>
              <a:rPr lang="en-US" sz="5400" dirty="0"/>
              <a:t>αβ</a:t>
            </a:r>
            <a:r>
              <a:rPr lang="en-US" sz="5400" dirty="0" err="1"/>
              <a:t>άστε</a:t>
            </a:r>
            <a:r>
              <a:rPr lang="en-US" sz="5400" dirty="0"/>
              <a:t> </a:t>
            </a:r>
            <a:r>
              <a:rPr lang="en-US" sz="5400" dirty="0" err="1"/>
              <a:t>κ</a:t>
            </a:r>
            <a:r>
              <a:rPr lang="en-US" sz="5400" dirty="0"/>
              <a:t>α</a:t>
            </a:r>
            <a:r>
              <a:rPr lang="en-US" sz="5400" dirty="0" err="1"/>
              <a:t>λά</a:t>
            </a:r>
            <a:r>
              <a:rPr lang="en-US" sz="5400" dirty="0"/>
              <a:t> </a:t>
            </a:r>
            <a:r>
              <a:rPr lang="en-US" sz="5400" dirty="0" err="1"/>
              <a:t>τον</a:t>
            </a:r>
            <a:r>
              <a:rPr lang="en-US" sz="5400" dirty="0"/>
              <a:t> </a:t>
            </a:r>
            <a:r>
              <a:rPr lang="en-US" sz="5400" dirty="0" err="1"/>
              <a:t>τίτλο</a:t>
            </a:r>
            <a:r>
              <a:rPr lang="el-GR" sz="5400" dirty="0"/>
              <a:t> της </a:t>
            </a:r>
            <a:r>
              <a:rPr lang="el-GR" sz="5400" dirty="0" err="1"/>
              <a:t>εργασ</a:t>
            </a:r>
            <a:r>
              <a:rPr lang="en-US" sz="5400" dirty="0" err="1"/>
              <a:t>ί</a:t>
            </a:r>
            <a:r>
              <a:rPr lang="el-GR" sz="5400" dirty="0"/>
              <a:t>ας που σας έχει ανατεθεί</a:t>
            </a:r>
            <a:endParaRPr lang="en-US" sz="5400" dirty="0"/>
          </a:p>
        </p:txBody>
      </p:sp>
      <p:sp>
        <p:nvSpPr>
          <p:cNvPr id="38" name="Rectangle 37">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1742742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5" name="Picture 4">
            <a:extLst>
              <a:ext uri="{FF2B5EF4-FFF2-40B4-BE49-F238E27FC236}">
                <a16:creationId xmlns:a16="http://schemas.microsoft.com/office/drawing/2014/main" id="{F3DCEC95-A824-4162-8A37-024455999FDE}"/>
              </a:ext>
            </a:extLst>
          </p:cNvPr>
          <p:cNvPicPr>
            <a:picLocks noChangeAspect="1"/>
          </p:cNvPicPr>
          <p:nvPr/>
        </p:nvPicPr>
        <p:blipFill rotWithShape="1">
          <a:blip r:embed="rId3">
            <a:alphaModFix/>
          </a:blip>
          <a:srcRect l="11919" t="9091" r="1" b="1"/>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2B65E6B8-0D17-4912-97E4-60B47A511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104978" y="1295400"/>
            <a:ext cx="4936635" cy="377369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0BFB494-CE41-D240-A6CE-03EB61A0C588}"/>
              </a:ext>
            </a:extLst>
          </p:cNvPr>
          <p:cNvSpPr>
            <a:spLocks noGrp="1"/>
          </p:cNvSpPr>
          <p:nvPr>
            <p:ph type="title"/>
          </p:nvPr>
        </p:nvSpPr>
        <p:spPr>
          <a:xfrm>
            <a:off x="6265339" y="1447800"/>
            <a:ext cx="4562452" cy="2154568"/>
          </a:xfrm>
        </p:spPr>
        <p:txBody>
          <a:bodyPr vert="horz" lIns="91440" tIns="45720" rIns="91440" bIns="45720" rtlCol="0" anchor="b">
            <a:normAutofit/>
          </a:bodyPr>
          <a:lstStyle/>
          <a:p>
            <a:r>
              <a:rPr lang="en-US" sz="4400">
                <a:solidFill>
                  <a:schemeClr val="tx1"/>
                </a:solidFill>
              </a:rPr>
              <a:t>Πώς αναφέρουμε τις πηγές μας?</a:t>
            </a:r>
          </a:p>
        </p:txBody>
      </p:sp>
    </p:spTree>
    <p:extLst>
      <p:ext uri="{BB962C8B-B14F-4D97-AF65-F5344CB8AC3E}">
        <p14:creationId xmlns:p14="http://schemas.microsoft.com/office/powerpoint/2010/main" val="383483214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0"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grpSp>
      <p:sp>
        <p:nvSpPr>
          <p:cNvPr id="12" name="Rectangle 1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useBgFill="1">
        <p:nvSpPr>
          <p:cNvPr id="14" name="Rectangle 13">
            <a:extLst>
              <a:ext uri="{FF2B5EF4-FFF2-40B4-BE49-F238E27FC236}">
                <a16:creationId xmlns:a16="http://schemas.microsoft.com/office/drawing/2014/main" id="{02E8BD2A-4014-4DC6-A228-4ECE6A0AA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896CA42-3323-41E5-B809-CD790B2AA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8" name="Freeform 5">
            <a:extLst>
              <a:ext uri="{FF2B5EF4-FFF2-40B4-BE49-F238E27FC236}">
                <a16:creationId xmlns:a16="http://schemas.microsoft.com/office/drawing/2014/main" id="{EA2FE539-0B6F-4FAE-A391-B46476F46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l-GR"/>
          </a:p>
        </p:txBody>
      </p:sp>
      <p:sp>
        <p:nvSpPr>
          <p:cNvPr id="20" name="Freeform: Shape 19">
            <a:extLst>
              <a:ext uri="{FF2B5EF4-FFF2-40B4-BE49-F238E27FC236}">
                <a16:creationId xmlns:a16="http://schemas.microsoft.com/office/drawing/2014/main" id="{BD5A14FB-50A2-4964-8B07-EE40D1CE0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l-GR"/>
          </a:p>
        </p:txBody>
      </p:sp>
      <p:sp>
        <p:nvSpPr>
          <p:cNvPr id="22" name="Freeform 5">
            <a:extLst>
              <a:ext uri="{FF2B5EF4-FFF2-40B4-BE49-F238E27FC236}">
                <a16:creationId xmlns:a16="http://schemas.microsoft.com/office/drawing/2014/main" id="{FD63331C-DD2E-43D8-9511-B44EC057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l-GR"/>
          </a:p>
        </p:txBody>
      </p:sp>
      <p:sp>
        <p:nvSpPr>
          <p:cNvPr id="2" name="Τίτλος 1">
            <a:extLst>
              <a:ext uri="{FF2B5EF4-FFF2-40B4-BE49-F238E27FC236}">
                <a16:creationId xmlns:a16="http://schemas.microsoft.com/office/drawing/2014/main" id="{4C4B8B32-4226-4545-B5BF-C90848CF1130}"/>
              </a:ext>
            </a:extLst>
          </p:cNvPr>
          <p:cNvSpPr>
            <a:spLocks noGrp="1"/>
          </p:cNvSpPr>
          <p:nvPr>
            <p:ph type="title"/>
          </p:nvPr>
        </p:nvSpPr>
        <p:spPr>
          <a:xfrm>
            <a:off x="5232771" y="437513"/>
            <a:ext cx="6232398" cy="5954325"/>
          </a:xfrm>
        </p:spPr>
        <p:txBody>
          <a:bodyPr vert="horz" lIns="91440" tIns="45720" rIns="91440" bIns="45720" rtlCol="0" anchor="ctr">
            <a:normAutofit/>
          </a:bodyPr>
          <a:lstStyle/>
          <a:p>
            <a:r>
              <a:rPr lang="en-US" sz="6600"/>
              <a:t>APA style</a:t>
            </a:r>
            <a:br>
              <a:rPr lang="en-US" sz="6600"/>
            </a:br>
            <a:r>
              <a:rPr lang="en-US" sz="6600"/>
              <a:t>Harvard style</a:t>
            </a:r>
            <a:br>
              <a:rPr lang="en-US" sz="6600"/>
            </a:br>
            <a:r>
              <a:rPr lang="en-US" sz="6600"/>
              <a:t>Chicago</a:t>
            </a:r>
            <a:br>
              <a:rPr lang="en-US" sz="6600"/>
            </a:br>
            <a:r>
              <a:rPr lang="en-US" sz="6600"/>
              <a:t>Nature</a:t>
            </a:r>
            <a:br>
              <a:rPr lang="en-US" sz="6600"/>
            </a:br>
            <a:r>
              <a:rPr lang="en-US" sz="6600"/>
              <a:t>Vancouver….</a:t>
            </a:r>
          </a:p>
        </p:txBody>
      </p:sp>
      <p:sp>
        <p:nvSpPr>
          <p:cNvPr id="3" name="Θέση κειμένου 2">
            <a:extLst>
              <a:ext uri="{FF2B5EF4-FFF2-40B4-BE49-F238E27FC236}">
                <a16:creationId xmlns:a16="http://schemas.microsoft.com/office/drawing/2014/main" id="{4A512BF2-361F-8A40-8E11-96E463AB6D71}"/>
              </a:ext>
            </a:extLst>
          </p:cNvPr>
          <p:cNvSpPr>
            <a:spLocks noGrp="1"/>
          </p:cNvSpPr>
          <p:nvPr>
            <p:ph type="body" idx="1"/>
          </p:nvPr>
        </p:nvSpPr>
        <p:spPr>
          <a:xfrm>
            <a:off x="971257" y="1172776"/>
            <a:ext cx="3290257" cy="4512448"/>
          </a:xfrm>
        </p:spPr>
        <p:txBody>
          <a:bodyPr vert="horz" lIns="91440" tIns="45720" rIns="91440" bIns="45720" rtlCol="0" anchor="ctr">
            <a:normAutofit/>
          </a:bodyPr>
          <a:lstStyle/>
          <a:p>
            <a:r>
              <a:rPr lang="en-US" sz="2400">
                <a:solidFill>
                  <a:schemeClr val="tx1"/>
                </a:solidFill>
              </a:rPr>
              <a:t>Ακολουθηστε το στυλ που εχει οριστει</a:t>
            </a:r>
          </a:p>
        </p:txBody>
      </p:sp>
    </p:spTree>
    <p:extLst>
      <p:ext uri="{BB962C8B-B14F-4D97-AF65-F5344CB8AC3E}">
        <p14:creationId xmlns:p14="http://schemas.microsoft.com/office/powerpoint/2010/main" val="334974154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D2FFCDCA-3E6C-B544-B1EB-15A62B0E06A1}"/>
              </a:ext>
            </a:extLst>
          </p:cNvPr>
          <p:cNvSpPr>
            <a:spLocks noGrp="1"/>
          </p:cNvSpPr>
          <p:nvPr>
            <p:ph type="title"/>
          </p:nvPr>
        </p:nvSpPr>
        <p:spPr>
          <a:xfrm>
            <a:off x="1154954" y="973668"/>
            <a:ext cx="8761413" cy="706964"/>
          </a:xfrm>
        </p:spPr>
        <p:txBody>
          <a:bodyPr vert="horz" lIns="91440" tIns="45720" rIns="91440" bIns="45720" rtlCol="0">
            <a:normAutofit/>
          </a:bodyPr>
          <a:lstStyle/>
          <a:p>
            <a:pPr>
              <a:lnSpc>
                <a:spcPct val="90000"/>
              </a:lnSpc>
            </a:pPr>
            <a:r>
              <a:rPr lang="en-US" sz="2000">
                <a:solidFill>
                  <a:srgbClr val="EBEBEB"/>
                </a:solidFill>
              </a:rPr>
              <a:t>Παράθεση της βιβλιογραφίας</a:t>
            </a:r>
            <a:br>
              <a:rPr lang="en-US" sz="2000">
                <a:solidFill>
                  <a:srgbClr val="EBEBEB"/>
                </a:solidFill>
              </a:rPr>
            </a:br>
            <a:endParaRPr lang="en-US" sz="2000">
              <a:solidFill>
                <a:srgbClr val="EBEBEB"/>
              </a:solidFill>
            </a:endParaRPr>
          </a:p>
        </p:txBody>
      </p:sp>
      <p:graphicFrame>
        <p:nvGraphicFramePr>
          <p:cNvPr id="19" name="Θέση περιεχομένου 3">
            <a:extLst>
              <a:ext uri="{FF2B5EF4-FFF2-40B4-BE49-F238E27FC236}">
                <a16:creationId xmlns:a16="http://schemas.microsoft.com/office/drawing/2014/main" id="{32DAE31E-CDD5-4423-93E4-86833B58C207}"/>
              </a:ext>
            </a:extLst>
          </p:cNvPr>
          <p:cNvGraphicFramePr>
            <a:graphicFrameLocks noGrp="1"/>
          </p:cNvGraphicFramePr>
          <p:nvPr>
            <p:ph idx="1"/>
            <p:extLst>
              <p:ext uri="{D42A27DB-BD31-4B8C-83A1-F6EECF244321}">
                <p14:modId xmlns:p14="http://schemas.microsoft.com/office/powerpoint/2010/main" val="2029873464"/>
              </p:ext>
            </p:extLst>
          </p:nvPr>
        </p:nvGraphicFramePr>
        <p:xfrm>
          <a:off x="1286934" y="2286000"/>
          <a:ext cx="10227733" cy="4199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6885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nvGrpSpPr>
          <p:cNvPr id="16" name="Group 15">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7" name="Rectangle 16">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txBody>
            <a:bodyPr/>
            <a:lstStyle/>
            <a:p>
              <a:endParaRPr lang="el-GR"/>
            </a:p>
          </p:txBody>
        </p:sp>
      </p:grpSp>
      <p:sp>
        <p:nvSpPr>
          <p:cNvPr id="5" name="Τίτλος 4">
            <a:extLst>
              <a:ext uri="{FF2B5EF4-FFF2-40B4-BE49-F238E27FC236}">
                <a16:creationId xmlns:a16="http://schemas.microsoft.com/office/drawing/2014/main" id="{D63FD3CA-935A-544A-B300-32C85A9F6D0E}"/>
              </a:ext>
            </a:extLst>
          </p:cNvPr>
          <p:cNvSpPr>
            <a:spLocks noGrp="1"/>
          </p:cNvSpPr>
          <p:nvPr>
            <p:ph type="title"/>
          </p:nvPr>
        </p:nvSpPr>
        <p:spPr>
          <a:xfrm>
            <a:off x="1000372" y="1209957"/>
            <a:ext cx="3034580" cy="4438087"/>
          </a:xfrm>
        </p:spPr>
        <p:txBody>
          <a:bodyPr anchor="ctr">
            <a:normAutofit/>
          </a:bodyPr>
          <a:lstStyle/>
          <a:p>
            <a:pPr algn="r">
              <a:spcBef>
                <a:spcPts val="600"/>
              </a:spcBef>
              <a:spcAft>
                <a:spcPts val="800"/>
              </a:spcAft>
            </a:pPr>
            <a:br>
              <a:rPr lang="el-GR" sz="32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l-GR" sz="3200" dirty="0">
                <a:solidFill>
                  <a:schemeClr val="tx1"/>
                </a:solidFill>
                <a:latin typeface="Calibri" panose="020F0502020204030204" pitchFamily="34" charset="0"/>
                <a:ea typeface="Calibri" panose="020F0502020204030204" pitchFamily="34" charset="0"/>
                <a:cs typeface="Times New Roman" panose="02020603050405020304" pitchFamily="18" charset="0"/>
              </a:rPr>
              <a:t>Τι θα βρούμε στη βιβλιογραφία; Τον </a:t>
            </a:r>
            <a:r>
              <a:rPr lang="el-GR" sz="32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Ζωγόπουλο</a:t>
            </a:r>
            <a:r>
              <a:rPr lang="el-GR" sz="3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ή τον </a:t>
            </a:r>
            <a:r>
              <a:rPr lang="el-GR" sz="32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Τσιντζελή</a:t>
            </a:r>
            <a:r>
              <a:rPr lang="el-GR" sz="3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endParaRPr lang="el-GR" sz="3200" dirty="0">
              <a:solidFill>
                <a:schemeClr val="tx1"/>
              </a:solidFill>
            </a:endParaRPr>
          </a:p>
        </p:txBody>
      </p:sp>
      <p:cxnSp>
        <p:nvCxnSpPr>
          <p:cNvPr id="20" name="Straight Connector 19">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7" name="Θέση περιεχομένου 6">
            <a:extLst>
              <a:ext uri="{FF2B5EF4-FFF2-40B4-BE49-F238E27FC236}">
                <a16:creationId xmlns:a16="http://schemas.microsoft.com/office/drawing/2014/main" id="{E52657CA-F1A5-5144-B48E-F7775CEB0BE8}"/>
              </a:ext>
            </a:extLst>
          </p:cNvPr>
          <p:cNvSpPr>
            <a:spLocks noGrp="1"/>
          </p:cNvSpPr>
          <p:nvPr>
            <p:ph idx="1"/>
          </p:nvPr>
        </p:nvSpPr>
        <p:spPr>
          <a:xfrm>
            <a:off x="4678424" y="1059025"/>
            <a:ext cx="5302189" cy="4739950"/>
          </a:xfrm>
        </p:spPr>
        <p:txBody>
          <a:bodyPr anchor="ctr">
            <a:normAutofit/>
          </a:bodyPr>
          <a:lstStyle/>
          <a:p>
            <a:pPr marL="0" indent="0">
              <a:buNone/>
            </a:pPr>
            <a:r>
              <a:rPr lang="el-G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Η ταχύτητα εξάπλωσης πληροφορίας στην σύγχρονη εποχή είναι τόσο μεγάλη που «το τυπικό εκπαιδευτικό σύστημα αδυνατεί να καλύψει τις ανάγκες για την πρόσβαση σε γνώσεις που απαιτούνται για την εισαγωγή στην αγορά εργασίας» (</a:t>
            </a:r>
            <a:r>
              <a:rPr lang="el-G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Ζωγόπουλος</a:t>
            </a:r>
            <a:r>
              <a:rPr lang="el-G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2001, όπως </a:t>
            </a:r>
            <a:r>
              <a:rPr lang="el-G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αναφ</a:t>
            </a: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el-G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στο </a:t>
            </a:r>
            <a:r>
              <a:rPr lang="el-G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Τσιντζελής</a:t>
            </a:r>
            <a:r>
              <a:rPr lang="el-G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2019)</a:t>
            </a:r>
          </a:p>
          <a:p>
            <a:endParaRPr lang="el-GR" dirty="0">
              <a:solidFill>
                <a:schemeClr val="tx1"/>
              </a:solidFill>
            </a:endParaRPr>
          </a:p>
        </p:txBody>
      </p:sp>
    </p:spTree>
    <p:extLst>
      <p:ext uri="{BB962C8B-B14F-4D97-AF65-F5344CB8AC3E}">
        <p14:creationId xmlns:p14="http://schemas.microsoft.com/office/powerpoint/2010/main" val="1215130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3EF4D6-026A-4D52-B916-967329EE3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
            <a:extLst>
              <a:ext uri="{FF2B5EF4-FFF2-40B4-BE49-F238E27FC236}">
                <a16:creationId xmlns:a16="http://schemas.microsoft.com/office/drawing/2014/main" id="{4DB4846F-6AA5-4DB3-9581-D95F22BD5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sp>
        <p:nvSpPr>
          <p:cNvPr id="12" name="Freeform: Shape 11">
            <a:extLst>
              <a:ext uri="{FF2B5EF4-FFF2-40B4-BE49-F238E27FC236}">
                <a16:creationId xmlns:a16="http://schemas.microsoft.com/office/drawing/2014/main" id="{D54EC22E-2292-4292-A80B-E81DF64BF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80041"/>
            <a:ext cx="12192000" cy="5077959"/>
          </a:xfrm>
          <a:custGeom>
            <a:avLst/>
            <a:gdLst>
              <a:gd name="connsiteX0" fmla="*/ 12192000 w 12192000"/>
              <a:gd name="connsiteY0" fmla="*/ 0 h 5077959"/>
              <a:gd name="connsiteX1" fmla="*/ 12192000 w 12192000"/>
              <a:gd name="connsiteY1" fmla="*/ 1972152 h 5077959"/>
              <a:gd name="connsiteX2" fmla="*/ 12192000 w 12192000"/>
              <a:gd name="connsiteY2" fmla="*/ 2361342 h 5077959"/>
              <a:gd name="connsiteX3" fmla="*/ 12192000 w 12192000"/>
              <a:gd name="connsiteY3" fmla="*/ 5077959 h 5077959"/>
              <a:gd name="connsiteX4" fmla="*/ 0 w 12192000"/>
              <a:gd name="connsiteY4" fmla="*/ 5077959 h 5077959"/>
              <a:gd name="connsiteX5" fmla="*/ 0 w 12192000"/>
              <a:gd name="connsiteY5" fmla="*/ 2361342 h 5077959"/>
              <a:gd name="connsiteX6" fmla="*/ 0 w 12192000"/>
              <a:gd name="connsiteY6" fmla="*/ 1972152 h 5077959"/>
              <a:gd name="connsiteX7" fmla="*/ 0 w 12192000"/>
              <a:gd name="connsiteY7" fmla="*/ 12515 h 5077959"/>
              <a:gd name="connsiteX8" fmla="*/ 108623 w 12192000"/>
              <a:gd name="connsiteY8" fmla="*/ 29540 h 5077959"/>
              <a:gd name="connsiteX9" fmla="*/ 300195 w 12192000"/>
              <a:gd name="connsiteY9" fmla="*/ 56163 h 5077959"/>
              <a:gd name="connsiteX10" fmla="*/ 527528 w 12192000"/>
              <a:gd name="connsiteY10" fmla="*/ 88041 h 5077959"/>
              <a:gd name="connsiteX11" fmla="*/ 779127 w 12192000"/>
              <a:gd name="connsiteY11" fmla="*/ 121671 h 5077959"/>
              <a:gd name="connsiteX12" fmla="*/ 1062654 w 12192000"/>
              <a:gd name="connsiteY12" fmla="*/ 157052 h 5077959"/>
              <a:gd name="connsiteX13" fmla="*/ 1371726 w 12192000"/>
              <a:gd name="connsiteY13" fmla="*/ 194535 h 5077959"/>
              <a:gd name="connsiteX14" fmla="*/ 1707616 w 12192000"/>
              <a:gd name="connsiteY14" fmla="*/ 232018 h 5077959"/>
              <a:gd name="connsiteX15" fmla="*/ 2065219 w 12192000"/>
              <a:gd name="connsiteY15" fmla="*/ 270201 h 5077959"/>
              <a:gd name="connsiteX16" fmla="*/ 2450918 w 12192000"/>
              <a:gd name="connsiteY16" fmla="*/ 305583 h 5077959"/>
              <a:gd name="connsiteX17" fmla="*/ 2854496 w 12192000"/>
              <a:gd name="connsiteY17" fmla="*/ 339562 h 5077959"/>
              <a:gd name="connsiteX18" fmla="*/ 3281065 w 12192000"/>
              <a:gd name="connsiteY18" fmla="*/ 370390 h 5077959"/>
              <a:gd name="connsiteX19" fmla="*/ 3725514 w 12192000"/>
              <a:gd name="connsiteY19" fmla="*/ 399815 h 5077959"/>
              <a:gd name="connsiteX20" fmla="*/ 4189119 w 12192000"/>
              <a:gd name="connsiteY20" fmla="*/ 427490 h 5077959"/>
              <a:gd name="connsiteX21" fmla="*/ 4426671 w 12192000"/>
              <a:gd name="connsiteY21" fmla="*/ 437298 h 5077959"/>
              <a:gd name="connsiteX22" fmla="*/ 4669330 w 12192000"/>
              <a:gd name="connsiteY22" fmla="*/ 448158 h 5077959"/>
              <a:gd name="connsiteX23" fmla="*/ 4915819 w 12192000"/>
              <a:gd name="connsiteY23" fmla="*/ 458317 h 5077959"/>
              <a:gd name="connsiteX24" fmla="*/ 5163586 w 12192000"/>
              <a:gd name="connsiteY24" fmla="*/ 464973 h 5077959"/>
              <a:gd name="connsiteX25" fmla="*/ 5416461 w 12192000"/>
              <a:gd name="connsiteY25" fmla="*/ 470928 h 5077959"/>
              <a:gd name="connsiteX26" fmla="*/ 5671892 w 12192000"/>
              <a:gd name="connsiteY26" fmla="*/ 477234 h 5077959"/>
              <a:gd name="connsiteX27" fmla="*/ 5932430 w 12192000"/>
              <a:gd name="connsiteY27" fmla="*/ 481437 h 5077959"/>
              <a:gd name="connsiteX28" fmla="*/ 6195523 w 12192000"/>
              <a:gd name="connsiteY28" fmla="*/ 481437 h 5077959"/>
              <a:gd name="connsiteX29" fmla="*/ 6461170 w 12192000"/>
              <a:gd name="connsiteY29" fmla="*/ 483539 h 5077959"/>
              <a:gd name="connsiteX30" fmla="*/ 6729372 w 12192000"/>
              <a:gd name="connsiteY30" fmla="*/ 481437 h 5077959"/>
              <a:gd name="connsiteX31" fmla="*/ 7001406 w 12192000"/>
              <a:gd name="connsiteY31" fmla="*/ 477234 h 5077959"/>
              <a:gd name="connsiteX32" fmla="*/ 7273439 w 12192000"/>
              <a:gd name="connsiteY32" fmla="*/ 473380 h 5077959"/>
              <a:gd name="connsiteX33" fmla="*/ 7549303 w 12192000"/>
              <a:gd name="connsiteY33" fmla="*/ 464973 h 5077959"/>
              <a:gd name="connsiteX34" fmla="*/ 7827722 w 12192000"/>
              <a:gd name="connsiteY34" fmla="*/ 456215 h 5077959"/>
              <a:gd name="connsiteX35" fmla="*/ 8106140 w 12192000"/>
              <a:gd name="connsiteY35" fmla="*/ 446056 h 5077959"/>
              <a:gd name="connsiteX36" fmla="*/ 8387114 w 12192000"/>
              <a:gd name="connsiteY36" fmla="*/ 431694 h 5077959"/>
              <a:gd name="connsiteX37" fmla="*/ 8670640 w 12192000"/>
              <a:gd name="connsiteY37" fmla="*/ 414528 h 5077959"/>
              <a:gd name="connsiteX38" fmla="*/ 8955446 w 12192000"/>
              <a:gd name="connsiteY38" fmla="*/ 398064 h 5077959"/>
              <a:gd name="connsiteX39" fmla="*/ 9240250 w 12192000"/>
              <a:gd name="connsiteY39" fmla="*/ 377045 h 5077959"/>
              <a:gd name="connsiteX40" fmla="*/ 9528886 w 12192000"/>
              <a:gd name="connsiteY40" fmla="*/ 351823 h 5077959"/>
              <a:gd name="connsiteX41" fmla="*/ 9813691 w 12192000"/>
              <a:gd name="connsiteY41" fmla="*/ 326601 h 5077959"/>
              <a:gd name="connsiteX42" fmla="*/ 10103603 w 12192000"/>
              <a:gd name="connsiteY42" fmla="*/ 297525 h 5077959"/>
              <a:gd name="connsiteX43" fmla="*/ 10394794 w 12192000"/>
              <a:gd name="connsiteY43" fmla="*/ 265647 h 5077959"/>
              <a:gd name="connsiteX44" fmla="*/ 10682153 w 12192000"/>
              <a:gd name="connsiteY44" fmla="*/ 232018 h 5077959"/>
              <a:gd name="connsiteX45" fmla="*/ 10973344 w 12192000"/>
              <a:gd name="connsiteY45" fmla="*/ 192783 h 5077959"/>
              <a:gd name="connsiteX46" fmla="*/ 11263257 w 12192000"/>
              <a:gd name="connsiteY46" fmla="*/ 150746 h 5077959"/>
              <a:gd name="connsiteX47" fmla="*/ 11554448 w 12192000"/>
              <a:gd name="connsiteY47" fmla="*/ 109060 h 5077959"/>
              <a:gd name="connsiteX48" fmla="*/ 11844360 w 12192000"/>
              <a:gd name="connsiteY48" fmla="*/ 60367 h 5077959"/>
              <a:gd name="connsiteX49" fmla="*/ 12132996 w 12192000"/>
              <a:gd name="connsiteY49" fmla="*/ 10623 h 507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5077959">
                <a:moveTo>
                  <a:pt x="12192000" y="0"/>
                </a:moveTo>
                <a:lnTo>
                  <a:pt x="12192000" y="1972152"/>
                </a:lnTo>
                <a:lnTo>
                  <a:pt x="12192000" y="2361342"/>
                </a:lnTo>
                <a:lnTo>
                  <a:pt x="12192000" y="5077959"/>
                </a:lnTo>
                <a:lnTo>
                  <a:pt x="0" y="5077959"/>
                </a:lnTo>
                <a:lnTo>
                  <a:pt x="0" y="2361342"/>
                </a:lnTo>
                <a:lnTo>
                  <a:pt x="0" y="1972152"/>
                </a:lnTo>
                <a:lnTo>
                  <a:pt x="0" y="12515"/>
                </a:lnTo>
                <a:lnTo>
                  <a:pt x="108623" y="29540"/>
                </a:lnTo>
                <a:lnTo>
                  <a:pt x="300195" y="56163"/>
                </a:lnTo>
                <a:lnTo>
                  <a:pt x="527528" y="88041"/>
                </a:lnTo>
                <a:lnTo>
                  <a:pt x="779127" y="121671"/>
                </a:lnTo>
                <a:lnTo>
                  <a:pt x="1062654" y="157052"/>
                </a:lnTo>
                <a:lnTo>
                  <a:pt x="1371726" y="194535"/>
                </a:lnTo>
                <a:lnTo>
                  <a:pt x="1707616" y="232018"/>
                </a:lnTo>
                <a:lnTo>
                  <a:pt x="2065219" y="270201"/>
                </a:lnTo>
                <a:lnTo>
                  <a:pt x="2450918" y="305583"/>
                </a:lnTo>
                <a:lnTo>
                  <a:pt x="2854496" y="339562"/>
                </a:lnTo>
                <a:lnTo>
                  <a:pt x="3281065" y="370390"/>
                </a:lnTo>
                <a:lnTo>
                  <a:pt x="3725514" y="399815"/>
                </a:lnTo>
                <a:lnTo>
                  <a:pt x="4189119" y="427490"/>
                </a:lnTo>
                <a:lnTo>
                  <a:pt x="4426671" y="437298"/>
                </a:lnTo>
                <a:lnTo>
                  <a:pt x="4669330" y="448158"/>
                </a:lnTo>
                <a:lnTo>
                  <a:pt x="4915819" y="458317"/>
                </a:lnTo>
                <a:lnTo>
                  <a:pt x="5163586" y="464973"/>
                </a:lnTo>
                <a:lnTo>
                  <a:pt x="5416461" y="470928"/>
                </a:lnTo>
                <a:lnTo>
                  <a:pt x="5671892" y="477234"/>
                </a:lnTo>
                <a:lnTo>
                  <a:pt x="5932430" y="481437"/>
                </a:lnTo>
                <a:lnTo>
                  <a:pt x="6195523" y="481437"/>
                </a:lnTo>
                <a:lnTo>
                  <a:pt x="6461170" y="483539"/>
                </a:lnTo>
                <a:lnTo>
                  <a:pt x="6729372" y="481437"/>
                </a:lnTo>
                <a:lnTo>
                  <a:pt x="7001406" y="477234"/>
                </a:lnTo>
                <a:lnTo>
                  <a:pt x="7273439" y="473380"/>
                </a:lnTo>
                <a:lnTo>
                  <a:pt x="7549303" y="464973"/>
                </a:lnTo>
                <a:lnTo>
                  <a:pt x="7827722" y="456215"/>
                </a:lnTo>
                <a:lnTo>
                  <a:pt x="8106140" y="446056"/>
                </a:lnTo>
                <a:lnTo>
                  <a:pt x="8387114" y="431694"/>
                </a:lnTo>
                <a:lnTo>
                  <a:pt x="8670640" y="414528"/>
                </a:lnTo>
                <a:lnTo>
                  <a:pt x="8955446" y="398064"/>
                </a:lnTo>
                <a:lnTo>
                  <a:pt x="9240250" y="377045"/>
                </a:lnTo>
                <a:lnTo>
                  <a:pt x="9528886" y="351823"/>
                </a:lnTo>
                <a:lnTo>
                  <a:pt x="9813691" y="326601"/>
                </a:lnTo>
                <a:lnTo>
                  <a:pt x="10103603" y="297525"/>
                </a:lnTo>
                <a:lnTo>
                  <a:pt x="10394794" y="265647"/>
                </a:lnTo>
                <a:lnTo>
                  <a:pt x="10682153" y="232018"/>
                </a:lnTo>
                <a:lnTo>
                  <a:pt x="10973344" y="192783"/>
                </a:lnTo>
                <a:lnTo>
                  <a:pt x="11263257" y="150746"/>
                </a:lnTo>
                <a:lnTo>
                  <a:pt x="11554448" y="109060"/>
                </a:lnTo>
                <a:lnTo>
                  <a:pt x="11844360" y="60367"/>
                </a:lnTo>
                <a:lnTo>
                  <a:pt x="12132996" y="10623"/>
                </a:lnTo>
                <a:close/>
              </a:path>
            </a:pathLst>
          </a:custGeom>
          <a:solidFill>
            <a:srgbClr val="FFFFFF"/>
          </a:solidFill>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CC1C7165-8A3A-44EB-88D0-4EFA36A00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6" name="Freeform 5">
            <a:extLst>
              <a:ext uri="{FF2B5EF4-FFF2-40B4-BE49-F238E27FC236}">
                <a16:creationId xmlns:a16="http://schemas.microsoft.com/office/drawing/2014/main" id="{A1081473-BB93-49A4-B605-4E2053739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accent1"/>
          </a:solidFill>
          <a:ln>
            <a:noFill/>
          </a:ln>
        </p:spPr>
        <p:txBody>
          <a:bodyPr/>
          <a:lstStyle/>
          <a:p>
            <a:endParaRPr lang="el-GR"/>
          </a:p>
        </p:txBody>
      </p:sp>
      <p:sp>
        <p:nvSpPr>
          <p:cNvPr id="2" name="Τίτλος 1">
            <a:extLst>
              <a:ext uri="{FF2B5EF4-FFF2-40B4-BE49-F238E27FC236}">
                <a16:creationId xmlns:a16="http://schemas.microsoft.com/office/drawing/2014/main" id="{CC13ADAE-0A25-5448-8D0B-92C1FB6E529A}"/>
              </a:ext>
            </a:extLst>
          </p:cNvPr>
          <p:cNvSpPr>
            <a:spLocks noGrp="1"/>
          </p:cNvSpPr>
          <p:nvPr>
            <p:ph type="title"/>
          </p:nvPr>
        </p:nvSpPr>
        <p:spPr>
          <a:xfrm>
            <a:off x="1683171" y="838200"/>
            <a:ext cx="8825659" cy="977902"/>
          </a:xfrm>
        </p:spPr>
        <p:txBody>
          <a:bodyPr>
            <a:normAutofit/>
          </a:bodyPr>
          <a:lstStyle/>
          <a:p>
            <a:pPr algn="ctr"/>
            <a:r>
              <a:rPr lang="el-GR">
                <a:solidFill>
                  <a:srgbClr val="EBEBEB"/>
                </a:solidFill>
              </a:rPr>
              <a:t>Είναι καλό το παρακάτω παράδειγμα;</a:t>
            </a:r>
          </a:p>
        </p:txBody>
      </p:sp>
      <p:sp>
        <p:nvSpPr>
          <p:cNvPr id="3" name="Θέση περιεχομένου 2">
            <a:extLst>
              <a:ext uri="{FF2B5EF4-FFF2-40B4-BE49-F238E27FC236}">
                <a16:creationId xmlns:a16="http://schemas.microsoft.com/office/drawing/2014/main" id="{42109DED-27B2-3C4C-8694-58B804AD0EEF}"/>
              </a:ext>
            </a:extLst>
          </p:cNvPr>
          <p:cNvSpPr>
            <a:spLocks noGrp="1"/>
          </p:cNvSpPr>
          <p:nvPr>
            <p:ph idx="1"/>
          </p:nvPr>
        </p:nvSpPr>
        <p:spPr>
          <a:xfrm>
            <a:off x="1683171" y="2757942"/>
            <a:ext cx="8825659" cy="3261857"/>
          </a:xfrm>
        </p:spPr>
        <p:txBody>
          <a:bodyPr>
            <a:normAutofit/>
          </a:bodyPr>
          <a:lstStyle/>
          <a:p>
            <a:r>
              <a:rPr lang="el-GR" sz="2000" dirty="0">
                <a:solidFill>
                  <a:srgbClr val="404040"/>
                </a:solidFill>
              </a:rPr>
              <a:t>Με τον όρο Τ.Π.Ε. νοούνται οι σύγχρονες ψηφιακές τεχνολογίες που επιτρέπουν την κωδικοποίηση, επεξεργασία, αποθήκευση, αναζήτηση, ανάκληση και μετάδοση της πληροφορίας σε ψηφιακή μορφή με χρήση υπολογιστών και δικτύων υπολογιστών (</a:t>
            </a:r>
            <a:r>
              <a:rPr lang="el-GR" sz="2000" dirty="0" err="1">
                <a:solidFill>
                  <a:srgbClr val="404040"/>
                </a:solidFill>
              </a:rPr>
              <a:t>users.sch.gr</a:t>
            </a:r>
            <a:r>
              <a:rPr lang="el-GR" sz="2000" dirty="0">
                <a:solidFill>
                  <a:srgbClr val="404040"/>
                </a:solidFill>
              </a:rPr>
              <a:t>).</a:t>
            </a:r>
          </a:p>
          <a:p>
            <a:pPr marL="0" indent="0">
              <a:buNone/>
            </a:pPr>
            <a:endParaRPr lang="el-GR" sz="2000" dirty="0">
              <a:solidFill>
                <a:srgbClr val="404040"/>
              </a:solidFill>
            </a:endParaRPr>
          </a:p>
        </p:txBody>
      </p:sp>
      <p:pic>
        <p:nvPicPr>
          <p:cNvPr id="9" name="Εικόνα 8">
            <a:extLst>
              <a:ext uri="{FF2B5EF4-FFF2-40B4-BE49-F238E27FC236}">
                <a16:creationId xmlns:a16="http://schemas.microsoft.com/office/drawing/2014/main" id="{DA3B22A4-D358-7C44-90FE-1C6CDC27720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23529" y="1214829"/>
            <a:ext cx="3612419" cy="4628758"/>
          </a:xfrm>
          <a:prstGeom prst="rect">
            <a:avLst/>
          </a:prstGeom>
        </p:spPr>
      </p:pic>
    </p:spTree>
    <p:extLst>
      <p:ext uri="{BB962C8B-B14F-4D97-AF65-F5344CB8AC3E}">
        <p14:creationId xmlns:p14="http://schemas.microsoft.com/office/powerpoint/2010/main" val="31452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695C140B-6053-B147-8993-3CC6E07496B1}"/>
              </a:ext>
            </a:extLst>
          </p:cNvPr>
          <p:cNvSpPr>
            <a:spLocks noGrp="1"/>
          </p:cNvSpPr>
          <p:nvPr>
            <p:ph type="title"/>
          </p:nvPr>
        </p:nvSpPr>
        <p:spPr>
          <a:xfrm>
            <a:off x="1154954" y="973668"/>
            <a:ext cx="9189547" cy="706964"/>
          </a:xfrm>
        </p:spPr>
        <p:txBody>
          <a:bodyPr>
            <a:normAutofit fontScale="90000"/>
          </a:bodyPr>
          <a:lstStyle/>
          <a:p>
            <a:r>
              <a:rPr lang="en-US" dirty="0" err="1">
                <a:solidFill>
                  <a:srgbClr val="EBEBEB"/>
                </a:solidFill>
              </a:rPr>
              <a:t>Έ</a:t>
            </a:r>
            <a:r>
              <a:rPr lang="el-GR" dirty="0" err="1">
                <a:solidFill>
                  <a:srgbClr val="EBEBEB"/>
                </a:solidFill>
              </a:rPr>
              <a:t>χουμε</a:t>
            </a:r>
            <a:r>
              <a:rPr lang="el-GR" dirty="0">
                <a:solidFill>
                  <a:srgbClr val="EBEBEB"/>
                </a:solidFill>
              </a:rPr>
              <a:t> κατά νου ότι πρέπει η εργασία να απαντά στο </a:t>
            </a:r>
            <a:r>
              <a:rPr lang="el-GR" dirty="0">
                <a:solidFill>
                  <a:srgbClr val="FFFF00"/>
                </a:solidFill>
              </a:rPr>
              <a:t>Τι (ερευνά)? Πώς? Γιατί?</a:t>
            </a:r>
          </a:p>
        </p:txBody>
      </p:sp>
      <p:sp>
        <p:nvSpPr>
          <p:cNvPr id="5" name="Θέση περιεχομένου 4">
            <a:extLst>
              <a:ext uri="{FF2B5EF4-FFF2-40B4-BE49-F238E27FC236}">
                <a16:creationId xmlns:a16="http://schemas.microsoft.com/office/drawing/2014/main" id="{BD951636-D97C-E742-A092-587A4A88BE24}"/>
              </a:ext>
            </a:extLst>
          </p:cNvPr>
          <p:cNvSpPr>
            <a:spLocks noGrp="1"/>
          </p:cNvSpPr>
          <p:nvPr>
            <p:ph idx="1"/>
          </p:nvPr>
        </p:nvSpPr>
        <p:spPr>
          <a:xfrm>
            <a:off x="1154954" y="2603500"/>
            <a:ext cx="5211979" cy="3416300"/>
          </a:xfrm>
        </p:spPr>
        <p:txBody>
          <a:bodyPr anchor="ctr">
            <a:normAutofit/>
          </a:bodyPr>
          <a:lstStyle/>
          <a:p>
            <a:r>
              <a:rPr lang="el-GR" sz="2400" dirty="0"/>
              <a:t>Στην αρχή της εργασίας, μετά την εισαγωγή. </a:t>
            </a:r>
          </a:p>
          <a:p>
            <a:r>
              <a:rPr lang="el-GR" sz="2400" dirty="0"/>
              <a:t>Όχι πάνω από το ένα τρίτο (συχνά πολύ λιγότερο) του τελικού σας δοκιμίου. Αλλιώς, μη ισορροπημένη η εργασία.</a:t>
            </a:r>
          </a:p>
        </p:txBody>
      </p:sp>
      <p:pic>
        <p:nvPicPr>
          <p:cNvPr id="3" name="Εικόνα 2">
            <a:extLst>
              <a:ext uri="{FF2B5EF4-FFF2-40B4-BE49-F238E27FC236}">
                <a16:creationId xmlns:a16="http://schemas.microsoft.com/office/drawing/2014/main" id="{B410FD9B-0E46-1645-A6D7-BF34863FF0E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98318" y="2775951"/>
            <a:ext cx="3545853" cy="3067163"/>
          </a:xfrm>
          <a:prstGeom prst="roundRect">
            <a:avLst>
              <a:gd name="adj" fmla="val 1858"/>
            </a:avLst>
          </a:prstGeom>
          <a:effectLst>
            <a:outerShdw blurRad="50800" dist="50800" dir="5400000" algn="tl" rotWithShape="0">
              <a:srgbClr val="000000">
                <a:alpha val="43000"/>
              </a:srgbClr>
            </a:outerShdw>
          </a:effectLst>
        </p:spPr>
      </p:pic>
      <p:sp>
        <p:nvSpPr>
          <p:cNvPr id="6" name="TextBox 5">
            <a:extLst>
              <a:ext uri="{FF2B5EF4-FFF2-40B4-BE49-F238E27FC236}">
                <a16:creationId xmlns:a16="http://schemas.microsoft.com/office/drawing/2014/main" id="{22F75401-B30D-5C43-ADEC-CED491E77061}"/>
              </a:ext>
            </a:extLst>
          </p:cNvPr>
          <p:cNvSpPr txBox="1"/>
          <p:nvPr/>
        </p:nvSpPr>
        <p:spPr>
          <a:xfrm>
            <a:off x="2160274" y="2419306"/>
            <a:ext cx="1267323"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l-GR" sz="2800" dirty="0"/>
              <a:t>Τι;</a:t>
            </a:r>
          </a:p>
        </p:txBody>
      </p:sp>
    </p:spTree>
    <p:extLst>
      <p:ext uri="{BB962C8B-B14F-4D97-AF65-F5344CB8AC3E}">
        <p14:creationId xmlns:p14="http://schemas.microsoft.com/office/powerpoint/2010/main" val="3429018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E64817-D959-6449-840D-211A39C44E5B}"/>
              </a:ext>
            </a:extLst>
          </p:cNvPr>
          <p:cNvSpPr>
            <a:spLocks noGrp="1"/>
          </p:cNvSpPr>
          <p:nvPr>
            <p:ph type="title"/>
          </p:nvPr>
        </p:nvSpPr>
        <p:spPr>
          <a:xfrm>
            <a:off x="1154955" y="973668"/>
            <a:ext cx="4052046" cy="706964"/>
          </a:xfrm>
        </p:spPr>
        <p:txBody>
          <a:bodyPr/>
          <a:lstStyle/>
          <a:p>
            <a:r>
              <a:rPr lang="el-GR" dirty="0">
                <a:solidFill>
                  <a:srgbClr val="FFFF00"/>
                </a:solidFill>
              </a:rPr>
              <a:t>Πώς?</a:t>
            </a:r>
          </a:p>
        </p:txBody>
      </p:sp>
      <p:sp>
        <p:nvSpPr>
          <p:cNvPr id="3" name="Θέση περιεχομένου 2">
            <a:extLst>
              <a:ext uri="{FF2B5EF4-FFF2-40B4-BE49-F238E27FC236}">
                <a16:creationId xmlns:a16="http://schemas.microsoft.com/office/drawing/2014/main" id="{FB98F51C-5904-0E49-A3EE-8964EA119CCE}"/>
              </a:ext>
            </a:extLst>
          </p:cNvPr>
          <p:cNvSpPr>
            <a:spLocks noGrp="1"/>
          </p:cNvSpPr>
          <p:nvPr>
            <p:ph idx="1"/>
          </p:nvPr>
        </p:nvSpPr>
        <p:spPr>
          <a:xfrm>
            <a:off x="1154954" y="2603500"/>
            <a:ext cx="4763245" cy="3416300"/>
          </a:xfrm>
        </p:spPr>
        <p:txBody>
          <a:bodyPr>
            <a:normAutofit/>
          </a:bodyPr>
          <a:lstStyle/>
          <a:p>
            <a:r>
              <a:rPr lang="el-GR" dirty="0"/>
              <a:t>Πώς το ερευνάτε; </a:t>
            </a:r>
          </a:p>
          <a:p>
            <a:r>
              <a:rPr lang="el-GR" dirty="0"/>
              <a:t>Πώς αντέχει η διατριβή στην πρόκληση ενός αντεπιχειρήματος;  Κάντε εσείς το … δικηγόρο του διαβόλου.</a:t>
            </a:r>
          </a:p>
          <a:p>
            <a:r>
              <a:rPr lang="el-GR" dirty="0"/>
              <a:t>Πώς επηρεάζει η εισαγωγή νέου υλικού - ένας νέος τρόπος εξέτασης των αποδεικτικών στοιχείων, ένα άλλο σύνολο πηγών - τους ισχυρισμούς που κάνετε; </a:t>
            </a:r>
          </a:p>
          <a:p>
            <a:endParaRPr lang="el-GR" dirty="0"/>
          </a:p>
        </p:txBody>
      </p:sp>
      <p:pic>
        <p:nvPicPr>
          <p:cNvPr id="8" name="Εικόνα 7" descr="Εικόνα που περιέχει κείμενο, άτομο, βιβλίο&#10;&#10;Περιγραφή που δημιουργήθηκε αυτόματα">
            <a:extLst>
              <a:ext uri="{FF2B5EF4-FFF2-40B4-BE49-F238E27FC236}">
                <a16:creationId xmlns:a16="http://schemas.microsoft.com/office/drawing/2014/main" id="{AB650988-9384-8047-B44B-CD37A827875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07946" y="2387600"/>
            <a:ext cx="4229100" cy="4229100"/>
          </a:xfrm>
          <a:prstGeom prst="rect">
            <a:avLst/>
          </a:prstGeom>
        </p:spPr>
      </p:pic>
    </p:spTree>
    <p:extLst>
      <p:ext uri="{BB962C8B-B14F-4D97-AF65-F5344CB8AC3E}">
        <p14:creationId xmlns:p14="http://schemas.microsoft.com/office/powerpoint/2010/main" val="3589512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AEB26F-1ADB-5C49-804E-985ECBBAE78B}"/>
              </a:ext>
            </a:extLst>
          </p:cNvPr>
          <p:cNvSpPr>
            <a:spLocks noGrp="1"/>
          </p:cNvSpPr>
          <p:nvPr>
            <p:ph type="title"/>
          </p:nvPr>
        </p:nvSpPr>
        <p:spPr/>
        <p:txBody>
          <a:bodyPr/>
          <a:lstStyle/>
          <a:p>
            <a:pPr algn="ctr"/>
            <a:r>
              <a:rPr lang="el-GR" dirty="0">
                <a:solidFill>
                  <a:srgbClr val="FFFF00"/>
                </a:solidFill>
              </a:rPr>
              <a:t>Γιατί?</a:t>
            </a:r>
          </a:p>
        </p:txBody>
      </p:sp>
      <p:sp>
        <p:nvSpPr>
          <p:cNvPr id="3" name="Θέση περιεχομένου 2">
            <a:extLst>
              <a:ext uri="{FF2B5EF4-FFF2-40B4-BE49-F238E27FC236}">
                <a16:creationId xmlns:a16="http://schemas.microsoft.com/office/drawing/2014/main" id="{72D98EB2-7E7E-E642-AA8E-9400780BD0F4}"/>
              </a:ext>
            </a:extLst>
          </p:cNvPr>
          <p:cNvSpPr>
            <a:spLocks noGrp="1"/>
          </p:cNvSpPr>
          <p:nvPr>
            <p:ph idx="1"/>
          </p:nvPr>
        </p:nvSpPr>
        <p:spPr>
          <a:xfrm>
            <a:off x="1154954" y="2603500"/>
            <a:ext cx="9987179" cy="3416300"/>
          </a:xfrm>
        </p:spPr>
        <p:txBody>
          <a:bodyPr>
            <a:noAutofit/>
          </a:bodyPr>
          <a:lstStyle/>
          <a:p>
            <a:r>
              <a:rPr lang="el-GR" sz="2400" dirty="0"/>
              <a:t>Γιατί είναι σημαντική η εργασία; Τι συνεισφέρει η εργασία σας. </a:t>
            </a:r>
          </a:p>
          <a:p>
            <a:r>
              <a:rPr lang="el-GR" sz="2400" dirty="0"/>
              <a:t>Επιτρέπει στους αναγνώστες σας να κατανοήσουν το δοκίμιό σας σε ένα ευρύτερο πλαίσιο. Παρά το ότι μπορείτε να δώσετε ενδείξεις για τη σημασία της εργασίας σας, η </a:t>
            </a:r>
            <a:r>
              <a:rPr lang="el-GR" sz="2400" dirty="0" err="1"/>
              <a:t>ολοκληρωμ</a:t>
            </a:r>
            <a:r>
              <a:rPr lang="en-US" sz="2400" dirty="0" err="1"/>
              <a:t>έ</a:t>
            </a:r>
            <a:r>
              <a:rPr lang="el-GR" sz="2400" dirty="0" err="1"/>
              <a:t>νη</a:t>
            </a:r>
            <a:r>
              <a:rPr lang="el-GR" sz="2400" dirty="0"/>
              <a:t> απάντηση δίνεται στο τέλος.</a:t>
            </a:r>
          </a:p>
        </p:txBody>
      </p:sp>
    </p:spTree>
    <p:extLst>
      <p:ext uri="{BB962C8B-B14F-4D97-AF65-F5344CB8AC3E}">
        <p14:creationId xmlns:p14="http://schemas.microsoft.com/office/powerpoint/2010/main" val="3374242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υγχώνευση 1">
            <a:extLst>
              <a:ext uri="{FF2B5EF4-FFF2-40B4-BE49-F238E27FC236}">
                <a16:creationId xmlns:a16="http://schemas.microsoft.com/office/drawing/2014/main" id="{BF3B3E17-2D10-D044-9040-501157F760BB}"/>
              </a:ext>
            </a:extLst>
          </p:cNvPr>
          <p:cNvSpPr/>
          <p:nvPr/>
        </p:nvSpPr>
        <p:spPr>
          <a:xfrm>
            <a:off x="3069021" y="1355834"/>
            <a:ext cx="5686096" cy="463506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err="1"/>
              <a:t>Απ</a:t>
            </a:r>
            <a:r>
              <a:rPr lang="en-US" dirty="0" err="1"/>
              <a:t>ό</a:t>
            </a:r>
            <a:r>
              <a:rPr lang="el-GR" dirty="0"/>
              <a:t> το γενικό στο ειδικό</a:t>
            </a:r>
          </a:p>
        </p:txBody>
      </p:sp>
    </p:spTree>
    <p:extLst>
      <p:ext uri="{BB962C8B-B14F-4D97-AF65-F5344CB8AC3E}">
        <p14:creationId xmlns:p14="http://schemas.microsoft.com/office/powerpoint/2010/main" val="681977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F14B71-6E54-A54E-B0AA-86C3E7199700}"/>
              </a:ext>
            </a:extLst>
          </p:cNvPr>
          <p:cNvSpPr>
            <a:spLocks noGrp="1"/>
          </p:cNvSpPr>
          <p:nvPr>
            <p:ph type="title"/>
          </p:nvPr>
        </p:nvSpPr>
        <p:spPr/>
        <p:txBody>
          <a:bodyPr/>
          <a:lstStyle/>
          <a:p>
            <a:r>
              <a:rPr lang="el-GR" dirty="0"/>
              <a:t>ΠΛΑΓΙΑΡΙΣΜΟΣ!!!</a:t>
            </a:r>
          </a:p>
        </p:txBody>
      </p:sp>
      <p:pic>
        <p:nvPicPr>
          <p:cNvPr id="7" name="Εικόνα 6">
            <a:extLst>
              <a:ext uri="{FF2B5EF4-FFF2-40B4-BE49-F238E27FC236}">
                <a16:creationId xmlns:a16="http://schemas.microsoft.com/office/drawing/2014/main" id="{AD19534D-6D65-B748-9BA8-D404A077928B}"/>
              </a:ext>
            </a:extLst>
          </p:cNvPr>
          <p:cNvPicPr>
            <a:picLocks noChangeAspect="1"/>
          </p:cNvPicPr>
          <p:nvPr/>
        </p:nvPicPr>
        <p:blipFill>
          <a:blip r:embed="rId2"/>
          <a:stretch>
            <a:fillRect/>
          </a:stretch>
        </p:blipFill>
        <p:spPr>
          <a:xfrm>
            <a:off x="6740209" y="470746"/>
            <a:ext cx="4571847" cy="5916507"/>
          </a:xfrm>
          <a:prstGeom prst="rect">
            <a:avLst/>
          </a:prstGeom>
        </p:spPr>
      </p:pic>
      <p:pic>
        <p:nvPicPr>
          <p:cNvPr id="9" name="Γραφικό 8" descr="Κλείσιμο">
            <a:extLst>
              <a:ext uri="{FF2B5EF4-FFF2-40B4-BE49-F238E27FC236}">
                <a16:creationId xmlns:a16="http://schemas.microsoft.com/office/drawing/2014/main" id="{64268BB3-D235-6C4F-A611-9B5C1A6D83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6906" y="3281077"/>
            <a:ext cx="914400" cy="914400"/>
          </a:xfrm>
          <a:prstGeom prst="rect">
            <a:avLst/>
          </a:prstGeom>
        </p:spPr>
      </p:pic>
    </p:spTree>
    <p:extLst>
      <p:ext uri="{BB962C8B-B14F-4D97-AF65-F5344CB8AC3E}">
        <p14:creationId xmlns:p14="http://schemas.microsoft.com/office/powerpoint/2010/main" val="479696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69000"/>
                <a:hueMod val="91000"/>
                <a:satMod val="164000"/>
                <a:lumMod val="74000"/>
              </a:schemeClr>
              <a:schemeClr val="bg1">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9" name="Rectangle 28">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0"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grpSp>
      <p:sp>
        <p:nvSpPr>
          <p:cNvPr id="32" name="Rectangle 3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 name="Rectangle 33">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35">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nvGrpSpPr>
          <p:cNvPr id="38" name="Group 37">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39" name="Rectangle 38">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useBgFill="1">
          <p:nvSpPr>
            <p:cNvPr id="4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txBody>
            <a:bodyPr/>
            <a:lstStyle/>
            <a:p>
              <a:endParaRPr lang="el-GR"/>
            </a:p>
          </p:txBody>
        </p:sp>
      </p:grpSp>
      <p:sp>
        <p:nvSpPr>
          <p:cNvPr id="2" name="Τίτλος 1">
            <a:extLst>
              <a:ext uri="{FF2B5EF4-FFF2-40B4-BE49-F238E27FC236}">
                <a16:creationId xmlns:a16="http://schemas.microsoft.com/office/drawing/2014/main" id="{C92F2143-B45A-ED49-80F5-8B51DBA9B8E9}"/>
              </a:ext>
            </a:extLst>
          </p:cNvPr>
          <p:cNvSpPr>
            <a:spLocks noGrp="1"/>
          </p:cNvSpPr>
          <p:nvPr>
            <p:ph type="title"/>
          </p:nvPr>
        </p:nvSpPr>
        <p:spPr>
          <a:xfrm>
            <a:off x="4678420" y="1221260"/>
            <a:ext cx="5454121" cy="4415481"/>
          </a:xfrm>
        </p:spPr>
        <p:txBody>
          <a:bodyPr vert="horz" lIns="91440" tIns="45720" rIns="91440" bIns="45720" rtlCol="0" anchor="ctr">
            <a:normAutofit/>
          </a:bodyPr>
          <a:lstStyle/>
          <a:p>
            <a:r>
              <a:rPr lang="en-US" sz="5400" dirty="0" err="1">
                <a:solidFill>
                  <a:schemeClr val="tx2"/>
                </a:solidFill>
              </a:rPr>
              <a:t>Α</a:t>
            </a:r>
            <a:r>
              <a:rPr lang="en-US" sz="5400" dirty="0">
                <a:solidFill>
                  <a:schemeClr val="tx2"/>
                </a:solidFill>
              </a:rPr>
              <a:t>π</a:t>
            </a:r>
            <a:r>
              <a:rPr lang="en-US" sz="5400" dirty="0" err="1">
                <a:solidFill>
                  <a:schemeClr val="tx2"/>
                </a:solidFill>
              </a:rPr>
              <a:t>οσ</a:t>
            </a:r>
            <a:r>
              <a:rPr lang="en-US" sz="5400" dirty="0">
                <a:solidFill>
                  <a:schemeClr val="tx2"/>
                </a:solidFill>
              </a:rPr>
              <a:t>α</a:t>
            </a:r>
            <a:r>
              <a:rPr lang="en-US" sz="5400" dirty="0" err="1">
                <a:solidFill>
                  <a:schemeClr val="tx2"/>
                </a:solidFill>
              </a:rPr>
              <a:t>φηνίστε</a:t>
            </a:r>
            <a:r>
              <a:rPr lang="en-US" sz="5400" dirty="0">
                <a:solidFill>
                  <a:schemeClr val="tx2"/>
                </a:solidFill>
              </a:rPr>
              <a:t> </a:t>
            </a:r>
            <a:r>
              <a:rPr lang="en-US" sz="5400" dirty="0" err="1">
                <a:solidFill>
                  <a:schemeClr val="tx2"/>
                </a:solidFill>
              </a:rPr>
              <a:t>τις</a:t>
            </a:r>
            <a:r>
              <a:rPr lang="en-US" sz="5400" dirty="0">
                <a:solidFill>
                  <a:schemeClr val="tx2"/>
                </a:solidFill>
              </a:rPr>
              <a:t> </a:t>
            </a:r>
            <a:r>
              <a:rPr lang="en-US" sz="5400" dirty="0" err="1">
                <a:solidFill>
                  <a:schemeClr val="tx2"/>
                </a:solidFill>
              </a:rPr>
              <a:t>έννοιες</a:t>
            </a:r>
            <a:r>
              <a:rPr lang="en-US" sz="5400" dirty="0">
                <a:solidFill>
                  <a:schemeClr val="tx2"/>
                </a:solidFill>
              </a:rPr>
              <a:t> </a:t>
            </a:r>
          </a:p>
        </p:txBody>
      </p:sp>
      <p:cxnSp>
        <p:nvCxnSpPr>
          <p:cNvPr id="49" name="Straight Connector 41">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938F4F9-5DCB-8949-B7D4-109BB134AFF5}"/>
              </a:ext>
            </a:extLst>
          </p:cNvPr>
          <p:cNvSpPr txBox="1"/>
          <p:nvPr/>
        </p:nvSpPr>
        <p:spPr>
          <a:xfrm>
            <a:off x="1115408" y="4438996"/>
            <a:ext cx="3241280" cy="646331"/>
          </a:xfrm>
          <a:prstGeom prst="rect">
            <a:avLst/>
          </a:prstGeom>
          <a:noFill/>
        </p:spPr>
        <p:txBody>
          <a:bodyPr wrap="square" rtlCol="0">
            <a:spAutoFit/>
          </a:bodyPr>
          <a:lstStyle/>
          <a:p>
            <a:r>
              <a:rPr lang="el-GR" dirty="0"/>
              <a:t>Επιστημονικός εγγραμματισμός</a:t>
            </a:r>
          </a:p>
        </p:txBody>
      </p:sp>
      <p:sp>
        <p:nvSpPr>
          <p:cNvPr id="37" name="TextBox 36">
            <a:extLst>
              <a:ext uri="{FF2B5EF4-FFF2-40B4-BE49-F238E27FC236}">
                <a16:creationId xmlns:a16="http://schemas.microsoft.com/office/drawing/2014/main" id="{2C0E2E38-BA68-2B4A-B654-14234A6AB653}"/>
              </a:ext>
            </a:extLst>
          </p:cNvPr>
          <p:cNvSpPr txBox="1"/>
          <p:nvPr/>
        </p:nvSpPr>
        <p:spPr>
          <a:xfrm>
            <a:off x="1115407" y="2257933"/>
            <a:ext cx="2052729" cy="369332"/>
          </a:xfrm>
          <a:prstGeom prst="rect">
            <a:avLst/>
          </a:prstGeom>
          <a:noFill/>
        </p:spPr>
        <p:txBody>
          <a:bodyPr wrap="square" rtlCol="0">
            <a:spAutoFit/>
          </a:bodyPr>
          <a:lstStyle/>
          <a:p>
            <a:r>
              <a:rPr lang="el-GR" dirty="0" err="1"/>
              <a:t>Γονεϊκή</a:t>
            </a:r>
            <a:r>
              <a:rPr lang="el-GR" dirty="0"/>
              <a:t> εμπλοκή</a:t>
            </a:r>
          </a:p>
        </p:txBody>
      </p:sp>
      <p:sp>
        <p:nvSpPr>
          <p:cNvPr id="51" name="TextBox 50">
            <a:extLst>
              <a:ext uri="{FF2B5EF4-FFF2-40B4-BE49-F238E27FC236}">
                <a16:creationId xmlns:a16="http://schemas.microsoft.com/office/drawing/2014/main" id="{6F22A93D-4921-DB4E-9CB6-51ABC0984004}"/>
              </a:ext>
            </a:extLst>
          </p:cNvPr>
          <p:cNvSpPr txBox="1"/>
          <p:nvPr/>
        </p:nvSpPr>
        <p:spPr>
          <a:xfrm>
            <a:off x="1127027" y="3027632"/>
            <a:ext cx="2636591" cy="369332"/>
          </a:xfrm>
          <a:prstGeom prst="rect">
            <a:avLst/>
          </a:prstGeom>
          <a:noFill/>
        </p:spPr>
        <p:txBody>
          <a:bodyPr wrap="square" rtlCol="0">
            <a:spAutoFit/>
          </a:bodyPr>
          <a:lstStyle/>
          <a:p>
            <a:r>
              <a:rPr lang="el-GR" dirty="0"/>
              <a:t>Διερευνητική μάθηση</a:t>
            </a:r>
          </a:p>
        </p:txBody>
      </p:sp>
      <p:sp>
        <p:nvSpPr>
          <p:cNvPr id="52" name="TextBox 51">
            <a:extLst>
              <a:ext uri="{FF2B5EF4-FFF2-40B4-BE49-F238E27FC236}">
                <a16:creationId xmlns:a16="http://schemas.microsoft.com/office/drawing/2014/main" id="{A2FDBB29-A844-2548-89F4-B4946DAAE843}"/>
              </a:ext>
            </a:extLst>
          </p:cNvPr>
          <p:cNvSpPr txBox="1"/>
          <p:nvPr/>
        </p:nvSpPr>
        <p:spPr>
          <a:xfrm>
            <a:off x="1127028" y="3828367"/>
            <a:ext cx="2636591" cy="369332"/>
          </a:xfrm>
          <a:prstGeom prst="rect">
            <a:avLst/>
          </a:prstGeom>
          <a:noFill/>
        </p:spPr>
        <p:txBody>
          <a:bodyPr wrap="square" rtlCol="0">
            <a:spAutoFit/>
          </a:bodyPr>
          <a:lstStyle/>
          <a:p>
            <a:r>
              <a:rPr lang="el-GR" dirty="0"/>
              <a:t>Φύση της Επιστήμης</a:t>
            </a:r>
          </a:p>
        </p:txBody>
      </p:sp>
      <p:pic>
        <p:nvPicPr>
          <p:cNvPr id="17" name="Εικόνα 16">
            <a:extLst>
              <a:ext uri="{FF2B5EF4-FFF2-40B4-BE49-F238E27FC236}">
                <a16:creationId xmlns:a16="http://schemas.microsoft.com/office/drawing/2014/main" id="{378FB35F-1FEC-3F48-A3FC-11E06C9CCE0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67315" y="4196137"/>
            <a:ext cx="1870497" cy="1870497"/>
          </a:xfrm>
          <a:prstGeom prst="rect">
            <a:avLst/>
          </a:prstGeom>
        </p:spPr>
      </p:pic>
    </p:spTree>
    <p:extLst>
      <p:ext uri="{BB962C8B-B14F-4D97-AF65-F5344CB8AC3E}">
        <p14:creationId xmlns:p14="http://schemas.microsoft.com/office/powerpoint/2010/main" val="1764996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1" name="Rectangle 3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grpSp>
      <p:sp>
        <p:nvSpPr>
          <p:cNvPr id="34" name="Rectangle 3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useBgFill="1">
        <p:nvSpPr>
          <p:cNvPr id="36" name="Rectangle 35">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4584A80C-50AC-DC4B-9551-010AF7F918B8}"/>
              </a:ext>
            </a:extLst>
          </p:cNvPr>
          <p:cNvSpPr>
            <a:spLocks noGrp="1"/>
          </p:cNvSpPr>
          <p:nvPr>
            <p:ph type="title"/>
          </p:nvPr>
        </p:nvSpPr>
        <p:spPr>
          <a:xfrm>
            <a:off x="544150" y="551145"/>
            <a:ext cx="4253318" cy="5799551"/>
          </a:xfrm>
        </p:spPr>
        <p:txBody>
          <a:bodyPr vert="horz" lIns="91440" tIns="45720" rIns="91440" bIns="45720" rtlCol="0" anchor="b">
            <a:normAutofit fontScale="90000"/>
          </a:bodyPr>
          <a:lstStyle/>
          <a:p>
            <a:pPr>
              <a:lnSpc>
                <a:spcPct val="90000"/>
              </a:lnSpc>
            </a:pPr>
            <a:r>
              <a:rPr lang="en-US" sz="1800" dirty="0" err="1">
                <a:solidFill>
                  <a:schemeClr val="tx2"/>
                </a:solidFill>
              </a:rPr>
              <a:t>Ότ</a:t>
            </a:r>
            <a:r>
              <a:rPr lang="en-US" sz="1800" dirty="0">
                <a:solidFill>
                  <a:schemeClr val="tx2"/>
                </a:solidFill>
              </a:rPr>
              <a:t>α</a:t>
            </a:r>
            <a:r>
              <a:rPr lang="en-US" sz="1800" dirty="0" err="1">
                <a:solidFill>
                  <a:schemeClr val="tx2"/>
                </a:solidFill>
              </a:rPr>
              <a:t>ν</a:t>
            </a:r>
            <a:r>
              <a:rPr lang="en-US" sz="1800" dirty="0">
                <a:solidFill>
                  <a:schemeClr val="tx2"/>
                </a:solidFill>
              </a:rPr>
              <a:t> πα</a:t>
            </a:r>
            <a:r>
              <a:rPr lang="en-US" sz="1800" dirty="0" err="1">
                <a:solidFill>
                  <a:schemeClr val="tx2"/>
                </a:solidFill>
              </a:rPr>
              <a:t>ρουσιάζουμε</a:t>
            </a:r>
            <a:r>
              <a:rPr lang="en-US" sz="1800" dirty="0">
                <a:solidFill>
                  <a:schemeClr val="tx2"/>
                </a:solidFill>
              </a:rPr>
              <a:t> </a:t>
            </a:r>
            <a:r>
              <a:rPr lang="en-US" sz="1800" dirty="0" err="1">
                <a:solidFill>
                  <a:schemeClr val="tx2"/>
                </a:solidFill>
              </a:rPr>
              <a:t>την</a:t>
            </a:r>
            <a:r>
              <a:rPr lang="en-US" sz="1800" dirty="0">
                <a:solidFill>
                  <a:schemeClr val="tx2"/>
                </a:solidFill>
              </a:rPr>
              <a:t> </a:t>
            </a:r>
            <a:r>
              <a:rPr lang="en-US" sz="1800" dirty="0" err="1">
                <a:solidFill>
                  <a:schemeClr val="tx2"/>
                </a:solidFill>
              </a:rPr>
              <a:t>εργ</a:t>
            </a:r>
            <a:r>
              <a:rPr lang="en-US" sz="1800" dirty="0">
                <a:solidFill>
                  <a:schemeClr val="tx2"/>
                </a:solidFill>
              </a:rPr>
              <a:t>α</a:t>
            </a:r>
            <a:r>
              <a:rPr lang="en-US" sz="1800" dirty="0" err="1">
                <a:solidFill>
                  <a:schemeClr val="tx2"/>
                </a:solidFill>
              </a:rPr>
              <a:t>σί</a:t>
            </a:r>
            <a:r>
              <a:rPr lang="en-US" sz="1800" dirty="0">
                <a:solidFill>
                  <a:schemeClr val="tx2"/>
                </a:solidFill>
              </a:rPr>
              <a:t>α </a:t>
            </a:r>
            <a:r>
              <a:rPr lang="en-US" sz="1800" dirty="0" err="1">
                <a:solidFill>
                  <a:schemeClr val="tx2"/>
                </a:solidFill>
              </a:rPr>
              <a:t>μ</a:t>
            </a:r>
            <a:r>
              <a:rPr lang="en-US" sz="1800" dirty="0">
                <a:solidFill>
                  <a:schemeClr val="tx2"/>
                </a:solidFill>
              </a:rPr>
              <a:t>α</a:t>
            </a:r>
            <a:r>
              <a:rPr lang="en-US" sz="1800" dirty="0" err="1">
                <a:solidFill>
                  <a:schemeClr val="tx2"/>
                </a:solidFill>
              </a:rPr>
              <a:t>ς</a:t>
            </a:r>
            <a:r>
              <a:rPr lang="en-US" sz="1800" dirty="0">
                <a:solidFill>
                  <a:schemeClr val="tx2"/>
                </a:solidFill>
              </a:rPr>
              <a:t> </a:t>
            </a:r>
            <a:r>
              <a:rPr lang="en-US" sz="1800" dirty="0" err="1">
                <a:solidFill>
                  <a:schemeClr val="tx2"/>
                </a:solidFill>
              </a:rPr>
              <a:t>στο</a:t>
            </a:r>
            <a:r>
              <a:rPr lang="en-US" sz="1800" dirty="0">
                <a:solidFill>
                  <a:schemeClr val="tx2"/>
                </a:solidFill>
              </a:rPr>
              <a:t> </a:t>
            </a:r>
            <a:r>
              <a:rPr lang="en-US" sz="1800" dirty="0" err="1">
                <a:solidFill>
                  <a:schemeClr val="tx2"/>
                </a:solidFill>
              </a:rPr>
              <a:t>κοινό</a:t>
            </a:r>
            <a:r>
              <a:rPr lang="en-US" sz="1800" dirty="0">
                <a:solidFill>
                  <a:schemeClr val="tx2"/>
                </a:solidFill>
              </a:rPr>
              <a:t> </a:t>
            </a:r>
            <a:r>
              <a:rPr lang="en-US" sz="1800" b="1" dirty="0" err="1">
                <a:solidFill>
                  <a:schemeClr val="tx2"/>
                </a:solidFill>
              </a:rPr>
              <a:t>δε</a:t>
            </a:r>
            <a:r>
              <a:rPr lang="en-US" sz="1800" b="1" dirty="0">
                <a:solidFill>
                  <a:schemeClr val="tx2"/>
                </a:solidFill>
              </a:rPr>
              <a:t> </a:t>
            </a:r>
            <a:r>
              <a:rPr lang="en-US" sz="1800" b="1" dirty="0" err="1">
                <a:solidFill>
                  <a:schemeClr val="tx2"/>
                </a:solidFill>
              </a:rPr>
              <a:t>μετ</a:t>
            </a:r>
            <a:r>
              <a:rPr lang="en-US" sz="1800" b="1" dirty="0">
                <a:solidFill>
                  <a:schemeClr val="tx2"/>
                </a:solidFill>
              </a:rPr>
              <a:t>α</a:t>
            </a:r>
            <a:r>
              <a:rPr lang="en-US" sz="1800" b="1" dirty="0" err="1">
                <a:solidFill>
                  <a:schemeClr val="tx2"/>
                </a:solidFill>
              </a:rPr>
              <a:t>φέρουμε</a:t>
            </a:r>
            <a:r>
              <a:rPr lang="en-US" sz="1800" b="1" dirty="0">
                <a:solidFill>
                  <a:schemeClr val="tx2"/>
                </a:solidFill>
              </a:rPr>
              <a:t> α</a:t>
            </a:r>
            <a:r>
              <a:rPr lang="en-US" sz="1800" b="1" dirty="0" err="1">
                <a:solidFill>
                  <a:schemeClr val="tx2"/>
                </a:solidFill>
              </a:rPr>
              <a:t>υτούσιο</a:t>
            </a:r>
            <a:r>
              <a:rPr lang="en-US" sz="1800" b="1" dirty="0">
                <a:solidFill>
                  <a:schemeClr val="tx2"/>
                </a:solidFill>
              </a:rPr>
              <a:t> </a:t>
            </a:r>
            <a:r>
              <a:rPr lang="en-US" sz="1800" b="1" dirty="0" err="1">
                <a:solidFill>
                  <a:schemeClr val="tx2"/>
                </a:solidFill>
              </a:rPr>
              <a:t>το</a:t>
            </a:r>
            <a:r>
              <a:rPr lang="en-US" sz="1800" b="1" dirty="0">
                <a:solidFill>
                  <a:schemeClr val="tx2"/>
                </a:solidFill>
              </a:rPr>
              <a:t> </a:t>
            </a:r>
            <a:r>
              <a:rPr lang="en-US" sz="1800" b="1" dirty="0" err="1">
                <a:solidFill>
                  <a:schemeClr val="tx2"/>
                </a:solidFill>
              </a:rPr>
              <a:t>κείμενο</a:t>
            </a:r>
            <a:r>
              <a:rPr lang="en-US" sz="1800" b="1" dirty="0">
                <a:solidFill>
                  <a:schemeClr val="tx2"/>
                </a:solidFill>
              </a:rPr>
              <a:t> </a:t>
            </a:r>
            <a:r>
              <a:rPr lang="en-US" sz="1800" b="1" dirty="0" err="1">
                <a:solidFill>
                  <a:schemeClr val="tx2"/>
                </a:solidFill>
              </a:rPr>
              <a:t>μ</a:t>
            </a:r>
            <a:r>
              <a:rPr lang="en-US" sz="1800" b="1" dirty="0">
                <a:solidFill>
                  <a:schemeClr val="tx2"/>
                </a:solidFill>
              </a:rPr>
              <a:t>α</a:t>
            </a:r>
            <a:r>
              <a:rPr lang="en-US" sz="1800" b="1" dirty="0" err="1">
                <a:solidFill>
                  <a:schemeClr val="tx2"/>
                </a:solidFill>
              </a:rPr>
              <a:t>ς</a:t>
            </a:r>
            <a:r>
              <a:rPr lang="en-US" sz="1800" b="1" dirty="0">
                <a:solidFill>
                  <a:schemeClr val="tx2"/>
                </a:solidFill>
              </a:rPr>
              <a:t> </a:t>
            </a:r>
            <a:r>
              <a:rPr lang="en-US" sz="1800" b="1" dirty="0" err="1">
                <a:solidFill>
                  <a:schemeClr val="tx2"/>
                </a:solidFill>
              </a:rPr>
              <a:t>σε</a:t>
            </a:r>
            <a:r>
              <a:rPr lang="en-US" sz="1800" b="1" dirty="0">
                <a:solidFill>
                  <a:schemeClr val="tx2"/>
                </a:solidFill>
              </a:rPr>
              <a:t> </a:t>
            </a:r>
            <a:r>
              <a:rPr lang="en-US" sz="1800" b="1" dirty="0" err="1">
                <a:solidFill>
                  <a:schemeClr val="tx2"/>
                </a:solidFill>
              </a:rPr>
              <a:t>δι</a:t>
            </a:r>
            <a:r>
              <a:rPr lang="en-US" sz="1800" b="1" dirty="0">
                <a:solidFill>
                  <a:schemeClr val="tx2"/>
                </a:solidFill>
              </a:rPr>
              <a:t>α</a:t>
            </a:r>
            <a:r>
              <a:rPr lang="en-US" sz="1800" b="1" dirty="0" err="1">
                <a:solidFill>
                  <a:schemeClr val="tx2"/>
                </a:solidFill>
              </a:rPr>
              <a:t>φάνειες</a:t>
            </a:r>
            <a:r>
              <a:rPr lang="en-US" sz="1800" b="1" dirty="0">
                <a:solidFill>
                  <a:schemeClr val="tx2"/>
                </a:solidFill>
              </a:rPr>
              <a:t>.</a:t>
            </a:r>
            <a:br>
              <a:rPr lang="en-US" sz="1800" b="1" dirty="0">
                <a:solidFill>
                  <a:schemeClr val="tx2"/>
                </a:solidFill>
              </a:rPr>
            </a:br>
            <a:br>
              <a:rPr lang="en-US" sz="1800" dirty="0">
                <a:solidFill>
                  <a:schemeClr val="tx2"/>
                </a:solidFill>
              </a:rPr>
            </a:br>
            <a:r>
              <a:rPr lang="en-US" sz="1800" dirty="0" err="1">
                <a:solidFill>
                  <a:schemeClr val="tx2"/>
                </a:solidFill>
              </a:rPr>
              <a:t>Τ</a:t>
            </a:r>
            <a:r>
              <a:rPr lang="en-US" sz="1800" dirty="0">
                <a:solidFill>
                  <a:schemeClr val="tx2"/>
                </a:solidFill>
              </a:rPr>
              <a:t>α απ</a:t>
            </a:r>
            <a:r>
              <a:rPr lang="en-US" sz="1800" dirty="0" err="1">
                <a:solidFill>
                  <a:schemeClr val="tx2"/>
                </a:solidFill>
              </a:rPr>
              <a:t>ολύτως</a:t>
            </a:r>
            <a:r>
              <a:rPr lang="en-US" sz="1800" dirty="0">
                <a:solidFill>
                  <a:schemeClr val="tx2"/>
                </a:solidFill>
              </a:rPr>
              <a:t> απα</a:t>
            </a:r>
            <a:r>
              <a:rPr lang="en-US" sz="1800" dirty="0" err="1">
                <a:solidFill>
                  <a:schemeClr val="tx2"/>
                </a:solidFill>
              </a:rPr>
              <a:t>ρ</a:t>
            </a:r>
            <a:r>
              <a:rPr lang="en-US" sz="1800" dirty="0">
                <a:solidFill>
                  <a:schemeClr val="tx2"/>
                </a:solidFill>
              </a:rPr>
              <a:t>α</a:t>
            </a:r>
            <a:r>
              <a:rPr lang="en-US" sz="1800" dirty="0" err="1">
                <a:solidFill>
                  <a:schemeClr val="tx2"/>
                </a:solidFill>
              </a:rPr>
              <a:t>ίτητ</a:t>
            </a:r>
            <a:r>
              <a:rPr lang="en-US" sz="1800" dirty="0">
                <a:solidFill>
                  <a:schemeClr val="tx2"/>
                </a:solidFill>
              </a:rPr>
              <a:t>α - </a:t>
            </a:r>
            <a:r>
              <a:rPr lang="en-US" sz="1800" dirty="0" err="1">
                <a:solidFill>
                  <a:schemeClr val="tx2"/>
                </a:solidFill>
              </a:rPr>
              <a:t>εικόνες</a:t>
            </a:r>
            <a:r>
              <a:rPr lang="en-US" sz="1800" dirty="0">
                <a:solidFill>
                  <a:schemeClr val="tx2"/>
                </a:solidFill>
              </a:rPr>
              <a:t> – </a:t>
            </a:r>
            <a:r>
              <a:rPr lang="en-US" sz="1800" dirty="0" err="1">
                <a:solidFill>
                  <a:schemeClr val="tx2"/>
                </a:solidFill>
              </a:rPr>
              <a:t>λέξεις</a:t>
            </a:r>
            <a:r>
              <a:rPr lang="en-US" sz="1800" dirty="0">
                <a:solidFill>
                  <a:schemeClr val="tx2"/>
                </a:solidFill>
              </a:rPr>
              <a:t> </a:t>
            </a:r>
            <a:r>
              <a:rPr lang="en-US" sz="1800" dirty="0" err="1">
                <a:solidFill>
                  <a:schemeClr val="tx2"/>
                </a:solidFill>
              </a:rPr>
              <a:t>κλειδιά</a:t>
            </a:r>
            <a:r>
              <a:rPr lang="en-US" sz="1800" dirty="0">
                <a:solidFill>
                  <a:schemeClr val="tx2"/>
                </a:solidFill>
              </a:rPr>
              <a:t> – </a:t>
            </a:r>
            <a:r>
              <a:rPr lang="en-US" sz="1800" dirty="0" err="1">
                <a:solidFill>
                  <a:schemeClr val="tx2"/>
                </a:solidFill>
              </a:rPr>
              <a:t>δι</a:t>
            </a:r>
            <a:r>
              <a:rPr lang="en-US" sz="1800" dirty="0">
                <a:solidFill>
                  <a:schemeClr val="tx2"/>
                </a:solidFill>
              </a:rPr>
              <a:t>α</a:t>
            </a:r>
            <a:r>
              <a:rPr lang="en-US" sz="1800" dirty="0" err="1">
                <a:solidFill>
                  <a:schemeClr val="tx2"/>
                </a:solidFill>
              </a:rPr>
              <a:t>γράμμ</a:t>
            </a:r>
            <a:r>
              <a:rPr lang="en-US" sz="1800" dirty="0">
                <a:solidFill>
                  <a:schemeClr val="tx2"/>
                </a:solidFill>
              </a:rPr>
              <a:t>α</a:t>
            </a:r>
            <a:r>
              <a:rPr lang="en-US" sz="1800" dirty="0" err="1">
                <a:solidFill>
                  <a:schemeClr val="tx2"/>
                </a:solidFill>
              </a:rPr>
              <a:t>τ</a:t>
            </a:r>
            <a:r>
              <a:rPr lang="en-US" sz="1800" dirty="0">
                <a:solidFill>
                  <a:schemeClr val="tx2"/>
                </a:solidFill>
              </a:rPr>
              <a:t>α</a:t>
            </a:r>
            <a:br>
              <a:rPr lang="en-US" sz="1800" dirty="0">
                <a:solidFill>
                  <a:schemeClr val="tx2"/>
                </a:solidFill>
              </a:rPr>
            </a:br>
            <a:br>
              <a:rPr lang="en-US" sz="1800" dirty="0">
                <a:solidFill>
                  <a:schemeClr val="tx2"/>
                </a:solidFill>
              </a:rPr>
            </a:br>
            <a:r>
              <a:rPr lang="en-US" sz="1800" dirty="0" err="1">
                <a:solidFill>
                  <a:schemeClr val="tx2"/>
                </a:solidFill>
              </a:rPr>
              <a:t>Έχουμε</a:t>
            </a:r>
            <a:r>
              <a:rPr lang="en-US" sz="1800" dirty="0">
                <a:solidFill>
                  <a:schemeClr val="tx2"/>
                </a:solidFill>
              </a:rPr>
              <a:t> </a:t>
            </a:r>
            <a:r>
              <a:rPr lang="en-US" sz="1800" dirty="0" err="1">
                <a:solidFill>
                  <a:schemeClr val="tx2"/>
                </a:solidFill>
              </a:rPr>
              <a:t>κ</a:t>
            </a:r>
            <a:r>
              <a:rPr lang="en-US" sz="1800" dirty="0">
                <a:solidFill>
                  <a:schemeClr val="tx2"/>
                </a:solidFill>
              </a:rPr>
              <a:t>α</a:t>
            </a:r>
            <a:r>
              <a:rPr lang="en-US" sz="1800" dirty="0" err="1">
                <a:solidFill>
                  <a:schemeClr val="tx2"/>
                </a:solidFill>
              </a:rPr>
              <a:t>τά</a:t>
            </a:r>
            <a:r>
              <a:rPr lang="en-US" sz="1800" dirty="0">
                <a:solidFill>
                  <a:schemeClr val="tx2"/>
                </a:solidFill>
              </a:rPr>
              <a:t> </a:t>
            </a:r>
            <a:r>
              <a:rPr lang="en-US" sz="1800" dirty="0" err="1">
                <a:solidFill>
                  <a:schemeClr val="tx2"/>
                </a:solidFill>
              </a:rPr>
              <a:t>νου</a:t>
            </a:r>
            <a:r>
              <a:rPr lang="en-US" sz="1800" dirty="0">
                <a:solidFill>
                  <a:schemeClr val="tx2"/>
                </a:solidFill>
              </a:rPr>
              <a:t> </a:t>
            </a:r>
            <a:r>
              <a:rPr lang="en-US" sz="1800" dirty="0" err="1">
                <a:solidFill>
                  <a:schemeClr val="tx2"/>
                </a:solidFill>
              </a:rPr>
              <a:t>το</a:t>
            </a:r>
            <a:r>
              <a:rPr lang="en-US" sz="1800" dirty="0">
                <a:solidFill>
                  <a:schemeClr val="tx2"/>
                </a:solidFill>
              </a:rPr>
              <a:t> </a:t>
            </a:r>
            <a:r>
              <a:rPr lang="en-US" sz="1800" dirty="0" err="1">
                <a:solidFill>
                  <a:schemeClr val="tx2"/>
                </a:solidFill>
              </a:rPr>
              <a:t>κοινό</a:t>
            </a:r>
            <a:r>
              <a:rPr lang="en-US" sz="1800" dirty="0">
                <a:solidFill>
                  <a:schemeClr val="tx2"/>
                </a:solidFill>
              </a:rPr>
              <a:t> </a:t>
            </a:r>
            <a:r>
              <a:rPr lang="en-US" sz="1800" dirty="0" err="1">
                <a:solidFill>
                  <a:schemeClr val="tx2"/>
                </a:solidFill>
              </a:rPr>
              <a:t>στο</a:t>
            </a:r>
            <a:r>
              <a:rPr lang="en-US" sz="1800" dirty="0">
                <a:solidFill>
                  <a:schemeClr val="tx2"/>
                </a:solidFill>
              </a:rPr>
              <a:t> </a:t>
            </a:r>
            <a:r>
              <a:rPr lang="en-US" sz="1800" dirty="0" err="1">
                <a:solidFill>
                  <a:schemeClr val="tx2"/>
                </a:solidFill>
              </a:rPr>
              <a:t>ο</a:t>
            </a:r>
            <a:r>
              <a:rPr lang="en-US" sz="1800" dirty="0">
                <a:solidFill>
                  <a:schemeClr val="tx2"/>
                </a:solidFill>
              </a:rPr>
              <a:t>π</a:t>
            </a:r>
            <a:r>
              <a:rPr lang="en-US" sz="1800" dirty="0" err="1">
                <a:solidFill>
                  <a:schemeClr val="tx2"/>
                </a:solidFill>
              </a:rPr>
              <a:t>οίο</a:t>
            </a:r>
            <a:r>
              <a:rPr lang="en-US" sz="1800" dirty="0">
                <a:solidFill>
                  <a:schemeClr val="tx2"/>
                </a:solidFill>
              </a:rPr>
              <a:t> απ</a:t>
            </a:r>
            <a:r>
              <a:rPr lang="en-US" sz="1800" dirty="0" err="1">
                <a:solidFill>
                  <a:schemeClr val="tx2"/>
                </a:solidFill>
              </a:rPr>
              <a:t>ευθυνόμ</a:t>
            </a:r>
            <a:r>
              <a:rPr lang="en-US" sz="1800" dirty="0">
                <a:solidFill>
                  <a:schemeClr val="tx2"/>
                </a:solidFill>
              </a:rPr>
              <a:t>α</a:t>
            </a:r>
            <a:r>
              <a:rPr lang="en-US" sz="1800" dirty="0" err="1">
                <a:solidFill>
                  <a:schemeClr val="tx2"/>
                </a:solidFill>
              </a:rPr>
              <a:t>στε</a:t>
            </a:r>
            <a:r>
              <a:rPr lang="en-US" sz="1800" dirty="0">
                <a:solidFill>
                  <a:schemeClr val="tx2"/>
                </a:solidFill>
              </a:rPr>
              <a:t>. </a:t>
            </a:r>
            <a:r>
              <a:rPr lang="el-GR" sz="1800" dirty="0">
                <a:solidFill>
                  <a:schemeClr val="tx2"/>
                </a:solidFill>
              </a:rPr>
              <a:t>Εάν παρουσιάζουμε την εργασία μας σε ενημερωμένο κοινό τότε θα γνωρίζει ήδη βασικές έννοιες τις οποίες έχουμε πραγματευτεί. Αυτό που ενδιαφέρει το κοινό είναι </a:t>
            </a:r>
            <a:r>
              <a:rPr lang="el-GR" sz="1800" b="1" dirty="0">
                <a:solidFill>
                  <a:schemeClr val="tx2"/>
                </a:solidFill>
              </a:rPr>
              <a:t>να ακούσει/δει τι νέο έχουμε να παρουσιάσουμε και όχι να χάσει το χρόνο του να ξανακούσει ό,τι ήδη γνωρίζει.</a:t>
            </a:r>
            <a:br>
              <a:rPr lang="en-US" sz="1800" b="1" dirty="0">
                <a:solidFill>
                  <a:schemeClr val="tx2"/>
                </a:solidFill>
              </a:rPr>
            </a:br>
            <a:br>
              <a:rPr lang="en-US" sz="1800" dirty="0">
                <a:solidFill>
                  <a:schemeClr val="tx2"/>
                </a:solidFill>
              </a:rPr>
            </a:br>
            <a:r>
              <a:rPr lang="el-GR" sz="1800" dirty="0">
                <a:solidFill>
                  <a:schemeClr val="tx2"/>
                </a:solidFill>
              </a:rPr>
              <a:t>Δε </a:t>
            </a:r>
            <a:r>
              <a:rPr lang="el-GR" sz="1800" dirty="0" err="1">
                <a:solidFill>
                  <a:schemeClr val="tx2"/>
                </a:solidFill>
              </a:rPr>
              <a:t>διαβ</a:t>
            </a:r>
            <a:r>
              <a:rPr lang="en-US" sz="1800" dirty="0" err="1">
                <a:solidFill>
                  <a:schemeClr val="tx2"/>
                </a:solidFill>
              </a:rPr>
              <a:t>ά</a:t>
            </a:r>
            <a:r>
              <a:rPr lang="el-GR" sz="1800" dirty="0" err="1">
                <a:solidFill>
                  <a:schemeClr val="tx2"/>
                </a:solidFill>
              </a:rPr>
              <a:t>ζουμε</a:t>
            </a:r>
            <a:r>
              <a:rPr lang="el-GR" sz="1800" dirty="0">
                <a:solidFill>
                  <a:schemeClr val="tx2"/>
                </a:solidFill>
              </a:rPr>
              <a:t> κείμενο</a:t>
            </a:r>
            <a:br>
              <a:rPr lang="el-GR" sz="1800" dirty="0">
                <a:solidFill>
                  <a:schemeClr val="tx2"/>
                </a:solidFill>
              </a:rPr>
            </a:br>
            <a:r>
              <a:rPr lang="el-GR" sz="1800" dirty="0">
                <a:solidFill>
                  <a:schemeClr val="tx2"/>
                </a:solidFill>
              </a:rPr>
              <a:t>Κρατάμε οπτική επαφή με το ακροατήριο και δε γυρνάμε την πλάτη σε αυτό. </a:t>
            </a:r>
            <a:br>
              <a:rPr lang="el-GR" sz="1800" dirty="0">
                <a:solidFill>
                  <a:schemeClr val="tx2"/>
                </a:solidFill>
              </a:rPr>
            </a:br>
            <a:br>
              <a:rPr lang="el-GR" sz="1800" dirty="0">
                <a:solidFill>
                  <a:schemeClr val="tx2"/>
                </a:solidFill>
              </a:rPr>
            </a:br>
            <a:r>
              <a:rPr lang="el-GR" sz="1800" b="1" dirty="0">
                <a:solidFill>
                  <a:schemeClr val="tx2"/>
                </a:solidFill>
              </a:rPr>
              <a:t>Τηρούμε το χρονικό πλαίσιο </a:t>
            </a:r>
            <a:r>
              <a:rPr lang="el-GR" sz="1800" dirty="0">
                <a:solidFill>
                  <a:schemeClr val="tx2"/>
                </a:solidFill>
              </a:rPr>
              <a:t>που έχει οριστεί. </a:t>
            </a:r>
            <a:br>
              <a:rPr lang="en-US" sz="1800" dirty="0">
                <a:solidFill>
                  <a:schemeClr val="tx2"/>
                </a:solidFill>
              </a:rPr>
            </a:br>
            <a:br>
              <a:rPr lang="en-US" sz="1800" dirty="0">
                <a:solidFill>
                  <a:schemeClr val="tx2"/>
                </a:solidFill>
              </a:rPr>
            </a:br>
            <a:endParaRPr lang="en-US" sz="1800" dirty="0">
              <a:solidFill>
                <a:schemeClr val="tx2"/>
              </a:solidFill>
            </a:endParaRPr>
          </a:p>
        </p:txBody>
      </p:sp>
      <p:pic>
        <p:nvPicPr>
          <p:cNvPr id="5" name="Εικόνα 4" descr="Εικόνα που περιέχει φορητός υπολογιστής, άτομο, εσωτερικό, ηλεκτρονικές συσκευές&#10;&#10;Περιγραφή που δημιουργήθηκε αυτόματα">
            <a:extLst>
              <a:ext uri="{FF2B5EF4-FFF2-40B4-BE49-F238E27FC236}">
                <a16:creationId xmlns:a16="http://schemas.microsoft.com/office/drawing/2014/main" id="{2E3670A1-E1D2-874C-8F57-84256411848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5928"/>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40"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l-GR"/>
          </a:p>
        </p:txBody>
      </p:sp>
    </p:spTree>
    <p:extLst>
      <p:ext uri="{BB962C8B-B14F-4D97-AF65-F5344CB8AC3E}">
        <p14:creationId xmlns:p14="http://schemas.microsoft.com/office/powerpoint/2010/main" val="3627762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58FFA5D-1EF6-4F20-8086-3F8411366A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70" b="19687"/>
          <a:stretch/>
        </p:blipFill>
        <p:spPr>
          <a:xfrm>
            <a:off x="-2" y="2490172"/>
            <a:ext cx="4274005" cy="4268043"/>
          </a:xfrm>
          <a:prstGeom prst="rect">
            <a:avLst/>
          </a:prstGeom>
        </p:spPr>
      </p:pic>
      <p:sp>
        <p:nvSpPr>
          <p:cNvPr id="24" name="Rectangle 23">
            <a:extLst>
              <a:ext uri="{FF2B5EF4-FFF2-40B4-BE49-F238E27FC236}">
                <a16:creationId xmlns:a16="http://schemas.microsoft.com/office/drawing/2014/main" id="{06576DA0-9C30-443D-A944-2017C34D9BA7}"/>
              </a:ext>
            </a:extLst>
          </p:cNvPr>
          <p:cNvSpPr/>
          <p:nvPr/>
        </p:nvSpPr>
        <p:spPr>
          <a:xfrm>
            <a:off x="1" y="3873994"/>
            <a:ext cx="12192000" cy="29985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Connector 17">
            <a:extLst>
              <a:ext uri="{FF2B5EF4-FFF2-40B4-BE49-F238E27FC236}">
                <a16:creationId xmlns:a16="http://schemas.microsoft.com/office/drawing/2014/main" id="{C2EAD0D8-C598-445B-A2C7-D65307F2DD52}"/>
              </a:ext>
            </a:extLst>
          </p:cNvPr>
          <p:cNvCxnSpPr>
            <a:cxnSpLocks/>
          </p:cNvCxnSpPr>
          <p:nvPr/>
        </p:nvCxnSpPr>
        <p:spPr>
          <a:xfrm>
            <a:off x="0" y="3859481"/>
            <a:ext cx="12192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4">
            <a:extLst>
              <a:ext uri="{FF2B5EF4-FFF2-40B4-BE49-F238E27FC236}">
                <a16:creationId xmlns:a16="http://schemas.microsoft.com/office/drawing/2014/main" id="{42CC008B-EF16-40EC-8A18-C75E6BC999A8}"/>
              </a:ext>
            </a:extLst>
          </p:cNvPr>
          <p:cNvSpPr txBox="1"/>
          <p:nvPr/>
        </p:nvSpPr>
        <p:spPr>
          <a:xfrm>
            <a:off x="493485" y="840862"/>
            <a:ext cx="73163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Discussion Panel: P.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Kyriazi</a:t>
            </a:r>
            <a:r>
              <a:rPr kumimoji="0" lang="en-US" sz="2000" b="0" i="0" u="none" strike="noStrike" kern="1200" cap="none" spc="0" normalizeH="0" baseline="0" noProof="0" dirty="0">
                <a:ln>
                  <a:noFill/>
                </a:ln>
                <a:solidFill>
                  <a:prstClr val="black"/>
                </a:solidFill>
                <a:effectLst/>
                <a:uLnTx/>
                <a:uFillTx/>
                <a:latin typeface="Calibri"/>
                <a:ea typeface="+mn-ea"/>
                <a:cs typeface="+mn-cs"/>
              </a:rPr>
              <a:t> and E.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Mavrikaki</a:t>
            </a:r>
            <a:endParaRPr kumimoji="0" lang="el-GR"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554" name="AutoShape 2" descr="National and Kapodistrian University of Athens, NKUA, GR - Drive 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13 - Ορθογώνιο"/>
          <p:cNvSpPr/>
          <p:nvPr/>
        </p:nvSpPr>
        <p:spPr>
          <a:xfrm>
            <a:off x="478970" y="4136349"/>
            <a:ext cx="772160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National &amp; Kapodistrian University of Athens, Greece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Faculty of Primary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Department of Physical Sciences, Technology and Environmental Studies</a:t>
            </a:r>
            <a:endParaRPr kumimoji="0" lang="el-GR" sz="2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16 - Εικόνα" descr="naaee logo.png"/>
          <p:cNvPicPr>
            <a:picLocks noChangeAspect="1"/>
          </p:cNvPicPr>
          <p:nvPr/>
        </p:nvPicPr>
        <p:blipFill>
          <a:blip r:embed="rId3" cstate="print"/>
          <a:stretch>
            <a:fillRect/>
          </a:stretch>
        </p:blipFill>
        <p:spPr>
          <a:xfrm>
            <a:off x="9029258" y="2712051"/>
            <a:ext cx="3162742" cy="1114581"/>
          </a:xfrm>
          <a:prstGeom prst="rect">
            <a:avLst/>
          </a:prstGeom>
        </p:spPr>
      </p:pic>
      <p:sp>
        <p:nvSpPr>
          <p:cNvPr id="19" name="18 - Ορθογώνιο"/>
          <p:cNvSpPr/>
          <p:nvPr/>
        </p:nvSpPr>
        <p:spPr>
          <a:xfrm>
            <a:off x="537027" y="1016001"/>
            <a:ext cx="7968343"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Timeline of presentation: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Validity and Reliability of the GELI instrument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Critical comments on GELI’s components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Preliminary results from comparative analysis  </a:t>
            </a:r>
          </a:p>
        </p:txBody>
      </p:sp>
      <p:sp>
        <p:nvSpPr>
          <p:cNvPr id="20" name="19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20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2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2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91811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70 - Εικόνα" descr="B.jpg"/>
          <p:cNvPicPr>
            <a:picLocks noChangeAspect="1"/>
          </p:cNvPicPr>
          <p:nvPr/>
        </p:nvPicPr>
        <p:blipFill>
          <a:blip r:embed="rId2" cstate="print"/>
          <a:stretch>
            <a:fillRect/>
          </a:stretch>
        </p:blipFill>
        <p:spPr>
          <a:xfrm>
            <a:off x="8973808" y="3464473"/>
            <a:ext cx="1570814" cy="1058303"/>
          </a:xfrm>
          <a:prstGeom prst="rect">
            <a:avLst/>
          </a:prstGeom>
        </p:spPr>
      </p:pic>
      <p:pic>
        <p:nvPicPr>
          <p:cNvPr id="70" name="69 - Εικόνα" descr="Affect.jpg"/>
          <p:cNvPicPr>
            <a:picLocks noChangeAspect="1"/>
          </p:cNvPicPr>
          <p:nvPr/>
        </p:nvPicPr>
        <p:blipFill>
          <a:blip r:embed="rId3" cstate="print"/>
          <a:stretch>
            <a:fillRect/>
          </a:stretch>
        </p:blipFill>
        <p:spPr>
          <a:xfrm>
            <a:off x="6461897" y="3439850"/>
            <a:ext cx="1760438" cy="1095855"/>
          </a:xfrm>
          <a:prstGeom prst="rect">
            <a:avLst/>
          </a:prstGeom>
        </p:spPr>
      </p:pic>
      <p:sp>
        <p:nvSpPr>
          <p:cNvPr id="27" name="26 - TextBox"/>
          <p:cNvSpPr txBox="1"/>
          <p:nvPr/>
        </p:nvSpPr>
        <p:spPr>
          <a:xfrm>
            <a:off x="290289" y="885370"/>
            <a:ext cx="52831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G</a:t>
            </a:r>
            <a:r>
              <a:rPr kumimoji="0" lang="en-US" sz="2000" b="1" i="0" u="none" strike="noStrike" kern="1200" cap="none" spc="0" normalizeH="0" baseline="0" noProof="0" dirty="0">
                <a:ln>
                  <a:noFill/>
                </a:ln>
                <a:solidFill>
                  <a:srgbClr val="1D4E59"/>
                </a:solidFill>
                <a:effectLst/>
                <a:uLnTx/>
                <a:uFillTx/>
                <a:latin typeface="Calibri"/>
                <a:ea typeface="+mn-ea"/>
                <a:cs typeface="+mn-cs"/>
              </a:rPr>
              <a:t>reek </a:t>
            </a:r>
            <a:r>
              <a:rPr kumimoji="0" lang="en-US" sz="2000" b="1" i="0" u="none" strike="noStrike" kern="1200" cap="none" spc="0" normalizeH="0" baseline="0" noProof="0" dirty="0">
                <a:ln>
                  <a:noFill/>
                </a:ln>
                <a:solidFill>
                  <a:srgbClr val="FF0000"/>
                </a:solidFill>
                <a:effectLst/>
                <a:uLnTx/>
                <a:uFillTx/>
                <a:latin typeface="Calibri"/>
                <a:ea typeface="+mn-ea"/>
                <a:cs typeface="+mn-cs"/>
              </a:rPr>
              <a:t>E</a:t>
            </a:r>
            <a:r>
              <a:rPr kumimoji="0" lang="en-US" sz="2000" b="1" i="0" u="none" strike="noStrike" kern="1200" cap="none" spc="0" normalizeH="0" baseline="0" noProof="0" dirty="0">
                <a:ln>
                  <a:noFill/>
                </a:ln>
                <a:solidFill>
                  <a:srgbClr val="1D4E59"/>
                </a:solidFill>
                <a:effectLst/>
                <a:uLnTx/>
                <a:uFillTx/>
                <a:latin typeface="Calibri"/>
                <a:ea typeface="+mn-ea"/>
                <a:cs typeface="+mn-cs"/>
              </a:rPr>
              <a:t>nvironmental </a:t>
            </a:r>
            <a:r>
              <a:rPr kumimoji="0" lang="en-US" sz="2000" b="1" i="0" u="none" strike="noStrike" kern="1200" cap="none" spc="0" normalizeH="0" baseline="0" noProof="0" dirty="0">
                <a:ln>
                  <a:noFill/>
                </a:ln>
                <a:solidFill>
                  <a:srgbClr val="FF0000"/>
                </a:solidFill>
                <a:effectLst/>
                <a:uLnTx/>
                <a:uFillTx/>
                <a:latin typeface="Calibri"/>
                <a:ea typeface="+mn-ea"/>
                <a:cs typeface="+mn-cs"/>
              </a:rPr>
              <a:t>L</a:t>
            </a:r>
            <a:r>
              <a:rPr kumimoji="0" lang="en-US" sz="2000" b="1" i="0" u="none" strike="noStrike" kern="1200" cap="none" spc="0" normalizeH="0" baseline="0" noProof="0" dirty="0">
                <a:ln>
                  <a:noFill/>
                </a:ln>
                <a:solidFill>
                  <a:srgbClr val="1D4E59"/>
                </a:solidFill>
                <a:effectLst/>
                <a:uLnTx/>
                <a:uFillTx/>
                <a:latin typeface="Calibri"/>
                <a:ea typeface="+mn-ea"/>
                <a:cs typeface="+mn-cs"/>
              </a:rPr>
              <a:t>iteracy </a:t>
            </a:r>
            <a:r>
              <a:rPr kumimoji="0" lang="en-US" sz="2000" b="1" i="0" u="none" strike="noStrike" kern="1200" cap="none" spc="0" normalizeH="0" baseline="0" noProof="0" dirty="0">
                <a:ln>
                  <a:noFill/>
                </a:ln>
                <a:solidFill>
                  <a:srgbClr val="FF0000"/>
                </a:solidFill>
                <a:effectLst/>
                <a:uLnTx/>
                <a:uFillTx/>
                <a:latin typeface="Calibri"/>
                <a:ea typeface="+mn-ea"/>
                <a:cs typeface="+mn-cs"/>
              </a:rPr>
              <a:t>I</a:t>
            </a:r>
            <a:r>
              <a:rPr kumimoji="0" lang="en-US" sz="2000" b="1" i="0" u="none" strike="noStrike" kern="1200" cap="none" spc="0" normalizeH="0" baseline="0" noProof="0" dirty="0">
                <a:ln>
                  <a:noFill/>
                </a:ln>
                <a:solidFill>
                  <a:srgbClr val="1D4E59"/>
                </a:solidFill>
                <a:effectLst/>
                <a:uLnTx/>
                <a:uFillTx/>
                <a:latin typeface="Calibri"/>
                <a:ea typeface="+mn-ea"/>
                <a:cs typeface="+mn-cs"/>
              </a:rPr>
              <a:t>nstrument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D4E59"/>
                </a:solidFill>
                <a:effectLst/>
                <a:uLnTx/>
                <a:uFillTx/>
                <a:latin typeface="Calibri"/>
                <a:ea typeface="+mn-ea"/>
                <a:cs typeface="+mn-cs"/>
              </a:rPr>
              <a:t>Kyriazi</a:t>
            </a:r>
            <a:r>
              <a:rPr kumimoji="0" lang="el-GR" sz="1600" b="0" i="0" u="none" strike="noStrike" kern="1200" cap="none" spc="0" normalizeH="0" baseline="0" noProof="0" dirty="0">
                <a:ln>
                  <a:noFill/>
                </a:ln>
                <a:solidFill>
                  <a:srgbClr val="1D4E59"/>
                </a:solidFill>
                <a:effectLst/>
                <a:uLnTx/>
                <a:uFillTx/>
                <a:latin typeface="Calibri"/>
                <a:ea typeface="+mn-ea"/>
                <a:cs typeface="+mn-cs"/>
              </a:rPr>
              <a:t> 2018, </a:t>
            </a:r>
            <a:r>
              <a:rPr kumimoji="0" lang="en-US" sz="1600" b="0" i="0" u="none" strike="noStrike" kern="1200" cap="none" spc="0" normalizeH="0" baseline="0" noProof="0" dirty="0">
                <a:ln>
                  <a:noFill/>
                </a:ln>
                <a:solidFill>
                  <a:srgbClr val="1D4E59"/>
                </a:solidFill>
                <a:effectLst/>
                <a:uLnTx/>
                <a:uFillTx/>
                <a:latin typeface="Calibri"/>
                <a:ea typeface="+mn-ea"/>
                <a:cs typeface="+mn-cs"/>
              </a:rPr>
              <a:t>Dissertation Thesis </a:t>
            </a: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16 - Εικόνα" descr="Affect.jpg"/>
          <p:cNvPicPr>
            <a:picLocks noChangeAspect="1"/>
          </p:cNvPicPr>
          <p:nvPr/>
        </p:nvPicPr>
        <p:blipFill>
          <a:blip r:embed="rId3" cstate="print"/>
          <a:stretch>
            <a:fillRect/>
          </a:stretch>
        </p:blipFill>
        <p:spPr>
          <a:xfrm>
            <a:off x="8791447" y="849057"/>
            <a:ext cx="1760438" cy="1095855"/>
          </a:xfrm>
          <a:prstGeom prst="rect">
            <a:avLst/>
          </a:prstGeom>
        </p:spPr>
      </p:pic>
      <p:pic>
        <p:nvPicPr>
          <p:cNvPr id="18" name="17 - Εικόνα" descr="B.jpg"/>
          <p:cNvPicPr>
            <a:picLocks noChangeAspect="1"/>
          </p:cNvPicPr>
          <p:nvPr/>
        </p:nvPicPr>
        <p:blipFill>
          <a:blip r:embed="rId2" cstate="print"/>
          <a:stretch>
            <a:fillRect/>
          </a:stretch>
        </p:blipFill>
        <p:spPr>
          <a:xfrm>
            <a:off x="10330901" y="844652"/>
            <a:ext cx="1570814" cy="1058303"/>
          </a:xfrm>
          <a:prstGeom prst="rect">
            <a:avLst/>
          </a:prstGeom>
        </p:spPr>
      </p:pic>
      <p:pic>
        <p:nvPicPr>
          <p:cNvPr id="19" name="18 - Εικόνα" descr="Dimo.png"/>
          <p:cNvPicPr>
            <a:picLocks noChangeAspect="1"/>
          </p:cNvPicPr>
          <p:nvPr/>
        </p:nvPicPr>
        <p:blipFill>
          <a:blip r:embed="rId4" cstate="print"/>
          <a:stretch>
            <a:fillRect/>
          </a:stretch>
        </p:blipFill>
        <p:spPr>
          <a:xfrm>
            <a:off x="5791199" y="888389"/>
            <a:ext cx="1364343" cy="1229259"/>
          </a:xfrm>
          <a:prstGeom prst="rect">
            <a:avLst/>
          </a:prstGeom>
        </p:spPr>
      </p:pic>
      <p:pic>
        <p:nvPicPr>
          <p:cNvPr id="28" name="27 - Εικόνα" descr="K.jpg"/>
          <p:cNvPicPr>
            <a:picLocks noChangeAspect="1"/>
          </p:cNvPicPr>
          <p:nvPr/>
        </p:nvPicPr>
        <p:blipFill>
          <a:blip r:embed="rId5" cstate="print"/>
          <a:stretch>
            <a:fillRect/>
          </a:stretch>
        </p:blipFill>
        <p:spPr>
          <a:xfrm>
            <a:off x="7770860" y="885370"/>
            <a:ext cx="807300" cy="938987"/>
          </a:xfrm>
          <a:prstGeom prst="rect">
            <a:avLst/>
          </a:prstGeom>
        </p:spPr>
      </p:pic>
      <p:sp>
        <p:nvSpPr>
          <p:cNvPr id="34" name="33 - TextBox"/>
          <p:cNvSpPr txBox="1"/>
          <p:nvPr/>
        </p:nvSpPr>
        <p:spPr>
          <a:xfrm>
            <a:off x="5631543" y="1654628"/>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Demographics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34 - TextBox"/>
          <p:cNvSpPr txBox="1"/>
          <p:nvPr/>
        </p:nvSpPr>
        <p:spPr>
          <a:xfrm>
            <a:off x="7380515" y="1647370"/>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Knowledge</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35 - TextBox"/>
          <p:cNvSpPr txBox="1"/>
          <p:nvPr/>
        </p:nvSpPr>
        <p:spPr>
          <a:xfrm>
            <a:off x="8824688" y="1669142"/>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Affect</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36 - TextBox"/>
          <p:cNvSpPr txBox="1"/>
          <p:nvPr/>
        </p:nvSpPr>
        <p:spPr>
          <a:xfrm>
            <a:off x="10334172" y="1683656"/>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Behavior</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39 - Ορθογώνιο"/>
          <p:cNvSpPr/>
          <p:nvPr/>
        </p:nvSpPr>
        <p:spPr>
          <a:xfrm>
            <a:off x="405901" y="4273904"/>
            <a:ext cx="4137070"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Atmosphere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Energy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Ecosystems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Biodiversity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Water</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Soil</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Litter management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Sustainable Development</a:t>
            </a:r>
            <a:r>
              <a:rPr kumimoji="0" lang="el-GR" sz="1600" b="0" i="0" u="none" strike="noStrike" kern="1200" cap="none" spc="0" normalizeH="0" baseline="0" noProof="0" dirty="0">
                <a:ln>
                  <a:noFill/>
                </a:ln>
                <a:solidFill>
                  <a:srgbClr val="1D4E59"/>
                </a:solidFill>
                <a:effectLst/>
                <a:uLnTx/>
                <a:uFillTx/>
                <a:latin typeface="Calibri"/>
                <a:ea typeface="+mn-ea"/>
                <a:cs typeface="+mn-cs"/>
              </a:rPr>
              <a:t>  </a:t>
            </a:r>
          </a:p>
        </p:txBody>
      </p:sp>
      <p:sp>
        <p:nvSpPr>
          <p:cNvPr id="52" name="51 - Ορθογώνιο"/>
          <p:cNvSpPr/>
          <p:nvPr/>
        </p:nvSpPr>
        <p:spPr>
          <a:xfrm>
            <a:off x="1910250" y="3486613"/>
            <a:ext cx="395352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Knowledge of ecology</a:t>
            </a:r>
            <a:endParaRPr kumimoji="0" lang="el-GR" sz="1600" b="0"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Environmental  problems and issues</a:t>
            </a:r>
            <a:endParaRPr kumimoji="0" lang="el-GR" sz="1600" b="0"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global environmental issues</a:t>
            </a:r>
            <a:r>
              <a:rPr kumimoji="0" lang="el-GR" sz="1600" b="0" i="0" u="none" strike="noStrike" kern="1200" cap="none" spc="0" normalizeH="0" baseline="0" noProof="0" dirty="0">
                <a:ln>
                  <a:noFill/>
                </a:ln>
                <a:solidFill>
                  <a:srgbClr val="1D4E59"/>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local environmental issues</a:t>
            </a:r>
            <a:r>
              <a:rPr kumimoji="0" lang="el-GR" sz="1600" b="0" i="0" u="none" strike="noStrike" kern="1200" cap="none" spc="0" normalizeH="0" baseline="0" noProof="0" dirty="0">
                <a:ln>
                  <a:noFill/>
                </a:ln>
                <a:solidFill>
                  <a:srgbClr val="1D4E59"/>
                </a:solidFill>
                <a:effectLst/>
                <a:uLnTx/>
                <a:uFillTx/>
                <a:latin typeface="Calibri"/>
                <a:ea typeface="+mn-ea"/>
                <a:cs typeface="+mn-cs"/>
              </a:rPr>
              <a:t>  </a:t>
            </a:r>
            <a:endParaRPr kumimoji="0" lang="en-US" sz="1600" b="0" i="0" u="none" strike="noStrike" kern="1200" cap="none" spc="0" normalizeH="0" baseline="0" noProof="0" dirty="0">
              <a:ln>
                <a:noFill/>
              </a:ln>
              <a:solidFill>
                <a:srgbClr val="1D4E59"/>
              </a:solidFill>
              <a:effectLst/>
              <a:uLnTx/>
              <a:uFillTx/>
              <a:latin typeface="Calibri"/>
              <a:ea typeface="+mn-ea"/>
              <a:cs typeface="+mn-cs"/>
            </a:endParaRPr>
          </a:p>
        </p:txBody>
      </p:sp>
      <p:sp>
        <p:nvSpPr>
          <p:cNvPr id="57" name="56 - Ορθογώνιο"/>
          <p:cNvSpPr/>
          <p:nvPr/>
        </p:nvSpPr>
        <p:spPr>
          <a:xfrm>
            <a:off x="1647715" y="2446015"/>
            <a:ext cx="13971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1D4E59"/>
                </a:solidFill>
                <a:effectLst/>
                <a:uLnTx/>
                <a:uFillTx/>
                <a:latin typeface="Calibri"/>
                <a:ea typeface="+mn-ea"/>
                <a:cs typeface="+mn-cs"/>
              </a:rPr>
              <a:t>42 </a:t>
            </a:r>
            <a:r>
              <a:rPr kumimoji="0" lang="en-US" sz="1800" b="1" i="0" u="none" strike="noStrike" kern="1200" cap="none" spc="0" normalizeH="0" baseline="0" noProof="0" dirty="0">
                <a:ln>
                  <a:noFill/>
                </a:ln>
                <a:solidFill>
                  <a:srgbClr val="1D4E59"/>
                </a:solidFill>
                <a:effectLst/>
                <a:uLnTx/>
                <a:uFillTx/>
                <a:latin typeface="Calibri"/>
                <a:ea typeface="+mn-ea"/>
                <a:cs typeface="+mn-cs"/>
              </a:rPr>
              <a:t>questions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57 - Ορθογώνιο"/>
          <p:cNvSpPr/>
          <p:nvPr/>
        </p:nvSpPr>
        <p:spPr>
          <a:xfrm>
            <a:off x="1957976" y="2736302"/>
            <a:ext cx="183197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4E59"/>
                </a:solidFill>
                <a:effectLst/>
                <a:uLnTx/>
                <a:uFillTx/>
                <a:latin typeface="Calibri"/>
                <a:ea typeface="+mn-ea"/>
                <a:cs typeface="+mn-cs"/>
              </a:rPr>
              <a:t>Multiple choice items</a:t>
            </a:r>
            <a:r>
              <a:rPr kumimoji="0" lang="el-GR" sz="1400" b="1" i="0" u="none" strike="noStrike" kern="1200" cap="none" spc="0" normalizeH="0" baseline="0" noProof="0" dirty="0">
                <a:ln>
                  <a:noFill/>
                </a:ln>
                <a:solidFill>
                  <a:srgbClr val="1D4E59"/>
                </a:solidFill>
                <a:effectLst/>
                <a:uLnTx/>
                <a:uFillTx/>
                <a:latin typeface="Calibri"/>
                <a:ea typeface="+mn-ea"/>
                <a:cs typeface="+mn-cs"/>
              </a:rPr>
              <a:t> </a:t>
            </a: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0" name="59 - Εικόνα" descr="K.jpg"/>
          <p:cNvPicPr>
            <a:picLocks noChangeAspect="1"/>
          </p:cNvPicPr>
          <p:nvPr/>
        </p:nvPicPr>
        <p:blipFill>
          <a:blip r:embed="rId5" cstate="print"/>
          <a:stretch>
            <a:fillRect/>
          </a:stretch>
        </p:blipFill>
        <p:spPr>
          <a:xfrm>
            <a:off x="840289" y="2460170"/>
            <a:ext cx="807300" cy="938987"/>
          </a:xfrm>
          <a:prstGeom prst="rect">
            <a:avLst/>
          </a:prstGeom>
        </p:spPr>
      </p:pic>
      <p:sp>
        <p:nvSpPr>
          <p:cNvPr id="62" name="61 - Καμπύλο βέλος προς τα κάτω"/>
          <p:cNvSpPr/>
          <p:nvPr/>
        </p:nvSpPr>
        <p:spPr>
          <a:xfrm rot="3748420">
            <a:off x="3860799" y="2757714"/>
            <a:ext cx="841829" cy="3338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64 - Καμπύλο δεξιό βέλος"/>
          <p:cNvSpPr/>
          <p:nvPr/>
        </p:nvSpPr>
        <p:spPr>
          <a:xfrm>
            <a:off x="217714" y="2989943"/>
            <a:ext cx="435428" cy="110308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65 - Ορθογώνιο"/>
          <p:cNvSpPr/>
          <p:nvPr/>
        </p:nvSpPr>
        <p:spPr>
          <a:xfrm>
            <a:off x="6589823" y="4253038"/>
            <a:ext cx="13971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4E59"/>
                </a:solidFill>
                <a:effectLst/>
                <a:uLnTx/>
                <a:uFillTx/>
                <a:latin typeface="Calibri"/>
                <a:ea typeface="+mn-ea"/>
                <a:cs typeface="+mn-cs"/>
              </a:rPr>
              <a:t>11</a:t>
            </a:r>
            <a:r>
              <a:rPr kumimoji="0" lang="el-GR" sz="1800" b="1" i="0" u="none" strike="noStrike" kern="1200" cap="none" spc="0" normalizeH="0" baseline="0" noProof="0" dirty="0">
                <a:ln>
                  <a:noFill/>
                </a:ln>
                <a:solidFill>
                  <a:srgbClr val="1D4E59"/>
                </a:solidFill>
                <a:effectLst/>
                <a:uLnTx/>
                <a:uFillTx/>
                <a:latin typeface="Calibri"/>
                <a:ea typeface="+mn-ea"/>
                <a:cs typeface="+mn-cs"/>
              </a:rPr>
              <a:t> </a:t>
            </a:r>
            <a:r>
              <a:rPr kumimoji="0" lang="en-US" sz="1800" b="1" i="0" u="none" strike="noStrike" kern="1200" cap="none" spc="0" normalizeH="0" baseline="0" noProof="0" dirty="0">
                <a:ln>
                  <a:noFill/>
                </a:ln>
                <a:solidFill>
                  <a:srgbClr val="1D4E59"/>
                </a:solidFill>
                <a:effectLst/>
                <a:uLnTx/>
                <a:uFillTx/>
                <a:latin typeface="Calibri"/>
                <a:ea typeface="+mn-ea"/>
                <a:cs typeface="+mn-cs"/>
              </a:rPr>
              <a:t>questions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66 - Ορθογώνιο"/>
          <p:cNvSpPr/>
          <p:nvPr/>
        </p:nvSpPr>
        <p:spPr>
          <a:xfrm>
            <a:off x="6900084" y="4543325"/>
            <a:ext cx="2213298" cy="13849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4E59"/>
                </a:solidFill>
                <a:effectLst/>
                <a:uLnTx/>
                <a:uFillTx/>
                <a:latin typeface="Calibri"/>
                <a:ea typeface="+mn-ea"/>
                <a:cs typeface="+mn-cs"/>
              </a:rPr>
              <a:t>Five-point </a:t>
            </a:r>
            <a:r>
              <a:rPr kumimoji="0" lang="en-US" sz="1400" b="1" i="0" u="none" strike="noStrike" kern="1200" cap="none" spc="0" normalizeH="0" baseline="0" noProof="0" dirty="0" err="1">
                <a:ln>
                  <a:noFill/>
                </a:ln>
                <a:solidFill>
                  <a:srgbClr val="1D4E59"/>
                </a:solidFill>
                <a:effectLst/>
                <a:uLnTx/>
                <a:uFillTx/>
                <a:latin typeface="Calibri"/>
                <a:ea typeface="+mn-ea"/>
                <a:cs typeface="+mn-cs"/>
              </a:rPr>
              <a:t>Likert</a:t>
            </a:r>
            <a:r>
              <a:rPr kumimoji="0" lang="en-US" sz="1400" b="1" i="0" u="none" strike="noStrike" kern="1200" cap="none" spc="0" normalizeH="0" baseline="0" noProof="0" dirty="0">
                <a:ln>
                  <a:noFill/>
                </a:ln>
                <a:solidFill>
                  <a:srgbClr val="1D4E59"/>
                </a:solidFill>
                <a:effectLst/>
                <a:uLnTx/>
                <a:uFillTx/>
                <a:latin typeface="Calibri"/>
                <a:ea typeface="+mn-ea"/>
                <a:cs typeface="+mn-cs"/>
              </a:rPr>
              <a:t>-type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Absolutely disagree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Disagree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Neither agree of disagree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Agree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Absolutely agree</a:t>
            </a:r>
            <a:r>
              <a:rPr kumimoji="0" lang="el-GR" sz="1400" b="0" i="0" u="none" strike="noStrike" kern="1200" cap="none" spc="0" normalizeH="0" baseline="0" noProof="0" dirty="0">
                <a:ln>
                  <a:noFill/>
                </a:ln>
                <a:solidFill>
                  <a:srgbClr val="1D4E59"/>
                </a:solidFill>
                <a:effectLst/>
                <a:uLnTx/>
                <a:uFillTx/>
                <a:latin typeface="Calibri"/>
                <a:ea typeface="+mn-ea"/>
                <a:cs typeface="+mn-cs"/>
              </a:rPr>
              <a:t> </a:t>
            </a: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67 - Ορθογώνιο"/>
          <p:cNvSpPr/>
          <p:nvPr/>
        </p:nvSpPr>
        <p:spPr>
          <a:xfrm>
            <a:off x="9049995" y="4231266"/>
            <a:ext cx="13971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4E59"/>
                </a:solidFill>
                <a:effectLst/>
                <a:uLnTx/>
                <a:uFillTx/>
                <a:latin typeface="Calibri"/>
                <a:ea typeface="+mn-ea"/>
                <a:cs typeface="+mn-cs"/>
              </a:rPr>
              <a:t>11</a:t>
            </a:r>
            <a:r>
              <a:rPr kumimoji="0" lang="el-GR" sz="1800" b="1" i="0" u="none" strike="noStrike" kern="1200" cap="none" spc="0" normalizeH="0" baseline="0" noProof="0" dirty="0">
                <a:ln>
                  <a:noFill/>
                </a:ln>
                <a:solidFill>
                  <a:srgbClr val="1D4E59"/>
                </a:solidFill>
                <a:effectLst/>
                <a:uLnTx/>
                <a:uFillTx/>
                <a:latin typeface="Calibri"/>
                <a:ea typeface="+mn-ea"/>
                <a:cs typeface="+mn-cs"/>
              </a:rPr>
              <a:t> </a:t>
            </a:r>
            <a:r>
              <a:rPr kumimoji="0" lang="en-US" sz="1800" b="1" i="0" u="none" strike="noStrike" kern="1200" cap="none" spc="0" normalizeH="0" baseline="0" noProof="0" dirty="0">
                <a:ln>
                  <a:noFill/>
                </a:ln>
                <a:solidFill>
                  <a:srgbClr val="1D4E59"/>
                </a:solidFill>
                <a:effectLst/>
                <a:uLnTx/>
                <a:uFillTx/>
                <a:latin typeface="Calibri"/>
                <a:ea typeface="+mn-ea"/>
                <a:cs typeface="+mn-cs"/>
              </a:rPr>
              <a:t>questions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68 - Ορθογώνιο"/>
          <p:cNvSpPr/>
          <p:nvPr/>
        </p:nvSpPr>
        <p:spPr>
          <a:xfrm>
            <a:off x="9360256" y="4521553"/>
            <a:ext cx="1855829" cy="160043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4E59"/>
                </a:solidFill>
                <a:effectLst/>
                <a:uLnTx/>
                <a:uFillTx/>
                <a:latin typeface="Calibri"/>
                <a:ea typeface="+mn-ea"/>
                <a:cs typeface="+mn-cs"/>
              </a:rPr>
              <a:t>Five-point </a:t>
            </a:r>
            <a:r>
              <a:rPr kumimoji="0" lang="en-US" sz="1400" b="1" i="0" u="none" strike="noStrike" kern="1200" cap="none" spc="0" normalizeH="0" baseline="0" noProof="0" dirty="0" err="1">
                <a:ln>
                  <a:noFill/>
                </a:ln>
                <a:solidFill>
                  <a:srgbClr val="1D4E59"/>
                </a:solidFill>
                <a:effectLst/>
                <a:uLnTx/>
                <a:uFillTx/>
                <a:latin typeface="Calibri"/>
                <a:ea typeface="+mn-ea"/>
                <a:cs typeface="+mn-cs"/>
              </a:rPr>
              <a:t>Likert</a:t>
            </a:r>
            <a:r>
              <a:rPr kumimoji="0" lang="en-US" sz="1400" b="1" i="0" u="none" strike="noStrike" kern="1200" cap="none" spc="0" normalizeH="0" baseline="0" noProof="0" dirty="0">
                <a:ln>
                  <a:noFill/>
                </a:ln>
                <a:solidFill>
                  <a:srgbClr val="1D4E59"/>
                </a:solidFill>
                <a:effectLst/>
                <a:uLnTx/>
                <a:uFillTx/>
                <a:latin typeface="Calibri"/>
                <a:ea typeface="+mn-ea"/>
                <a:cs typeface="+mn-cs"/>
              </a:rPr>
              <a:t>-type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Never</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Almost never</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Sometimes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Often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Almost always</a:t>
            </a:r>
            <a:r>
              <a:rPr kumimoji="0" lang="el-GR" sz="1400" b="0" i="0" u="none" strike="noStrike" kern="1200" cap="none" spc="0" normalizeH="0" baseline="0" noProof="0" dirty="0">
                <a:ln>
                  <a:noFill/>
                </a:ln>
                <a:solidFill>
                  <a:srgbClr val="1D4E59"/>
                </a:solidFill>
                <a:effectLst/>
                <a:uLnTx/>
                <a:uFillTx/>
                <a:latin typeface="Calibri"/>
                <a:ea typeface="+mn-ea"/>
                <a:cs typeface="+mn-cs"/>
              </a:rPr>
              <a:t> </a:t>
            </a:r>
            <a:endParaRPr kumimoji="0" lang="en-US" sz="1400" b="1"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srgbClr val="1D4E59"/>
                </a:solidFill>
                <a:effectLst/>
                <a:uLnTx/>
                <a:uFillTx/>
                <a:latin typeface="Calibri"/>
                <a:ea typeface="+mn-ea"/>
                <a:cs typeface="+mn-cs"/>
              </a:rPr>
              <a:t> </a:t>
            </a: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TextBox 14">
            <a:extLst>
              <a:ext uri="{FF2B5EF4-FFF2-40B4-BE49-F238E27FC236}">
                <a16:creationId xmlns:a16="http://schemas.microsoft.com/office/drawing/2014/main" id="{42CC008B-EF16-40EC-8A18-C75E6BC999A8}"/>
              </a:ext>
            </a:extLst>
          </p:cNvPr>
          <p:cNvSpPr txBox="1"/>
          <p:nvPr/>
        </p:nvSpPr>
        <p:spPr>
          <a:xfrm>
            <a:off x="6662055" y="6341776"/>
            <a:ext cx="499291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Discussion Panel: P.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Kyriazi</a:t>
            </a:r>
            <a:r>
              <a:rPr kumimoji="0" lang="en-US" sz="1800" b="0" i="0" u="none" strike="noStrike" kern="1200" cap="none" spc="0" normalizeH="0" baseline="0" noProof="0" dirty="0">
                <a:ln>
                  <a:noFill/>
                </a:ln>
                <a:solidFill>
                  <a:prstClr val="black"/>
                </a:solidFill>
                <a:effectLst/>
                <a:uLnTx/>
                <a:uFillTx/>
                <a:latin typeface="Calibri"/>
                <a:ea typeface="+mn-ea"/>
                <a:cs typeface="+mn-cs"/>
              </a:rPr>
              <a:t> and 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Mavrikaki</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53 - Ορθογώνιο"/>
          <p:cNvSpPr/>
          <p:nvPr/>
        </p:nvSpPr>
        <p:spPr>
          <a:xfrm>
            <a:off x="2697194" y="4623191"/>
            <a:ext cx="18957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D4E59"/>
                </a:solidFill>
                <a:effectLst/>
                <a:uLnTx/>
                <a:uFillTx/>
                <a:latin typeface="Calibri"/>
                <a:ea typeface="+mn-ea"/>
                <a:cs typeface="+mn-cs"/>
              </a:rPr>
              <a:t>Erdogan</a:t>
            </a:r>
            <a:r>
              <a:rPr kumimoji="0" lang="en-US" sz="1400" b="0" i="0" u="none" strike="noStrike" kern="1200" cap="none" spc="0" normalizeH="0" baseline="0" noProof="0" dirty="0">
                <a:ln>
                  <a:noFill/>
                </a:ln>
                <a:solidFill>
                  <a:srgbClr val="1D4E59"/>
                </a:solidFill>
                <a:effectLst/>
                <a:uLnTx/>
                <a:uFillTx/>
                <a:latin typeface="Calibri"/>
                <a:ea typeface="+mn-ea"/>
                <a:cs typeface="+mn-cs"/>
              </a:rPr>
              <a:t> and Ok (2011)</a:t>
            </a:r>
            <a:r>
              <a:rPr kumimoji="0" lang="el-GR" sz="1400" b="0" i="0" u="none" strike="noStrike" kern="1200" cap="none" spc="0" normalizeH="0" baseline="0" noProof="0" dirty="0">
                <a:ln>
                  <a:noFill/>
                </a:ln>
                <a:solidFill>
                  <a:srgbClr val="1D4E59"/>
                </a:solidFill>
                <a:effectLst/>
                <a:uLnTx/>
                <a:uFillTx/>
                <a:latin typeface="Calibri"/>
                <a:ea typeface="+mn-ea"/>
                <a:cs typeface="+mn-cs"/>
              </a:rPr>
              <a:t> </a:t>
            </a: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4" name="63 - Γωνιακή σύνδεση"/>
          <p:cNvCxnSpPr>
            <a:endCxn id="54" idx="1"/>
          </p:cNvCxnSpPr>
          <p:nvPr/>
        </p:nvCxnSpPr>
        <p:spPr>
          <a:xfrm>
            <a:off x="2046514" y="4136571"/>
            <a:ext cx="650680" cy="64050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73 - Ευθεία γραμμή σύνδεσης"/>
          <p:cNvCxnSpPr/>
          <p:nvPr/>
        </p:nvCxnSpPr>
        <p:spPr>
          <a:xfrm>
            <a:off x="1886857" y="3555999"/>
            <a:ext cx="14514" cy="551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75 - Ευθεία γραμμή σύνδεσης"/>
          <p:cNvCxnSpPr/>
          <p:nvPr/>
        </p:nvCxnSpPr>
        <p:spPr>
          <a:xfrm flipV="1">
            <a:off x="5704114" y="2264229"/>
            <a:ext cx="5907315" cy="1"/>
          </a:xfrm>
          <a:prstGeom prst="line">
            <a:avLst/>
          </a:prstGeom>
        </p:spPr>
        <p:style>
          <a:lnRef idx="1">
            <a:schemeClr val="accent1"/>
          </a:lnRef>
          <a:fillRef idx="0">
            <a:schemeClr val="accent1"/>
          </a:fillRef>
          <a:effectRef idx="0">
            <a:schemeClr val="accent1"/>
          </a:effectRef>
          <a:fontRef idx="minor">
            <a:schemeClr val="tx1"/>
          </a:fontRef>
        </p:style>
      </p:cxnSp>
      <p:sp>
        <p:nvSpPr>
          <p:cNvPr id="78" name="77 - TextBox"/>
          <p:cNvSpPr txBox="1"/>
          <p:nvPr/>
        </p:nvSpPr>
        <p:spPr>
          <a:xfrm>
            <a:off x="5849255" y="2380343"/>
            <a:ext cx="13353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16</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78 - TextBox"/>
          <p:cNvSpPr txBox="1"/>
          <p:nvPr/>
        </p:nvSpPr>
        <p:spPr>
          <a:xfrm>
            <a:off x="8977086" y="2373087"/>
            <a:ext cx="13353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4" name="83 - Ευθεία γραμμή σύνδεσης"/>
          <p:cNvCxnSpPr/>
          <p:nvPr/>
        </p:nvCxnSpPr>
        <p:spPr>
          <a:xfrm>
            <a:off x="7649030" y="2554514"/>
            <a:ext cx="16836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84 - Ευθεία γραμμή σύνδεσης"/>
          <p:cNvCxnSpPr/>
          <p:nvPr/>
        </p:nvCxnSpPr>
        <p:spPr>
          <a:xfrm>
            <a:off x="9949544" y="2561771"/>
            <a:ext cx="168365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85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 TextBox"/>
          <p:cNvSpPr txBox="1"/>
          <p:nvPr/>
        </p:nvSpPr>
        <p:spPr>
          <a:xfrm>
            <a:off x="406401" y="885370"/>
            <a:ext cx="60524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G</a:t>
            </a:r>
            <a:r>
              <a:rPr kumimoji="0" lang="en-US" sz="2000" b="1" i="0" u="none" strike="noStrike" kern="1200" cap="none" spc="0" normalizeH="0" baseline="0" noProof="0" dirty="0">
                <a:ln>
                  <a:noFill/>
                </a:ln>
                <a:solidFill>
                  <a:srgbClr val="1D4E59"/>
                </a:solidFill>
                <a:effectLst/>
                <a:uLnTx/>
                <a:uFillTx/>
                <a:latin typeface="Calibri"/>
                <a:ea typeface="+mn-ea"/>
                <a:cs typeface="+mn-cs"/>
              </a:rPr>
              <a:t>reek </a:t>
            </a:r>
            <a:r>
              <a:rPr kumimoji="0" lang="en-US" sz="2000" b="1" i="0" u="none" strike="noStrike" kern="1200" cap="none" spc="0" normalizeH="0" baseline="0" noProof="0" dirty="0">
                <a:ln>
                  <a:noFill/>
                </a:ln>
                <a:solidFill>
                  <a:srgbClr val="FF0000"/>
                </a:solidFill>
                <a:effectLst/>
                <a:uLnTx/>
                <a:uFillTx/>
                <a:latin typeface="Calibri"/>
                <a:ea typeface="+mn-ea"/>
                <a:cs typeface="+mn-cs"/>
              </a:rPr>
              <a:t>E</a:t>
            </a:r>
            <a:r>
              <a:rPr kumimoji="0" lang="en-US" sz="2000" b="1" i="0" u="none" strike="noStrike" kern="1200" cap="none" spc="0" normalizeH="0" baseline="0" noProof="0" dirty="0">
                <a:ln>
                  <a:noFill/>
                </a:ln>
                <a:solidFill>
                  <a:srgbClr val="1D4E59"/>
                </a:solidFill>
                <a:effectLst/>
                <a:uLnTx/>
                <a:uFillTx/>
                <a:latin typeface="Calibri"/>
                <a:ea typeface="+mn-ea"/>
                <a:cs typeface="+mn-cs"/>
              </a:rPr>
              <a:t>nvironmental </a:t>
            </a:r>
            <a:r>
              <a:rPr kumimoji="0" lang="en-US" sz="2000" b="1" i="0" u="none" strike="noStrike" kern="1200" cap="none" spc="0" normalizeH="0" baseline="0" noProof="0" dirty="0">
                <a:ln>
                  <a:noFill/>
                </a:ln>
                <a:solidFill>
                  <a:srgbClr val="FF0000"/>
                </a:solidFill>
                <a:effectLst/>
                <a:uLnTx/>
                <a:uFillTx/>
                <a:latin typeface="Calibri"/>
                <a:ea typeface="+mn-ea"/>
                <a:cs typeface="+mn-cs"/>
              </a:rPr>
              <a:t>L</a:t>
            </a:r>
            <a:r>
              <a:rPr kumimoji="0" lang="en-US" sz="2000" b="1" i="0" u="none" strike="noStrike" kern="1200" cap="none" spc="0" normalizeH="0" baseline="0" noProof="0" dirty="0">
                <a:ln>
                  <a:noFill/>
                </a:ln>
                <a:solidFill>
                  <a:srgbClr val="1D4E59"/>
                </a:solidFill>
                <a:effectLst/>
                <a:uLnTx/>
                <a:uFillTx/>
                <a:latin typeface="Calibri"/>
                <a:ea typeface="+mn-ea"/>
                <a:cs typeface="+mn-cs"/>
              </a:rPr>
              <a:t>iteracy </a:t>
            </a:r>
            <a:r>
              <a:rPr kumimoji="0" lang="en-US" sz="2000" b="1" i="0" u="none" strike="noStrike" kern="1200" cap="none" spc="0" normalizeH="0" baseline="0" noProof="0" dirty="0">
                <a:ln>
                  <a:noFill/>
                </a:ln>
                <a:solidFill>
                  <a:srgbClr val="FF0000"/>
                </a:solidFill>
                <a:effectLst/>
                <a:uLnTx/>
                <a:uFillTx/>
                <a:latin typeface="Calibri"/>
                <a:ea typeface="+mn-ea"/>
                <a:cs typeface="+mn-cs"/>
              </a:rPr>
              <a:t>I</a:t>
            </a:r>
            <a:r>
              <a:rPr kumimoji="0" lang="en-US" sz="2000" b="1" i="0" u="none" strike="noStrike" kern="1200" cap="none" spc="0" normalizeH="0" baseline="0" noProof="0" dirty="0">
                <a:ln>
                  <a:noFill/>
                </a:ln>
                <a:solidFill>
                  <a:srgbClr val="1D4E59"/>
                </a:solidFill>
                <a:effectLst/>
                <a:uLnTx/>
                <a:uFillTx/>
                <a:latin typeface="Calibri"/>
                <a:ea typeface="+mn-ea"/>
                <a:cs typeface="+mn-cs"/>
              </a:rPr>
              <a:t>nstrument </a:t>
            </a: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Validity</a:t>
            </a:r>
          </a:p>
        </p:txBody>
      </p:sp>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51 - Ομάδα"/>
          <p:cNvGrpSpPr/>
          <p:nvPr/>
        </p:nvGrpSpPr>
        <p:grpSpPr>
          <a:xfrm>
            <a:off x="1567004" y="5163013"/>
            <a:ext cx="4071831" cy="838640"/>
            <a:chOff x="681627" y="3058442"/>
            <a:chExt cx="4071831" cy="838640"/>
          </a:xfrm>
        </p:grpSpPr>
        <p:sp>
          <p:nvSpPr>
            <p:cNvPr id="13" name="12 - Ορθογώνιο"/>
            <p:cNvSpPr/>
            <p:nvPr/>
          </p:nvSpPr>
          <p:spPr>
            <a:xfrm>
              <a:off x="1206358" y="3058442"/>
              <a:ext cx="35471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1" i="0" u="none" strike="noStrike" kern="1200" cap="none" spc="0" normalizeH="0" baseline="0" noProof="0" dirty="0">
                  <a:ln>
                    <a:noFill/>
                  </a:ln>
                  <a:solidFill>
                    <a:srgbClr val="1D4E59"/>
                  </a:solidFill>
                  <a:effectLst/>
                  <a:uLnTx/>
                  <a:uFillTx/>
                  <a:latin typeface="Calibri"/>
                  <a:ea typeface="+mn-ea"/>
                  <a:cs typeface="+mn-cs"/>
                </a:rPr>
                <a:t>   </a:t>
              </a:r>
              <a:r>
                <a:rPr kumimoji="0" lang="en-US" sz="1600" b="1" i="0" u="none" strike="noStrike" kern="1200" cap="none" spc="0" normalizeH="0" baseline="0" noProof="0" dirty="0">
                  <a:ln>
                    <a:noFill/>
                  </a:ln>
                  <a:solidFill>
                    <a:srgbClr val="1D4E59"/>
                  </a:solidFill>
                  <a:effectLst/>
                  <a:uLnTx/>
                  <a:uFillTx/>
                  <a:latin typeface="Calibri"/>
                  <a:ea typeface="+mn-ea"/>
                  <a:cs typeface="+mn-cs"/>
                </a:rPr>
                <a:t>Attitude</a:t>
              </a:r>
              <a:endParaRPr kumimoji="0" lang="el-GR" sz="1600" b="1"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1" i="0" u="none" strike="noStrike" kern="1200" cap="none" spc="0" normalizeH="0" baseline="0" noProof="0" dirty="0">
                  <a:ln>
                    <a:noFill/>
                  </a:ln>
                  <a:solidFill>
                    <a:srgbClr val="1D4E59"/>
                  </a:solidFill>
                  <a:effectLst/>
                  <a:uLnTx/>
                  <a:uFillTx/>
                  <a:latin typeface="Calibri"/>
                  <a:ea typeface="+mn-ea"/>
                  <a:cs typeface="+mn-cs"/>
                </a:rPr>
                <a:t>   </a:t>
              </a:r>
              <a:r>
                <a:rPr kumimoji="0" lang="en-US" sz="1600" b="1" i="0" u="none" strike="noStrike" kern="1200" cap="none" spc="0" normalizeH="0" baseline="0" noProof="0" dirty="0">
                  <a:ln>
                    <a:noFill/>
                  </a:ln>
                  <a:solidFill>
                    <a:srgbClr val="1D4E59"/>
                  </a:solidFill>
                  <a:effectLst/>
                  <a:uLnTx/>
                  <a:uFillTx/>
                  <a:latin typeface="Calibri"/>
                  <a:ea typeface="+mn-ea"/>
                  <a:cs typeface="+mn-cs"/>
                </a:rPr>
                <a:t>Intension to Act</a:t>
              </a:r>
              <a:endParaRPr kumimoji="0" lang="el-GR" sz="1600" b="1"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1" i="0" u="none" strike="noStrike" kern="1200" cap="none" spc="0" normalizeH="0" baseline="0" noProof="0" dirty="0">
                  <a:ln>
                    <a:noFill/>
                  </a:ln>
                  <a:solidFill>
                    <a:srgbClr val="1D4E59"/>
                  </a:solidFill>
                  <a:effectLst/>
                  <a:uLnTx/>
                  <a:uFillTx/>
                  <a:latin typeface="Calibri"/>
                  <a:ea typeface="+mn-ea"/>
                  <a:cs typeface="+mn-cs"/>
                </a:rPr>
                <a:t>   </a:t>
              </a:r>
              <a:r>
                <a:rPr kumimoji="0" lang="en-US" sz="1600" b="1" i="0" u="none" strike="noStrike" kern="1200" cap="none" spc="0" normalizeH="0" baseline="0" noProof="0" dirty="0">
                  <a:ln>
                    <a:noFill/>
                  </a:ln>
                  <a:solidFill>
                    <a:srgbClr val="1D4E59"/>
                  </a:solidFill>
                  <a:effectLst/>
                  <a:uLnTx/>
                  <a:uFillTx/>
                  <a:latin typeface="Calibri"/>
                  <a:ea typeface="+mn-ea"/>
                  <a:cs typeface="+mn-cs"/>
                </a:rPr>
                <a:t>Awareness</a:t>
              </a:r>
              <a:endParaRPr kumimoji="0" lang="el-GR" sz="1600" b="1" i="0" u="none" strike="noStrike" kern="1200" cap="none" spc="0" normalizeH="0" baseline="0" noProof="0" dirty="0">
                <a:ln>
                  <a:noFill/>
                </a:ln>
                <a:solidFill>
                  <a:srgbClr val="1D4E59"/>
                </a:solidFill>
                <a:effectLst/>
                <a:uLnTx/>
                <a:uFillTx/>
                <a:latin typeface="Calibri"/>
                <a:ea typeface="+mn-ea"/>
                <a:cs typeface="+mn-cs"/>
              </a:endParaRPr>
            </a:p>
          </p:txBody>
        </p:sp>
        <p:sp>
          <p:nvSpPr>
            <p:cNvPr id="14" name="Oval 39">
              <a:extLst>
                <a:ext uri="{FF2B5EF4-FFF2-40B4-BE49-F238E27FC236}">
                  <a16:creationId xmlns:a16="http://schemas.microsoft.com/office/drawing/2014/main" id="{8C635C05-140B-4684-820F-7FB312C8DFFE}"/>
                </a:ext>
              </a:extLst>
            </p:cNvPr>
            <p:cNvSpPr/>
            <p:nvPr/>
          </p:nvSpPr>
          <p:spPr>
            <a:xfrm>
              <a:off x="1288476" y="3377657"/>
              <a:ext cx="150921" cy="150921"/>
            </a:xfrm>
            <a:prstGeom prst="ellipse">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39">
              <a:extLst>
                <a:ext uri="{FF2B5EF4-FFF2-40B4-BE49-F238E27FC236}">
                  <a16:creationId xmlns:a16="http://schemas.microsoft.com/office/drawing/2014/main" id="{8C635C05-140B-4684-820F-7FB312C8DFFE}"/>
                </a:ext>
              </a:extLst>
            </p:cNvPr>
            <p:cNvSpPr/>
            <p:nvPr/>
          </p:nvSpPr>
          <p:spPr>
            <a:xfrm>
              <a:off x="1288475" y="3159960"/>
              <a:ext cx="150921" cy="150921"/>
            </a:xfrm>
            <a:prstGeom prst="ellipse">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Straight Connector 16">
              <a:extLst>
                <a:ext uri="{FF2B5EF4-FFF2-40B4-BE49-F238E27FC236}">
                  <a16:creationId xmlns:a16="http://schemas.microsoft.com/office/drawing/2014/main" id="{525D8FC4-AA2C-4958-A904-D7E69A496DFF}"/>
                </a:ext>
              </a:extLst>
            </p:cNvPr>
            <p:cNvCxnSpPr>
              <a:cxnSpLocks/>
            </p:cNvCxnSpPr>
            <p:nvPr/>
          </p:nvCxnSpPr>
          <p:spPr>
            <a:xfrm flipV="1">
              <a:off x="1168400" y="3091573"/>
              <a:ext cx="7271" cy="80550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17 - Ορθογώνιο"/>
            <p:cNvSpPr/>
            <p:nvPr/>
          </p:nvSpPr>
          <p:spPr>
            <a:xfrm>
              <a:off x="681627" y="3149974"/>
              <a:ext cx="3930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9B54A"/>
                  </a:solidFill>
                  <a:effectLst/>
                  <a:uLnTx/>
                  <a:uFillTx/>
                  <a:latin typeface="Calibri"/>
                  <a:ea typeface="+mn-ea"/>
                  <a:cs typeface="+mn-cs"/>
                </a:rPr>
                <a:t>3</a:t>
              </a:r>
              <a:endParaRPr kumimoji="0" lang="el-GR" sz="3200" b="1" i="0" u="none" strike="noStrike" kern="1200" cap="none" spc="0" normalizeH="0" baseline="0" noProof="0" dirty="0">
                <a:ln>
                  <a:noFill/>
                </a:ln>
                <a:solidFill>
                  <a:srgbClr val="39B54A"/>
                </a:solidFill>
                <a:effectLst/>
                <a:uLnTx/>
                <a:uFillTx/>
                <a:latin typeface="Calibri"/>
                <a:ea typeface="+mn-ea"/>
                <a:cs typeface="+mn-cs"/>
              </a:endParaRPr>
            </a:p>
          </p:txBody>
        </p:sp>
        <p:sp>
          <p:nvSpPr>
            <p:cNvPr id="19" name="Oval 39">
              <a:extLst>
                <a:ext uri="{FF2B5EF4-FFF2-40B4-BE49-F238E27FC236}">
                  <a16:creationId xmlns:a16="http://schemas.microsoft.com/office/drawing/2014/main" id="{8C635C05-140B-4684-820F-7FB312C8DFFE}"/>
                </a:ext>
              </a:extLst>
            </p:cNvPr>
            <p:cNvSpPr/>
            <p:nvPr/>
          </p:nvSpPr>
          <p:spPr>
            <a:xfrm>
              <a:off x="1295736" y="3646169"/>
              <a:ext cx="150921" cy="150921"/>
            </a:xfrm>
            <a:prstGeom prst="ellipse">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19 - Ορθογώνιο"/>
          <p:cNvSpPr/>
          <p:nvPr/>
        </p:nvSpPr>
        <p:spPr>
          <a:xfrm>
            <a:off x="406403" y="2533138"/>
            <a:ext cx="10305140" cy="22775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Different types of validity evidence, were used:</a:t>
            </a: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4 experts, specializing in different fields ensure </a:t>
            </a:r>
            <a:r>
              <a:rPr kumimoji="0" lang="en-US" sz="1800" b="1" i="0" u="none" strike="noStrike" kern="1200" cap="none" spc="0" normalizeH="0" baseline="0" noProof="0" dirty="0">
                <a:ln>
                  <a:noFill/>
                </a:ln>
                <a:solidFill>
                  <a:prstClr val="black"/>
                </a:solidFill>
                <a:effectLst/>
                <a:uLnTx/>
                <a:uFillTx/>
                <a:latin typeface="Calibri"/>
                <a:ea typeface="+mn-ea"/>
                <a:cs typeface="+mn-cs"/>
              </a:rPr>
              <a:t>the face and content validity</a:t>
            </a: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In order to examine </a:t>
            </a:r>
            <a:r>
              <a:rPr kumimoji="0" lang="en-US" sz="1800" b="1" i="0" u="none" strike="noStrike" kern="1200" cap="none" spc="0" normalizeH="0" baseline="0" noProof="0" dirty="0">
                <a:ln>
                  <a:noFill/>
                </a:ln>
                <a:solidFill>
                  <a:prstClr val="black"/>
                </a:solidFill>
                <a:effectLst/>
                <a:uLnTx/>
                <a:uFillTx/>
                <a:latin typeface="Calibri"/>
                <a:ea typeface="+mn-ea"/>
                <a:cs typeface="+mn-cs"/>
              </a:rPr>
              <a:t>the construct validity </a:t>
            </a:r>
            <a:r>
              <a:rPr kumimoji="0" lang="en-US" sz="1800" b="0" i="0" u="none" strike="noStrike" kern="1200" cap="none" spc="0" normalizeH="0" baseline="0" noProof="0" dirty="0">
                <a:ln>
                  <a:noFill/>
                </a:ln>
                <a:solidFill>
                  <a:prstClr val="black"/>
                </a:solidFill>
                <a:effectLst/>
                <a:uLnTx/>
                <a:uFillTx/>
                <a:latin typeface="Calibri"/>
                <a:ea typeface="+mn-ea"/>
                <a:cs typeface="+mn-cs"/>
              </a:rPr>
              <a:t>and factor structure of the instrument, the items in the Affective Scale (AS) and in the Environmentally Responsible Behavior Scale (ERBS) were separately subjected to exploratory factor analysis with Principal Component Analysis (PCA). For the AS, the analysis yielded a three factors which accounted for approximately 62,5% of the total variance. For the</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ERBS the analysis yielded one factor which accounted for approximately 37.0% of the variance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p>
        </p:txBody>
      </p:sp>
      <p:pic>
        <p:nvPicPr>
          <p:cNvPr id="22" name="21 - Εικόνα" descr="Affect.jpg"/>
          <p:cNvPicPr>
            <a:picLocks noChangeAspect="1"/>
          </p:cNvPicPr>
          <p:nvPr/>
        </p:nvPicPr>
        <p:blipFill>
          <a:blip r:embed="rId2" cstate="print"/>
          <a:stretch>
            <a:fillRect/>
          </a:stretch>
        </p:blipFill>
        <p:spPr>
          <a:xfrm>
            <a:off x="391886" y="5068394"/>
            <a:ext cx="1161143" cy="722800"/>
          </a:xfrm>
          <a:prstGeom prst="rect">
            <a:avLst/>
          </a:prstGeom>
        </p:spPr>
      </p:pic>
      <p:sp>
        <p:nvSpPr>
          <p:cNvPr id="23" name="22 - TextBox"/>
          <p:cNvSpPr txBox="1"/>
          <p:nvPr/>
        </p:nvSpPr>
        <p:spPr>
          <a:xfrm>
            <a:off x="425127" y="5654846"/>
            <a:ext cx="10626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Affect</a:t>
            </a:r>
          </a:p>
        </p:txBody>
      </p:sp>
      <p:pic>
        <p:nvPicPr>
          <p:cNvPr id="24" name="23 - Εικόνα" descr="B.jpg"/>
          <p:cNvPicPr>
            <a:picLocks noChangeAspect="1"/>
          </p:cNvPicPr>
          <p:nvPr/>
        </p:nvPicPr>
        <p:blipFill>
          <a:blip r:embed="rId3" cstate="print"/>
          <a:stretch>
            <a:fillRect/>
          </a:stretch>
        </p:blipFill>
        <p:spPr>
          <a:xfrm>
            <a:off x="5236387" y="5079318"/>
            <a:ext cx="1382128" cy="931180"/>
          </a:xfrm>
          <a:prstGeom prst="rect">
            <a:avLst/>
          </a:prstGeom>
        </p:spPr>
      </p:pic>
      <p:sp>
        <p:nvSpPr>
          <p:cNvPr id="26" name="25 - TextBox"/>
          <p:cNvSpPr txBox="1"/>
          <p:nvPr/>
        </p:nvSpPr>
        <p:spPr>
          <a:xfrm>
            <a:off x="5109029" y="5762170"/>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Behavior</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27 - Ορθογώνιο"/>
          <p:cNvSpPr/>
          <p:nvPr/>
        </p:nvSpPr>
        <p:spPr>
          <a:xfrm>
            <a:off x="7004821" y="5358956"/>
            <a:ext cx="35471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1D4E59"/>
                </a:solidFill>
                <a:effectLst/>
                <a:uLnTx/>
                <a:uFillTx/>
                <a:latin typeface="Calibri"/>
                <a:ea typeface="+mn-ea"/>
                <a:cs typeface="+mn-cs"/>
              </a:rPr>
              <a:t>   Environmental Responsible Behavior</a:t>
            </a:r>
            <a:endParaRPr kumimoji="0" lang="el-GR" sz="1600" b="1" i="0" u="none" strike="noStrike" kern="1200" cap="none" spc="0" normalizeH="0" baseline="0" noProof="0" dirty="0">
              <a:ln>
                <a:noFill/>
              </a:ln>
              <a:solidFill>
                <a:srgbClr val="1D4E59"/>
              </a:solidFill>
              <a:effectLst/>
              <a:uLnTx/>
              <a:uFillTx/>
              <a:latin typeface="Calibri"/>
              <a:ea typeface="+mn-ea"/>
              <a:cs typeface="+mn-cs"/>
            </a:endParaRPr>
          </a:p>
        </p:txBody>
      </p:sp>
      <p:cxnSp>
        <p:nvCxnSpPr>
          <p:cNvPr id="29" name="Straight Connector 16">
            <a:extLst>
              <a:ext uri="{FF2B5EF4-FFF2-40B4-BE49-F238E27FC236}">
                <a16:creationId xmlns:a16="http://schemas.microsoft.com/office/drawing/2014/main" id="{525D8FC4-AA2C-4958-A904-D7E69A496DFF}"/>
              </a:ext>
            </a:extLst>
          </p:cNvPr>
          <p:cNvCxnSpPr>
            <a:cxnSpLocks/>
          </p:cNvCxnSpPr>
          <p:nvPr/>
        </p:nvCxnSpPr>
        <p:spPr>
          <a:xfrm flipV="1">
            <a:off x="6923320" y="5043744"/>
            <a:ext cx="7271" cy="80550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33 - Ορθογώνιο"/>
          <p:cNvSpPr/>
          <p:nvPr/>
        </p:nvSpPr>
        <p:spPr>
          <a:xfrm>
            <a:off x="6451062" y="5232774"/>
            <a:ext cx="3930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9B54A"/>
                </a:solidFill>
                <a:effectLst/>
                <a:uLnTx/>
                <a:uFillTx/>
                <a:latin typeface="Calibri"/>
                <a:ea typeface="+mn-ea"/>
                <a:cs typeface="+mn-cs"/>
              </a:rPr>
              <a:t>1</a:t>
            </a:r>
            <a:endParaRPr kumimoji="0" lang="el-GR" sz="3200" b="1" i="0" u="none" strike="noStrike" kern="1200" cap="none" spc="0" normalizeH="0" baseline="0" noProof="0" dirty="0">
              <a:ln>
                <a:noFill/>
              </a:ln>
              <a:solidFill>
                <a:srgbClr val="39B54A"/>
              </a:solidFill>
              <a:effectLst/>
              <a:uLnTx/>
              <a:uFillTx/>
              <a:latin typeface="Calibri"/>
              <a:ea typeface="+mn-ea"/>
              <a:cs typeface="+mn-cs"/>
            </a:endParaRPr>
          </a:p>
        </p:txBody>
      </p:sp>
      <p:sp>
        <p:nvSpPr>
          <p:cNvPr id="35" name="Oval 39">
            <a:extLst>
              <a:ext uri="{FF2B5EF4-FFF2-40B4-BE49-F238E27FC236}">
                <a16:creationId xmlns:a16="http://schemas.microsoft.com/office/drawing/2014/main" id="{8C635C05-140B-4684-820F-7FB312C8DFFE}"/>
              </a:ext>
            </a:extLst>
          </p:cNvPr>
          <p:cNvSpPr/>
          <p:nvPr/>
        </p:nvSpPr>
        <p:spPr>
          <a:xfrm>
            <a:off x="7065171" y="5453196"/>
            <a:ext cx="150921" cy="150921"/>
          </a:xfrm>
          <a:prstGeom prst="ellipse">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14">
            <a:extLst>
              <a:ext uri="{FF2B5EF4-FFF2-40B4-BE49-F238E27FC236}">
                <a16:creationId xmlns:a16="http://schemas.microsoft.com/office/drawing/2014/main" id="{42CC008B-EF16-40EC-8A18-C75E6BC999A8}"/>
              </a:ext>
            </a:extLst>
          </p:cNvPr>
          <p:cNvSpPr txBox="1"/>
          <p:nvPr/>
        </p:nvSpPr>
        <p:spPr>
          <a:xfrm>
            <a:off x="6865257" y="536062"/>
            <a:ext cx="499291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Discussion Panel: P.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Kyriazi</a:t>
            </a:r>
            <a:r>
              <a:rPr kumimoji="0" lang="en-US" sz="1600" b="0" i="0" u="none" strike="noStrike" kern="1200" cap="none" spc="0" normalizeH="0" baseline="0" noProof="0" dirty="0">
                <a:ln>
                  <a:noFill/>
                </a:ln>
                <a:solidFill>
                  <a:prstClr val="black"/>
                </a:solidFill>
                <a:effectLst/>
                <a:uLnTx/>
                <a:uFillTx/>
                <a:latin typeface="Calibri"/>
                <a:ea typeface="+mn-ea"/>
                <a:cs typeface="+mn-cs"/>
              </a:rPr>
              <a:t> and 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Mavrikaki</a:t>
            </a: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38 - TextBox"/>
          <p:cNvSpPr txBox="1"/>
          <p:nvPr/>
        </p:nvSpPr>
        <p:spPr>
          <a:xfrm>
            <a:off x="2423876" y="6081487"/>
            <a:ext cx="146594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sub-scales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1" name="40 - Shape"/>
          <p:cNvCxnSpPr>
            <a:stCxn id="18" idx="2"/>
          </p:cNvCxnSpPr>
          <p:nvPr/>
        </p:nvCxnSpPr>
        <p:spPr>
          <a:xfrm rot="16200000" flipH="1">
            <a:off x="2509655" y="5093196"/>
            <a:ext cx="634051" cy="212629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42" name="41 - Ορθογώνιο"/>
          <p:cNvSpPr/>
          <p:nvPr/>
        </p:nvSpPr>
        <p:spPr>
          <a:xfrm>
            <a:off x="391886" y="1771395"/>
            <a:ext cx="6096000" cy="61555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N=1010, </a:t>
            </a:r>
            <a:r>
              <a:rPr kumimoji="0" lang="en-US" sz="1800" b="0" i="0" u="none" strike="noStrike" kern="1200" cap="none" spc="0" normalizeH="0" baseline="0" noProof="0" dirty="0">
                <a:ln>
                  <a:noFill/>
                </a:ln>
                <a:solidFill>
                  <a:prstClr val="black"/>
                </a:solidFill>
                <a:effectLst/>
                <a:uLnTx/>
                <a:uFillTx/>
                <a:latin typeface="Calibri"/>
                <a:ea typeface="+mn-ea"/>
                <a:cs typeface="+mn-cs"/>
              </a:rPr>
              <a:t>post - secondary students, Greece (18-19 years old)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Kyriazi</a:t>
            </a:r>
            <a:r>
              <a:rPr kumimoji="0" lang="el-GR" sz="1600" b="0" i="0" u="none" strike="noStrike" kern="1200" cap="none" spc="0" normalizeH="0" baseline="0" noProof="0" dirty="0">
                <a:ln>
                  <a:noFill/>
                </a:ln>
                <a:solidFill>
                  <a:prstClr val="black"/>
                </a:solidFill>
                <a:effectLst/>
                <a:uLnTx/>
                <a:uFillTx/>
                <a:latin typeface="Calibri"/>
                <a:ea typeface="+mn-ea"/>
                <a:cs typeface="+mn-cs"/>
              </a:rPr>
              <a:t> 2018, </a:t>
            </a:r>
            <a:r>
              <a:rPr kumimoji="0" lang="en-US" sz="1600" b="0" i="0" u="none" strike="noStrike" kern="1200" cap="none" spc="0" normalizeH="0" baseline="0" noProof="0" dirty="0">
                <a:ln>
                  <a:noFill/>
                </a:ln>
                <a:solidFill>
                  <a:prstClr val="black"/>
                </a:solidFill>
                <a:effectLst/>
                <a:uLnTx/>
                <a:uFillTx/>
                <a:latin typeface="Calibri"/>
                <a:ea typeface="+mn-ea"/>
                <a:cs typeface="+mn-cs"/>
              </a:rPr>
              <a:t>Dissertation Thesis</a:t>
            </a: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7867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 TextBox"/>
          <p:cNvSpPr txBox="1"/>
          <p:nvPr/>
        </p:nvSpPr>
        <p:spPr>
          <a:xfrm>
            <a:off x="449944" y="899885"/>
            <a:ext cx="60524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G</a:t>
            </a:r>
            <a:r>
              <a:rPr kumimoji="0" lang="en-US" sz="2000" b="1" i="0" u="none" strike="noStrike" kern="1200" cap="none" spc="0" normalizeH="0" baseline="0" noProof="0" dirty="0">
                <a:ln>
                  <a:noFill/>
                </a:ln>
                <a:solidFill>
                  <a:srgbClr val="1D4E59"/>
                </a:solidFill>
                <a:effectLst/>
                <a:uLnTx/>
                <a:uFillTx/>
                <a:latin typeface="Calibri"/>
                <a:ea typeface="+mn-ea"/>
                <a:cs typeface="+mn-cs"/>
              </a:rPr>
              <a:t>reek </a:t>
            </a:r>
            <a:r>
              <a:rPr kumimoji="0" lang="en-US" sz="2000" b="1" i="0" u="none" strike="noStrike" kern="1200" cap="none" spc="0" normalizeH="0" baseline="0" noProof="0" dirty="0">
                <a:ln>
                  <a:noFill/>
                </a:ln>
                <a:solidFill>
                  <a:srgbClr val="FF0000"/>
                </a:solidFill>
                <a:effectLst/>
                <a:uLnTx/>
                <a:uFillTx/>
                <a:latin typeface="Calibri"/>
                <a:ea typeface="+mn-ea"/>
                <a:cs typeface="+mn-cs"/>
              </a:rPr>
              <a:t>E</a:t>
            </a:r>
            <a:r>
              <a:rPr kumimoji="0" lang="en-US" sz="2000" b="1" i="0" u="none" strike="noStrike" kern="1200" cap="none" spc="0" normalizeH="0" baseline="0" noProof="0" dirty="0">
                <a:ln>
                  <a:noFill/>
                </a:ln>
                <a:solidFill>
                  <a:srgbClr val="1D4E59"/>
                </a:solidFill>
                <a:effectLst/>
                <a:uLnTx/>
                <a:uFillTx/>
                <a:latin typeface="Calibri"/>
                <a:ea typeface="+mn-ea"/>
                <a:cs typeface="+mn-cs"/>
              </a:rPr>
              <a:t>nvironmental </a:t>
            </a:r>
            <a:r>
              <a:rPr kumimoji="0" lang="en-US" sz="2000" b="1" i="0" u="none" strike="noStrike" kern="1200" cap="none" spc="0" normalizeH="0" baseline="0" noProof="0" dirty="0">
                <a:ln>
                  <a:noFill/>
                </a:ln>
                <a:solidFill>
                  <a:srgbClr val="FF0000"/>
                </a:solidFill>
                <a:effectLst/>
                <a:uLnTx/>
                <a:uFillTx/>
                <a:latin typeface="Calibri"/>
                <a:ea typeface="+mn-ea"/>
                <a:cs typeface="+mn-cs"/>
              </a:rPr>
              <a:t>L</a:t>
            </a:r>
            <a:r>
              <a:rPr kumimoji="0" lang="en-US" sz="2000" b="1" i="0" u="none" strike="noStrike" kern="1200" cap="none" spc="0" normalizeH="0" baseline="0" noProof="0" dirty="0">
                <a:ln>
                  <a:noFill/>
                </a:ln>
                <a:solidFill>
                  <a:srgbClr val="1D4E59"/>
                </a:solidFill>
                <a:effectLst/>
                <a:uLnTx/>
                <a:uFillTx/>
                <a:latin typeface="Calibri"/>
                <a:ea typeface="+mn-ea"/>
                <a:cs typeface="+mn-cs"/>
              </a:rPr>
              <a:t>iteracy </a:t>
            </a:r>
            <a:r>
              <a:rPr kumimoji="0" lang="en-US" sz="2000" b="1" i="0" u="none" strike="noStrike" kern="1200" cap="none" spc="0" normalizeH="0" baseline="0" noProof="0" dirty="0">
                <a:ln>
                  <a:noFill/>
                </a:ln>
                <a:solidFill>
                  <a:srgbClr val="FF0000"/>
                </a:solidFill>
                <a:effectLst/>
                <a:uLnTx/>
                <a:uFillTx/>
                <a:latin typeface="Calibri"/>
                <a:ea typeface="+mn-ea"/>
                <a:cs typeface="+mn-cs"/>
              </a:rPr>
              <a:t>I</a:t>
            </a:r>
            <a:r>
              <a:rPr kumimoji="0" lang="en-US" sz="2000" b="1" i="0" u="none" strike="noStrike" kern="1200" cap="none" spc="0" normalizeH="0" baseline="0" noProof="0" dirty="0">
                <a:ln>
                  <a:noFill/>
                </a:ln>
                <a:solidFill>
                  <a:srgbClr val="1D4E59"/>
                </a:solidFill>
                <a:effectLst/>
                <a:uLnTx/>
                <a:uFillTx/>
                <a:latin typeface="Calibri"/>
                <a:ea typeface="+mn-ea"/>
                <a:cs typeface="+mn-cs"/>
              </a:rPr>
              <a:t>nstrument </a:t>
            </a: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4E59"/>
                </a:solidFill>
                <a:effectLst/>
                <a:uLnTx/>
                <a:uFillTx/>
                <a:latin typeface="Calibri"/>
                <a:ea typeface="+mn-ea"/>
                <a:cs typeface="+mn-cs"/>
              </a:rPr>
              <a:t>Internal Consistency Reliability</a:t>
            </a:r>
          </a:p>
        </p:txBody>
      </p:sp>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14">
            <a:extLst>
              <a:ext uri="{FF2B5EF4-FFF2-40B4-BE49-F238E27FC236}">
                <a16:creationId xmlns:a16="http://schemas.microsoft.com/office/drawing/2014/main" id="{42CC008B-EF16-40EC-8A18-C75E6BC999A8}"/>
              </a:ext>
            </a:extLst>
          </p:cNvPr>
          <p:cNvSpPr txBox="1"/>
          <p:nvPr/>
        </p:nvSpPr>
        <p:spPr>
          <a:xfrm>
            <a:off x="6865257" y="536062"/>
            <a:ext cx="499291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Discussion Panel: P.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Kyriazi</a:t>
            </a:r>
            <a:r>
              <a:rPr kumimoji="0" lang="en-US" sz="1600" b="0" i="0" u="none" strike="noStrike" kern="1200" cap="none" spc="0" normalizeH="0" baseline="0" noProof="0" dirty="0">
                <a:ln>
                  <a:noFill/>
                </a:ln>
                <a:solidFill>
                  <a:prstClr val="black"/>
                </a:solidFill>
                <a:effectLst/>
                <a:uLnTx/>
                <a:uFillTx/>
                <a:latin typeface="Calibri"/>
                <a:ea typeface="+mn-ea"/>
                <a:cs typeface="+mn-cs"/>
              </a:rPr>
              <a:t> and 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Mavrikaki</a:t>
            </a: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41 - Ορθογώνιο"/>
          <p:cNvSpPr/>
          <p:nvPr/>
        </p:nvSpPr>
        <p:spPr>
          <a:xfrm>
            <a:off x="435428" y="1771395"/>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4E59"/>
                </a:solidFill>
                <a:effectLst/>
                <a:uLnTx/>
                <a:uFillTx/>
                <a:latin typeface="Calibri"/>
                <a:ea typeface="+mn-ea"/>
                <a:cs typeface="+mn-cs"/>
              </a:rPr>
              <a:t>N=1010, </a:t>
            </a:r>
            <a:r>
              <a:rPr kumimoji="0" lang="en-US" sz="1800" b="0" i="0" u="none" strike="noStrike" kern="1200" cap="none" spc="0" normalizeH="0" baseline="0" noProof="0" dirty="0">
                <a:ln>
                  <a:noFill/>
                </a:ln>
                <a:solidFill>
                  <a:srgbClr val="1D4E59"/>
                </a:solidFill>
                <a:effectLst/>
                <a:uLnTx/>
                <a:uFillTx/>
                <a:latin typeface="Calibri"/>
                <a:ea typeface="+mn-ea"/>
                <a:cs typeface="+mn-cs"/>
              </a:rPr>
              <a:t>post - secondary students (18-19 years old), Greece</a:t>
            </a:r>
          </a:p>
        </p:txBody>
      </p:sp>
      <p:graphicFrame>
        <p:nvGraphicFramePr>
          <p:cNvPr id="37" name="36 - Πίνακας"/>
          <p:cNvGraphicFramePr>
            <a:graphicFrameLocks noGrp="1"/>
          </p:cNvGraphicFramePr>
          <p:nvPr/>
        </p:nvGraphicFramePr>
        <p:xfrm>
          <a:off x="505729" y="2227611"/>
          <a:ext cx="7012668" cy="4020795"/>
        </p:xfrm>
        <a:graphic>
          <a:graphicData uri="http://schemas.openxmlformats.org/drawingml/2006/table">
            <a:tbl>
              <a:tblPr/>
              <a:tblGrid>
                <a:gridCol w="2728442">
                  <a:extLst>
                    <a:ext uri="{9D8B030D-6E8A-4147-A177-3AD203B41FA5}">
                      <a16:colId xmlns:a16="http://schemas.microsoft.com/office/drawing/2014/main" val="20000"/>
                    </a:ext>
                  </a:extLst>
                </a:gridCol>
                <a:gridCol w="2358895">
                  <a:extLst>
                    <a:ext uri="{9D8B030D-6E8A-4147-A177-3AD203B41FA5}">
                      <a16:colId xmlns:a16="http://schemas.microsoft.com/office/drawing/2014/main" val="20001"/>
                    </a:ext>
                  </a:extLst>
                </a:gridCol>
                <a:gridCol w="1925331">
                  <a:extLst>
                    <a:ext uri="{9D8B030D-6E8A-4147-A177-3AD203B41FA5}">
                      <a16:colId xmlns:a16="http://schemas.microsoft.com/office/drawing/2014/main" val="20002"/>
                    </a:ext>
                  </a:extLst>
                </a:gridCol>
              </a:tblGrid>
              <a:tr h="574506">
                <a:tc>
                  <a:txBody>
                    <a:bodyPr/>
                    <a:lstStyle/>
                    <a:p>
                      <a:pPr indent="180340" algn="just">
                        <a:lnSpc>
                          <a:spcPts val="1660"/>
                        </a:lnSpc>
                        <a:spcAft>
                          <a:spcPts val="0"/>
                        </a:spcAft>
                      </a:pPr>
                      <a:endParaRPr lang="en-US" sz="1600" b="0" dirty="0">
                        <a:solidFill>
                          <a:srgbClr val="1D4E59"/>
                        </a:solidFill>
                        <a:latin typeface="Calibri"/>
                        <a:ea typeface="Times New Roman"/>
                      </a:endParaRPr>
                    </a:p>
                    <a:p>
                      <a:pPr indent="180340" algn="just">
                        <a:lnSpc>
                          <a:spcPts val="1660"/>
                        </a:lnSpc>
                        <a:spcAft>
                          <a:spcPts val="0"/>
                        </a:spcAft>
                      </a:pPr>
                      <a:r>
                        <a:rPr lang="en-US" sz="1600" b="0" dirty="0">
                          <a:solidFill>
                            <a:srgbClr val="1D4E59"/>
                          </a:solidFill>
                          <a:latin typeface="Calibri"/>
                          <a:ea typeface="Times New Roman"/>
                        </a:rPr>
                        <a:t>Component</a:t>
                      </a:r>
                    </a:p>
                    <a:p>
                      <a:pPr indent="180340" algn="just">
                        <a:lnSpc>
                          <a:spcPts val="1660"/>
                        </a:lnSpc>
                        <a:spcAft>
                          <a:spcPts val="0"/>
                        </a:spcAft>
                      </a:pP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ts val="1660"/>
                        </a:lnSpc>
                        <a:spcAft>
                          <a:spcPts val="0"/>
                        </a:spcAft>
                      </a:pPr>
                      <a:endParaRPr lang="en-US" sz="1600" b="0" dirty="0">
                        <a:solidFill>
                          <a:srgbClr val="1D4E59"/>
                        </a:solidFill>
                        <a:latin typeface="Calibri"/>
                        <a:ea typeface="Calibri"/>
                      </a:endParaRPr>
                    </a:p>
                    <a:p>
                      <a:pPr indent="180340" algn="just">
                        <a:lnSpc>
                          <a:spcPts val="1660"/>
                        </a:lnSpc>
                        <a:spcAft>
                          <a:spcPts val="0"/>
                        </a:spcAft>
                      </a:pPr>
                      <a:r>
                        <a:rPr lang="el-GR" sz="1600" b="0" dirty="0">
                          <a:solidFill>
                            <a:srgbClr val="1D4E59"/>
                          </a:solidFill>
                          <a:latin typeface="Calibri"/>
                          <a:ea typeface="Calibri"/>
                        </a:rPr>
                        <a:t>#</a:t>
                      </a:r>
                      <a:r>
                        <a:rPr lang="en-US" sz="1600" b="0" dirty="0">
                          <a:solidFill>
                            <a:srgbClr val="1D4E59"/>
                          </a:solidFill>
                          <a:latin typeface="Calibri"/>
                          <a:ea typeface="Calibri"/>
                        </a:rPr>
                        <a:t>items</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ts val="1660"/>
                        </a:lnSpc>
                        <a:spcAft>
                          <a:spcPts val="0"/>
                        </a:spcAft>
                      </a:pPr>
                      <a:endParaRPr lang="en-US" sz="1600" b="0" i="1" dirty="0">
                        <a:solidFill>
                          <a:srgbClr val="1D4E59"/>
                        </a:solidFill>
                        <a:latin typeface="Calibri"/>
                        <a:ea typeface="Calibri"/>
                      </a:endParaRPr>
                    </a:p>
                    <a:p>
                      <a:pPr indent="180340" algn="just">
                        <a:lnSpc>
                          <a:spcPts val="1660"/>
                        </a:lnSpc>
                        <a:spcAft>
                          <a:spcPts val="0"/>
                        </a:spcAft>
                      </a:pPr>
                      <a:r>
                        <a:rPr lang="en-US" sz="1600" b="0" i="1" dirty="0">
                          <a:solidFill>
                            <a:srgbClr val="1D4E59"/>
                          </a:solidFill>
                          <a:latin typeface="Calibri"/>
                          <a:ea typeface="Calibri"/>
                        </a:rPr>
                        <a:t>alpha </a:t>
                      </a:r>
                      <a:r>
                        <a:rPr lang="en-US" sz="1600" b="0" i="1" dirty="0" err="1">
                          <a:solidFill>
                            <a:srgbClr val="1D4E59"/>
                          </a:solidFill>
                          <a:latin typeface="Calibri"/>
                          <a:ea typeface="Calibri"/>
                        </a:rPr>
                        <a:t>Cronbach’s</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84191">
                <a:tc>
                  <a:txBody>
                    <a:bodyPr/>
                    <a:lstStyle/>
                    <a:p>
                      <a:pPr indent="180340" algn="just">
                        <a:lnSpc>
                          <a:spcPts val="1660"/>
                        </a:lnSpc>
                        <a:spcAft>
                          <a:spcPts val="0"/>
                        </a:spcAft>
                      </a:pPr>
                      <a:endParaRPr lang="en-US" sz="1600" b="0" dirty="0">
                        <a:solidFill>
                          <a:srgbClr val="1D4E59"/>
                        </a:solidFill>
                        <a:latin typeface="Calibri"/>
                        <a:ea typeface="Calibri"/>
                      </a:endParaRPr>
                    </a:p>
                    <a:p>
                      <a:pPr indent="180340" algn="just">
                        <a:lnSpc>
                          <a:spcPts val="1660"/>
                        </a:lnSpc>
                        <a:spcAft>
                          <a:spcPts val="0"/>
                        </a:spcAft>
                      </a:pPr>
                      <a:r>
                        <a:rPr lang="en-US" sz="1600" b="0" dirty="0">
                          <a:solidFill>
                            <a:srgbClr val="1D4E59"/>
                          </a:solidFill>
                          <a:latin typeface="Calibri"/>
                          <a:ea typeface="Calibri"/>
                        </a:rPr>
                        <a:t>Knowledge</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11125" algn="just">
                        <a:lnSpc>
                          <a:spcPts val="1660"/>
                        </a:lnSpc>
                        <a:spcAft>
                          <a:spcPts val="0"/>
                        </a:spcAft>
                      </a:pPr>
                      <a:endParaRPr lang="en-US" sz="1600" b="0" dirty="0">
                        <a:solidFill>
                          <a:srgbClr val="1D4E59"/>
                        </a:solidFill>
                        <a:latin typeface="Calibri"/>
                        <a:ea typeface="Calibri"/>
                      </a:endParaRPr>
                    </a:p>
                    <a:p>
                      <a:pPr indent="111125" algn="just">
                        <a:lnSpc>
                          <a:spcPts val="1660"/>
                        </a:lnSpc>
                        <a:spcAft>
                          <a:spcPts val="0"/>
                        </a:spcAft>
                      </a:pPr>
                      <a:r>
                        <a:rPr lang="en-US" sz="1600" b="0" dirty="0">
                          <a:solidFill>
                            <a:srgbClr val="1D4E59"/>
                          </a:solidFill>
                          <a:latin typeface="Calibri"/>
                          <a:ea typeface="Calibri"/>
                        </a:rPr>
                        <a:t>42</a:t>
                      </a:r>
                      <a:r>
                        <a:rPr lang="el-GR" sz="1600" b="0" dirty="0">
                          <a:solidFill>
                            <a:srgbClr val="1D4E59"/>
                          </a:solidFill>
                          <a:latin typeface="Calibri"/>
                          <a:ea typeface="Calibri"/>
                        </a:rPr>
                        <a:t> (</a:t>
                      </a:r>
                      <a:r>
                        <a:rPr lang="en-US" sz="1600" b="0" dirty="0">
                          <a:solidFill>
                            <a:srgbClr val="1D4E59"/>
                          </a:solidFill>
                          <a:latin typeface="Calibri"/>
                          <a:ea typeface="Calibri"/>
                        </a:rPr>
                        <a:t>multiple</a:t>
                      </a:r>
                      <a:r>
                        <a:rPr lang="en-US" sz="1600" b="0" baseline="0" dirty="0">
                          <a:solidFill>
                            <a:srgbClr val="1D4E59"/>
                          </a:solidFill>
                          <a:latin typeface="Calibri"/>
                          <a:ea typeface="Calibri"/>
                        </a:rPr>
                        <a:t> choice</a:t>
                      </a:r>
                      <a:r>
                        <a:rPr lang="el-GR" sz="1600" b="0" dirty="0">
                          <a:solidFill>
                            <a:srgbClr val="1D4E59"/>
                          </a:solidFill>
                          <a:latin typeface="Calibri"/>
                          <a:ea typeface="Calibri"/>
                        </a:rPr>
                        <a:t>)</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ts val="1660"/>
                        </a:lnSpc>
                        <a:spcAft>
                          <a:spcPts val="0"/>
                        </a:spcAft>
                      </a:pPr>
                      <a:endParaRPr lang="en-US" sz="1600" b="0" dirty="0">
                        <a:solidFill>
                          <a:srgbClr val="1D4E59"/>
                        </a:solidFill>
                        <a:latin typeface="Calibri"/>
                        <a:ea typeface="Calibri"/>
                      </a:endParaRPr>
                    </a:p>
                    <a:p>
                      <a:pPr indent="180340" algn="ctr">
                        <a:lnSpc>
                          <a:spcPts val="1660"/>
                        </a:lnSpc>
                        <a:spcAft>
                          <a:spcPts val="0"/>
                        </a:spcAft>
                      </a:pPr>
                      <a:r>
                        <a:rPr lang="el-GR" sz="1600" b="0" dirty="0">
                          <a:solidFill>
                            <a:srgbClr val="1D4E59"/>
                          </a:solidFill>
                          <a:latin typeface="Calibri"/>
                          <a:ea typeface="Calibri"/>
                        </a:rPr>
                        <a:t>0,82</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2095">
                <a:tc>
                  <a:txBody>
                    <a:bodyPr/>
                    <a:lstStyle/>
                    <a:p>
                      <a:pPr indent="180340" algn="just">
                        <a:lnSpc>
                          <a:spcPts val="1660"/>
                        </a:lnSpc>
                        <a:spcAft>
                          <a:spcPts val="0"/>
                        </a:spcAft>
                      </a:pPr>
                      <a:endParaRPr lang="en-US" sz="1600" b="0" dirty="0">
                        <a:solidFill>
                          <a:srgbClr val="1D4E59"/>
                        </a:solidFill>
                        <a:latin typeface="Calibri"/>
                        <a:ea typeface="Calibri"/>
                      </a:endParaRPr>
                    </a:p>
                    <a:p>
                      <a:pPr indent="180340" algn="just">
                        <a:lnSpc>
                          <a:spcPts val="1660"/>
                        </a:lnSpc>
                        <a:spcAft>
                          <a:spcPts val="0"/>
                        </a:spcAft>
                      </a:pPr>
                      <a:r>
                        <a:rPr lang="en-US" sz="1600" b="0" dirty="0">
                          <a:solidFill>
                            <a:srgbClr val="1D4E59"/>
                          </a:solidFill>
                          <a:latin typeface="Calibri"/>
                          <a:ea typeface="Calibri"/>
                        </a:rPr>
                        <a:t>Affect</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ts val="1660"/>
                        </a:lnSpc>
                        <a:spcAft>
                          <a:spcPts val="0"/>
                        </a:spcAft>
                      </a:pPr>
                      <a:r>
                        <a:rPr lang="el-GR" sz="1600" b="0" dirty="0">
                          <a:solidFill>
                            <a:srgbClr val="1D4E59"/>
                          </a:solidFill>
                          <a:latin typeface="Calibri"/>
                          <a:ea typeface="Calibri"/>
                        </a:rPr>
                        <a:t>    </a:t>
                      </a:r>
                      <a:endParaRPr lang="en-US" sz="1600" b="0" dirty="0">
                        <a:solidFill>
                          <a:srgbClr val="1D4E59"/>
                        </a:solidFill>
                        <a:latin typeface="Calibri"/>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ts val="1660"/>
                        </a:lnSpc>
                        <a:spcAft>
                          <a:spcPts val="0"/>
                        </a:spcAft>
                      </a:pPr>
                      <a:endParaRPr lang="en-US" sz="1600" b="0" dirty="0">
                        <a:solidFill>
                          <a:srgbClr val="1D4E59"/>
                        </a:solidFill>
                        <a:latin typeface="Calibri"/>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392095">
                <a:tc>
                  <a:txBody>
                    <a:bodyPr/>
                    <a:lstStyle/>
                    <a:p>
                      <a:pPr indent="367665" algn="just">
                        <a:lnSpc>
                          <a:spcPts val="1660"/>
                        </a:lnSpc>
                        <a:spcAft>
                          <a:spcPts val="0"/>
                        </a:spcAft>
                      </a:pPr>
                      <a:endParaRPr lang="en-US" sz="1600" b="0" dirty="0">
                        <a:solidFill>
                          <a:srgbClr val="1D4E59"/>
                        </a:solidFill>
                        <a:latin typeface="Calibri"/>
                        <a:ea typeface="Calibri"/>
                      </a:endParaRPr>
                    </a:p>
                    <a:p>
                      <a:pPr indent="367665" algn="just">
                        <a:lnSpc>
                          <a:spcPts val="1660"/>
                        </a:lnSpc>
                        <a:spcAft>
                          <a:spcPts val="0"/>
                        </a:spcAft>
                      </a:pPr>
                      <a:r>
                        <a:rPr lang="en-US" sz="1600" b="0" dirty="0">
                          <a:solidFill>
                            <a:srgbClr val="1D4E59"/>
                          </a:solidFill>
                          <a:latin typeface="Calibri"/>
                          <a:ea typeface="Calibri"/>
                        </a:rPr>
                        <a:t>Attitude</a:t>
                      </a:r>
                      <a:endParaRPr lang="el-GR" sz="1600" b="0" dirty="0">
                        <a:solidFill>
                          <a:srgbClr val="1D4E59"/>
                        </a:solidFill>
                        <a:latin typeface="Calibri"/>
                        <a:ea typeface="Times New Roman"/>
                      </a:endParaRPr>
                    </a:p>
                  </a:txBody>
                  <a:tcPr marL="68580" marR="68580" marT="0" marB="0">
                    <a:lnL>
                      <a:noFill/>
                    </a:lnL>
                    <a:lnR>
                      <a:noFill/>
                    </a:lnR>
                    <a:lnT>
                      <a:noFill/>
                    </a:lnT>
                    <a:lnB>
                      <a:noFill/>
                    </a:lnB>
                  </a:tcPr>
                </a:tc>
                <a:tc>
                  <a:txBody>
                    <a:bodyPr/>
                    <a:lstStyle/>
                    <a:p>
                      <a:pPr indent="381635" algn="just">
                        <a:lnSpc>
                          <a:spcPts val="1660"/>
                        </a:lnSpc>
                        <a:spcAft>
                          <a:spcPts val="0"/>
                        </a:spcAft>
                      </a:pPr>
                      <a:endParaRPr lang="en-US" sz="1600" b="0" dirty="0">
                        <a:solidFill>
                          <a:srgbClr val="1D4E59"/>
                        </a:solidFill>
                        <a:latin typeface="Calibri"/>
                        <a:ea typeface="Calibri"/>
                      </a:endParaRPr>
                    </a:p>
                    <a:p>
                      <a:pPr indent="381635" algn="just">
                        <a:lnSpc>
                          <a:spcPts val="1660"/>
                        </a:lnSpc>
                        <a:spcAft>
                          <a:spcPts val="0"/>
                        </a:spcAft>
                      </a:pPr>
                      <a:r>
                        <a:rPr lang="en-US" sz="1600" b="0" dirty="0">
                          <a:solidFill>
                            <a:srgbClr val="1D4E59"/>
                          </a:solidFill>
                          <a:latin typeface="Calibri"/>
                          <a:ea typeface="Calibri"/>
                        </a:rPr>
                        <a:t>4 </a:t>
                      </a:r>
                      <a:r>
                        <a:rPr lang="el-GR" sz="1600" b="0" dirty="0">
                          <a:solidFill>
                            <a:srgbClr val="1D4E59"/>
                          </a:solidFill>
                          <a:latin typeface="Calibri"/>
                          <a:ea typeface="Calibri"/>
                        </a:rPr>
                        <a:t>(</a:t>
                      </a:r>
                      <a:r>
                        <a:rPr lang="en-US" sz="1600" b="0" dirty="0" err="1">
                          <a:solidFill>
                            <a:srgbClr val="1D4E59"/>
                          </a:solidFill>
                          <a:latin typeface="Calibri"/>
                          <a:ea typeface="Calibri"/>
                        </a:rPr>
                        <a:t>Likert</a:t>
                      </a:r>
                      <a:r>
                        <a:rPr lang="en-US" sz="1600" b="0" dirty="0">
                          <a:solidFill>
                            <a:srgbClr val="1D4E59"/>
                          </a:solidFill>
                          <a:latin typeface="Calibri"/>
                          <a:ea typeface="Calibri"/>
                        </a:rPr>
                        <a:t> type)</a:t>
                      </a:r>
                      <a:endParaRPr lang="el-GR" sz="1600" b="0" dirty="0">
                        <a:solidFill>
                          <a:srgbClr val="1D4E59"/>
                        </a:solidFill>
                        <a:latin typeface="Calibri"/>
                        <a:ea typeface="Times New Roman"/>
                      </a:endParaRPr>
                    </a:p>
                  </a:txBody>
                  <a:tcPr marL="68580" marR="68580" marT="0" marB="0">
                    <a:lnL>
                      <a:noFill/>
                    </a:lnL>
                    <a:lnR>
                      <a:noFill/>
                    </a:lnR>
                    <a:lnT>
                      <a:noFill/>
                    </a:lnT>
                    <a:lnB>
                      <a:noFill/>
                    </a:lnB>
                  </a:tcPr>
                </a:tc>
                <a:tc>
                  <a:txBody>
                    <a:bodyPr/>
                    <a:lstStyle/>
                    <a:p>
                      <a:pPr indent="180340" algn="ctr">
                        <a:lnSpc>
                          <a:spcPts val="1660"/>
                        </a:lnSpc>
                        <a:spcAft>
                          <a:spcPts val="0"/>
                        </a:spcAft>
                      </a:pPr>
                      <a:endParaRPr lang="en-US" sz="1600" b="0" i="1" dirty="0">
                        <a:solidFill>
                          <a:srgbClr val="1D4E59"/>
                        </a:solidFill>
                        <a:latin typeface="Calibri"/>
                        <a:ea typeface="Calibri"/>
                      </a:endParaRPr>
                    </a:p>
                    <a:p>
                      <a:pPr indent="180340" algn="ctr">
                        <a:lnSpc>
                          <a:spcPts val="1660"/>
                        </a:lnSpc>
                        <a:spcAft>
                          <a:spcPts val="0"/>
                        </a:spcAft>
                      </a:pPr>
                      <a:r>
                        <a:rPr lang="el-GR" sz="1600" b="0" i="1" dirty="0">
                          <a:solidFill>
                            <a:srgbClr val="1D4E59"/>
                          </a:solidFill>
                          <a:latin typeface="Calibri"/>
                          <a:ea typeface="Calibri"/>
                        </a:rPr>
                        <a:t>0,85</a:t>
                      </a:r>
                      <a:endParaRPr lang="el-GR" sz="1600" b="0" dirty="0">
                        <a:solidFill>
                          <a:srgbClr val="1D4E59"/>
                        </a:solidFill>
                        <a:latin typeface="Calibri"/>
                        <a:ea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392095">
                <a:tc>
                  <a:txBody>
                    <a:bodyPr/>
                    <a:lstStyle/>
                    <a:p>
                      <a:pPr indent="367665" algn="just">
                        <a:lnSpc>
                          <a:spcPts val="1660"/>
                        </a:lnSpc>
                        <a:spcAft>
                          <a:spcPts val="0"/>
                        </a:spcAft>
                      </a:pPr>
                      <a:endParaRPr lang="en-US" sz="1600" b="0" dirty="0">
                        <a:solidFill>
                          <a:srgbClr val="1D4E59"/>
                        </a:solidFill>
                        <a:latin typeface="Calibri"/>
                        <a:ea typeface="Calibri"/>
                      </a:endParaRPr>
                    </a:p>
                    <a:p>
                      <a:pPr indent="367665" algn="just">
                        <a:lnSpc>
                          <a:spcPts val="1660"/>
                        </a:lnSpc>
                        <a:spcAft>
                          <a:spcPts val="0"/>
                        </a:spcAft>
                      </a:pPr>
                      <a:r>
                        <a:rPr lang="en-US" sz="1600" b="0" dirty="0">
                          <a:solidFill>
                            <a:srgbClr val="1D4E59"/>
                          </a:solidFill>
                          <a:latin typeface="Calibri"/>
                          <a:ea typeface="Calibri"/>
                        </a:rPr>
                        <a:t>Intension</a:t>
                      </a:r>
                      <a:r>
                        <a:rPr lang="en-US" sz="1600" b="0" baseline="0" dirty="0">
                          <a:solidFill>
                            <a:srgbClr val="1D4E59"/>
                          </a:solidFill>
                          <a:latin typeface="Calibri"/>
                          <a:ea typeface="Calibri"/>
                        </a:rPr>
                        <a:t> to act</a:t>
                      </a:r>
                      <a:endParaRPr lang="el-GR" sz="1600" b="0" dirty="0">
                        <a:solidFill>
                          <a:srgbClr val="1D4E59"/>
                        </a:solidFill>
                        <a:latin typeface="Calibri"/>
                        <a:ea typeface="Times New Roman"/>
                      </a:endParaRPr>
                    </a:p>
                  </a:txBody>
                  <a:tcPr marL="68580" marR="68580" marT="0" marB="0">
                    <a:lnL>
                      <a:noFill/>
                    </a:lnL>
                    <a:lnR>
                      <a:noFill/>
                    </a:lnR>
                    <a:lnT>
                      <a:noFill/>
                    </a:lnT>
                    <a:lnB>
                      <a:noFill/>
                    </a:lnB>
                  </a:tcPr>
                </a:tc>
                <a:tc>
                  <a:txBody>
                    <a:bodyPr/>
                    <a:lstStyle/>
                    <a:p>
                      <a:pPr indent="381635" algn="just">
                        <a:lnSpc>
                          <a:spcPts val="1660"/>
                        </a:lnSpc>
                        <a:spcAft>
                          <a:spcPts val="0"/>
                        </a:spcAft>
                      </a:pPr>
                      <a:endParaRPr lang="en-US" sz="1600" b="0" dirty="0">
                        <a:solidFill>
                          <a:srgbClr val="1D4E59"/>
                        </a:solidFill>
                        <a:latin typeface="Calibri"/>
                        <a:ea typeface="Calibri"/>
                      </a:endParaRPr>
                    </a:p>
                    <a:p>
                      <a:pPr indent="381635" algn="just">
                        <a:lnSpc>
                          <a:spcPts val="1660"/>
                        </a:lnSpc>
                        <a:spcAft>
                          <a:spcPts val="0"/>
                        </a:spcAft>
                      </a:pPr>
                      <a:r>
                        <a:rPr lang="en-US" sz="1600" b="0" dirty="0">
                          <a:solidFill>
                            <a:srgbClr val="1D4E59"/>
                          </a:solidFill>
                          <a:latin typeface="Calibri"/>
                          <a:ea typeface="Calibri"/>
                        </a:rPr>
                        <a:t>4 </a:t>
                      </a:r>
                      <a:r>
                        <a:rPr lang="el-GR" sz="1600" b="0" dirty="0">
                          <a:solidFill>
                            <a:srgbClr val="1D4E59"/>
                          </a:solidFill>
                          <a:latin typeface="Calibri"/>
                          <a:ea typeface="Calibri"/>
                        </a:rPr>
                        <a:t>(</a:t>
                      </a:r>
                      <a:r>
                        <a:rPr lang="en-US" sz="1600" b="0" dirty="0" err="1">
                          <a:solidFill>
                            <a:srgbClr val="1D4E59"/>
                          </a:solidFill>
                          <a:latin typeface="Calibri"/>
                          <a:ea typeface="Calibri"/>
                        </a:rPr>
                        <a:t>Likert</a:t>
                      </a:r>
                      <a:r>
                        <a:rPr lang="en-US" sz="1600" b="0" dirty="0">
                          <a:solidFill>
                            <a:srgbClr val="1D4E59"/>
                          </a:solidFill>
                          <a:latin typeface="Calibri"/>
                          <a:ea typeface="Calibri"/>
                        </a:rPr>
                        <a:t> type)</a:t>
                      </a:r>
                      <a:endParaRPr lang="el-GR" sz="1600" b="0" dirty="0">
                        <a:solidFill>
                          <a:srgbClr val="1D4E59"/>
                        </a:solidFill>
                        <a:latin typeface="Calibri"/>
                        <a:ea typeface="Times New Roman"/>
                      </a:endParaRPr>
                    </a:p>
                  </a:txBody>
                  <a:tcPr marL="68580" marR="68580" marT="0" marB="0">
                    <a:lnL>
                      <a:noFill/>
                    </a:lnL>
                    <a:lnR>
                      <a:noFill/>
                    </a:lnR>
                    <a:lnT>
                      <a:noFill/>
                    </a:lnT>
                    <a:lnB>
                      <a:noFill/>
                    </a:lnB>
                  </a:tcPr>
                </a:tc>
                <a:tc>
                  <a:txBody>
                    <a:bodyPr/>
                    <a:lstStyle/>
                    <a:p>
                      <a:pPr indent="180340" algn="ctr">
                        <a:lnSpc>
                          <a:spcPts val="1660"/>
                        </a:lnSpc>
                        <a:spcAft>
                          <a:spcPts val="0"/>
                        </a:spcAft>
                      </a:pPr>
                      <a:endParaRPr lang="en-US" sz="1600" b="0" i="1" dirty="0">
                        <a:solidFill>
                          <a:srgbClr val="1D4E59"/>
                        </a:solidFill>
                        <a:latin typeface="Calibri"/>
                        <a:ea typeface="Calibri"/>
                      </a:endParaRPr>
                    </a:p>
                    <a:p>
                      <a:pPr indent="180340" algn="ctr">
                        <a:lnSpc>
                          <a:spcPts val="1660"/>
                        </a:lnSpc>
                        <a:spcAft>
                          <a:spcPts val="0"/>
                        </a:spcAft>
                      </a:pPr>
                      <a:r>
                        <a:rPr lang="el-GR" sz="1600" b="0" i="1" dirty="0">
                          <a:solidFill>
                            <a:srgbClr val="1D4E59"/>
                          </a:solidFill>
                          <a:latin typeface="Calibri"/>
                          <a:ea typeface="Calibri"/>
                        </a:rPr>
                        <a:t>0,69</a:t>
                      </a:r>
                      <a:endParaRPr lang="el-GR" sz="1600" b="0" dirty="0">
                        <a:solidFill>
                          <a:srgbClr val="1D4E59"/>
                        </a:solidFill>
                        <a:latin typeface="Calibri"/>
                        <a:ea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645804">
                <a:tc>
                  <a:txBody>
                    <a:bodyPr/>
                    <a:lstStyle/>
                    <a:p>
                      <a:pPr indent="367665" algn="just">
                        <a:lnSpc>
                          <a:spcPts val="1660"/>
                        </a:lnSpc>
                        <a:spcAft>
                          <a:spcPts val="0"/>
                        </a:spcAft>
                      </a:pPr>
                      <a:endParaRPr lang="en-US" sz="1600" b="0" dirty="0">
                        <a:solidFill>
                          <a:srgbClr val="1D4E59"/>
                        </a:solidFill>
                        <a:latin typeface="Calibri"/>
                        <a:ea typeface="Calibri"/>
                      </a:endParaRPr>
                    </a:p>
                    <a:p>
                      <a:pPr indent="367665" algn="just">
                        <a:lnSpc>
                          <a:spcPts val="1660"/>
                        </a:lnSpc>
                        <a:spcAft>
                          <a:spcPts val="0"/>
                        </a:spcAft>
                      </a:pPr>
                      <a:r>
                        <a:rPr lang="en-US" sz="1600" b="0" dirty="0">
                          <a:solidFill>
                            <a:srgbClr val="1D4E59"/>
                          </a:solidFill>
                          <a:latin typeface="Calibri"/>
                          <a:ea typeface="Calibri"/>
                        </a:rPr>
                        <a:t>Awareness</a:t>
                      </a:r>
                      <a:endParaRPr lang="el-GR" sz="1600" b="0" dirty="0">
                        <a:solidFill>
                          <a:srgbClr val="1D4E59"/>
                        </a:solidFill>
                        <a:latin typeface="Calibri"/>
                        <a:ea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381635" algn="just">
                        <a:lnSpc>
                          <a:spcPts val="1660"/>
                        </a:lnSpc>
                        <a:spcAft>
                          <a:spcPts val="0"/>
                        </a:spcAft>
                      </a:pPr>
                      <a:endParaRPr lang="en-US" sz="1600" b="0" dirty="0">
                        <a:solidFill>
                          <a:srgbClr val="1D4E59"/>
                        </a:solidFill>
                        <a:latin typeface="Calibri"/>
                        <a:ea typeface="Calibri"/>
                      </a:endParaRPr>
                    </a:p>
                    <a:p>
                      <a:pPr indent="381635" algn="just">
                        <a:lnSpc>
                          <a:spcPts val="1660"/>
                        </a:lnSpc>
                        <a:spcAft>
                          <a:spcPts val="0"/>
                        </a:spcAft>
                      </a:pPr>
                      <a:r>
                        <a:rPr lang="en-US" sz="1600" b="0" dirty="0">
                          <a:solidFill>
                            <a:srgbClr val="1D4E59"/>
                          </a:solidFill>
                          <a:latin typeface="Calibri"/>
                          <a:ea typeface="Calibri"/>
                        </a:rPr>
                        <a:t>3 </a:t>
                      </a:r>
                      <a:r>
                        <a:rPr lang="el-GR" sz="1600" b="0" dirty="0">
                          <a:solidFill>
                            <a:srgbClr val="1D4E59"/>
                          </a:solidFill>
                          <a:latin typeface="Calibri"/>
                          <a:ea typeface="Calibri"/>
                        </a:rPr>
                        <a:t>(</a:t>
                      </a:r>
                      <a:r>
                        <a:rPr lang="en-US" sz="1600" b="0" dirty="0" err="1">
                          <a:solidFill>
                            <a:srgbClr val="1D4E59"/>
                          </a:solidFill>
                          <a:latin typeface="Calibri"/>
                          <a:ea typeface="Calibri"/>
                        </a:rPr>
                        <a:t>Likert</a:t>
                      </a:r>
                      <a:r>
                        <a:rPr lang="en-US" sz="1600" b="0" dirty="0">
                          <a:solidFill>
                            <a:srgbClr val="1D4E59"/>
                          </a:solidFill>
                          <a:latin typeface="Calibri"/>
                          <a:ea typeface="Calibri"/>
                        </a:rPr>
                        <a:t> type)</a:t>
                      </a:r>
                      <a:endParaRPr lang="el-GR" sz="1600" b="0" dirty="0">
                        <a:solidFill>
                          <a:srgbClr val="1D4E59"/>
                        </a:solidFill>
                        <a:latin typeface="Calibri"/>
                        <a:ea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ts val="1660"/>
                        </a:lnSpc>
                        <a:spcAft>
                          <a:spcPts val="0"/>
                        </a:spcAft>
                      </a:pPr>
                      <a:endParaRPr lang="en-US" sz="1600" b="0" i="1" dirty="0">
                        <a:solidFill>
                          <a:srgbClr val="1D4E59"/>
                        </a:solidFill>
                        <a:latin typeface="Calibri"/>
                        <a:ea typeface="Calibri"/>
                      </a:endParaRPr>
                    </a:p>
                    <a:p>
                      <a:pPr indent="180340" algn="ctr">
                        <a:lnSpc>
                          <a:spcPts val="1660"/>
                        </a:lnSpc>
                        <a:spcAft>
                          <a:spcPts val="0"/>
                        </a:spcAft>
                      </a:pPr>
                      <a:r>
                        <a:rPr lang="el-GR" sz="1600" b="0" i="1" dirty="0">
                          <a:solidFill>
                            <a:srgbClr val="1D4E59"/>
                          </a:solidFill>
                          <a:latin typeface="Calibri"/>
                          <a:ea typeface="Calibri"/>
                        </a:rPr>
                        <a:t>0,73</a:t>
                      </a:r>
                      <a:endParaRPr lang="el-GR" sz="1600" b="0" dirty="0">
                        <a:solidFill>
                          <a:srgbClr val="1D4E59"/>
                        </a:solidFill>
                        <a:latin typeface="Calibri"/>
                        <a:ea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4748">
                <a:tc>
                  <a:txBody>
                    <a:bodyPr/>
                    <a:lstStyle/>
                    <a:p>
                      <a:pPr indent="180340" algn="just">
                        <a:lnSpc>
                          <a:spcPts val="1660"/>
                        </a:lnSpc>
                        <a:spcAft>
                          <a:spcPts val="0"/>
                        </a:spcAft>
                      </a:pPr>
                      <a:endParaRPr lang="en-US" sz="1600" b="0" dirty="0">
                        <a:solidFill>
                          <a:srgbClr val="1D4E59"/>
                        </a:solidFill>
                        <a:latin typeface="Calibri"/>
                        <a:ea typeface="Calibri"/>
                      </a:endParaRPr>
                    </a:p>
                    <a:p>
                      <a:pPr indent="180340" algn="just">
                        <a:lnSpc>
                          <a:spcPts val="1660"/>
                        </a:lnSpc>
                        <a:spcAft>
                          <a:spcPts val="0"/>
                        </a:spcAft>
                      </a:pPr>
                      <a:r>
                        <a:rPr lang="en-US" sz="1600" b="0" dirty="0">
                          <a:solidFill>
                            <a:srgbClr val="1D4E59"/>
                          </a:solidFill>
                          <a:latin typeface="Calibri"/>
                          <a:ea typeface="Calibri"/>
                        </a:rPr>
                        <a:t>Behavior</a:t>
                      </a:r>
                    </a:p>
                    <a:p>
                      <a:pPr indent="180340" algn="just">
                        <a:lnSpc>
                          <a:spcPts val="1660"/>
                        </a:lnSpc>
                        <a:spcAft>
                          <a:spcPts val="0"/>
                        </a:spcAft>
                      </a:pP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ts val="1660"/>
                        </a:lnSpc>
                        <a:spcAft>
                          <a:spcPts val="0"/>
                        </a:spcAft>
                        <a:tabLst>
                          <a:tab pos="291465" algn="l"/>
                        </a:tabLst>
                      </a:pPr>
                      <a:r>
                        <a:rPr lang="el-GR" sz="1600" b="0" dirty="0">
                          <a:solidFill>
                            <a:srgbClr val="1D4E59"/>
                          </a:solidFill>
                          <a:latin typeface="Calibri"/>
                          <a:ea typeface="Calibri"/>
                        </a:rPr>
                        <a:t>    </a:t>
                      </a:r>
                      <a:endParaRPr lang="en-US" sz="1600" b="0" dirty="0">
                        <a:solidFill>
                          <a:srgbClr val="1D4E59"/>
                        </a:solidFill>
                        <a:latin typeface="Calibri"/>
                        <a:ea typeface="Calibri"/>
                      </a:endParaRPr>
                    </a:p>
                    <a:p>
                      <a:pPr indent="180340" algn="just">
                        <a:lnSpc>
                          <a:spcPts val="1660"/>
                        </a:lnSpc>
                        <a:spcAft>
                          <a:spcPts val="0"/>
                        </a:spcAft>
                        <a:tabLst>
                          <a:tab pos="291465" algn="l"/>
                        </a:tabLst>
                      </a:pPr>
                      <a:r>
                        <a:rPr lang="el-GR" sz="1600" b="0" dirty="0">
                          <a:solidFill>
                            <a:srgbClr val="1D4E59"/>
                          </a:solidFill>
                          <a:latin typeface="Calibri"/>
                          <a:ea typeface="Calibri"/>
                        </a:rPr>
                        <a:t> </a:t>
                      </a:r>
                      <a:r>
                        <a:rPr lang="en-US" sz="1600" b="0" dirty="0">
                          <a:solidFill>
                            <a:srgbClr val="1D4E59"/>
                          </a:solidFill>
                          <a:latin typeface="Calibri"/>
                          <a:ea typeface="Calibri"/>
                        </a:rPr>
                        <a:t>11 (</a:t>
                      </a:r>
                      <a:r>
                        <a:rPr lang="en-US" sz="1600" b="0" dirty="0" err="1">
                          <a:solidFill>
                            <a:srgbClr val="1D4E59"/>
                          </a:solidFill>
                          <a:latin typeface="Calibri"/>
                          <a:ea typeface="Calibri"/>
                        </a:rPr>
                        <a:t>Likert</a:t>
                      </a:r>
                      <a:r>
                        <a:rPr lang="en-US" sz="1600" b="0" dirty="0">
                          <a:solidFill>
                            <a:srgbClr val="1D4E59"/>
                          </a:solidFill>
                          <a:latin typeface="Calibri"/>
                          <a:ea typeface="Calibri"/>
                        </a:rPr>
                        <a:t> type)</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ts val="1660"/>
                        </a:lnSpc>
                        <a:spcAft>
                          <a:spcPts val="0"/>
                        </a:spcAft>
                      </a:pPr>
                      <a:endParaRPr lang="en-US" sz="1600" b="0" dirty="0">
                        <a:solidFill>
                          <a:srgbClr val="1D4E59"/>
                        </a:solidFill>
                        <a:latin typeface="Calibri"/>
                        <a:ea typeface="Calibri"/>
                      </a:endParaRPr>
                    </a:p>
                    <a:p>
                      <a:pPr indent="180340" algn="ctr">
                        <a:lnSpc>
                          <a:spcPts val="1660"/>
                        </a:lnSpc>
                        <a:spcAft>
                          <a:spcPts val="0"/>
                        </a:spcAft>
                      </a:pPr>
                      <a:r>
                        <a:rPr lang="el-GR" sz="1600" b="0" dirty="0">
                          <a:solidFill>
                            <a:srgbClr val="1D4E59"/>
                          </a:solidFill>
                          <a:latin typeface="Calibri"/>
                          <a:ea typeface="Calibri"/>
                        </a:rPr>
                        <a:t>0,82</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8" name="37 - Ορθογώνιο"/>
          <p:cNvSpPr/>
          <p:nvPr/>
        </p:nvSpPr>
        <p:spPr>
          <a:xfrm>
            <a:off x="8795657" y="1138535"/>
            <a:ext cx="2946397" cy="120032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E59"/>
                </a:solidFill>
                <a:effectLst/>
                <a:uLnTx/>
                <a:uFillTx/>
                <a:latin typeface="Calibri"/>
                <a:ea typeface="+mn-ea"/>
                <a:cs typeface="+mn-cs"/>
              </a:rPr>
              <a:t>Data revealed acceptable values of alpha, ranging from 0.</a:t>
            </a:r>
            <a:r>
              <a:rPr kumimoji="0" lang="el-GR" sz="1800" b="0" i="0" u="none" strike="noStrike" kern="1200" cap="none" spc="0" normalizeH="0" baseline="0" noProof="0" dirty="0">
                <a:ln>
                  <a:noFill/>
                </a:ln>
                <a:solidFill>
                  <a:srgbClr val="1D4E59"/>
                </a:solidFill>
                <a:effectLst/>
                <a:uLnTx/>
                <a:uFillTx/>
                <a:latin typeface="Calibri"/>
                <a:ea typeface="+mn-ea"/>
                <a:cs typeface="+mn-cs"/>
              </a:rPr>
              <a:t>69</a:t>
            </a:r>
            <a:r>
              <a:rPr kumimoji="0" lang="en-US" sz="1800" b="0" i="0" u="none" strike="noStrike" kern="1200" cap="none" spc="0" normalizeH="0" baseline="0" noProof="0" dirty="0">
                <a:ln>
                  <a:noFill/>
                </a:ln>
                <a:solidFill>
                  <a:srgbClr val="1D4E59"/>
                </a:solidFill>
                <a:effectLst/>
                <a:uLnTx/>
                <a:uFillTx/>
                <a:latin typeface="Calibri"/>
                <a:ea typeface="+mn-ea"/>
                <a:cs typeface="+mn-cs"/>
              </a:rPr>
              <a:t> (respectable) to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E59"/>
                </a:solidFill>
                <a:effectLst/>
                <a:uLnTx/>
                <a:uFillTx/>
                <a:latin typeface="Calibri"/>
                <a:ea typeface="+mn-ea"/>
                <a:cs typeface="+mn-cs"/>
              </a:rPr>
              <a:t> 0.</a:t>
            </a:r>
            <a:r>
              <a:rPr kumimoji="0" lang="el-GR" sz="1800" b="0" i="0" u="none" strike="noStrike" kern="1200" cap="none" spc="0" normalizeH="0" baseline="0" noProof="0" dirty="0">
                <a:ln>
                  <a:noFill/>
                </a:ln>
                <a:solidFill>
                  <a:srgbClr val="1D4E59"/>
                </a:solidFill>
                <a:effectLst/>
                <a:uLnTx/>
                <a:uFillTx/>
                <a:latin typeface="Calibri"/>
                <a:ea typeface="+mn-ea"/>
                <a:cs typeface="+mn-cs"/>
              </a:rPr>
              <a:t>85</a:t>
            </a:r>
            <a:r>
              <a:rPr kumimoji="0" lang="en-US" sz="1800" b="0" i="0" u="none" strike="noStrike" kern="1200" cap="none" spc="0" normalizeH="0" baseline="0" noProof="0" dirty="0">
                <a:ln>
                  <a:noFill/>
                </a:ln>
                <a:solidFill>
                  <a:srgbClr val="1D4E59"/>
                </a:solidFill>
                <a:effectLst/>
                <a:uLnTx/>
                <a:uFillTx/>
                <a:latin typeface="Calibri"/>
                <a:ea typeface="+mn-ea"/>
                <a:cs typeface="+mn-cs"/>
              </a:rPr>
              <a:t> (very good).</a:t>
            </a:r>
            <a:endParaRPr kumimoji="0" lang="el-GR" sz="1800" b="1" i="0" u="none" strike="noStrike" kern="1200" cap="none" spc="0" normalizeH="0" baseline="0" noProof="0" dirty="0">
              <a:ln>
                <a:noFill/>
              </a:ln>
              <a:solidFill>
                <a:srgbClr val="1D4E59"/>
              </a:solidFill>
              <a:effectLst/>
              <a:uLnTx/>
              <a:uFillTx/>
              <a:latin typeface="Calibri"/>
              <a:ea typeface="+mn-ea"/>
              <a:cs typeface="+mn-cs"/>
            </a:endParaRPr>
          </a:p>
        </p:txBody>
      </p:sp>
      <p:sp>
        <p:nvSpPr>
          <p:cNvPr id="43" name="42 - Ορθογώνιο"/>
          <p:cNvSpPr/>
          <p:nvPr/>
        </p:nvSpPr>
        <p:spPr>
          <a:xfrm>
            <a:off x="543294" y="6372556"/>
            <a:ext cx="318061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1D4E59"/>
                </a:solidFill>
                <a:effectLst/>
                <a:uLnTx/>
                <a:uFillTx/>
                <a:latin typeface="Calibri"/>
                <a:ea typeface="+mn-ea"/>
                <a:cs typeface="+mn-cs"/>
              </a:rPr>
              <a:t>Kyriazi</a:t>
            </a:r>
            <a:r>
              <a:rPr kumimoji="0" lang="el-GR" sz="1800" b="0" i="0" u="none" strike="noStrike" kern="1200" cap="none" spc="0" normalizeH="0" baseline="0" noProof="0" dirty="0">
                <a:ln>
                  <a:noFill/>
                </a:ln>
                <a:solidFill>
                  <a:srgbClr val="1D4E59"/>
                </a:solidFill>
                <a:effectLst/>
                <a:uLnTx/>
                <a:uFillTx/>
                <a:latin typeface="Calibri"/>
                <a:ea typeface="+mn-ea"/>
                <a:cs typeface="+mn-cs"/>
              </a:rPr>
              <a:t> 2018, </a:t>
            </a:r>
            <a:r>
              <a:rPr kumimoji="0" lang="en-US" sz="1800" b="0" i="0" u="none" strike="noStrike" kern="1200" cap="none" spc="0" normalizeH="0" baseline="0" noProof="0" dirty="0">
                <a:ln>
                  <a:noFill/>
                </a:ln>
                <a:solidFill>
                  <a:srgbClr val="1D4E59"/>
                </a:solidFill>
                <a:effectLst/>
                <a:uLnTx/>
                <a:uFillTx/>
                <a:latin typeface="Calibri"/>
                <a:ea typeface="+mn-ea"/>
                <a:cs typeface="+mn-cs"/>
              </a:rPr>
              <a:t>Dissertation Thesis</a:t>
            </a:r>
            <a:endParaRPr kumimoji="0" lang="el-GR" sz="1800" b="1" i="0" u="none" strike="noStrike" kern="1200" cap="none" spc="0" normalizeH="0" baseline="0" noProof="0" dirty="0">
              <a:ln>
                <a:noFill/>
              </a:ln>
              <a:solidFill>
                <a:srgbClr val="1D4E59"/>
              </a:solidFill>
              <a:effectLst/>
              <a:uLnTx/>
              <a:uFillTx/>
              <a:latin typeface="Calibri"/>
              <a:ea typeface="+mn-ea"/>
              <a:cs typeface="+mn-cs"/>
            </a:endParaRPr>
          </a:p>
        </p:txBody>
      </p:sp>
    </p:spTree>
    <p:extLst>
      <p:ext uri="{BB962C8B-B14F-4D97-AF65-F5344CB8AC3E}">
        <p14:creationId xmlns:p14="http://schemas.microsoft.com/office/powerpoint/2010/main" val="2785227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 Εικόνα" descr="kalymnos-map.jpg"/>
          <p:cNvPicPr>
            <a:picLocks noChangeAspect="1"/>
          </p:cNvPicPr>
          <p:nvPr/>
        </p:nvPicPr>
        <p:blipFill>
          <a:blip r:embed="rId2" cstate="print"/>
          <a:stretch>
            <a:fillRect/>
          </a:stretch>
        </p:blipFill>
        <p:spPr>
          <a:xfrm>
            <a:off x="7524806" y="1800410"/>
            <a:ext cx="4072107" cy="4135933"/>
          </a:xfrm>
          <a:prstGeom prst="rect">
            <a:avLst/>
          </a:prstGeom>
        </p:spPr>
      </p:pic>
      <p:sp>
        <p:nvSpPr>
          <p:cNvPr id="27" name="26 - TextBox"/>
          <p:cNvSpPr txBox="1"/>
          <p:nvPr/>
        </p:nvSpPr>
        <p:spPr>
          <a:xfrm>
            <a:off x="406401" y="885370"/>
            <a:ext cx="60524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G</a:t>
            </a:r>
            <a:r>
              <a:rPr kumimoji="0" lang="en-US" sz="2000" b="1" i="0" u="none" strike="noStrike" kern="1200" cap="none" spc="0" normalizeH="0" baseline="0" noProof="0" dirty="0">
                <a:ln>
                  <a:noFill/>
                </a:ln>
                <a:solidFill>
                  <a:srgbClr val="1D4E59"/>
                </a:solidFill>
                <a:effectLst/>
                <a:uLnTx/>
                <a:uFillTx/>
                <a:latin typeface="Calibri"/>
                <a:ea typeface="+mn-ea"/>
                <a:cs typeface="+mn-cs"/>
              </a:rPr>
              <a:t>reek </a:t>
            </a:r>
            <a:r>
              <a:rPr kumimoji="0" lang="en-US" sz="2000" b="1" i="0" u="none" strike="noStrike" kern="1200" cap="none" spc="0" normalizeH="0" baseline="0" noProof="0" dirty="0">
                <a:ln>
                  <a:noFill/>
                </a:ln>
                <a:solidFill>
                  <a:srgbClr val="FF0000"/>
                </a:solidFill>
                <a:effectLst/>
                <a:uLnTx/>
                <a:uFillTx/>
                <a:latin typeface="Calibri"/>
                <a:ea typeface="+mn-ea"/>
                <a:cs typeface="+mn-cs"/>
              </a:rPr>
              <a:t>E</a:t>
            </a:r>
            <a:r>
              <a:rPr kumimoji="0" lang="en-US" sz="2000" b="1" i="0" u="none" strike="noStrike" kern="1200" cap="none" spc="0" normalizeH="0" baseline="0" noProof="0" dirty="0">
                <a:ln>
                  <a:noFill/>
                </a:ln>
                <a:solidFill>
                  <a:srgbClr val="1D4E59"/>
                </a:solidFill>
                <a:effectLst/>
                <a:uLnTx/>
                <a:uFillTx/>
                <a:latin typeface="Calibri"/>
                <a:ea typeface="+mn-ea"/>
                <a:cs typeface="+mn-cs"/>
              </a:rPr>
              <a:t>nvironmental </a:t>
            </a:r>
            <a:r>
              <a:rPr kumimoji="0" lang="en-US" sz="2000" b="1" i="0" u="none" strike="noStrike" kern="1200" cap="none" spc="0" normalizeH="0" baseline="0" noProof="0" dirty="0">
                <a:ln>
                  <a:noFill/>
                </a:ln>
                <a:solidFill>
                  <a:srgbClr val="FF0000"/>
                </a:solidFill>
                <a:effectLst/>
                <a:uLnTx/>
                <a:uFillTx/>
                <a:latin typeface="Calibri"/>
                <a:ea typeface="+mn-ea"/>
                <a:cs typeface="+mn-cs"/>
              </a:rPr>
              <a:t>L</a:t>
            </a:r>
            <a:r>
              <a:rPr kumimoji="0" lang="en-US" sz="2000" b="1" i="0" u="none" strike="noStrike" kern="1200" cap="none" spc="0" normalizeH="0" baseline="0" noProof="0" dirty="0">
                <a:ln>
                  <a:noFill/>
                </a:ln>
                <a:solidFill>
                  <a:srgbClr val="1D4E59"/>
                </a:solidFill>
                <a:effectLst/>
                <a:uLnTx/>
                <a:uFillTx/>
                <a:latin typeface="Calibri"/>
                <a:ea typeface="+mn-ea"/>
                <a:cs typeface="+mn-cs"/>
              </a:rPr>
              <a:t>iteracy </a:t>
            </a:r>
            <a:r>
              <a:rPr kumimoji="0" lang="en-US" sz="2000" b="1" i="0" u="none" strike="noStrike" kern="1200" cap="none" spc="0" normalizeH="0" baseline="0" noProof="0" dirty="0">
                <a:ln>
                  <a:noFill/>
                </a:ln>
                <a:solidFill>
                  <a:srgbClr val="FF0000"/>
                </a:solidFill>
                <a:effectLst/>
                <a:uLnTx/>
                <a:uFillTx/>
                <a:latin typeface="Calibri"/>
                <a:ea typeface="+mn-ea"/>
                <a:cs typeface="+mn-cs"/>
              </a:rPr>
              <a:t>I</a:t>
            </a:r>
            <a:r>
              <a:rPr kumimoji="0" lang="en-US" sz="2000" b="1" i="0" u="none" strike="noStrike" kern="1200" cap="none" spc="0" normalizeH="0" baseline="0" noProof="0" dirty="0">
                <a:ln>
                  <a:noFill/>
                </a:ln>
                <a:solidFill>
                  <a:srgbClr val="1D4E59"/>
                </a:solidFill>
                <a:effectLst/>
                <a:uLnTx/>
                <a:uFillTx/>
                <a:latin typeface="Calibri"/>
                <a:ea typeface="+mn-ea"/>
                <a:cs typeface="+mn-cs"/>
              </a:rPr>
              <a:t>nstrument </a:t>
            </a: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4E59"/>
                </a:solidFill>
                <a:effectLst/>
                <a:uLnTx/>
                <a:uFillTx/>
                <a:latin typeface="Calibri"/>
                <a:ea typeface="+mn-ea"/>
                <a:cs typeface="+mn-cs"/>
              </a:rPr>
              <a:t>Internal Consistency Reliability</a:t>
            </a:r>
          </a:p>
        </p:txBody>
      </p:sp>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14">
            <a:extLst>
              <a:ext uri="{FF2B5EF4-FFF2-40B4-BE49-F238E27FC236}">
                <a16:creationId xmlns:a16="http://schemas.microsoft.com/office/drawing/2014/main" id="{42CC008B-EF16-40EC-8A18-C75E6BC999A8}"/>
              </a:ext>
            </a:extLst>
          </p:cNvPr>
          <p:cNvSpPr txBox="1"/>
          <p:nvPr/>
        </p:nvSpPr>
        <p:spPr>
          <a:xfrm>
            <a:off x="6865257" y="536062"/>
            <a:ext cx="499291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Discussion Panel: P.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Kyriazi</a:t>
            </a:r>
            <a:r>
              <a:rPr kumimoji="0" lang="en-US" sz="1600" b="0" i="0" u="none" strike="noStrike" kern="1200" cap="none" spc="0" normalizeH="0" baseline="0" noProof="0" dirty="0">
                <a:ln>
                  <a:noFill/>
                </a:ln>
                <a:solidFill>
                  <a:prstClr val="black"/>
                </a:solidFill>
                <a:effectLst/>
                <a:uLnTx/>
                <a:uFillTx/>
                <a:latin typeface="Calibri"/>
                <a:ea typeface="+mn-ea"/>
                <a:cs typeface="+mn-cs"/>
              </a:rPr>
              <a:t> and 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Mavrikaki</a:t>
            </a: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2" name="11 - Πίνακας"/>
          <p:cNvGraphicFramePr>
            <a:graphicFrameLocks noGrp="1"/>
          </p:cNvGraphicFramePr>
          <p:nvPr/>
        </p:nvGraphicFramePr>
        <p:xfrm>
          <a:off x="566057" y="2757714"/>
          <a:ext cx="6836228" cy="2988250"/>
        </p:xfrm>
        <a:graphic>
          <a:graphicData uri="http://schemas.openxmlformats.org/drawingml/2006/table">
            <a:tbl>
              <a:tblPr firstRow="1" bandRow="1">
                <a:tableStyleId>{5940675A-B579-460E-94D1-54222C63F5DA}</a:tableStyleId>
              </a:tblPr>
              <a:tblGrid>
                <a:gridCol w="2194161">
                  <a:extLst>
                    <a:ext uri="{9D8B030D-6E8A-4147-A177-3AD203B41FA5}">
                      <a16:colId xmlns:a16="http://schemas.microsoft.com/office/drawing/2014/main" val="20000"/>
                    </a:ext>
                  </a:extLst>
                </a:gridCol>
                <a:gridCol w="2363324">
                  <a:extLst>
                    <a:ext uri="{9D8B030D-6E8A-4147-A177-3AD203B41FA5}">
                      <a16:colId xmlns:a16="http://schemas.microsoft.com/office/drawing/2014/main" val="20001"/>
                    </a:ext>
                  </a:extLst>
                </a:gridCol>
                <a:gridCol w="2278743">
                  <a:extLst>
                    <a:ext uri="{9D8B030D-6E8A-4147-A177-3AD203B41FA5}">
                      <a16:colId xmlns:a16="http://schemas.microsoft.com/office/drawing/2014/main" val="20002"/>
                    </a:ext>
                  </a:extLst>
                </a:gridCol>
              </a:tblGrid>
              <a:tr h="719715">
                <a:tc>
                  <a:txBody>
                    <a:bodyPr/>
                    <a:lstStyle/>
                    <a:p>
                      <a:endParaRPr lang="el-GR" sz="1800" dirty="0">
                        <a:solidFill>
                          <a:srgbClr val="1D4E5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1" dirty="0">
                          <a:solidFill>
                            <a:srgbClr val="1D4E59"/>
                          </a:solidFill>
                          <a:latin typeface="+mn-lt"/>
                          <a:ea typeface="Calibri"/>
                        </a:rPr>
                        <a:t>alpha </a:t>
                      </a:r>
                      <a:r>
                        <a:rPr lang="en-US" sz="1800" b="0" i="1" dirty="0" err="1">
                          <a:solidFill>
                            <a:srgbClr val="1D4E59"/>
                          </a:solidFill>
                          <a:latin typeface="+mn-lt"/>
                          <a:ea typeface="Calibri"/>
                        </a:rPr>
                        <a:t>Cronbach’s</a:t>
                      </a:r>
                      <a:endParaRPr lang="el-GR" sz="1800" b="0" dirty="0">
                        <a:solidFill>
                          <a:srgbClr val="1D4E59"/>
                        </a:solidFill>
                        <a:latin typeface="+mn-lt"/>
                        <a:ea typeface="Times New Roman"/>
                      </a:endParaRPr>
                    </a:p>
                    <a:p>
                      <a:r>
                        <a:rPr lang="en-US" sz="1800" dirty="0">
                          <a:solidFill>
                            <a:srgbClr val="1D4E59"/>
                          </a:solidFill>
                        </a:rPr>
                        <a:t>pre-test</a:t>
                      </a:r>
                      <a:r>
                        <a:rPr lang="en-US" sz="1800" baseline="0" dirty="0">
                          <a:solidFill>
                            <a:srgbClr val="1D4E59"/>
                          </a:solidFill>
                        </a:rPr>
                        <a:t>, </a:t>
                      </a:r>
                      <a:r>
                        <a:rPr lang="en-US" sz="1800" dirty="0">
                          <a:solidFill>
                            <a:srgbClr val="1D4E59"/>
                          </a:solidFill>
                        </a:rPr>
                        <a:t>N=143</a:t>
                      </a:r>
                      <a:endParaRPr lang="el-GR" sz="1800" b="0" dirty="0">
                        <a:solidFill>
                          <a:srgbClr val="1D4E5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1" dirty="0">
                          <a:solidFill>
                            <a:srgbClr val="1D4E59"/>
                          </a:solidFill>
                          <a:latin typeface="+mn-lt"/>
                          <a:ea typeface="Calibri"/>
                        </a:rPr>
                        <a:t>alpha </a:t>
                      </a:r>
                      <a:r>
                        <a:rPr lang="en-US" sz="1800" b="0" i="1" dirty="0" err="1">
                          <a:solidFill>
                            <a:srgbClr val="1D4E59"/>
                          </a:solidFill>
                          <a:latin typeface="+mn-lt"/>
                          <a:ea typeface="Calibri"/>
                        </a:rPr>
                        <a:t>Cronbach’s</a:t>
                      </a:r>
                      <a:endParaRPr lang="el-GR" sz="1800" b="0" dirty="0">
                        <a:solidFill>
                          <a:srgbClr val="1D4E59"/>
                        </a:solidFill>
                        <a:latin typeface="+mn-lt"/>
                        <a:ea typeface="Times New Roman"/>
                      </a:endParaRPr>
                    </a:p>
                    <a:p>
                      <a:r>
                        <a:rPr lang="en-US" sz="1800" dirty="0">
                          <a:solidFill>
                            <a:srgbClr val="1D4E59"/>
                          </a:solidFill>
                        </a:rPr>
                        <a:t>post-test,</a:t>
                      </a:r>
                      <a:r>
                        <a:rPr lang="en-US" sz="1800" baseline="0" dirty="0">
                          <a:solidFill>
                            <a:srgbClr val="1D4E59"/>
                          </a:solidFill>
                        </a:rPr>
                        <a:t> </a:t>
                      </a:r>
                      <a:r>
                        <a:rPr lang="en-US" sz="1800" dirty="0">
                          <a:solidFill>
                            <a:srgbClr val="1D4E59"/>
                          </a:solidFill>
                        </a:rPr>
                        <a:t>N=129</a:t>
                      </a:r>
                      <a:endParaRPr lang="el-GR" sz="1800" b="0" dirty="0">
                        <a:solidFill>
                          <a:srgbClr val="1D4E59"/>
                        </a:solidFill>
                      </a:endParaRPr>
                    </a:p>
                  </a:txBody>
                  <a:tcPr/>
                </a:tc>
                <a:extLst>
                  <a:ext uri="{0D108BD9-81ED-4DB2-BD59-A6C34878D82A}">
                    <a16:rowId xmlns:a16="http://schemas.microsoft.com/office/drawing/2014/main" val="10000"/>
                  </a:ext>
                </a:extLst>
              </a:tr>
              <a:tr h="945223">
                <a:tc>
                  <a:txBody>
                    <a:bodyPr/>
                    <a:lstStyle/>
                    <a:p>
                      <a:endParaRPr lang="en-US" sz="1800" dirty="0">
                        <a:solidFill>
                          <a:srgbClr val="1D4E59"/>
                        </a:solidFill>
                      </a:endParaRPr>
                    </a:p>
                    <a:p>
                      <a:r>
                        <a:rPr lang="en-US" sz="1800" dirty="0">
                          <a:solidFill>
                            <a:srgbClr val="1D4E59"/>
                          </a:solidFill>
                        </a:rPr>
                        <a:t>Knowledge</a:t>
                      </a:r>
                    </a:p>
                    <a:p>
                      <a:endParaRPr lang="el-GR" sz="1800" dirty="0">
                        <a:solidFill>
                          <a:srgbClr val="1D4E59"/>
                        </a:solidFill>
                      </a:endParaRPr>
                    </a:p>
                  </a:txBody>
                  <a:tcPr/>
                </a:tc>
                <a:tc>
                  <a:txBody>
                    <a:bodyPr/>
                    <a:lstStyle/>
                    <a:p>
                      <a:pPr algn="ctr"/>
                      <a:endParaRPr lang="en-US" sz="1800" dirty="0">
                        <a:solidFill>
                          <a:srgbClr val="1D4E59"/>
                        </a:solidFill>
                      </a:endParaRPr>
                    </a:p>
                    <a:p>
                      <a:pPr algn="ctr"/>
                      <a:r>
                        <a:rPr lang="en-US" sz="1800" dirty="0">
                          <a:solidFill>
                            <a:srgbClr val="1D4E59"/>
                          </a:solidFill>
                        </a:rPr>
                        <a:t>.80</a:t>
                      </a:r>
                      <a:endParaRPr lang="el-GR" sz="1800" dirty="0">
                        <a:solidFill>
                          <a:srgbClr val="1D4E59"/>
                        </a:solidFill>
                      </a:endParaRPr>
                    </a:p>
                  </a:txBody>
                  <a:tcPr/>
                </a:tc>
                <a:tc>
                  <a:txBody>
                    <a:bodyPr/>
                    <a:lstStyle/>
                    <a:p>
                      <a:pPr algn="ctr"/>
                      <a:endParaRPr lang="en-US" sz="1800" dirty="0">
                        <a:solidFill>
                          <a:srgbClr val="1D4E59"/>
                        </a:solidFill>
                      </a:endParaRPr>
                    </a:p>
                    <a:p>
                      <a:pPr algn="ctr"/>
                      <a:r>
                        <a:rPr lang="en-US" sz="1800" dirty="0">
                          <a:solidFill>
                            <a:srgbClr val="1D4E59"/>
                          </a:solidFill>
                        </a:rPr>
                        <a:t>.83</a:t>
                      </a:r>
                      <a:endParaRPr lang="el-GR" sz="1800" dirty="0">
                        <a:solidFill>
                          <a:srgbClr val="1D4E59"/>
                        </a:solidFill>
                      </a:endParaRPr>
                    </a:p>
                  </a:txBody>
                  <a:tcPr/>
                </a:tc>
                <a:extLst>
                  <a:ext uri="{0D108BD9-81ED-4DB2-BD59-A6C34878D82A}">
                    <a16:rowId xmlns:a16="http://schemas.microsoft.com/office/drawing/2014/main" val="10001"/>
                  </a:ext>
                </a:extLst>
              </a:tr>
              <a:tr h="661656">
                <a:tc>
                  <a:txBody>
                    <a:bodyPr/>
                    <a:lstStyle/>
                    <a:p>
                      <a:r>
                        <a:rPr lang="en-US" sz="1800" dirty="0">
                          <a:solidFill>
                            <a:srgbClr val="1D4E59"/>
                          </a:solidFill>
                        </a:rPr>
                        <a:t>Affect</a:t>
                      </a:r>
                    </a:p>
                    <a:p>
                      <a:endParaRPr lang="en-US" sz="1800" dirty="0">
                        <a:solidFill>
                          <a:srgbClr val="1D4E59"/>
                        </a:solidFill>
                      </a:endParaRPr>
                    </a:p>
                  </a:txBody>
                  <a:tcPr/>
                </a:tc>
                <a:tc>
                  <a:txBody>
                    <a:bodyPr/>
                    <a:lstStyle/>
                    <a:p>
                      <a:pPr algn="ctr"/>
                      <a:r>
                        <a:rPr lang="en-US" sz="1800" b="0" dirty="0">
                          <a:solidFill>
                            <a:srgbClr val="1D4E59"/>
                          </a:solidFill>
                        </a:rPr>
                        <a:t>.69</a:t>
                      </a:r>
                      <a:endParaRPr lang="el-GR" sz="1800" b="0" dirty="0">
                        <a:solidFill>
                          <a:srgbClr val="1D4E59"/>
                        </a:solidFill>
                      </a:endParaRPr>
                    </a:p>
                  </a:txBody>
                  <a:tcPr/>
                </a:tc>
                <a:tc>
                  <a:txBody>
                    <a:bodyPr/>
                    <a:lstStyle/>
                    <a:p>
                      <a:pPr algn="ctr"/>
                      <a:r>
                        <a:rPr lang="en-US" sz="1800" b="0" dirty="0">
                          <a:solidFill>
                            <a:srgbClr val="1D4E59"/>
                          </a:solidFill>
                        </a:rPr>
                        <a:t>.79</a:t>
                      </a:r>
                      <a:endParaRPr lang="el-GR" sz="1800" b="0" dirty="0">
                        <a:solidFill>
                          <a:srgbClr val="1D4E59"/>
                        </a:solidFill>
                      </a:endParaRPr>
                    </a:p>
                  </a:txBody>
                  <a:tcPr/>
                </a:tc>
                <a:extLst>
                  <a:ext uri="{0D108BD9-81ED-4DB2-BD59-A6C34878D82A}">
                    <a16:rowId xmlns:a16="http://schemas.microsoft.com/office/drawing/2014/main" val="10002"/>
                  </a:ext>
                </a:extLst>
              </a:tr>
              <a:tr h="6616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D4E59"/>
                          </a:solidFill>
                        </a:rPr>
                        <a:t>Behavior</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800" dirty="0">
                        <a:solidFill>
                          <a:srgbClr val="1D4E59"/>
                        </a:solidFill>
                      </a:endParaRPr>
                    </a:p>
                  </a:txBody>
                  <a:tcPr/>
                </a:tc>
                <a:tc>
                  <a:txBody>
                    <a:bodyPr/>
                    <a:lstStyle/>
                    <a:p>
                      <a:pPr algn="ctr"/>
                      <a:r>
                        <a:rPr lang="en-US" sz="1800" dirty="0">
                          <a:solidFill>
                            <a:srgbClr val="1D4E59"/>
                          </a:solidFill>
                        </a:rPr>
                        <a:t>.73</a:t>
                      </a:r>
                      <a:endParaRPr lang="el-GR" sz="1800" dirty="0">
                        <a:solidFill>
                          <a:srgbClr val="1D4E59"/>
                        </a:solidFill>
                      </a:endParaRPr>
                    </a:p>
                  </a:txBody>
                  <a:tcPr/>
                </a:tc>
                <a:tc>
                  <a:txBody>
                    <a:bodyPr/>
                    <a:lstStyle/>
                    <a:p>
                      <a:pPr algn="ctr"/>
                      <a:r>
                        <a:rPr lang="en-US" sz="1800" dirty="0">
                          <a:solidFill>
                            <a:srgbClr val="1D4E59"/>
                          </a:solidFill>
                        </a:rPr>
                        <a:t>.81</a:t>
                      </a:r>
                      <a:endParaRPr lang="el-GR" sz="1800" dirty="0">
                        <a:solidFill>
                          <a:srgbClr val="1D4E59"/>
                        </a:solidFill>
                      </a:endParaRPr>
                    </a:p>
                  </a:txBody>
                  <a:tcPr/>
                </a:tc>
                <a:extLst>
                  <a:ext uri="{0D108BD9-81ED-4DB2-BD59-A6C34878D82A}">
                    <a16:rowId xmlns:a16="http://schemas.microsoft.com/office/drawing/2014/main" val="10003"/>
                  </a:ext>
                </a:extLst>
              </a:tr>
            </a:tbl>
          </a:graphicData>
        </a:graphic>
      </p:graphicFrame>
      <p:sp>
        <p:nvSpPr>
          <p:cNvPr id="16" name="15 - Ορθογώνιο"/>
          <p:cNvSpPr/>
          <p:nvPr/>
        </p:nvSpPr>
        <p:spPr>
          <a:xfrm>
            <a:off x="599968" y="2068679"/>
            <a:ext cx="444525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E59"/>
                </a:solidFill>
                <a:effectLst/>
                <a:uLnTx/>
                <a:uFillTx/>
                <a:latin typeface="Calibri"/>
                <a:ea typeface="+mn-ea"/>
                <a:cs typeface="+mn-cs"/>
              </a:rPr>
              <a:t>9</a:t>
            </a:r>
            <a:r>
              <a:rPr kumimoji="0" lang="en-US" sz="1800" b="0" i="0" u="none" strike="noStrike" kern="1200" cap="none" spc="0" normalizeH="0" baseline="30000" noProof="0" dirty="0">
                <a:ln>
                  <a:noFill/>
                </a:ln>
                <a:solidFill>
                  <a:srgbClr val="1D4E59"/>
                </a:solidFill>
                <a:effectLst/>
                <a:uLnTx/>
                <a:uFillTx/>
                <a:latin typeface="Calibri"/>
                <a:ea typeface="+mn-ea"/>
                <a:cs typeface="+mn-cs"/>
              </a:rPr>
              <a:t>th</a:t>
            </a:r>
            <a:r>
              <a:rPr kumimoji="0" lang="en-US" sz="1800" b="0" i="0" u="none" strike="noStrike" kern="1200" cap="none" spc="0" normalizeH="0" baseline="0" noProof="0" dirty="0">
                <a:ln>
                  <a:noFill/>
                </a:ln>
                <a:solidFill>
                  <a:srgbClr val="1D4E59"/>
                </a:solidFill>
                <a:effectLst/>
                <a:uLnTx/>
                <a:uFillTx/>
                <a:latin typeface="Calibri"/>
                <a:ea typeface="+mn-ea"/>
                <a:cs typeface="+mn-cs"/>
              </a:rPr>
              <a:t> and 10</a:t>
            </a:r>
            <a:r>
              <a:rPr kumimoji="0" lang="en-US" sz="1800" b="0" i="0" u="none" strike="noStrike" kern="1200" cap="none" spc="0" normalizeH="0" baseline="30000" noProof="0" dirty="0">
                <a:ln>
                  <a:noFill/>
                </a:ln>
                <a:solidFill>
                  <a:srgbClr val="1D4E59"/>
                </a:solidFill>
                <a:effectLst/>
                <a:uLnTx/>
                <a:uFillTx/>
                <a:latin typeface="Calibri"/>
                <a:ea typeface="+mn-ea"/>
                <a:cs typeface="+mn-cs"/>
              </a:rPr>
              <a:t>th</a:t>
            </a:r>
            <a:r>
              <a:rPr kumimoji="0" lang="en-US" sz="1800" b="0" i="0" u="none" strike="noStrike" kern="1200" cap="none" spc="0" normalizeH="0" baseline="0" noProof="0" dirty="0">
                <a:ln>
                  <a:noFill/>
                </a:ln>
                <a:solidFill>
                  <a:srgbClr val="1D4E59"/>
                </a:solidFill>
                <a:effectLst/>
                <a:uLnTx/>
                <a:uFillTx/>
                <a:latin typeface="Calibri"/>
                <a:ea typeface="+mn-ea"/>
                <a:cs typeface="+mn-cs"/>
              </a:rPr>
              <a:t> grade students (15-16 years old),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1D4E59"/>
                </a:solidFill>
                <a:effectLst/>
                <a:uLnTx/>
                <a:uFillTx/>
                <a:latin typeface="Calibri"/>
                <a:ea typeface="+mn-ea"/>
                <a:cs typeface="+mn-cs"/>
              </a:rPr>
              <a:t>Kalymnos</a:t>
            </a:r>
            <a:r>
              <a:rPr kumimoji="0" lang="en-US" sz="1800" b="0" i="0" u="none" strike="noStrike" kern="1200" cap="none" spc="0" normalizeH="0" baseline="0" noProof="0" dirty="0">
                <a:ln>
                  <a:noFill/>
                </a:ln>
                <a:solidFill>
                  <a:srgbClr val="1D4E59"/>
                </a:solidFill>
                <a:effectLst/>
                <a:uLnTx/>
                <a:uFillTx/>
                <a:latin typeface="Calibri"/>
                <a:ea typeface="+mn-ea"/>
                <a:cs typeface="+mn-cs"/>
              </a:rPr>
              <a:t>, </a:t>
            </a:r>
            <a:r>
              <a:rPr kumimoji="0" lang="en-US" sz="1800" b="0" i="0" u="none" strike="noStrike" kern="1200" cap="none" spc="0" normalizeH="0" baseline="0" noProof="0" dirty="0" err="1">
                <a:ln>
                  <a:noFill/>
                </a:ln>
                <a:solidFill>
                  <a:srgbClr val="1D4E59"/>
                </a:solidFill>
                <a:effectLst/>
                <a:uLnTx/>
                <a:uFillTx/>
                <a:latin typeface="Calibri"/>
                <a:ea typeface="+mn-ea"/>
                <a:cs typeface="+mn-cs"/>
              </a:rPr>
              <a:t>Greeece</a:t>
            </a:r>
            <a:endParaRPr kumimoji="0" lang="en-US" sz="1800" b="0" i="0" u="none" strike="noStrike" kern="1200" cap="none" spc="0" normalizeH="0" baseline="0" noProof="0" dirty="0">
              <a:ln>
                <a:noFill/>
              </a:ln>
              <a:solidFill>
                <a:srgbClr val="1D4E59"/>
              </a:solidFill>
              <a:effectLst/>
              <a:uLnTx/>
              <a:uFillTx/>
              <a:latin typeface="Calibri"/>
              <a:ea typeface="+mn-ea"/>
              <a:cs typeface="+mn-cs"/>
            </a:endParaRPr>
          </a:p>
        </p:txBody>
      </p:sp>
      <p:sp>
        <p:nvSpPr>
          <p:cNvPr id="17" name="16 - Ορθογώνιο"/>
          <p:cNvSpPr/>
          <p:nvPr/>
        </p:nvSpPr>
        <p:spPr>
          <a:xfrm>
            <a:off x="552445" y="5856905"/>
            <a:ext cx="499111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1D4E59"/>
                </a:solidFill>
                <a:effectLst/>
                <a:uLnTx/>
                <a:uFillTx/>
                <a:latin typeface="Calibri"/>
                <a:ea typeface="+mn-ea"/>
                <a:cs typeface="+mn-cs"/>
              </a:rPr>
              <a:t>Yanniris</a:t>
            </a:r>
            <a:r>
              <a:rPr kumimoji="0" lang="en-US" sz="1800" b="0" i="0" u="none" strike="noStrike" kern="1200" cap="none" spc="0" normalizeH="0" baseline="0" noProof="0" dirty="0">
                <a:ln>
                  <a:noFill/>
                </a:ln>
                <a:solidFill>
                  <a:srgbClr val="1D4E59"/>
                </a:solidFill>
                <a:effectLst/>
                <a:uLnTx/>
                <a:uFillTx/>
                <a:latin typeface="Calibri"/>
                <a:ea typeface="+mn-ea"/>
                <a:cs typeface="+mn-cs"/>
              </a:rPr>
              <a:t> 2020, dissertation thesis, unpublished data</a:t>
            </a:r>
            <a:endParaRPr kumimoji="0" lang="el-GR" sz="1800" b="0" i="0" u="none" strike="noStrike" kern="1200" cap="none" spc="0" normalizeH="0" baseline="0" noProof="0" dirty="0">
              <a:ln>
                <a:noFill/>
              </a:ln>
              <a:solidFill>
                <a:srgbClr val="1D4E59"/>
              </a:solidFill>
              <a:effectLst/>
              <a:uLnTx/>
              <a:uFillTx/>
              <a:latin typeface="Calibri"/>
              <a:ea typeface="+mn-ea"/>
              <a:cs typeface="+mn-cs"/>
            </a:endParaRPr>
          </a:p>
        </p:txBody>
      </p:sp>
    </p:spTree>
    <p:extLst>
      <p:ext uri="{BB962C8B-B14F-4D97-AF65-F5344CB8AC3E}">
        <p14:creationId xmlns:p14="http://schemas.microsoft.com/office/powerpoint/2010/main" val="1308233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16 - Εικόνα" descr="Affect.jpg"/>
          <p:cNvPicPr>
            <a:picLocks noChangeAspect="1"/>
          </p:cNvPicPr>
          <p:nvPr/>
        </p:nvPicPr>
        <p:blipFill>
          <a:blip r:embed="rId2" cstate="print"/>
          <a:stretch>
            <a:fillRect/>
          </a:stretch>
        </p:blipFill>
        <p:spPr>
          <a:xfrm>
            <a:off x="8791447" y="849057"/>
            <a:ext cx="1760438" cy="1095855"/>
          </a:xfrm>
          <a:prstGeom prst="rect">
            <a:avLst/>
          </a:prstGeom>
        </p:spPr>
      </p:pic>
      <p:pic>
        <p:nvPicPr>
          <p:cNvPr id="18" name="17 - Εικόνα" descr="B.jpg"/>
          <p:cNvPicPr>
            <a:picLocks noChangeAspect="1"/>
          </p:cNvPicPr>
          <p:nvPr/>
        </p:nvPicPr>
        <p:blipFill>
          <a:blip r:embed="rId3" cstate="print"/>
          <a:stretch>
            <a:fillRect/>
          </a:stretch>
        </p:blipFill>
        <p:spPr>
          <a:xfrm>
            <a:off x="10330901" y="844652"/>
            <a:ext cx="1570814" cy="1058303"/>
          </a:xfrm>
          <a:prstGeom prst="rect">
            <a:avLst/>
          </a:prstGeom>
        </p:spPr>
      </p:pic>
      <p:pic>
        <p:nvPicPr>
          <p:cNvPr id="28" name="27 - Εικόνα" descr="K.jpg"/>
          <p:cNvPicPr>
            <a:picLocks noChangeAspect="1"/>
          </p:cNvPicPr>
          <p:nvPr/>
        </p:nvPicPr>
        <p:blipFill>
          <a:blip r:embed="rId4" cstate="print"/>
          <a:stretch>
            <a:fillRect/>
          </a:stretch>
        </p:blipFill>
        <p:spPr>
          <a:xfrm>
            <a:off x="7770860" y="885370"/>
            <a:ext cx="807300" cy="938987"/>
          </a:xfrm>
          <a:prstGeom prst="rect">
            <a:avLst/>
          </a:prstGeom>
        </p:spPr>
      </p:pic>
      <p:sp>
        <p:nvSpPr>
          <p:cNvPr id="35" name="34 - TextBox"/>
          <p:cNvSpPr txBox="1"/>
          <p:nvPr/>
        </p:nvSpPr>
        <p:spPr>
          <a:xfrm>
            <a:off x="7380515" y="1647370"/>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Knowledge</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35 - TextBox"/>
          <p:cNvSpPr txBox="1"/>
          <p:nvPr/>
        </p:nvSpPr>
        <p:spPr>
          <a:xfrm>
            <a:off x="8824688" y="1669142"/>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Affect</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36 - TextBox"/>
          <p:cNvSpPr txBox="1"/>
          <p:nvPr/>
        </p:nvSpPr>
        <p:spPr>
          <a:xfrm>
            <a:off x="10334172" y="1683656"/>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Behavior</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30 - Ορθογώνιο"/>
          <p:cNvSpPr/>
          <p:nvPr/>
        </p:nvSpPr>
        <p:spPr>
          <a:xfrm>
            <a:off x="515257" y="2487750"/>
            <a:ext cx="110381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GELI’s Knowledge Sub-Components</a:t>
            </a:r>
          </a:p>
        </p:txBody>
      </p:sp>
      <p:sp>
        <p:nvSpPr>
          <p:cNvPr id="38" name="37 - Ορθογώνιο"/>
          <p:cNvSpPr/>
          <p:nvPr/>
        </p:nvSpPr>
        <p:spPr>
          <a:xfrm>
            <a:off x="7373257" y="566057"/>
            <a:ext cx="1683657" cy="17707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1" name="40 - Γωνιακή σύνδεση"/>
          <p:cNvCxnSpPr/>
          <p:nvPr/>
        </p:nvCxnSpPr>
        <p:spPr>
          <a:xfrm>
            <a:off x="1016001" y="4107542"/>
            <a:ext cx="1059545" cy="52251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41 - Ορθογώνιο"/>
          <p:cNvSpPr/>
          <p:nvPr/>
        </p:nvSpPr>
        <p:spPr>
          <a:xfrm>
            <a:off x="2278744" y="4233045"/>
            <a:ext cx="9535885"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The influence of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technoscientific</a:t>
            </a:r>
            <a:r>
              <a:rPr kumimoji="0" lang="en-US" sz="1800" b="0" i="1" u="none" strike="noStrike" kern="1200" cap="none" spc="0" normalizeH="0" baseline="0" noProof="0" dirty="0">
                <a:ln>
                  <a:noFill/>
                </a:ln>
                <a:solidFill>
                  <a:prstClr val="black"/>
                </a:solidFill>
                <a:effectLst/>
                <a:uLnTx/>
                <a:uFillTx/>
                <a:latin typeface="Calibri"/>
                <a:ea typeface="+mn-ea"/>
                <a:cs typeface="+mn-cs"/>
              </a:rPr>
              <a:t>, knowledge-centered approaches (such as the KAB model) is indeed persistent in both teaching and assessment practices of environmental education. However, by now the literature has accumulated sufficient evidence suggesting that environmental literacy does not always depend on an in-depth understanding of environmental science. Especially in the cases of outdoor, experiential education, environmental learning does not seem to proceed through a linear way, leading from environmental knowledge to improved attitudes and behavior </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Yanniris</a:t>
            </a:r>
            <a:r>
              <a:rPr kumimoji="0" lang="en-US" sz="1800" b="0" i="0" u="none" strike="noStrike" kern="1200" cap="none" spc="0" normalizeH="0" baseline="0" noProof="0" dirty="0">
                <a:ln>
                  <a:noFill/>
                </a:ln>
                <a:solidFill>
                  <a:prstClr val="black"/>
                </a:solidFill>
                <a:effectLst/>
                <a:uLnTx/>
                <a:uFillTx/>
                <a:latin typeface="Calibri"/>
                <a:ea typeface="+mn-ea"/>
                <a:cs typeface="+mn-cs"/>
              </a:rPr>
              <a:t> 2020, dissertation thesis, unpublished data)</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21 - TextBox"/>
          <p:cNvSpPr txBox="1"/>
          <p:nvPr/>
        </p:nvSpPr>
        <p:spPr>
          <a:xfrm>
            <a:off x="566060" y="1436911"/>
            <a:ext cx="52831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4E59"/>
                </a:solidFill>
                <a:effectLst/>
                <a:uLnTx/>
                <a:uFillTx/>
                <a:latin typeface="Calibri"/>
                <a:ea typeface="+mn-ea"/>
                <a:cs typeface="+mn-cs"/>
              </a:rPr>
              <a:t>Critical comments on GELI’s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4E59"/>
                </a:solidFill>
                <a:effectLst/>
                <a:uLnTx/>
                <a:uFillTx/>
                <a:latin typeface="Calibri"/>
                <a:ea typeface="+mn-ea"/>
                <a:cs typeface="+mn-cs"/>
              </a:rPr>
              <a:t>by </a:t>
            </a:r>
            <a:r>
              <a:rPr kumimoji="0" lang="en-US" sz="2000" b="1" i="0" u="none" strike="noStrike" kern="1200" cap="none" spc="0" normalizeH="0" baseline="0" noProof="0" dirty="0" err="1">
                <a:ln>
                  <a:noFill/>
                </a:ln>
                <a:solidFill>
                  <a:srgbClr val="1D4E59"/>
                </a:solidFill>
                <a:effectLst/>
                <a:uLnTx/>
                <a:uFillTx/>
                <a:latin typeface="Calibri"/>
                <a:ea typeface="+mn-ea"/>
                <a:cs typeface="+mn-cs"/>
              </a:rPr>
              <a:t>Yanniris</a:t>
            </a:r>
            <a:endParaRPr kumimoji="0" lang="en-US" sz="2000" b="1" i="0" u="none" strike="noStrike" kern="1200" cap="none" spc="0" normalizeH="0" baseline="0" noProof="0" dirty="0">
              <a:ln>
                <a:noFill/>
              </a:ln>
              <a:solidFill>
                <a:srgbClr val="1D4E59"/>
              </a:solidFill>
              <a:effectLst/>
              <a:uLnTx/>
              <a:uFillTx/>
              <a:latin typeface="Calibri"/>
              <a:ea typeface="+mn-ea"/>
              <a:cs typeface="+mn-cs"/>
            </a:endParaRPr>
          </a:p>
        </p:txBody>
      </p:sp>
      <p:sp>
        <p:nvSpPr>
          <p:cNvPr id="19" name="18 - Ορθογώνιο"/>
          <p:cNvSpPr/>
          <p:nvPr/>
        </p:nvSpPr>
        <p:spPr>
          <a:xfrm>
            <a:off x="313682" y="2906042"/>
            <a:ext cx="395352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Knowledge of ecology</a:t>
            </a:r>
            <a:endParaRPr kumimoji="0" lang="el-GR" sz="1600" b="0"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Environmental  problems and issues</a:t>
            </a:r>
            <a:endParaRPr kumimoji="0" lang="el-GR" sz="1600" b="0"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global environmental issues</a:t>
            </a:r>
            <a:r>
              <a:rPr kumimoji="0" lang="el-GR" sz="1600" b="0" i="0" u="none" strike="noStrike" kern="1200" cap="none" spc="0" normalizeH="0" baseline="0" noProof="0" dirty="0">
                <a:ln>
                  <a:noFill/>
                </a:ln>
                <a:solidFill>
                  <a:srgbClr val="1D4E59"/>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local environmental issues</a:t>
            </a:r>
            <a:r>
              <a:rPr kumimoji="0" lang="el-GR" sz="1600" b="0" i="0" u="none" strike="noStrike" kern="1200" cap="none" spc="0" normalizeH="0" baseline="0" noProof="0" dirty="0">
                <a:ln>
                  <a:noFill/>
                </a:ln>
                <a:solidFill>
                  <a:srgbClr val="1D4E59"/>
                </a:solidFill>
                <a:effectLst/>
                <a:uLnTx/>
                <a:uFillTx/>
                <a:latin typeface="Calibri"/>
                <a:ea typeface="+mn-ea"/>
                <a:cs typeface="+mn-cs"/>
              </a:rPr>
              <a:t>  </a:t>
            </a:r>
            <a:endParaRPr kumimoji="0" lang="en-US" sz="1600" b="0" i="0" u="none" strike="noStrike" kern="1200" cap="none" spc="0" normalizeH="0" baseline="0" noProof="0" dirty="0">
              <a:ln>
                <a:noFill/>
              </a:ln>
              <a:solidFill>
                <a:srgbClr val="1D4E59"/>
              </a:solidFill>
              <a:effectLst/>
              <a:uLnTx/>
              <a:uFillTx/>
              <a:latin typeface="Calibri"/>
              <a:ea typeface="+mn-ea"/>
              <a:cs typeface="+mn-cs"/>
            </a:endParaRPr>
          </a:p>
        </p:txBody>
      </p:sp>
      <p:sp>
        <p:nvSpPr>
          <p:cNvPr id="24" name="23 - Ορθογώνιο"/>
          <p:cNvSpPr/>
          <p:nvPr/>
        </p:nvSpPr>
        <p:spPr>
          <a:xfrm>
            <a:off x="5665313" y="3578163"/>
            <a:ext cx="60392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Socio-political-economic knowledge</a:t>
            </a:r>
            <a:r>
              <a:rPr kumimoji="0" lang="en-US" sz="1800" b="0" i="0" u="none" strike="noStrike" kern="1200" cap="none" spc="0" normalizeH="0" baseline="0" noProof="0" dirty="0">
                <a:ln>
                  <a:noFill/>
                </a:ln>
                <a:solidFill>
                  <a:prstClr val="black"/>
                </a:solidFill>
                <a:effectLst/>
                <a:uLnTx/>
                <a:uFillTx/>
                <a:latin typeface="Calibri"/>
                <a:ea typeface="+mn-ea"/>
                <a:cs typeface="+mn-cs"/>
              </a:rPr>
              <a:t> Sub Component is absent</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8878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16 - Εικόνα" descr="Affect.jpg"/>
          <p:cNvPicPr>
            <a:picLocks noChangeAspect="1"/>
          </p:cNvPicPr>
          <p:nvPr/>
        </p:nvPicPr>
        <p:blipFill>
          <a:blip r:embed="rId2" cstate="print"/>
          <a:stretch>
            <a:fillRect/>
          </a:stretch>
        </p:blipFill>
        <p:spPr>
          <a:xfrm>
            <a:off x="8791447" y="849057"/>
            <a:ext cx="1760438" cy="1095855"/>
          </a:xfrm>
          <a:prstGeom prst="rect">
            <a:avLst/>
          </a:prstGeom>
        </p:spPr>
      </p:pic>
      <p:pic>
        <p:nvPicPr>
          <p:cNvPr id="18" name="17 - Εικόνα" descr="B.jpg"/>
          <p:cNvPicPr>
            <a:picLocks noChangeAspect="1"/>
          </p:cNvPicPr>
          <p:nvPr/>
        </p:nvPicPr>
        <p:blipFill>
          <a:blip r:embed="rId3" cstate="print"/>
          <a:stretch>
            <a:fillRect/>
          </a:stretch>
        </p:blipFill>
        <p:spPr>
          <a:xfrm>
            <a:off x="10330901" y="844652"/>
            <a:ext cx="1570814" cy="1058303"/>
          </a:xfrm>
          <a:prstGeom prst="rect">
            <a:avLst/>
          </a:prstGeom>
        </p:spPr>
      </p:pic>
      <p:pic>
        <p:nvPicPr>
          <p:cNvPr id="28" name="27 - Εικόνα" descr="K.jpg"/>
          <p:cNvPicPr>
            <a:picLocks noChangeAspect="1"/>
          </p:cNvPicPr>
          <p:nvPr/>
        </p:nvPicPr>
        <p:blipFill>
          <a:blip r:embed="rId4" cstate="print"/>
          <a:stretch>
            <a:fillRect/>
          </a:stretch>
        </p:blipFill>
        <p:spPr>
          <a:xfrm>
            <a:off x="7770860" y="885370"/>
            <a:ext cx="807300" cy="938987"/>
          </a:xfrm>
          <a:prstGeom prst="rect">
            <a:avLst/>
          </a:prstGeom>
        </p:spPr>
      </p:pic>
      <p:sp>
        <p:nvSpPr>
          <p:cNvPr id="35" name="34 - TextBox"/>
          <p:cNvSpPr txBox="1"/>
          <p:nvPr/>
        </p:nvSpPr>
        <p:spPr>
          <a:xfrm>
            <a:off x="7380515" y="1647370"/>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Knowledge</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35 - TextBox"/>
          <p:cNvSpPr txBox="1"/>
          <p:nvPr/>
        </p:nvSpPr>
        <p:spPr>
          <a:xfrm>
            <a:off x="8824688" y="1669142"/>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Affect</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36 - TextBox"/>
          <p:cNvSpPr txBox="1"/>
          <p:nvPr/>
        </p:nvSpPr>
        <p:spPr>
          <a:xfrm>
            <a:off x="10334172" y="1683656"/>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Behavior</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30 - Ορθογώνιο"/>
          <p:cNvSpPr/>
          <p:nvPr/>
        </p:nvSpPr>
        <p:spPr>
          <a:xfrm>
            <a:off x="449947" y="2328094"/>
            <a:ext cx="110381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Environmental Responsible Behavior Component</a:t>
            </a:r>
          </a:p>
        </p:txBody>
      </p:sp>
      <p:sp>
        <p:nvSpPr>
          <p:cNvPr id="38" name="37 - Ορθογώνιο"/>
          <p:cNvSpPr/>
          <p:nvPr/>
        </p:nvSpPr>
        <p:spPr>
          <a:xfrm>
            <a:off x="10290628" y="537028"/>
            <a:ext cx="1683657" cy="17707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18 - Ορθογώνιο"/>
          <p:cNvSpPr/>
          <p:nvPr/>
        </p:nvSpPr>
        <p:spPr>
          <a:xfrm>
            <a:off x="457206" y="2751354"/>
            <a:ext cx="11306629"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GELI’s behavioral component, differs from the existing instruments in that it mostly comprises of questions on </a:t>
            </a:r>
            <a:r>
              <a:rPr kumimoji="0" lang="en-US" sz="1800" b="1" i="1" u="none" strike="noStrike" kern="1200" cap="none" spc="0" normalizeH="0" baseline="0" noProof="0" dirty="0">
                <a:ln>
                  <a:noFill/>
                </a:ln>
                <a:solidFill>
                  <a:prstClr val="black"/>
                </a:solidFill>
                <a:effectLst/>
                <a:uLnTx/>
                <a:uFillTx/>
                <a:latin typeface="Calibri"/>
                <a:ea typeface="+mn-ea"/>
                <a:cs typeface="+mn-cs"/>
              </a:rPr>
              <a:t>learners’ civic and community action….</a:t>
            </a:r>
            <a:endParaRPr kumimoji="0" lang="el-GR"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0" name="19 - Ορθογώνιο"/>
          <p:cNvSpPr/>
          <p:nvPr/>
        </p:nvSpPr>
        <p:spPr>
          <a:xfrm>
            <a:off x="1669143" y="3681273"/>
            <a:ext cx="9855200"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a:ea typeface="+mn-ea"/>
                <a:cs typeface="+mn-cs"/>
              </a:rPr>
              <a:t>Kyriazi</a:t>
            </a:r>
            <a:r>
              <a:rPr kumimoji="0" lang="en-US" sz="1800" b="0" i="1" u="none" strike="noStrike" kern="1200" cap="none" spc="0" normalizeH="0" baseline="0" noProof="0" dirty="0">
                <a:ln>
                  <a:noFill/>
                </a:ln>
                <a:solidFill>
                  <a:prstClr val="black"/>
                </a:solidFill>
                <a:effectLst/>
                <a:uLnTx/>
                <a:uFillTx/>
                <a:latin typeface="Calibri"/>
                <a:ea typeface="+mn-ea"/>
                <a:cs typeface="+mn-cs"/>
              </a:rPr>
              <a:t> and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Mavrikaki</a:t>
            </a:r>
            <a:r>
              <a:rPr kumimoji="0" lang="en-US" sz="1800" b="0" i="1" u="none" strike="noStrike" kern="1200" cap="none" spc="0" normalizeH="0" baseline="0" noProof="0" dirty="0">
                <a:ln>
                  <a:noFill/>
                </a:ln>
                <a:solidFill>
                  <a:prstClr val="black"/>
                </a:solidFill>
                <a:effectLst/>
                <a:uLnTx/>
                <a:uFillTx/>
                <a:latin typeface="Calibri"/>
                <a:ea typeface="+mn-ea"/>
                <a:cs typeface="+mn-cs"/>
              </a:rPr>
              <a:t> ‘s work is theoretically supported by recent definitions which consider participation in civic life as an integral part of on environmental literacy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Hollweg</a:t>
            </a:r>
            <a:r>
              <a:rPr kumimoji="0" lang="en-US" sz="1800" b="0" i="1" u="none" strike="noStrike" kern="1200" cap="none" spc="0" normalizeH="0" baseline="0" noProof="0" dirty="0">
                <a:ln>
                  <a:noFill/>
                </a:ln>
                <a:solidFill>
                  <a:prstClr val="black"/>
                </a:solidFill>
                <a:effectLst/>
                <a:uLnTx/>
                <a:uFillTx/>
                <a:latin typeface="Calibri"/>
                <a:ea typeface="+mn-ea"/>
                <a:cs typeface="+mn-cs"/>
              </a:rPr>
              <a:t> et al., 2011, p.2-3,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Erdogan</a:t>
            </a:r>
            <a:r>
              <a:rPr kumimoji="0" lang="en-US" sz="1800" b="0" i="1" u="none" strike="noStrike" kern="1200" cap="none" spc="0" normalizeH="0" baseline="0" noProof="0" dirty="0">
                <a:ln>
                  <a:noFill/>
                </a:ln>
                <a:solidFill>
                  <a:prstClr val="black"/>
                </a:solidFill>
                <a:effectLst/>
                <a:uLnTx/>
                <a:uFillTx/>
                <a:latin typeface="Calibri"/>
                <a:ea typeface="+mn-ea"/>
                <a:cs typeface="+mn-cs"/>
              </a:rPr>
              <a:t> and Ok 2011). Hence, it is reasonable to assume that in this study, </a:t>
            </a:r>
            <a:r>
              <a:rPr kumimoji="0" lang="en-US" sz="1800" b="1" i="1" u="none" strike="noStrike" kern="1200" cap="none" spc="0" normalizeH="0" baseline="0" noProof="0" dirty="0">
                <a:ln>
                  <a:noFill/>
                </a:ln>
                <a:solidFill>
                  <a:prstClr val="black"/>
                </a:solidFill>
                <a:effectLst/>
                <a:uLnTx/>
                <a:uFillTx/>
                <a:latin typeface="Calibri"/>
                <a:ea typeface="+mn-ea"/>
                <a:cs typeface="+mn-cs"/>
              </a:rPr>
              <a:t>GELI captured aspects of students’ environmental behaviors which previous instruments were not prepared to investigate.</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Yanniris</a:t>
            </a:r>
            <a:r>
              <a:rPr kumimoji="0" lang="en-US" sz="1800" b="0" i="0" u="none" strike="noStrike" kern="1200" cap="none" spc="0" normalizeH="0" baseline="0" noProof="0" dirty="0">
                <a:ln>
                  <a:noFill/>
                </a:ln>
                <a:solidFill>
                  <a:prstClr val="black"/>
                </a:solidFill>
                <a:effectLst/>
                <a:uLnTx/>
                <a:uFillTx/>
                <a:latin typeface="Calibri"/>
                <a:ea typeface="+mn-ea"/>
                <a:cs typeface="+mn-cs"/>
              </a:rPr>
              <a:t> 2020, dissertation thesis, unpublished data)</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20 - TextBox"/>
          <p:cNvSpPr txBox="1"/>
          <p:nvPr/>
        </p:nvSpPr>
        <p:spPr>
          <a:xfrm>
            <a:off x="566060" y="1436911"/>
            <a:ext cx="52831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4E59"/>
                </a:solidFill>
                <a:effectLst/>
                <a:uLnTx/>
                <a:uFillTx/>
                <a:latin typeface="Calibri"/>
                <a:ea typeface="+mn-ea"/>
                <a:cs typeface="+mn-cs"/>
              </a:rPr>
              <a:t>Critical comments on GELI’s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4E59"/>
                </a:solidFill>
                <a:effectLst/>
                <a:uLnTx/>
                <a:uFillTx/>
                <a:latin typeface="Calibri"/>
                <a:ea typeface="+mn-ea"/>
                <a:cs typeface="+mn-cs"/>
              </a:rPr>
              <a:t>by </a:t>
            </a:r>
            <a:r>
              <a:rPr kumimoji="0" lang="en-US" sz="2000" b="1" i="0" u="none" strike="noStrike" kern="1200" cap="none" spc="0" normalizeH="0" baseline="0" noProof="0" dirty="0" err="1">
                <a:ln>
                  <a:noFill/>
                </a:ln>
                <a:solidFill>
                  <a:srgbClr val="1D4E59"/>
                </a:solidFill>
                <a:effectLst/>
                <a:uLnTx/>
                <a:uFillTx/>
                <a:latin typeface="Calibri"/>
                <a:ea typeface="+mn-ea"/>
                <a:cs typeface="+mn-cs"/>
              </a:rPr>
              <a:t>Yanniris</a:t>
            </a:r>
            <a:endParaRPr kumimoji="0" lang="en-US" sz="2000" b="1" i="0" u="none" strike="noStrike" kern="1200" cap="none" spc="0" normalizeH="0" baseline="0" noProof="0" dirty="0">
              <a:ln>
                <a:noFill/>
              </a:ln>
              <a:solidFill>
                <a:srgbClr val="1D4E59"/>
              </a:solidFill>
              <a:effectLst/>
              <a:uLnTx/>
              <a:uFillTx/>
              <a:latin typeface="Calibri"/>
              <a:ea typeface="+mn-ea"/>
              <a:cs typeface="+mn-cs"/>
            </a:endParaRPr>
          </a:p>
        </p:txBody>
      </p:sp>
    </p:spTree>
    <p:extLst>
      <p:ext uri="{BB962C8B-B14F-4D97-AF65-F5344CB8AC3E}">
        <p14:creationId xmlns:p14="http://schemas.microsoft.com/office/powerpoint/2010/main" val="1161917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 TextBox"/>
          <p:cNvSpPr txBox="1"/>
          <p:nvPr/>
        </p:nvSpPr>
        <p:spPr>
          <a:xfrm>
            <a:off x="290289" y="1015998"/>
            <a:ext cx="64443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GELI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G</a:t>
            </a:r>
            <a:r>
              <a:rPr kumimoji="0" lang="en-US" sz="2000" b="1" i="0" u="none" strike="noStrike" kern="1200" cap="none" spc="0" normalizeH="0" baseline="0" noProof="0" dirty="0">
                <a:ln>
                  <a:noFill/>
                </a:ln>
                <a:solidFill>
                  <a:srgbClr val="1D4E59"/>
                </a:solidFill>
                <a:effectLst/>
                <a:uLnTx/>
                <a:uFillTx/>
                <a:latin typeface="Calibri"/>
                <a:ea typeface="+mn-ea"/>
                <a:cs typeface="+mn-cs"/>
              </a:rPr>
              <a:t>reek </a:t>
            </a:r>
            <a:r>
              <a:rPr kumimoji="0" lang="en-US" sz="2000" b="1" i="0" u="none" strike="noStrike" kern="1200" cap="none" spc="0" normalizeH="0" baseline="0" noProof="0" dirty="0">
                <a:ln>
                  <a:noFill/>
                </a:ln>
                <a:solidFill>
                  <a:srgbClr val="FF0000"/>
                </a:solidFill>
                <a:effectLst/>
                <a:uLnTx/>
                <a:uFillTx/>
                <a:latin typeface="Calibri"/>
                <a:ea typeface="+mn-ea"/>
                <a:cs typeface="+mn-cs"/>
              </a:rPr>
              <a:t>E</a:t>
            </a:r>
            <a:r>
              <a:rPr kumimoji="0" lang="en-US" sz="2000" b="1" i="0" u="none" strike="noStrike" kern="1200" cap="none" spc="0" normalizeH="0" baseline="0" noProof="0" dirty="0">
                <a:ln>
                  <a:noFill/>
                </a:ln>
                <a:solidFill>
                  <a:srgbClr val="1D4E59"/>
                </a:solidFill>
                <a:effectLst/>
                <a:uLnTx/>
                <a:uFillTx/>
                <a:latin typeface="Calibri"/>
                <a:ea typeface="+mn-ea"/>
                <a:cs typeface="+mn-cs"/>
              </a:rPr>
              <a:t>nvironmental </a:t>
            </a:r>
            <a:r>
              <a:rPr kumimoji="0" lang="en-US" sz="2000" b="1" i="0" u="none" strike="noStrike" kern="1200" cap="none" spc="0" normalizeH="0" baseline="0" noProof="0" dirty="0">
                <a:ln>
                  <a:noFill/>
                </a:ln>
                <a:solidFill>
                  <a:srgbClr val="FF0000"/>
                </a:solidFill>
                <a:effectLst/>
                <a:uLnTx/>
                <a:uFillTx/>
                <a:latin typeface="Calibri"/>
                <a:ea typeface="+mn-ea"/>
                <a:cs typeface="+mn-cs"/>
              </a:rPr>
              <a:t>L</a:t>
            </a:r>
            <a:r>
              <a:rPr kumimoji="0" lang="en-US" sz="2000" b="1" i="0" u="none" strike="noStrike" kern="1200" cap="none" spc="0" normalizeH="0" baseline="0" noProof="0" dirty="0">
                <a:ln>
                  <a:noFill/>
                </a:ln>
                <a:solidFill>
                  <a:srgbClr val="1D4E59"/>
                </a:solidFill>
                <a:effectLst/>
                <a:uLnTx/>
                <a:uFillTx/>
                <a:latin typeface="Calibri"/>
                <a:ea typeface="+mn-ea"/>
                <a:cs typeface="+mn-cs"/>
              </a:rPr>
              <a:t>iteracy </a:t>
            </a:r>
            <a:r>
              <a:rPr kumimoji="0" lang="en-US" sz="2000" b="1" i="0" u="none" strike="noStrike" kern="1200" cap="none" spc="0" normalizeH="0" baseline="0" noProof="0" dirty="0">
                <a:ln>
                  <a:noFill/>
                </a:ln>
                <a:solidFill>
                  <a:srgbClr val="FF0000"/>
                </a:solidFill>
                <a:effectLst/>
                <a:uLnTx/>
                <a:uFillTx/>
                <a:latin typeface="Calibri"/>
                <a:ea typeface="+mn-ea"/>
                <a:cs typeface="+mn-cs"/>
              </a:rPr>
              <a:t>I</a:t>
            </a:r>
            <a:r>
              <a:rPr kumimoji="0" lang="en-US" sz="2000" b="1" i="0" u="none" strike="noStrike" kern="1200" cap="none" spc="0" normalizeH="0" baseline="0" noProof="0" dirty="0">
                <a:ln>
                  <a:noFill/>
                </a:ln>
                <a:solidFill>
                  <a:srgbClr val="1D4E59"/>
                </a:solidFill>
                <a:effectLst/>
                <a:uLnTx/>
                <a:uFillTx/>
                <a:latin typeface="Calibri"/>
                <a:ea typeface="+mn-ea"/>
                <a:cs typeface="+mn-cs"/>
              </a:rPr>
              <a:t>nstrument </a:t>
            </a:r>
          </a:p>
        </p:txBody>
      </p:sp>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4">
            <a:extLst>
              <a:ext uri="{FF2B5EF4-FFF2-40B4-BE49-F238E27FC236}">
                <a16:creationId xmlns:a16="http://schemas.microsoft.com/office/drawing/2014/main" id="{42CC008B-EF16-40EC-8A18-C75E6BC999A8}"/>
              </a:ext>
            </a:extLst>
          </p:cNvPr>
          <p:cNvSpPr txBox="1"/>
          <p:nvPr/>
        </p:nvSpPr>
        <p:spPr>
          <a:xfrm>
            <a:off x="6836225" y="6269204"/>
            <a:ext cx="499291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Discussion Panel: P.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Kyriazi</a:t>
            </a:r>
            <a:r>
              <a:rPr kumimoji="0" lang="en-US" sz="1600" b="0" i="0" u="none" strike="noStrike" kern="1200" cap="none" spc="0" normalizeH="0" baseline="0" noProof="0" dirty="0">
                <a:ln>
                  <a:noFill/>
                </a:ln>
                <a:solidFill>
                  <a:prstClr val="black"/>
                </a:solidFill>
                <a:effectLst/>
                <a:uLnTx/>
                <a:uFillTx/>
                <a:latin typeface="Calibri"/>
                <a:ea typeface="+mn-ea"/>
                <a:cs typeface="+mn-cs"/>
              </a:rPr>
              <a:t> and 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Mavrikaki</a:t>
            </a: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16 - Εικόνα" descr="Affect.jpg"/>
          <p:cNvPicPr>
            <a:picLocks noChangeAspect="1"/>
          </p:cNvPicPr>
          <p:nvPr/>
        </p:nvPicPr>
        <p:blipFill>
          <a:blip r:embed="rId2" cstate="print"/>
          <a:stretch>
            <a:fillRect/>
          </a:stretch>
        </p:blipFill>
        <p:spPr>
          <a:xfrm>
            <a:off x="8791447" y="849057"/>
            <a:ext cx="1760438" cy="1095855"/>
          </a:xfrm>
          <a:prstGeom prst="rect">
            <a:avLst/>
          </a:prstGeom>
        </p:spPr>
      </p:pic>
      <p:pic>
        <p:nvPicPr>
          <p:cNvPr id="18" name="17 - Εικόνα" descr="B.jpg"/>
          <p:cNvPicPr>
            <a:picLocks noChangeAspect="1"/>
          </p:cNvPicPr>
          <p:nvPr/>
        </p:nvPicPr>
        <p:blipFill>
          <a:blip r:embed="rId3" cstate="print"/>
          <a:stretch>
            <a:fillRect/>
          </a:stretch>
        </p:blipFill>
        <p:spPr>
          <a:xfrm>
            <a:off x="10330901" y="844652"/>
            <a:ext cx="1570814" cy="1058303"/>
          </a:xfrm>
          <a:prstGeom prst="rect">
            <a:avLst/>
          </a:prstGeom>
        </p:spPr>
      </p:pic>
      <p:pic>
        <p:nvPicPr>
          <p:cNvPr id="28" name="27 - Εικόνα" descr="K.jpg"/>
          <p:cNvPicPr>
            <a:picLocks noChangeAspect="1"/>
          </p:cNvPicPr>
          <p:nvPr/>
        </p:nvPicPr>
        <p:blipFill>
          <a:blip r:embed="rId4" cstate="print"/>
          <a:stretch>
            <a:fillRect/>
          </a:stretch>
        </p:blipFill>
        <p:spPr>
          <a:xfrm>
            <a:off x="7770860" y="885370"/>
            <a:ext cx="807300" cy="938987"/>
          </a:xfrm>
          <a:prstGeom prst="rect">
            <a:avLst/>
          </a:prstGeom>
        </p:spPr>
      </p:pic>
      <p:sp>
        <p:nvSpPr>
          <p:cNvPr id="35" name="34 - TextBox"/>
          <p:cNvSpPr txBox="1"/>
          <p:nvPr/>
        </p:nvSpPr>
        <p:spPr>
          <a:xfrm>
            <a:off x="7380515" y="1647370"/>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Knowledge</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35 - TextBox"/>
          <p:cNvSpPr txBox="1"/>
          <p:nvPr/>
        </p:nvSpPr>
        <p:spPr>
          <a:xfrm>
            <a:off x="8824688" y="1669142"/>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Affect</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36 - TextBox"/>
          <p:cNvSpPr txBox="1"/>
          <p:nvPr/>
        </p:nvSpPr>
        <p:spPr>
          <a:xfrm>
            <a:off x="10334172" y="1683656"/>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Behavior</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18 - Ορθογώνιο"/>
          <p:cNvSpPr/>
          <p:nvPr/>
        </p:nvSpPr>
        <p:spPr>
          <a:xfrm>
            <a:off x="348341" y="1872120"/>
            <a:ext cx="483325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Preliminary results from comparative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Between Grade 9 and Grade 10  </a:t>
            </a:r>
            <a:endParaRPr kumimoji="0" lang="el-GR" sz="18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0" name="19 - Πίνακας"/>
          <p:cNvGraphicFramePr>
            <a:graphicFrameLocks noGrp="1"/>
          </p:cNvGraphicFramePr>
          <p:nvPr/>
        </p:nvGraphicFramePr>
        <p:xfrm>
          <a:off x="449941" y="2824238"/>
          <a:ext cx="8128000" cy="229108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a:txBody>
                    <a:bodyPr/>
                    <a:lstStyle/>
                    <a:p>
                      <a:pPr algn="l"/>
                      <a:r>
                        <a:rPr lang="en-US" sz="1800" dirty="0"/>
                        <a:t>N=143</a:t>
                      </a:r>
                    </a:p>
                    <a:p>
                      <a:pPr algn="l"/>
                      <a:r>
                        <a:rPr lang="en-US" sz="1800" dirty="0"/>
                        <a:t>Kalymnos pre-test</a:t>
                      </a:r>
                      <a:endParaRPr lang="el-GR" sz="1800" dirty="0"/>
                    </a:p>
                  </a:txBody>
                  <a:tcPr/>
                </a:tc>
                <a:tc>
                  <a:txBody>
                    <a:bodyPr/>
                    <a:lstStyle/>
                    <a:p>
                      <a:pPr algn="ctr"/>
                      <a:r>
                        <a:rPr lang="en-US" sz="1800" b="1" dirty="0">
                          <a:solidFill>
                            <a:schemeClr val="tx1"/>
                          </a:solidFill>
                        </a:rPr>
                        <a:t>Knowledge</a:t>
                      </a:r>
                    </a:p>
                    <a:p>
                      <a:pPr algn="ctr"/>
                      <a:r>
                        <a:rPr lang="en-US" sz="1800" b="0" dirty="0">
                          <a:solidFill>
                            <a:schemeClr val="tx1"/>
                          </a:solidFill>
                        </a:rPr>
                        <a:t>(0</a:t>
                      </a:r>
                      <a:r>
                        <a:rPr lang="en-US" sz="1800" b="0" baseline="0" dirty="0">
                          <a:solidFill>
                            <a:schemeClr val="tx1"/>
                          </a:solidFill>
                        </a:rPr>
                        <a:t> -</a:t>
                      </a:r>
                      <a:r>
                        <a:rPr lang="en-US" sz="1800" b="0" dirty="0">
                          <a:solidFill>
                            <a:schemeClr val="tx1"/>
                          </a:solidFill>
                        </a:rPr>
                        <a:t> 42)</a:t>
                      </a:r>
                      <a:endParaRPr lang="el-GR" sz="1800" b="0" dirty="0">
                        <a:solidFill>
                          <a:schemeClr val="tx1"/>
                        </a:solidFill>
                      </a:endParaRPr>
                    </a:p>
                  </a:txBody>
                  <a:tcPr/>
                </a:tc>
                <a:tc>
                  <a:txBody>
                    <a:bodyPr/>
                    <a:lstStyle/>
                    <a:p>
                      <a:pPr algn="ctr"/>
                      <a:r>
                        <a:rPr lang="en-US" sz="1800" b="1" dirty="0">
                          <a:solidFill>
                            <a:schemeClr val="tx1"/>
                          </a:solidFill>
                        </a:rPr>
                        <a:t>Affect</a:t>
                      </a:r>
                    </a:p>
                    <a:p>
                      <a:pPr algn="ctr"/>
                      <a:r>
                        <a:rPr lang="en-US" sz="1800" b="0" dirty="0">
                          <a:solidFill>
                            <a:schemeClr val="tx1"/>
                          </a:solidFill>
                        </a:rPr>
                        <a:t>(11-</a:t>
                      </a:r>
                      <a:r>
                        <a:rPr lang="en-US" sz="1800" b="0" baseline="0" dirty="0">
                          <a:solidFill>
                            <a:schemeClr val="tx1"/>
                          </a:solidFill>
                        </a:rPr>
                        <a:t> </a:t>
                      </a:r>
                      <a:r>
                        <a:rPr lang="en-US" sz="1800" b="0" dirty="0">
                          <a:solidFill>
                            <a:schemeClr val="tx1"/>
                          </a:solidFill>
                        </a:rPr>
                        <a:t>55)</a:t>
                      </a:r>
                      <a:endParaRPr lang="el-GR" sz="1800" b="0" dirty="0">
                        <a:solidFill>
                          <a:schemeClr val="tx1"/>
                        </a:solidFill>
                      </a:endParaRPr>
                    </a:p>
                  </a:txBody>
                  <a:tcPr/>
                </a:tc>
                <a:tc>
                  <a:txBody>
                    <a:bodyPr/>
                    <a:lstStyle/>
                    <a:p>
                      <a:pPr algn="ctr"/>
                      <a:r>
                        <a:rPr lang="en-US" sz="1800" b="1" dirty="0">
                          <a:solidFill>
                            <a:schemeClr val="tx1"/>
                          </a:solidFill>
                        </a:rPr>
                        <a:t>Behavior</a:t>
                      </a:r>
                    </a:p>
                    <a:p>
                      <a:pPr algn="ctr"/>
                      <a:r>
                        <a:rPr lang="en-US" sz="1800" b="0" dirty="0">
                          <a:solidFill>
                            <a:schemeClr val="tx1"/>
                          </a:solidFill>
                        </a:rPr>
                        <a:t>(max 50</a:t>
                      </a:r>
                      <a:r>
                        <a:rPr lang="en-US" sz="1800" b="0" baseline="0" dirty="0">
                          <a:solidFill>
                            <a:schemeClr val="tx1"/>
                          </a:solidFill>
                        </a:rPr>
                        <a:t> </a:t>
                      </a:r>
                      <a:r>
                        <a:rPr lang="en-US" sz="1800" b="0" dirty="0">
                          <a:solidFill>
                            <a:schemeClr val="tx1"/>
                          </a:solidFill>
                        </a:rPr>
                        <a:t>)</a:t>
                      </a:r>
                      <a:endParaRPr lang="el-GR" sz="1800" b="0" dirty="0">
                        <a:solidFill>
                          <a:schemeClr val="tx1"/>
                        </a:solidFill>
                      </a:endParaRPr>
                    </a:p>
                  </a:txBody>
                  <a:tcPr/>
                </a:tc>
                <a:extLst>
                  <a:ext uri="{0D108BD9-81ED-4DB2-BD59-A6C34878D82A}">
                    <a16:rowId xmlns:a16="http://schemas.microsoft.com/office/drawing/2014/main" val="10000"/>
                  </a:ext>
                </a:extLst>
              </a:tr>
              <a:tr h="370840">
                <a:tc>
                  <a:txBody>
                    <a:bodyPr/>
                    <a:lstStyle/>
                    <a:p>
                      <a:pPr algn="l"/>
                      <a:endParaRPr lang="en-US" sz="1800" b="1" dirty="0"/>
                    </a:p>
                    <a:p>
                      <a:pPr algn="l"/>
                      <a:r>
                        <a:rPr lang="en-US" sz="1800" b="1" dirty="0"/>
                        <a:t>Grade 9</a:t>
                      </a:r>
                      <a:endParaRPr lang="el-GR" sz="1800" b="1" dirty="0"/>
                    </a:p>
                  </a:txBody>
                  <a:tcPr/>
                </a:tc>
                <a:tc>
                  <a:txBody>
                    <a:bodyPr/>
                    <a:lstStyle/>
                    <a:p>
                      <a:pPr algn="ctr"/>
                      <a:r>
                        <a:rPr lang="en-US" sz="1800" dirty="0"/>
                        <a:t>12.57</a:t>
                      </a:r>
                    </a:p>
                  </a:txBody>
                  <a:tcPr/>
                </a:tc>
                <a:tc>
                  <a:txBody>
                    <a:bodyPr/>
                    <a:lstStyle/>
                    <a:p>
                      <a:pPr algn="ctr"/>
                      <a:r>
                        <a:rPr lang="en-US" sz="1800" dirty="0"/>
                        <a:t>44.63</a:t>
                      </a:r>
                    </a:p>
                    <a:p>
                      <a:pPr algn="ctr"/>
                      <a:endParaRPr lang="el-GR" sz="1800" dirty="0"/>
                    </a:p>
                  </a:txBody>
                  <a:tcPr/>
                </a:tc>
                <a:tc>
                  <a:txBody>
                    <a:bodyPr/>
                    <a:lstStyle/>
                    <a:p>
                      <a:pPr algn="ctr"/>
                      <a:r>
                        <a:rPr lang="en-US" sz="1800" dirty="0"/>
                        <a:t>22.91</a:t>
                      </a:r>
                    </a:p>
                    <a:p>
                      <a:pPr algn="ctr"/>
                      <a:endParaRPr lang="el-GR" sz="1800" dirty="0"/>
                    </a:p>
                  </a:txBody>
                  <a:tcPr/>
                </a:tc>
                <a:extLst>
                  <a:ext uri="{0D108BD9-81ED-4DB2-BD59-A6C34878D82A}">
                    <a16:rowId xmlns:a16="http://schemas.microsoft.com/office/drawing/2014/main" val="10001"/>
                  </a:ext>
                </a:extLst>
              </a:tr>
              <a:tr h="370840">
                <a:tc>
                  <a:txBody>
                    <a:bodyPr/>
                    <a:lstStyle/>
                    <a:p>
                      <a:pPr algn="l"/>
                      <a:r>
                        <a:rPr lang="en-US" sz="1800" b="1" dirty="0"/>
                        <a:t>Grade 10</a:t>
                      </a:r>
                    </a:p>
                  </a:txBody>
                  <a:tcPr/>
                </a:tc>
                <a:tc>
                  <a:txBody>
                    <a:bodyPr/>
                    <a:lstStyle/>
                    <a:p>
                      <a:pPr algn="ctr"/>
                      <a:r>
                        <a:rPr lang="en-US" sz="1800" dirty="0">
                          <a:solidFill>
                            <a:schemeClr val="tx1"/>
                          </a:solidFill>
                        </a:rPr>
                        <a:t>14.73</a:t>
                      </a:r>
                      <a:endParaRPr lang="el-GR" sz="1800" dirty="0">
                        <a:solidFill>
                          <a:schemeClr val="tx1"/>
                        </a:solidFill>
                      </a:endParaRPr>
                    </a:p>
                  </a:txBody>
                  <a:tcPr/>
                </a:tc>
                <a:tc>
                  <a:txBody>
                    <a:bodyPr/>
                    <a:lstStyle/>
                    <a:p>
                      <a:pPr algn="ctr"/>
                      <a:r>
                        <a:rPr lang="en-US" sz="1800" dirty="0">
                          <a:solidFill>
                            <a:schemeClr val="tx1"/>
                          </a:solidFill>
                        </a:rPr>
                        <a:t>47.68</a:t>
                      </a:r>
                      <a:endParaRPr lang="el-GR" sz="1800" dirty="0">
                        <a:solidFill>
                          <a:schemeClr val="tx1"/>
                        </a:solidFill>
                      </a:endParaRPr>
                    </a:p>
                  </a:txBody>
                  <a:tcPr/>
                </a:tc>
                <a:tc>
                  <a:txBody>
                    <a:bodyPr/>
                    <a:lstStyle/>
                    <a:p>
                      <a:pPr algn="ctr"/>
                      <a:r>
                        <a:rPr lang="en-US" sz="1800" dirty="0">
                          <a:solidFill>
                            <a:schemeClr val="tx1"/>
                          </a:solidFill>
                        </a:rPr>
                        <a:t>24.22</a:t>
                      </a:r>
                      <a:endParaRPr lang="el-GR" sz="1800" dirty="0">
                        <a:solidFill>
                          <a:schemeClr val="tx1"/>
                        </a:solidFill>
                      </a:endParaRP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P-value</a:t>
                      </a:r>
                      <a:endParaRPr lang="el-GR" sz="1800" dirty="0"/>
                    </a:p>
                  </a:txBody>
                  <a:tcPr/>
                </a:tc>
                <a:tc>
                  <a:txBody>
                    <a:bodyPr/>
                    <a:lstStyle/>
                    <a:p>
                      <a:pPr algn="ctr"/>
                      <a:r>
                        <a:rPr lang="en-US" sz="1800" dirty="0">
                          <a:solidFill>
                            <a:srgbClr val="FF0000"/>
                          </a:solidFill>
                        </a:rPr>
                        <a:t>0.028</a:t>
                      </a:r>
                      <a:endParaRPr lang="el-GR" sz="1800" dirty="0">
                        <a:solidFill>
                          <a:srgbClr val="FF0000"/>
                        </a:solidFill>
                      </a:endParaRPr>
                    </a:p>
                  </a:txBody>
                  <a:tcPr/>
                </a:tc>
                <a:tc>
                  <a:txBody>
                    <a:bodyPr/>
                    <a:lstStyle/>
                    <a:p>
                      <a:pPr algn="ctr"/>
                      <a:r>
                        <a:rPr lang="en-US" sz="1800" dirty="0">
                          <a:solidFill>
                            <a:srgbClr val="FF0000"/>
                          </a:solidFill>
                        </a:rPr>
                        <a:t>0.001</a:t>
                      </a:r>
                      <a:endParaRPr lang="el-GR" sz="1800" dirty="0">
                        <a:solidFill>
                          <a:srgbClr val="FF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.208</a:t>
                      </a:r>
                      <a:endParaRPr lang="el-GR" sz="1800" dirty="0"/>
                    </a:p>
                    <a:p>
                      <a:pPr algn="ctr"/>
                      <a:endParaRPr lang="el-GR" sz="1800" dirty="0"/>
                    </a:p>
                  </a:txBody>
                  <a:tcPr/>
                </a:tc>
                <a:extLst>
                  <a:ext uri="{0D108BD9-81ED-4DB2-BD59-A6C34878D82A}">
                    <a16:rowId xmlns:a16="http://schemas.microsoft.com/office/drawing/2014/main" val="10003"/>
                  </a:ext>
                </a:extLst>
              </a:tr>
            </a:tbl>
          </a:graphicData>
        </a:graphic>
      </p:graphicFrame>
      <p:sp>
        <p:nvSpPr>
          <p:cNvPr id="21" name="20 - Ορθογώνιο"/>
          <p:cNvSpPr/>
          <p:nvPr/>
        </p:nvSpPr>
        <p:spPr>
          <a:xfrm>
            <a:off x="387521" y="5261820"/>
            <a:ext cx="51321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Yanniris</a:t>
            </a:r>
            <a:r>
              <a:rPr kumimoji="0" lang="en-US" sz="1800" b="0" i="0" u="none" strike="noStrike" kern="1200" cap="none" spc="0" normalizeH="0" baseline="0" noProof="0" dirty="0">
                <a:ln>
                  <a:noFill/>
                </a:ln>
                <a:solidFill>
                  <a:prstClr val="black"/>
                </a:solidFill>
                <a:effectLst/>
                <a:uLnTx/>
                <a:uFillTx/>
                <a:latin typeface="Calibri"/>
                <a:ea typeface="+mn-ea"/>
                <a:cs typeface="+mn-cs"/>
              </a:rPr>
              <a:t> 2020, dissertation thesis, unpublished data)</a:t>
            </a:r>
          </a:p>
        </p:txBody>
      </p:sp>
    </p:spTree>
    <p:extLst>
      <p:ext uri="{BB962C8B-B14F-4D97-AF65-F5344CB8AC3E}">
        <p14:creationId xmlns:p14="http://schemas.microsoft.com/office/powerpoint/2010/main" val="2829728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279576" y="2607048"/>
            <a:ext cx="7772400" cy="1830065"/>
          </a:xfrm>
          <a:ln>
            <a:solidFill>
              <a:schemeClr val="accent3">
                <a:lumMod val="50000"/>
              </a:schemeClr>
            </a:solidFill>
          </a:ln>
        </p:spPr>
        <p:txBody>
          <a:bodyPr>
            <a:noAutofit/>
          </a:bodyPr>
          <a:lstStyle/>
          <a:p>
            <a:r>
              <a:rPr lang="el-GR" sz="2800" dirty="0"/>
              <a:t>Η αφήγηση ιστοριών από την ιστορία της βιολογίας ως εκπαιδευτικό εργαλείο για την εισαγωγή εννοιών της φύσης της επιστήμης</a:t>
            </a:r>
            <a:br>
              <a:rPr lang="el-GR" sz="2800" dirty="0"/>
            </a:br>
            <a:r>
              <a:rPr lang="el-GR" sz="2800" dirty="0"/>
              <a:t> – απόψεις των εκπαιδευτικών</a:t>
            </a:r>
          </a:p>
        </p:txBody>
      </p:sp>
      <p:sp>
        <p:nvSpPr>
          <p:cNvPr id="3" name="Υπότιτλος 2"/>
          <p:cNvSpPr>
            <a:spLocks noGrp="1"/>
          </p:cNvSpPr>
          <p:nvPr>
            <p:ph type="subTitle" idx="1"/>
          </p:nvPr>
        </p:nvSpPr>
        <p:spPr>
          <a:xfrm>
            <a:off x="1847528" y="5517232"/>
            <a:ext cx="8568952" cy="936104"/>
          </a:xfrm>
        </p:spPr>
        <p:txBody>
          <a:bodyPr>
            <a:noAutofit/>
          </a:bodyPr>
          <a:lstStyle/>
          <a:p>
            <a:pPr algn="l"/>
            <a:r>
              <a:rPr lang="el-GR" sz="2400" dirty="0">
                <a:solidFill>
                  <a:schemeClr val="tx1"/>
                </a:solidFill>
              </a:rPr>
              <a:t>Ναυσικά </a:t>
            </a:r>
            <a:r>
              <a:rPr lang="el-GR" sz="2400" dirty="0" err="1">
                <a:solidFill>
                  <a:schemeClr val="tx1"/>
                </a:solidFill>
              </a:rPr>
              <a:t>Καψαλά</a:t>
            </a:r>
            <a:r>
              <a:rPr lang="el-GR" sz="2400" dirty="0">
                <a:solidFill>
                  <a:schemeClr val="tx1"/>
                </a:solidFill>
              </a:rPr>
              <a:t>, ΥΔ, </a:t>
            </a:r>
            <a:r>
              <a:rPr lang="en-GB" sz="2400" dirty="0">
                <a:solidFill>
                  <a:schemeClr val="tx1"/>
                </a:solidFill>
                <a:hlinkClick r:id="rId2"/>
              </a:rPr>
              <a:t>nkapsala@gmail.com</a:t>
            </a:r>
            <a:endParaRPr lang="en-GB" sz="2400" dirty="0">
              <a:solidFill>
                <a:schemeClr val="tx1"/>
              </a:solidFill>
            </a:endParaRPr>
          </a:p>
          <a:p>
            <a:pPr algn="l"/>
            <a:r>
              <a:rPr lang="el-GR" sz="2400" dirty="0">
                <a:solidFill>
                  <a:schemeClr val="tx1"/>
                </a:solidFill>
              </a:rPr>
              <a:t>Ευαγγελία </a:t>
            </a:r>
            <a:r>
              <a:rPr lang="el-GR" sz="2400" dirty="0" err="1">
                <a:solidFill>
                  <a:schemeClr val="tx1"/>
                </a:solidFill>
              </a:rPr>
              <a:t>Μαυρικάκη</a:t>
            </a:r>
            <a:r>
              <a:rPr lang="el-GR" sz="2400" dirty="0">
                <a:solidFill>
                  <a:schemeClr val="tx1"/>
                </a:solidFill>
              </a:rPr>
              <a:t>, αν. καθ., </a:t>
            </a:r>
            <a:r>
              <a:rPr lang="en-US" sz="2400" dirty="0">
                <a:solidFill>
                  <a:schemeClr val="tx1"/>
                </a:solidFill>
                <a:hlinkClick r:id="rId3"/>
              </a:rPr>
              <a:t>emavrikaki@primedu.uoa.gr</a:t>
            </a:r>
            <a:endParaRPr lang="el-GR" sz="2400" dirty="0">
              <a:solidFill>
                <a:schemeClr val="tx1"/>
              </a:solidFill>
            </a:endParaRPr>
          </a:p>
          <a:p>
            <a:pPr algn="l"/>
            <a:endParaRPr lang="el-GR" sz="2400" dirty="0">
              <a:solidFill>
                <a:schemeClr val="tx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537" y="188641"/>
            <a:ext cx="4320480" cy="106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64891" y="1124745"/>
            <a:ext cx="6667501" cy="646331"/>
          </a:xfrm>
          <a:prstGeom prst="rect">
            <a:avLst/>
          </a:prstGeom>
          <a:noFill/>
        </p:spPr>
        <p:txBody>
          <a:bodyPr wrap="square" rtlCol="0">
            <a:spAutoFit/>
          </a:bodyPr>
          <a:lstStyle/>
          <a:p>
            <a:pPr defTabSz="914400"/>
            <a:r>
              <a:rPr lang="el-GR" b="1" dirty="0">
                <a:solidFill>
                  <a:prstClr val="black"/>
                </a:solidFill>
                <a:latin typeface="Katsoulidis" pitchFamily="50" charset="-95"/>
              </a:rPr>
              <a:t>Παιδαγωγικό Τμήμα Δημοτικής Εκπαίδευσης</a:t>
            </a:r>
          </a:p>
          <a:p>
            <a:pPr defTabSz="914400"/>
            <a:r>
              <a:rPr lang="el-GR" b="1" dirty="0">
                <a:solidFill>
                  <a:prstClr val="black"/>
                </a:solidFill>
                <a:latin typeface="Katsoulidis" pitchFamily="50" charset="-95"/>
              </a:rPr>
              <a:t>Τομέας Φυσικών Επιστημών Τεχνολογίας και </a:t>
            </a:r>
            <a:r>
              <a:rPr lang="el-GR" b="1" dirty="0" err="1">
                <a:solidFill>
                  <a:prstClr val="black"/>
                </a:solidFill>
                <a:latin typeface="Katsoulidis" pitchFamily="50" charset="-95"/>
              </a:rPr>
              <a:t>Περιβάλοντος</a:t>
            </a:r>
            <a:endParaRPr lang="el-GR" b="1" dirty="0">
              <a:solidFill>
                <a:prstClr val="black"/>
              </a:solidFill>
              <a:latin typeface="Katsoulidis" pitchFamily="50" charset="-95"/>
            </a:endParaRPr>
          </a:p>
        </p:txBody>
      </p:sp>
    </p:spTree>
    <p:extLst>
      <p:ext uri="{BB962C8B-B14F-4D97-AF65-F5344CB8AC3E}">
        <p14:creationId xmlns:p14="http://schemas.microsoft.com/office/powerpoint/2010/main" val="3555897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body" sz="half" idx="4294967295"/>
          </p:nvPr>
        </p:nvSpPr>
        <p:spPr>
          <a:xfrm>
            <a:off x="385012" y="609601"/>
            <a:ext cx="7920788" cy="5843838"/>
          </a:xfrm>
        </p:spPr>
        <p:style>
          <a:lnRef idx="2">
            <a:schemeClr val="accent1"/>
          </a:lnRef>
          <a:fillRef idx="1">
            <a:schemeClr val="lt1"/>
          </a:fillRef>
          <a:effectRef idx="0">
            <a:schemeClr val="accent1"/>
          </a:effectRef>
          <a:fontRef idx="minor">
            <a:schemeClr val="dk1"/>
          </a:fontRef>
        </p:style>
        <p:txBody>
          <a:bodyPr>
            <a:normAutofit/>
          </a:bodyPr>
          <a:lstStyle/>
          <a:p>
            <a:pPr marL="0" indent="0" algn="ctr">
              <a:lnSpc>
                <a:spcPct val="90000"/>
              </a:lnSpc>
              <a:buNone/>
            </a:pPr>
            <a:r>
              <a:rPr lang="en-US" altLang="en-US" sz="2800" b="1" dirty="0">
                <a:solidFill>
                  <a:srgbClr val="008000"/>
                </a:solidFill>
                <a:ea typeface="ＭＳ Ｐゴシック" charset="-128"/>
              </a:rPr>
              <a:t>“</a:t>
            </a:r>
            <a:r>
              <a:rPr lang="el-GR" altLang="ja-JP" sz="2800" b="1" dirty="0">
                <a:solidFill>
                  <a:srgbClr val="008000"/>
                </a:solidFill>
              </a:rPr>
              <a:t>Υπάρχουν λιγότερα δάση στις ΗΠΑ</a:t>
            </a:r>
            <a:r>
              <a:rPr lang="en-US" altLang="en-US" sz="2800" b="1" dirty="0">
                <a:solidFill>
                  <a:srgbClr val="008000"/>
                </a:solidFill>
                <a:ea typeface="ＭＳ Ｐゴシック" charset="-128"/>
              </a:rPr>
              <a:t>”</a:t>
            </a:r>
            <a:endParaRPr lang="en-US" altLang="ja-JP" sz="2800" b="1" dirty="0">
              <a:solidFill>
                <a:srgbClr val="008000"/>
              </a:solidFill>
            </a:endParaRPr>
          </a:p>
          <a:p>
            <a:pPr marL="0" indent="0" algn="ctr">
              <a:lnSpc>
                <a:spcPct val="90000"/>
              </a:lnSpc>
              <a:buNone/>
            </a:pPr>
            <a:r>
              <a:rPr lang="el-GR" altLang="en-US" sz="2800" dirty="0">
                <a:solidFill>
                  <a:srgbClr val="000000"/>
                </a:solidFill>
                <a:ea typeface="ＭＳ Ｐゴシック" charset="-128"/>
              </a:rPr>
              <a:t>Αλήθεια ή Λάθος?</a:t>
            </a:r>
          </a:p>
          <a:p>
            <a:pPr marL="0" indent="0">
              <a:lnSpc>
                <a:spcPct val="90000"/>
              </a:lnSpc>
              <a:buNone/>
            </a:pPr>
            <a:r>
              <a:rPr lang="en-US" altLang="en-US" sz="2800" dirty="0">
                <a:solidFill>
                  <a:srgbClr val="000000"/>
                </a:solidFill>
                <a:ea typeface="ＭＳ Ｐゴシック" charset="-128"/>
              </a:rPr>
              <a:t> </a:t>
            </a:r>
            <a:r>
              <a:rPr lang="en-US" altLang="en-US" sz="1600" dirty="0">
                <a:solidFill>
                  <a:srgbClr val="000000"/>
                </a:solidFill>
                <a:ea typeface="ＭＳ Ｐゴシック" charset="-128"/>
              </a:rPr>
              <a:t> </a:t>
            </a:r>
            <a:r>
              <a:rPr lang="en-US" altLang="en-US" sz="2000" dirty="0">
                <a:solidFill>
                  <a:srgbClr val="000000"/>
                </a:solidFill>
                <a:ea typeface="ＭＳ Ｐゴシック" charset="-128"/>
              </a:rPr>
              <a:t>- </a:t>
            </a:r>
            <a:r>
              <a:rPr lang="el-GR" altLang="en-US" sz="2000" dirty="0">
                <a:solidFill>
                  <a:srgbClr val="000000"/>
                </a:solidFill>
                <a:ea typeface="ＭＳ Ｐゴシック" charset="-128"/>
              </a:rPr>
              <a:t>«Το αμερικανικό υπουργείο Γεωργίας υποστηρίζει ότι στην Αμερική  υπάρχουν σήμερα 3 εκατομμύρια τετραγωνικά χιλιόμετρα δάσους. Το 1920 υπήρχαν 1,8 εκατομμύρια τετραγωνικά χιλιόμετρα δάσους.</a:t>
            </a:r>
            <a:r>
              <a:rPr lang="en-US" altLang="en-US" sz="2000" dirty="0">
                <a:solidFill>
                  <a:srgbClr val="000000"/>
                </a:solidFill>
                <a:ea typeface="ＭＳ Ｐゴシック" charset="-128"/>
              </a:rPr>
              <a:t>”</a:t>
            </a:r>
          </a:p>
          <a:p>
            <a:pPr marL="0" indent="0">
              <a:lnSpc>
                <a:spcPct val="90000"/>
              </a:lnSpc>
              <a:buNone/>
            </a:pPr>
            <a:r>
              <a:rPr lang="en-US" altLang="en-US" sz="2000" dirty="0">
                <a:solidFill>
                  <a:srgbClr val="000000"/>
                </a:solidFill>
                <a:ea typeface="ＭＳ Ｐゴシック" charset="-128"/>
              </a:rPr>
              <a:t>	   </a:t>
            </a:r>
            <a:r>
              <a:rPr lang="el-GR" altLang="en-US" sz="2000" dirty="0">
                <a:solidFill>
                  <a:srgbClr val="FF0000"/>
                </a:solidFill>
                <a:ea typeface="ＭＳ Ｐゴシック" charset="-128"/>
              </a:rPr>
              <a:t>σε αντίθεση με το</a:t>
            </a:r>
            <a:endParaRPr lang="en-US" altLang="en-US" sz="2000" dirty="0">
              <a:solidFill>
                <a:srgbClr val="FF0000"/>
              </a:solidFill>
              <a:ea typeface="ＭＳ Ｐゴシック" charset="-128"/>
            </a:endParaRPr>
          </a:p>
          <a:p>
            <a:pPr marL="0" indent="0">
              <a:lnSpc>
                <a:spcPct val="90000"/>
              </a:lnSpc>
              <a:buNone/>
            </a:pPr>
            <a:r>
              <a:rPr lang="en-US" altLang="en-US" sz="2000" dirty="0">
                <a:solidFill>
                  <a:srgbClr val="000000"/>
                </a:solidFill>
                <a:ea typeface="ＭＳ Ｐゴシック" charset="-128"/>
              </a:rPr>
              <a:t>- “</a:t>
            </a:r>
            <a:r>
              <a:rPr lang="el-GR" altLang="ja-JP" sz="2000" dirty="0">
                <a:solidFill>
                  <a:srgbClr val="000000"/>
                </a:solidFill>
              </a:rPr>
              <a:t>Σχεδόν οι μισές ΗΠΑ έχουν αποψιλωθεί για καύσιμα, δομικά υλικά και για δημιουργία καλλιεργήσιμων εκτάσεων.</a:t>
            </a:r>
            <a:r>
              <a:rPr lang="en-US" altLang="en-US" sz="2000" dirty="0">
                <a:solidFill>
                  <a:srgbClr val="000000"/>
                </a:solidFill>
                <a:ea typeface="ＭＳ Ｐゴシック" charset="-128"/>
              </a:rPr>
              <a:t>”</a:t>
            </a:r>
            <a:endParaRPr lang="en-US" altLang="ja-JP" sz="2000" dirty="0">
              <a:solidFill>
                <a:srgbClr val="000000"/>
              </a:solidFill>
            </a:endParaRPr>
          </a:p>
          <a:p>
            <a:pPr marL="0" indent="0">
              <a:lnSpc>
                <a:spcPct val="90000"/>
              </a:lnSpc>
              <a:buNone/>
            </a:pPr>
            <a:endParaRPr lang="en-US" altLang="en-US" sz="2000" dirty="0">
              <a:solidFill>
                <a:srgbClr val="000000"/>
              </a:solidFill>
              <a:ea typeface="ＭＳ Ｐゴシック" charset="-128"/>
            </a:endParaRPr>
          </a:p>
          <a:p>
            <a:pPr marL="0" indent="0">
              <a:lnSpc>
                <a:spcPct val="90000"/>
              </a:lnSpc>
              <a:spcBef>
                <a:spcPct val="50000"/>
              </a:spcBef>
              <a:buNone/>
            </a:pPr>
            <a:r>
              <a:rPr lang="el-GR" altLang="en-US" sz="2000" dirty="0">
                <a:solidFill>
                  <a:srgbClr val="C00000"/>
                </a:solidFill>
                <a:ea typeface="ＭＳ Ｐゴシック" charset="-128"/>
              </a:rPr>
              <a:t>Και οι δύο δηλώσεις είναι </a:t>
            </a:r>
            <a:r>
              <a:rPr lang="el-GR" altLang="en-US" sz="2000" b="1" dirty="0">
                <a:solidFill>
                  <a:srgbClr val="0070C0"/>
                </a:solidFill>
                <a:ea typeface="ＭＳ Ｐゴシック" charset="-128"/>
              </a:rPr>
              <a:t>αληθείς</a:t>
            </a:r>
            <a:r>
              <a:rPr lang="el-GR" altLang="en-US" sz="2000" dirty="0">
                <a:solidFill>
                  <a:srgbClr val="C00000"/>
                </a:solidFill>
                <a:ea typeface="ＭＳ Ｐゴシック" charset="-128"/>
              </a:rPr>
              <a:t> ανάλογα με το τι ορίζουμε δάσος (γηραιό, νέο κ.λπ.) κ.ά.</a:t>
            </a:r>
          </a:p>
        </p:txBody>
      </p:sp>
      <p:pic>
        <p:nvPicPr>
          <p:cNvPr id="37891" name="Picture 4"/>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a:stretch>
            <a:fillRect/>
          </a:stretch>
        </p:blipFill>
        <p:spPr>
          <a:xfrm>
            <a:off x="8881533" y="1201738"/>
            <a:ext cx="2393950" cy="5521325"/>
          </a:xfrm>
        </p:spPr>
      </p:pic>
    </p:spTree>
    <p:extLst>
      <p:ext uri="{BB962C8B-B14F-4D97-AF65-F5344CB8AC3E}">
        <p14:creationId xmlns:p14="http://schemas.microsoft.com/office/powerpoint/2010/main" val="3054487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24000" y="-27384"/>
            <a:ext cx="9144000" cy="490066"/>
          </a:xfrm>
          <a:solidFill>
            <a:srgbClr val="00F2D5"/>
          </a:solidFill>
        </p:spPr>
        <p:txBody>
          <a:bodyPr>
            <a:normAutofit fontScale="90000"/>
          </a:bodyPr>
          <a:lstStyle/>
          <a:p>
            <a:pPr algn="l"/>
            <a:r>
              <a:rPr lang="el-GR" sz="2800" dirty="0"/>
              <a:t>Θεωρητικό πλαίσιο</a:t>
            </a:r>
          </a:p>
        </p:txBody>
      </p:sp>
      <p:grpSp>
        <p:nvGrpSpPr>
          <p:cNvPr id="7" name="Ομάδα 6"/>
          <p:cNvGrpSpPr/>
          <p:nvPr/>
        </p:nvGrpSpPr>
        <p:grpSpPr>
          <a:xfrm>
            <a:off x="2063552" y="836712"/>
            <a:ext cx="8159788" cy="3384376"/>
            <a:chOff x="804700" y="2492896"/>
            <a:chExt cx="8159788" cy="3384376"/>
          </a:xfrm>
        </p:grpSpPr>
        <p:sp>
          <p:nvSpPr>
            <p:cNvPr id="4" name="Στρογγυλεμένο ορθογώνιο 3"/>
            <p:cNvSpPr/>
            <p:nvPr/>
          </p:nvSpPr>
          <p:spPr>
            <a:xfrm>
              <a:off x="804700" y="2492896"/>
              <a:ext cx="8015772" cy="3384376"/>
            </a:xfrm>
            <a:prstGeom prst="roundRect">
              <a:avLst/>
            </a:prstGeom>
            <a:solidFill>
              <a:srgbClr val="006A68"/>
            </a:solidFill>
            <a:ln>
              <a:solidFill>
                <a:srgbClr val="006A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400" b="1" dirty="0">
                  <a:solidFill>
                    <a:prstClr val="white"/>
                  </a:solidFill>
                  <a:latin typeface="Calibri"/>
                </a:rPr>
                <a:t>Φύση της Επιστήμης (</a:t>
              </a:r>
              <a:r>
                <a:rPr lang="el-GR" sz="2400" b="1" dirty="0" err="1">
                  <a:solidFill>
                    <a:prstClr val="white"/>
                  </a:solidFill>
                  <a:latin typeface="Calibri"/>
                </a:rPr>
                <a:t>ΦτΕ</a:t>
              </a:r>
              <a:r>
                <a:rPr lang="el-GR" sz="2400" b="1" dirty="0">
                  <a:solidFill>
                    <a:prstClr val="white"/>
                  </a:solidFill>
                  <a:latin typeface="Calibri"/>
                </a:rPr>
                <a:t>):</a:t>
              </a:r>
            </a:p>
            <a:p>
              <a:pPr algn="ctr" defTabSz="914400"/>
              <a:endParaRPr lang="el-GR" b="1" dirty="0">
                <a:solidFill>
                  <a:prstClr val="white"/>
                </a:solidFill>
                <a:latin typeface="Calibri"/>
              </a:endParaRPr>
            </a:p>
            <a:p>
              <a:pPr marL="285750" indent="-285750" defTabSz="914400">
                <a:buFont typeface="Arial" panose="020B0604020202020204" pitchFamily="34" charset="0"/>
                <a:buChar char="•"/>
              </a:pPr>
              <a:endParaRPr lang="el-GR" sz="2200" dirty="0">
                <a:solidFill>
                  <a:prstClr val="white"/>
                </a:solidFill>
                <a:latin typeface="Calibri"/>
              </a:endParaRPr>
            </a:p>
            <a:p>
              <a:pPr marL="285750" indent="-285750" defTabSz="914400">
                <a:buFont typeface="Arial" panose="020B0604020202020204" pitchFamily="34" charset="0"/>
                <a:buChar char="•"/>
              </a:pPr>
              <a:r>
                <a:rPr lang="el-GR" sz="2200" dirty="0">
                  <a:solidFill>
                    <a:prstClr val="white"/>
                  </a:solidFill>
                  <a:latin typeface="Calibri"/>
                </a:rPr>
                <a:t>τι είναι η επιστήμη</a:t>
              </a:r>
            </a:p>
            <a:p>
              <a:pPr marL="285750" indent="-285750" defTabSz="914400">
                <a:buFont typeface="Arial" panose="020B0604020202020204" pitchFamily="34" charset="0"/>
                <a:buChar char="•"/>
              </a:pPr>
              <a:r>
                <a:rPr lang="el-GR" sz="2200" dirty="0">
                  <a:solidFill>
                    <a:prstClr val="white"/>
                  </a:solidFill>
                  <a:latin typeface="Calibri"/>
                </a:rPr>
                <a:t>πώς λειτουργεί </a:t>
              </a:r>
            </a:p>
            <a:p>
              <a:pPr marL="285750" indent="-285750" defTabSz="914400">
                <a:buFont typeface="Arial" panose="020B0604020202020204" pitchFamily="34" charset="0"/>
                <a:buChar char="•"/>
              </a:pPr>
              <a:r>
                <a:rPr lang="el-GR" sz="2200" dirty="0">
                  <a:solidFill>
                    <a:prstClr val="white"/>
                  </a:solidFill>
                  <a:latin typeface="Calibri"/>
                </a:rPr>
                <a:t>οι αμφίδρομες αλληλεπιδράσεις </a:t>
              </a:r>
              <a:br>
                <a:rPr lang="el-GR" sz="2200" dirty="0">
                  <a:solidFill>
                    <a:prstClr val="white"/>
                  </a:solidFill>
                  <a:latin typeface="Calibri"/>
                </a:rPr>
              </a:br>
              <a:r>
                <a:rPr lang="el-GR" sz="2200" dirty="0">
                  <a:solidFill>
                    <a:prstClr val="white"/>
                  </a:solidFill>
                  <a:latin typeface="Calibri"/>
                </a:rPr>
                <a:t>της με την κοινωνία</a:t>
              </a:r>
            </a:p>
            <a:p>
              <a:pPr algn="ctr" defTabSz="914400"/>
              <a:endParaRPr lang="el-GR" dirty="0">
                <a:solidFill>
                  <a:prstClr val="white"/>
                </a:solidFill>
                <a:latin typeface="Calibri"/>
              </a:endParaRPr>
            </a:p>
            <a:p>
              <a:pPr algn="ctr" defTabSz="914400"/>
              <a:r>
                <a:rPr lang="el-GR" dirty="0">
                  <a:solidFill>
                    <a:prstClr val="white"/>
                  </a:solidFill>
                  <a:latin typeface="Calibri"/>
                </a:rPr>
                <a:t>		</a:t>
              </a:r>
            </a:p>
            <a:p>
              <a:pPr algn="ctr" defTabSz="914400"/>
              <a:r>
                <a:rPr lang="el-GR" dirty="0">
                  <a:solidFill>
                    <a:prstClr val="white"/>
                  </a:solidFill>
                  <a:latin typeface="Calibri"/>
                </a:rPr>
                <a:t>					(</a:t>
              </a:r>
              <a:r>
                <a:rPr lang="el-GR" dirty="0" err="1">
                  <a:solidFill>
                    <a:prstClr val="white"/>
                  </a:solidFill>
                  <a:latin typeface="Calibri"/>
                </a:rPr>
                <a:t>McComas</a:t>
              </a:r>
              <a:r>
                <a:rPr lang="el-GR" dirty="0">
                  <a:solidFill>
                    <a:prstClr val="white"/>
                  </a:solidFill>
                  <a:latin typeface="Calibri"/>
                </a:rPr>
                <a:t> </a:t>
              </a:r>
              <a:r>
                <a:rPr lang="el-GR" dirty="0" err="1">
                  <a:solidFill>
                    <a:prstClr val="white"/>
                  </a:solidFill>
                  <a:latin typeface="Calibri"/>
                </a:rPr>
                <a:t>et</a:t>
              </a:r>
              <a:r>
                <a:rPr lang="el-GR" dirty="0">
                  <a:solidFill>
                    <a:prstClr val="white"/>
                  </a:solidFill>
                  <a:latin typeface="Calibri"/>
                </a:rPr>
                <a:t> </a:t>
              </a:r>
              <a:r>
                <a:rPr lang="el-GR" dirty="0" err="1">
                  <a:solidFill>
                    <a:prstClr val="white"/>
                  </a:solidFill>
                  <a:latin typeface="Calibri"/>
                </a:rPr>
                <a:t>al</a:t>
              </a:r>
              <a:r>
                <a:rPr lang="el-GR" dirty="0">
                  <a:solidFill>
                    <a:prstClr val="white"/>
                  </a:solidFill>
                  <a:latin typeface="Calibri"/>
                </a:rPr>
                <a:t>. 1998)</a:t>
              </a:r>
            </a:p>
          </p:txBody>
        </p:sp>
        <p:sp>
          <p:nvSpPr>
            <p:cNvPr id="5" name="Δεξιό άγκιστρο 4"/>
            <p:cNvSpPr/>
            <p:nvPr/>
          </p:nvSpPr>
          <p:spPr>
            <a:xfrm>
              <a:off x="4865650" y="3645024"/>
              <a:ext cx="486054" cy="1279306"/>
            </a:xfrm>
            <a:prstGeom prst="rightBrace">
              <a:avLst>
                <a:gd name="adj1" fmla="val 25180"/>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l-GR">
                <a:solidFill>
                  <a:prstClr val="white"/>
                </a:solidFill>
                <a:latin typeface="Calibri"/>
              </a:endParaRPr>
            </a:p>
          </p:txBody>
        </p:sp>
        <p:sp>
          <p:nvSpPr>
            <p:cNvPr id="6" name="TextBox 5"/>
            <p:cNvSpPr txBox="1"/>
            <p:nvPr/>
          </p:nvSpPr>
          <p:spPr>
            <a:xfrm>
              <a:off x="5351704" y="3429000"/>
              <a:ext cx="3612784" cy="1785104"/>
            </a:xfrm>
            <a:prstGeom prst="rect">
              <a:avLst/>
            </a:prstGeom>
            <a:noFill/>
          </p:spPr>
          <p:txBody>
            <a:bodyPr wrap="none" rtlCol="0">
              <a:spAutoFit/>
            </a:bodyPr>
            <a:lstStyle/>
            <a:p>
              <a:pPr defTabSz="914400"/>
              <a:r>
                <a:rPr lang="el-GR" sz="2200" dirty="0">
                  <a:solidFill>
                    <a:prstClr val="white"/>
                  </a:solidFill>
                  <a:latin typeface="Calibri"/>
                </a:rPr>
                <a:t>Από πλευράς:</a:t>
              </a:r>
            </a:p>
            <a:p>
              <a:pPr marL="285750" indent="-285750" defTabSz="914400">
                <a:buFont typeface="Arial" panose="020B0604020202020204" pitchFamily="34" charset="0"/>
                <a:buChar char="•"/>
              </a:pPr>
              <a:r>
                <a:rPr lang="el-GR" sz="2200" dirty="0">
                  <a:solidFill>
                    <a:prstClr val="white"/>
                  </a:solidFill>
                  <a:latin typeface="Calibri"/>
                </a:rPr>
                <a:t>φιλοσοφίας</a:t>
              </a:r>
            </a:p>
            <a:p>
              <a:pPr marL="285750" indent="-285750" defTabSz="914400">
                <a:buFont typeface="Arial" panose="020B0604020202020204" pitchFamily="34" charset="0"/>
                <a:buChar char="•"/>
              </a:pPr>
              <a:r>
                <a:rPr lang="el-GR" sz="2200" dirty="0">
                  <a:solidFill>
                    <a:prstClr val="white"/>
                  </a:solidFill>
                  <a:latin typeface="Calibri"/>
                </a:rPr>
                <a:t>ιστορίας</a:t>
              </a:r>
            </a:p>
            <a:p>
              <a:pPr marL="285750" indent="-285750" defTabSz="914400">
                <a:buFont typeface="Arial" panose="020B0604020202020204" pitchFamily="34" charset="0"/>
                <a:buChar char="•"/>
              </a:pPr>
              <a:r>
                <a:rPr lang="el-GR" sz="2200" dirty="0">
                  <a:solidFill>
                    <a:prstClr val="white"/>
                  </a:solidFill>
                  <a:latin typeface="Calibri"/>
                </a:rPr>
                <a:t>κοινωνιολογίας </a:t>
              </a:r>
            </a:p>
            <a:p>
              <a:pPr marL="285750" indent="-285750" defTabSz="914400">
                <a:buFont typeface="Arial" panose="020B0604020202020204" pitchFamily="34" charset="0"/>
                <a:buChar char="•"/>
              </a:pPr>
              <a:r>
                <a:rPr lang="el-GR" sz="2200" dirty="0">
                  <a:solidFill>
                    <a:prstClr val="white"/>
                  </a:solidFill>
                  <a:latin typeface="Calibri"/>
                </a:rPr>
                <a:t>ψυχολογίας της επιστήμης </a:t>
              </a:r>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9" y="5377867"/>
            <a:ext cx="27908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Έλλειψη 7"/>
          <p:cNvSpPr/>
          <p:nvPr/>
        </p:nvSpPr>
        <p:spPr>
          <a:xfrm>
            <a:off x="2783632" y="4352814"/>
            <a:ext cx="3240360" cy="24605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200" dirty="0">
                <a:solidFill>
                  <a:prstClr val="black"/>
                </a:solidFill>
                <a:latin typeface="Calibri"/>
              </a:rPr>
              <a:t>η κατανόησή της αναγκαία για την κατανόηση της Επιστήμης!</a:t>
            </a:r>
          </a:p>
          <a:p>
            <a:pPr algn="ctr" defTabSz="914400"/>
            <a:endParaRPr lang="el-GR" sz="2200" dirty="0">
              <a:solidFill>
                <a:prstClr val="black"/>
              </a:solidFill>
              <a:latin typeface="Calibri"/>
            </a:endParaRPr>
          </a:p>
          <a:p>
            <a:pPr algn="ctr" defTabSz="914400"/>
            <a:r>
              <a:rPr lang="en-US" dirty="0">
                <a:solidFill>
                  <a:prstClr val="black"/>
                </a:solidFill>
                <a:latin typeface="Calibri"/>
              </a:rPr>
              <a:t>(Allchin 2014)</a:t>
            </a:r>
            <a:endParaRPr lang="el-GR" dirty="0">
              <a:solidFill>
                <a:prstClr val="black"/>
              </a:solidFill>
              <a:latin typeface="Calibri"/>
            </a:endParaRPr>
          </a:p>
        </p:txBody>
      </p:sp>
    </p:spTree>
    <p:extLst>
      <p:ext uri="{BB962C8B-B14F-4D97-AF65-F5344CB8AC3E}">
        <p14:creationId xmlns:p14="http://schemas.microsoft.com/office/powerpoint/2010/main" val="73963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880120"/>
            <a:ext cx="8229600" cy="3052936"/>
          </a:xfrm>
        </p:spPr>
        <p:txBody>
          <a:bodyPr>
            <a:normAutofit/>
          </a:bodyPr>
          <a:lstStyle/>
          <a:p>
            <a:pPr marL="0" indent="0">
              <a:buNone/>
            </a:pPr>
            <a:r>
              <a:rPr lang="el-GR" sz="2800" dirty="0"/>
              <a:t>Δύσκολη η προσέγγιση της </a:t>
            </a:r>
            <a:r>
              <a:rPr lang="el-GR" sz="2800" dirty="0" err="1"/>
              <a:t>ΦτΕ</a:t>
            </a:r>
            <a:r>
              <a:rPr lang="el-GR" sz="2800" dirty="0"/>
              <a:t> στη διδασκαλία της επιστήμης</a:t>
            </a:r>
          </a:p>
          <a:p>
            <a:r>
              <a:rPr lang="el-GR" sz="2800" dirty="0"/>
              <a:t>έλλειψη χρόνου</a:t>
            </a:r>
          </a:p>
          <a:p>
            <a:r>
              <a:rPr lang="el-GR" sz="2800" dirty="0"/>
              <a:t>έλλειψη διδακτικών μέσων</a:t>
            </a:r>
          </a:p>
          <a:p>
            <a:r>
              <a:rPr lang="el-GR" sz="2800" dirty="0"/>
              <a:t>παρανοήσεις εκπαιδευτικών</a:t>
            </a:r>
          </a:p>
          <a:p>
            <a:pPr marL="0" indent="0">
              <a:buNone/>
            </a:pPr>
            <a:r>
              <a:rPr lang="el-GR" sz="2000" dirty="0"/>
              <a:t>(</a:t>
            </a:r>
            <a:r>
              <a:rPr lang="el-GR" sz="2000" dirty="0" err="1"/>
              <a:t>Höttecke</a:t>
            </a:r>
            <a:r>
              <a:rPr lang="el-GR" sz="2000" dirty="0"/>
              <a:t> </a:t>
            </a:r>
            <a:r>
              <a:rPr lang="en-GB" sz="2000" dirty="0"/>
              <a:t>&amp;</a:t>
            </a:r>
            <a:r>
              <a:rPr lang="el-GR" sz="2000" dirty="0"/>
              <a:t> </a:t>
            </a:r>
            <a:r>
              <a:rPr lang="el-GR" sz="2000" dirty="0" err="1"/>
              <a:t>Silva</a:t>
            </a:r>
            <a:r>
              <a:rPr lang="el-GR" sz="2000" dirty="0"/>
              <a:t> 2011)</a:t>
            </a:r>
            <a:endParaRPr lang="el-GR" dirty="0"/>
          </a:p>
        </p:txBody>
      </p:sp>
      <p:sp>
        <p:nvSpPr>
          <p:cNvPr id="4" name="Τίτλος 1"/>
          <p:cNvSpPr>
            <a:spLocks noGrp="1"/>
          </p:cNvSpPr>
          <p:nvPr>
            <p:ph type="title"/>
          </p:nvPr>
        </p:nvSpPr>
        <p:spPr>
          <a:xfrm>
            <a:off x="1981200" y="44624"/>
            <a:ext cx="8229600" cy="490066"/>
          </a:xfrm>
        </p:spPr>
        <p:txBody>
          <a:bodyPr>
            <a:normAutofit fontScale="90000"/>
          </a:bodyPr>
          <a:lstStyle/>
          <a:p>
            <a:pPr algn="l"/>
            <a:r>
              <a:rPr lang="el-GR" sz="2800" dirty="0"/>
              <a:t>Θεωρητικό πλαίσιο</a:t>
            </a:r>
          </a:p>
        </p:txBody>
      </p:sp>
      <p:sp>
        <p:nvSpPr>
          <p:cNvPr id="5" name="Θέση περιεχομένου 2"/>
          <p:cNvSpPr txBox="1">
            <a:spLocks/>
          </p:cNvSpPr>
          <p:nvPr/>
        </p:nvSpPr>
        <p:spPr>
          <a:xfrm>
            <a:off x="1970856" y="4221088"/>
            <a:ext cx="3477072" cy="266429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dirty="0">
                <a:solidFill>
                  <a:prstClr val="black"/>
                </a:solidFill>
                <a:latin typeface="Calibri"/>
              </a:rPr>
              <a:t>προφορική αφήγηση ιστοριών από την Ιστορία της Επιστήμης (</a:t>
            </a:r>
            <a:r>
              <a:rPr lang="el-GR" dirty="0" err="1">
                <a:solidFill>
                  <a:prstClr val="black"/>
                </a:solidFill>
                <a:latin typeface="Calibri"/>
              </a:rPr>
              <a:t>ΙτΕ</a:t>
            </a:r>
            <a:r>
              <a:rPr lang="el-GR" dirty="0">
                <a:solidFill>
                  <a:prstClr val="black"/>
                </a:solidFill>
                <a:latin typeface="Calibri"/>
              </a:rPr>
              <a:t>)</a:t>
            </a:r>
          </a:p>
          <a:p>
            <a:endParaRPr lang="el-GR" dirty="0">
              <a:solidFill>
                <a:prstClr val="black"/>
              </a:solidFill>
              <a:latin typeface="Calibri"/>
            </a:endParaRPr>
          </a:p>
          <a:p>
            <a:r>
              <a:rPr lang="el-GR" dirty="0">
                <a:solidFill>
                  <a:prstClr val="black"/>
                </a:solidFill>
                <a:latin typeface="Calibri"/>
              </a:rPr>
              <a:t>συζήτηση</a:t>
            </a:r>
          </a:p>
        </p:txBody>
      </p:sp>
      <p:sp>
        <p:nvSpPr>
          <p:cNvPr id="6" name="Θέση περιεχομένου 2"/>
          <p:cNvSpPr txBox="1">
            <a:spLocks/>
          </p:cNvSpPr>
          <p:nvPr/>
        </p:nvSpPr>
        <p:spPr>
          <a:xfrm>
            <a:off x="6023992" y="4581128"/>
            <a:ext cx="4176464" cy="20162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a:solidFill>
                  <a:prstClr val="black"/>
                </a:solidFill>
                <a:latin typeface="Calibri"/>
              </a:rPr>
              <a:t>χρήσιμο εκπαιδευτικό εργαλείο ώστε να ξεπεραστούν τα εμπόδια</a:t>
            </a:r>
          </a:p>
          <a:p>
            <a:pPr marL="0" indent="0">
              <a:buNone/>
            </a:pPr>
            <a:r>
              <a:rPr lang="el-GR" sz="2000" dirty="0">
                <a:solidFill>
                  <a:prstClr val="black"/>
                </a:solidFill>
                <a:latin typeface="Calibri"/>
              </a:rPr>
              <a:t>(</a:t>
            </a:r>
            <a:r>
              <a:rPr lang="en-US" sz="2000" dirty="0" err="1">
                <a:solidFill>
                  <a:prstClr val="black"/>
                </a:solidFill>
                <a:latin typeface="Calibri"/>
              </a:rPr>
              <a:t>Kapsala</a:t>
            </a:r>
            <a:r>
              <a:rPr lang="en-US" sz="2000" dirty="0">
                <a:solidFill>
                  <a:prstClr val="black"/>
                </a:solidFill>
                <a:latin typeface="Calibri"/>
              </a:rPr>
              <a:t> &amp; </a:t>
            </a:r>
            <a:r>
              <a:rPr lang="en-US" sz="2000" dirty="0" err="1">
                <a:solidFill>
                  <a:prstClr val="black"/>
                </a:solidFill>
                <a:latin typeface="Calibri"/>
              </a:rPr>
              <a:t>Mavrikaki</a:t>
            </a:r>
            <a:r>
              <a:rPr lang="en-US" sz="2000" dirty="0">
                <a:solidFill>
                  <a:prstClr val="black"/>
                </a:solidFill>
                <a:latin typeface="Calibri"/>
              </a:rPr>
              <a:t>, in press</a:t>
            </a:r>
            <a:r>
              <a:rPr lang="el-GR" sz="2000" dirty="0">
                <a:solidFill>
                  <a:prstClr val="black"/>
                </a:solidFill>
                <a:latin typeface="Calibri"/>
              </a:rPr>
              <a:t>)</a:t>
            </a:r>
            <a:r>
              <a:rPr lang="el-GR" dirty="0">
                <a:solidFill>
                  <a:prstClr val="black"/>
                </a:solidFill>
                <a:latin typeface="Calibri"/>
              </a:rPr>
              <a:t>	</a:t>
            </a:r>
          </a:p>
        </p:txBody>
      </p:sp>
      <p:sp>
        <p:nvSpPr>
          <p:cNvPr id="7" name="Δεξιό άγκιστρο 6"/>
          <p:cNvSpPr/>
          <p:nvPr/>
        </p:nvSpPr>
        <p:spPr>
          <a:xfrm>
            <a:off x="5159896" y="4221088"/>
            <a:ext cx="648072" cy="2376264"/>
          </a:xfrm>
          <a:prstGeom prst="rightBrace">
            <a:avLst>
              <a:gd name="adj1" fmla="val 23074"/>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l-GR">
              <a:solidFill>
                <a:prstClr val="black"/>
              </a:solidFill>
              <a:latin typeface="Calibri"/>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057" y="1844824"/>
            <a:ext cx="3986249" cy="2615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Τίτλος 1"/>
          <p:cNvSpPr txBox="1">
            <a:spLocks/>
          </p:cNvSpPr>
          <p:nvPr/>
        </p:nvSpPr>
        <p:spPr>
          <a:xfrm>
            <a:off x="1524000" y="-27384"/>
            <a:ext cx="9144000" cy="490066"/>
          </a:xfrm>
          <a:prstGeom prst="rect">
            <a:avLst/>
          </a:prstGeom>
          <a:solidFill>
            <a:srgbClr val="00F2D5"/>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a:solidFill>
                  <a:prstClr val="black"/>
                </a:solidFill>
                <a:latin typeface="Calibri"/>
              </a:rPr>
              <a:t>Θεωρητικό πλαίσιο</a:t>
            </a:r>
            <a:endParaRPr lang="el-GR" sz="2800" dirty="0">
              <a:solidFill>
                <a:prstClr val="black"/>
              </a:solidFill>
              <a:latin typeface="Calibri"/>
            </a:endParaRPr>
          </a:p>
        </p:txBody>
      </p:sp>
    </p:spTree>
    <p:extLst>
      <p:ext uri="{BB962C8B-B14F-4D97-AF65-F5344CB8AC3E}">
        <p14:creationId xmlns:p14="http://schemas.microsoft.com/office/powerpoint/2010/main" val="499387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24000" y="17328"/>
            <a:ext cx="9144000" cy="634082"/>
          </a:xfrm>
          <a:solidFill>
            <a:srgbClr val="FFC000"/>
          </a:solidFill>
        </p:spPr>
        <p:txBody>
          <a:bodyPr>
            <a:noAutofit/>
          </a:bodyPr>
          <a:lstStyle/>
          <a:p>
            <a:r>
              <a:rPr lang="el-GR" sz="3600" dirty="0"/>
              <a:t>Στόχος έρευνας</a:t>
            </a:r>
          </a:p>
        </p:txBody>
      </p:sp>
      <p:sp>
        <p:nvSpPr>
          <p:cNvPr id="3" name="Θέση περιεχομένου 2"/>
          <p:cNvSpPr>
            <a:spLocks noGrp="1"/>
          </p:cNvSpPr>
          <p:nvPr>
            <p:ph idx="1"/>
          </p:nvPr>
        </p:nvSpPr>
        <p:spPr/>
        <p:txBody>
          <a:bodyPr>
            <a:normAutofit/>
          </a:bodyPr>
          <a:lstStyle/>
          <a:p>
            <a:pPr>
              <a:buFont typeface="Wingdings" panose="05000000000000000000" pitchFamily="2" charset="2"/>
              <a:buChar char="Ø"/>
            </a:pPr>
            <a:r>
              <a:rPr lang="en-GB" sz="2800" dirty="0"/>
              <a:t>να διερευνηθεί κατά πόσο οι εκπαιδευτικοί θεωρούν ότι η αφήγηση ως εκπαιδευτικό εργαλείο μπορεί να τους διευκολύνει </a:t>
            </a:r>
            <a:r>
              <a:rPr lang="el-GR" sz="2800" dirty="0"/>
              <a:t>να εισάγουν τη διδασκαλία της </a:t>
            </a:r>
            <a:r>
              <a:rPr lang="el-GR" sz="2800" dirty="0" err="1"/>
              <a:t>ΦτΕ</a:t>
            </a:r>
            <a:r>
              <a:rPr lang="el-GR" sz="2800" dirty="0"/>
              <a:t> στο μάθημά τους</a:t>
            </a:r>
          </a:p>
          <a:p>
            <a:endParaRPr lang="el-GR" sz="2800" dirty="0"/>
          </a:p>
          <a:p>
            <a:endParaRPr lang="el-GR" sz="2800" dirty="0"/>
          </a:p>
          <a:p>
            <a:r>
              <a:rPr lang="el-GR" sz="2800" i="1" dirty="0"/>
              <a:t>Η έρευνα που παρουσιάζουμε αποτελεί μέρος μεγαλύτερης έρευνας</a:t>
            </a:r>
          </a:p>
        </p:txBody>
      </p:sp>
    </p:spTree>
    <p:extLst>
      <p:ext uri="{BB962C8B-B14F-4D97-AF65-F5344CB8AC3E}">
        <p14:creationId xmlns:p14="http://schemas.microsoft.com/office/powerpoint/2010/main" val="1203116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1524000" y="-2101"/>
            <a:ext cx="9144000" cy="681149"/>
          </a:xfrm>
          <a:prstGeom prst="rect">
            <a:avLst/>
          </a:prstGeom>
          <a:solidFill>
            <a:srgbClr val="FFC000">
              <a:alpha val="49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200" dirty="0">
                <a:solidFill>
                  <a:prstClr val="black"/>
                </a:solidFill>
                <a:latin typeface="Calibri"/>
              </a:rPr>
              <a:t>Μεταγράψαμε 4 ιστορίες από την </a:t>
            </a:r>
            <a:r>
              <a:rPr lang="el-GR" sz="2200" dirty="0" err="1">
                <a:solidFill>
                  <a:prstClr val="black"/>
                </a:solidFill>
                <a:latin typeface="Calibri"/>
              </a:rPr>
              <a:t>ΙτΕ</a:t>
            </a:r>
            <a:r>
              <a:rPr lang="el-GR" sz="2200" dirty="0">
                <a:solidFill>
                  <a:prstClr val="black"/>
                </a:solidFill>
                <a:latin typeface="Calibri"/>
              </a:rPr>
              <a:t> με βάση τις αρχές της προφορικής αφήγησης 							</a:t>
            </a:r>
            <a:r>
              <a:rPr lang="el-GR" sz="1800" dirty="0">
                <a:solidFill>
                  <a:prstClr val="black"/>
                </a:solidFill>
                <a:latin typeface="Calibri"/>
              </a:rPr>
              <a:t>(</a:t>
            </a:r>
            <a:r>
              <a:rPr lang="en-GB" sz="1800" dirty="0">
                <a:solidFill>
                  <a:prstClr val="black"/>
                </a:solidFill>
                <a:latin typeface="Calibri"/>
              </a:rPr>
              <a:t>Bruner 2003)</a:t>
            </a:r>
            <a:endParaRPr lang="el-GR" sz="1800" dirty="0">
              <a:solidFill>
                <a:prstClr val="black"/>
              </a:solidFill>
              <a:latin typeface="Calibri"/>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1" y="770486"/>
            <a:ext cx="2674640" cy="267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920" y="764704"/>
            <a:ext cx="2134644" cy="268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663" r="3582"/>
          <a:stretch/>
        </p:blipFill>
        <p:spPr bwMode="auto">
          <a:xfrm>
            <a:off x="7496916" y="764704"/>
            <a:ext cx="2436760" cy="2677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1" y="3880378"/>
            <a:ext cx="2659019" cy="257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2016-04 - Nausicaa's Darwin &amp; Walla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921" y="3859690"/>
            <a:ext cx="3485777" cy="26143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1201" y="3430162"/>
            <a:ext cx="1784078" cy="430887"/>
          </a:xfrm>
          <a:prstGeom prst="rect">
            <a:avLst/>
          </a:prstGeom>
          <a:noFill/>
        </p:spPr>
        <p:txBody>
          <a:bodyPr wrap="none" rtlCol="0">
            <a:spAutoFit/>
          </a:bodyPr>
          <a:lstStyle/>
          <a:p>
            <a:pPr defTabSz="914400"/>
            <a:r>
              <a:rPr lang="el-GR" sz="2200" dirty="0">
                <a:solidFill>
                  <a:prstClr val="black"/>
                </a:solidFill>
                <a:latin typeface="Calibri"/>
              </a:rPr>
              <a:t>Η Διπλή Έλικα</a:t>
            </a:r>
          </a:p>
        </p:txBody>
      </p:sp>
      <p:sp>
        <p:nvSpPr>
          <p:cNvPr id="11" name="TextBox 10"/>
          <p:cNvSpPr txBox="1"/>
          <p:nvPr/>
        </p:nvSpPr>
        <p:spPr>
          <a:xfrm>
            <a:off x="5375920" y="6453337"/>
            <a:ext cx="5153014" cy="430887"/>
          </a:xfrm>
          <a:prstGeom prst="rect">
            <a:avLst/>
          </a:prstGeom>
          <a:noFill/>
        </p:spPr>
        <p:txBody>
          <a:bodyPr wrap="none" rtlCol="0">
            <a:spAutoFit/>
          </a:bodyPr>
          <a:lstStyle/>
          <a:p>
            <a:pPr defTabSz="914400"/>
            <a:r>
              <a:rPr lang="el-GR" sz="2200" dirty="0">
                <a:solidFill>
                  <a:prstClr val="black"/>
                </a:solidFill>
                <a:latin typeface="Calibri"/>
              </a:rPr>
              <a:t>Δαρβίνος – </a:t>
            </a:r>
            <a:r>
              <a:rPr lang="el-GR" sz="2200" dirty="0" err="1">
                <a:solidFill>
                  <a:prstClr val="black"/>
                </a:solidFill>
                <a:latin typeface="Calibri"/>
              </a:rPr>
              <a:t>Γουάλλας</a:t>
            </a:r>
            <a:r>
              <a:rPr lang="el-GR" sz="2200" dirty="0">
                <a:solidFill>
                  <a:prstClr val="black"/>
                </a:solidFill>
                <a:latin typeface="Calibri"/>
              </a:rPr>
              <a:t>: δυο μυαλά, μια ιδέα</a:t>
            </a:r>
          </a:p>
        </p:txBody>
      </p:sp>
      <p:sp>
        <p:nvSpPr>
          <p:cNvPr id="12" name="TextBox 11"/>
          <p:cNvSpPr txBox="1"/>
          <p:nvPr/>
        </p:nvSpPr>
        <p:spPr>
          <a:xfrm>
            <a:off x="5375921" y="3416514"/>
            <a:ext cx="4199291" cy="430887"/>
          </a:xfrm>
          <a:prstGeom prst="rect">
            <a:avLst/>
          </a:prstGeom>
          <a:noFill/>
        </p:spPr>
        <p:txBody>
          <a:bodyPr wrap="none" rtlCol="0">
            <a:spAutoFit/>
          </a:bodyPr>
          <a:lstStyle/>
          <a:p>
            <a:pPr defTabSz="914400"/>
            <a:r>
              <a:rPr lang="el-GR" sz="2200" dirty="0">
                <a:solidFill>
                  <a:prstClr val="black"/>
                </a:solidFill>
                <a:latin typeface="Calibri"/>
              </a:rPr>
              <a:t>Οι κοκκινολαίμηδες που σιώπησαν</a:t>
            </a:r>
          </a:p>
        </p:txBody>
      </p:sp>
      <p:sp>
        <p:nvSpPr>
          <p:cNvPr id="13" name="TextBox 12"/>
          <p:cNvSpPr txBox="1"/>
          <p:nvPr/>
        </p:nvSpPr>
        <p:spPr>
          <a:xfrm>
            <a:off x="1991545" y="6427202"/>
            <a:ext cx="2477217" cy="430887"/>
          </a:xfrm>
          <a:prstGeom prst="rect">
            <a:avLst/>
          </a:prstGeom>
          <a:noFill/>
        </p:spPr>
        <p:txBody>
          <a:bodyPr wrap="none" rtlCol="0">
            <a:spAutoFit/>
          </a:bodyPr>
          <a:lstStyle/>
          <a:p>
            <a:pPr defTabSz="914400"/>
            <a:r>
              <a:rPr lang="el-GR" sz="2200" dirty="0">
                <a:solidFill>
                  <a:prstClr val="black"/>
                </a:solidFill>
                <a:latin typeface="Calibri"/>
              </a:rPr>
              <a:t>Η τυφοειδής Μαίρη</a:t>
            </a:r>
          </a:p>
        </p:txBody>
      </p:sp>
    </p:spTree>
    <p:extLst>
      <p:ext uri="{BB962C8B-B14F-4D97-AF65-F5344CB8AC3E}">
        <p14:creationId xmlns:p14="http://schemas.microsoft.com/office/powerpoint/2010/main" val="724660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847528" y="764705"/>
            <a:ext cx="8820472" cy="2808313"/>
          </a:xfrm>
        </p:spPr>
        <p:txBody>
          <a:bodyPr>
            <a:noAutofit/>
          </a:bodyPr>
          <a:lstStyle/>
          <a:p>
            <a:r>
              <a:rPr lang="el-GR" sz="2400" dirty="0"/>
              <a:t>διάρκεια: τρεις ώρες</a:t>
            </a:r>
          </a:p>
          <a:p>
            <a:r>
              <a:rPr lang="el-GR" sz="2400" dirty="0"/>
              <a:t>επαναλήφθηκε: 4 φορές</a:t>
            </a:r>
          </a:p>
          <a:p>
            <a:r>
              <a:rPr lang="el-GR" sz="2400" dirty="0"/>
              <a:t>σύνολο εκπαιδευτικών: 80</a:t>
            </a:r>
            <a:endParaRPr lang="en-GB" sz="2400" dirty="0"/>
          </a:p>
          <a:p>
            <a:pPr>
              <a:buFont typeface="Wingdings" panose="05000000000000000000" pitchFamily="2" charset="2"/>
              <a:buChar char="Ø"/>
            </a:pPr>
            <a:r>
              <a:rPr lang="el-GR" sz="2400" dirty="0"/>
              <a:t>εξάσκηση σε τεχνικές αφήγησης</a:t>
            </a:r>
            <a:endParaRPr lang="en-GB" sz="2400" dirty="0"/>
          </a:p>
          <a:p>
            <a:pPr>
              <a:buFont typeface="Wingdings" panose="05000000000000000000" pitchFamily="2" charset="2"/>
              <a:buChar char="Ø"/>
            </a:pPr>
            <a:r>
              <a:rPr lang="el-GR" sz="2400" dirty="0"/>
              <a:t>συζήτηση σχετικά με τα </a:t>
            </a:r>
            <a:r>
              <a:rPr lang="el-GR" sz="2400" dirty="0" err="1"/>
              <a:t>κοινωνικο</a:t>
            </a:r>
            <a:r>
              <a:rPr lang="el-GR" sz="2400" dirty="0"/>
              <a:t>-επιστημονικά ζητήματα που μπορούν να προσεγγισθούν μέσα από κάθε ιστορία </a:t>
            </a:r>
            <a:br>
              <a:rPr lang="el-GR" sz="2400" dirty="0"/>
            </a:br>
            <a:r>
              <a:rPr lang="el-GR" sz="2400" dirty="0"/>
              <a:t>						</a:t>
            </a:r>
          </a:p>
          <a:p>
            <a:endParaRPr lang="el-GR" sz="2400" dirty="0"/>
          </a:p>
        </p:txBody>
      </p:sp>
      <p:sp>
        <p:nvSpPr>
          <p:cNvPr id="4" name="Τίτλος 1"/>
          <p:cNvSpPr txBox="1">
            <a:spLocks/>
          </p:cNvSpPr>
          <p:nvPr/>
        </p:nvSpPr>
        <p:spPr>
          <a:xfrm>
            <a:off x="1524000" y="-2101"/>
            <a:ext cx="9144000" cy="681149"/>
          </a:xfrm>
          <a:prstGeom prst="rect">
            <a:avLst/>
          </a:prstGeom>
          <a:solidFill>
            <a:srgbClr val="FFC000">
              <a:alpha val="49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200" dirty="0">
                <a:solidFill>
                  <a:prstClr val="black"/>
                </a:solidFill>
                <a:latin typeface="Calibri"/>
              </a:rPr>
              <a:t>Οργανώσαμε βιωματικό σεμινάριο αφήγησης για εκπαιδευτικούς ΔΕ</a:t>
            </a:r>
          </a:p>
          <a:p>
            <a:pPr algn="l"/>
            <a:r>
              <a:rPr lang="el-GR" sz="2200" dirty="0">
                <a:solidFill>
                  <a:prstClr val="black"/>
                </a:solidFill>
                <a:latin typeface="Calibri"/>
              </a:rPr>
              <a:t>						</a:t>
            </a:r>
            <a:r>
              <a:rPr lang="el-GR" sz="1800" dirty="0">
                <a:solidFill>
                  <a:prstClr val="black"/>
                </a:solidFill>
                <a:latin typeface="Calibri"/>
              </a:rPr>
              <a:t>(</a:t>
            </a:r>
            <a:r>
              <a:rPr lang="el-GR" sz="1800" dirty="0" err="1">
                <a:solidFill>
                  <a:prstClr val="black"/>
                </a:solidFill>
                <a:latin typeface="Calibri"/>
              </a:rPr>
              <a:t>Καψαλά</a:t>
            </a:r>
            <a:r>
              <a:rPr lang="el-GR" sz="1800" dirty="0">
                <a:solidFill>
                  <a:prstClr val="black"/>
                </a:solidFill>
                <a:latin typeface="Calibri"/>
              </a:rPr>
              <a:t> &amp; </a:t>
            </a:r>
            <a:r>
              <a:rPr lang="el-GR" sz="1800" dirty="0" err="1">
                <a:solidFill>
                  <a:prstClr val="black"/>
                </a:solidFill>
                <a:latin typeface="Calibri"/>
              </a:rPr>
              <a:t>Μαυρικάκη</a:t>
            </a:r>
            <a:r>
              <a:rPr lang="el-GR" sz="1800" dirty="0">
                <a:solidFill>
                  <a:prstClr val="black"/>
                </a:solidFill>
                <a:latin typeface="Calibri"/>
              </a:rPr>
              <a:t> 2017</a:t>
            </a:r>
            <a:r>
              <a:rPr lang="el-GR" sz="1600" dirty="0">
                <a:solidFill>
                  <a:prstClr val="black"/>
                </a:solidFill>
                <a:latin typeface="Calibri"/>
              </a:rPr>
              <a:t>)</a:t>
            </a:r>
            <a:endParaRPr lang="el-GR" sz="2200" dirty="0">
              <a:solidFill>
                <a:prstClr val="black"/>
              </a:solidFill>
              <a:latin typeface="Calibri"/>
            </a:endParaRPr>
          </a:p>
        </p:txBody>
      </p:sp>
      <p:pic>
        <p:nvPicPr>
          <p:cNvPr id="2050" name="Picture 2" descr="C:\Users\admin\Desktop\επιφάνεια εργασίας\1_19_επιφ_εργ\samsgalALPHA\Camera\20151114_1739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1724" y="3937557"/>
            <a:ext cx="4968552" cy="279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596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764704"/>
            <a:ext cx="8229600" cy="5832648"/>
          </a:xfrm>
        </p:spPr>
        <p:txBody>
          <a:bodyPr>
            <a:normAutofit/>
          </a:bodyPr>
          <a:lstStyle/>
          <a:p>
            <a:pPr marL="514350" indent="-514350">
              <a:buFont typeface="+mj-lt"/>
              <a:buAutoNum type="arabicPeriod"/>
            </a:pPr>
            <a:r>
              <a:rPr lang="el-GR" sz="2200" dirty="0"/>
              <a:t>Θεωρούν οι εκπαιδευτικοί ότι το σεμινάριο που παρακολούθησαν τους βοήθησε στην αφήγηση των ιστοριών;</a:t>
            </a:r>
          </a:p>
          <a:p>
            <a:pPr marL="514350" indent="-514350">
              <a:buFont typeface="+mj-lt"/>
              <a:buAutoNum type="arabicPeriod"/>
            </a:pPr>
            <a:r>
              <a:rPr lang="el-GR" sz="2200" dirty="0"/>
              <a:t>Αφηγήθηκαν τις ιστορίες στην τάξη τους;</a:t>
            </a:r>
          </a:p>
          <a:p>
            <a:pPr marL="514350" indent="-514350">
              <a:buFont typeface="+mj-lt"/>
              <a:buAutoNum type="arabicPeriod"/>
            </a:pPr>
            <a:r>
              <a:rPr lang="el-GR" sz="2200" dirty="0"/>
              <a:t>Πόσο εύκολα ή δύσκολα θεωρούν ότι μπορούν να εφαρμόσουν αφήγηση, και τί δυσκολίες αναγνωρίζουν σε αυτό;</a:t>
            </a:r>
          </a:p>
          <a:p>
            <a:pPr marL="514350" indent="-514350">
              <a:buFont typeface="+mj-lt"/>
              <a:buAutoNum type="arabicPeriod"/>
            </a:pPr>
            <a:r>
              <a:rPr lang="el-GR" sz="2200" dirty="0"/>
              <a:t>Πόσο εύκολα ή δύσκολα θεωρούν ότι μπορούν να προσεγγίσουν έννοιες της </a:t>
            </a:r>
            <a:r>
              <a:rPr lang="el-GR" sz="2200" dirty="0" err="1"/>
              <a:t>ΦτΕ</a:t>
            </a:r>
            <a:r>
              <a:rPr lang="el-GR" sz="2200" dirty="0"/>
              <a:t> σε ένα τυπικό μάθημα βιολογίας και τί δυσκολίες αναγνωρίζουν σε αυτό;</a:t>
            </a:r>
          </a:p>
          <a:p>
            <a:pPr marL="514350" indent="-514350">
              <a:buFont typeface="+mj-lt"/>
              <a:buAutoNum type="arabicPeriod"/>
            </a:pPr>
            <a:r>
              <a:rPr lang="el-GR" sz="2200" dirty="0"/>
              <a:t>Πόσο εύκολα ή δύσκολα θεωρούν ότι μπορούν να προσεγγίσουν έννοιες της </a:t>
            </a:r>
            <a:r>
              <a:rPr lang="el-GR" sz="2200" dirty="0" err="1"/>
              <a:t>ΦτΕ</a:t>
            </a:r>
            <a:r>
              <a:rPr lang="el-GR" sz="2200" dirty="0"/>
              <a:t> μέσω της αφήγησης των ιστοριών και τί δυσκολίες αναγνωρίζουν σε αυτό; </a:t>
            </a:r>
          </a:p>
          <a:p>
            <a:pPr marL="514350" indent="-514350">
              <a:buFont typeface="+mj-lt"/>
              <a:buAutoNum type="arabicPeriod"/>
            </a:pPr>
            <a:r>
              <a:rPr lang="el-GR" sz="2200" dirty="0"/>
              <a:t>Ποιες έννοιες της </a:t>
            </a:r>
            <a:r>
              <a:rPr lang="el-GR" sz="2200" dirty="0" err="1"/>
              <a:t>ΦτΕ</a:t>
            </a:r>
            <a:r>
              <a:rPr lang="el-GR" sz="2200" dirty="0"/>
              <a:t> αναγνώρισαν οι εκπαιδευτικοί στις τέσσερις ιστορίες;</a:t>
            </a:r>
          </a:p>
          <a:p>
            <a:pPr marL="514350" indent="-514350">
              <a:buFont typeface="+mj-lt"/>
              <a:buAutoNum type="arabicPeriod"/>
            </a:pPr>
            <a:r>
              <a:rPr lang="el-GR" sz="2200" dirty="0"/>
              <a:t>Έχουν πρόθεση στο μέλλον να προσεγγίζουν έννοιες της </a:t>
            </a:r>
            <a:r>
              <a:rPr lang="el-GR" sz="2200" dirty="0" err="1"/>
              <a:t>ΦτΕ</a:t>
            </a:r>
            <a:r>
              <a:rPr lang="el-GR" sz="2200" dirty="0"/>
              <a:t> μέσω αφήγησης των ιστοριών;</a:t>
            </a:r>
          </a:p>
        </p:txBody>
      </p:sp>
      <p:sp>
        <p:nvSpPr>
          <p:cNvPr id="4" name="Τίτλος 1"/>
          <p:cNvSpPr>
            <a:spLocks noGrp="1"/>
          </p:cNvSpPr>
          <p:nvPr>
            <p:ph type="title"/>
          </p:nvPr>
        </p:nvSpPr>
        <p:spPr>
          <a:xfrm>
            <a:off x="1524000" y="-27384"/>
            <a:ext cx="9144000" cy="490066"/>
          </a:xfrm>
          <a:solidFill>
            <a:srgbClr val="FFC000"/>
          </a:solidFill>
        </p:spPr>
        <p:txBody>
          <a:bodyPr>
            <a:normAutofit fontScale="90000"/>
          </a:bodyPr>
          <a:lstStyle/>
          <a:p>
            <a:pPr algn="l"/>
            <a:r>
              <a:rPr lang="el-GR" sz="2800" dirty="0"/>
              <a:t>Ερευνητικά Ερωτήματα</a:t>
            </a:r>
          </a:p>
        </p:txBody>
      </p:sp>
      <p:pic>
        <p:nvPicPr>
          <p:cNvPr id="6146" name="Picture 2" descr="Αποτέλεσμα εικόνας για question 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7578" y="548681"/>
            <a:ext cx="423966" cy="740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Αποτέλεσμα εικόνας για question 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280" y="5301208"/>
            <a:ext cx="836134" cy="146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183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908720"/>
            <a:ext cx="8229600" cy="5616624"/>
          </a:xfrm>
        </p:spPr>
        <p:txBody>
          <a:bodyPr>
            <a:normAutofit fontScale="70000" lnSpcReduction="20000"/>
          </a:bodyPr>
          <a:lstStyle/>
          <a:p>
            <a:r>
              <a:rPr lang="el-GR" dirty="0"/>
              <a:t>δομημένο ερωτηματολόγιο κλειστού τύπου μέσω </a:t>
            </a:r>
            <a:r>
              <a:rPr lang="el-GR" dirty="0" err="1">
                <a:hlinkClick r:id="rId2"/>
              </a:rPr>
              <a:t>Google</a:t>
            </a:r>
            <a:r>
              <a:rPr lang="el-GR" dirty="0">
                <a:hlinkClick r:id="rId2"/>
              </a:rPr>
              <a:t> </a:t>
            </a:r>
            <a:r>
              <a:rPr lang="el-GR" dirty="0" err="1">
                <a:hlinkClick r:id="rId2"/>
              </a:rPr>
              <a:t>forms</a:t>
            </a:r>
            <a:endParaRPr lang="el-GR" dirty="0"/>
          </a:p>
          <a:p>
            <a:r>
              <a:rPr lang="el-GR" dirty="0"/>
              <a:t>επτά μήνες μετά το σεμινάριο</a:t>
            </a:r>
          </a:p>
          <a:p>
            <a:r>
              <a:rPr lang="el-GR" dirty="0"/>
              <a:t>στο ερωτηματολόγιο </a:t>
            </a:r>
            <a:r>
              <a:rPr lang="el-GR"/>
              <a:t>απάντησαν ανώνυμα </a:t>
            </a:r>
            <a:r>
              <a:rPr lang="el-GR" b="1" dirty="0"/>
              <a:t>22 εκπαιδευτικοί</a:t>
            </a:r>
            <a:r>
              <a:rPr lang="el-GR" dirty="0"/>
              <a:t>. </a:t>
            </a:r>
          </a:p>
          <a:p>
            <a:endParaRPr lang="el-GR" dirty="0"/>
          </a:p>
          <a:p>
            <a:pPr>
              <a:buFont typeface="Wingdings" panose="05000000000000000000" pitchFamily="2" charset="2"/>
              <a:buChar char="§"/>
            </a:pPr>
            <a:r>
              <a:rPr lang="el-GR" dirty="0"/>
              <a:t>23 ερωτήσεις:</a:t>
            </a:r>
          </a:p>
          <a:p>
            <a:pPr>
              <a:buFont typeface="Wingdings" panose="05000000000000000000" pitchFamily="2" charset="2"/>
              <a:buChar char="§"/>
            </a:pPr>
            <a:r>
              <a:rPr lang="el-GR" dirty="0"/>
              <a:t>9 ερωτήσεις: αξιολόγηση σεμιναρίου</a:t>
            </a:r>
          </a:p>
          <a:p>
            <a:pPr>
              <a:buFont typeface="Wingdings" panose="05000000000000000000" pitchFamily="2" charset="2"/>
              <a:buChar char="§"/>
            </a:pPr>
            <a:r>
              <a:rPr lang="el-GR" dirty="0"/>
              <a:t>3 ερωτήσεις: αξιολόγηση αφήγησης ως εκπαιδευτική μέθοδο</a:t>
            </a:r>
          </a:p>
          <a:p>
            <a:pPr>
              <a:buFont typeface="Wingdings" panose="05000000000000000000" pitchFamily="2" charset="2"/>
              <a:buChar char="§"/>
            </a:pPr>
            <a:r>
              <a:rPr lang="el-GR" dirty="0"/>
              <a:t>4 ερωτήσεις: διδασκαλία της </a:t>
            </a:r>
            <a:r>
              <a:rPr lang="el-GR" dirty="0" err="1"/>
              <a:t>ΦτΕ</a:t>
            </a:r>
            <a:endParaRPr lang="el-GR" dirty="0"/>
          </a:p>
          <a:p>
            <a:pPr>
              <a:buFont typeface="Wingdings" panose="05000000000000000000" pitchFamily="2" charset="2"/>
              <a:buChar char="§"/>
            </a:pPr>
            <a:r>
              <a:rPr lang="el-GR" dirty="0"/>
              <a:t>7 ερωτήσεις: προσέγγιση εννοιών της </a:t>
            </a:r>
            <a:r>
              <a:rPr lang="el-GR" dirty="0" err="1"/>
              <a:t>ΦτΕ</a:t>
            </a:r>
            <a:r>
              <a:rPr lang="el-GR" dirty="0"/>
              <a:t> μέσω αφήγησης</a:t>
            </a:r>
          </a:p>
          <a:p>
            <a:endParaRPr lang="el-GR" dirty="0"/>
          </a:p>
          <a:p>
            <a:pPr>
              <a:buFont typeface="Wingdings" panose="05000000000000000000" pitchFamily="2" charset="2"/>
              <a:buChar char="q"/>
            </a:pPr>
            <a:r>
              <a:rPr lang="el-GR" dirty="0"/>
              <a:t>8 </a:t>
            </a:r>
            <a:r>
              <a:rPr lang="en-GB" dirty="0" err="1"/>
              <a:t>likert</a:t>
            </a:r>
            <a:r>
              <a:rPr lang="en-GB" dirty="0"/>
              <a:t> scale</a:t>
            </a:r>
            <a:r>
              <a:rPr lang="el-GR" dirty="0"/>
              <a:t> ερωτήσεις </a:t>
            </a:r>
            <a:r>
              <a:rPr lang="en-GB" dirty="0"/>
              <a:t>(5 </a:t>
            </a:r>
            <a:r>
              <a:rPr lang="el-GR" dirty="0"/>
              <a:t>βαθμίδων) </a:t>
            </a:r>
          </a:p>
          <a:p>
            <a:pPr>
              <a:buFont typeface="Wingdings" panose="05000000000000000000" pitchFamily="2" charset="2"/>
              <a:buChar char="q"/>
            </a:pPr>
            <a:r>
              <a:rPr lang="el-GR" dirty="0"/>
              <a:t>13 ερωτήσεις πολλαπλής επιλογής</a:t>
            </a:r>
          </a:p>
          <a:p>
            <a:pPr>
              <a:buFont typeface="Wingdings" panose="05000000000000000000" pitchFamily="2" charset="2"/>
              <a:buChar char="q"/>
            </a:pPr>
            <a:r>
              <a:rPr lang="el-GR" dirty="0"/>
              <a:t>2 διχοτομικές ερωτήσεις</a:t>
            </a:r>
          </a:p>
          <a:p>
            <a:endParaRPr lang="el-GR" dirty="0"/>
          </a:p>
          <a:p>
            <a:r>
              <a:rPr lang="el-GR" b="1" dirty="0"/>
              <a:t>περιγραφική στατιστική</a:t>
            </a:r>
            <a:r>
              <a:rPr lang="el-GR" dirty="0"/>
              <a:t>, μέσω Excel</a:t>
            </a:r>
          </a:p>
          <a:p>
            <a:endParaRPr lang="el-GR" dirty="0"/>
          </a:p>
        </p:txBody>
      </p:sp>
      <p:sp>
        <p:nvSpPr>
          <p:cNvPr id="4" name="Τίτλος 1"/>
          <p:cNvSpPr txBox="1">
            <a:spLocks/>
          </p:cNvSpPr>
          <p:nvPr/>
        </p:nvSpPr>
        <p:spPr>
          <a:xfrm>
            <a:off x="1524000" y="-27384"/>
            <a:ext cx="9144000" cy="490066"/>
          </a:xfrm>
          <a:prstGeom prst="rect">
            <a:avLst/>
          </a:prstGeom>
          <a:solidFill>
            <a:srgbClr val="FFC000">
              <a:alpha val="50000"/>
            </a:srgb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Μεθοδολογία</a:t>
            </a:r>
          </a:p>
        </p:txBody>
      </p:sp>
    </p:spTree>
    <p:extLst>
      <p:ext uri="{BB962C8B-B14F-4D97-AF65-F5344CB8AC3E}">
        <p14:creationId xmlns:p14="http://schemas.microsoft.com/office/powerpoint/2010/main" val="2387470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1524000" y="-88"/>
            <a:ext cx="9144000" cy="490066"/>
          </a:xfrm>
          <a:prstGeom prst="rect">
            <a:avLst/>
          </a:prstGeom>
          <a:solidFill>
            <a:schemeClr val="accent5">
              <a:lumMod val="50000"/>
              <a:alpha val="3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Αποτελέσματα</a:t>
            </a:r>
          </a:p>
        </p:txBody>
      </p:sp>
      <p:sp>
        <p:nvSpPr>
          <p:cNvPr id="5" name="TextBox 4"/>
          <p:cNvSpPr txBox="1"/>
          <p:nvPr/>
        </p:nvSpPr>
        <p:spPr>
          <a:xfrm>
            <a:off x="1991544" y="643336"/>
            <a:ext cx="8208912" cy="769441"/>
          </a:xfrm>
          <a:prstGeom prst="rect">
            <a:avLst/>
          </a:prstGeom>
          <a:noFill/>
        </p:spPr>
        <p:txBody>
          <a:bodyPr wrap="square" rtlCol="0">
            <a:spAutoFit/>
          </a:bodyPr>
          <a:lstStyle/>
          <a:p>
            <a:pPr defTabSz="914400"/>
            <a:r>
              <a:rPr lang="el-GR" sz="2200" i="1" dirty="0">
                <a:solidFill>
                  <a:prstClr val="black"/>
                </a:solidFill>
                <a:latin typeface="Calibri"/>
              </a:rPr>
              <a:t>Θεωρούν οι εκπαιδευτικοί ότι το σεμινάριο που παρακολούθησαν τους βοήθησε στην αφήγηση των ιστοριών;</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3" y="775775"/>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Έλλειψη 5"/>
          <p:cNvSpPr/>
          <p:nvPr/>
        </p:nvSpPr>
        <p:spPr>
          <a:xfrm>
            <a:off x="1991544" y="4437112"/>
            <a:ext cx="2952328" cy="172819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200" dirty="0">
                <a:solidFill>
                  <a:prstClr val="black"/>
                </a:solidFill>
                <a:latin typeface="Calibri"/>
              </a:rPr>
              <a:t>πόσο βοηθήθηκαν στην αφήγηση: </a:t>
            </a:r>
            <a:r>
              <a:rPr lang="en-GB" sz="2200" b="1" dirty="0">
                <a:solidFill>
                  <a:prstClr val="black"/>
                </a:solidFill>
                <a:latin typeface="Calibri"/>
              </a:rPr>
              <a:t>3,6/5</a:t>
            </a:r>
            <a:endParaRPr lang="el-GR" sz="2200" b="1" dirty="0">
              <a:solidFill>
                <a:prstClr val="black"/>
              </a:solidFill>
              <a:latin typeface="Calibri"/>
            </a:endParaRPr>
          </a:p>
        </p:txBody>
      </p:sp>
      <p:sp>
        <p:nvSpPr>
          <p:cNvPr id="7" name="AutoShape 3" descr="Forms response chart. Question title: Σας βοήθησε το σεμινάριο που παρακολουθήσατε να γίνετε καλύτεροι αφηγητές;. Number of responses: 22 responses."/>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l-GR">
              <a:solidFill>
                <a:prstClr val="black"/>
              </a:solidFill>
              <a:latin typeface="Calibri"/>
            </a:endParaRPr>
          </a:p>
        </p:txBody>
      </p:sp>
      <p:sp>
        <p:nvSpPr>
          <p:cNvPr id="8" name="AutoShape 4" descr="Forms response chart. Question title: Σας βοήθησε το σεμινάριο που παρακολουθήσατε να γίνετε καλύτεροι αφηγητές;. Number of responses: 22 responses."/>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l-GR">
              <a:solidFill>
                <a:prstClr val="black"/>
              </a:solidFill>
              <a:latin typeface="Calibri"/>
            </a:endParaRPr>
          </a:p>
        </p:txBody>
      </p:sp>
      <p:sp>
        <p:nvSpPr>
          <p:cNvPr id="9" name="AutoShape 5" descr="Forms response chart. Question title: Σας βοήθησε το σεμινάριο που παρακολουθήσατε να γίνετε καλύτεροι αφηγητές;. Number of responses: 22 responses."/>
          <p:cNvSpPr>
            <a:spLocks noChangeAspect="1" noChangeArrowheads="1"/>
          </p:cNvSpPr>
          <p:nvPr/>
        </p:nvSpPr>
        <p:spPr bwMode="auto">
          <a:xfrm>
            <a:off x="1828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l-GR">
              <a:solidFill>
                <a:prstClr val="black"/>
              </a:solidFill>
              <a:latin typeface="Calibri"/>
            </a:endParaRPr>
          </a:p>
        </p:txBody>
      </p:sp>
      <p:sp>
        <p:nvSpPr>
          <p:cNvPr id="11" name="AutoShape 7" descr="Forms response chart. Question title: Σας βοήθησε το σεμινάριο που παρακολουθήσατε να γίνετε καλύτεροι αφηγητές;. Number of responses: 22 responses."/>
          <p:cNvSpPr>
            <a:spLocks noChangeAspect="1" noChangeArrowheads="1"/>
          </p:cNvSpPr>
          <p:nvPr/>
        </p:nvSpPr>
        <p:spPr bwMode="auto">
          <a:xfrm>
            <a:off x="19812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l-GR">
              <a:solidFill>
                <a:prstClr val="black"/>
              </a:solidFill>
              <a:latin typeface="Calibri"/>
            </a:endParaRPr>
          </a:p>
        </p:txBody>
      </p:sp>
      <p:pic>
        <p:nvPicPr>
          <p:cNvPr id="5128" name="Picture 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30475" y="1361516"/>
            <a:ext cx="8213300" cy="269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6968" y="4755625"/>
            <a:ext cx="3639128" cy="208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339841" y="4293097"/>
            <a:ext cx="4110096" cy="646331"/>
          </a:xfrm>
          <a:prstGeom prst="rect">
            <a:avLst/>
          </a:prstGeom>
          <a:noFill/>
        </p:spPr>
        <p:txBody>
          <a:bodyPr wrap="square" rtlCol="0">
            <a:spAutoFit/>
          </a:bodyPr>
          <a:lstStyle/>
          <a:p>
            <a:pPr defTabSz="914400"/>
            <a:r>
              <a:rPr lang="el-GR" dirty="0">
                <a:solidFill>
                  <a:prstClr val="black"/>
                </a:solidFill>
                <a:latin typeface="Calibri"/>
              </a:rPr>
              <a:t>Επιθυμείτε να παρακολουθήσετε και άλλα σεμινάρια αφήγησης;</a:t>
            </a:r>
          </a:p>
        </p:txBody>
      </p:sp>
    </p:spTree>
    <p:extLst>
      <p:ext uri="{BB962C8B-B14F-4D97-AF65-F5344CB8AC3E}">
        <p14:creationId xmlns:p14="http://schemas.microsoft.com/office/powerpoint/2010/main" val="1995658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Θέση περιεχομένου 4"/>
          <p:cNvGraphicFramePr>
            <a:graphicFrameLocks noGrp="1"/>
          </p:cNvGraphicFramePr>
          <p:nvPr>
            <p:ph idx="1"/>
          </p:nvPr>
        </p:nvGraphicFramePr>
        <p:xfrm>
          <a:off x="1991544" y="2083518"/>
          <a:ext cx="7920880" cy="4128262"/>
        </p:xfrm>
        <a:graphic>
          <a:graphicData uri="http://schemas.openxmlformats.org/drawingml/2006/table">
            <a:tbl>
              <a:tblPr firstRow="1" firstCol="1" bandRow="1">
                <a:tableStyleId>{7DF18680-E054-41AD-8BC1-D1AEF772440D}</a:tableStyleId>
              </a:tblPr>
              <a:tblGrid>
                <a:gridCol w="216024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979793">
                  <a:extLst>
                    <a:ext uri="{9D8B030D-6E8A-4147-A177-3AD203B41FA5}">
                      <a16:colId xmlns:a16="http://schemas.microsoft.com/office/drawing/2014/main" val="20002"/>
                    </a:ext>
                  </a:extLst>
                </a:gridCol>
                <a:gridCol w="1980647">
                  <a:extLst>
                    <a:ext uri="{9D8B030D-6E8A-4147-A177-3AD203B41FA5}">
                      <a16:colId xmlns:a16="http://schemas.microsoft.com/office/drawing/2014/main" val="20003"/>
                    </a:ext>
                  </a:extLst>
                </a:gridCol>
              </a:tblGrid>
              <a:tr h="1094666">
                <a:tc>
                  <a:txBody>
                    <a:bodyPr/>
                    <a:lstStyle/>
                    <a:p>
                      <a:pPr algn="ctr">
                        <a:lnSpc>
                          <a:spcPct val="115000"/>
                        </a:lnSpc>
                        <a:spcAft>
                          <a:spcPts val="0"/>
                        </a:spcAft>
                      </a:pPr>
                      <a:r>
                        <a:rPr lang="el-GR" sz="2200" dirty="0">
                          <a:effectLst/>
                        </a:rPr>
                        <a:t> </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αφήγηση</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εισαγωγή εννοιών ΦτΕ σε τυπικό μάθημα βιολογίας</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εισαγωγή εννοιών ΦτΕ μέσω αφήγησης</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722505">
                <a:tc>
                  <a:txBody>
                    <a:bodyPr/>
                    <a:lstStyle/>
                    <a:p>
                      <a:pPr>
                        <a:lnSpc>
                          <a:spcPct val="115000"/>
                        </a:lnSpc>
                        <a:spcAft>
                          <a:spcPts val="0"/>
                        </a:spcAft>
                      </a:pPr>
                      <a:r>
                        <a:rPr lang="el-GR" sz="2200" dirty="0">
                          <a:effectLst/>
                        </a:rPr>
                        <a:t>Μ.Ο. ευκολίας εφαρμογής (Ν=22)</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rPr>
                        <a:t>3,4/5</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rPr>
                        <a:t>2,9/5</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3,2/5</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50342">
                <a:tc>
                  <a:txBody>
                    <a:bodyPr/>
                    <a:lstStyle/>
                    <a:p>
                      <a:pPr>
                        <a:lnSpc>
                          <a:spcPct val="115000"/>
                        </a:lnSpc>
                        <a:spcAft>
                          <a:spcPts val="0"/>
                        </a:spcAft>
                      </a:pPr>
                      <a:r>
                        <a:rPr lang="el-GR" sz="2200">
                          <a:effectLst/>
                        </a:rPr>
                        <a:t>Δύσκολη (2)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13,6% (3/22)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36,4% (8/22)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rPr>
                        <a:t>18,2% (4/22)</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50342">
                <a:tc>
                  <a:txBody>
                    <a:bodyPr/>
                    <a:lstStyle/>
                    <a:p>
                      <a:pPr>
                        <a:lnSpc>
                          <a:spcPct val="115000"/>
                        </a:lnSpc>
                        <a:spcAft>
                          <a:spcPts val="0"/>
                        </a:spcAft>
                      </a:pPr>
                      <a:r>
                        <a:rPr lang="el-GR" sz="2200">
                          <a:effectLst/>
                        </a:rPr>
                        <a:t>Μέτρια (3)</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36,4% (8/22)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40,9% (9/22)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rPr>
                        <a:t>50% (11/22)</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722505">
                <a:tc>
                  <a:txBody>
                    <a:bodyPr/>
                    <a:lstStyle/>
                    <a:p>
                      <a:pPr>
                        <a:lnSpc>
                          <a:spcPct val="115000"/>
                        </a:lnSpc>
                        <a:spcAft>
                          <a:spcPts val="0"/>
                        </a:spcAft>
                      </a:pPr>
                      <a:r>
                        <a:rPr lang="el-GR" sz="2200" dirty="0">
                          <a:effectLst/>
                        </a:rPr>
                        <a:t>Εύκολη – πολύ εύκολη (4-5)</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50% (11/22)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22,7% (5/22)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rPr>
                        <a:t>31,8% (7/22)</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4" name="Τίτλος 1"/>
          <p:cNvSpPr txBox="1">
            <a:spLocks/>
          </p:cNvSpPr>
          <p:nvPr/>
        </p:nvSpPr>
        <p:spPr>
          <a:xfrm>
            <a:off x="1524000" y="-88"/>
            <a:ext cx="9144000" cy="490066"/>
          </a:xfrm>
          <a:prstGeom prst="rect">
            <a:avLst/>
          </a:prstGeom>
          <a:solidFill>
            <a:schemeClr val="accent5">
              <a:lumMod val="50000"/>
              <a:alpha val="3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Αποτελέσματα</a:t>
            </a:r>
          </a:p>
        </p:txBody>
      </p:sp>
      <p:sp>
        <p:nvSpPr>
          <p:cNvPr id="6" name="TextBox 5"/>
          <p:cNvSpPr txBox="1"/>
          <p:nvPr/>
        </p:nvSpPr>
        <p:spPr>
          <a:xfrm>
            <a:off x="1991544" y="583818"/>
            <a:ext cx="8676456" cy="1446550"/>
          </a:xfrm>
          <a:prstGeom prst="rect">
            <a:avLst/>
          </a:prstGeom>
          <a:noFill/>
        </p:spPr>
        <p:txBody>
          <a:bodyPr wrap="square" rtlCol="0">
            <a:spAutoFit/>
          </a:bodyPr>
          <a:lstStyle/>
          <a:p>
            <a:pPr defTabSz="914400"/>
            <a:r>
              <a:rPr lang="el-GR" sz="2200" i="1" dirty="0">
                <a:solidFill>
                  <a:prstClr val="black"/>
                </a:solidFill>
                <a:latin typeface="Calibri"/>
              </a:rPr>
              <a:t>Πόσο εύκολα ή δύσκολα θεωρούν ότι μπορούν: </a:t>
            </a:r>
          </a:p>
          <a:p>
            <a:pPr marL="342900" indent="-342900" defTabSz="914400">
              <a:buFontTx/>
              <a:buChar char="-"/>
            </a:pPr>
            <a:r>
              <a:rPr lang="el-GR" sz="2200" i="1" dirty="0">
                <a:solidFill>
                  <a:prstClr val="black"/>
                </a:solidFill>
                <a:latin typeface="Calibri"/>
              </a:rPr>
              <a:t>να εφαρμόσουν αφήγηση </a:t>
            </a:r>
          </a:p>
          <a:p>
            <a:pPr marL="342900" indent="-342900" defTabSz="914400">
              <a:buFontTx/>
              <a:buChar char="-"/>
            </a:pPr>
            <a:r>
              <a:rPr lang="el-GR" sz="2200" i="1" dirty="0">
                <a:solidFill>
                  <a:prstClr val="black"/>
                </a:solidFill>
                <a:latin typeface="Calibri"/>
              </a:rPr>
              <a:t>να προσεγγίσουν έννοιες της </a:t>
            </a:r>
            <a:r>
              <a:rPr lang="el-GR" sz="2200" i="1" dirty="0" err="1">
                <a:solidFill>
                  <a:prstClr val="black"/>
                </a:solidFill>
                <a:latin typeface="Calibri"/>
              </a:rPr>
              <a:t>ΦτΕ</a:t>
            </a:r>
            <a:r>
              <a:rPr lang="el-GR" sz="2200" i="1" dirty="0">
                <a:solidFill>
                  <a:prstClr val="black"/>
                </a:solidFill>
                <a:latin typeface="Calibri"/>
              </a:rPr>
              <a:t> σε ένα τυπικό μάθημα βιολογίας</a:t>
            </a:r>
          </a:p>
          <a:p>
            <a:pPr marL="342900" indent="-342900" defTabSz="914400">
              <a:buFontTx/>
              <a:buChar char="-"/>
            </a:pPr>
            <a:r>
              <a:rPr lang="el-GR" sz="2200" i="1" dirty="0">
                <a:solidFill>
                  <a:prstClr val="black"/>
                </a:solidFill>
                <a:latin typeface="Calibri"/>
              </a:rPr>
              <a:t>να προσεγγίσουν έννοιες της </a:t>
            </a:r>
            <a:r>
              <a:rPr lang="el-GR" sz="2200" i="1" dirty="0" err="1">
                <a:solidFill>
                  <a:prstClr val="black"/>
                </a:solidFill>
                <a:latin typeface="Calibri"/>
              </a:rPr>
              <a:t>ΦτΕ</a:t>
            </a:r>
            <a:r>
              <a:rPr lang="el-GR" sz="2200" i="1" dirty="0">
                <a:solidFill>
                  <a:prstClr val="black"/>
                </a:solidFill>
                <a:latin typeface="Calibri"/>
              </a:rPr>
              <a:t> μέσω της αφήγησης των ιστοριών; </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3" y="716258"/>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Ορθογώνιο 7"/>
          <p:cNvSpPr/>
          <p:nvPr/>
        </p:nvSpPr>
        <p:spPr>
          <a:xfrm>
            <a:off x="6023992" y="4766672"/>
            <a:ext cx="388843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
        <p:nvSpPr>
          <p:cNvPr id="9" name="Ορθογώνιο 8"/>
          <p:cNvSpPr/>
          <p:nvPr/>
        </p:nvSpPr>
        <p:spPr>
          <a:xfrm>
            <a:off x="6008752" y="5547712"/>
            <a:ext cx="388843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Tree>
    <p:extLst>
      <p:ext uri="{BB962C8B-B14F-4D97-AF65-F5344CB8AC3E}">
        <p14:creationId xmlns:p14="http://schemas.microsoft.com/office/powerpoint/2010/main" val="2718659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Θέση περιεχομένου 4"/>
          <p:cNvGraphicFramePr>
            <a:graphicFrameLocks noGrp="1"/>
          </p:cNvGraphicFramePr>
          <p:nvPr>
            <p:ph idx="1"/>
          </p:nvPr>
        </p:nvGraphicFramePr>
        <p:xfrm>
          <a:off x="1991544" y="2083518"/>
          <a:ext cx="7920880" cy="4528474"/>
        </p:xfrm>
        <a:graphic>
          <a:graphicData uri="http://schemas.openxmlformats.org/drawingml/2006/table">
            <a:tbl>
              <a:tblPr firstRow="1" firstCol="1" bandRow="1">
                <a:tableStyleId>{7DF18680-E054-41AD-8BC1-D1AEF772440D}</a:tableStyleId>
              </a:tblPr>
              <a:tblGrid>
                <a:gridCol w="2664296">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tblGrid>
              <a:tr h="1094666">
                <a:tc>
                  <a:txBody>
                    <a:bodyPr/>
                    <a:lstStyle/>
                    <a:p>
                      <a:pPr algn="ctr">
                        <a:lnSpc>
                          <a:spcPct val="115000"/>
                        </a:lnSpc>
                        <a:spcAft>
                          <a:spcPts val="0"/>
                        </a:spcAft>
                      </a:pPr>
                      <a:r>
                        <a:rPr lang="el-GR" sz="2200" dirty="0">
                          <a:effectLst/>
                        </a:rPr>
                        <a:t> </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αφήγηση</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dirty="0">
                          <a:effectLst/>
                        </a:rPr>
                        <a:t>εισαγωγή εννοιών </a:t>
                      </a:r>
                      <a:r>
                        <a:rPr lang="el-GR" sz="2200" dirty="0" err="1">
                          <a:effectLst/>
                        </a:rPr>
                        <a:t>ΦτΕ</a:t>
                      </a:r>
                      <a:r>
                        <a:rPr lang="el-GR" sz="2200" dirty="0">
                          <a:effectLst/>
                        </a:rPr>
                        <a:t> σε τυπικό μάθημα βιολογίας</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εισαγωγή εννοιών ΦτΕ μέσω αφήγησης</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79258">
                <a:tc>
                  <a:txBody>
                    <a:bodyPr/>
                    <a:lstStyle/>
                    <a:p>
                      <a:pPr>
                        <a:lnSpc>
                          <a:spcPct val="115000"/>
                        </a:lnSpc>
                        <a:spcAft>
                          <a:spcPts val="0"/>
                        </a:spcAft>
                      </a:pPr>
                      <a:r>
                        <a:rPr lang="el-GR" sz="2200" dirty="0">
                          <a:effectLst/>
                          <a:latin typeface="Arial Narrow"/>
                          <a:ea typeface="Calibri"/>
                          <a:cs typeface="Arial"/>
                        </a:rPr>
                        <a:t>Ν απαντήσεων</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16 (100,0%)</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17 (100,0%)</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11 (100%)</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50342">
                <a:tc>
                  <a:txBody>
                    <a:bodyPr/>
                    <a:lstStyle/>
                    <a:p>
                      <a:pPr>
                        <a:lnSpc>
                          <a:spcPct val="115000"/>
                        </a:lnSpc>
                        <a:spcAft>
                          <a:spcPts val="0"/>
                        </a:spcAft>
                      </a:pPr>
                      <a:r>
                        <a:rPr lang="el-GR" sz="2200">
                          <a:effectLst/>
                          <a:latin typeface="Arial Narrow"/>
                          <a:ea typeface="Calibri"/>
                          <a:cs typeface="Arial"/>
                        </a:rPr>
                        <a:t>έλλειψη χρόνου</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10 (62,5%)</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11 (64,7%)</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8 (72,7%)</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50342">
                <a:tc>
                  <a:txBody>
                    <a:bodyPr/>
                    <a:lstStyle/>
                    <a:p>
                      <a:pPr>
                        <a:lnSpc>
                          <a:spcPct val="115000"/>
                        </a:lnSpc>
                        <a:spcAft>
                          <a:spcPts val="0"/>
                        </a:spcAft>
                      </a:pPr>
                      <a:r>
                        <a:rPr lang="el-GR" sz="2200">
                          <a:effectLst/>
                          <a:latin typeface="Arial Narrow"/>
                          <a:ea typeface="Calibri"/>
                          <a:cs typeface="Arial"/>
                        </a:rPr>
                        <a:t>έλλειψη εξοπλισμού</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latin typeface="Arial Narrow"/>
                          <a:ea typeface="Calibri"/>
                          <a:cs typeface="Arial"/>
                        </a:rPr>
                        <a:t>5 (31,3%)</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6 (35,3%)</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2 (18,2%)</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722505">
                <a:tc>
                  <a:txBody>
                    <a:bodyPr/>
                    <a:lstStyle/>
                    <a:p>
                      <a:pPr>
                        <a:lnSpc>
                          <a:spcPct val="115000"/>
                        </a:lnSpc>
                        <a:spcAft>
                          <a:spcPts val="0"/>
                        </a:spcAft>
                      </a:pPr>
                      <a:r>
                        <a:rPr lang="el-GR" sz="2200">
                          <a:effectLst/>
                          <a:latin typeface="Arial Narrow"/>
                          <a:ea typeface="Calibri"/>
                          <a:cs typeface="Arial"/>
                        </a:rPr>
                        <a:t>ανάγκη προετοιμασίας εκπαιδευτικού</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latin typeface="Arial Narrow"/>
                          <a:ea typeface="Calibri"/>
                          <a:cs typeface="Arial"/>
                        </a:rPr>
                        <a:t>7 (43,8%)</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6 (35,3%)</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5 (45,5%)</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722505">
                <a:tc>
                  <a:txBody>
                    <a:bodyPr/>
                    <a:lstStyle/>
                    <a:p>
                      <a:pPr>
                        <a:lnSpc>
                          <a:spcPct val="115000"/>
                        </a:lnSpc>
                        <a:spcAft>
                          <a:spcPts val="0"/>
                        </a:spcAft>
                      </a:pPr>
                      <a:r>
                        <a:rPr lang="el-GR" sz="2200">
                          <a:effectLst/>
                          <a:latin typeface="Arial Narrow"/>
                          <a:ea typeface="Calibri"/>
                          <a:cs typeface="Arial"/>
                        </a:rPr>
                        <a:t>γνωστική ανεπάρκεια εκπαιδευτικού</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latin typeface="Arial Narrow"/>
                          <a:ea typeface="Calibri"/>
                          <a:cs typeface="Arial"/>
                        </a:rPr>
                        <a:t>6 (37,5%)</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latin typeface="Arial Narrow"/>
                          <a:ea typeface="Calibri"/>
                          <a:cs typeface="Arial"/>
                        </a:rPr>
                        <a:t>6 (35,3%)</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4 (36,4%)</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416558">
                <a:tc>
                  <a:txBody>
                    <a:bodyPr/>
                    <a:lstStyle/>
                    <a:p>
                      <a:pPr>
                        <a:lnSpc>
                          <a:spcPct val="115000"/>
                        </a:lnSpc>
                        <a:spcAft>
                          <a:spcPts val="0"/>
                        </a:spcAft>
                      </a:pPr>
                      <a:r>
                        <a:rPr lang="el-GR" sz="2200">
                          <a:effectLst/>
                          <a:latin typeface="Arial Narrow"/>
                          <a:ea typeface="Calibri"/>
                          <a:cs typeface="Arial"/>
                        </a:rPr>
                        <a:t>κόστος</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latin typeface="Arial Narrow"/>
                          <a:ea typeface="Calibri"/>
                          <a:cs typeface="Arial"/>
                        </a:rPr>
                        <a:t>1 (6,3%)</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latin typeface="Arial Narrow"/>
                          <a:ea typeface="Calibri"/>
                          <a:cs typeface="Arial"/>
                        </a:rPr>
                        <a:t>3 (17,6%)</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2 (18,2%)</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4" name="Τίτλος 1"/>
          <p:cNvSpPr txBox="1">
            <a:spLocks/>
          </p:cNvSpPr>
          <p:nvPr/>
        </p:nvSpPr>
        <p:spPr>
          <a:xfrm>
            <a:off x="1524000" y="-88"/>
            <a:ext cx="9144000" cy="490066"/>
          </a:xfrm>
          <a:prstGeom prst="rect">
            <a:avLst/>
          </a:prstGeom>
          <a:solidFill>
            <a:schemeClr val="accent5">
              <a:lumMod val="50000"/>
              <a:alpha val="3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Αποτελέσματα</a:t>
            </a:r>
          </a:p>
        </p:txBody>
      </p:sp>
      <p:sp>
        <p:nvSpPr>
          <p:cNvPr id="6" name="TextBox 5"/>
          <p:cNvSpPr txBox="1"/>
          <p:nvPr/>
        </p:nvSpPr>
        <p:spPr>
          <a:xfrm>
            <a:off x="1991544" y="542290"/>
            <a:ext cx="8676456" cy="1446550"/>
          </a:xfrm>
          <a:prstGeom prst="rect">
            <a:avLst/>
          </a:prstGeom>
          <a:noFill/>
        </p:spPr>
        <p:txBody>
          <a:bodyPr wrap="square" rtlCol="0">
            <a:spAutoFit/>
          </a:bodyPr>
          <a:lstStyle/>
          <a:p>
            <a:pPr defTabSz="914400"/>
            <a:r>
              <a:rPr lang="el-GR" sz="2200" i="1" dirty="0">
                <a:solidFill>
                  <a:prstClr val="black"/>
                </a:solidFill>
                <a:latin typeface="Calibri"/>
              </a:rPr>
              <a:t>Ποιες δυσκολίες αναγνωρίζουν ότι αντιμετωπίζουν: </a:t>
            </a:r>
          </a:p>
          <a:p>
            <a:pPr marL="342900" indent="-342900" defTabSz="914400">
              <a:buFontTx/>
              <a:buChar char="-"/>
            </a:pPr>
            <a:r>
              <a:rPr lang="el-GR" sz="2200" i="1" dirty="0">
                <a:solidFill>
                  <a:prstClr val="black"/>
                </a:solidFill>
                <a:latin typeface="Calibri"/>
              </a:rPr>
              <a:t>στην αφήγηση </a:t>
            </a:r>
          </a:p>
          <a:p>
            <a:pPr marL="342900" indent="-342900" defTabSz="914400">
              <a:buFontTx/>
              <a:buChar char="-"/>
            </a:pPr>
            <a:r>
              <a:rPr lang="el-GR" sz="2200" i="1" dirty="0">
                <a:solidFill>
                  <a:prstClr val="black"/>
                </a:solidFill>
                <a:latin typeface="Calibri"/>
              </a:rPr>
              <a:t>στην προσέγγιση εννοιών της </a:t>
            </a:r>
            <a:r>
              <a:rPr lang="el-GR" sz="2200" i="1" dirty="0" err="1">
                <a:solidFill>
                  <a:prstClr val="black"/>
                </a:solidFill>
                <a:latin typeface="Calibri"/>
              </a:rPr>
              <a:t>ΦτΕ</a:t>
            </a:r>
            <a:r>
              <a:rPr lang="el-GR" sz="2200" i="1" dirty="0">
                <a:solidFill>
                  <a:prstClr val="black"/>
                </a:solidFill>
                <a:latin typeface="Calibri"/>
              </a:rPr>
              <a:t> σε ένα τυπικό μάθημα βιολογίας</a:t>
            </a:r>
          </a:p>
          <a:p>
            <a:pPr marL="342900" indent="-342900" defTabSz="914400">
              <a:buFontTx/>
              <a:buChar char="-"/>
            </a:pPr>
            <a:r>
              <a:rPr lang="el-GR" sz="2200" i="1" dirty="0">
                <a:solidFill>
                  <a:prstClr val="black"/>
                </a:solidFill>
                <a:latin typeface="Calibri"/>
              </a:rPr>
              <a:t>στην προσέγγιση εννοιών της </a:t>
            </a:r>
            <a:r>
              <a:rPr lang="el-GR" sz="2200" i="1" dirty="0" err="1">
                <a:solidFill>
                  <a:prstClr val="black"/>
                </a:solidFill>
                <a:latin typeface="Calibri"/>
              </a:rPr>
              <a:t>ΦτΕ</a:t>
            </a:r>
            <a:r>
              <a:rPr lang="el-GR" sz="2200" i="1" dirty="0">
                <a:solidFill>
                  <a:prstClr val="black"/>
                </a:solidFill>
                <a:latin typeface="Calibri"/>
              </a:rPr>
              <a:t> μέσω της αφήγησης των ιστοριών; </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3" y="716258"/>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Ορθογώνιο 1"/>
          <p:cNvSpPr/>
          <p:nvPr/>
        </p:nvSpPr>
        <p:spPr>
          <a:xfrm>
            <a:off x="6240016" y="4437112"/>
            <a:ext cx="367240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Tree>
    <p:extLst>
      <p:ext uri="{BB962C8B-B14F-4D97-AF65-F5344CB8AC3E}">
        <p14:creationId xmlns:p14="http://schemas.microsoft.com/office/powerpoint/2010/main" val="2062073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8E3704-0CB2-48C2-A46B-EDB6271857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36872906-1D7A-472A-B90B-D4B00113A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4" name="Freeform 5">
              <a:extLst>
                <a:ext uri="{FF2B5EF4-FFF2-40B4-BE49-F238E27FC236}">
                  <a16:creationId xmlns:a16="http://schemas.microsoft.com/office/drawing/2014/main" id="{C09D3A24-9F80-4EC9-9D80-28C5CBA8F8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grpSp>
      <p:sp>
        <p:nvSpPr>
          <p:cNvPr id="16" name="Rectangle 15">
            <a:extLst>
              <a:ext uri="{FF2B5EF4-FFF2-40B4-BE49-F238E27FC236}">
                <a16:creationId xmlns:a16="http://schemas.microsoft.com/office/drawing/2014/main" id="{F4C2B571-8160-4749-AB99-260E8052A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l-GR"/>
          </a:p>
        </p:txBody>
      </p:sp>
      <p:pic>
        <p:nvPicPr>
          <p:cNvPr id="4" name="Εικόνα 3" descr="Εικόνα που περιέχει κείμενο, εσωτερικό&#10;&#10;Περιγραφή που δημιουργήθηκε αυτόματα">
            <a:extLst>
              <a:ext uri="{FF2B5EF4-FFF2-40B4-BE49-F238E27FC236}">
                <a16:creationId xmlns:a16="http://schemas.microsoft.com/office/drawing/2014/main" id="{9C003181-3EEC-5C40-9738-AA2380B08CF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3707" r="9305"/>
          <a:stretch/>
        </p:blipFill>
        <p:spPr>
          <a:xfrm>
            <a:off x="424435" y="402166"/>
            <a:ext cx="4931853" cy="3026834"/>
          </a:xfrm>
          <a:custGeom>
            <a:avLst/>
            <a:gdLst/>
            <a:ahLst/>
            <a:cxnLst/>
            <a:rect l="l" t="t" r="r" b="b"/>
            <a:pathLst>
              <a:path w="4931853" h="3026834">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26834"/>
                </a:lnTo>
                <a:lnTo>
                  <a:pt x="0" y="3026834"/>
                </a:lnTo>
                <a:close/>
              </a:path>
            </a:pathLst>
          </a:custGeom>
        </p:spPr>
      </p:pic>
      <p:pic>
        <p:nvPicPr>
          <p:cNvPr id="7" name="Εικόνα 6" descr="Εικόνα που περιέχει κείμενο, εσωτερικό, βιβλίο, γραφείο&#10;&#10;Περιγραφή που δημιουργήθηκε αυτόματα">
            <a:extLst>
              <a:ext uri="{FF2B5EF4-FFF2-40B4-BE49-F238E27FC236}">
                <a16:creationId xmlns:a16="http://schemas.microsoft.com/office/drawing/2014/main" id="{51B9CEBC-5956-5049-A54C-C90E2E001389}"/>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7730" r="-3" b="-3"/>
          <a:stretch/>
        </p:blipFill>
        <p:spPr>
          <a:xfrm>
            <a:off x="423337" y="3429000"/>
            <a:ext cx="4932951" cy="3026836"/>
          </a:xfrm>
          <a:custGeom>
            <a:avLst/>
            <a:gdLst/>
            <a:ahLst/>
            <a:cxnLst/>
            <a:rect l="l" t="t" r="r" b="b"/>
            <a:pathLst>
              <a:path w="4932951" h="3026836">
                <a:moveTo>
                  <a:pt x="0" y="0"/>
                </a:moveTo>
                <a:lnTo>
                  <a:pt x="4697721" y="0"/>
                </a:lnTo>
                <a:lnTo>
                  <a:pt x="4697721" y="49641"/>
                </a:lnTo>
                <a:lnTo>
                  <a:pt x="4699603" y="173136"/>
                </a:lnTo>
                <a:lnTo>
                  <a:pt x="4702426" y="294209"/>
                </a:lnTo>
                <a:lnTo>
                  <a:pt x="4705092" y="414072"/>
                </a:lnTo>
                <a:lnTo>
                  <a:pt x="4708071" y="531513"/>
                </a:lnTo>
                <a:lnTo>
                  <a:pt x="4712619" y="648349"/>
                </a:lnTo>
                <a:lnTo>
                  <a:pt x="4717480" y="763369"/>
                </a:lnTo>
                <a:lnTo>
                  <a:pt x="4721871" y="875967"/>
                </a:lnTo>
                <a:lnTo>
                  <a:pt x="4734260" y="1095715"/>
                </a:lnTo>
                <a:lnTo>
                  <a:pt x="4747433" y="1306383"/>
                </a:lnTo>
                <a:lnTo>
                  <a:pt x="4761233" y="1508575"/>
                </a:lnTo>
                <a:lnTo>
                  <a:pt x="4776445" y="1699871"/>
                </a:lnTo>
                <a:lnTo>
                  <a:pt x="4792283" y="1882692"/>
                </a:lnTo>
                <a:lnTo>
                  <a:pt x="4809377" y="2052195"/>
                </a:lnTo>
                <a:lnTo>
                  <a:pt x="4826157" y="2211406"/>
                </a:lnTo>
                <a:lnTo>
                  <a:pt x="4842936" y="2357905"/>
                </a:lnTo>
                <a:lnTo>
                  <a:pt x="4858775" y="2492297"/>
                </a:lnTo>
                <a:lnTo>
                  <a:pt x="4873830" y="2611554"/>
                </a:lnTo>
                <a:lnTo>
                  <a:pt x="4888100" y="2719309"/>
                </a:lnTo>
                <a:lnTo>
                  <a:pt x="4900019" y="2810114"/>
                </a:lnTo>
                <a:lnTo>
                  <a:pt x="4911310" y="2886391"/>
                </a:lnTo>
                <a:lnTo>
                  <a:pt x="4927462" y="2991119"/>
                </a:lnTo>
                <a:lnTo>
                  <a:pt x="4932951" y="3026836"/>
                </a:lnTo>
                <a:lnTo>
                  <a:pt x="4478865" y="3026836"/>
                </a:lnTo>
                <a:lnTo>
                  <a:pt x="3683097" y="3026836"/>
                </a:lnTo>
                <a:lnTo>
                  <a:pt x="0" y="3026836"/>
                </a:lnTo>
                <a:close/>
              </a:path>
            </a:pathLst>
          </a:custGeom>
        </p:spPr>
      </p:pic>
      <p:sp>
        <p:nvSpPr>
          <p:cNvPr id="20"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sp>
        <p:nvSpPr>
          <p:cNvPr id="2" name="Τίτλος 1">
            <a:extLst>
              <a:ext uri="{FF2B5EF4-FFF2-40B4-BE49-F238E27FC236}">
                <a16:creationId xmlns:a16="http://schemas.microsoft.com/office/drawing/2014/main" id="{815E4C45-F93B-2C41-91F7-CDD559E80D93}"/>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a:t>Αναζήτηση &amp; μελέτη της βιβλιογραφίας</a:t>
            </a:r>
          </a:p>
        </p:txBody>
      </p:sp>
      <p:sp>
        <p:nvSpPr>
          <p:cNvPr id="22" name="Rectangle 21">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405967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1524000" y="-88"/>
            <a:ext cx="9144000" cy="490066"/>
          </a:xfrm>
          <a:prstGeom prst="rect">
            <a:avLst/>
          </a:prstGeom>
          <a:solidFill>
            <a:schemeClr val="accent5">
              <a:lumMod val="50000"/>
              <a:alpha val="3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Αποτελέσματα</a:t>
            </a:r>
          </a:p>
        </p:txBody>
      </p:sp>
      <p:sp>
        <p:nvSpPr>
          <p:cNvPr id="6" name="TextBox 5"/>
          <p:cNvSpPr txBox="1"/>
          <p:nvPr/>
        </p:nvSpPr>
        <p:spPr>
          <a:xfrm>
            <a:off x="1991544" y="542291"/>
            <a:ext cx="8676456" cy="769441"/>
          </a:xfrm>
          <a:prstGeom prst="rect">
            <a:avLst/>
          </a:prstGeom>
          <a:noFill/>
        </p:spPr>
        <p:txBody>
          <a:bodyPr wrap="square" rtlCol="0">
            <a:spAutoFit/>
          </a:bodyPr>
          <a:lstStyle/>
          <a:p>
            <a:pPr defTabSz="914400"/>
            <a:r>
              <a:rPr lang="el-GR" sz="2200" i="1" dirty="0">
                <a:solidFill>
                  <a:prstClr val="black"/>
                </a:solidFill>
                <a:latin typeface="Calibri"/>
              </a:rPr>
              <a:t>Ποιες έννοιες της </a:t>
            </a:r>
            <a:r>
              <a:rPr lang="el-GR" sz="2200" i="1" dirty="0" err="1">
                <a:solidFill>
                  <a:prstClr val="black"/>
                </a:solidFill>
                <a:latin typeface="Calibri"/>
              </a:rPr>
              <a:t>ΦτΕ</a:t>
            </a:r>
            <a:r>
              <a:rPr lang="el-GR" sz="2200" i="1" dirty="0">
                <a:solidFill>
                  <a:prstClr val="black"/>
                </a:solidFill>
                <a:latin typeface="Calibri"/>
              </a:rPr>
              <a:t> αναγνώρισαν οι εκπαιδευτικοί στις τέσσερις ιστορίες;</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3" y="716258"/>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Θέση περιεχομένου 2"/>
          <p:cNvGraphicFramePr>
            <a:graphicFrameLocks noGrp="1"/>
          </p:cNvGraphicFramePr>
          <p:nvPr>
            <p:ph idx="1"/>
          </p:nvPr>
        </p:nvGraphicFramePr>
        <p:xfrm>
          <a:off x="1703513" y="1358542"/>
          <a:ext cx="8856984" cy="5262372"/>
        </p:xfrm>
        <a:graphic>
          <a:graphicData uri="http://schemas.openxmlformats.org/drawingml/2006/table">
            <a:tbl>
              <a:tblPr firstRow="1" firstCol="1" bandRow="1">
                <a:tableStyleId>{21E4AEA4-8DFA-4A89-87EB-49C32662AFE0}</a:tableStyleId>
              </a:tblPr>
              <a:tblGrid>
                <a:gridCol w="3240359">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842815">
                  <a:extLst>
                    <a:ext uri="{9D8B030D-6E8A-4147-A177-3AD203B41FA5}">
                      <a16:colId xmlns:a16="http://schemas.microsoft.com/office/drawing/2014/main" val="20003"/>
                    </a:ext>
                  </a:extLst>
                </a:gridCol>
                <a:gridCol w="1181522">
                  <a:extLst>
                    <a:ext uri="{9D8B030D-6E8A-4147-A177-3AD203B41FA5}">
                      <a16:colId xmlns:a16="http://schemas.microsoft.com/office/drawing/2014/main" val="20004"/>
                    </a:ext>
                  </a:extLst>
                </a:gridCol>
              </a:tblGrid>
              <a:tr h="385572">
                <a:tc>
                  <a:txBody>
                    <a:bodyPr/>
                    <a:lstStyle/>
                    <a:p>
                      <a:pPr>
                        <a:lnSpc>
                          <a:spcPct val="115000"/>
                        </a:lnSpc>
                        <a:spcAft>
                          <a:spcPts val="0"/>
                        </a:spcAft>
                      </a:pPr>
                      <a:r>
                        <a:rPr lang="el-GR" sz="2200" dirty="0">
                          <a:effectLst/>
                        </a:rPr>
                        <a:t>Έννοιες της φύσης της επιστήμης </a:t>
                      </a:r>
                    </a:p>
                    <a:p>
                      <a:pPr>
                        <a:lnSpc>
                          <a:spcPct val="115000"/>
                        </a:lnSpc>
                        <a:spcAft>
                          <a:spcPts val="0"/>
                        </a:spcAft>
                      </a:pPr>
                      <a:r>
                        <a:rPr lang="el-GR" sz="2200" dirty="0">
                          <a:effectLst/>
                        </a:rPr>
                        <a:t>(</a:t>
                      </a:r>
                      <a:r>
                        <a:rPr lang="en-GB" sz="2200" dirty="0" err="1">
                          <a:effectLst/>
                        </a:rPr>
                        <a:t>McComas</a:t>
                      </a:r>
                      <a:r>
                        <a:rPr lang="en-GB" sz="2200" dirty="0">
                          <a:effectLst/>
                        </a:rPr>
                        <a:t> 2008)</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Η διπλή έλικα</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Η τυφοειδής Μαίρη</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dirty="0">
                          <a:effectLst/>
                        </a:rPr>
                        <a:t>Οι </a:t>
                      </a:r>
                      <a:r>
                        <a:rPr lang="el-GR" sz="2200" dirty="0" err="1">
                          <a:effectLst/>
                        </a:rPr>
                        <a:t>κοκκινολαί</a:t>
                      </a:r>
                      <a:r>
                        <a:rPr lang="el-GR" sz="2200" dirty="0">
                          <a:effectLst/>
                        </a:rPr>
                        <a:t>-</a:t>
                      </a:r>
                      <a:r>
                        <a:rPr lang="el-GR" sz="2200" dirty="0" err="1">
                          <a:effectLst/>
                        </a:rPr>
                        <a:t>μηδες</a:t>
                      </a:r>
                      <a:r>
                        <a:rPr lang="el-GR" sz="2200" dirty="0">
                          <a:effectLst/>
                        </a:rPr>
                        <a:t> που σιώπησαν</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Δαρβίνος – Γουάλας</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92786">
                <a:tc>
                  <a:txBody>
                    <a:bodyPr/>
                    <a:lstStyle/>
                    <a:p>
                      <a:pPr>
                        <a:lnSpc>
                          <a:spcPct val="115000"/>
                        </a:lnSpc>
                        <a:spcAft>
                          <a:spcPts val="0"/>
                        </a:spcAft>
                      </a:pPr>
                      <a:r>
                        <a:rPr lang="el-GR" sz="2200" dirty="0">
                          <a:effectLst/>
                        </a:rPr>
                        <a:t>1. Βάση</a:t>
                      </a:r>
                      <a:r>
                        <a:rPr lang="en-GB" sz="2200" dirty="0">
                          <a:effectLst/>
                        </a:rPr>
                        <a:t> </a:t>
                      </a:r>
                      <a:r>
                        <a:rPr lang="en-GB" sz="2200" dirty="0" err="1">
                          <a:effectLst/>
                        </a:rPr>
                        <a:t>σε</a:t>
                      </a:r>
                      <a:r>
                        <a:rPr lang="en-GB" sz="2200" dirty="0">
                          <a:effectLst/>
                        </a:rPr>
                        <a:t> </a:t>
                      </a:r>
                      <a:r>
                        <a:rPr lang="en-GB" sz="2200" dirty="0" err="1">
                          <a:effectLst/>
                        </a:rPr>
                        <a:t>εμ</a:t>
                      </a:r>
                      <a:r>
                        <a:rPr lang="en-GB" sz="2200" dirty="0">
                          <a:effectLst/>
                        </a:rPr>
                        <a:t>πειρικές αποδείξεις</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18.2%</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59.1%</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50%</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45.5%</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192786">
                <a:tc>
                  <a:txBody>
                    <a:bodyPr/>
                    <a:lstStyle/>
                    <a:p>
                      <a:pPr>
                        <a:lnSpc>
                          <a:spcPct val="115000"/>
                        </a:lnSpc>
                        <a:spcAft>
                          <a:spcPts val="0"/>
                        </a:spcAft>
                      </a:pPr>
                      <a:r>
                        <a:rPr lang="el-GR" sz="2200" dirty="0">
                          <a:effectLst/>
                        </a:rPr>
                        <a:t>2. Σκέψεις σχετικά με την επιστημονική μέθοδο</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72.7%</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45.5%</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dirty="0">
                          <a:effectLst/>
                        </a:rPr>
                        <a:t>63.6%</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50%</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85572">
                <a:tc>
                  <a:txBody>
                    <a:bodyPr/>
                    <a:lstStyle/>
                    <a:p>
                      <a:pPr>
                        <a:lnSpc>
                          <a:spcPct val="115000"/>
                        </a:lnSpc>
                        <a:spcAft>
                          <a:spcPts val="0"/>
                        </a:spcAft>
                      </a:pPr>
                      <a:r>
                        <a:rPr lang="el-GR" sz="2200" dirty="0">
                          <a:effectLst/>
                        </a:rPr>
                        <a:t>3. Η επιστημονική γνώση είναι αβέβαιη, ανθεκτική, και </a:t>
                      </a:r>
                      <a:r>
                        <a:rPr lang="el-GR" sz="2200" dirty="0" err="1">
                          <a:effectLst/>
                        </a:rPr>
                        <a:t>αυτοδιορθούμενη</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22.7%</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13.6%</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dirty="0">
                          <a:effectLst/>
                        </a:rPr>
                        <a:t>18.2%</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36.4%</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192786">
                <a:tc>
                  <a:txBody>
                    <a:bodyPr/>
                    <a:lstStyle/>
                    <a:p>
                      <a:pPr>
                        <a:lnSpc>
                          <a:spcPct val="115000"/>
                        </a:lnSpc>
                        <a:spcAft>
                          <a:spcPts val="0"/>
                        </a:spcAft>
                      </a:pPr>
                      <a:r>
                        <a:rPr lang="el-GR" sz="2200" dirty="0">
                          <a:effectLst/>
                        </a:rPr>
                        <a:t>4. Ορισμός και διάκριση νόμων και θεωριών</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04.5%</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04.5%</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13.6%</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192786">
                <a:tc>
                  <a:txBody>
                    <a:bodyPr/>
                    <a:lstStyle/>
                    <a:p>
                      <a:pPr>
                        <a:lnSpc>
                          <a:spcPct val="115000"/>
                        </a:lnSpc>
                        <a:spcAft>
                          <a:spcPts val="0"/>
                        </a:spcAft>
                      </a:pPr>
                      <a:r>
                        <a:rPr lang="el-GR" sz="2200" dirty="0">
                          <a:effectLst/>
                        </a:rPr>
                        <a:t>5. Δημιουργικά στοιχεία στην επιστήμη</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50%</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22.7%</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31.8%</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dirty="0">
                          <a:effectLst/>
                        </a:rPr>
                        <a:t>45.5%</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9" name="Ορθογώνιο 8"/>
          <p:cNvSpPr/>
          <p:nvPr/>
        </p:nvSpPr>
        <p:spPr>
          <a:xfrm>
            <a:off x="4943872" y="3254504"/>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
        <p:nvSpPr>
          <p:cNvPr id="10" name="Ορθογώνιο 9"/>
          <p:cNvSpPr/>
          <p:nvPr/>
        </p:nvSpPr>
        <p:spPr>
          <a:xfrm>
            <a:off x="7536160" y="3254504"/>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
        <p:nvSpPr>
          <p:cNvPr id="11" name="Ορθογώνιο 10"/>
          <p:cNvSpPr/>
          <p:nvPr/>
        </p:nvSpPr>
        <p:spPr>
          <a:xfrm>
            <a:off x="6023992" y="2534424"/>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Tree>
    <p:extLst>
      <p:ext uri="{BB962C8B-B14F-4D97-AF65-F5344CB8AC3E}">
        <p14:creationId xmlns:p14="http://schemas.microsoft.com/office/powerpoint/2010/main" val="2632351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1524000" y="-88"/>
            <a:ext cx="9144000" cy="490066"/>
          </a:xfrm>
          <a:prstGeom prst="rect">
            <a:avLst/>
          </a:prstGeom>
          <a:solidFill>
            <a:schemeClr val="accent5">
              <a:lumMod val="50000"/>
              <a:alpha val="3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Αποτελέσματα</a:t>
            </a:r>
          </a:p>
        </p:txBody>
      </p:sp>
      <p:sp>
        <p:nvSpPr>
          <p:cNvPr id="6" name="TextBox 5"/>
          <p:cNvSpPr txBox="1"/>
          <p:nvPr/>
        </p:nvSpPr>
        <p:spPr>
          <a:xfrm>
            <a:off x="1991544" y="542291"/>
            <a:ext cx="8676456" cy="769441"/>
          </a:xfrm>
          <a:prstGeom prst="rect">
            <a:avLst/>
          </a:prstGeom>
          <a:noFill/>
        </p:spPr>
        <p:txBody>
          <a:bodyPr wrap="square" rtlCol="0">
            <a:spAutoFit/>
          </a:bodyPr>
          <a:lstStyle/>
          <a:p>
            <a:pPr defTabSz="914400"/>
            <a:r>
              <a:rPr lang="el-GR" sz="2200" i="1" dirty="0">
                <a:solidFill>
                  <a:prstClr val="black"/>
                </a:solidFill>
                <a:latin typeface="Calibri"/>
              </a:rPr>
              <a:t>Ποιες έννοιες της </a:t>
            </a:r>
            <a:r>
              <a:rPr lang="el-GR" sz="2200" i="1" dirty="0" err="1">
                <a:solidFill>
                  <a:prstClr val="black"/>
                </a:solidFill>
                <a:latin typeface="Calibri"/>
              </a:rPr>
              <a:t>ΦτΕ</a:t>
            </a:r>
            <a:r>
              <a:rPr lang="el-GR" sz="2200" i="1" dirty="0">
                <a:solidFill>
                  <a:prstClr val="black"/>
                </a:solidFill>
                <a:latin typeface="Calibri"/>
              </a:rPr>
              <a:t> αναγνώρισαν οι εκπαιδευτικοί στις τέσσερις ιστορίες;</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3" y="716258"/>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Θέση περιεχομένου 2"/>
          <p:cNvGraphicFramePr>
            <a:graphicFrameLocks noGrp="1"/>
          </p:cNvGraphicFramePr>
          <p:nvPr>
            <p:ph idx="1"/>
          </p:nvPr>
        </p:nvGraphicFramePr>
        <p:xfrm>
          <a:off x="1703513" y="1556792"/>
          <a:ext cx="8784975" cy="4899406"/>
        </p:xfrm>
        <a:graphic>
          <a:graphicData uri="http://schemas.openxmlformats.org/drawingml/2006/table">
            <a:tbl>
              <a:tblPr firstRow="1" firstCol="1" bandRow="1">
                <a:tableStyleId>{21E4AEA4-8DFA-4A89-87EB-49C32662AFE0}</a:tableStyleId>
              </a:tblPr>
              <a:tblGrid>
                <a:gridCol w="302433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gridCol w="1296143">
                  <a:extLst>
                    <a:ext uri="{9D8B030D-6E8A-4147-A177-3AD203B41FA5}">
                      <a16:colId xmlns:a16="http://schemas.microsoft.com/office/drawing/2014/main" val="20004"/>
                    </a:ext>
                  </a:extLst>
                </a:gridCol>
              </a:tblGrid>
              <a:tr h="385572">
                <a:tc>
                  <a:txBody>
                    <a:bodyPr/>
                    <a:lstStyle/>
                    <a:p>
                      <a:pPr>
                        <a:lnSpc>
                          <a:spcPct val="115000"/>
                        </a:lnSpc>
                        <a:spcAft>
                          <a:spcPts val="0"/>
                        </a:spcAft>
                      </a:pPr>
                      <a:r>
                        <a:rPr lang="el-GR" sz="2200" dirty="0">
                          <a:effectLst/>
                        </a:rPr>
                        <a:t>Έννοιες της φύσης της επιστήμης </a:t>
                      </a:r>
                    </a:p>
                    <a:p>
                      <a:pPr>
                        <a:lnSpc>
                          <a:spcPct val="115000"/>
                        </a:lnSpc>
                        <a:spcAft>
                          <a:spcPts val="0"/>
                        </a:spcAft>
                      </a:pPr>
                      <a:r>
                        <a:rPr lang="el-GR" sz="2200" dirty="0">
                          <a:effectLst/>
                        </a:rPr>
                        <a:t>(</a:t>
                      </a:r>
                      <a:r>
                        <a:rPr lang="en-GB" sz="2200" dirty="0" err="1">
                          <a:effectLst/>
                        </a:rPr>
                        <a:t>McComas</a:t>
                      </a:r>
                      <a:r>
                        <a:rPr lang="en-GB" sz="2200" dirty="0">
                          <a:effectLst/>
                        </a:rPr>
                        <a:t> 2008)</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Η διπλή έλικα</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Η τυφοειδής Μαίρη</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dirty="0">
                          <a:effectLst/>
                        </a:rPr>
                        <a:t>Οι </a:t>
                      </a:r>
                      <a:r>
                        <a:rPr lang="el-GR" sz="2200" dirty="0" err="1">
                          <a:effectLst/>
                        </a:rPr>
                        <a:t>κοκκινολαί</a:t>
                      </a:r>
                      <a:r>
                        <a:rPr lang="el-GR" sz="2200" dirty="0">
                          <a:effectLst/>
                        </a:rPr>
                        <a:t>-</a:t>
                      </a:r>
                      <a:r>
                        <a:rPr lang="el-GR" sz="2200" dirty="0" err="1">
                          <a:effectLst/>
                        </a:rPr>
                        <a:t>μηδες</a:t>
                      </a:r>
                      <a:r>
                        <a:rPr lang="el-GR" sz="2200" dirty="0">
                          <a:effectLst/>
                        </a:rPr>
                        <a:t> που σιώπησαν</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Δαρβίνος – Γουάλας</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92786">
                <a:tc>
                  <a:txBody>
                    <a:bodyPr/>
                    <a:lstStyle/>
                    <a:p>
                      <a:pPr>
                        <a:lnSpc>
                          <a:spcPct val="115000"/>
                        </a:lnSpc>
                        <a:spcAft>
                          <a:spcPts val="0"/>
                        </a:spcAft>
                      </a:pPr>
                      <a:r>
                        <a:rPr lang="el-GR" sz="2200" dirty="0">
                          <a:effectLst/>
                        </a:rPr>
                        <a:t>6. Υποκειμενικότητα επιστημόνων</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27.3%</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18.2%</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40.9%</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27.3%</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85572">
                <a:tc>
                  <a:txBody>
                    <a:bodyPr/>
                    <a:lstStyle/>
                    <a:p>
                      <a:pPr>
                        <a:lnSpc>
                          <a:spcPct val="115000"/>
                        </a:lnSpc>
                        <a:spcAft>
                          <a:spcPts val="0"/>
                        </a:spcAft>
                      </a:pPr>
                      <a:r>
                        <a:rPr lang="el-GR" sz="2200" dirty="0">
                          <a:effectLst/>
                        </a:rPr>
                        <a:t>7. </a:t>
                      </a:r>
                      <a:r>
                        <a:rPr lang="en-GB" sz="2200" dirty="0" err="1">
                          <a:effectLst/>
                        </a:rPr>
                        <a:t>Ιστορικ</a:t>
                      </a:r>
                      <a:r>
                        <a:rPr lang="el-GR" sz="2200" dirty="0" err="1">
                          <a:effectLst/>
                        </a:rPr>
                        <a:t>ές</a:t>
                      </a:r>
                      <a:r>
                        <a:rPr lang="en-GB" sz="2200" dirty="0">
                          <a:effectLst/>
                        </a:rPr>
                        <a:t>, π</a:t>
                      </a:r>
                      <a:r>
                        <a:rPr lang="en-GB" sz="2200" dirty="0" err="1">
                          <a:effectLst/>
                        </a:rPr>
                        <a:t>ολιτισμικ</a:t>
                      </a:r>
                      <a:r>
                        <a:rPr lang="el-GR" sz="2200" dirty="0" err="1">
                          <a:effectLst/>
                        </a:rPr>
                        <a:t>ές</a:t>
                      </a:r>
                      <a:r>
                        <a:rPr lang="en-GB" sz="2200" dirty="0">
                          <a:effectLst/>
                        </a:rPr>
                        <a:t>, </a:t>
                      </a:r>
                      <a:r>
                        <a:rPr lang="en-GB" sz="2200" dirty="0" err="1">
                          <a:effectLst/>
                        </a:rPr>
                        <a:t>κοινωνικ</a:t>
                      </a:r>
                      <a:r>
                        <a:rPr lang="el-GR" sz="2200" dirty="0" err="1">
                          <a:effectLst/>
                        </a:rPr>
                        <a:t>ές</a:t>
                      </a:r>
                      <a:r>
                        <a:rPr lang="el-GR" sz="2200" dirty="0">
                          <a:effectLst/>
                        </a:rPr>
                        <a:t>, πολιτικές επιρροές στην επιστήμη </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50%</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40.9%</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45.5%</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63.6%</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192786">
                <a:tc>
                  <a:txBody>
                    <a:bodyPr/>
                    <a:lstStyle/>
                    <a:p>
                      <a:pPr>
                        <a:lnSpc>
                          <a:spcPct val="115000"/>
                        </a:lnSpc>
                        <a:spcAft>
                          <a:spcPts val="0"/>
                        </a:spcAft>
                      </a:pPr>
                      <a:r>
                        <a:rPr lang="el-GR" sz="2200" dirty="0">
                          <a:effectLst/>
                        </a:rPr>
                        <a:t>8. Διαχωρισμός και σχέση επιστήμης και τεχνολογίας</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18.2%</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04.5%</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04.5%</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192786">
                <a:tc>
                  <a:txBody>
                    <a:bodyPr/>
                    <a:lstStyle/>
                    <a:p>
                      <a:pPr>
                        <a:lnSpc>
                          <a:spcPct val="115000"/>
                        </a:lnSpc>
                        <a:spcAft>
                          <a:spcPts val="0"/>
                        </a:spcAft>
                      </a:pPr>
                      <a:r>
                        <a:rPr lang="el-GR" sz="2200" dirty="0">
                          <a:effectLst/>
                        </a:rPr>
                        <a:t>9. Όρια της επιστήμης</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09.1%</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13.6%</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13.6%</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dirty="0">
                          <a:effectLst/>
                        </a:rPr>
                        <a:t>27.3%</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8" name="Ορθογώνιο 7"/>
          <p:cNvSpPr/>
          <p:nvPr/>
        </p:nvSpPr>
        <p:spPr>
          <a:xfrm>
            <a:off x="9192344" y="3429000"/>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Tree>
    <p:extLst>
      <p:ext uri="{BB962C8B-B14F-4D97-AF65-F5344CB8AC3E}">
        <p14:creationId xmlns:p14="http://schemas.microsoft.com/office/powerpoint/2010/main" val="4062326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Θέση περιεχομένου 6"/>
          <p:cNvGraphicFramePr>
            <a:graphicFrameLocks noGrp="1"/>
          </p:cNvGraphicFramePr>
          <p:nvPr>
            <p:ph idx="1"/>
          </p:nvPr>
        </p:nvGraphicFramePr>
        <p:xfrm>
          <a:off x="4069432" y="732721"/>
          <a:ext cx="3682752" cy="2663716"/>
        </p:xfrm>
        <a:graphic>
          <a:graphicData uri="http://schemas.openxmlformats.org/drawingml/2006/chart">
            <c:chart xmlns:c="http://schemas.openxmlformats.org/drawingml/2006/chart" xmlns:r="http://schemas.openxmlformats.org/officeDocument/2006/relationships" r:id="rId2"/>
          </a:graphicData>
        </a:graphic>
      </p:graphicFrame>
      <p:sp>
        <p:nvSpPr>
          <p:cNvPr id="4" name="Τίτλος 1"/>
          <p:cNvSpPr txBox="1">
            <a:spLocks/>
          </p:cNvSpPr>
          <p:nvPr/>
        </p:nvSpPr>
        <p:spPr>
          <a:xfrm>
            <a:off x="1524000" y="-88"/>
            <a:ext cx="9144000" cy="490066"/>
          </a:xfrm>
          <a:prstGeom prst="rect">
            <a:avLst/>
          </a:prstGeom>
          <a:solidFill>
            <a:schemeClr val="accent5">
              <a:lumMod val="50000"/>
              <a:alpha val="3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Αποτελέσματα</a:t>
            </a:r>
          </a:p>
        </p:txBody>
      </p:sp>
      <p:sp>
        <p:nvSpPr>
          <p:cNvPr id="5" name="TextBox 4"/>
          <p:cNvSpPr txBox="1"/>
          <p:nvPr/>
        </p:nvSpPr>
        <p:spPr>
          <a:xfrm>
            <a:off x="3586064" y="765866"/>
            <a:ext cx="5040560" cy="430887"/>
          </a:xfrm>
          <a:prstGeom prst="rect">
            <a:avLst/>
          </a:prstGeom>
          <a:noFill/>
        </p:spPr>
        <p:txBody>
          <a:bodyPr wrap="square" rtlCol="0">
            <a:spAutoFit/>
          </a:bodyPr>
          <a:lstStyle/>
          <a:p>
            <a:pPr defTabSz="914400"/>
            <a:r>
              <a:rPr lang="el-GR" sz="2200" i="1" dirty="0">
                <a:solidFill>
                  <a:prstClr val="black"/>
                </a:solidFill>
                <a:latin typeface="Calibri"/>
              </a:rPr>
              <a:t>Αφηγήθηκαν τις ιστορίες στην τάξη τους;</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7689" y="775775"/>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149553" y="2164794"/>
            <a:ext cx="1295547" cy="400110"/>
          </a:xfrm>
          <a:prstGeom prst="rect">
            <a:avLst/>
          </a:prstGeom>
          <a:noFill/>
        </p:spPr>
        <p:txBody>
          <a:bodyPr wrap="none" rtlCol="0">
            <a:spAutoFit/>
          </a:bodyPr>
          <a:lstStyle/>
          <a:p>
            <a:pPr defTabSz="914400"/>
            <a:r>
              <a:rPr lang="el-GR" sz="2000" dirty="0">
                <a:solidFill>
                  <a:prstClr val="white"/>
                </a:solidFill>
                <a:latin typeface="Calibri"/>
              </a:rPr>
              <a:t>15 (68,2%)</a:t>
            </a:r>
          </a:p>
        </p:txBody>
      </p:sp>
      <p:sp>
        <p:nvSpPr>
          <p:cNvPr id="9" name="TextBox 8"/>
          <p:cNvSpPr txBox="1"/>
          <p:nvPr/>
        </p:nvSpPr>
        <p:spPr>
          <a:xfrm>
            <a:off x="4475192" y="1710234"/>
            <a:ext cx="1069524" cy="369332"/>
          </a:xfrm>
          <a:prstGeom prst="rect">
            <a:avLst/>
          </a:prstGeom>
          <a:noFill/>
        </p:spPr>
        <p:txBody>
          <a:bodyPr wrap="none" rtlCol="0">
            <a:spAutoFit/>
          </a:bodyPr>
          <a:lstStyle/>
          <a:p>
            <a:pPr defTabSz="914400"/>
            <a:r>
              <a:rPr lang="el-GR" dirty="0">
                <a:solidFill>
                  <a:prstClr val="white"/>
                </a:solidFill>
                <a:latin typeface="Calibri"/>
              </a:rPr>
              <a:t>7 (31,8%)</a:t>
            </a:r>
          </a:p>
        </p:txBody>
      </p:sp>
      <p:sp>
        <p:nvSpPr>
          <p:cNvPr id="10" name="TextBox 9"/>
          <p:cNvSpPr txBox="1"/>
          <p:nvPr/>
        </p:nvSpPr>
        <p:spPr>
          <a:xfrm>
            <a:off x="2143944" y="3356993"/>
            <a:ext cx="8208912" cy="769441"/>
          </a:xfrm>
          <a:prstGeom prst="rect">
            <a:avLst/>
          </a:prstGeom>
          <a:noFill/>
        </p:spPr>
        <p:txBody>
          <a:bodyPr wrap="square" rtlCol="0">
            <a:spAutoFit/>
          </a:bodyPr>
          <a:lstStyle/>
          <a:p>
            <a:pPr defTabSz="914400"/>
            <a:r>
              <a:rPr lang="el-GR" sz="2200" i="1" dirty="0">
                <a:solidFill>
                  <a:prstClr val="black"/>
                </a:solidFill>
                <a:latin typeface="Calibri"/>
              </a:rPr>
              <a:t>Έχουν πρόθεση στο μέλλον να προσεγγίζουν έννοιες της </a:t>
            </a:r>
            <a:r>
              <a:rPr lang="el-GR" sz="2200" i="1" dirty="0" err="1">
                <a:solidFill>
                  <a:prstClr val="black"/>
                </a:solidFill>
                <a:latin typeface="Calibri"/>
              </a:rPr>
              <a:t>ΦτΕ</a:t>
            </a:r>
            <a:r>
              <a:rPr lang="el-GR" sz="2200" i="1" dirty="0">
                <a:solidFill>
                  <a:prstClr val="black"/>
                </a:solidFill>
                <a:latin typeface="Calibri"/>
              </a:rPr>
              <a:t> μέσω αφήγησης των ιστοριών;</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913" y="3366902"/>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289" y="4126434"/>
            <a:ext cx="6795859" cy="2254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256240" y="6150065"/>
            <a:ext cx="1002134" cy="646331"/>
          </a:xfrm>
          <a:prstGeom prst="rect">
            <a:avLst/>
          </a:prstGeom>
          <a:solidFill>
            <a:schemeClr val="bg1"/>
          </a:solidFill>
        </p:spPr>
        <p:txBody>
          <a:bodyPr wrap="none" rtlCol="0">
            <a:spAutoFit/>
          </a:bodyPr>
          <a:lstStyle/>
          <a:p>
            <a:pPr algn="ctr" defTabSz="914400"/>
            <a:r>
              <a:rPr lang="el-GR" dirty="0">
                <a:solidFill>
                  <a:prstClr val="black"/>
                </a:solidFill>
                <a:latin typeface="Calibri"/>
              </a:rPr>
              <a:t>Σίγουρα </a:t>
            </a:r>
            <a:br>
              <a:rPr lang="el-GR" dirty="0">
                <a:solidFill>
                  <a:prstClr val="black"/>
                </a:solidFill>
                <a:latin typeface="Calibri"/>
              </a:rPr>
            </a:br>
            <a:r>
              <a:rPr lang="el-GR" dirty="0">
                <a:solidFill>
                  <a:prstClr val="black"/>
                </a:solidFill>
                <a:latin typeface="Calibri"/>
              </a:rPr>
              <a:t>ναι</a:t>
            </a:r>
          </a:p>
        </p:txBody>
      </p:sp>
      <p:sp>
        <p:nvSpPr>
          <p:cNvPr id="14" name="TextBox 13"/>
          <p:cNvSpPr txBox="1"/>
          <p:nvPr/>
        </p:nvSpPr>
        <p:spPr>
          <a:xfrm>
            <a:off x="6990249" y="6165305"/>
            <a:ext cx="953787" cy="646331"/>
          </a:xfrm>
          <a:prstGeom prst="rect">
            <a:avLst/>
          </a:prstGeom>
          <a:solidFill>
            <a:schemeClr val="bg1"/>
          </a:solidFill>
        </p:spPr>
        <p:txBody>
          <a:bodyPr wrap="none" rtlCol="0">
            <a:spAutoFit/>
          </a:bodyPr>
          <a:lstStyle/>
          <a:p>
            <a:pPr algn="ctr" defTabSz="914400"/>
            <a:r>
              <a:rPr lang="el-GR" dirty="0">
                <a:solidFill>
                  <a:prstClr val="black"/>
                </a:solidFill>
                <a:latin typeface="Calibri"/>
              </a:rPr>
              <a:t>Μάλλον</a:t>
            </a:r>
          </a:p>
          <a:p>
            <a:pPr algn="ctr" defTabSz="914400"/>
            <a:r>
              <a:rPr lang="el-GR" dirty="0">
                <a:solidFill>
                  <a:prstClr val="black"/>
                </a:solidFill>
                <a:latin typeface="Calibri"/>
              </a:rPr>
              <a:t>ναι</a:t>
            </a:r>
          </a:p>
        </p:txBody>
      </p:sp>
      <p:sp>
        <p:nvSpPr>
          <p:cNvPr id="15" name="TextBox 14"/>
          <p:cNvSpPr txBox="1"/>
          <p:nvPr/>
        </p:nvSpPr>
        <p:spPr>
          <a:xfrm>
            <a:off x="5818581" y="6165305"/>
            <a:ext cx="652103" cy="646331"/>
          </a:xfrm>
          <a:prstGeom prst="rect">
            <a:avLst/>
          </a:prstGeom>
          <a:solidFill>
            <a:schemeClr val="bg1"/>
          </a:solidFill>
        </p:spPr>
        <p:txBody>
          <a:bodyPr wrap="none" rtlCol="0">
            <a:spAutoFit/>
          </a:bodyPr>
          <a:lstStyle/>
          <a:p>
            <a:pPr algn="ctr" defTabSz="914400"/>
            <a:r>
              <a:rPr lang="el-GR" dirty="0">
                <a:solidFill>
                  <a:prstClr val="black"/>
                </a:solidFill>
                <a:latin typeface="Calibri"/>
              </a:rPr>
              <a:t>Δεν</a:t>
            </a:r>
          </a:p>
          <a:p>
            <a:pPr algn="ctr" defTabSz="914400"/>
            <a:r>
              <a:rPr lang="el-GR" dirty="0">
                <a:solidFill>
                  <a:prstClr val="black"/>
                </a:solidFill>
                <a:latin typeface="Calibri"/>
              </a:rPr>
              <a:t>ξέρω</a:t>
            </a:r>
          </a:p>
        </p:txBody>
      </p:sp>
      <p:sp>
        <p:nvSpPr>
          <p:cNvPr id="16" name="TextBox 15"/>
          <p:cNvSpPr txBox="1"/>
          <p:nvPr/>
        </p:nvSpPr>
        <p:spPr>
          <a:xfrm>
            <a:off x="4346341" y="6175435"/>
            <a:ext cx="953787" cy="646331"/>
          </a:xfrm>
          <a:prstGeom prst="rect">
            <a:avLst/>
          </a:prstGeom>
          <a:solidFill>
            <a:schemeClr val="bg1"/>
          </a:solidFill>
        </p:spPr>
        <p:txBody>
          <a:bodyPr wrap="none" rtlCol="0">
            <a:spAutoFit/>
          </a:bodyPr>
          <a:lstStyle/>
          <a:p>
            <a:pPr algn="ctr" defTabSz="914400"/>
            <a:r>
              <a:rPr lang="el-GR" dirty="0">
                <a:solidFill>
                  <a:prstClr val="black"/>
                </a:solidFill>
                <a:latin typeface="Calibri"/>
              </a:rPr>
              <a:t>Μάλλον</a:t>
            </a:r>
          </a:p>
          <a:p>
            <a:pPr algn="ctr" defTabSz="914400"/>
            <a:r>
              <a:rPr lang="el-GR" dirty="0">
                <a:solidFill>
                  <a:prstClr val="black"/>
                </a:solidFill>
                <a:latin typeface="Calibri"/>
              </a:rPr>
              <a:t>όχι</a:t>
            </a:r>
          </a:p>
        </p:txBody>
      </p:sp>
      <p:sp>
        <p:nvSpPr>
          <p:cNvPr id="17" name="TextBox 16"/>
          <p:cNvSpPr txBox="1"/>
          <p:nvPr/>
        </p:nvSpPr>
        <p:spPr>
          <a:xfrm>
            <a:off x="2872840" y="6165304"/>
            <a:ext cx="1338957" cy="369332"/>
          </a:xfrm>
          <a:prstGeom prst="rect">
            <a:avLst/>
          </a:prstGeom>
          <a:solidFill>
            <a:schemeClr val="bg1"/>
          </a:solidFill>
        </p:spPr>
        <p:txBody>
          <a:bodyPr wrap="none" rtlCol="0">
            <a:spAutoFit/>
          </a:bodyPr>
          <a:lstStyle/>
          <a:p>
            <a:pPr algn="ctr" defTabSz="914400"/>
            <a:r>
              <a:rPr lang="el-GR" dirty="0">
                <a:solidFill>
                  <a:prstClr val="black"/>
                </a:solidFill>
                <a:latin typeface="Calibri"/>
              </a:rPr>
              <a:t>Αποκλείεται</a:t>
            </a:r>
          </a:p>
        </p:txBody>
      </p:sp>
    </p:spTree>
    <p:extLst>
      <p:ext uri="{BB962C8B-B14F-4D97-AF65-F5344CB8AC3E}">
        <p14:creationId xmlns:p14="http://schemas.microsoft.com/office/powerpoint/2010/main" val="1546809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991270"/>
            <a:ext cx="8229600" cy="2077691"/>
          </a:xfrm>
        </p:spPr>
        <p:txBody>
          <a:bodyPr>
            <a:normAutofit/>
          </a:bodyPr>
          <a:lstStyle/>
          <a:p>
            <a:r>
              <a:rPr lang="el-GR" sz="2800" dirty="0"/>
              <a:t>η αφήγηση είναι αρεστή στους εκπαιδευτικούς ως εκπαιδευτικό εργαλείο</a:t>
            </a:r>
          </a:p>
          <a:p>
            <a:r>
              <a:rPr lang="el-GR" sz="2800" dirty="0"/>
              <a:t>θεωρούν ότι η αφήγηση ως μέθοδος είναι σχετικά εύκολη στην εφαρμογή της</a:t>
            </a:r>
          </a:p>
        </p:txBody>
      </p:sp>
      <p:sp>
        <p:nvSpPr>
          <p:cNvPr id="4" name="Τίτλος 1"/>
          <p:cNvSpPr txBox="1">
            <a:spLocks/>
          </p:cNvSpPr>
          <p:nvPr/>
        </p:nvSpPr>
        <p:spPr>
          <a:xfrm>
            <a:off x="1524000" y="-88"/>
            <a:ext cx="9144000" cy="490066"/>
          </a:xfrm>
          <a:prstGeom prst="rect">
            <a:avLst/>
          </a:prstGeom>
          <a:solidFill>
            <a:schemeClr val="accent3">
              <a:alpha val="5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Συμπεράσματα</a:t>
            </a:r>
          </a:p>
        </p:txBody>
      </p:sp>
      <p:pic>
        <p:nvPicPr>
          <p:cNvPr id="3074" name="Picture 2"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3212976"/>
            <a:ext cx="80010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554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Επεξήγηση με σύννεφο 7"/>
          <p:cNvSpPr/>
          <p:nvPr/>
        </p:nvSpPr>
        <p:spPr>
          <a:xfrm>
            <a:off x="5303912" y="3068961"/>
            <a:ext cx="6768752" cy="2519271"/>
          </a:xfrm>
          <a:prstGeom prst="cloudCallout">
            <a:avLst>
              <a:gd name="adj1" fmla="val -24827"/>
              <a:gd name="adj2" fmla="val -639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200" dirty="0">
                <a:solidFill>
                  <a:prstClr val="black"/>
                </a:solidFill>
                <a:latin typeface="Calibri"/>
              </a:rPr>
              <a:t>έτσι ξεπεράστηκαν δυσκολίες όπως: </a:t>
            </a:r>
          </a:p>
          <a:p>
            <a:pPr marL="342900" indent="-160338" algn="ctr" defTabSz="914400">
              <a:buFont typeface="Arial" panose="020B0604020202020204" pitchFamily="34" charset="0"/>
              <a:buChar char="•"/>
            </a:pPr>
            <a:r>
              <a:rPr lang="el-GR" sz="2200" i="1" dirty="0">
                <a:solidFill>
                  <a:prstClr val="black"/>
                </a:solidFill>
                <a:latin typeface="Calibri"/>
              </a:rPr>
              <a:t>εύρεση και προσαρμογή υλικού</a:t>
            </a:r>
          </a:p>
          <a:p>
            <a:pPr marL="342900" indent="-160338" algn="ctr" defTabSz="914400">
              <a:buFont typeface="Arial" panose="020B0604020202020204" pitchFamily="34" charset="0"/>
              <a:buChar char="•"/>
            </a:pPr>
            <a:r>
              <a:rPr lang="el-GR" sz="2200" i="1" dirty="0">
                <a:solidFill>
                  <a:prstClr val="black"/>
                </a:solidFill>
                <a:latin typeface="Calibri"/>
              </a:rPr>
              <a:t>ενδιαφέρον τρόπος παρουσίασης</a:t>
            </a:r>
          </a:p>
          <a:p>
            <a:pPr algn="ctr" defTabSz="914400"/>
            <a:r>
              <a:rPr lang="el-GR" dirty="0">
                <a:solidFill>
                  <a:prstClr val="black"/>
                </a:solidFill>
                <a:latin typeface="Calibri"/>
              </a:rPr>
              <a:t>(</a:t>
            </a:r>
            <a:r>
              <a:rPr lang="el-GR" dirty="0" err="1">
                <a:solidFill>
                  <a:prstClr val="black"/>
                </a:solidFill>
                <a:latin typeface="Calibri"/>
              </a:rPr>
              <a:t>Henke</a:t>
            </a:r>
            <a:r>
              <a:rPr lang="el-GR" dirty="0">
                <a:solidFill>
                  <a:prstClr val="black"/>
                </a:solidFill>
                <a:latin typeface="Calibri"/>
              </a:rPr>
              <a:t> &amp; </a:t>
            </a:r>
            <a:r>
              <a:rPr lang="el-GR" dirty="0" err="1">
                <a:solidFill>
                  <a:prstClr val="black"/>
                </a:solidFill>
                <a:latin typeface="Calibri"/>
              </a:rPr>
              <a:t>Höttecke</a:t>
            </a:r>
            <a:r>
              <a:rPr lang="el-GR" dirty="0">
                <a:solidFill>
                  <a:prstClr val="black"/>
                </a:solidFill>
                <a:latin typeface="Calibri"/>
              </a:rPr>
              <a:t> 2015)</a:t>
            </a:r>
            <a:endParaRPr lang="el-GR" i="1" u="sng" dirty="0">
              <a:solidFill>
                <a:prstClr val="black"/>
              </a:solidFill>
              <a:latin typeface="Calibri"/>
            </a:endParaRPr>
          </a:p>
        </p:txBody>
      </p:sp>
      <p:sp>
        <p:nvSpPr>
          <p:cNvPr id="5" name="Επεξήγηση με σύννεφο 4"/>
          <p:cNvSpPr/>
          <p:nvPr/>
        </p:nvSpPr>
        <p:spPr>
          <a:xfrm rot="639178">
            <a:off x="1631504" y="3645024"/>
            <a:ext cx="5226416" cy="2919587"/>
          </a:xfrm>
          <a:prstGeom prst="cloudCallout">
            <a:avLst>
              <a:gd name="adj1" fmla="val -47710"/>
              <a:gd name="adj2" fmla="val -1046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200" dirty="0">
                <a:solidFill>
                  <a:prstClr val="black"/>
                </a:solidFill>
                <a:latin typeface="Calibri"/>
              </a:rPr>
              <a:t>για να καταφέρουν οι εκπαιδευτικοί να διδάξουν θέματα σχετικά με τη </a:t>
            </a:r>
            <a:r>
              <a:rPr lang="el-GR" sz="2200" dirty="0" err="1">
                <a:solidFill>
                  <a:prstClr val="black"/>
                </a:solidFill>
                <a:latin typeface="Calibri"/>
              </a:rPr>
              <a:t>ΦτΕ</a:t>
            </a:r>
            <a:r>
              <a:rPr lang="el-GR" sz="2200" dirty="0">
                <a:solidFill>
                  <a:prstClr val="black"/>
                </a:solidFill>
                <a:latin typeface="Calibri"/>
              </a:rPr>
              <a:t>, θα πρέπει να έχουν στήριξη, και τα </a:t>
            </a:r>
            <a:r>
              <a:rPr lang="el-GR" sz="2200" i="1" dirty="0">
                <a:solidFill>
                  <a:prstClr val="black"/>
                </a:solidFill>
                <a:latin typeface="Calibri"/>
              </a:rPr>
              <a:t>κατάλληλα εκπαιδευτικά εργαλεία</a:t>
            </a:r>
          </a:p>
          <a:p>
            <a:pPr algn="ctr" defTabSz="914400"/>
            <a:r>
              <a:rPr lang="el-GR" dirty="0">
                <a:solidFill>
                  <a:prstClr val="black"/>
                </a:solidFill>
                <a:latin typeface="Calibri"/>
              </a:rPr>
              <a:t>(</a:t>
            </a:r>
            <a:r>
              <a:rPr lang="el-GR" dirty="0" err="1">
                <a:solidFill>
                  <a:prstClr val="black"/>
                </a:solidFill>
                <a:latin typeface="Calibri"/>
              </a:rPr>
              <a:t>Ratcliffe</a:t>
            </a:r>
            <a:r>
              <a:rPr lang="el-GR" dirty="0">
                <a:solidFill>
                  <a:prstClr val="black"/>
                </a:solidFill>
                <a:latin typeface="Calibri"/>
              </a:rPr>
              <a:t> και </a:t>
            </a:r>
            <a:r>
              <a:rPr lang="el-GR" dirty="0" err="1">
                <a:solidFill>
                  <a:prstClr val="black"/>
                </a:solidFill>
                <a:latin typeface="Calibri"/>
              </a:rPr>
              <a:t>Millar</a:t>
            </a:r>
            <a:r>
              <a:rPr lang="el-GR" dirty="0">
                <a:solidFill>
                  <a:prstClr val="black"/>
                </a:solidFill>
                <a:latin typeface="Calibri"/>
              </a:rPr>
              <a:t> 2009) </a:t>
            </a:r>
          </a:p>
        </p:txBody>
      </p:sp>
      <p:sp>
        <p:nvSpPr>
          <p:cNvPr id="3" name="Θέση περιεχομένου 2"/>
          <p:cNvSpPr>
            <a:spLocks noGrp="1"/>
          </p:cNvSpPr>
          <p:nvPr>
            <p:ph idx="1"/>
          </p:nvPr>
        </p:nvSpPr>
        <p:spPr>
          <a:xfrm>
            <a:off x="1981200" y="991270"/>
            <a:ext cx="8229600" cy="3013795"/>
          </a:xfrm>
        </p:spPr>
        <p:txBody>
          <a:bodyPr>
            <a:normAutofit/>
          </a:bodyPr>
          <a:lstStyle/>
          <a:p>
            <a:r>
              <a:rPr lang="el-GR" sz="2400" dirty="0"/>
              <a:t>οι ιστορίες που δόθηκαν στους εκπαιδευτικούς αποτελούν </a:t>
            </a:r>
            <a:r>
              <a:rPr lang="el-GR" sz="2400" i="1" dirty="0"/>
              <a:t>ικανά μέσα </a:t>
            </a:r>
            <a:r>
              <a:rPr lang="el-GR" sz="2400" dirty="0"/>
              <a:t>για την προσέγγιση της </a:t>
            </a:r>
            <a:r>
              <a:rPr lang="el-GR" sz="2400" dirty="0" err="1"/>
              <a:t>ΦτΕ</a:t>
            </a:r>
            <a:endParaRPr lang="el-GR" sz="2400" dirty="0"/>
          </a:p>
          <a:p>
            <a:r>
              <a:rPr lang="el-GR" sz="2400" dirty="0"/>
              <a:t>οι ιστορίες περιείχαν ήδη προσαρμοσμένο υλικό από την </a:t>
            </a:r>
            <a:r>
              <a:rPr lang="el-GR" sz="2400" dirty="0" err="1"/>
              <a:t>ΙτΕ</a:t>
            </a:r>
            <a:r>
              <a:rPr lang="el-GR" sz="2400" dirty="0"/>
              <a:t> και η αφήγηση είναι ένα μέσο που έλκει το ενδιαφέρον των μαθητών</a:t>
            </a:r>
          </a:p>
        </p:txBody>
      </p:sp>
      <p:sp>
        <p:nvSpPr>
          <p:cNvPr id="4" name="Τίτλος 1"/>
          <p:cNvSpPr txBox="1">
            <a:spLocks/>
          </p:cNvSpPr>
          <p:nvPr/>
        </p:nvSpPr>
        <p:spPr>
          <a:xfrm>
            <a:off x="1524000" y="-88"/>
            <a:ext cx="9144000" cy="490066"/>
          </a:xfrm>
          <a:prstGeom prst="rect">
            <a:avLst/>
          </a:prstGeom>
          <a:solidFill>
            <a:schemeClr val="accent3">
              <a:alpha val="5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Συμπεράσματα</a:t>
            </a:r>
          </a:p>
        </p:txBody>
      </p:sp>
      <p:pic>
        <p:nvPicPr>
          <p:cNvPr id="5122" name="Picture 2"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5157193"/>
            <a:ext cx="2857500"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104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6924" y="2804170"/>
            <a:ext cx="1711077" cy="1711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538" y="2492897"/>
            <a:ext cx="196215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Θέση περιεχομένου 2"/>
          <p:cNvSpPr>
            <a:spLocks noGrp="1"/>
          </p:cNvSpPr>
          <p:nvPr>
            <p:ph idx="1"/>
          </p:nvPr>
        </p:nvSpPr>
        <p:spPr>
          <a:xfrm>
            <a:off x="6927310" y="3185132"/>
            <a:ext cx="2697083" cy="1365517"/>
          </a:xfrm>
        </p:spPr>
        <p:txBody>
          <a:bodyPr>
            <a:normAutofit/>
          </a:bodyPr>
          <a:lstStyle/>
          <a:p>
            <a:r>
              <a:rPr lang="el-GR" sz="2200" dirty="0"/>
              <a:t>νόμοι και θεωρίες</a:t>
            </a:r>
          </a:p>
          <a:p>
            <a:r>
              <a:rPr lang="el-GR" sz="2200" dirty="0"/>
              <a:t>σχέση επιστήμης και τεχνολογία</a:t>
            </a:r>
          </a:p>
        </p:txBody>
      </p:sp>
      <p:sp>
        <p:nvSpPr>
          <p:cNvPr id="5" name="Τίτλος 1"/>
          <p:cNvSpPr txBox="1">
            <a:spLocks/>
          </p:cNvSpPr>
          <p:nvPr/>
        </p:nvSpPr>
        <p:spPr>
          <a:xfrm>
            <a:off x="1524000" y="-88"/>
            <a:ext cx="9144000" cy="490066"/>
          </a:xfrm>
          <a:prstGeom prst="rect">
            <a:avLst/>
          </a:prstGeom>
          <a:solidFill>
            <a:schemeClr val="accent3">
              <a:alpha val="5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Συμπεράσματα</a:t>
            </a:r>
          </a:p>
        </p:txBody>
      </p:sp>
      <p:sp>
        <p:nvSpPr>
          <p:cNvPr id="7" name="Θέση περιεχομένου 2"/>
          <p:cNvSpPr txBox="1">
            <a:spLocks/>
          </p:cNvSpPr>
          <p:nvPr/>
        </p:nvSpPr>
        <p:spPr>
          <a:xfrm>
            <a:off x="2133600" y="917105"/>
            <a:ext cx="8229600" cy="9997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400" dirty="0">
                <a:solidFill>
                  <a:prstClr val="black"/>
                </a:solidFill>
                <a:latin typeface="Calibri"/>
              </a:rPr>
              <a:t>Σχεδόν όλα τα στοιχεία της </a:t>
            </a:r>
            <a:r>
              <a:rPr lang="el-GR" sz="2400" dirty="0" err="1">
                <a:solidFill>
                  <a:prstClr val="black"/>
                </a:solidFill>
                <a:latin typeface="Calibri"/>
              </a:rPr>
              <a:t>ΦτΕ</a:t>
            </a:r>
            <a:r>
              <a:rPr lang="el-GR" sz="2400" dirty="0">
                <a:solidFill>
                  <a:prstClr val="black"/>
                </a:solidFill>
                <a:latin typeface="Calibri"/>
              </a:rPr>
              <a:t> (</a:t>
            </a:r>
            <a:r>
              <a:rPr lang="el-GR" sz="2400" dirty="0" err="1">
                <a:solidFill>
                  <a:prstClr val="black"/>
                </a:solidFill>
                <a:latin typeface="Calibri"/>
              </a:rPr>
              <a:t>McComas</a:t>
            </a:r>
            <a:r>
              <a:rPr lang="el-GR" sz="2400" dirty="0">
                <a:solidFill>
                  <a:prstClr val="black"/>
                </a:solidFill>
                <a:latin typeface="Calibri"/>
              </a:rPr>
              <a:t> 2008) αναγνωρίστηκαν σε όλες τις ιστορίες</a:t>
            </a:r>
          </a:p>
        </p:txBody>
      </p:sp>
      <p:sp>
        <p:nvSpPr>
          <p:cNvPr id="6" name="AutoShape 4" descr="Αποτέλεσμα εικόνας για minu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l-GR">
              <a:solidFill>
                <a:prstClr val="black"/>
              </a:solidFill>
              <a:latin typeface="Calibri"/>
            </a:endParaRPr>
          </a:p>
        </p:txBody>
      </p:sp>
      <p:sp>
        <p:nvSpPr>
          <p:cNvPr id="10" name="Θέση περιεχομένου 2"/>
          <p:cNvSpPr txBox="1">
            <a:spLocks/>
          </p:cNvSpPr>
          <p:nvPr/>
        </p:nvSpPr>
        <p:spPr>
          <a:xfrm>
            <a:off x="2792016" y="2506550"/>
            <a:ext cx="3744416" cy="27310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z="2200" dirty="0">
                <a:solidFill>
                  <a:prstClr val="black"/>
                </a:solidFill>
                <a:latin typeface="Calibri"/>
              </a:rPr>
              <a:t>επιστημονική μέθοδος </a:t>
            </a:r>
          </a:p>
          <a:p>
            <a:r>
              <a:rPr lang="el-GR" sz="2200" dirty="0">
                <a:solidFill>
                  <a:prstClr val="black"/>
                </a:solidFill>
                <a:latin typeface="Calibri"/>
              </a:rPr>
              <a:t>κοινωνικές επιρροές στην επιστήμη</a:t>
            </a:r>
          </a:p>
          <a:p>
            <a:r>
              <a:rPr lang="el-GR" sz="2200" dirty="0">
                <a:solidFill>
                  <a:prstClr val="black"/>
                </a:solidFill>
                <a:latin typeface="Calibri"/>
              </a:rPr>
              <a:t>ανάγκη εμπειρικών αποδείξεων</a:t>
            </a:r>
          </a:p>
          <a:p>
            <a:r>
              <a:rPr lang="el-GR" sz="2200" dirty="0">
                <a:solidFill>
                  <a:prstClr val="black"/>
                </a:solidFill>
                <a:latin typeface="Calibri"/>
              </a:rPr>
              <a:t>δημιουργικότητα στην επιστήμη</a:t>
            </a:r>
          </a:p>
        </p:txBody>
      </p:sp>
      <p:sp>
        <p:nvSpPr>
          <p:cNvPr id="8" name="Δεξιό βέλος 7"/>
          <p:cNvSpPr/>
          <p:nvPr/>
        </p:nvSpPr>
        <p:spPr>
          <a:xfrm>
            <a:off x="2133600" y="5589240"/>
            <a:ext cx="1010072" cy="720080"/>
          </a:xfrm>
          <a:prstGeom prst="right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
        <p:nvSpPr>
          <p:cNvPr id="9" name="Έλλειψη 8"/>
          <p:cNvSpPr/>
          <p:nvPr/>
        </p:nvSpPr>
        <p:spPr>
          <a:xfrm>
            <a:off x="3285416" y="5373216"/>
            <a:ext cx="2378536" cy="1152128"/>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200" dirty="0">
                <a:solidFill>
                  <a:prstClr val="white"/>
                </a:solidFill>
                <a:latin typeface="Calibri"/>
              </a:rPr>
              <a:t>περιεχόμενο ιστοριών</a:t>
            </a:r>
          </a:p>
        </p:txBody>
      </p:sp>
      <p:sp>
        <p:nvSpPr>
          <p:cNvPr id="13" name="Δεξιό βέλος 12"/>
          <p:cNvSpPr/>
          <p:nvPr/>
        </p:nvSpPr>
        <p:spPr>
          <a:xfrm rot="1830564">
            <a:off x="6208861" y="5081231"/>
            <a:ext cx="1010072" cy="720080"/>
          </a:xfrm>
          <a:prstGeom prst="right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
        <p:nvSpPr>
          <p:cNvPr id="14" name="Έλλειψη 13"/>
          <p:cNvSpPr/>
          <p:nvPr/>
        </p:nvSpPr>
        <p:spPr>
          <a:xfrm>
            <a:off x="7118375" y="5373216"/>
            <a:ext cx="2866057" cy="1152128"/>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200" dirty="0">
                <a:solidFill>
                  <a:prstClr val="white"/>
                </a:solidFill>
                <a:latin typeface="Calibri"/>
              </a:rPr>
              <a:t>εξοικείωση εκπαιδευτικών με έννοιες</a:t>
            </a:r>
          </a:p>
        </p:txBody>
      </p:sp>
    </p:spTree>
    <p:extLst>
      <p:ext uri="{BB962C8B-B14F-4D97-AF65-F5344CB8AC3E}">
        <p14:creationId xmlns:p14="http://schemas.microsoft.com/office/powerpoint/2010/main" val="842474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1124745"/>
            <a:ext cx="8219257" cy="4525963"/>
          </a:xfrm>
        </p:spPr>
        <p:txBody>
          <a:bodyPr/>
          <a:lstStyle/>
          <a:p>
            <a:pPr marL="0" indent="0">
              <a:buNone/>
            </a:pPr>
            <a:r>
              <a:rPr lang="el-GR" dirty="0"/>
              <a:t>Πιθανά μία σειρά σεμιναρίων:</a:t>
            </a:r>
          </a:p>
          <a:p>
            <a:pPr lvl="1"/>
            <a:r>
              <a:rPr lang="el-GR" dirty="0"/>
              <a:t> αφήγησης ιστοριών από την </a:t>
            </a:r>
            <a:r>
              <a:rPr lang="el-GR" dirty="0" err="1"/>
              <a:t>ΙτΕ</a:t>
            </a:r>
            <a:r>
              <a:rPr lang="el-GR" dirty="0"/>
              <a:t> και</a:t>
            </a:r>
          </a:p>
          <a:p>
            <a:pPr lvl="1"/>
            <a:r>
              <a:rPr lang="el-GR" dirty="0"/>
              <a:t> προσέγγισης της </a:t>
            </a:r>
            <a:r>
              <a:rPr lang="el-GR" dirty="0" err="1"/>
              <a:t>ΦτΕ</a:t>
            </a:r>
            <a:r>
              <a:rPr lang="el-GR" dirty="0"/>
              <a:t>, </a:t>
            </a:r>
          </a:p>
          <a:p>
            <a:pPr marL="0" indent="0">
              <a:buNone/>
            </a:pPr>
            <a:r>
              <a:rPr lang="el-GR" dirty="0"/>
              <a:t>να είναι ικανή ώστε οι εκπαιδευτικοί να εφοδιάζονται επαρκώς</a:t>
            </a:r>
            <a:br>
              <a:rPr lang="el-GR" dirty="0"/>
            </a:br>
            <a:r>
              <a:rPr lang="el-GR" dirty="0"/>
              <a:t>για τη διδασκαλία της </a:t>
            </a:r>
            <a:r>
              <a:rPr lang="el-GR" dirty="0" err="1"/>
              <a:t>ΦτΕ</a:t>
            </a:r>
            <a:r>
              <a:rPr lang="el-GR" dirty="0"/>
              <a:t>. </a:t>
            </a:r>
          </a:p>
        </p:txBody>
      </p:sp>
      <p:sp>
        <p:nvSpPr>
          <p:cNvPr id="4" name="Τίτλος 1"/>
          <p:cNvSpPr txBox="1">
            <a:spLocks/>
          </p:cNvSpPr>
          <p:nvPr/>
        </p:nvSpPr>
        <p:spPr>
          <a:xfrm>
            <a:off x="1524000" y="-88"/>
            <a:ext cx="9144000" cy="490066"/>
          </a:xfrm>
          <a:prstGeom prst="rect">
            <a:avLst/>
          </a:prstGeom>
          <a:solidFill>
            <a:schemeClr val="accent3">
              <a:alpha val="5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Συμπεράσματα</a:t>
            </a:r>
          </a:p>
        </p:txBody>
      </p:sp>
      <p:pic>
        <p:nvPicPr>
          <p:cNvPr id="5" name="Picture 2" descr="Σχετική εικόν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8057" y="4662430"/>
            <a:ext cx="4371797" cy="18215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584" y="4788562"/>
            <a:ext cx="2857500"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329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2566988" y="3644900"/>
            <a:ext cx="7696200" cy="1600200"/>
          </a:xfrm>
        </p:spPr>
        <p:txBody>
          <a:bodyPr/>
          <a:lstStyle/>
          <a:p>
            <a:endParaRPr lang="el-GR" altLang="el-GR"/>
          </a:p>
        </p:txBody>
      </p:sp>
      <p:sp>
        <p:nvSpPr>
          <p:cNvPr id="23556" name="Rectangle 4"/>
          <p:cNvSpPr>
            <a:spLocks noChangeArrowheads="1"/>
          </p:cNvSpPr>
          <p:nvPr/>
        </p:nvSpPr>
        <p:spPr bwMode="auto">
          <a:xfrm>
            <a:off x="2351088" y="3716338"/>
            <a:ext cx="7632700" cy="187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l-GR">
              <a:solidFill>
                <a:prstClr val="black"/>
              </a:solidFill>
              <a:latin typeface="Calibri"/>
            </a:endParaRPr>
          </a:p>
        </p:txBody>
      </p:sp>
      <p:pic>
        <p:nvPicPr>
          <p:cNvPr id="23557" name="Picture 5" descr="natural-selection-by-katjuha-galeeva"/>
          <p:cNvPicPr>
            <a:picLocks noChangeAspect="1" noChangeArrowheads="1"/>
          </p:cNvPicPr>
          <p:nvPr/>
        </p:nvPicPr>
        <p:blipFill>
          <a:blip r:embed="rId3">
            <a:extLst>
              <a:ext uri="{28A0092B-C50C-407E-A947-70E740481C1C}">
                <a14:useLocalDpi xmlns:a14="http://schemas.microsoft.com/office/drawing/2010/main" val="0"/>
              </a:ext>
            </a:extLst>
          </a:blip>
          <a:srcRect t="12057" b="13318"/>
          <a:stretch>
            <a:fillRect/>
          </a:stretch>
        </p:blipFill>
        <p:spPr bwMode="auto">
          <a:xfrm>
            <a:off x="1502729" y="0"/>
            <a:ext cx="9159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8" name="AutoShape 6"/>
          <p:cNvSpPr>
            <a:spLocks noChangeArrowheads="1"/>
          </p:cNvSpPr>
          <p:nvPr/>
        </p:nvSpPr>
        <p:spPr bwMode="auto">
          <a:xfrm>
            <a:off x="7464426" y="836614"/>
            <a:ext cx="3203575" cy="2447925"/>
          </a:xfrm>
          <a:prstGeom prst="wedgeEllipseCallout">
            <a:avLst>
              <a:gd name="adj1" fmla="val -43750"/>
              <a:gd name="adj2" fmla="val 700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defTabSz="914400">
              <a:spcBef>
                <a:spcPct val="20000"/>
              </a:spcBef>
            </a:pPr>
            <a:endParaRPr lang="el-GR" altLang="el-GR" sz="1800">
              <a:solidFill>
                <a:prstClr val="black"/>
              </a:solidFill>
              <a:latin typeface="Comic Sans MS" pitchFamily="66" charset="0"/>
            </a:endParaRPr>
          </a:p>
        </p:txBody>
      </p:sp>
      <p:sp>
        <p:nvSpPr>
          <p:cNvPr id="23559" name="AutoShape 7"/>
          <p:cNvSpPr>
            <a:spLocks noChangeArrowheads="1"/>
          </p:cNvSpPr>
          <p:nvPr/>
        </p:nvSpPr>
        <p:spPr bwMode="auto">
          <a:xfrm>
            <a:off x="6528049" y="548680"/>
            <a:ext cx="4536503" cy="2088232"/>
          </a:xfrm>
          <a:prstGeom prst="wedgeEllipseCallout">
            <a:avLst>
              <a:gd name="adj1" fmla="val -40218"/>
              <a:gd name="adj2" fmla="val 89671"/>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defTabSz="914400">
              <a:spcBef>
                <a:spcPct val="20000"/>
              </a:spcBef>
            </a:pPr>
            <a:r>
              <a:rPr lang="el-GR" altLang="el-GR" sz="3200" dirty="0">
                <a:solidFill>
                  <a:prstClr val="black"/>
                </a:solidFill>
                <a:latin typeface="Comic Sans MS" pitchFamily="66" charset="0"/>
              </a:rPr>
              <a:t>Σας ευχαριστούμε πολύ…</a:t>
            </a:r>
          </a:p>
        </p:txBody>
      </p:sp>
    </p:spTree>
    <p:extLst>
      <p:ext uri="{BB962C8B-B14F-4D97-AF65-F5344CB8AC3E}">
        <p14:creationId xmlns:p14="http://schemas.microsoft.com/office/powerpoint/2010/main" val="3483127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9459E3-CA2D-0241-80CC-8EA43EFF1C66}"/>
              </a:ext>
            </a:extLst>
          </p:cNvPr>
          <p:cNvSpPr>
            <a:spLocks noGrp="1"/>
          </p:cNvSpPr>
          <p:nvPr>
            <p:ph type="title"/>
          </p:nvPr>
        </p:nvSpPr>
        <p:spPr/>
        <p:txBody>
          <a:bodyPr/>
          <a:lstStyle/>
          <a:p>
            <a:r>
              <a:rPr lang="el-GR" dirty="0"/>
              <a:t>Βιβλιοθήκες – δια ζώσης ή ψηφιακές</a:t>
            </a:r>
          </a:p>
        </p:txBody>
      </p:sp>
      <p:sp>
        <p:nvSpPr>
          <p:cNvPr id="3" name="Ορθογώνιο 2">
            <a:extLst>
              <a:ext uri="{FF2B5EF4-FFF2-40B4-BE49-F238E27FC236}">
                <a16:creationId xmlns:a16="http://schemas.microsoft.com/office/drawing/2014/main" id="{1C809FC7-55EA-DE45-8BA8-82BBA264AA81}"/>
              </a:ext>
            </a:extLst>
          </p:cNvPr>
          <p:cNvSpPr/>
          <p:nvPr/>
        </p:nvSpPr>
        <p:spPr>
          <a:xfrm>
            <a:off x="777508" y="2988293"/>
            <a:ext cx="9959546" cy="369332"/>
          </a:xfrm>
          <a:prstGeom prst="rect">
            <a:avLst/>
          </a:prstGeom>
        </p:spPr>
        <p:txBody>
          <a:bodyPr wrap="square">
            <a:spAutoFit/>
          </a:bodyPr>
          <a:lstStyle/>
          <a:p>
            <a:r>
              <a:rPr lang="el-GR" dirty="0" err="1"/>
              <a:t>http</a:t>
            </a:r>
            <a:r>
              <a:rPr lang="el-GR" dirty="0"/>
              <a:t>://</a:t>
            </a:r>
            <a:r>
              <a:rPr lang="el-GR" dirty="0" err="1"/>
              <a:t>www.noc.uoa.gr</a:t>
            </a:r>
            <a:r>
              <a:rPr lang="el-GR" dirty="0"/>
              <a:t>/</a:t>
            </a:r>
            <a:r>
              <a:rPr lang="el-GR" dirty="0" err="1"/>
              <a:t>syndesh-sto-diktyo</a:t>
            </a:r>
            <a:r>
              <a:rPr lang="el-GR" dirty="0"/>
              <a:t>/</a:t>
            </a:r>
            <a:r>
              <a:rPr lang="el-GR" dirty="0" err="1"/>
              <a:t>eikoniko-idiwtiko-diktyo-vpn.html</a:t>
            </a:r>
            <a:endParaRPr lang="el-GR" dirty="0"/>
          </a:p>
        </p:txBody>
      </p:sp>
      <p:sp>
        <p:nvSpPr>
          <p:cNvPr id="4" name="Ορθογώνιο 3">
            <a:extLst>
              <a:ext uri="{FF2B5EF4-FFF2-40B4-BE49-F238E27FC236}">
                <a16:creationId xmlns:a16="http://schemas.microsoft.com/office/drawing/2014/main" id="{6F6AEF5B-253A-4143-91E6-236C6E7195FC}"/>
              </a:ext>
            </a:extLst>
          </p:cNvPr>
          <p:cNvSpPr/>
          <p:nvPr/>
        </p:nvSpPr>
        <p:spPr>
          <a:xfrm>
            <a:off x="777508" y="3758881"/>
            <a:ext cx="2598788" cy="369332"/>
          </a:xfrm>
          <a:prstGeom prst="rect">
            <a:avLst/>
          </a:prstGeom>
        </p:spPr>
        <p:txBody>
          <a:bodyPr wrap="none">
            <a:spAutoFit/>
          </a:bodyPr>
          <a:lstStyle/>
          <a:p>
            <a:r>
              <a:rPr lang="el-GR" dirty="0" err="1"/>
              <a:t>http</a:t>
            </a:r>
            <a:r>
              <a:rPr lang="el-GR" dirty="0"/>
              <a:t>://</a:t>
            </a:r>
            <a:r>
              <a:rPr lang="el-GR" dirty="0" err="1"/>
              <a:t>www.lib.uoa.gr</a:t>
            </a:r>
            <a:endParaRPr lang="el-GR" dirty="0"/>
          </a:p>
        </p:txBody>
      </p:sp>
      <p:sp>
        <p:nvSpPr>
          <p:cNvPr id="5" name="Ορθογώνιο 4">
            <a:extLst>
              <a:ext uri="{FF2B5EF4-FFF2-40B4-BE49-F238E27FC236}">
                <a16:creationId xmlns:a16="http://schemas.microsoft.com/office/drawing/2014/main" id="{67BCA243-3748-7740-B6C0-71E15DDF0B2A}"/>
              </a:ext>
            </a:extLst>
          </p:cNvPr>
          <p:cNvSpPr/>
          <p:nvPr/>
        </p:nvSpPr>
        <p:spPr>
          <a:xfrm>
            <a:off x="777508" y="4438651"/>
            <a:ext cx="6843460" cy="369332"/>
          </a:xfrm>
          <a:prstGeom prst="rect">
            <a:avLst/>
          </a:prstGeom>
        </p:spPr>
        <p:txBody>
          <a:bodyPr wrap="square">
            <a:spAutoFit/>
          </a:bodyPr>
          <a:lstStyle/>
          <a:p>
            <a:r>
              <a:rPr lang="el-GR" dirty="0" err="1"/>
              <a:t>https</a:t>
            </a:r>
            <a:r>
              <a:rPr lang="el-GR" dirty="0"/>
              <a:t>://</a:t>
            </a:r>
            <a:r>
              <a:rPr lang="el-GR" dirty="0" err="1"/>
              <a:t>pergamos.lib.uoa.gr</a:t>
            </a:r>
            <a:r>
              <a:rPr lang="el-GR" dirty="0"/>
              <a:t>/</a:t>
            </a:r>
            <a:r>
              <a:rPr lang="el-GR" dirty="0" err="1"/>
              <a:t>uoa</a:t>
            </a:r>
            <a:r>
              <a:rPr lang="el-GR" dirty="0"/>
              <a:t>/</a:t>
            </a:r>
            <a:r>
              <a:rPr lang="el-GR" dirty="0" err="1"/>
              <a:t>dl</a:t>
            </a:r>
            <a:r>
              <a:rPr lang="el-GR" dirty="0"/>
              <a:t>/</a:t>
            </a:r>
            <a:r>
              <a:rPr lang="el-GR" dirty="0" err="1"/>
              <a:t>frontend</a:t>
            </a:r>
            <a:r>
              <a:rPr lang="el-GR" dirty="0"/>
              <a:t>/</a:t>
            </a:r>
            <a:r>
              <a:rPr lang="el-GR" dirty="0" err="1"/>
              <a:t>index.html</a:t>
            </a:r>
            <a:endParaRPr lang="el-GR" dirty="0"/>
          </a:p>
        </p:txBody>
      </p:sp>
      <p:sp>
        <p:nvSpPr>
          <p:cNvPr id="6" name="Ορθογώνιο 5">
            <a:extLst>
              <a:ext uri="{FF2B5EF4-FFF2-40B4-BE49-F238E27FC236}">
                <a16:creationId xmlns:a16="http://schemas.microsoft.com/office/drawing/2014/main" id="{B9B8632D-2079-C04A-9157-51EE9908FB60}"/>
              </a:ext>
            </a:extLst>
          </p:cNvPr>
          <p:cNvSpPr/>
          <p:nvPr/>
        </p:nvSpPr>
        <p:spPr>
          <a:xfrm>
            <a:off x="777508" y="5718243"/>
            <a:ext cx="10636984" cy="646331"/>
          </a:xfrm>
          <a:prstGeom prst="rect">
            <a:avLst/>
          </a:prstGeom>
        </p:spPr>
        <p:txBody>
          <a:bodyPr wrap="square">
            <a:spAutoFit/>
          </a:bodyPr>
          <a:lstStyle/>
          <a:p>
            <a:r>
              <a:rPr lang="el-GR" dirty="0" err="1"/>
              <a:t>Νικονάνου</a:t>
            </a:r>
            <a:r>
              <a:rPr lang="el-GR" dirty="0"/>
              <a:t>, Ν., Μπούνια, Α., Φιλιππουπολίτη, Α., </a:t>
            </a:r>
            <a:r>
              <a:rPr lang="el-GR" dirty="0" err="1"/>
              <a:t>Χουρμουζιάδη</a:t>
            </a:r>
            <a:r>
              <a:rPr lang="el-GR" dirty="0"/>
              <a:t>, Α., Γιαννούτσου, Ν., 2015. </a:t>
            </a:r>
            <a:r>
              <a:rPr lang="el-GR" i="1" dirty="0"/>
              <a:t>Μουσειακή μάθηση και εμπειρία στον 21ο αιώνα</a:t>
            </a:r>
            <a:r>
              <a:rPr lang="el-GR" dirty="0"/>
              <a:t>. [ηλεκτρ. </a:t>
            </a:r>
            <a:r>
              <a:rPr lang="el-GR" dirty="0" err="1"/>
              <a:t>Βιβλ</a:t>
            </a:r>
            <a:r>
              <a:rPr lang="en-US" dirty="0"/>
              <a:t>]</a:t>
            </a:r>
            <a:endParaRPr lang="el-GR" dirty="0"/>
          </a:p>
        </p:txBody>
      </p:sp>
      <p:sp>
        <p:nvSpPr>
          <p:cNvPr id="7" name="Ορθογώνιο 6">
            <a:extLst>
              <a:ext uri="{FF2B5EF4-FFF2-40B4-BE49-F238E27FC236}">
                <a16:creationId xmlns:a16="http://schemas.microsoft.com/office/drawing/2014/main" id="{5C975913-39EC-9640-AE28-162AFE7B9E64}"/>
              </a:ext>
            </a:extLst>
          </p:cNvPr>
          <p:cNvSpPr/>
          <p:nvPr/>
        </p:nvSpPr>
        <p:spPr>
          <a:xfrm>
            <a:off x="777508" y="5038473"/>
            <a:ext cx="6843460" cy="369332"/>
          </a:xfrm>
          <a:prstGeom prst="rect">
            <a:avLst/>
          </a:prstGeom>
        </p:spPr>
        <p:txBody>
          <a:bodyPr wrap="square">
            <a:spAutoFit/>
          </a:bodyPr>
          <a:lstStyle/>
          <a:p>
            <a:r>
              <a:rPr lang="en-US" dirty="0">
                <a:hlinkClick r:id="rId2">
                  <a:extLst>
                    <a:ext uri="{A12FA001-AC4F-418D-AE19-62706E023703}">
                      <ahyp:hlinkClr xmlns:ahyp="http://schemas.microsoft.com/office/drawing/2018/hyperlinkcolor" val="tx"/>
                    </a:ext>
                  </a:extLst>
                </a:hlinkClick>
              </a:rPr>
              <a:t>www.ekt.gr</a:t>
            </a:r>
            <a:endParaRPr lang="en-US" dirty="0"/>
          </a:p>
        </p:txBody>
      </p:sp>
    </p:spTree>
    <p:extLst>
      <p:ext uri="{BB962C8B-B14F-4D97-AF65-F5344CB8AC3E}">
        <p14:creationId xmlns:p14="http://schemas.microsoft.com/office/powerpoint/2010/main" val="2494254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41FD3B-709D-E841-B295-5AED29539DD2}"/>
              </a:ext>
            </a:extLst>
          </p:cNvPr>
          <p:cNvSpPr>
            <a:spLocks noGrp="1"/>
          </p:cNvSpPr>
          <p:nvPr>
            <p:ph type="title"/>
          </p:nvPr>
        </p:nvSpPr>
        <p:spPr/>
        <p:txBody>
          <a:bodyPr/>
          <a:lstStyle/>
          <a:p>
            <a:pPr algn="ctr"/>
            <a:r>
              <a:rPr lang="el-GR" dirty="0"/>
              <a:t>Αποδελτίωση</a:t>
            </a:r>
          </a:p>
        </p:txBody>
      </p:sp>
      <p:graphicFrame>
        <p:nvGraphicFramePr>
          <p:cNvPr id="3" name="Πίνακας 2">
            <a:extLst>
              <a:ext uri="{FF2B5EF4-FFF2-40B4-BE49-F238E27FC236}">
                <a16:creationId xmlns:a16="http://schemas.microsoft.com/office/drawing/2014/main" id="{E9A8A830-7A40-8445-9E4A-8047F330AA61}"/>
              </a:ext>
            </a:extLst>
          </p:cNvPr>
          <p:cNvGraphicFramePr>
            <a:graphicFrameLocks noGrp="1"/>
          </p:cNvGraphicFramePr>
          <p:nvPr>
            <p:extLst>
              <p:ext uri="{D42A27DB-BD31-4B8C-83A1-F6EECF244321}">
                <p14:modId xmlns:p14="http://schemas.microsoft.com/office/powerpoint/2010/main" val="49647866"/>
              </p:ext>
            </p:extLst>
          </p:nvPr>
        </p:nvGraphicFramePr>
        <p:xfrm>
          <a:off x="765659" y="1680632"/>
          <a:ext cx="10387615" cy="5150335"/>
        </p:xfrm>
        <a:graphic>
          <a:graphicData uri="http://schemas.openxmlformats.org/drawingml/2006/table">
            <a:tbl>
              <a:tblPr firstRow="1" firstCol="1" bandRow="1">
                <a:tableStyleId>{5C22544A-7EE6-4342-B048-85BDC9FD1C3A}</a:tableStyleId>
              </a:tblPr>
              <a:tblGrid>
                <a:gridCol w="1211095">
                  <a:extLst>
                    <a:ext uri="{9D8B030D-6E8A-4147-A177-3AD203B41FA5}">
                      <a16:colId xmlns:a16="http://schemas.microsoft.com/office/drawing/2014/main" val="4223435328"/>
                    </a:ext>
                  </a:extLst>
                </a:gridCol>
                <a:gridCol w="2689676">
                  <a:extLst>
                    <a:ext uri="{9D8B030D-6E8A-4147-A177-3AD203B41FA5}">
                      <a16:colId xmlns:a16="http://schemas.microsoft.com/office/drawing/2014/main" val="1998650560"/>
                    </a:ext>
                  </a:extLst>
                </a:gridCol>
                <a:gridCol w="2642593">
                  <a:extLst>
                    <a:ext uri="{9D8B030D-6E8A-4147-A177-3AD203B41FA5}">
                      <a16:colId xmlns:a16="http://schemas.microsoft.com/office/drawing/2014/main" val="3733694080"/>
                    </a:ext>
                  </a:extLst>
                </a:gridCol>
                <a:gridCol w="2145508">
                  <a:extLst>
                    <a:ext uri="{9D8B030D-6E8A-4147-A177-3AD203B41FA5}">
                      <a16:colId xmlns:a16="http://schemas.microsoft.com/office/drawing/2014/main" val="3486745561"/>
                    </a:ext>
                  </a:extLst>
                </a:gridCol>
                <a:gridCol w="1023668">
                  <a:extLst>
                    <a:ext uri="{9D8B030D-6E8A-4147-A177-3AD203B41FA5}">
                      <a16:colId xmlns:a16="http://schemas.microsoft.com/office/drawing/2014/main" val="44640973"/>
                    </a:ext>
                  </a:extLst>
                </a:gridCol>
                <a:gridCol w="675075">
                  <a:extLst>
                    <a:ext uri="{9D8B030D-6E8A-4147-A177-3AD203B41FA5}">
                      <a16:colId xmlns:a16="http://schemas.microsoft.com/office/drawing/2014/main" val="1989487078"/>
                    </a:ext>
                  </a:extLst>
                </a:gridCol>
              </a:tblGrid>
              <a:tr h="287454">
                <a:tc>
                  <a:txBody>
                    <a:bodyPr/>
                    <a:lstStyle/>
                    <a:p>
                      <a:pPr algn="just">
                        <a:lnSpc>
                          <a:spcPct val="150000"/>
                        </a:lnSpc>
                        <a:spcAft>
                          <a:spcPts val="0"/>
                        </a:spcAft>
                      </a:pPr>
                      <a:r>
                        <a:rPr lang="el-GR" sz="600" dirty="0">
                          <a:effectLst/>
                        </a:rPr>
                        <a:t>ΣΥΓΓΡΑΦΕΙΣ</a:t>
                      </a:r>
                    </a:p>
                    <a:p>
                      <a:pPr algn="just">
                        <a:lnSpc>
                          <a:spcPct val="150000"/>
                        </a:lnSpc>
                        <a:spcAft>
                          <a:spcPts val="0"/>
                        </a:spcAft>
                      </a:pPr>
                      <a:r>
                        <a:rPr lang="el-GR" sz="600" dirty="0">
                          <a:effectLst/>
                        </a:rPr>
                        <a:t>ΕΤΟΣ </a:t>
                      </a:r>
                      <a:r>
                        <a:rPr lang="en-US" sz="600" dirty="0">
                          <a:effectLst/>
                        </a:rPr>
                        <a:t> (</a:t>
                      </a:r>
                      <a:r>
                        <a:rPr lang="el-GR" sz="600" dirty="0">
                          <a:effectLst/>
                        </a:rPr>
                        <a:t>παραπομπή όπως θα είναι στο κείμενο)</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gn="just">
                        <a:lnSpc>
                          <a:spcPct val="150000"/>
                        </a:lnSpc>
                        <a:spcAft>
                          <a:spcPts val="0"/>
                        </a:spcAft>
                      </a:pPr>
                      <a:r>
                        <a:rPr lang="el-GR" sz="600" dirty="0">
                          <a:effectLst/>
                        </a:rPr>
                        <a:t>ΣΤΟΧΟΣ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gn="just">
                        <a:lnSpc>
                          <a:spcPct val="150000"/>
                        </a:lnSpc>
                        <a:spcAft>
                          <a:spcPts val="0"/>
                        </a:spcAft>
                      </a:pPr>
                      <a:r>
                        <a:rPr lang="el-GR" sz="600">
                          <a:effectLst/>
                        </a:rPr>
                        <a:t>ΕΝΝΟΙΕΣ</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gn="just">
                        <a:lnSpc>
                          <a:spcPct val="150000"/>
                        </a:lnSpc>
                        <a:spcAft>
                          <a:spcPts val="0"/>
                        </a:spcAft>
                      </a:pPr>
                      <a:r>
                        <a:rPr lang="el-GR" sz="600">
                          <a:effectLst/>
                        </a:rPr>
                        <a:t>ΑΠΟΤΕΛΕΣΜΑΤΑ</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gn="just">
                        <a:lnSpc>
                          <a:spcPct val="150000"/>
                        </a:lnSpc>
                        <a:spcAft>
                          <a:spcPts val="0"/>
                        </a:spcAft>
                      </a:pPr>
                      <a:r>
                        <a:rPr lang="el-GR" sz="600" dirty="0">
                          <a:effectLst/>
                        </a:rPr>
                        <a:t>ΔΕΙΓΜΑ</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gn="just">
                        <a:lnSpc>
                          <a:spcPct val="150000"/>
                        </a:lnSpc>
                        <a:spcAft>
                          <a:spcPts val="0"/>
                        </a:spcAft>
                      </a:pPr>
                      <a:r>
                        <a:rPr lang="el-GR" sz="600">
                          <a:effectLst/>
                        </a:rPr>
                        <a:t>ΜΕΘΟΔΟΣ</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1897160436"/>
                  </a:ext>
                </a:extLst>
              </a:tr>
              <a:tr h="1188233">
                <a:tc>
                  <a:txBody>
                    <a:bodyPr/>
                    <a:lstStyle/>
                    <a:p>
                      <a:pPr marL="342900" lvl="0" indent="-342900">
                        <a:lnSpc>
                          <a:spcPct val="150000"/>
                        </a:lnSpc>
                        <a:spcAft>
                          <a:spcPts val="1000"/>
                        </a:spcAft>
                        <a:buFont typeface="+mj-lt"/>
                        <a:buAutoNum type="arabicPeriod"/>
                      </a:pPr>
                      <a:r>
                        <a:rPr lang="en-US" sz="600" dirty="0">
                          <a:effectLst/>
                        </a:rPr>
                        <a:t>Howard et al. (2021)</a:t>
                      </a:r>
                      <a:endParaRPr lang="el-G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7600" marR="7600" marT="0" marB="0"/>
                </a:tc>
                <a:tc>
                  <a:txBody>
                    <a:bodyPr/>
                    <a:lstStyle/>
                    <a:p>
                      <a:pPr>
                        <a:lnSpc>
                          <a:spcPct val="150000"/>
                        </a:lnSpc>
                        <a:spcAft>
                          <a:spcPts val="0"/>
                        </a:spcAft>
                      </a:pPr>
                      <a:r>
                        <a:rPr lang="en-US" sz="600" dirty="0">
                          <a:effectLst/>
                        </a:rPr>
                        <a:t> </a:t>
                      </a:r>
                      <a:r>
                        <a:rPr lang="el-GR" sz="600" dirty="0">
                          <a:effectLst/>
                        </a:rPr>
                        <a:t>Να σκιαγραφήσει τα προφίλ εκπαιδευτικών </a:t>
                      </a:r>
                      <a:r>
                        <a:rPr lang="el-GR" sz="600" dirty="0" err="1">
                          <a:effectLst/>
                        </a:rPr>
                        <a:t>δευτ</a:t>
                      </a:r>
                      <a:r>
                        <a:rPr lang="el-GR" sz="600" dirty="0">
                          <a:effectLst/>
                        </a:rPr>
                        <a:t>/μιας εκπαίδευσης σύμφωνα με τις αντιλήψεις τους για την ετοιμότητά τους για μετάβαση σε ΨΜ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a:t>
                      </a:r>
                      <a:r>
                        <a:rPr lang="el-GR" sz="600" dirty="0" err="1">
                          <a:effectLst/>
                        </a:rPr>
                        <a:t>Αυτο</a:t>
                      </a:r>
                      <a:r>
                        <a:rPr lang="el-GR" sz="600" dirty="0">
                          <a:effectLst/>
                        </a:rPr>
                        <a:t>-αποτελεσματικότητα ως προς την Τεχνολογική παιδαγωγική γνώση περιεχομένου (ΤΠΓΠ)</a:t>
                      </a:r>
                    </a:p>
                    <a:p>
                      <a:pPr>
                        <a:lnSpc>
                          <a:spcPct val="150000"/>
                        </a:lnSpc>
                        <a:spcAft>
                          <a:spcPts val="0"/>
                        </a:spcAft>
                      </a:pPr>
                      <a:r>
                        <a:rPr lang="el-GR" sz="600" dirty="0">
                          <a:effectLst/>
                        </a:rPr>
                        <a:t>•Αντιλαμβανόμενη διαδικτυακή διδακτική παρουσία</a:t>
                      </a:r>
                    </a:p>
                    <a:p>
                      <a:pPr>
                        <a:lnSpc>
                          <a:spcPct val="150000"/>
                        </a:lnSpc>
                        <a:spcAft>
                          <a:spcPts val="0"/>
                        </a:spcAft>
                      </a:pPr>
                      <a:r>
                        <a:rPr lang="el-GR" sz="600" dirty="0">
                          <a:effectLst/>
                        </a:rPr>
                        <a:t>•Αντιλαμβανόμενη υποστήριξη από φορέα/οργανισμό</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 Τέσσερα προφίλ απόψεων για την ετοιμότητα. </a:t>
                      </a:r>
                    </a:p>
                    <a:p>
                      <a:pPr marL="342900" lvl="0" indent="-342900">
                        <a:lnSpc>
                          <a:spcPct val="150000"/>
                        </a:lnSpc>
                        <a:spcAft>
                          <a:spcPts val="0"/>
                        </a:spcAft>
                        <a:buFont typeface="+mj-lt"/>
                        <a:buAutoNum type="arabicPeriod"/>
                      </a:pPr>
                      <a:r>
                        <a:rPr lang="el-GR" sz="600" dirty="0">
                          <a:effectLst/>
                        </a:rPr>
                        <a:t>Χαμηλό προφίλ </a:t>
                      </a:r>
                    </a:p>
                    <a:p>
                      <a:pPr marL="342900" lvl="0" indent="-342900">
                        <a:lnSpc>
                          <a:spcPct val="150000"/>
                        </a:lnSpc>
                        <a:spcAft>
                          <a:spcPts val="0"/>
                        </a:spcAft>
                        <a:buFont typeface="+mj-lt"/>
                        <a:buAutoNum type="arabicPeriod"/>
                      </a:pPr>
                      <a:r>
                        <a:rPr lang="el-GR" sz="600" dirty="0">
                          <a:effectLst/>
                        </a:rPr>
                        <a:t>Μικτό προφίλ </a:t>
                      </a:r>
                    </a:p>
                    <a:p>
                      <a:pPr marL="342900" lvl="0" indent="-342900">
                        <a:lnSpc>
                          <a:spcPct val="150000"/>
                        </a:lnSpc>
                        <a:spcAft>
                          <a:spcPts val="0"/>
                        </a:spcAft>
                        <a:buFont typeface="+mj-lt"/>
                        <a:buAutoNum type="arabicPeriod"/>
                      </a:pPr>
                      <a:r>
                        <a:rPr lang="el-GR" sz="600" dirty="0">
                          <a:effectLst/>
                        </a:rPr>
                        <a:t>Μεσαίο προφίλ </a:t>
                      </a:r>
                    </a:p>
                    <a:p>
                      <a:pPr marL="342900" lvl="0" indent="-342900">
                        <a:lnSpc>
                          <a:spcPct val="150000"/>
                        </a:lnSpc>
                        <a:spcAft>
                          <a:spcPts val="1000"/>
                        </a:spcAft>
                        <a:buFont typeface="+mj-lt"/>
                        <a:buAutoNum type="arabicPeriod"/>
                      </a:pPr>
                      <a:r>
                        <a:rPr lang="el-GR" sz="600" dirty="0">
                          <a:effectLst/>
                        </a:rPr>
                        <a:t>Υψηλό προφίλ </a:t>
                      </a:r>
                    </a:p>
                    <a:p>
                      <a:pPr>
                        <a:lnSpc>
                          <a:spcPct val="150000"/>
                        </a:lnSpc>
                        <a:spcAft>
                          <a:spcPts val="0"/>
                        </a:spcAft>
                      </a:pPr>
                      <a:r>
                        <a:rPr lang="el-GR" sz="600" dirty="0">
                          <a:effectLst/>
                        </a:rPr>
                        <a:t> </a:t>
                      </a:r>
                    </a:p>
                    <a:p>
                      <a:pPr>
                        <a:lnSpc>
                          <a:spcPct val="150000"/>
                        </a:lnSpc>
                        <a:spcAft>
                          <a:spcPts val="0"/>
                        </a:spcAft>
                      </a:pPr>
                      <a:r>
                        <a:rPr lang="el-GR" sz="600" dirty="0">
                          <a:effectLst/>
                        </a:rPr>
                        <a:t>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Εκπαιδευτικοί </a:t>
                      </a:r>
                      <a:r>
                        <a:rPr lang="el-GR" sz="600" dirty="0" err="1">
                          <a:effectLst/>
                        </a:rPr>
                        <a:t>δευτ</a:t>
                      </a:r>
                      <a:r>
                        <a:rPr lang="el-GR" sz="600" dirty="0">
                          <a:effectLst/>
                        </a:rPr>
                        <a:t>/</a:t>
                      </a:r>
                      <a:r>
                        <a:rPr lang="el-GR" sz="600" dirty="0" err="1">
                          <a:effectLst/>
                        </a:rPr>
                        <a:t>βαθμιας</a:t>
                      </a:r>
                      <a:r>
                        <a:rPr lang="el-GR" sz="600" dirty="0">
                          <a:effectLst/>
                        </a:rPr>
                        <a:t>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Ποσοτική,</a:t>
                      </a:r>
                    </a:p>
                    <a:p>
                      <a:pPr>
                        <a:lnSpc>
                          <a:spcPct val="150000"/>
                        </a:lnSpc>
                        <a:spcAft>
                          <a:spcPts val="0"/>
                        </a:spcAft>
                      </a:pPr>
                      <a:r>
                        <a:rPr lang="el-GR" sz="600" dirty="0">
                          <a:effectLst/>
                        </a:rPr>
                        <a:t>Ερωτηματολόγια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33943985"/>
                  </a:ext>
                </a:extLst>
              </a:tr>
              <a:tr h="1351487">
                <a:tc>
                  <a:txBody>
                    <a:bodyPr/>
                    <a:lstStyle/>
                    <a:p>
                      <a:pPr marL="342900" lvl="0" indent="-342900">
                        <a:lnSpc>
                          <a:spcPct val="150000"/>
                        </a:lnSpc>
                        <a:spcAft>
                          <a:spcPts val="1000"/>
                        </a:spcAft>
                        <a:buFont typeface="+mj-lt"/>
                        <a:buAutoNum type="arabicPeriod"/>
                      </a:pPr>
                      <a:r>
                        <a:rPr lang="en-US" sz="600" dirty="0">
                          <a:effectLst/>
                        </a:rPr>
                        <a:t>Scherer et al. (2021)</a:t>
                      </a:r>
                      <a:endParaRPr lang="el-G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Να ερευνήσουν τις απόψεις των εκπαιδευτικών τριτοβάθμιας εκπαίδευσης για την ετοιμότητά τους για εφαρμογή ΨΜ</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 Αυτο-αποτελεσματικότητα ως προς την Τεχνολογική παιδαγωγική γνώση περιεχομένου (ΤΠΓΠ)</a:t>
                      </a:r>
                    </a:p>
                    <a:p>
                      <a:pPr>
                        <a:lnSpc>
                          <a:spcPct val="150000"/>
                        </a:lnSpc>
                        <a:spcAft>
                          <a:spcPts val="0"/>
                        </a:spcAft>
                      </a:pPr>
                      <a:r>
                        <a:rPr lang="el-GR" sz="600">
                          <a:effectLst/>
                        </a:rPr>
                        <a:t>•Αντιλαμβανόμενη διαδικτυακή διδακτική παρουσία</a:t>
                      </a:r>
                    </a:p>
                    <a:p>
                      <a:pPr>
                        <a:lnSpc>
                          <a:spcPct val="150000"/>
                        </a:lnSpc>
                        <a:spcAft>
                          <a:spcPts val="0"/>
                        </a:spcAft>
                      </a:pPr>
                      <a:r>
                        <a:rPr lang="el-GR" sz="600">
                          <a:effectLst/>
                        </a:rPr>
                        <a:t>•Αντιλαμβανόμενη υποστήριξη από φορέα/οργανισμό</a:t>
                      </a:r>
                    </a:p>
                    <a:p>
                      <a:pPr>
                        <a:lnSpc>
                          <a:spcPct val="150000"/>
                        </a:lnSpc>
                        <a:spcAft>
                          <a:spcPts val="0"/>
                        </a:spcAft>
                      </a:pPr>
                      <a:r>
                        <a:rPr lang="el-GR" sz="600">
                          <a:effectLst/>
                        </a:rPr>
                        <a:t>•φύλο </a:t>
                      </a:r>
                    </a:p>
                    <a:p>
                      <a:pPr>
                        <a:lnSpc>
                          <a:spcPct val="150000"/>
                        </a:lnSpc>
                        <a:spcAft>
                          <a:spcPts val="0"/>
                        </a:spcAft>
                      </a:pPr>
                      <a:r>
                        <a:rPr lang="el-GR" sz="600">
                          <a:effectLst/>
                        </a:rPr>
                        <a:t>•πρότερη διδακτική εμπειρία με χρήση ψηφιακής μάθησης</a:t>
                      </a:r>
                    </a:p>
                    <a:p>
                      <a:pPr>
                        <a:lnSpc>
                          <a:spcPct val="150000"/>
                        </a:lnSpc>
                        <a:spcAft>
                          <a:spcPts val="0"/>
                        </a:spcAft>
                      </a:pPr>
                      <a:r>
                        <a:rPr lang="el-GR" sz="600">
                          <a:effectLst/>
                        </a:rPr>
                        <a:t>•ακαδημαϊκός κλάδος</a:t>
                      </a:r>
                    </a:p>
                    <a:p>
                      <a:pPr>
                        <a:lnSpc>
                          <a:spcPct val="150000"/>
                        </a:lnSpc>
                        <a:spcAft>
                          <a:spcPts val="0"/>
                        </a:spcAft>
                      </a:pPr>
                      <a:r>
                        <a:rPr lang="el-GR" sz="600">
                          <a:effectLst/>
                        </a:rPr>
                        <a:t>•πλαίσιο αλλαγής</a:t>
                      </a:r>
                    </a:p>
                    <a:p>
                      <a:pPr>
                        <a:lnSpc>
                          <a:spcPct val="150000"/>
                        </a:lnSpc>
                        <a:spcAft>
                          <a:spcPts val="0"/>
                        </a:spcAft>
                      </a:pPr>
                      <a:r>
                        <a:rPr lang="el-GR" sz="600">
                          <a:effectLst/>
                        </a:rPr>
                        <a:t>•πολιτισμικά στοιχεία &amp; καινοτομία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Προφίλ 1 χαμηλής ετοιμότητας </a:t>
                      </a:r>
                    </a:p>
                    <a:p>
                      <a:pPr>
                        <a:lnSpc>
                          <a:spcPct val="150000"/>
                        </a:lnSpc>
                        <a:spcAft>
                          <a:spcPts val="0"/>
                        </a:spcAft>
                      </a:pPr>
                      <a:r>
                        <a:rPr lang="el-GR" sz="600">
                          <a:effectLst/>
                        </a:rPr>
                        <a:t> </a:t>
                      </a:r>
                    </a:p>
                    <a:p>
                      <a:pPr>
                        <a:lnSpc>
                          <a:spcPct val="150000"/>
                        </a:lnSpc>
                        <a:spcAft>
                          <a:spcPts val="0"/>
                        </a:spcAft>
                      </a:pPr>
                      <a:r>
                        <a:rPr lang="el-GR" sz="600">
                          <a:effectLst/>
                        </a:rPr>
                        <a:t>Προφίλ 2 αντιφατικής ετοιμότητας </a:t>
                      </a:r>
                    </a:p>
                    <a:p>
                      <a:pPr>
                        <a:lnSpc>
                          <a:spcPct val="150000"/>
                        </a:lnSpc>
                        <a:spcAft>
                          <a:spcPts val="0"/>
                        </a:spcAft>
                      </a:pPr>
                      <a:r>
                        <a:rPr lang="el-GR" sz="600">
                          <a:effectLst/>
                        </a:rPr>
                        <a:t> </a:t>
                      </a:r>
                    </a:p>
                    <a:p>
                      <a:pPr>
                        <a:lnSpc>
                          <a:spcPct val="150000"/>
                        </a:lnSpc>
                        <a:spcAft>
                          <a:spcPts val="0"/>
                        </a:spcAft>
                      </a:pPr>
                      <a:r>
                        <a:rPr lang="el-GR" sz="600">
                          <a:effectLst/>
                        </a:rPr>
                        <a:t>Προφίλ 3 υψηλής ετοιμότητας </a:t>
                      </a:r>
                    </a:p>
                    <a:p>
                      <a:pPr>
                        <a:lnSpc>
                          <a:spcPct val="150000"/>
                        </a:lnSpc>
                        <a:spcAft>
                          <a:spcPts val="0"/>
                        </a:spcAft>
                      </a:pPr>
                      <a:r>
                        <a:rPr lang="el-GR" sz="600">
                          <a:effectLst/>
                        </a:rPr>
                        <a:t> </a:t>
                      </a:r>
                    </a:p>
                    <a:p>
                      <a:pPr>
                        <a:lnSpc>
                          <a:spcPct val="150000"/>
                        </a:lnSpc>
                        <a:spcAft>
                          <a:spcPts val="0"/>
                        </a:spcAft>
                      </a:pPr>
                      <a:r>
                        <a:rPr lang="el-GR" sz="600">
                          <a:effectLst/>
                        </a:rPr>
                        <a:t>Κυριάρχησε το προφίλ 2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Εκπαιδευτικοί</a:t>
                      </a:r>
                    </a:p>
                    <a:p>
                      <a:pPr>
                        <a:lnSpc>
                          <a:spcPct val="150000"/>
                        </a:lnSpc>
                        <a:spcAft>
                          <a:spcPts val="0"/>
                        </a:spcAft>
                      </a:pPr>
                      <a:r>
                        <a:rPr lang="el-GR" sz="600" dirty="0">
                          <a:effectLst/>
                        </a:rPr>
                        <a:t>τριτοβάθμιας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Ποσοτική </a:t>
                      </a:r>
                    </a:p>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2395045150"/>
                  </a:ext>
                </a:extLst>
              </a:tr>
              <a:tr h="439518">
                <a:tc>
                  <a:txBody>
                    <a:bodyPr/>
                    <a:lstStyle/>
                    <a:p>
                      <a:pPr marL="342900" lvl="0" indent="-342900">
                        <a:lnSpc>
                          <a:spcPct val="150000"/>
                        </a:lnSpc>
                        <a:spcAft>
                          <a:spcPts val="1000"/>
                        </a:spcAft>
                        <a:buFont typeface="+mj-lt"/>
                        <a:buAutoNum type="arabicPeriod"/>
                      </a:pPr>
                      <a:r>
                        <a:rPr lang="el-GR" sz="600">
                          <a:effectLst/>
                        </a:rPr>
                        <a:t>Σπύρου &amp; Αντωνιάδης (2021)</a:t>
                      </a:r>
                      <a:endParaRPr lang="el-GR" sz="600">
                        <a:effectLst/>
                        <a:latin typeface="Calibri" panose="020F0502020204030204" pitchFamily="34" charset="0"/>
                        <a:ea typeface="Calibri" panose="020F0502020204030204" pitchFamily="34"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Περιγραφή διαχείρισης κρίσεις σε ιδιωτικό εκπαιδευτήριο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•τεχνολογικές δεξιότητες εκπαιδευτικών</a:t>
                      </a:r>
                    </a:p>
                    <a:p>
                      <a:pPr>
                        <a:lnSpc>
                          <a:spcPct val="150000"/>
                        </a:lnSpc>
                        <a:spcAft>
                          <a:spcPts val="0"/>
                        </a:spcAft>
                      </a:pPr>
                      <a:r>
                        <a:rPr lang="el-GR" sz="600" dirty="0">
                          <a:effectLst/>
                        </a:rPr>
                        <a:t>•υποστήριξη από εκπαιδευτήριο</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Επιτυχής εφαρμογή ΨΜ</a:t>
                      </a:r>
                    </a:p>
                    <a:p>
                      <a:pPr>
                        <a:lnSpc>
                          <a:spcPct val="150000"/>
                        </a:lnSpc>
                        <a:spcAft>
                          <a:spcPts val="0"/>
                        </a:spcAft>
                      </a:pPr>
                      <a:r>
                        <a:rPr lang="el-GR" sz="600" dirty="0">
                          <a:effectLst/>
                        </a:rPr>
                        <a:t>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err="1">
                          <a:effectLst/>
                        </a:rPr>
                        <a:t>Α’βαθμια</a:t>
                      </a:r>
                      <a:endParaRPr lang="el-GR" sz="600" dirty="0">
                        <a:effectLst/>
                      </a:endParaRPr>
                    </a:p>
                    <a:p>
                      <a:pPr>
                        <a:lnSpc>
                          <a:spcPct val="150000"/>
                        </a:lnSpc>
                        <a:spcAft>
                          <a:spcPts val="0"/>
                        </a:spcAft>
                      </a:pPr>
                      <a:r>
                        <a:rPr lang="el-GR" sz="600" dirty="0" err="1">
                          <a:effectLst/>
                        </a:rPr>
                        <a:t>Β’βαθμια</a:t>
                      </a:r>
                      <a:endParaRPr lang="el-GR" sz="600" dirty="0">
                        <a:effectLst/>
                      </a:endParaRPr>
                    </a:p>
                    <a:p>
                      <a:pPr>
                        <a:lnSpc>
                          <a:spcPct val="150000"/>
                        </a:lnSpc>
                        <a:spcAft>
                          <a:spcPts val="0"/>
                        </a:spcAft>
                      </a:pPr>
                      <a:r>
                        <a:rPr lang="el-GR" sz="600" dirty="0">
                          <a:effectLst/>
                        </a:rPr>
                        <a:t>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1405537407"/>
                  </a:ext>
                </a:extLst>
              </a:tr>
              <a:tr h="591513">
                <a:tc>
                  <a:txBody>
                    <a:bodyPr/>
                    <a:lstStyle/>
                    <a:p>
                      <a:pPr marL="342900" lvl="0" indent="-342900">
                        <a:lnSpc>
                          <a:spcPct val="150000"/>
                        </a:lnSpc>
                        <a:spcAft>
                          <a:spcPts val="1000"/>
                        </a:spcAft>
                        <a:buFont typeface="+mj-lt"/>
                        <a:buAutoNum type="arabicPeriod"/>
                      </a:pPr>
                      <a:r>
                        <a:rPr lang="el-GR" sz="600" dirty="0" err="1">
                          <a:effectLst/>
                        </a:rPr>
                        <a:t>Ζώρζος</a:t>
                      </a:r>
                      <a:r>
                        <a:rPr lang="el-GR" sz="600" dirty="0">
                          <a:effectLst/>
                        </a:rPr>
                        <a:t> κ. συν.(2021)</a:t>
                      </a:r>
                      <a:endParaRPr lang="el-G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Εντοπισμός προβλημάτων και δυσκολιών για χρήση ΨΜ κατά τη διάρκεια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•ετοιμότητα των εκπαιδευτικών σε τεχνολογικές γνώσεις, σε τεχνολογικό υλικό</a:t>
                      </a:r>
                    </a:p>
                    <a:p>
                      <a:pPr>
                        <a:lnSpc>
                          <a:spcPct val="150000"/>
                        </a:lnSpc>
                        <a:spcAft>
                          <a:spcPts val="0"/>
                        </a:spcAft>
                      </a:pPr>
                      <a:r>
                        <a:rPr lang="el-GR" sz="600">
                          <a:effectLst/>
                        </a:rPr>
                        <a:t>•χρόνος προετοιμασίας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Ανάγκη για επιμόρφωση </a:t>
                      </a:r>
                    </a:p>
                    <a:p>
                      <a:pPr>
                        <a:lnSpc>
                          <a:spcPct val="150000"/>
                        </a:lnSpc>
                        <a:spcAft>
                          <a:spcPts val="0"/>
                        </a:spcAft>
                      </a:pPr>
                      <a:r>
                        <a:rPr lang="el-GR" sz="600">
                          <a:effectLst/>
                        </a:rPr>
                        <a:t>Γενική ικανοποίηση </a:t>
                      </a:r>
                    </a:p>
                    <a:p>
                      <a:pPr>
                        <a:lnSpc>
                          <a:spcPct val="150000"/>
                        </a:lnSpc>
                        <a:spcAft>
                          <a:spcPts val="0"/>
                        </a:spcAft>
                      </a:pPr>
                      <a:r>
                        <a:rPr lang="el-GR" sz="600">
                          <a:effectLst/>
                        </a:rPr>
                        <a:t>Ικανοποιητικό επίπεδο ετοιμότητας ως προς τον τεχνολογικό εξοπλισμό και εκπαιδευτικό υλικό</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Εκπαιδευτικοί </a:t>
                      </a:r>
                    </a:p>
                    <a:p>
                      <a:pPr>
                        <a:lnSpc>
                          <a:spcPct val="150000"/>
                        </a:lnSpc>
                        <a:spcAft>
                          <a:spcPts val="0"/>
                        </a:spcAft>
                      </a:pPr>
                      <a:r>
                        <a:rPr lang="el-GR" sz="600" dirty="0" err="1">
                          <a:effectLst/>
                        </a:rPr>
                        <a:t>Α’βαθμιας</a:t>
                      </a:r>
                      <a:endParaRPr lang="el-GR" sz="600" dirty="0">
                        <a:effectLst/>
                      </a:endParaRPr>
                    </a:p>
                    <a:p>
                      <a:pPr>
                        <a:lnSpc>
                          <a:spcPct val="150000"/>
                        </a:lnSpc>
                        <a:spcAft>
                          <a:spcPts val="0"/>
                        </a:spcAft>
                      </a:pPr>
                      <a:r>
                        <a:rPr lang="el-GR" sz="600" dirty="0" err="1">
                          <a:effectLst/>
                        </a:rPr>
                        <a:t>Β’βαθμιας</a:t>
                      </a:r>
                      <a:endParaRPr lang="el-GR" sz="600" dirty="0">
                        <a:effectLst/>
                      </a:endParaRPr>
                    </a:p>
                    <a:p>
                      <a:pPr>
                        <a:lnSpc>
                          <a:spcPct val="150000"/>
                        </a:lnSpc>
                        <a:spcAft>
                          <a:spcPts val="0"/>
                        </a:spcAft>
                      </a:pPr>
                      <a:r>
                        <a:rPr lang="el-GR" sz="600" dirty="0">
                          <a:effectLst/>
                        </a:rPr>
                        <a:t>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Ποσοτική </a:t>
                      </a:r>
                    </a:p>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3063262810"/>
                  </a:ext>
                </a:extLst>
              </a:tr>
              <a:tr h="743508">
                <a:tc>
                  <a:txBody>
                    <a:bodyPr/>
                    <a:lstStyle/>
                    <a:p>
                      <a:pPr marL="342900" lvl="0" indent="-342900">
                        <a:lnSpc>
                          <a:spcPct val="150000"/>
                        </a:lnSpc>
                        <a:spcAft>
                          <a:spcPts val="1000"/>
                        </a:spcAft>
                        <a:buFont typeface="+mj-lt"/>
                        <a:buAutoNum type="arabicPeriod"/>
                      </a:pPr>
                      <a:r>
                        <a:rPr lang="en-US" sz="600" dirty="0">
                          <a:effectLst/>
                        </a:rPr>
                        <a:t>Junus</a:t>
                      </a:r>
                      <a:r>
                        <a:rPr lang="el-GR" sz="600" dirty="0">
                          <a:effectLst/>
                        </a:rPr>
                        <a:t> </a:t>
                      </a:r>
                      <a:r>
                        <a:rPr lang="en-US" sz="600" dirty="0">
                          <a:effectLst/>
                        </a:rPr>
                        <a:t>et al. (2021)</a:t>
                      </a:r>
                      <a:endParaRPr lang="el-G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Εξέταση ετοιμότητας λεκτόρων πανεπιστημίων για εφαρμογή ΨΦ</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•βασικές τεχνολογικές δεξιότητες</a:t>
                      </a:r>
                    </a:p>
                    <a:p>
                      <a:pPr>
                        <a:lnSpc>
                          <a:spcPct val="150000"/>
                        </a:lnSpc>
                        <a:spcAft>
                          <a:spcPts val="0"/>
                        </a:spcAft>
                      </a:pPr>
                      <a:r>
                        <a:rPr lang="el-GR" sz="600">
                          <a:effectLst/>
                        </a:rPr>
                        <a:t>•εμπειρία στο σύστημα διαχείρισης μάθησης(</a:t>
                      </a:r>
                      <a:r>
                        <a:rPr lang="en-US" sz="600">
                          <a:effectLst/>
                        </a:rPr>
                        <a:t>LMS</a:t>
                      </a:r>
                      <a:r>
                        <a:rPr lang="el-GR" sz="600">
                          <a:effectLst/>
                        </a:rPr>
                        <a:t>)</a:t>
                      </a:r>
                    </a:p>
                    <a:p>
                      <a:pPr>
                        <a:lnSpc>
                          <a:spcPct val="150000"/>
                        </a:lnSpc>
                        <a:spcAft>
                          <a:spcPts val="0"/>
                        </a:spcAft>
                      </a:pPr>
                      <a:r>
                        <a:rPr lang="el-GR" sz="600">
                          <a:effectLst/>
                        </a:rPr>
                        <a:t>•προγραμματισμός μαθημάτων, διαχείριση χρόνου, επικοινωνία</a:t>
                      </a:r>
                    </a:p>
                    <a:p>
                      <a:pPr>
                        <a:lnSpc>
                          <a:spcPct val="150000"/>
                        </a:lnSpc>
                        <a:spcAft>
                          <a:spcPts val="0"/>
                        </a:spcAft>
                      </a:pPr>
                      <a:r>
                        <a:rPr lang="el-GR" sz="600">
                          <a:effectLst/>
                        </a:rPr>
                        <a:t>•σχεδιασμός μαθημάτων </a:t>
                      </a:r>
                    </a:p>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Υψηλή ετοιμότητα</a:t>
                      </a:r>
                    </a:p>
                    <a:p>
                      <a:pPr>
                        <a:lnSpc>
                          <a:spcPct val="150000"/>
                        </a:lnSpc>
                        <a:spcAft>
                          <a:spcPts val="0"/>
                        </a:spcAft>
                      </a:pPr>
                      <a:r>
                        <a:rPr lang="el-GR" sz="600">
                          <a:effectLst/>
                        </a:rPr>
                        <a:t>Εύκολη προσαρμογή στην ΨΜ</a:t>
                      </a:r>
                    </a:p>
                    <a:p>
                      <a:pPr>
                        <a:lnSpc>
                          <a:spcPct val="150000"/>
                        </a:lnSpc>
                        <a:spcAft>
                          <a:spcPts val="0"/>
                        </a:spcAft>
                      </a:pPr>
                      <a:r>
                        <a:rPr lang="el-GR" sz="600">
                          <a:effectLst/>
                        </a:rPr>
                        <a:t>Τεχνολογικές Δεξιότητες υψηλού επιπέδου</a:t>
                      </a:r>
                    </a:p>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Λέκτορες </a:t>
                      </a:r>
                    </a:p>
                    <a:p>
                      <a:pPr>
                        <a:lnSpc>
                          <a:spcPct val="150000"/>
                        </a:lnSpc>
                        <a:spcAft>
                          <a:spcPts val="0"/>
                        </a:spcAft>
                      </a:pPr>
                      <a:r>
                        <a:rPr lang="el-GR" sz="600" dirty="0">
                          <a:effectLst/>
                        </a:rPr>
                        <a:t>Πανεπιστημίων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Μικτή </a:t>
                      </a:r>
                    </a:p>
                    <a:p>
                      <a:pPr>
                        <a:lnSpc>
                          <a:spcPct val="150000"/>
                        </a:lnSpc>
                        <a:spcAft>
                          <a:spcPts val="0"/>
                        </a:spcAft>
                      </a:pPr>
                      <a:r>
                        <a:rPr lang="el-GR" sz="600">
                          <a:effectLst/>
                        </a:rPr>
                        <a:t>Συνεντεύξεις </a:t>
                      </a:r>
                    </a:p>
                    <a:p>
                      <a:pPr>
                        <a:lnSpc>
                          <a:spcPct val="150000"/>
                        </a:lnSpc>
                        <a:spcAft>
                          <a:spcPts val="0"/>
                        </a:spcAft>
                      </a:pPr>
                      <a:r>
                        <a:rPr lang="el-GR" sz="600">
                          <a:effectLst/>
                        </a:rPr>
                        <a:t>Ερωτηματολόγιο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129187522"/>
                  </a:ext>
                </a:extLst>
              </a:tr>
              <a:tr h="439518">
                <a:tc>
                  <a:txBody>
                    <a:bodyPr/>
                    <a:lstStyle/>
                    <a:p>
                      <a:pPr marL="342900" lvl="0" indent="-342900">
                        <a:lnSpc>
                          <a:spcPct val="150000"/>
                        </a:lnSpc>
                        <a:spcAft>
                          <a:spcPts val="1000"/>
                        </a:spcAft>
                        <a:buFont typeface="+mj-lt"/>
                        <a:buAutoNum type="arabicPeriod"/>
                      </a:pPr>
                      <a:r>
                        <a:rPr lang="el-GR" sz="600" dirty="0" err="1">
                          <a:effectLst/>
                        </a:rPr>
                        <a:t>Γιασιράνης</a:t>
                      </a:r>
                      <a:r>
                        <a:rPr lang="el-GR" sz="600" dirty="0">
                          <a:effectLst/>
                        </a:rPr>
                        <a:t> &amp; Σοφός (2021)</a:t>
                      </a:r>
                      <a:endParaRPr lang="el-GR" sz="600" dirty="0">
                        <a:effectLst/>
                        <a:latin typeface="Calibri" panose="020F0502020204030204" pitchFamily="34" charset="0"/>
                        <a:ea typeface="Calibri" panose="020F0502020204030204" pitchFamily="34"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Καταγραφή εμπειρίας εκπαιδευτικών Α/θμιας και Β/θμιας</a:t>
                      </a:r>
                    </a:p>
                    <a:p>
                      <a:pPr>
                        <a:lnSpc>
                          <a:spcPct val="150000"/>
                        </a:lnSpc>
                        <a:spcAft>
                          <a:spcPts val="0"/>
                        </a:spcAft>
                      </a:pPr>
                      <a:r>
                        <a:rPr lang="el-GR" sz="600">
                          <a:effectLst/>
                        </a:rPr>
                        <a:t>διερεύνηση των γνώσεων, των εμπειριών, των στάσεων και των αντιλήψεων των εκπαιδευτικών για την εξΑΕ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•τεχνολογικές δεξιότητες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n-US" sz="600">
                          <a:effectLst/>
                        </a:rPr>
                        <a:t>E</a:t>
                      </a:r>
                      <a:r>
                        <a:rPr lang="el-GR" sz="600">
                          <a:effectLst/>
                        </a:rPr>
                        <a:t>κπαιδευτικοί Α/θμιας και Β/θμιας</a:t>
                      </a:r>
                    </a:p>
                    <a:p>
                      <a:pPr>
                        <a:lnSpc>
                          <a:spcPct val="150000"/>
                        </a:lnSpc>
                        <a:spcAft>
                          <a:spcPts val="0"/>
                        </a:spcAft>
                      </a:pPr>
                      <a:r>
                        <a:rPr lang="el-GR" sz="600">
                          <a:effectLst/>
                        </a:rPr>
                        <a:t>εκπαίδευσης</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Ποσοτική </a:t>
                      </a:r>
                    </a:p>
                    <a:p>
                      <a:pPr>
                        <a:lnSpc>
                          <a:spcPct val="150000"/>
                        </a:lnSpc>
                        <a:spcAft>
                          <a:spcPts val="0"/>
                        </a:spcAft>
                      </a:pPr>
                      <a:r>
                        <a:rPr lang="el-GR" sz="600" dirty="0">
                          <a:effectLst/>
                        </a:rPr>
                        <a:t>Ερωτηματολόγιο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2030940408"/>
                  </a:ext>
                </a:extLst>
              </a:tr>
            </a:tbl>
          </a:graphicData>
        </a:graphic>
      </p:graphicFrame>
    </p:spTree>
    <p:extLst>
      <p:ext uri="{BB962C8B-B14F-4D97-AF65-F5344CB8AC3E}">
        <p14:creationId xmlns:p14="http://schemas.microsoft.com/office/powerpoint/2010/main" val="902509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l-GR"/>
            </a:p>
          </p:txBody>
        </p:sp>
      </p:grpSp>
      <p:sp>
        <p:nvSpPr>
          <p:cNvPr id="14"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l-GR"/>
          </a:p>
        </p:txBody>
      </p:sp>
      <p:sp>
        <p:nvSpPr>
          <p:cNvPr id="18" name="Rectangle 17">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03BD7E3D-739A-A144-8D6F-1AF350D73CD0}"/>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dirty="0">
                <a:solidFill>
                  <a:srgbClr val="EBEBEB"/>
                </a:solidFill>
                <a:latin typeface="+mj-lt"/>
                <a:ea typeface="+mj-ea"/>
                <a:cs typeface="+mj-cs"/>
              </a:rPr>
              <a:t>ΓΛΩΣΣΑ</a:t>
            </a:r>
          </a:p>
        </p:txBody>
      </p:sp>
      <p:pic>
        <p:nvPicPr>
          <p:cNvPr id="5" name="Εικόνα 4" descr="Εικόνα που περιέχει εσωτερικό, ηλεκτρονικές συσκευές, ξύλινος, κλείσιμο&#10;&#10;Περιγραφή που δημιουργήθηκε αυτόματα">
            <a:extLst>
              <a:ext uri="{FF2B5EF4-FFF2-40B4-BE49-F238E27FC236}">
                <a16:creationId xmlns:a16="http://schemas.microsoft.com/office/drawing/2014/main" id="{0BD67716-9717-CF4C-A66B-D0BD9FD7FFA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9763" y="1534702"/>
            <a:ext cx="6470907" cy="378548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47567585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94268" y="973668"/>
            <a:ext cx="10668000" cy="706964"/>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eaLnBrk="1" hangingPunct="1"/>
            <a:r>
              <a:rPr lang="el-GR" altLang="en-US" sz="3200" dirty="0">
                <a:solidFill>
                  <a:schemeClr val="bg1"/>
                </a:solidFill>
                <a:ea typeface="ＭＳ Ｐゴシック" charset="-128"/>
              </a:rPr>
              <a:t>Η έρευνα απαιτεί </a:t>
            </a:r>
            <a:r>
              <a:rPr lang="el-GR" altLang="en-US" sz="3200" b="1" dirty="0">
                <a:solidFill>
                  <a:schemeClr val="bg1"/>
                </a:solidFill>
                <a:ea typeface="ＭＳ Ｐゴシック" charset="-128"/>
              </a:rPr>
              <a:t>συγκεκριμένη γλώσσα </a:t>
            </a:r>
            <a:r>
              <a:rPr lang="el-GR" altLang="en-US" sz="3200" dirty="0">
                <a:solidFill>
                  <a:schemeClr val="bg1"/>
                </a:solidFill>
                <a:ea typeface="ＭＳ Ｐゴシック" charset="-128"/>
              </a:rPr>
              <a:t>και</a:t>
            </a:r>
            <a:r>
              <a:rPr lang="el-GR" altLang="en-US" sz="3200" b="1" dirty="0">
                <a:solidFill>
                  <a:schemeClr val="bg1"/>
                </a:solidFill>
                <a:ea typeface="ＭＳ Ｐゴシック" charset="-128"/>
              </a:rPr>
              <a:t> τρόπο γραφής</a:t>
            </a:r>
            <a:endParaRPr lang="en-US" altLang="en-US" sz="3200" b="1" dirty="0">
              <a:solidFill>
                <a:schemeClr val="bg1"/>
              </a:solidFill>
              <a:ea typeface="ＭＳ Ｐゴシック" charset="-128"/>
            </a:endParaRPr>
          </a:p>
        </p:txBody>
      </p:sp>
      <p:pic>
        <p:nvPicPr>
          <p:cNvPr id="5" name="Picture 4" descr="what is a number filestreamimage">
            <a:extLst>
              <a:ext uri="{FF2B5EF4-FFF2-40B4-BE49-F238E27FC236}">
                <a16:creationId xmlns:a16="http://schemas.microsoft.com/office/drawing/2014/main" id="{F20C80BE-BB6E-B54E-95B7-F98313545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463" y="2413438"/>
            <a:ext cx="10198938" cy="4241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97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ίθουσα συσκέψεων &quot;Ιόν&quot;">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4566</Words>
  <Application>Microsoft Macintosh PowerPoint</Application>
  <PresentationFormat>Ευρεία οθόνη</PresentationFormat>
  <Paragraphs>635</Paragraphs>
  <Slides>57</Slides>
  <Notes>12</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3</vt:i4>
      </vt:variant>
      <vt:variant>
        <vt:lpstr>Τίτλοι διαφανειών</vt:lpstr>
      </vt:variant>
      <vt:variant>
        <vt:i4>57</vt:i4>
      </vt:variant>
    </vt:vector>
  </HeadingPairs>
  <TitlesOfParts>
    <vt:vector size="71" baseType="lpstr">
      <vt:lpstr>ＭＳ Ｐゴシック</vt:lpstr>
      <vt:lpstr>Arial</vt:lpstr>
      <vt:lpstr>Arial Narrow</vt:lpstr>
      <vt:lpstr>Calibri</vt:lpstr>
      <vt:lpstr>Calibri Light</vt:lpstr>
      <vt:lpstr>Century Gothic</vt:lpstr>
      <vt:lpstr>Comic Sans MS</vt:lpstr>
      <vt:lpstr>Katsoulidis</vt:lpstr>
      <vt:lpstr>Symbol</vt:lpstr>
      <vt:lpstr>Wingdings</vt:lpstr>
      <vt:lpstr>Wingdings 3</vt:lpstr>
      <vt:lpstr>Αίθουσα συσκέψεων "Ιόν"</vt:lpstr>
      <vt:lpstr>Θέμα του Office</vt:lpstr>
      <vt:lpstr>Office Theme</vt:lpstr>
      <vt:lpstr>Πώς να γράψετε μια καλή εργασία  (βιβλιογραφική ανασκόπηση) </vt:lpstr>
      <vt:lpstr>Διαβάστε καλά τον τίτλο της εργασίας που σας έχει ανατεθεί</vt:lpstr>
      <vt:lpstr>Αποσαφηνίστε τις έννοιες </vt:lpstr>
      <vt:lpstr>Παρουσίαση του PowerPoint</vt:lpstr>
      <vt:lpstr>Αναζήτηση &amp; μελέτη της βιβλιογραφίας</vt:lpstr>
      <vt:lpstr>Βιβλιοθήκες – δια ζώσης ή ψηφιακές</vt:lpstr>
      <vt:lpstr>Αποδελτίωση</vt:lpstr>
      <vt:lpstr>ΓΛΩΣΣΑ</vt:lpstr>
      <vt:lpstr>Η έρευνα απαιτεί συγκεκριμένη γλώσσα και τρόπο γραφής</vt:lpstr>
      <vt:lpstr>Παρουσίαση του PowerPoint</vt:lpstr>
      <vt:lpstr>Παρουσίαση του PowerPoint</vt:lpstr>
      <vt:lpstr>Παρουσίαση του PowerPoint</vt:lpstr>
      <vt:lpstr>Επιστημονικός τρόπος γραφής</vt:lpstr>
      <vt:lpstr>Όλοι οι ισχυρισμοί μου πρέπει να τεκμηριώνονται</vt:lpstr>
      <vt:lpstr>Παρουσίαση του PowerPoint</vt:lpstr>
      <vt:lpstr>Είναι ευρέως γνωστό ότι …. (ΤΑΔΕ, 2018˙ ΔΕΙΝΑ, 2021). </vt:lpstr>
      <vt:lpstr>Βάσει της εμπειρίας μου από την τάξη οι μαθητές δε δείχνουν ιδιαίτερο ενδιαφέρον για τις Φυσικές Επιστήμες. </vt:lpstr>
      <vt:lpstr>Από τα αποτελέσματα της έρευνάς μας προκύπτει ότι οι γυναίκες ενδιαφέρονται περισσότερο για τις Φυσικές Επιστήμες από ό,τι οι άντρες (t=2,33, p=0,03&lt;0.05)</vt:lpstr>
      <vt:lpstr>Προσοχή στην ερμηνεία</vt:lpstr>
      <vt:lpstr>Πώς αναφέρουμε τις πηγές μας?</vt:lpstr>
      <vt:lpstr>APA style Harvard style Chicago Nature Vancouver….</vt:lpstr>
      <vt:lpstr>Παράθεση της βιβλιογραφίας </vt:lpstr>
      <vt:lpstr> Τι θα βρούμε στη βιβλιογραφία; Τον Ζωγόπουλο ή τον Τσιντζελή </vt:lpstr>
      <vt:lpstr>Είναι καλό το παρακάτω παράδειγμα;</vt:lpstr>
      <vt:lpstr>Έχουμε κατά νου ότι πρέπει η εργασία να απαντά στο Τι (ερευνά)? Πώς? Γιατί?</vt:lpstr>
      <vt:lpstr>Πώς?</vt:lpstr>
      <vt:lpstr>Γιατί?</vt:lpstr>
      <vt:lpstr>Παρουσίαση του PowerPoint</vt:lpstr>
      <vt:lpstr>ΠΛΑΓΙΑΡΙΣΜΟΣ!!!</vt:lpstr>
      <vt:lpstr>Όταν παρουσιάζουμε την εργασία μας στο κοινό δε μεταφέρουμε αυτούσιο το κείμενο μας σε διαφάνειες.  Τα απολύτως απαραίτητα - εικόνες – λέξεις κλειδιά – διαγράμματα  Έχουμε κατά νου το κοινό στο οποίο απευθυνόμαστε. Εάν παρουσιάζουμε την εργασία μας σε ενημερωμένο κοινό τότε θα γνωρίζει ήδη βασικές έννοιες τις οποίες έχουμε πραγματευτεί. Αυτό που ενδιαφέρει το κοινό είναι να ακούσει/δει τι νέο έχουμε να παρουσιάσουμε και όχι να χάσει το χρόνο του να ξανακούσει ό,τι ήδη γνωρίζει.  Δε διαβάζουμε κείμενο Κρατάμε οπτική επαφή με το ακροατήριο και δε γυρνάμε την πλάτη σε αυτό.   Τηρούμε το χρονικό πλαίσιο που έχει οριστεί.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αφήγηση ιστοριών από την ιστορία της βιολογίας ως εκπαιδευτικό εργαλείο για την εισαγωγή εννοιών της φύσης της επιστήμης  – απόψεις των εκπαιδευτικών</vt:lpstr>
      <vt:lpstr>Θεωρητικό πλαίσιο</vt:lpstr>
      <vt:lpstr>Θεωρητικό πλαίσιο</vt:lpstr>
      <vt:lpstr>Στόχος έρευνας</vt:lpstr>
      <vt:lpstr>Παρουσίαση του PowerPoint</vt:lpstr>
      <vt:lpstr>Παρουσίαση του PowerPoint</vt:lpstr>
      <vt:lpstr>Ερευνητικά Ερωτήματα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Πώς να γράψετε μια καλή εργασία  (βιβλιογραφική ανασκόπηση) </dc:title>
  <dc:creator>EVANGELIA MAVRIKAKI</dc:creator>
  <cp:lastModifiedBy>Evangelia Mavrikaki</cp:lastModifiedBy>
  <cp:revision>4</cp:revision>
  <dcterms:created xsi:type="dcterms:W3CDTF">2022-10-21T10:48:35Z</dcterms:created>
  <dcterms:modified xsi:type="dcterms:W3CDTF">2025-10-29T16:54:07Z</dcterms:modified>
</cp:coreProperties>
</file>