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4" r:id="rId4"/>
    <p:sldId id="262" r:id="rId5"/>
    <p:sldId id="257" r:id="rId6"/>
    <p:sldId id="258" r:id="rId7"/>
    <p:sldId id="259" r:id="rId8"/>
    <p:sldId id="260" r:id="rId9"/>
    <p:sldId id="263" r:id="rId10"/>
    <p:sldId id="269" r:id="rId11"/>
    <p:sldId id="270" r:id="rId12"/>
    <p:sldId id="271" r:id="rId13"/>
    <p:sldId id="272" r:id="rId14"/>
    <p:sldId id="292" r:id="rId15"/>
    <p:sldId id="273" r:id="rId16"/>
    <p:sldId id="274" r:id="rId17"/>
    <p:sldId id="276" r:id="rId18"/>
    <p:sldId id="277" r:id="rId19"/>
    <p:sldId id="278" r:id="rId20"/>
    <p:sldId id="279" r:id="rId21"/>
    <p:sldId id="280" r:id="rId22"/>
    <p:sldId id="282" r:id="rId23"/>
    <p:sldId id="284" r:id="rId24"/>
    <p:sldId id="296" r:id="rId25"/>
    <p:sldId id="298" r:id="rId26"/>
    <p:sldId id="297" r:id="rId27"/>
    <p:sldId id="300" r:id="rId28"/>
    <p:sldId id="299" r:id="rId29"/>
    <p:sldId id="302" r:id="rId30"/>
    <p:sldId id="303" r:id="rId31"/>
    <p:sldId id="304" r:id="rId32"/>
    <p:sldId id="305" r:id="rId33"/>
    <p:sldId id="301" r:id="rId34"/>
    <p:sldId id="285" r:id="rId35"/>
    <p:sldId id="286" r:id="rId36"/>
    <p:sldId id="287" r:id="rId37"/>
    <p:sldId id="288" r:id="rId38"/>
    <p:sldId id="289" r:id="rId39"/>
    <p:sldId id="293" r:id="rId40"/>
    <p:sldId id="294" r:id="rId41"/>
    <p:sldId id="295" r:id="rId42"/>
    <p:sldId id="290" r:id="rId43"/>
    <p:sldId id="291" r:id="rId44"/>
    <p:sldId id="281" r:id="rId45"/>
    <p:sldId id="283" r:id="rId46"/>
    <p:sldId id="306" r:id="rId47"/>
    <p:sldId id="307" r:id="rId48"/>
    <p:sldId id="308" r:id="rId49"/>
    <p:sldId id="309" r:id="rId50"/>
    <p:sldId id="310" r:id="rId51"/>
    <p:sldId id="311" r:id="rId52"/>
    <p:sldId id="312" r:id="rId53"/>
    <p:sldId id="313" r:id="rId54"/>
    <p:sldId id="315" r:id="rId55"/>
    <p:sldId id="316" r:id="rId56"/>
    <p:sldId id="317" r:id="rId57"/>
    <p:sldId id="318" r:id="rId58"/>
    <p:sldId id="320" r:id="rId59"/>
    <p:sldId id="321" r:id="rId60"/>
    <p:sldId id="322" r:id="rId61"/>
    <p:sldId id="323" r:id="rId62"/>
    <p:sldId id="324" r:id="rId63"/>
    <p:sldId id="325" r:id="rId64"/>
    <p:sldId id="326" r:id="rId65"/>
    <p:sldId id="329" r:id="rId66"/>
    <p:sldId id="330" r:id="rId67"/>
    <p:sldId id="331"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27" r:id="rId83"/>
    <p:sldId id="346" r:id="rId84"/>
    <p:sldId id="352" r:id="rId85"/>
    <p:sldId id="353" r:id="rId86"/>
    <p:sldId id="354" r:id="rId87"/>
    <p:sldId id="355" r:id="rId88"/>
    <p:sldId id="356" r:id="rId89"/>
    <p:sldId id="357" r:id="rId90"/>
    <p:sldId id="358" r:id="rId91"/>
    <p:sldId id="359" r:id="rId92"/>
    <p:sldId id="347" r:id="rId93"/>
    <p:sldId id="348" r:id="rId94"/>
    <p:sldId id="349" r:id="rId95"/>
    <p:sldId id="350" r:id="rId96"/>
    <p:sldId id="351" r:id="rId97"/>
    <p:sldId id="328" r:id="rId98"/>
    <p:sldId id="360" r:id="rId99"/>
    <p:sldId id="364" r:id="rId100"/>
    <p:sldId id="268"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83" r:id="rId115"/>
    <p:sldId id="384" r:id="rId116"/>
    <p:sldId id="385" r:id="rId117"/>
    <p:sldId id="386" r:id="rId118"/>
    <p:sldId id="387" r:id="rId119"/>
    <p:sldId id="388" r:id="rId120"/>
    <p:sldId id="389" r:id="rId121"/>
    <p:sldId id="378" r:id="rId122"/>
    <p:sldId id="379" r:id="rId123"/>
    <p:sldId id="380" r:id="rId124"/>
    <p:sldId id="381" r:id="rId125"/>
    <p:sldId id="382" r:id="rId1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3A8A79F-F0C1-4BE0-B9E7-642722BC131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5594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2831042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03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C479628C-6658-4D70-BBF7-E770593F4543}"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2138749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C479628C-6658-4D70-BBF7-E770593F4543}"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A8A79F-F0C1-4BE0-B9E7-642722BC131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2467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479628C-6658-4D70-BBF7-E770593F4543}"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A8A79F-F0C1-4BE0-B9E7-642722BC131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824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9628C-6658-4D70-BBF7-E770593F4543}"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2750661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C479628C-6658-4D70-BBF7-E770593F4543}"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8A79F-F0C1-4BE0-B9E7-642722BC131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995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C479628C-6658-4D70-BBF7-E770593F4543}"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34068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C479628C-6658-4D70-BBF7-E770593F4543}"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169399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430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052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spTree>
    <p:extLst>
      <p:ext uri="{BB962C8B-B14F-4D97-AF65-F5344CB8AC3E}">
        <p14:creationId xmlns:p14="http://schemas.microsoft.com/office/powerpoint/2010/main" val="186688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8170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8024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5331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C479628C-6658-4D70-BBF7-E770593F4543}"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A8A79F-F0C1-4BE0-B9E7-642722BC131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463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479628C-6658-4D70-BBF7-E770593F4543}" type="datetimeFigureOut">
              <a:rPr lang="en-US" smtClean="0"/>
              <a:t>8/9/2026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3A8A79F-F0C1-4BE0-B9E7-642722BC131E}" type="slidenum">
              <a:rPr lang="en-US" smtClean="0"/>
              <a:t>‹#›</a:t>
            </a:fld>
            <a:endParaRPr lang="en-US"/>
          </a:p>
        </p:txBody>
      </p:sp>
    </p:spTree>
    <p:extLst>
      <p:ext uri="{BB962C8B-B14F-4D97-AF65-F5344CB8AC3E}">
        <p14:creationId xmlns:p14="http://schemas.microsoft.com/office/powerpoint/2010/main" val="5789492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D9E628-7487-43C1-9DA7-C1802429901F}"/>
              </a:ext>
            </a:extLst>
          </p:cNvPr>
          <p:cNvSpPr>
            <a:spLocks noGrp="1"/>
          </p:cNvSpPr>
          <p:nvPr>
            <p:ph type="ctrTitle"/>
          </p:nvPr>
        </p:nvSpPr>
        <p:spPr/>
        <p:txBody>
          <a:bodyPr/>
          <a:lstStyle/>
          <a:p>
            <a:r>
              <a:rPr lang="nl-NL" dirty="0"/>
              <a:t>SPSS Part 2</a:t>
            </a:r>
            <a:endParaRPr lang="en-US" dirty="0"/>
          </a:p>
        </p:txBody>
      </p:sp>
      <p:sp>
        <p:nvSpPr>
          <p:cNvPr id="3" name="Υπότιτλος 2">
            <a:extLst>
              <a:ext uri="{FF2B5EF4-FFF2-40B4-BE49-F238E27FC236}">
                <a16:creationId xmlns:a16="http://schemas.microsoft.com/office/drawing/2014/main" id="{CDA2DAE5-6CBA-466C-B3BA-B62829B77838}"/>
              </a:ext>
            </a:extLst>
          </p:cNvPr>
          <p:cNvSpPr>
            <a:spLocks noGrp="1"/>
          </p:cNvSpPr>
          <p:nvPr>
            <p:ph type="subTitle" idx="1"/>
          </p:nvPr>
        </p:nvSpPr>
        <p:spPr/>
        <p:txBody>
          <a:bodyPr/>
          <a:lstStyle/>
          <a:p>
            <a:r>
              <a:rPr lang="nl-NL" dirty="0"/>
              <a:t>Week 7</a:t>
            </a:r>
            <a:endParaRPr lang="en-US" dirty="0"/>
          </a:p>
        </p:txBody>
      </p:sp>
    </p:spTree>
    <p:extLst>
      <p:ext uri="{BB962C8B-B14F-4D97-AF65-F5344CB8AC3E}">
        <p14:creationId xmlns:p14="http://schemas.microsoft.com/office/powerpoint/2010/main" val="1988186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A815600E-DFCD-4800-9578-C0E389A65349}"/>
              </a:ext>
            </a:extLst>
          </p:cNvPr>
          <p:cNvSpPr>
            <a:spLocks noGrp="1"/>
          </p:cNvSpPr>
          <p:nvPr>
            <p:ph type="ctrTitle"/>
          </p:nvPr>
        </p:nvSpPr>
        <p:spPr/>
        <p:txBody>
          <a:bodyPr/>
          <a:lstStyle/>
          <a:p>
            <a:r>
              <a:rPr lang="el-GR" dirty="0"/>
              <a:t>ΕΠΑΝΑΛΗΨΗ</a:t>
            </a:r>
            <a:endParaRPr lang="en-US" dirty="0"/>
          </a:p>
        </p:txBody>
      </p:sp>
      <p:sp>
        <p:nvSpPr>
          <p:cNvPr id="5" name="Υπότιτλος 4">
            <a:extLst>
              <a:ext uri="{FF2B5EF4-FFF2-40B4-BE49-F238E27FC236}">
                <a16:creationId xmlns:a16="http://schemas.microsoft.com/office/drawing/2014/main" id="{A05609D1-B787-4836-8D4F-E8C909E8A4A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3490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A0ECD3E-DA82-4835-94ED-4973ABE4CFDB}"/>
              </a:ext>
            </a:extLst>
          </p:cNvPr>
          <p:cNvSpPr>
            <a:spLocks noGrp="1"/>
          </p:cNvSpPr>
          <p:nvPr>
            <p:ph type="title"/>
          </p:nvPr>
        </p:nvSpPr>
        <p:spPr/>
        <p:txBody>
          <a:bodyPr/>
          <a:lstStyle/>
          <a:p>
            <a:r>
              <a:rPr lang="el-GR" dirty="0"/>
              <a:t>Τι είναι </a:t>
            </a:r>
            <a:r>
              <a:rPr lang="nl-NL" dirty="0"/>
              <a:t>dataset;</a:t>
            </a:r>
            <a:endParaRPr lang="en-US" dirty="0"/>
          </a:p>
        </p:txBody>
      </p:sp>
      <p:sp>
        <p:nvSpPr>
          <p:cNvPr id="3" name="Θέση περιεχομένου 2">
            <a:extLst>
              <a:ext uri="{FF2B5EF4-FFF2-40B4-BE49-F238E27FC236}">
                <a16:creationId xmlns:a16="http://schemas.microsoft.com/office/drawing/2014/main" id="{C731745B-92B8-442A-9C26-1462FCB7BB03}"/>
              </a:ext>
            </a:extLst>
          </p:cNvPr>
          <p:cNvSpPr>
            <a:spLocks noGrp="1"/>
          </p:cNvSpPr>
          <p:nvPr>
            <p:ph idx="1"/>
          </p:nvPr>
        </p:nvSpPr>
        <p:spPr>
          <a:xfrm>
            <a:off x="1295401" y="2556932"/>
            <a:ext cx="9601196" cy="1525970"/>
          </a:xfrm>
        </p:spPr>
        <p:txBody>
          <a:bodyPr>
            <a:normAutofit lnSpcReduction="10000"/>
          </a:bodyPr>
          <a:lstStyle/>
          <a:p>
            <a:pPr marL="0" indent="0">
              <a:buNone/>
            </a:pPr>
            <a:r>
              <a:rPr lang="el-GR" dirty="0"/>
              <a:t>Πίνακας δεδομένων</a:t>
            </a:r>
          </a:p>
          <a:p>
            <a:r>
              <a:rPr lang="el-GR" dirty="0"/>
              <a:t>γραμμές = συμμετέχοντες </a:t>
            </a:r>
          </a:p>
          <a:p>
            <a:r>
              <a:rPr lang="el-GR" dirty="0"/>
              <a:t>στήλες = μεταβλητές</a:t>
            </a:r>
          </a:p>
          <a:p>
            <a:endParaRPr lang="en-US" dirty="0"/>
          </a:p>
        </p:txBody>
      </p:sp>
      <p:graphicFrame>
        <p:nvGraphicFramePr>
          <p:cNvPr id="5" name="Πίνακας 4">
            <a:extLst>
              <a:ext uri="{FF2B5EF4-FFF2-40B4-BE49-F238E27FC236}">
                <a16:creationId xmlns:a16="http://schemas.microsoft.com/office/drawing/2014/main" id="{87135FD8-9BB8-4839-A930-12CD00C8ADA8}"/>
              </a:ext>
            </a:extLst>
          </p:cNvPr>
          <p:cNvGraphicFramePr>
            <a:graphicFrameLocks noGrp="1"/>
          </p:cNvGraphicFramePr>
          <p:nvPr>
            <p:extLst>
              <p:ext uri="{D42A27DB-BD31-4B8C-83A1-F6EECF244321}">
                <p14:modId xmlns:p14="http://schemas.microsoft.com/office/powerpoint/2010/main" val="3492578597"/>
              </p:ext>
            </p:extLst>
          </p:nvPr>
        </p:nvGraphicFramePr>
        <p:xfrm>
          <a:off x="1029586" y="4782526"/>
          <a:ext cx="9601200" cy="365760"/>
        </p:xfrm>
        <a:graphic>
          <a:graphicData uri="http://schemas.openxmlformats.org/drawingml/2006/table">
            <a:tbl>
              <a:tblPr/>
              <a:tblGrid>
                <a:gridCol w="2400300">
                  <a:extLst>
                    <a:ext uri="{9D8B030D-6E8A-4147-A177-3AD203B41FA5}">
                      <a16:colId xmlns:a16="http://schemas.microsoft.com/office/drawing/2014/main" val="770432399"/>
                    </a:ext>
                  </a:extLst>
                </a:gridCol>
                <a:gridCol w="2400300">
                  <a:extLst>
                    <a:ext uri="{9D8B030D-6E8A-4147-A177-3AD203B41FA5}">
                      <a16:colId xmlns:a16="http://schemas.microsoft.com/office/drawing/2014/main" val="3268070327"/>
                    </a:ext>
                  </a:extLst>
                </a:gridCol>
                <a:gridCol w="2400300">
                  <a:extLst>
                    <a:ext uri="{9D8B030D-6E8A-4147-A177-3AD203B41FA5}">
                      <a16:colId xmlns:a16="http://schemas.microsoft.com/office/drawing/2014/main" val="2329174607"/>
                    </a:ext>
                  </a:extLst>
                </a:gridCol>
                <a:gridCol w="2400300">
                  <a:extLst>
                    <a:ext uri="{9D8B030D-6E8A-4147-A177-3AD203B41FA5}">
                      <a16:colId xmlns:a16="http://schemas.microsoft.com/office/drawing/2014/main" val="3788092128"/>
                    </a:ext>
                  </a:extLst>
                </a:gridCol>
              </a:tblGrid>
              <a:tr h="0">
                <a:tc>
                  <a:txBody>
                    <a:bodyPr/>
                    <a:lstStyle/>
                    <a:p>
                      <a:r>
                        <a:rPr lang="nl-NL" dirty="0"/>
                        <a:t>Student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a:t>Gender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a:t>Interest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l-NL" dirty="0"/>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7363327"/>
                  </a:ext>
                </a:extLst>
              </a:tr>
            </a:tbl>
          </a:graphicData>
        </a:graphic>
      </p:graphicFrame>
      <p:sp>
        <p:nvSpPr>
          <p:cNvPr id="6" name="Ορθογώνιο 5">
            <a:extLst>
              <a:ext uri="{FF2B5EF4-FFF2-40B4-BE49-F238E27FC236}">
                <a16:creationId xmlns:a16="http://schemas.microsoft.com/office/drawing/2014/main" id="{367FB9A9-58C5-48EF-B477-C9AD0C458594}"/>
              </a:ext>
            </a:extLst>
          </p:cNvPr>
          <p:cNvSpPr/>
          <p:nvPr/>
        </p:nvSpPr>
        <p:spPr>
          <a:xfrm>
            <a:off x="1029586" y="5275153"/>
            <a:ext cx="2048959" cy="369332"/>
          </a:xfrm>
          <a:prstGeom prst="rect">
            <a:avLst/>
          </a:prstGeom>
        </p:spPr>
        <p:txBody>
          <a:bodyPr wrap="none">
            <a:spAutoFit/>
          </a:bodyPr>
          <a:lstStyle/>
          <a:p>
            <a:r>
              <a:rPr lang="el-GR" dirty="0"/>
              <a:t>Κάθε κελί = μία τιμή</a:t>
            </a:r>
            <a:endParaRPr lang="en-US" dirty="0"/>
          </a:p>
        </p:txBody>
      </p:sp>
    </p:spTree>
    <p:extLst>
      <p:ext uri="{BB962C8B-B14F-4D97-AF65-F5344CB8AC3E}">
        <p14:creationId xmlns:p14="http://schemas.microsoft.com/office/powerpoint/2010/main" val="3715387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3D170C70-DADB-4574-B77B-D8A1AA45278F}"/>
              </a:ext>
            </a:extLst>
          </p:cNvPr>
          <p:cNvSpPr>
            <a:spLocks noGrp="1"/>
          </p:cNvSpPr>
          <p:nvPr>
            <p:ph type="ctrTitle"/>
          </p:nvPr>
        </p:nvSpPr>
        <p:spPr/>
        <p:txBody>
          <a:bodyPr/>
          <a:lstStyle/>
          <a:p>
            <a:r>
              <a:rPr lang="el-GR" dirty="0"/>
              <a:t>ΕΠΙΛΟΓΗ ΑΝΑΛΥΣΗΣ</a:t>
            </a:r>
            <a:endParaRPr lang="en-US" dirty="0"/>
          </a:p>
        </p:txBody>
      </p:sp>
      <p:sp>
        <p:nvSpPr>
          <p:cNvPr id="5" name="Υπότιτλος 4">
            <a:extLst>
              <a:ext uri="{FF2B5EF4-FFF2-40B4-BE49-F238E27FC236}">
                <a16:creationId xmlns:a16="http://schemas.microsoft.com/office/drawing/2014/main" id="{07191E1F-EB13-4B24-B832-35A909E6A69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1822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108D6D68-F2C0-402C-B77E-11D468360497}"/>
              </a:ext>
            </a:extLst>
          </p:cNvPr>
          <p:cNvGraphicFramePr>
            <a:graphicFrameLocks noGrp="1"/>
          </p:cNvGraphicFramePr>
          <p:nvPr>
            <p:extLst>
              <p:ext uri="{D42A27DB-BD31-4B8C-83A1-F6EECF244321}">
                <p14:modId xmlns:p14="http://schemas.microsoft.com/office/powerpoint/2010/main" val="1869729574"/>
              </p:ext>
            </p:extLst>
          </p:nvPr>
        </p:nvGraphicFramePr>
        <p:xfrm>
          <a:off x="2985977" y="786408"/>
          <a:ext cx="6041065" cy="5285183"/>
        </p:xfrm>
        <a:graphic>
          <a:graphicData uri="http://schemas.openxmlformats.org/drawingml/2006/table">
            <a:tbl>
              <a:tblPr/>
              <a:tblGrid>
                <a:gridCol w="3510516">
                  <a:extLst>
                    <a:ext uri="{9D8B030D-6E8A-4147-A177-3AD203B41FA5}">
                      <a16:colId xmlns:a16="http://schemas.microsoft.com/office/drawing/2014/main" val="3474681327"/>
                    </a:ext>
                  </a:extLst>
                </a:gridCol>
                <a:gridCol w="2530549">
                  <a:extLst>
                    <a:ext uri="{9D8B030D-6E8A-4147-A177-3AD203B41FA5}">
                      <a16:colId xmlns:a16="http://schemas.microsoft.com/office/drawing/2014/main" val="2253846481"/>
                    </a:ext>
                  </a:extLst>
                </a:gridCol>
              </a:tblGrid>
              <a:tr h="459581">
                <a:tc>
                  <a:txBody>
                    <a:bodyPr/>
                    <a:lstStyle/>
                    <a:p>
                      <a:pPr algn="ctr"/>
                      <a:r>
                        <a:rPr lang="el-GR" b="1"/>
                        <a:t>Ερώτημα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l-GR" b="1" dirty="0"/>
                        <a:t>Ανάλυση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75622584"/>
                  </a:ext>
                </a:extLst>
              </a:tr>
              <a:tr h="459581">
                <a:tc>
                  <a:txBody>
                    <a:bodyPr/>
                    <a:lstStyle/>
                    <a:p>
                      <a:r>
                        <a:rPr lang="el-GR"/>
                        <a:t>Τι συμβαίνει;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dirty="0" err="1"/>
                        <a:t>Descriptives</a:t>
                      </a:r>
                      <a:endParaRPr lang="nl-NL"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66402371"/>
                  </a:ext>
                </a:extLst>
              </a:tr>
              <a:tr h="459581">
                <a:tc>
                  <a:txBody>
                    <a:bodyPr/>
                    <a:lstStyle/>
                    <a:p>
                      <a:r>
                        <a:rPr lang="el-GR"/>
                        <a:t>Υπάρχει σχέση;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dirty="0" err="1"/>
                        <a:t>Correlation</a:t>
                      </a:r>
                      <a:endParaRPr lang="nl-NL"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5525566"/>
                  </a:ext>
                </a:extLst>
              </a:tr>
              <a:tr h="1148953">
                <a:tc>
                  <a:txBody>
                    <a:bodyPr/>
                    <a:lstStyle/>
                    <a:p>
                      <a:r>
                        <a:rPr lang="el-GR"/>
                        <a:t>Υπάρχει διαφορά (2 ομάδες);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a:t>t-test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9192372"/>
                  </a:ext>
                </a:extLst>
              </a:tr>
              <a:tr h="1148953">
                <a:tc>
                  <a:txBody>
                    <a:bodyPr/>
                    <a:lstStyle/>
                    <a:p>
                      <a:r>
                        <a:rPr lang="el-GR"/>
                        <a:t>Υπάρχει διαφορά (&gt;2 ομάδες);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a:t>ANOVA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6225492"/>
                  </a:ext>
                </a:extLst>
              </a:tr>
              <a:tr h="804267">
                <a:tc>
                  <a:txBody>
                    <a:bodyPr/>
                    <a:lstStyle/>
                    <a:p>
                      <a:r>
                        <a:rPr lang="el-GR"/>
                        <a:t>Είναι καλή η κλίμακα;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a:t>Reliability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8627624"/>
                  </a:ext>
                </a:extLst>
              </a:tr>
              <a:tr h="804267">
                <a:tc>
                  <a:txBody>
                    <a:bodyPr/>
                    <a:lstStyle/>
                    <a:p>
                      <a:r>
                        <a:rPr lang="el-GR"/>
                        <a:t>Έχει δομή η κλίμακα;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dirty="0"/>
                        <a:t>Factor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3565955"/>
                  </a:ext>
                </a:extLst>
              </a:tr>
            </a:tbl>
          </a:graphicData>
        </a:graphic>
      </p:graphicFrame>
    </p:spTree>
    <p:extLst>
      <p:ext uri="{BB962C8B-B14F-4D97-AF65-F5344CB8AC3E}">
        <p14:creationId xmlns:p14="http://schemas.microsoft.com/office/powerpoint/2010/main" val="319703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7189A95-2DDB-4A28-B3A1-2B1E65D25E50}"/>
              </a:ext>
            </a:extLst>
          </p:cNvPr>
          <p:cNvPicPr>
            <a:picLocks noChangeAspect="1"/>
          </p:cNvPicPr>
          <p:nvPr/>
        </p:nvPicPr>
        <p:blipFill rotWithShape="1">
          <a:blip r:embed="rId2"/>
          <a:srcRect l="7587" t="8814" r="9215" b="42790"/>
          <a:stretch/>
        </p:blipFill>
        <p:spPr>
          <a:xfrm>
            <a:off x="1024269" y="1922913"/>
            <a:ext cx="10143460" cy="3318937"/>
          </a:xfrm>
          <a:prstGeom prst="rect">
            <a:avLst/>
          </a:prstGeom>
        </p:spPr>
      </p:pic>
    </p:spTree>
    <p:extLst>
      <p:ext uri="{BB962C8B-B14F-4D97-AF65-F5344CB8AC3E}">
        <p14:creationId xmlns:p14="http://schemas.microsoft.com/office/powerpoint/2010/main" val="516183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9DB56F88-39AF-47BB-942E-9404C2ECE41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69081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57E92573-9556-4985-8448-E1FD7C0AE10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962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22C66606-A80A-4864-93D2-B906B18C3B6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48454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75D2B3EE-B154-4F0F-95E2-F1AD30CBDEDE}"/>
              </a:ext>
            </a:extLst>
          </p:cNvPr>
          <p:cNvSpPr>
            <a:spLocks noGrp="1"/>
          </p:cNvSpPr>
          <p:nvPr>
            <p:ph type="ctrTitle"/>
          </p:nvPr>
        </p:nvSpPr>
        <p:spPr/>
        <p:txBody>
          <a:bodyPr/>
          <a:lstStyle/>
          <a:p>
            <a:r>
              <a:rPr lang="el-GR" dirty="0"/>
              <a:t>ΠΕΡΙΓΡΑΦΙΚΗ ΣΤΑΤΙΣΤΙΚΗ</a:t>
            </a:r>
            <a:endParaRPr lang="en-US" dirty="0"/>
          </a:p>
        </p:txBody>
      </p:sp>
      <p:sp>
        <p:nvSpPr>
          <p:cNvPr id="5" name="Υπότιτλος 4">
            <a:extLst>
              <a:ext uri="{FF2B5EF4-FFF2-40B4-BE49-F238E27FC236}">
                <a16:creationId xmlns:a16="http://schemas.microsoft.com/office/drawing/2014/main" id="{47E656E0-9799-4E13-9553-5F934B71CE4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4461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6F2B1D-831D-40BD-981E-5AAA0F328B28}"/>
              </a:ext>
            </a:extLst>
          </p:cNvPr>
          <p:cNvSpPr>
            <a:spLocks noGrp="1"/>
          </p:cNvSpPr>
          <p:nvPr>
            <p:ph type="title"/>
          </p:nvPr>
        </p:nvSpPr>
        <p:spPr/>
        <p:txBody>
          <a:bodyPr>
            <a:normAutofit fontScale="90000"/>
          </a:bodyPr>
          <a:lstStyle/>
          <a:p>
            <a:r>
              <a:rPr lang="el-GR" b="1" dirty="0"/>
              <a:t>Περιγραφική Στατιστική (</a:t>
            </a:r>
            <a:r>
              <a:rPr lang="nl-NL" b="1" dirty="0" err="1"/>
              <a:t>Descriptive</a:t>
            </a:r>
            <a:r>
              <a:rPr lang="nl-NL" b="1" dirty="0"/>
              <a:t> </a:t>
            </a:r>
            <a:r>
              <a:rPr lang="nl-NL" b="1" dirty="0" err="1"/>
              <a:t>Statistics</a:t>
            </a:r>
            <a:r>
              <a:rPr lang="nl-NL" b="1" dirty="0"/>
              <a:t>)</a:t>
            </a:r>
            <a:endParaRPr lang="en-US" dirty="0"/>
          </a:p>
        </p:txBody>
      </p:sp>
      <p:sp>
        <p:nvSpPr>
          <p:cNvPr id="3" name="Θέση περιεχομένου 2">
            <a:extLst>
              <a:ext uri="{FF2B5EF4-FFF2-40B4-BE49-F238E27FC236}">
                <a16:creationId xmlns:a16="http://schemas.microsoft.com/office/drawing/2014/main" id="{4CFFDAEF-28C5-4A1B-8B41-7DD500B3ABC0}"/>
              </a:ext>
            </a:extLst>
          </p:cNvPr>
          <p:cNvSpPr>
            <a:spLocks noGrp="1"/>
          </p:cNvSpPr>
          <p:nvPr>
            <p:ph idx="1"/>
          </p:nvPr>
        </p:nvSpPr>
        <p:spPr/>
        <p:txBody>
          <a:bodyPr/>
          <a:lstStyle/>
          <a:p>
            <a:r>
              <a:rPr lang="el-GR" dirty="0"/>
              <a:t>Τι είναι;</a:t>
            </a:r>
          </a:p>
          <a:p>
            <a:pPr marL="0" indent="0">
              <a:buNone/>
            </a:pPr>
            <a:r>
              <a:rPr lang="el-GR" dirty="0"/>
              <a:t>	Η περιγραφική στατιστική χρησιμοποιείται για να περιγράψει και να συνοψίσει τα δεδομένα ενός δείγματος.</a:t>
            </a:r>
          </a:p>
          <a:p>
            <a:r>
              <a:rPr lang="el-GR" dirty="0"/>
              <a:t>Απαντά στο ερώτημα:</a:t>
            </a:r>
          </a:p>
          <a:p>
            <a:pPr marL="0" indent="0">
              <a:buNone/>
            </a:pPr>
            <a:r>
              <a:rPr lang="el-GR" dirty="0"/>
              <a:t>	«Τι δείχνουν τα δεδομένα μας;»</a:t>
            </a:r>
          </a:p>
          <a:p>
            <a:r>
              <a:rPr lang="el-GR" dirty="0"/>
              <a:t>Δεν εξετάζει αν υπάρχουν διαφορές ή σχέσεις. Αυτό γίνεται αργότερα με την επαγωγική στατιστική.</a:t>
            </a:r>
            <a:endParaRPr lang="en-US" dirty="0"/>
          </a:p>
        </p:txBody>
      </p:sp>
    </p:spTree>
    <p:extLst>
      <p:ext uri="{BB962C8B-B14F-4D97-AF65-F5344CB8AC3E}">
        <p14:creationId xmlns:p14="http://schemas.microsoft.com/office/powerpoint/2010/main" val="1718903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BEEF4D-C1E3-449F-B640-515E4FA755BB}"/>
              </a:ext>
            </a:extLst>
          </p:cNvPr>
          <p:cNvSpPr>
            <a:spLocks noGrp="1"/>
          </p:cNvSpPr>
          <p:nvPr>
            <p:ph type="title"/>
          </p:nvPr>
        </p:nvSpPr>
        <p:spPr/>
        <p:txBody>
          <a:bodyPr/>
          <a:lstStyle/>
          <a:p>
            <a:r>
              <a:rPr lang="el-GR" dirty="0"/>
              <a:t>Παράδειγμα</a:t>
            </a:r>
            <a:endParaRPr lang="en-US" dirty="0"/>
          </a:p>
        </p:txBody>
      </p:sp>
      <p:sp>
        <p:nvSpPr>
          <p:cNvPr id="3" name="Θέση περιεχομένου 2">
            <a:extLst>
              <a:ext uri="{FF2B5EF4-FFF2-40B4-BE49-F238E27FC236}">
                <a16:creationId xmlns:a16="http://schemas.microsoft.com/office/drawing/2014/main" id="{E660829D-04D3-4F03-AB4D-640C683BAD07}"/>
              </a:ext>
            </a:extLst>
          </p:cNvPr>
          <p:cNvSpPr>
            <a:spLocks noGrp="1"/>
          </p:cNvSpPr>
          <p:nvPr>
            <p:ph idx="1"/>
          </p:nvPr>
        </p:nvSpPr>
        <p:spPr>
          <a:xfrm>
            <a:off x="1295401" y="2556932"/>
            <a:ext cx="9601196" cy="3801338"/>
          </a:xfrm>
        </p:spPr>
        <p:txBody>
          <a:bodyPr>
            <a:normAutofit fontScale="77500" lnSpcReduction="20000"/>
          </a:bodyPr>
          <a:lstStyle/>
          <a:p>
            <a:pPr marL="0" indent="0">
              <a:buNone/>
            </a:pPr>
            <a:r>
              <a:rPr lang="el-GR" sz="2900" dirty="0"/>
              <a:t>100 μαθητές απάντησαν σε ερωτηματολόγιο σχετικά με:</a:t>
            </a:r>
          </a:p>
          <a:p>
            <a:r>
              <a:rPr lang="el-GR" sz="2900" dirty="0"/>
              <a:t>ενδιαφέρον για τη Βιολογία </a:t>
            </a:r>
          </a:p>
          <a:p>
            <a:r>
              <a:rPr lang="el-GR" sz="2900" dirty="0" err="1"/>
              <a:t>αυτοαποτελεσματικότητα</a:t>
            </a:r>
            <a:r>
              <a:rPr lang="el-GR" sz="2900" dirty="0"/>
              <a:t> </a:t>
            </a:r>
          </a:p>
          <a:p>
            <a:r>
              <a:rPr lang="el-GR" sz="2900" dirty="0"/>
              <a:t>φύλο </a:t>
            </a:r>
          </a:p>
          <a:p>
            <a:r>
              <a:rPr lang="el-GR" sz="2900" dirty="0"/>
              <a:t>τάξη </a:t>
            </a:r>
          </a:p>
          <a:p>
            <a:pPr marL="0" indent="0">
              <a:buNone/>
            </a:pPr>
            <a:r>
              <a:rPr lang="el-GR" sz="2900" dirty="0"/>
              <a:t>Η περιγραφική στατιστική μας λέει:</a:t>
            </a:r>
          </a:p>
          <a:p>
            <a:r>
              <a:rPr lang="el-GR" sz="2900" dirty="0"/>
              <a:t>πόσα αγόρια/κορίτσια/άλλο φύλο έχουμε </a:t>
            </a:r>
          </a:p>
          <a:p>
            <a:r>
              <a:rPr lang="el-GR" sz="2900" dirty="0"/>
              <a:t>ποιος είναι ο μέσος όρος ενδιαφέροντος </a:t>
            </a:r>
          </a:p>
          <a:p>
            <a:r>
              <a:rPr lang="el-GR" sz="2900" dirty="0"/>
              <a:t>πόσο διαφέρουν οι απαντήσεις μεταξύ τους </a:t>
            </a:r>
          </a:p>
          <a:p>
            <a:endParaRPr lang="en-US" dirty="0"/>
          </a:p>
        </p:txBody>
      </p:sp>
    </p:spTree>
    <p:extLst>
      <p:ext uri="{BB962C8B-B14F-4D97-AF65-F5344CB8AC3E}">
        <p14:creationId xmlns:p14="http://schemas.microsoft.com/office/powerpoint/2010/main" val="1203880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C4229A-A9C8-499C-82FE-2EBB301B6F36}"/>
              </a:ext>
            </a:extLst>
          </p:cNvPr>
          <p:cNvSpPr>
            <a:spLocks noGrp="1"/>
          </p:cNvSpPr>
          <p:nvPr>
            <p:ph type="title"/>
          </p:nvPr>
        </p:nvSpPr>
        <p:spPr/>
        <p:txBody>
          <a:bodyPr/>
          <a:lstStyle/>
          <a:p>
            <a:r>
              <a:rPr lang="el-GR" dirty="0"/>
              <a:t>Τι μπορούμε να περιγράψουμε;</a:t>
            </a:r>
            <a:endParaRPr lang="en-US" dirty="0"/>
          </a:p>
        </p:txBody>
      </p:sp>
      <p:sp>
        <p:nvSpPr>
          <p:cNvPr id="3" name="Θέση περιεχομένου 2">
            <a:extLst>
              <a:ext uri="{FF2B5EF4-FFF2-40B4-BE49-F238E27FC236}">
                <a16:creationId xmlns:a16="http://schemas.microsoft.com/office/drawing/2014/main" id="{7ECA3E73-BA52-4BA4-9112-DA07CB5260D6}"/>
              </a:ext>
            </a:extLst>
          </p:cNvPr>
          <p:cNvSpPr>
            <a:spLocks noGrp="1"/>
          </p:cNvSpPr>
          <p:nvPr>
            <p:ph idx="1"/>
          </p:nvPr>
        </p:nvSpPr>
        <p:spPr/>
        <p:txBody>
          <a:bodyPr/>
          <a:lstStyle/>
          <a:p>
            <a:r>
              <a:rPr lang="el-GR" b="1" dirty="0"/>
              <a:t>Για κατηγορικές μεταβλητές</a:t>
            </a:r>
          </a:p>
          <a:p>
            <a:r>
              <a:rPr lang="el-GR" dirty="0"/>
              <a:t>Συχνότητες (</a:t>
            </a:r>
            <a:r>
              <a:rPr lang="el-GR" dirty="0" err="1"/>
              <a:t>Frequency</a:t>
            </a:r>
            <a:r>
              <a:rPr lang="el-GR" dirty="0"/>
              <a:t>) </a:t>
            </a:r>
          </a:p>
          <a:p>
            <a:r>
              <a:rPr lang="el-GR" dirty="0"/>
              <a:t>Ποσοστά (%) </a:t>
            </a:r>
          </a:p>
          <a:p>
            <a:r>
              <a:rPr lang="el-GR" dirty="0"/>
              <a:t>Παράδειγμα (αν έχουμε μόνο άνδρες γυναίκες στο δείγμα μας)</a:t>
            </a:r>
          </a:p>
          <a:p>
            <a:endParaRPr lang="en-US" dirty="0"/>
          </a:p>
        </p:txBody>
      </p:sp>
      <p:graphicFrame>
        <p:nvGraphicFramePr>
          <p:cNvPr id="4" name="Πίνακας 3">
            <a:extLst>
              <a:ext uri="{FF2B5EF4-FFF2-40B4-BE49-F238E27FC236}">
                <a16:creationId xmlns:a16="http://schemas.microsoft.com/office/drawing/2014/main" id="{E510298B-5551-43C5-BCC8-D71D542A299B}"/>
              </a:ext>
            </a:extLst>
          </p:cNvPr>
          <p:cNvGraphicFramePr>
            <a:graphicFrameLocks noGrp="1"/>
          </p:cNvGraphicFramePr>
          <p:nvPr>
            <p:extLst>
              <p:ext uri="{D42A27DB-BD31-4B8C-83A1-F6EECF244321}">
                <p14:modId xmlns:p14="http://schemas.microsoft.com/office/powerpoint/2010/main" val="3841007107"/>
              </p:ext>
            </p:extLst>
          </p:nvPr>
        </p:nvGraphicFramePr>
        <p:xfrm>
          <a:off x="1295401" y="4869240"/>
          <a:ext cx="9601200" cy="1097280"/>
        </p:xfrm>
        <a:graphic>
          <a:graphicData uri="http://schemas.openxmlformats.org/drawingml/2006/table">
            <a:tbl>
              <a:tblPr/>
              <a:tblGrid>
                <a:gridCol w="3200400">
                  <a:extLst>
                    <a:ext uri="{9D8B030D-6E8A-4147-A177-3AD203B41FA5}">
                      <a16:colId xmlns:a16="http://schemas.microsoft.com/office/drawing/2014/main" val="1221176495"/>
                    </a:ext>
                  </a:extLst>
                </a:gridCol>
                <a:gridCol w="3200400">
                  <a:extLst>
                    <a:ext uri="{9D8B030D-6E8A-4147-A177-3AD203B41FA5}">
                      <a16:colId xmlns:a16="http://schemas.microsoft.com/office/drawing/2014/main" val="2130399116"/>
                    </a:ext>
                  </a:extLst>
                </a:gridCol>
                <a:gridCol w="3200400">
                  <a:extLst>
                    <a:ext uri="{9D8B030D-6E8A-4147-A177-3AD203B41FA5}">
                      <a16:colId xmlns:a16="http://schemas.microsoft.com/office/drawing/2014/main" val="2494300659"/>
                    </a:ext>
                  </a:extLst>
                </a:gridCol>
              </a:tblGrid>
              <a:tr h="0">
                <a:tc>
                  <a:txBody>
                    <a:bodyPr/>
                    <a:lstStyle/>
                    <a:p>
                      <a:r>
                        <a:rPr lang="el-GR"/>
                        <a:t>Φύλο</a:t>
                      </a:r>
                    </a:p>
                  </a:txBody>
                  <a:tcPr anchor="ctr">
                    <a:lnL>
                      <a:noFill/>
                    </a:lnL>
                    <a:lnR>
                      <a:noFill/>
                    </a:lnR>
                    <a:lnT>
                      <a:noFill/>
                    </a:lnT>
                    <a:lnB>
                      <a:noFill/>
                    </a:lnB>
                  </a:tcPr>
                </a:tc>
                <a:tc>
                  <a:txBody>
                    <a:bodyPr/>
                    <a:lstStyle/>
                    <a:p>
                      <a:r>
                        <a:rPr lang="el-GR"/>
                        <a:t>Συχνότητα</a:t>
                      </a:r>
                    </a:p>
                  </a:txBody>
                  <a:tcPr anchor="ctr">
                    <a:lnL>
                      <a:noFill/>
                    </a:lnL>
                    <a:lnR>
                      <a:noFill/>
                    </a:lnR>
                    <a:lnT>
                      <a:noFill/>
                    </a:lnT>
                    <a:lnB>
                      <a:noFill/>
                    </a:lnB>
                  </a:tcPr>
                </a:tc>
                <a:tc>
                  <a:txBody>
                    <a:bodyPr/>
                    <a:lstStyle/>
                    <a:p>
                      <a:r>
                        <a:rPr lang="el-GR"/>
                        <a:t>Ποσοστό</a:t>
                      </a:r>
                    </a:p>
                  </a:txBody>
                  <a:tcPr anchor="ctr">
                    <a:lnL>
                      <a:noFill/>
                    </a:lnL>
                    <a:lnR>
                      <a:noFill/>
                    </a:lnR>
                    <a:lnT>
                      <a:noFill/>
                    </a:lnT>
                    <a:lnB>
                      <a:noFill/>
                    </a:lnB>
                  </a:tcPr>
                </a:tc>
                <a:extLst>
                  <a:ext uri="{0D108BD9-81ED-4DB2-BD59-A6C34878D82A}">
                    <a16:rowId xmlns:a16="http://schemas.microsoft.com/office/drawing/2014/main" val="1825019885"/>
                  </a:ext>
                </a:extLst>
              </a:tr>
              <a:tr h="0">
                <a:tc>
                  <a:txBody>
                    <a:bodyPr/>
                    <a:lstStyle/>
                    <a:p>
                      <a:r>
                        <a:rPr lang="el-GR"/>
                        <a:t>Άνδρες</a:t>
                      </a:r>
                    </a:p>
                  </a:txBody>
                  <a:tcPr anchor="ctr">
                    <a:lnL>
                      <a:noFill/>
                    </a:lnL>
                    <a:lnR>
                      <a:noFill/>
                    </a:lnR>
                    <a:lnT>
                      <a:noFill/>
                    </a:lnT>
                    <a:lnB>
                      <a:noFill/>
                    </a:lnB>
                  </a:tcPr>
                </a:tc>
                <a:tc>
                  <a:txBody>
                    <a:bodyPr/>
                    <a:lstStyle/>
                    <a:p>
                      <a:r>
                        <a:rPr lang="nl-NL"/>
                        <a:t>34</a:t>
                      </a:r>
                    </a:p>
                  </a:txBody>
                  <a:tcPr anchor="ctr">
                    <a:lnL>
                      <a:noFill/>
                    </a:lnL>
                    <a:lnR>
                      <a:noFill/>
                    </a:lnR>
                    <a:lnT>
                      <a:noFill/>
                    </a:lnT>
                    <a:lnB>
                      <a:noFill/>
                    </a:lnB>
                  </a:tcPr>
                </a:tc>
                <a:tc>
                  <a:txBody>
                    <a:bodyPr/>
                    <a:lstStyle/>
                    <a:p>
                      <a:r>
                        <a:rPr lang="nl-NL"/>
                        <a:t>34%</a:t>
                      </a:r>
                    </a:p>
                  </a:txBody>
                  <a:tcPr anchor="ctr">
                    <a:lnL>
                      <a:noFill/>
                    </a:lnL>
                    <a:lnR>
                      <a:noFill/>
                    </a:lnR>
                    <a:lnT>
                      <a:noFill/>
                    </a:lnT>
                    <a:lnB>
                      <a:noFill/>
                    </a:lnB>
                  </a:tcPr>
                </a:tc>
                <a:extLst>
                  <a:ext uri="{0D108BD9-81ED-4DB2-BD59-A6C34878D82A}">
                    <a16:rowId xmlns:a16="http://schemas.microsoft.com/office/drawing/2014/main" val="416306000"/>
                  </a:ext>
                </a:extLst>
              </a:tr>
              <a:tr h="0">
                <a:tc>
                  <a:txBody>
                    <a:bodyPr/>
                    <a:lstStyle/>
                    <a:p>
                      <a:r>
                        <a:rPr lang="el-GR"/>
                        <a:t>Γυναίκες</a:t>
                      </a:r>
                    </a:p>
                  </a:txBody>
                  <a:tcPr anchor="ctr">
                    <a:lnL>
                      <a:noFill/>
                    </a:lnL>
                    <a:lnR>
                      <a:noFill/>
                    </a:lnR>
                    <a:lnT>
                      <a:noFill/>
                    </a:lnT>
                    <a:lnB>
                      <a:noFill/>
                    </a:lnB>
                  </a:tcPr>
                </a:tc>
                <a:tc>
                  <a:txBody>
                    <a:bodyPr/>
                    <a:lstStyle/>
                    <a:p>
                      <a:r>
                        <a:rPr lang="nl-NL"/>
                        <a:t>66</a:t>
                      </a:r>
                    </a:p>
                  </a:txBody>
                  <a:tcPr anchor="ctr">
                    <a:lnL>
                      <a:noFill/>
                    </a:lnL>
                    <a:lnR>
                      <a:noFill/>
                    </a:lnR>
                    <a:lnT>
                      <a:noFill/>
                    </a:lnT>
                    <a:lnB>
                      <a:noFill/>
                    </a:lnB>
                  </a:tcPr>
                </a:tc>
                <a:tc>
                  <a:txBody>
                    <a:bodyPr/>
                    <a:lstStyle/>
                    <a:p>
                      <a:r>
                        <a:rPr lang="nl-NL" dirty="0"/>
                        <a:t>66%</a:t>
                      </a:r>
                    </a:p>
                  </a:txBody>
                  <a:tcPr anchor="ctr">
                    <a:lnL>
                      <a:noFill/>
                    </a:lnL>
                    <a:lnR>
                      <a:noFill/>
                    </a:lnR>
                    <a:lnT>
                      <a:noFill/>
                    </a:lnT>
                    <a:lnB>
                      <a:noFill/>
                    </a:lnB>
                  </a:tcPr>
                </a:tc>
                <a:extLst>
                  <a:ext uri="{0D108BD9-81ED-4DB2-BD59-A6C34878D82A}">
                    <a16:rowId xmlns:a16="http://schemas.microsoft.com/office/drawing/2014/main" val="4256848450"/>
                  </a:ext>
                </a:extLst>
              </a:tr>
            </a:tbl>
          </a:graphicData>
        </a:graphic>
      </p:graphicFrame>
    </p:spTree>
    <p:extLst>
      <p:ext uri="{BB962C8B-B14F-4D97-AF65-F5344CB8AC3E}">
        <p14:creationId xmlns:p14="http://schemas.microsoft.com/office/powerpoint/2010/main" val="3576131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390BC4-02BF-496D-B63B-CB82FDC838CA}"/>
              </a:ext>
            </a:extLst>
          </p:cNvPr>
          <p:cNvSpPr>
            <a:spLocks noGrp="1"/>
          </p:cNvSpPr>
          <p:nvPr>
            <p:ph type="title"/>
          </p:nvPr>
        </p:nvSpPr>
        <p:spPr/>
        <p:txBody>
          <a:bodyPr/>
          <a:lstStyle/>
          <a:p>
            <a:r>
              <a:rPr lang="el-GR" dirty="0"/>
              <a:t>Θα δούμε ότι…</a:t>
            </a:r>
            <a:endParaRPr lang="en-US" dirty="0"/>
          </a:p>
        </p:txBody>
      </p:sp>
      <p:sp>
        <p:nvSpPr>
          <p:cNvPr id="3" name="Θέση περιεχομένου 2">
            <a:extLst>
              <a:ext uri="{FF2B5EF4-FFF2-40B4-BE49-F238E27FC236}">
                <a16:creationId xmlns:a16="http://schemas.microsoft.com/office/drawing/2014/main" id="{FCCDFFA8-000A-40FC-9A67-1AC24B439C28}"/>
              </a:ext>
            </a:extLst>
          </p:cNvPr>
          <p:cNvSpPr>
            <a:spLocks noGrp="1"/>
          </p:cNvSpPr>
          <p:nvPr>
            <p:ph idx="1"/>
          </p:nvPr>
        </p:nvSpPr>
        <p:spPr/>
        <p:txBody>
          <a:bodyPr/>
          <a:lstStyle/>
          <a:p>
            <a:r>
              <a:rPr lang="el-GR" dirty="0"/>
              <a:t>N = πόσοι, </a:t>
            </a:r>
          </a:p>
          <a:p>
            <a:r>
              <a:rPr lang="el-GR" dirty="0"/>
              <a:t>M = πού βρίσκεται περίπου η ομάδα, </a:t>
            </a:r>
          </a:p>
          <a:p>
            <a:r>
              <a:rPr lang="el-GR" dirty="0"/>
              <a:t>SD = πόσο διαφέρουν μεταξύ τους, </a:t>
            </a:r>
          </a:p>
          <a:p>
            <a:r>
              <a:rPr lang="el-GR" dirty="0" err="1"/>
              <a:t>Min</a:t>
            </a:r>
            <a:r>
              <a:rPr lang="el-GR" dirty="0"/>
              <a:t>–</a:t>
            </a:r>
            <a:r>
              <a:rPr lang="el-GR" dirty="0" err="1"/>
              <a:t>Max</a:t>
            </a:r>
            <a:r>
              <a:rPr lang="el-GR" dirty="0"/>
              <a:t> = από πού μέχρι πού φτάνουν τα δεδομένα.</a:t>
            </a:r>
            <a:endParaRPr lang="en-US" dirty="0"/>
          </a:p>
        </p:txBody>
      </p:sp>
    </p:spTree>
    <p:extLst>
      <p:ext uri="{BB962C8B-B14F-4D97-AF65-F5344CB8AC3E}">
        <p14:creationId xmlns:p14="http://schemas.microsoft.com/office/powerpoint/2010/main" val="243794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3572E2-13F4-4143-AE5A-21EFE5720340}"/>
              </a:ext>
            </a:extLst>
          </p:cNvPr>
          <p:cNvSpPr>
            <a:spLocks noGrp="1"/>
          </p:cNvSpPr>
          <p:nvPr>
            <p:ph type="title"/>
          </p:nvPr>
        </p:nvSpPr>
        <p:spPr/>
        <p:txBody>
          <a:bodyPr>
            <a:normAutofit/>
          </a:bodyPr>
          <a:lstStyle/>
          <a:p>
            <a:r>
              <a:rPr lang="el-GR" b="1" dirty="0"/>
              <a:t>Για ποσοτικές μεταβλητές</a:t>
            </a:r>
            <a:endParaRPr lang="en-US" dirty="0"/>
          </a:p>
        </p:txBody>
      </p:sp>
      <p:sp>
        <p:nvSpPr>
          <p:cNvPr id="3" name="Θέση περιεχομένου 2">
            <a:extLst>
              <a:ext uri="{FF2B5EF4-FFF2-40B4-BE49-F238E27FC236}">
                <a16:creationId xmlns:a16="http://schemas.microsoft.com/office/drawing/2014/main" id="{0F16B0A5-12CC-4A8F-8AA7-C9F65FCD91D5}"/>
              </a:ext>
            </a:extLst>
          </p:cNvPr>
          <p:cNvSpPr>
            <a:spLocks noGrp="1"/>
          </p:cNvSpPr>
          <p:nvPr>
            <p:ph idx="1"/>
          </p:nvPr>
        </p:nvSpPr>
        <p:spPr/>
        <p:txBody>
          <a:bodyPr/>
          <a:lstStyle/>
          <a:p>
            <a:r>
              <a:rPr lang="el-GR" dirty="0"/>
              <a:t>Μέσος όρος </a:t>
            </a:r>
          </a:p>
          <a:p>
            <a:r>
              <a:rPr lang="el-GR" dirty="0"/>
              <a:t>Διάμεσος </a:t>
            </a:r>
          </a:p>
          <a:p>
            <a:r>
              <a:rPr lang="el-GR" dirty="0"/>
              <a:t>Τυπική απόκλιση </a:t>
            </a:r>
          </a:p>
          <a:p>
            <a:r>
              <a:rPr lang="el-GR" dirty="0"/>
              <a:t>Ελάχιστο </a:t>
            </a:r>
          </a:p>
          <a:p>
            <a:r>
              <a:rPr lang="el-GR" dirty="0"/>
              <a:t>Μέγιστο</a:t>
            </a:r>
          </a:p>
          <a:p>
            <a:endParaRPr lang="en-US" dirty="0"/>
          </a:p>
        </p:txBody>
      </p:sp>
    </p:spTree>
    <p:extLst>
      <p:ext uri="{BB962C8B-B14F-4D97-AF65-F5344CB8AC3E}">
        <p14:creationId xmlns:p14="http://schemas.microsoft.com/office/powerpoint/2010/main" val="97509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999704-8587-4E1D-B9BC-2861D9727B6D}"/>
              </a:ext>
            </a:extLst>
          </p:cNvPr>
          <p:cNvSpPr>
            <a:spLocks noGrp="1"/>
          </p:cNvSpPr>
          <p:nvPr>
            <p:ph type="title"/>
          </p:nvPr>
        </p:nvSpPr>
        <p:spPr/>
        <p:txBody>
          <a:bodyPr>
            <a:normAutofit/>
          </a:bodyPr>
          <a:lstStyle/>
          <a:p>
            <a:r>
              <a:rPr lang="el-GR" b="1" dirty="0"/>
              <a:t>Μέτρα Κεντρικής Τάσης</a:t>
            </a:r>
            <a:endParaRPr lang="en-US" dirty="0"/>
          </a:p>
        </p:txBody>
      </p:sp>
      <p:sp>
        <p:nvSpPr>
          <p:cNvPr id="3" name="Θέση περιεχομένου 2">
            <a:extLst>
              <a:ext uri="{FF2B5EF4-FFF2-40B4-BE49-F238E27FC236}">
                <a16:creationId xmlns:a16="http://schemas.microsoft.com/office/drawing/2014/main" id="{30E0C0D9-CF34-44F8-B2A2-7F146D1EBFE1}"/>
              </a:ext>
            </a:extLst>
          </p:cNvPr>
          <p:cNvSpPr>
            <a:spLocks noGrp="1"/>
          </p:cNvSpPr>
          <p:nvPr>
            <p:ph idx="1"/>
          </p:nvPr>
        </p:nvSpPr>
        <p:spPr/>
        <p:txBody>
          <a:bodyPr/>
          <a:lstStyle/>
          <a:p>
            <a:r>
              <a:rPr lang="el-GR" dirty="0"/>
              <a:t>Τα μέτρα αυτά περιγράφουν το "κέντρο" των δεδομένων.</a:t>
            </a:r>
          </a:p>
          <a:p>
            <a:endParaRPr lang="en-US" dirty="0"/>
          </a:p>
        </p:txBody>
      </p:sp>
    </p:spTree>
    <p:extLst>
      <p:ext uri="{BB962C8B-B14F-4D97-AF65-F5344CB8AC3E}">
        <p14:creationId xmlns:p14="http://schemas.microsoft.com/office/powerpoint/2010/main" val="2041632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D08C87-9B8C-4414-935D-7D7787420E44}"/>
              </a:ext>
            </a:extLst>
          </p:cNvPr>
          <p:cNvSpPr>
            <a:spLocks noGrp="1"/>
          </p:cNvSpPr>
          <p:nvPr>
            <p:ph type="title"/>
          </p:nvPr>
        </p:nvSpPr>
        <p:spPr/>
        <p:txBody>
          <a:bodyPr>
            <a:normAutofit/>
          </a:bodyPr>
          <a:lstStyle/>
          <a:p>
            <a:r>
              <a:rPr lang="el-GR" b="1" dirty="0"/>
              <a:t>Μέσος όρος (</a:t>
            </a:r>
            <a:r>
              <a:rPr lang="nl-NL" b="1" dirty="0" err="1"/>
              <a:t>Mean</a:t>
            </a:r>
            <a:r>
              <a:rPr lang="nl-NL" b="1" dirty="0"/>
              <a:t>)</a:t>
            </a:r>
            <a:endParaRPr lang="en-US" dirty="0"/>
          </a:p>
        </p:txBody>
      </p:sp>
      <p:sp>
        <p:nvSpPr>
          <p:cNvPr id="3" name="Θέση περιεχομένου 2">
            <a:extLst>
              <a:ext uri="{FF2B5EF4-FFF2-40B4-BE49-F238E27FC236}">
                <a16:creationId xmlns:a16="http://schemas.microsoft.com/office/drawing/2014/main" id="{EF550245-6760-4357-A61E-55600CC1F984}"/>
              </a:ext>
            </a:extLst>
          </p:cNvPr>
          <p:cNvSpPr>
            <a:spLocks noGrp="1"/>
          </p:cNvSpPr>
          <p:nvPr>
            <p:ph idx="1"/>
          </p:nvPr>
        </p:nvSpPr>
        <p:spPr/>
        <p:txBody>
          <a:bodyPr/>
          <a:lstStyle/>
          <a:p>
            <a:r>
              <a:rPr lang="el-GR" dirty="0"/>
              <a:t>Το άθροισμα όλων των τιμών δια του πλήθους τους.</a:t>
            </a:r>
          </a:p>
          <a:p>
            <a:pPr marL="0" indent="0">
              <a:buNone/>
            </a:pPr>
            <a:r>
              <a:rPr lang="el-GR" dirty="0"/>
              <a:t>Παράδειγμα</a:t>
            </a:r>
          </a:p>
          <a:p>
            <a:r>
              <a:rPr lang="el-GR" dirty="0"/>
              <a:t>Βαθμολογίες: 6, 7, 8, 8, 9</a:t>
            </a:r>
          </a:p>
          <a:p>
            <a:r>
              <a:rPr lang="el-GR" dirty="0"/>
              <a:t>Μέσος όρος = 7,6</a:t>
            </a:r>
          </a:p>
          <a:p>
            <a:endParaRPr lang="el-GR" dirty="0"/>
          </a:p>
          <a:p>
            <a:endParaRPr lang="en-US" dirty="0"/>
          </a:p>
        </p:txBody>
      </p:sp>
    </p:spTree>
    <p:extLst>
      <p:ext uri="{BB962C8B-B14F-4D97-AF65-F5344CB8AC3E}">
        <p14:creationId xmlns:p14="http://schemas.microsoft.com/office/powerpoint/2010/main" val="208457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1A97F98-2824-4C21-BA95-5041897FEC03}"/>
              </a:ext>
            </a:extLst>
          </p:cNvPr>
          <p:cNvSpPr>
            <a:spLocks noGrp="1"/>
          </p:cNvSpPr>
          <p:nvPr>
            <p:ph idx="1"/>
          </p:nvPr>
        </p:nvSpPr>
        <p:spPr/>
        <p:txBody>
          <a:bodyPr/>
          <a:lstStyle/>
          <a:p>
            <a:r>
              <a:rPr lang="el-GR" b="1" dirty="0"/>
              <a:t>Διάμεσος (</a:t>
            </a:r>
            <a:r>
              <a:rPr lang="nl-NL" b="1" dirty="0" err="1"/>
              <a:t>Median</a:t>
            </a:r>
            <a:r>
              <a:rPr lang="nl-NL" b="1" dirty="0"/>
              <a:t>)</a:t>
            </a:r>
            <a:r>
              <a:rPr lang="el-GR" b="1" dirty="0"/>
              <a:t> </a:t>
            </a:r>
            <a:r>
              <a:rPr lang="el-GR" dirty="0"/>
              <a:t>- Η μεσαία τιμή όταν οι τιμές ταξινομηθούν.</a:t>
            </a:r>
          </a:p>
          <a:p>
            <a:r>
              <a:rPr lang="el-GR" b="1" dirty="0"/>
              <a:t>Επικρατούσα τιμή (</a:t>
            </a:r>
            <a:r>
              <a:rPr lang="nl-NL" b="1" dirty="0"/>
              <a:t>Mode)</a:t>
            </a:r>
            <a:r>
              <a:rPr lang="el-GR" b="1" dirty="0"/>
              <a:t> </a:t>
            </a:r>
            <a:r>
              <a:rPr lang="el-GR" dirty="0"/>
              <a:t> - Η τιμή που εμφανίζεται συχνότερα.</a:t>
            </a:r>
            <a:endParaRPr lang="nl-NL" b="1" dirty="0"/>
          </a:p>
          <a:p>
            <a:endParaRPr lang="en-US" dirty="0"/>
          </a:p>
        </p:txBody>
      </p:sp>
    </p:spTree>
    <p:extLst>
      <p:ext uri="{BB962C8B-B14F-4D97-AF65-F5344CB8AC3E}">
        <p14:creationId xmlns:p14="http://schemas.microsoft.com/office/powerpoint/2010/main" val="2725709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5C6173-CD96-4661-AB37-9CEFE1EFA457}"/>
              </a:ext>
            </a:extLst>
          </p:cNvPr>
          <p:cNvSpPr>
            <a:spLocks noGrp="1"/>
          </p:cNvSpPr>
          <p:nvPr>
            <p:ph type="title"/>
          </p:nvPr>
        </p:nvSpPr>
        <p:spPr/>
        <p:txBody>
          <a:bodyPr/>
          <a:lstStyle/>
          <a:p>
            <a:r>
              <a:rPr lang="el-GR" dirty="0"/>
              <a:t>Μέσος ή Διάμεσος;</a:t>
            </a:r>
            <a:endParaRPr lang="en-US" dirty="0"/>
          </a:p>
        </p:txBody>
      </p:sp>
      <p:sp>
        <p:nvSpPr>
          <p:cNvPr id="3" name="Θέση περιεχομένου 2">
            <a:extLst>
              <a:ext uri="{FF2B5EF4-FFF2-40B4-BE49-F238E27FC236}">
                <a16:creationId xmlns:a16="http://schemas.microsoft.com/office/drawing/2014/main" id="{898FD189-A18C-436A-BD05-BE7EA0183D13}"/>
              </a:ext>
            </a:extLst>
          </p:cNvPr>
          <p:cNvSpPr>
            <a:spLocks noGrp="1"/>
          </p:cNvSpPr>
          <p:nvPr>
            <p:ph idx="1"/>
          </p:nvPr>
        </p:nvSpPr>
        <p:spPr/>
        <p:txBody>
          <a:bodyPr/>
          <a:lstStyle/>
          <a:p>
            <a:r>
              <a:rPr lang="el-GR" b="1" dirty="0"/>
              <a:t>Μέσος όρος</a:t>
            </a:r>
          </a:p>
          <a:p>
            <a:pPr marL="0" indent="0">
              <a:buNone/>
            </a:pPr>
            <a:r>
              <a:rPr lang="el-GR" dirty="0"/>
              <a:t>όταν δεν υπάρχουν ακραίες τιμές</a:t>
            </a:r>
          </a:p>
          <a:p>
            <a:r>
              <a:rPr lang="el-GR" b="1" dirty="0"/>
              <a:t>Διάμεσος</a:t>
            </a:r>
          </a:p>
          <a:p>
            <a:pPr marL="0" indent="0">
              <a:buNone/>
            </a:pPr>
            <a:r>
              <a:rPr lang="el-GR" dirty="0"/>
              <a:t>όταν υπάρχουν πολύ μεγάλες ή πολύ μικρές τιμές</a:t>
            </a:r>
          </a:p>
          <a:p>
            <a:endParaRPr lang="en-US" dirty="0"/>
          </a:p>
        </p:txBody>
      </p:sp>
    </p:spTree>
    <p:extLst>
      <p:ext uri="{BB962C8B-B14F-4D97-AF65-F5344CB8AC3E}">
        <p14:creationId xmlns:p14="http://schemas.microsoft.com/office/powerpoint/2010/main" val="1887814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D3E59D-2011-4F1D-980E-1C09D83964C2}"/>
              </a:ext>
            </a:extLst>
          </p:cNvPr>
          <p:cNvSpPr>
            <a:spLocks noGrp="1"/>
          </p:cNvSpPr>
          <p:nvPr>
            <p:ph type="title"/>
          </p:nvPr>
        </p:nvSpPr>
        <p:spPr/>
        <p:txBody>
          <a:bodyPr/>
          <a:lstStyle/>
          <a:p>
            <a:r>
              <a:rPr lang="el-GR" dirty="0"/>
              <a:t>Παράδειγμα</a:t>
            </a:r>
            <a:endParaRPr lang="en-US" dirty="0"/>
          </a:p>
        </p:txBody>
      </p:sp>
      <p:sp>
        <p:nvSpPr>
          <p:cNvPr id="3" name="Θέση περιεχομένου 2">
            <a:extLst>
              <a:ext uri="{FF2B5EF4-FFF2-40B4-BE49-F238E27FC236}">
                <a16:creationId xmlns:a16="http://schemas.microsoft.com/office/drawing/2014/main" id="{F51C8CBD-D27F-4080-AD89-79EE85F0F085}"/>
              </a:ext>
            </a:extLst>
          </p:cNvPr>
          <p:cNvSpPr>
            <a:spLocks noGrp="1"/>
          </p:cNvSpPr>
          <p:nvPr>
            <p:ph idx="1"/>
          </p:nvPr>
        </p:nvSpPr>
        <p:spPr>
          <a:xfrm>
            <a:off x="5922335" y="2573079"/>
            <a:ext cx="5656521" cy="3562698"/>
          </a:xfrm>
        </p:spPr>
        <p:txBody>
          <a:bodyPr>
            <a:normAutofit fontScale="92500" lnSpcReduction="20000"/>
          </a:bodyPr>
          <a:lstStyle/>
          <a:p>
            <a:r>
              <a:rPr lang="el-GR" dirty="0"/>
              <a:t>Βαθμοί:</a:t>
            </a:r>
          </a:p>
          <a:p>
            <a:pPr marL="0" indent="0">
              <a:buNone/>
            </a:pPr>
            <a:r>
              <a:rPr lang="el-GR" dirty="0"/>
              <a:t>8</a:t>
            </a:r>
            <a:br>
              <a:rPr lang="el-GR" dirty="0"/>
            </a:br>
            <a:r>
              <a:rPr lang="el-GR" dirty="0"/>
              <a:t>8</a:t>
            </a:r>
            <a:br>
              <a:rPr lang="el-GR" dirty="0"/>
            </a:br>
            <a:r>
              <a:rPr lang="el-GR" dirty="0"/>
              <a:t>9</a:t>
            </a:r>
            <a:br>
              <a:rPr lang="el-GR" dirty="0"/>
            </a:br>
            <a:r>
              <a:rPr lang="el-GR" dirty="0"/>
              <a:t>9</a:t>
            </a:r>
            <a:br>
              <a:rPr lang="el-GR" dirty="0"/>
            </a:br>
            <a:r>
              <a:rPr lang="el-GR" dirty="0"/>
              <a:t>20</a:t>
            </a:r>
          </a:p>
          <a:p>
            <a:r>
              <a:rPr lang="el-GR" dirty="0" err="1"/>
              <a:t>Mean</a:t>
            </a:r>
            <a:r>
              <a:rPr lang="el-GR" dirty="0"/>
              <a:t> = 10,8</a:t>
            </a:r>
          </a:p>
          <a:p>
            <a:r>
              <a:rPr lang="el-GR" dirty="0" err="1"/>
              <a:t>Median</a:t>
            </a:r>
            <a:r>
              <a:rPr lang="el-GR" dirty="0"/>
              <a:t> = 9</a:t>
            </a:r>
          </a:p>
          <a:p>
            <a:r>
              <a:rPr lang="el-GR" dirty="0"/>
              <a:t>Ο μέσος επηρεάζεται έντονα από την ακραία τιμή.</a:t>
            </a:r>
          </a:p>
        </p:txBody>
      </p:sp>
      <p:sp>
        <p:nvSpPr>
          <p:cNvPr id="4" name="Θέση περιεχομένου 2">
            <a:extLst>
              <a:ext uri="{FF2B5EF4-FFF2-40B4-BE49-F238E27FC236}">
                <a16:creationId xmlns:a16="http://schemas.microsoft.com/office/drawing/2014/main" id="{4D6B0688-91A8-4E72-8241-89809F91CA62}"/>
              </a:ext>
            </a:extLst>
          </p:cNvPr>
          <p:cNvSpPr txBox="1">
            <a:spLocks/>
          </p:cNvSpPr>
          <p:nvPr/>
        </p:nvSpPr>
        <p:spPr>
          <a:xfrm>
            <a:off x="1819940" y="2556932"/>
            <a:ext cx="2564218"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l-GR" sz="2000" dirty="0"/>
              <a:t>Βαθμοί</a:t>
            </a:r>
            <a:r>
              <a:rPr lang="el-GR" dirty="0"/>
              <a:t>:</a:t>
            </a:r>
          </a:p>
          <a:p>
            <a:pPr marL="0" indent="0">
              <a:buFont typeface="Arial"/>
              <a:buNone/>
            </a:pPr>
            <a:r>
              <a:rPr lang="el-GR" dirty="0"/>
              <a:t>8</a:t>
            </a:r>
            <a:br>
              <a:rPr lang="el-GR" dirty="0"/>
            </a:br>
            <a:r>
              <a:rPr lang="el-GR" dirty="0"/>
              <a:t>8</a:t>
            </a:r>
            <a:br>
              <a:rPr lang="el-GR" dirty="0"/>
            </a:br>
            <a:r>
              <a:rPr lang="el-GR" dirty="0"/>
              <a:t>9</a:t>
            </a:r>
            <a:br>
              <a:rPr lang="el-GR" dirty="0"/>
            </a:br>
            <a:r>
              <a:rPr lang="el-GR" dirty="0"/>
              <a:t>9</a:t>
            </a:r>
            <a:br>
              <a:rPr lang="el-GR" dirty="0"/>
            </a:br>
            <a:r>
              <a:rPr lang="el-GR" dirty="0"/>
              <a:t>10</a:t>
            </a:r>
          </a:p>
          <a:p>
            <a:r>
              <a:rPr lang="el-GR" sz="2000" dirty="0" err="1"/>
              <a:t>Mean</a:t>
            </a:r>
            <a:r>
              <a:rPr lang="el-GR" sz="2000" dirty="0"/>
              <a:t> = 8,8</a:t>
            </a:r>
          </a:p>
          <a:p>
            <a:endParaRPr lang="en-US" dirty="0"/>
          </a:p>
        </p:txBody>
      </p:sp>
    </p:spTree>
    <p:extLst>
      <p:ext uri="{BB962C8B-B14F-4D97-AF65-F5344CB8AC3E}">
        <p14:creationId xmlns:p14="http://schemas.microsoft.com/office/powerpoint/2010/main" val="101167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A5CF42-64FB-48AF-875F-3D7CCB55A9E6}"/>
              </a:ext>
            </a:extLst>
          </p:cNvPr>
          <p:cNvSpPr>
            <a:spLocks noGrp="1"/>
          </p:cNvSpPr>
          <p:nvPr>
            <p:ph type="title"/>
          </p:nvPr>
        </p:nvSpPr>
        <p:spPr/>
        <p:txBody>
          <a:bodyPr>
            <a:normAutofit/>
          </a:bodyPr>
          <a:lstStyle/>
          <a:p>
            <a:r>
              <a:rPr lang="el-GR" b="1" dirty="0"/>
              <a:t>Μέτρα Διασποράς</a:t>
            </a:r>
            <a:endParaRPr lang="en-US" dirty="0"/>
          </a:p>
        </p:txBody>
      </p:sp>
      <p:sp>
        <p:nvSpPr>
          <p:cNvPr id="3" name="Θέση περιεχομένου 2">
            <a:extLst>
              <a:ext uri="{FF2B5EF4-FFF2-40B4-BE49-F238E27FC236}">
                <a16:creationId xmlns:a16="http://schemas.microsoft.com/office/drawing/2014/main" id="{C81AE5AA-B106-47DF-A9BE-0F36F70C4C4B}"/>
              </a:ext>
            </a:extLst>
          </p:cNvPr>
          <p:cNvSpPr>
            <a:spLocks noGrp="1"/>
          </p:cNvSpPr>
          <p:nvPr>
            <p:ph idx="1"/>
          </p:nvPr>
        </p:nvSpPr>
        <p:spPr/>
        <p:txBody>
          <a:bodyPr>
            <a:normAutofit/>
          </a:bodyPr>
          <a:lstStyle/>
          <a:p>
            <a:r>
              <a:rPr lang="el-GR" dirty="0"/>
              <a:t>Δεν αρκεί να γνωρίζουμε τον μέσο όρο.</a:t>
            </a:r>
          </a:p>
          <a:p>
            <a:r>
              <a:rPr lang="el-GR" dirty="0"/>
              <a:t>Πρέπει να γνωρίζουμε και πόσο διαφέρουν οι απαντήσεις μεταξύ τους.</a:t>
            </a:r>
          </a:p>
          <a:p>
            <a:r>
              <a:rPr lang="el-GR" dirty="0"/>
              <a:t>Το σημαντικότερο μέτρο είναι η</a:t>
            </a:r>
            <a:endParaRPr lang="el-GR" b="1" dirty="0"/>
          </a:p>
          <a:p>
            <a:pPr marL="0" indent="0" algn="ctr">
              <a:buNone/>
            </a:pPr>
            <a:r>
              <a:rPr lang="el-GR" b="1" dirty="0"/>
              <a:t>Τυπική Απόκλιση (Standard </a:t>
            </a:r>
            <a:r>
              <a:rPr lang="el-GR" b="1" dirty="0" err="1"/>
              <a:t>Deviation</a:t>
            </a:r>
            <a:r>
              <a:rPr lang="el-GR" b="1" dirty="0"/>
              <a:t>)</a:t>
            </a:r>
          </a:p>
          <a:p>
            <a:r>
              <a:rPr lang="el-GR" dirty="0"/>
              <a:t>Μικρή SD </a:t>
            </a:r>
            <a:r>
              <a:rPr lang="el-GR" dirty="0">
                <a:sym typeface="Wingdings" panose="05000000000000000000" pitchFamily="2" charset="2"/>
              </a:rPr>
              <a:t> </a:t>
            </a:r>
            <a:r>
              <a:rPr lang="el-GR" dirty="0"/>
              <a:t>οι περισσότεροι μαθητές απάντησαν περίπου το ίδιο.</a:t>
            </a:r>
          </a:p>
          <a:p>
            <a:r>
              <a:rPr lang="el-GR" dirty="0"/>
              <a:t>Μεγάλη SD </a:t>
            </a:r>
            <a:r>
              <a:rPr lang="el-GR" dirty="0">
                <a:sym typeface="Wingdings" panose="05000000000000000000" pitchFamily="2" charset="2"/>
              </a:rPr>
              <a:t> </a:t>
            </a:r>
            <a:r>
              <a:rPr lang="el-GR" dirty="0"/>
              <a:t>οι απαντήσεις διαφέρουν πολύ.</a:t>
            </a:r>
          </a:p>
          <a:p>
            <a:endParaRPr lang="en-US" dirty="0"/>
          </a:p>
        </p:txBody>
      </p:sp>
    </p:spTree>
    <p:extLst>
      <p:ext uri="{BB962C8B-B14F-4D97-AF65-F5344CB8AC3E}">
        <p14:creationId xmlns:p14="http://schemas.microsoft.com/office/powerpoint/2010/main" val="38361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D3E59D-2011-4F1D-980E-1C09D83964C2}"/>
              </a:ext>
            </a:extLst>
          </p:cNvPr>
          <p:cNvSpPr>
            <a:spLocks noGrp="1"/>
          </p:cNvSpPr>
          <p:nvPr>
            <p:ph type="title"/>
          </p:nvPr>
        </p:nvSpPr>
        <p:spPr/>
        <p:txBody>
          <a:bodyPr/>
          <a:lstStyle/>
          <a:p>
            <a:r>
              <a:rPr lang="el-GR" dirty="0"/>
              <a:t>Παράδειγμα</a:t>
            </a:r>
            <a:endParaRPr lang="en-US" dirty="0"/>
          </a:p>
        </p:txBody>
      </p:sp>
      <p:sp>
        <p:nvSpPr>
          <p:cNvPr id="3" name="Θέση περιεχομένου 2">
            <a:extLst>
              <a:ext uri="{FF2B5EF4-FFF2-40B4-BE49-F238E27FC236}">
                <a16:creationId xmlns:a16="http://schemas.microsoft.com/office/drawing/2014/main" id="{F51C8CBD-D27F-4080-AD89-79EE85F0F085}"/>
              </a:ext>
            </a:extLst>
          </p:cNvPr>
          <p:cNvSpPr>
            <a:spLocks noGrp="1"/>
          </p:cNvSpPr>
          <p:nvPr>
            <p:ph idx="1"/>
          </p:nvPr>
        </p:nvSpPr>
        <p:spPr>
          <a:xfrm>
            <a:off x="5922335" y="2435051"/>
            <a:ext cx="5656521" cy="3562698"/>
          </a:xfrm>
        </p:spPr>
        <p:txBody>
          <a:bodyPr>
            <a:normAutofit fontScale="92500" lnSpcReduction="10000"/>
          </a:bodyPr>
          <a:lstStyle/>
          <a:p>
            <a:pPr marL="0" indent="0">
              <a:buNone/>
            </a:pPr>
            <a:r>
              <a:rPr lang="el-GR" b="1" dirty="0"/>
              <a:t>Ομάδα Β</a:t>
            </a:r>
          </a:p>
          <a:p>
            <a:pPr marL="0" indent="0">
              <a:buNone/>
            </a:pPr>
            <a:r>
              <a:rPr lang="el-GR" dirty="0"/>
              <a:t>1</a:t>
            </a:r>
          </a:p>
          <a:p>
            <a:pPr marL="0" indent="0">
              <a:buNone/>
            </a:pPr>
            <a:r>
              <a:rPr lang="el-GR" dirty="0"/>
              <a:t>2</a:t>
            </a:r>
          </a:p>
          <a:p>
            <a:pPr marL="0" indent="0">
              <a:buNone/>
            </a:pPr>
            <a:r>
              <a:rPr lang="el-GR" dirty="0"/>
              <a:t>4</a:t>
            </a:r>
          </a:p>
          <a:p>
            <a:pPr marL="0" indent="0">
              <a:buNone/>
            </a:pPr>
            <a:r>
              <a:rPr lang="el-GR" dirty="0"/>
              <a:t>5</a:t>
            </a:r>
          </a:p>
          <a:p>
            <a:pPr marL="0" indent="0">
              <a:buNone/>
            </a:pPr>
            <a:r>
              <a:rPr lang="el-GR" dirty="0"/>
              <a:t>8</a:t>
            </a:r>
          </a:p>
          <a:p>
            <a:r>
              <a:rPr lang="el-GR" dirty="0" err="1"/>
              <a:t>Mean</a:t>
            </a:r>
            <a:r>
              <a:rPr lang="el-GR" dirty="0"/>
              <a:t> ≈ 4</a:t>
            </a:r>
          </a:p>
          <a:p>
            <a:r>
              <a:rPr lang="el-GR" dirty="0"/>
              <a:t>SD = μεγάλη</a:t>
            </a:r>
          </a:p>
        </p:txBody>
      </p:sp>
      <p:sp>
        <p:nvSpPr>
          <p:cNvPr id="4" name="Θέση περιεχομένου 2">
            <a:extLst>
              <a:ext uri="{FF2B5EF4-FFF2-40B4-BE49-F238E27FC236}">
                <a16:creationId xmlns:a16="http://schemas.microsoft.com/office/drawing/2014/main" id="{4D6B0688-91A8-4E72-8241-89809F91CA62}"/>
              </a:ext>
            </a:extLst>
          </p:cNvPr>
          <p:cNvSpPr txBox="1">
            <a:spLocks/>
          </p:cNvSpPr>
          <p:nvPr/>
        </p:nvSpPr>
        <p:spPr>
          <a:xfrm>
            <a:off x="1819940" y="2556932"/>
            <a:ext cx="2564218" cy="3318936"/>
          </a:xfrm>
          <a:prstGeom prst="rect">
            <a:avLst/>
          </a:prstGeom>
        </p:spPr>
        <p:txBody>
          <a:bodyPr vert="horz" lIns="91440" tIns="45720" rIns="91440" bIns="45720" rtlCol="0" anchor="t">
            <a:normAutofit fontScale="925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r>
              <a:rPr lang="el-GR" sz="2200" b="1" dirty="0"/>
              <a:t>Ομάδα Α</a:t>
            </a:r>
          </a:p>
          <a:p>
            <a:pPr marL="0" indent="0">
              <a:buNone/>
            </a:pPr>
            <a:r>
              <a:rPr lang="el-GR" sz="2000" dirty="0"/>
              <a:t>3.9</a:t>
            </a:r>
          </a:p>
          <a:p>
            <a:pPr marL="0" indent="0">
              <a:buNone/>
            </a:pPr>
            <a:r>
              <a:rPr lang="el-GR" sz="2000" dirty="0"/>
              <a:t>4.0</a:t>
            </a:r>
          </a:p>
          <a:p>
            <a:pPr marL="0" indent="0">
              <a:buNone/>
            </a:pPr>
            <a:r>
              <a:rPr lang="el-GR" sz="2000" dirty="0"/>
              <a:t>4.1</a:t>
            </a:r>
          </a:p>
          <a:p>
            <a:pPr marL="0" indent="0">
              <a:buNone/>
            </a:pPr>
            <a:r>
              <a:rPr lang="el-GR" sz="2000" dirty="0"/>
              <a:t>4.0</a:t>
            </a:r>
          </a:p>
          <a:p>
            <a:pPr marL="0" indent="0">
              <a:buNone/>
            </a:pPr>
            <a:r>
              <a:rPr lang="el-GR" sz="2000" dirty="0"/>
              <a:t>3.9</a:t>
            </a:r>
          </a:p>
          <a:p>
            <a:r>
              <a:rPr lang="el-GR" sz="2000" dirty="0" err="1"/>
              <a:t>Mean</a:t>
            </a:r>
            <a:r>
              <a:rPr lang="el-GR" sz="2000" dirty="0"/>
              <a:t> = 4</a:t>
            </a:r>
          </a:p>
          <a:p>
            <a:r>
              <a:rPr lang="el-GR" sz="2000" dirty="0"/>
              <a:t>SD = μικρή</a:t>
            </a:r>
          </a:p>
          <a:p>
            <a:endParaRPr lang="en-US" dirty="0"/>
          </a:p>
        </p:txBody>
      </p:sp>
      <p:sp>
        <p:nvSpPr>
          <p:cNvPr id="5" name="Ορθογώνιο 4">
            <a:extLst>
              <a:ext uri="{FF2B5EF4-FFF2-40B4-BE49-F238E27FC236}">
                <a16:creationId xmlns:a16="http://schemas.microsoft.com/office/drawing/2014/main" id="{754A24E5-542E-4F1C-A4A7-DD4819F4AF48}"/>
              </a:ext>
            </a:extLst>
          </p:cNvPr>
          <p:cNvSpPr/>
          <p:nvPr/>
        </p:nvSpPr>
        <p:spPr>
          <a:xfrm>
            <a:off x="8491870" y="2435051"/>
            <a:ext cx="2564218" cy="1631216"/>
          </a:xfrm>
          <a:prstGeom prst="rect">
            <a:avLst/>
          </a:prstGeom>
        </p:spPr>
        <p:txBody>
          <a:bodyPr wrap="square">
            <a:spAutoFit/>
          </a:bodyPr>
          <a:lstStyle/>
          <a:p>
            <a:r>
              <a:rPr lang="el-GR" sz="2000" b="1" dirty="0"/>
              <a:t>Ίδιος μέσος όρος</a:t>
            </a:r>
            <a:endParaRPr lang="el-GR" sz="2000" dirty="0"/>
          </a:p>
          <a:p>
            <a:r>
              <a:rPr lang="el-GR" sz="2000" b="1" dirty="0"/>
              <a:t>Διαφορετική κατανομή</a:t>
            </a:r>
            <a:endParaRPr lang="el-GR" sz="2000" dirty="0"/>
          </a:p>
          <a:p>
            <a:r>
              <a:rPr lang="el-GR" sz="2000" dirty="0"/>
              <a:t>Άρα χρειάζεται πάντα να εξετάζουμε και την τυπική απόκλιση.</a:t>
            </a:r>
          </a:p>
        </p:txBody>
      </p:sp>
    </p:spTree>
    <p:extLst>
      <p:ext uri="{BB962C8B-B14F-4D97-AF65-F5344CB8AC3E}">
        <p14:creationId xmlns:p14="http://schemas.microsoft.com/office/powerpoint/2010/main" val="3688710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8D5F0A-728E-464E-ABC1-8512033E3127}"/>
              </a:ext>
            </a:extLst>
          </p:cNvPr>
          <p:cNvSpPr>
            <a:spLocks noGrp="1"/>
          </p:cNvSpPr>
          <p:nvPr>
            <p:ph type="title"/>
          </p:nvPr>
        </p:nvSpPr>
        <p:spPr/>
        <p:txBody>
          <a:bodyPr>
            <a:normAutofit/>
          </a:bodyPr>
          <a:lstStyle/>
          <a:p>
            <a:r>
              <a:rPr lang="el-GR" b="1" dirty="0"/>
              <a:t>Περιγραφική Στατιστική στο </a:t>
            </a:r>
            <a:r>
              <a:rPr lang="nl-NL" b="1" dirty="0"/>
              <a:t>SPSS</a:t>
            </a:r>
            <a:endParaRPr lang="en-US" dirty="0"/>
          </a:p>
        </p:txBody>
      </p:sp>
      <p:sp>
        <p:nvSpPr>
          <p:cNvPr id="3" name="Θέση περιεχομένου 2">
            <a:extLst>
              <a:ext uri="{FF2B5EF4-FFF2-40B4-BE49-F238E27FC236}">
                <a16:creationId xmlns:a16="http://schemas.microsoft.com/office/drawing/2014/main" id="{E6906F07-69E7-4CCE-AA4C-1119B807968D}"/>
              </a:ext>
            </a:extLst>
          </p:cNvPr>
          <p:cNvSpPr>
            <a:spLocks noGrp="1"/>
          </p:cNvSpPr>
          <p:nvPr>
            <p:ph idx="1"/>
          </p:nvPr>
        </p:nvSpPr>
        <p:spPr/>
        <p:txBody>
          <a:bodyPr>
            <a:normAutofit lnSpcReduction="10000"/>
          </a:bodyPr>
          <a:lstStyle/>
          <a:p>
            <a:r>
              <a:rPr lang="el-GR" b="1" dirty="0"/>
              <a:t>Συχνότητες</a:t>
            </a:r>
          </a:p>
          <a:p>
            <a:pPr marL="0" indent="0">
              <a:buNone/>
            </a:pPr>
            <a:r>
              <a:rPr lang="nl-NL" dirty="0" err="1"/>
              <a:t>Analyze</a:t>
            </a:r>
            <a:r>
              <a:rPr lang="el-GR" dirty="0"/>
              <a:t> </a:t>
            </a:r>
            <a:r>
              <a:rPr lang="el-GR" dirty="0">
                <a:sym typeface="Wingdings" panose="05000000000000000000" pitchFamily="2" charset="2"/>
              </a:rPr>
              <a:t> </a:t>
            </a:r>
            <a:r>
              <a:rPr lang="nl-NL" dirty="0" err="1"/>
              <a:t>Descriptive</a:t>
            </a:r>
            <a:r>
              <a:rPr lang="nl-NL" dirty="0"/>
              <a:t> </a:t>
            </a:r>
            <a:r>
              <a:rPr lang="nl-NL" dirty="0" err="1"/>
              <a:t>Statistics</a:t>
            </a:r>
            <a:r>
              <a:rPr lang="el-GR" dirty="0"/>
              <a:t> </a:t>
            </a:r>
            <a:r>
              <a:rPr lang="el-GR" dirty="0">
                <a:sym typeface="Wingdings" panose="05000000000000000000" pitchFamily="2" charset="2"/>
              </a:rPr>
              <a:t> </a:t>
            </a:r>
            <a:r>
              <a:rPr lang="nl-NL" dirty="0" err="1"/>
              <a:t>Frequencies</a:t>
            </a:r>
            <a:endParaRPr lang="el-GR" dirty="0"/>
          </a:p>
          <a:p>
            <a:r>
              <a:rPr lang="el-GR" b="1" dirty="0"/>
              <a:t>Μέσοι όροι</a:t>
            </a:r>
          </a:p>
          <a:p>
            <a:pPr marL="0" indent="0">
              <a:buNone/>
            </a:pPr>
            <a:r>
              <a:rPr lang="nl-NL" dirty="0" err="1"/>
              <a:t>Analyze</a:t>
            </a:r>
            <a:r>
              <a:rPr lang="el-GR" dirty="0"/>
              <a:t> </a:t>
            </a:r>
            <a:r>
              <a:rPr lang="el-GR" dirty="0">
                <a:sym typeface="Wingdings" panose="05000000000000000000" pitchFamily="2" charset="2"/>
              </a:rPr>
              <a:t> </a:t>
            </a:r>
            <a:r>
              <a:rPr lang="nl-NL" dirty="0" err="1"/>
              <a:t>Descriptive</a:t>
            </a:r>
            <a:r>
              <a:rPr lang="nl-NL" dirty="0"/>
              <a:t> </a:t>
            </a:r>
            <a:r>
              <a:rPr lang="nl-NL" dirty="0" err="1"/>
              <a:t>Statistics</a:t>
            </a:r>
            <a:r>
              <a:rPr lang="el-GR" dirty="0"/>
              <a:t> </a:t>
            </a:r>
            <a:r>
              <a:rPr lang="el-GR" dirty="0">
                <a:sym typeface="Wingdings" panose="05000000000000000000" pitchFamily="2" charset="2"/>
              </a:rPr>
              <a:t> </a:t>
            </a:r>
            <a:r>
              <a:rPr lang="nl-NL" dirty="0" err="1"/>
              <a:t>Descriptives</a:t>
            </a:r>
            <a:endParaRPr lang="el-GR" dirty="0"/>
          </a:p>
          <a:p>
            <a:r>
              <a:rPr lang="el-GR" b="1" dirty="0"/>
              <a:t>Πιο αναλυτικά</a:t>
            </a:r>
          </a:p>
          <a:p>
            <a:pPr marL="0" indent="0">
              <a:buNone/>
            </a:pPr>
            <a:r>
              <a:rPr lang="nl-NL" dirty="0" err="1"/>
              <a:t>Analyze</a:t>
            </a:r>
            <a:r>
              <a:rPr lang="el-GR" dirty="0"/>
              <a:t> </a:t>
            </a:r>
            <a:r>
              <a:rPr lang="el-GR" dirty="0">
                <a:sym typeface="Wingdings" panose="05000000000000000000" pitchFamily="2" charset="2"/>
              </a:rPr>
              <a:t> </a:t>
            </a:r>
            <a:r>
              <a:rPr lang="nl-NL" dirty="0" err="1"/>
              <a:t>Descriptive</a:t>
            </a:r>
            <a:r>
              <a:rPr lang="nl-NL" dirty="0"/>
              <a:t> </a:t>
            </a:r>
            <a:r>
              <a:rPr lang="nl-NL" dirty="0" err="1"/>
              <a:t>Statistics</a:t>
            </a:r>
            <a:r>
              <a:rPr lang="el-GR" dirty="0"/>
              <a:t> </a:t>
            </a:r>
            <a:r>
              <a:rPr lang="el-GR" dirty="0">
                <a:sym typeface="Wingdings" panose="05000000000000000000" pitchFamily="2" charset="2"/>
              </a:rPr>
              <a:t> </a:t>
            </a:r>
            <a:r>
              <a:rPr lang="nl-NL" dirty="0" err="1"/>
              <a:t>Explore</a:t>
            </a:r>
            <a:r>
              <a:rPr lang="el-GR" dirty="0"/>
              <a:t> </a:t>
            </a:r>
            <a:r>
              <a:rPr lang="nl-NL" dirty="0"/>
              <a:t>(</a:t>
            </a:r>
            <a:r>
              <a:rPr lang="el-GR" dirty="0"/>
              <a:t>δίνει και </a:t>
            </a:r>
            <a:r>
              <a:rPr lang="nl-NL" dirty="0" err="1"/>
              <a:t>Boxplots</a:t>
            </a:r>
            <a:r>
              <a:rPr lang="nl-NL" dirty="0"/>
              <a:t>, </a:t>
            </a:r>
            <a:r>
              <a:rPr lang="el-GR" dirty="0"/>
              <a:t>έλεγχο κανονικότητας κ.ά.)</a:t>
            </a:r>
          </a:p>
          <a:p>
            <a:endParaRPr lang="nl-NL" dirty="0"/>
          </a:p>
          <a:p>
            <a:pPr marL="0" indent="0">
              <a:buNone/>
            </a:pPr>
            <a:endParaRPr lang="nl-NL" dirty="0"/>
          </a:p>
          <a:p>
            <a:endParaRPr lang="en-US" dirty="0"/>
          </a:p>
        </p:txBody>
      </p:sp>
    </p:spTree>
    <p:extLst>
      <p:ext uri="{BB962C8B-B14F-4D97-AF65-F5344CB8AC3E}">
        <p14:creationId xmlns:p14="http://schemas.microsoft.com/office/powerpoint/2010/main" val="116683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5003BE-78D5-42BA-A027-CC10E9833470}"/>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0F20110E-D6D0-4E0A-B9F7-C69BFF303A17}"/>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A298A167-D127-4F83-B27E-BD9D891CD0D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96568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5540DD-13A7-4901-8F46-15E510856A21}"/>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D27A484C-9D4B-4684-A401-6764B9AC9298}"/>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597D62D9-81EE-4D8A-8ABC-1409B1747DEC}"/>
              </a:ext>
            </a:extLst>
          </p:cNvPr>
          <p:cNvPicPr>
            <a:picLocks noChangeAspect="1"/>
          </p:cNvPicPr>
          <p:nvPr/>
        </p:nvPicPr>
        <p:blipFill>
          <a:blip r:embed="rId2"/>
          <a:stretch>
            <a:fillRect/>
          </a:stretch>
        </p:blipFill>
        <p:spPr>
          <a:xfrm>
            <a:off x="0" y="21266"/>
            <a:ext cx="12192000" cy="6858000"/>
          </a:xfrm>
          <a:prstGeom prst="rect">
            <a:avLst/>
          </a:prstGeom>
        </p:spPr>
      </p:pic>
      <p:sp>
        <p:nvSpPr>
          <p:cNvPr id="5" name="Οβάλ 4">
            <a:extLst>
              <a:ext uri="{FF2B5EF4-FFF2-40B4-BE49-F238E27FC236}">
                <a16:creationId xmlns:a16="http://schemas.microsoft.com/office/drawing/2014/main" id="{DFB3CFB7-D4AF-489A-8263-778FD8210D7D}"/>
              </a:ext>
            </a:extLst>
          </p:cNvPr>
          <p:cNvSpPr/>
          <p:nvPr/>
        </p:nvSpPr>
        <p:spPr>
          <a:xfrm>
            <a:off x="4572000" y="3025554"/>
            <a:ext cx="1828800" cy="11908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017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1AE8A1-4DF5-408B-B19A-93E22F0D8E21}"/>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23E9841-15AE-4C38-9845-4875970D63D2}"/>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26A9E8F2-C64C-429B-86C5-09FDBF0B582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22554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00A343-5BA1-46AB-BF4A-D018182F671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9C9201F2-78E2-4A5E-BC58-B6F9DE5C9B86}"/>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8A9E1851-1480-41B4-88F8-B419EE23C6F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08313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DC3FBF-8A28-444C-BBEF-4F69398B9F66}"/>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E03A992B-1902-408F-A13E-C87563E03F21}"/>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DA2F60E4-952E-4090-868F-F2832EE403F0}"/>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16304509-F74B-41DF-B1B4-F959A069524E}"/>
              </a:ext>
            </a:extLst>
          </p:cNvPr>
          <p:cNvSpPr/>
          <p:nvPr/>
        </p:nvSpPr>
        <p:spPr>
          <a:xfrm>
            <a:off x="3242930" y="4433777"/>
            <a:ext cx="1828800" cy="11908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Οβάλ 5">
            <a:extLst>
              <a:ext uri="{FF2B5EF4-FFF2-40B4-BE49-F238E27FC236}">
                <a16:creationId xmlns:a16="http://schemas.microsoft.com/office/drawing/2014/main" id="{58668B85-3D9C-4E32-851E-CAEE0C4934B6}"/>
              </a:ext>
            </a:extLst>
          </p:cNvPr>
          <p:cNvSpPr/>
          <p:nvPr/>
        </p:nvSpPr>
        <p:spPr>
          <a:xfrm>
            <a:off x="6138529" y="1634065"/>
            <a:ext cx="1828800" cy="11908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154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E40E1B-6C71-48F1-9BF7-19D8759BE97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0B61735F-1ACE-426B-8FB7-7AC969E3FEFA}"/>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7A8C1C8C-CFD5-4FDF-B61A-DC26E107741A}"/>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C8DCEBCF-C6B3-403A-BADD-17B73EAAEAC8}"/>
              </a:ext>
            </a:extLst>
          </p:cNvPr>
          <p:cNvSpPr/>
          <p:nvPr/>
        </p:nvSpPr>
        <p:spPr>
          <a:xfrm>
            <a:off x="4657060" y="507173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351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8A48DC-C0F0-49BF-B6AF-4903F456DE2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6F50E91-782B-496D-B3D0-C12332C52480}"/>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B0B697A2-7CAE-48A0-8C19-5DDEFD87EF71}"/>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024F1638-0B70-4D67-B176-223C25738DED}"/>
              </a:ext>
            </a:extLst>
          </p:cNvPr>
          <p:cNvSpPr/>
          <p:nvPr/>
        </p:nvSpPr>
        <p:spPr>
          <a:xfrm>
            <a:off x="3136605" y="4216400"/>
            <a:ext cx="2498651"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392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361E41-405A-43BA-AFA9-2A958C89542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17AEB75-2114-4FBC-B4C3-83B312B5CA12}"/>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EB100C3A-40E9-42C7-884B-646D8CA58B7E}"/>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7B1F4C78-7BA4-465E-B6CE-58D1A9FAA3A9}"/>
              </a:ext>
            </a:extLst>
          </p:cNvPr>
          <p:cNvSpPr/>
          <p:nvPr/>
        </p:nvSpPr>
        <p:spPr>
          <a:xfrm>
            <a:off x="3285461" y="421640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5551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890F2D-BFB4-44A7-98A3-C1510FB27931}"/>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2BB9A12-DE09-4C44-A1E0-54D4195E4C61}"/>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CD842800-BD3A-4CD5-9CA6-FA10F2036D00}"/>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04ECD214-0033-4BAB-A2EE-1BC8DEFE58F2}"/>
              </a:ext>
            </a:extLst>
          </p:cNvPr>
          <p:cNvSpPr/>
          <p:nvPr/>
        </p:nvSpPr>
        <p:spPr>
          <a:xfrm>
            <a:off x="4157330" y="4444409"/>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424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1A853F-32F7-4D9E-BB1F-8A6BEF747F1C}"/>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1902DE78-892D-4540-8A31-FDB2AA774D83}"/>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2F86CCA1-3202-4A1A-BA2B-5D193D21AAD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07531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1F544A-0726-4B3C-A30C-AF187E9D3E07}"/>
              </a:ext>
            </a:extLst>
          </p:cNvPr>
          <p:cNvSpPr>
            <a:spLocks noGrp="1"/>
          </p:cNvSpPr>
          <p:nvPr>
            <p:ph type="title"/>
          </p:nvPr>
        </p:nvSpPr>
        <p:spPr/>
        <p:txBody>
          <a:bodyPr>
            <a:normAutofit fontScale="90000"/>
          </a:bodyPr>
          <a:lstStyle/>
          <a:p>
            <a:r>
              <a:rPr lang="el-GR" b="1" dirty="0"/>
              <a:t>Παράδειγμα από έρευνα στη Διδακτική της Βιολογίας</a:t>
            </a:r>
            <a:endParaRPr lang="en-US" dirty="0"/>
          </a:p>
        </p:txBody>
      </p:sp>
      <p:sp>
        <p:nvSpPr>
          <p:cNvPr id="3" name="Θέση περιεχομένου 2">
            <a:extLst>
              <a:ext uri="{FF2B5EF4-FFF2-40B4-BE49-F238E27FC236}">
                <a16:creationId xmlns:a16="http://schemas.microsoft.com/office/drawing/2014/main" id="{A7E53378-CF40-4BA6-A5E2-FFC0713FEBD6}"/>
              </a:ext>
            </a:extLst>
          </p:cNvPr>
          <p:cNvSpPr>
            <a:spLocks noGrp="1"/>
          </p:cNvSpPr>
          <p:nvPr>
            <p:ph idx="1"/>
          </p:nvPr>
        </p:nvSpPr>
        <p:spPr/>
        <p:txBody>
          <a:bodyPr>
            <a:normAutofit fontScale="77500" lnSpcReduction="20000"/>
          </a:bodyPr>
          <a:lstStyle/>
          <a:p>
            <a:r>
              <a:rPr lang="el-GR" dirty="0"/>
              <a:t>Ερευνητικό ερώτημα </a:t>
            </a:r>
            <a:r>
              <a:rPr lang="el-GR" dirty="0">
                <a:sym typeface="Wingdings" panose="05000000000000000000" pitchFamily="2" charset="2"/>
              </a:rPr>
              <a:t> </a:t>
            </a:r>
            <a:r>
              <a:rPr lang="el-GR" dirty="0"/>
              <a:t>Πώς αξιολογούν οι μαθητές τη χρήση ψηφιακών μικροσκοπίων στο μάθημα της Βιολογίας;</a:t>
            </a:r>
          </a:p>
          <a:p>
            <a:r>
              <a:rPr lang="el-GR" dirty="0"/>
              <a:t>Μεταβλητή </a:t>
            </a:r>
            <a:r>
              <a:rPr lang="el-GR" dirty="0">
                <a:sym typeface="Wingdings" panose="05000000000000000000" pitchFamily="2" charset="2"/>
              </a:rPr>
              <a:t> </a:t>
            </a:r>
            <a:r>
              <a:rPr lang="el-GR" dirty="0"/>
              <a:t>Συνολικό σκορ στάσεων (1–5)</a:t>
            </a:r>
          </a:p>
          <a:p>
            <a:pPr marL="0" indent="0">
              <a:buNone/>
            </a:pPr>
            <a:r>
              <a:rPr lang="el-GR" b="1" dirty="0"/>
              <a:t>Αποτελέσματα</a:t>
            </a:r>
          </a:p>
          <a:p>
            <a:r>
              <a:rPr lang="el-GR" dirty="0"/>
              <a:t>Ν = 124</a:t>
            </a:r>
          </a:p>
          <a:p>
            <a:r>
              <a:rPr lang="el-GR" dirty="0"/>
              <a:t>Μ = 4,18</a:t>
            </a:r>
          </a:p>
          <a:p>
            <a:r>
              <a:rPr lang="el-GR" dirty="0"/>
              <a:t>SD = 0,67</a:t>
            </a:r>
          </a:p>
          <a:p>
            <a:r>
              <a:rPr lang="el-GR" dirty="0" err="1"/>
              <a:t>Min</a:t>
            </a:r>
            <a:r>
              <a:rPr lang="el-GR" dirty="0"/>
              <a:t> = 2,30</a:t>
            </a:r>
          </a:p>
          <a:p>
            <a:r>
              <a:rPr lang="el-GR" dirty="0" err="1"/>
              <a:t>Max</a:t>
            </a:r>
            <a:r>
              <a:rPr lang="el-GR" dirty="0"/>
              <a:t> = 5,00</a:t>
            </a:r>
          </a:p>
          <a:p>
            <a:endParaRPr lang="en-US" dirty="0"/>
          </a:p>
        </p:txBody>
      </p:sp>
      <p:sp>
        <p:nvSpPr>
          <p:cNvPr id="5" name="Ορθογώνιο 4">
            <a:extLst>
              <a:ext uri="{FF2B5EF4-FFF2-40B4-BE49-F238E27FC236}">
                <a16:creationId xmlns:a16="http://schemas.microsoft.com/office/drawing/2014/main" id="{27A5F633-EECA-4260-87CD-BFCECE279CAA}"/>
              </a:ext>
            </a:extLst>
          </p:cNvPr>
          <p:cNvSpPr/>
          <p:nvPr/>
        </p:nvSpPr>
        <p:spPr>
          <a:xfrm>
            <a:off x="3887972" y="4583208"/>
            <a:ext cx="6096000" cy="1200329"/>
          </a:xfrm>
          <a:prstGeom prst="rect">
            <a:avLst/>
          </a:prstGeom>
        </p:spPr>
        <p:txBody>
          <a:bodyPr>
            <a:spAutoFit/>
          </a:bodyPr>
          <a:lstStyle/>
          <a:p>
            <a:r>
              <a:rPr lang="el-GR" b="1" dirty="0"/>
              <a:t>Ερμηνεία</a:t>
            </a:r>
          </a:p>
          <a:p>
            <a:r>
              <a:rPr lang="el-GR" dirty="0"/>
              <a:t>Οι μαθητές εμφανίζουν </a:t>
            </a:r>
            <a:r>
              <a:rPr lang="el-GR" b="1" dirty="0"/>
              <a:t>θετική στάση</a:t>
            </a:r>
            <a:r>
              <a:rPr lang="el-GR" dirty="0"/>
              <a:t> απέναντι στη χρήση ψηφιακών μικροσκοπίων και οι απαντήσεις τους παρουσιάζουν σχετικά μικρή διακύμανση.</a:t>
            </a:r>
          </a:p>
        </p:txBody>
      </p:sp>
    </p:spTree>
    <p:extLst>
      <p:ext uri="{BB962C8B-B14F-4D97-AF65-F5344CB8AC3E}">
        <p14:creationId xmlns:p14="http://schemas.microsoft.com/office/powerpoint/2010/main" val="1208671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9B609E56-11BF-4726-85A5-AC2D5E92FFF1}"/>
              </a:ext>
            </a:extLst>
          </p:cNvPr>
          <p:cNvGraphicFramePr>
            <a:graphicFrameLocks noGrp="1"/>
          </p:cNvGraphicFramePr>
          <p:nvPr>
            <p:extLst>
              <p:ext uri="{D42A27DB-BD31-4B8C-83A1-F6EECF244321}">
                <p14:modId xmlns:p14="http://schemas.microsoft.com/office/powerpoint/2010/main" val="197394677"/>
              </p:ext>
            </p:extLst>
          </p:nvPr>
        </p:nvGraphicFramePr>
        <p:xfrm>
          <a:off x="1544569" y="1536778"/>
          <a:ext cx="8932740" cy="4168044"/>
        </p:xfrm>
        <a:graphic>
          <a:graphicData uri="http://schemas.openxmlformats.org/drawingml/2006/table">
            <a:tbl>
              <a:tblPr/>
              <a:tblGrid>
                <a:gridCol w="2977580">
                  <a:extLst>
                    <a:ext uri="{9D8B030D-6E8A-4147-A177-3AD203B41FA5}">
                      <a16:colId xmlns:a16="http://schemas.microsoft.com/office/drawing/2014/main" val="1910458608"/>
                    </a:ext>
                  </a:extLst>
                </a:gridCol>
                <a:gridCol w="2977580">
                  <a:extLst>
                    <a:ext uri="{9D8B030D-6E8A-4147-A177-3AD203B41FA5}">
                      <a16:colId xmlns:a16="http://schemas.microsoft.com/office/drawing/2014/main" val="4154301860"/>
                    </a:ext>
                  </a:extLst>
                </a:gridCol>
                <a:gridCol w="2977580">
                  <a:extLst>
                    <a:ext uri="{9D8B030D-6E8A-4147-A177-3AD203B41FA5}">
                      <a16:colId xmlns:a16="http://schemas.microsoft.com/office/drawing/2014/main" val="2212093754"/>
                    </a:ext>
                  </a:extLst>
                </a:gridCol>
              </a:tblGrid>
              <a:tr h="340295">
                <a:tc>
                  <a:txBody>
                    <a:bodyPr/>
                    <a:lstStyle/>
                    <a:p>
                      <a:r>
                        <a:rPr lang="el-GR" sz="2000" b="1">
                          <a:highlight>
                            <a:srgbClr val="FFFF00"/>
                          </a:highlight>
                        </a:rPr>
                        <a:t>Σύμβολο</a:t>
                      </a:r>
                    </a:p>
                  </a:txBody>
                  <a:tcPr marL="85074" marR="85074" marT="42537" marB="42537" anchor="ctr">
                    <a:lnL>
                      <a:noFill/>
                    </a:lnL>
                    <a:lnR>
                      <a:noFill/>
                    </a:lnR>
                    <a:lnT>
                      <a:noFill/>
                    </a:lnT>
                    <a:lnB>
                      <a:noFill/>
                    </a:lnB>
                  </a:tcPr>
                </a:tc>
                <a:tc>
                  <a:txBody>
                    <a:bodyPr/>
                    <a:lstStyle/>
                    <a:p>
                      <a:r>
                        <a:rPr lang="el-GR" sz="2000" b="1">
                          <a:highlight>
                            <a:srgbClr val="FFFF00"/>
                          </a:highlight>
                        </a:rPr>
                        <a:t>Τι σημαίνει</a:t>
                      </a:r>
                    </a:p>
                  </a:txBody>
                  <a:tcPr marL="85074" marR="85074" marT="42537" marB="42537" anchor="ctr">
                    <a:lnL>
                      <a:noFill/>
                    </a:lnL>
                    <a:lnR>
                      <a:noFill/>
                    </a:lnR>
                    <a:lnT>
                      <a:noFill/>
                    </a:lnT>
                    <a:lnB>
                      <a:noFill/>
                    </a:lnB>
                  </a:tcPr>
                </a:tc>
                <a:tc>
                  <a:txBody>
                    <a:bodyPr/>
                    <a:lstStyle/>
                    <a:p>
                      <a:r>
                        <a:rPr lang="el-GR" sz="2000" b="1" dirty="0">
                          <a:highlight>
                            <a:srgbClr val="FFFF00"/>
                          </a:highlight>
                        </a:rPr>
                        <a:t>Πώς το διαβάζω</a:t>
                      </a:r>
                    </a:p>
                  </a:txBody>
                  <a:tcPr marL="85074" marR="85074" marT="42537" marB="42537" anchor="ctr">
                    <a:lnL>
                      <a:noFill/>
                    </a:lnL>
                    <a:lnR>
                      <a:noFill/>
                    </a:lnR>
                    <a:lnT>
                      <a:noFill/>
                    </a:lnT>
                    <a:lnB>
                      <a:noFill/>
                    </a:lnB>
                  </a:tcPr>
                </a:tc>
                <a:extLst>
                  <a:ext uri="{0D108BD9-81ED-4DB2-BD59-A6C34878D82A}">
                    <a16:rowId xmlns:a16="http://schemas.microsoft.com/office/drawing/2014/main" val="4290648139"/>
                  </a:ext>
                </a:extLst>
              </a:tr>
              <a:tr h="595516">
                <a:tc>
                  <a:txBody>
                    <a:bodyPr/>
                    <a:lstStyle/>
                    <a:p>
                      <a:r>
                        <a:rPr lang="nl-NL" sz="2000" b="1"/>
                        <a:t>N = 124</a:t>
                      </a:r>
                      <a:endParaRPr lang="nl-NL" sz="2000"/>
                    </a:p>
                  </a:txBody>
                  <a:tcPr marL="85074" marR="85074" marT="42537" marB="42537" anchor="ctr">
                    <a:lnL>
                      <a:noFill/>
                    </a:lnL>
                    <a:lnR>
                      <a:noFill/>
                    </a:lnR>
                    <a:lnT>
                      <a:noFill/>
                    </a:lnT>
                    <a:lnB>
                      <a:noFill/>
                    </a:lnB>
                  </a:tcPr>
                </a:tc>
                <a:tc>
                  <a:txBody>
                    <a:bodyPr/>
                    <a:lstStyle/>
                    <a:p>
                      <a:r>
                        <a:rPr lang="el-GR" sz="2000"/>
                        <a:t>Αριθμός συμμετεχόντων / έγκυρων παρατηρήσεων</a:t>
                      </a:r>
                    </a:p>
                  </a:txBody>
                  <a:tcPr marL="85074" marR="85074" marT="42537" marB="42537" anchor="ctr">
                    <a:lnL>
                      <a:noFill/>
                    </a:lnL>
                    <a:lnR>
                      <a:noFill/>
                    </a:lnR>
                    <a:lnT>
                      <a:noFill/>
                    </a:lnT>
                    <a:lnB>
                      <a:noFill/>
                    </a:lnB>
                  </a:tcPr>
                </a:tc>
                <a:tc>
                  <a:txBody>
                    <a:bodyPr/>
                    <a:lstStyle/>
                    <a:p>
                      <a:r>
                        <a:rPr lang="el-GR" sz="2000"/>
                        <a:t>Έχουμε δεδομένα από </a:t>
                      </a:r>
                      <a:r>
                        <a:rPr lang="el-GR" sz="2000" b="1"/>
                        <a:t>124 μαθητές</a:t>
                      </a:r>
                      <a:endParaRPr lang="el-GR" sz="2000"/>
                    </a:p>
                  </a:txBody>
                  <a:tcPr marL="85074" marR="85074" marT="42537" marB="42537" anchor="ctr">
                    <a:lnL>
                      <a:noFill/>
                    </a:lnL>
                    <a:lnR>
                      <a:noFill/>
                    </a:lnR>
                    <a:lnT>
                      <a:noFill/>
                    </a:lnT>
                    <a:lnB>
                      <a:noFill/>
                    </a:lnB>
                  </a:tcPr>
                </a:tc>
                <a:extLst>
                  <a:ext uri="{0D108BD9-81ED-4DB2-BD59-A6C34878D82A}">
                    <a16:rowId xmlns:a16="http://schemas.microsoft.com/office/drawing/2014/main" val="354574036"/>
                  </a:ext>
                </a:extLst>
              </a:tr>
              <a:tr h="595516">
                <a:tc>
                  <a:txBody>
                    <a:bodyPr/>
                    <a:lstStyle/>
                    <a:p>
                      <a:r>
                        <a:rPr lang="nl-NL" sz="2000" b="1"/>
                        <a:t>M = 4,18</a:t>
                      </a:r>
                      <a:endParaRPr lang="nl-NL" sz="2000"/>
                    </a:p>
                  </a:txBody>
                  <a:tcPr marL="85074" marR="85074" marT="42537" marB="42537" anchor="ctr">
                    <a:lnL>
                      <a:noFill/>
                    </a:lnL>
                    <a:lnR>
                      <a:noFill/>
                    </a:lnR>
                    <a:lnT>
                      <a:noFill/>
                    </a:lnT>
                    <a:lnB>
                      <a:noFill/>
                    </a:lnB>
                  </a:tcPr>
                </a:tc>
                <a:tc>
                  <a:txBody>
                    <a:bodyPr/>
                    <a:lstStyle/>
                    <a:p>
                      <a:r>
                        <a:rPr lang="nl-NL" sz="2000"/>
                        <a:t>Mean = </a:t>
                      </a:r>
                      <a:r>
                        <a:rPr lang="el-GR" sz="2000"/>
                        <a:t>Μέσος όρος</a:t>
                      </a:r>
                    </a:p>
                  </a:txBody>
                  <a:tcPr marL="85074" marR="85074" marT="42537" marB="42537" anchor="ctr">
                    <a:lnL>
                      <a:noFill/>
                    </a:lnL>
                    <a:lnR>
                      <a:noFill/>
                    </a:lnR>
                    <a:lnT>
                      <a:noFill/>
                    </a:lnT>
                    <a:lnB>
                      <a:noFill/>
                    </a:lnB>
                  </a:tcPr>
                </a:tc>
                <a:tc>
                  <a:txBody>
                    <a:bodyPr/>
                    <a:lstStyle/>
                    <a:p>
                      <a:r>
                        <a:rPr lang="el-GR" sz="2000"/>
                        <a:t>Η μέση στάση των μαθητών ήταν </a:t>
                      </a:r>
                      <a:r>
                        <a:rPr lang="el-GR" sz="2000" b="1"/>
                        <a:t>4,18 στα 5</a:t>
                      </a:r>
                      <a:endParaRPr lang="el-GR" sz="2000"/>
                    </a:p>
                  </a:txBody>
                  <a:tcPr marL="85074" marR="85074" marT="42537" marB="42537" anchor="ctr">
                    <a:lnL>
                      <a:noFill/>
                    </a:lnL>
                    <a:lnR>
                      <a:noFill/>
                    </a:lnR>
                    <a:lnT>
                      <a:noFill/>
                    </a:lnT>
                    <a:lnB>
                      <a:noFill/>
                    </a:lnB>
                  </a:tcPr>
                </a:tc>
                <a:extLst>
                  <a:ext uri="{0D108BD9-81ED-4DB2-BD59-A6C34878D82A}">
                    <a16:rowId xmlns:a16="http://schemas.microsoft.com/office/drawing/2014/main" val="3243004867"/>
                  </a:ext>
                </a:extLst>
              </a:tr>
              <a:tr h="595516">
                <a:tc>
                  <a:txBody>
                    <a:bodyPr/>
                    <a:lstStyle/>
                    <a:p>
                      <a:r>
                        <a:rPr lang="nl-NL" sz="2000" b="1"/>
                        <a:t>SD = 0,67</a:t>
                      </a:r>
                      <a:endParaRPr lang="nl-NL" sz="2000"/>
                    </a:p>
                  </a:txBody>
                  <a:tcPr marL="85074" marR="85074" marT="42537" marB="42537" anchor="ctr">
                    <a:lnL>
                      <a:noFill/>
                    </a:lnL>
                    <a:lnR>
                      <a:noFill/>
                    </a:lnR>
                    <a:lnT>
                      <a:noFill/>
                    </a:lnT>
                    <a:lnB>
                      <a:noFill/>
                    </a:lnB>
                  </a:tcPr>
                </a:tc>
                <a:tc>
                  <a:txBody>
                    <a:bodyPr/>
                    <a:lstStyle/>
                    <a:p>
                      <a:r>
                        <a:rPr lang="nl-NL" sz="2000"/>
                        <a:t>Standard Deviation = </a:t>
                      </a:r>
                      <a:r>
                        <a:rPr lang="el-GR" sz="2000"/>
                        <a:t>Τυπική απόκλιση</a:t>
                      </a:r>
                    </a:p>
                  </a:txBody>
                  <a:tcPr marL="85074" marR="85074" marT="42537" marB="42537" anchor="ctr">
                    <a:lnL>
                      <a:noFill/>
                    </a:lnL>
                    <a:lnR>
                      <a:noFill/>
                    </a:lnR>
                    <a:lnT>
                      <a:noFill/>
                    </a:lnT>
                    <a:lnB>
                      <a:noFill/>
                    </a:lnB>
                  </a:tcPr>
                </a:tc>
                <a:tc>
                  <a:txBody>
                    <a:bodyPr/>
                    <a:lstStyle/>
                    <a:p>
                      <a:r>
                        <a:rPr lang="el-GR" sz="2000"/>
                        <a:t>Οι απαντήσεις βρίσκονται σχετικά κοντά στον μέσο όρο</a:t>
                      </a:r>
                    </a:p>
                  </a:txBody>
                  <a:tcPr marL="85074" marR="85074" marT="42537" marB="42537" anchor="ctr">
                    <a:lnL>
                      <a:noFill/>
                    </a:lnL>
                    <a:lnR>
                      <a:noFill/>
                    </a:lnR>
                    <a:lnT>
                      <a:noFill/>
                    </a:lnT>
                    <a:lnB>
                      <a:noFill/>
                    </a:lnB>
                  </a:tcPr>
                </a:tc>
                <a:extLst>
                  <a:ext uri="{0D108BD9-81ED-4DB2-BD59-A6C34878D82A}">
                    <a16:rowId xmlns:a16="http://schemas.microsoft.com/office/drawing/2014/main" val="2559778944"/>
                  </a:ext>
                </a:extLst>
              </a:tr>
              <a:tr h="595516">
                <a:tc>
                  <a:txBody>
                    <a:bodyPr/>
                    <a:lstStyle/>
                    <a:p>
                      <a:r>
                        <a:rPr lang="nl-NL" sz="2000" b="1"/>
                        <a:t>Min = 2,30</a:t>
                      </a:r>
                      <a:endParaRPr lang="nl-NL" sz="2000"/>
                    </a:p>
                  </a:txBody>
                  <a:tcPr marL="85074" marR="85074" marT="42537" marB="42537" anchor="ctr">
                    <a:lnL>
                      <a:noFill/>
                    </a:lnL>
                    <a:lnR>
                      <a:noFill/>
                    </a:lnR>
                    <a:lnT>
                      <a:noFill/>
                    </a:lnT>
                    <a:lnB>
                      <a:noFill/>
                    </a:lnB>
                  </a:tcPr>
                </a:tc>
                <a:tc>
                  <a:txBody>
                    <a:bodyPr/>
                    <a:lstStyle/>
                    <a:p>
                      <a:r>
                        <a:rPr lang="nl-NL" sz="2000"/>
                        <a:t>Minimum = </a:t>
                      </a:r>
                      <a:r>
                        <a:rPr lang="el-GR" sz="2000"/>
                        <a:t>Ελάχιστη τιμή</a:t>
                      </a:r>
                    </a:p>
                  </a:txBody>
                  <a:tcPr marL="85074" marR="85074" marT="42537" marB="42537" anchor="ctr">
                    <a:lnL>
                      <a:noFill/>
                    </a:lnL>
                    <a:lnR>
                      <a:noFill/>
                    </a:lnR>
                    <a:lnT>
                      <a:noFill/>
                    </a:lnT>
                    <a:lnB>
                      <a:noFill/>
                    </a:lnB>
                  </a:tcPr>
                </a:tc>
                <a:tc>
                  <a:txBody>
                    <a:bodyPr/>
                    <a:lstStyle/>
                    <a:p>
                      <a:r>
                        <a:rPr lang="el-GR" sz="2000"/>
                        <a:t>Η χαμηλότερη βαθμολογία ήταν </a:t>
                      </a:r>
                      <a:r>
                        <a:rPr lang="el-GR" sz="2000" b="1"/>
                        <a:t>2,30</a:t>
                      </a:r>
                      <a:endParaRPr lang="el-GR" sz="2000"/>
                    </a:p>
                  </a:txBody>
                  <a:tcPr marL="85074" marR="85074" marT="42537" marB="42537" anchor="ctr">
                    <a:lnL>
                      <a:noFill/>
                    </a:lnL>
                    <a:lnR>
                      <a:noFill/>
                    </a:lnR>
                    <a:lnT>
                      <a:noFill/>
                    </a:lnT>
                    <a:lnB>
                      <a:noFill/>
                    </a:lnB>
                  </a:tcPr>
                </a:tc>
                <a:extLst>
                  <a:ext uri="{0D108BD9-81ED-4DB2-BD59-A6C34878D82A}">
                    <a16:rowId xmlns:a16="http://schemas.microsoft.com/office/drawing/2014/main" val="3189933987"/>
                  </a:ext>
                </a:extLst>
              </a:tr>
              <a:tr h="595516">
                <a:tc>
                  <a:txBody>
                    <a:bodyPr/>
                    <a:lstStyle/>
                    <a:p>
                      <a:r>
                        <a:rPr lang="nl-NL" sz="2000" b="1"/>
                        <a:t>Max = 5,00</a:t>
                      </a:r>
                      <a:endParaRPr lang="nl-NL" sz="2000"/>
                    </a:p>
                  </a:txBody>
                  <a:tcPr marL="85074" marR="85074" marT="42537" marB="42537" anchor="ctr">
                    <a:lnL>
                      <a:noFill/>
                    </a:lnL>
                    <a:lnR>
                      <a:noFill/>
                    </a:lnR>
                    <a:lnT>
                      <a:noFill/>
                    </a:lnT>
                    <a:lnB>
                      <a:noFill/>
                    </a:lnB>
                  </a:tcPr>
                </a:tc>
                <a:tc>
                  <a:txBody>
                    <a:bodyPr/>
                    <a:lstStyle/>
                    <a:p>
                      <a:r>
                        <a:rPr lang="nl-NL" sz="2000"/>
                        <a:t>Maximum = </a:t>
                      </a:r>
                      <a:r>
                        <a:rPr lang="el-GR" sz="2000"/>
                        <a:t>Μέγιστη τιμή</a:t>
                      </a:r>
                    </a:p>
                  </a:txBody>
                  <a:tcPr marL="85074" marR="85074" marT="42537" marB="42537" anchor="ctr">
                    <a:lnL>
                      <a:noFill/>
                    </a:lnL>
                    <a:lnR>
                      <a:noFill/>
                    </a:lnR>
                    <a:lnT>
                      <a:noFill/>
                    </a:lnT>
                    <a:lnB>
                      <a:noFill/>
                    </a:lnB>
                  </a:tcPr>
                </a:tc>
                <a:tc>
                  <a:txBody>
                    <a:bodyPr/>
                    <a:lstStyle/>
                    <a:p>
                      <a:r>
                        <a:rPr lang="el-GR" sz="2000" dirty="0"/>
                        <a:t>Η υψηλότερη βαθμολογία ήταν </a:t>
                      </a:r>
                      <a:r>
                        <a:rPr lang="el-GR" sz="2000" b="1" dirty="0"/>
                        <a:t>5,00</a:t>
                      </a:r>
                      <a:endParaRPr lang="el-GR" sz="2000" dirty="0"/>
                    </a:p>
                  </a:txBody>
                  <a:tcPr marL="85074" marR="85074" marT="42537" marB="42537" anchor="ctr">
                    <a:lnL>
                      <a:noFill/>
                    </a:lnL>
                    <a:lnR>
                      <a:noFill/>
                    </a:lnR>
                    <a:lnT>
                      <a:noFill/>
                    </a:lnT>
                    <a:lnB>
                      <a:noFill/>
                    </a:lnB>
                  </a:tcPr>
                </a:tc>
                <a:extLst>
                  <a:ext uri="{0D108BD9-81ED-4DB2-BD59-A6C34878D82A}">
                    <a16:rowId xmlns:a16="http://schemas.microsoft.com/office/drawing/2014/main" val="1576221977"/>
                  </a:ext>
                </a:extLst>
              </a:tr>
            </a:tbl>
          </a:graphicData>
        </a:graphic>
      </p:graphicFrame>
    </p:spTree>
    <p:extLst>
      <p:ext uri="{BB962C8B-B14F-4D97-AF65-F5344CB8AC3E}">
        <p14:creationId xmlns:p14="http://schemas.microsoft.com/office/powerpoint/2010/main" val="4181708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72979A09-399A-4947-BFFA-F76C3480DC80}"/>
              </a:ext>
            </a:extLst>
          </p:cNvPr>
          <p:cNvSpPr/>
          <p:nvPr/>
        </p:nvSpPr>
        <p:spPr>
          <a:xfrm>
            <a:off x="1105785" y="1116418"/>
            <a:ext cx="9888279" cy="4524315"/>
          </a:xfrm>
          <a:prstGeom prst="rect">
            <a:avLst/>
          </a:prstGeom>
        </p:spPr>
        <p:txBody>
          <a:bodyPr wrap="square">
            <a:spAutoFit/>
          </a:bodyPr>
          <a:lstStyle/>
          <a:p>
            <a:r>
              <a:rPr lang="el-GR" sz="2400" b="1" dirty="0"/>
              <a:t>Το σημαντικότερο: δεν ερμηνεύω ποτέ το M χωρίς να ξέρω την κλίμακα</a:t>
            </a:r>
          </a:p>
          <a:p>
            <a:r>
              <a:rPr lang="el-GR" sz="2400" dirty="0"/>
              <a:t>Αν ου πω μόνο:</a:t>
            </a:r>
          </a:p>
          <a:p>
            <a:r>
              <a:rPr lang="el-GR" sz="2400" b="1" dirty="0"/>
              <a:t>M = 4,18</a:t>
            </a:r>
            <a:endParaRPr lang="el-GR" sz="2400" dirty="0"/>
          </a:p>
          <a:p>
            <a:r>
              <a:rPr lang="el-GR" sz="2400" dirty="0"/>
              <a:t>δεν ξέρεις αν είναι υψηλό ή χαμηλό.</a:t>
            </a:r>
          </a:p>
          <a:p>
            <a:r>
              <a:rPr lang="el-GR" sz="2400" dirty="0"/>
              <a:t>Αν ξέρω όμως ότι η κλίμακα είναι:</a:t>
            </a:r>
          </a:p>
          <a:p>
            <a:r>
              <a:rPr lang="el-GR" sz="2400" b="1" dirty="0"/>
              <a:t>1 = πολύ αρνητική στάση</a:t>
            </a:r>
            <a:br>
              <a:rPr lang="el-GR" sz="2400" dirty="0"/>
            </a:br>
            <a:r>
              <a:rPr lang="el-GR" sz="2400" b="1" dirty="0"/>
              <a:t>2 = αρνητική</a:t>
            </a:r>
            <a:br>
              <a:rPr lang="el-GR" sz="2400" dirty="0"/>
            </a:br>
            <a:r>
              <a:rPr lang="el-GR" sz="2400" b="1" dirty="0"/>
              <a:t>3 = ουδέτερη</a:t>
            </a:r>
            <a:br>
              <a:rPr lang="el-GR" sz="2400" dirty="0"/>
            </a:br>
            <a:r>
              <a:rPr lang="el-GR" sz="2400" b="1" dirty="0"/>
              <a:t>4 = θετική</a:t>
            </a:r>
            <a:br>
              <a:rPr lang="el-GR" sz="2400" dirty="0"/>
            </a:br>
            <a:r>
              <a:rPr lang="el-GR" sz="2400" b="1" dirty="0"/>
              <a:t>5 = πολύ θετική</a:t>
            </a:r>
            <a:endParaRPr lang="el-GR" sz="2400" dirty="0"/>
          </a:p>
          <a:p>
            <a:r>
              <a:rPr lang="el-GR" sz="2400" dirty="0"/>
              <a:t>τότε το </a:t>
            </a:r>
            <a:r>
              <a:rPr lang="el-GR" sz="2400" b="1" dirty="0"/>
              <a:t>4,18</a:t>
            </a:r>
            <a:r>
              <a:rPr lang="el-GR" sz="2400" dirty="0"/>
              <a:t> αποκτά νόημα: οι μαθητές, κατά μέσο όρο, βρίσκονται προς τη </a:t>
            </a:r>
            <a:r>
              <a:rPr lang="el-GR" sz="2400" b="1" dirty="0"/>
              <a:t>θετική/πολύ θετική στάση</a:t>
            </a:r>
            <a:r>
              <a:rPr lang="el-GR" sz="2400" dirty="0"/>
              <a:t>.</a:t>
            </a:r>
          </a:p>
        </p:txBody>
      </p:sp>
    </p:spTree>
    <p:extLst>
      <p:ext uri="{BB962C8B-B14F-4D97-AF65-F5344CB8AC3E}">
        <p14:creationId xmlns:p14="http://schemas.microsoft.com/office/powerpoint/2010/main" val="178851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814DEB-24FA-4531-847B-EDEA96F83F93}"/>
              </a:ext>
            </a:extLst>
          </p:cNvPr>
          <p:cNvSpPr>
            <a:spLocks noGrp="1"/>
          </p:cNvSpPr>
          <p:nvPr>
            <p:ph type="title"/>
          </p:nvPr>
        </p:nvSpPr>
        <p:spPr/>
        <p:txBody>
          <a:bodyPr>
            <a:normAutofit/>
          </a:bodyPr>
          <a:lstStyle/>
          <a:p>
            <a:r>
              <a:rPr lang="el-GR" b="1" dirty="0"/>
              <a:t>Πώς ερμηνεύω έναν μέσο όρο;</a:t>
            </a:r>
            <a:endParaRPr lang="en-US" dirty="0"/>
          </a:p>
        </p:txBody>
      </p:sp>
      <p:sp>
        <p:nvSpPr>
          <p:cNvPr id="3" name="Θέση περιεχομένου 2">
            <a:extLst>
              <a:ext uri="{FF2B5EF4-FFF2-40B4-BE49-F238E27FC236}">
                <a16:creationId xmlns:a16="http://schemas.microsoft.com/office/drawing/2014/main" id="{A0B5EA94-6707-47CF-81B8-A1F60EDD8B59}"/>
              </a:ext>
            </a:extLst>
          </p:cNvPr>
          <p:cNvSpPr>
            <a:spLocks noGrp="1"/>
          </p:cNvSpPr>
          <p:nvPr>
            <p:ph idx="1"/>
          </p:nvPr>
        </p:nvSpPr>
        <p:spPr/>
        <p:txBody>
          <a:bodyPr>
            <a:normAutofit fontScale="85000" lnSpcReduction="20000"/>
          </a:bodyPr>
          <a:lstStyle/>
          <a:p>
            <a:r>
              <a:rPr lang="el-GR" b="1" dirty="0"/>
              <a:t>Πρώτα ρωτάω: «Σε ποια κλίμακα μετρήθηκε η μεταβλητή;»</a:t>
            </a:r>
            <a:endParaRPr lang="el-GR" dirty="0"/>
          </a:p>
          <a:p>
            <a:pPr marL="0" indent="0">
              <a:buNone/>
            </a:pPr>
            <a:r>
              <a:rPr lang="el-GR" dirty="0"/>
              <a:t>Παράδειγμα:</a:t>
            </a:r>
          </a:p>
          <a:p>
            <a:pPr marL="0" indent="0">
              <a:buNone/>
            </a:pPr>
            <a:r>
              <a:rPr lang="el-GR" b="1" dirty="0"/>
              <a:t>Κλίμακα στάσεων απέναντι στη Βιολογία: 1–5</a:t>
            </a:r>
            <a:endParaRPr lang="el-GR" dirty="0"/>
          </a:p>
          <a:p>
            <a:pPr marL="0" indent="0">
              <a:buNone/>
            </a:pPr>
            <a:r>
              <a:rPr lang="el-GR" dirty="0"/>
              <a:t>1 → πολύ αρνητική</a:t>
            </a:r>
            <a:br>
              <a:rPr lang="el-GR" dirty="0"/>
            </a:br>
            <a:r>
              <a:rPr lang="el-GR" dirty="0"/>
              <a:t>2 → αρνητική</a:t>
            </a:r>
            <a:br>
              <a:rPr lang="el-GR" dirty="0"/>
            </a:br>
            <a:r>
              <a:rPr lang="el-GR" dirty="0"/>
              <a:t>3 → ουδέτερη</a:t>
            </a:r>
            <a:br>
              <a:rPr lang="el-GR" dirty="0"/>
            </a:br>
            <a:r>
              <a:rPr lang="el-GR" dirty="0"/>
              <a:t>4 → θετική</a:t>
            </a:r>
            <a:br>
              <a:rPr lang="el-GR" dirty="0"/>
            </a:br>
            <a:r>
              <a:rPr lang="el-GR" dirty="0"/>
              <a:t>5 → πολύ θετική</a:t>
            </a:r>
          </a:p>
          <a:p>
            <a:pPr marL="0" indent="0">
              <a:buNone/>
            </a:pPr>
            <a:r>
              <a:rPr lang="el-GR" b="1" dirty="0"/>
              <a:t>M = 4,18</a:t>
            </a:r>
            <a:endParaRPr lang="el-GR" dirty="0"/>
          </a:p>
          <a:p>
            <a:r>
              <a:rPr lang="el-GR" dirty="0"/>
              <a:t>Οι συμμετέχοντες παρουσίασαν, κατά μέσο όρο, </a:t>
            </a:r>
            <a:r>
              <a:rPr lang="el-GR" b="1" dirty="0"/>
              <a:t>θετική στάση απέναντι στη Βιολογία</a:t>
            </a:r>
            <a:r>
              <a:rPr lang="el-GR" dirty="0"/>
              <a:t>.</a:t>
            </a:r>
          </a:p>
          <a:p>
            <a:endParaRPr lang="en-US" dirty="0"/>
          </a:p>
        </p:txBody>
      </p:sp>
    </p:spTree>
    <p:extLst>
      <p:ext uri="{BB962C8B-B14F-4D97-AF65-F5344CB8AC3E}">
        <p14:creationId xmlns:p14="http://schemas.microsoft.com/office/powerpoint/2010/main" val="510726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B5CE81-42C6-4668-987F-EBD3B2906B37}"/>
              </a:ext>
            </a:extLst>
          </p:cNvPr>
          <p:cNvSpPr>
            <a:spLocks noGrp="1"/>
          </p:cNvSpPr>
          <p:nvPr>
            <p:ph type="title"/>
          </p:nvPr>
        </p:nvSpPr>
        <p:spPr/>
        <p:txBody>
          <a:bodyPr>
            <a:normAutofit/>
          </a:bodyPr>
          <a:lstStyle/>
          <a:p>
            <a:r>
              <a:rPr lang="el-GR" b="1" dirty="0"/>
              <a:t>Και τι μου λέει το SD = 0,67;</a:t>
            </a:r>
            <a:endParaRPr lang="en-US" dirty="0"/>
          </a:p>
        </p:txBody>
      </p:sp>
      <p:sp>
        <p:nvSpPr>
          <p:cNvPr id="3" name="Θέση περιεχομένου 2">
            <a:extLst>
              <a:ext uri="{FF2B5EF4-FFF2-40B4-BE49-F238E27FC236}">
                <a16:creationId xmlns:a16="http://schemas.microsoft.com/office/drawing/2014/main" id="{9625E404-2590-432D-9416-DC9302C42208}"/>
              </a:ext>
            </a:extLst>
          </p:cNvPr>
          <p:cNvSpPr>
            <a:spLocks noGrp="1"/>
          </p:cNvSpPr>
          <p:nvPr>
            <p:ph idx="1"/>
          </p:nvPr>
        </p:nvSpPr>
        <p:spPr/>
        <p:txBody>
          <a:bodyPr>
            <a:normAutofit fontScale="92500" lnSpcReduction="10000"/>
          </a:bodyPr>
          <a:lstStyle/>
          <a:p>
            <a:r>
              <a:rPr lang="el-GR" dirty="0"/>
              <a:t>Η </a:t>
            </a:r>
            <a:r>
              <a:rPr lang="el-GR" b="1" dirty="0"/>
              <a:t>τυπική απόκλιση</a:t>
            </a:r>
            <a:r>
              <a:rPr lang="el-GR" dirty="0"/>
              <a:t> μάς λέει πόσο «απλωμένες» είναι οι απαντήσεις γύρω από τον μέσο όρο.</a:t>
            </a:r>
          </a:p>
          <a:p>
            <a:r>
              <a:rPr lang="el-GR" dirty="0"/>
              <a:t>Πρακτικά: </a:t>
            </a:r>
            <a:r>
              <a:rPr lang="el-GR" dirty="0">
                <a:highlight>
                  <a:srgbClr val="FFFF00"/>
                </a:highlight>
              </a:rPr>
              <a:t>Μικρή SD </a:t>
            </a:r>
            <a:r>
              <a:rPr lang="el-GR" dirty="0"/>
              <a:t>→ οι συμμετέχοντες απάντησαν σχετικά παρόμοια. </a:t>
            </a:r>
            <a:r>
              <a:rPr lang="el-GR" dirty="0">
                <a:highlight>
                  <a:srgbClr val="FFFF00"/>
                </a:highlight>
              </a:rPr>
              <a:t>Μεγάλη SD </a:t>
            </a:r>
            <a:r>
              <a:rPr lang="el-GR" dirty="0"/>
              <a:t>→ οι απαντήσεις τους διαφέρουν περισσότερο.</a:t>
            </a:r>
          </a:p>
          <a:p>
            <a:r>
              <a:rPr lang="el-GR" dirty="0"/>
              <a:t>Άρα: M = 4,18, SD = 0,67σημαίνει περίπου: «Οι μαθητές είχαν γενικά θετικές στάσεις και οι απαντήσεις τους δεν παρουσίαζαν πολύ μεγάλη διαφοροποίηση.»</a:t>
            </a:r>
          </a:p>
          <a:p>
            <a:r>
              <a:rPr lang="el-GR" dirty="0"/>
              <a:t>Προσοχή όμως: δεν υπάρχει ένας απόλυτος κανόνας του τύπου «SD &lt; 1 = πάντα μικρή». Η SD ερμηνεύεται σε σχέση με την κλίμακα μέτρησης και την κατανομή των δεδομένων.</a:t>
            </a:r>
          </a:p>
          <a:p>
            <a:endParaRPr lang="en-US" dirty="0"/>
          </a:p>
        </p:txBody>
      </p:sp>
    </p:spTree>
    <p:extLst>
      <p:ext uri="{BB962C8B-B14F-4D97-AF65-F5344CB8AC3E}">
        <p14:creationId xmlns:p14="http://schemas.microsoft.com/office/powerpoint/2010/main" val="1106517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0E8294-8CC8-4B16-BE24-C42909F91D96}"/>
              </a:ext>
            </a:extLst>
          </p:cNvPr>
          <p:cNvSpPr>
            <a:spLocks noGrp="1"/>
          </p:cNvSpPr>
          <p:nvPr>
            <p:ph type="title"/>
          </p:nvPr>
        </p:nvSpPr>
        <p:spPr/>
        <p:txBody>
          <a:bodyPr/>
          <a:lstStyle/>
          <a:p>
            <a:r>
              <a:rPr lang="el-GR" b="1" dirty="0"/>
              <a:t>Και τι μου λέει το SD = 0,67;</a:t>
            </a:r>
            <a:endParaRPr lang="en-US" dirty="0"/>
          </a:p>
        </p:txBody>
      </p:sp>
      <p:sp>
        <p:nvSpPr>
          <p:cNvPr id="3" name="Θέση περιεχομένου 2">
            <a:extLst>
              <a:ext uri="{FF2B5EF4-FFF2-40B4-BE49-F238E27FC236}">
                <a16:creationId xmlns:a16="http://schemas.microsoft.com/office/drawing/2014/main" id="{E58DC80F-4C48-4D89-AF87-5D76B87B59D8}"/>
              </a:ext>
            </a:extLst>
          </p:cNvPr>
          <p:cNvSpPr>
            <a:spLocks noGrp="1"/>
          </p:cNvSpPr>
          <p:nvPr>
            <p:ph idx="1"/>
          </p:nvPr>
        </p:nvSpPr>
        <p:spPr/>
        <p:txBody>
          <a:bodyPr>
            <a:normAutofit/>
          </a:bodyPr>
          <a:lstStyle/>
          <a:p>
            <a:r>
              <a:rPr lang="el-GR" dirty="0"/>
              <a:t>Η τυπική απόκλιση (</a:t>
            </a:r>
            <a:r>
              <a:rPr lang="el-GR" b="1" dirty="0"/>
              <a:t>SD</a:t>
            </a:r>
            <a:r>
              <a:rPr lang="el-GR" dirty="0"/>
              <a:t>) λέει περίπου </a:t>
            </a:r>
            <a:r>
              <a:rPr lang="el-GR" b="1" dirty="0"/>
              <a:t>πόσο μακριά από τον μέσο όρο βρίσκονται συνήθως οι απαντήσεις</a:t>
            </a:r>
            <a:r>
              <a:rPr lang="el-GR" dirty="0"/>
              <a:t>. Άρα το SD χρησιμοποιεί </a:t>
            </a:r>
            <a:r>
              <a:rPr lang="el-GR" b="1" dirty="0"/>
              <a:t>τις ίδιες μονάδες με τη μεταβλητή</a:t>
            </a:r>
            <a:r>
              <a:rPr lang="el-GR" dirty="0"/>
              <a:t>.</a:t>
            </a:r>
          </a:p>
          <a:p>
            <a:r>
              <a:rPr lang="el-GR" dirty="0"/>
              <a:t>Για παράδειγμα, αν η στάση απέναντι στη Βιολογία μετριέται από </a:t>
            </a:r>
            <a:r>
              <a:rPr lang="el-GR" b="1" dirty="0"/>
              <a:t>1 έως 5</a:t>
            </a:r>
            <a:r>
              <a:rPr lang="el-GR" dirty="0"/>
              <a:t> και έχουμε </a:t>
            </a:r>
            <a:r>
              <a:rPr lang="el-GR" b="1" dirty="0"/>
              <a:t>M = 4,18 και SD = 0,67</a:t>
            </a:r>
            <a:r>
              <a:rPr lang="el-GR" dirty="0"/>
              <a:t>, μπορείς να το διαβάσεις ως εξής: «Ο μέσος μαθητής βρίσκεται στο 4,18 και οι απαντήσεις συνήθως αποκλίνουν περίπου κατά 0,67 μονάδες από αυτόν τον μέσο όρο». Άρα πολλές απαντήσεις βρίσκονται σχετικά κοντά στο 4,18 και όχι διάσπαρτες σε όλη την κλίμακα.</a:t>
            </a:r>
          </a:p>
          <a:p>
            <a:endParaRPr lang="en-US" dirty="0"/>
          </a:p>
        </p:txBody>
      </p:sp>
    </p:spTree>
    <p:extLst>
      <p:ext uri="{BB962C8B-B14F-4D97-AF65-F5344CB8AC3E}">
        <p14:creationId xmlns:p14="http://schemas.microsoft.com/office/powerpoint/2010/main" val="1225231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28E833-9D9E-40C3-A9BC-2D6275EF6F85}"/>
              </a:ext>
            </a:extLst>
          </p:cNvPr>
          <p:cNvSpPr>
            <a:spLocks noGrp="1"/>
          </p:cNvSpPr>
          <p:nvPr>
            <p:ph type="title" idx="4294967295"/>
          </p:nvPr>
        </p:nvSpPr>
        <p:spPr>
          <a:xfrm>
            <a:off x="0" y="982663"/>
            <a:ext cx="9601200" cy="1303337"/>
          </a:xfrm>
        </p:spPr>
        <p:txBody>
          <a:bodyPr/>
          <a:lstStyle/>
          <a:p>
            <a:r>
              <a:rPr lang="el-GR" dirty="0"/>
              <a:t>Δύο υποθετικά παραδείγματα</a:t>
            </a:r>
            <a:endParaRPr lang="en-US" dirty="0"/>
          </a:p>
        </p:txBody>
      </p:sp>
      <p:graphicFrame>
        <p:nvGraphicFramePr>
          <p:cNvPr id="4" name="Πίνακας 3">
            <a:extLst>
              <a:ext uri="{FF2B5EF4-FFF2-40B4-BE49-F238E27FC236}">
                <a16:creationId xmlns:a16="http://schemas.microsoft.com/office/drawing/2014/main" id="{F3227B4C-7EBD-45B7-839D-D049A6884065}"/>
              </a:ext>
            </a:extLst>
          </p:cNvPr>
          <p:cNvGraphicFramePr>
            <a:graphicFrameLocks noGrp="1"/>
          </p:cNvGraphicFramePr>
          <p:nvPr>
            <p:extLst>
              <p:ext uri="{D42A27DB-BD31-4B8C-83A1-F6EECF244321}">
                <p14:modId xmlns:p14="http://schemas.microsoft.com/office/powerpoint/2010/main" val="650554452"/>
              </p:ext>
            </p:extLst>
          </p:nvPr>
        </p:nvGraphicFramePr>
        <p:xfrm>
          <a:off x="1295401" y="2653889"/>
          <a:ext cx="9858152" cy="1889760"/>
        </p:xfrm>
        <a:graphic>
          <a:graphicData uri="http://schemas.openxmlformats.org/drawingml/2006/table">
            <a:tbl>
              <a:tblPr/>
              <a:tblGrid>
                <a:gridCol w="3285941">
                  <a:extLst>
                    <a:ext uri="{9D8B030D-6E8A-4147-A177-3AD203B41FA5}">
                      <a16:colId xmlns:a16="http://schemas.microsoft.com/office/drawing/2014/main" val="2120131476"/>
                    </a:ext>
                  </a:extLst>
                </a:gridCol>
                <a:gridCol w="6572211">
                  <a:extLst>
                    <a:ext uri="{9D8B030D-6E8A-4147-A177-3AD203B41FA5}">
                      <a16:colId xmlns:a16="http://schemas.microsoft.com/office/drawing/2014/main" val="3295896735"/>
                    </a:ext>
                  </a:extLst>
                </a:gridCol>
              </a:tblGrid>
              <a:tr h="0">
                <a:tc>
                  <a:txBody>
                    <a:bodyPr/>
                    <a:lstStyle/>
                    <a:p>
                      <a:r>
                        <a:rPr lang="el-GR" sz="2000"/>
                        <a:t>Αποτέλεσμα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a:t>Τι μου λέει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8108099"/>
                  </a:ext>
                </a:extLst>
              </a:tr>
              <a:tr h="0">
                <a:tc>
                  <a:txBody>
                    <a:bodyPr/>
                    <a:lstStyle/>
                    <a:p>
                      <a:r>
                        <a:rPr lang="nl-NL" sz="2000" b="1"/>
                        <a:t>M = 4,0, SD = 0,20</a:t>
                      </a:r>
                      <a:endParaRPr lang="nl-NL" sz="2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a:t>Οι περισσότεροι απάντησαν πολύ κοντά στο 4 → μεγάλη συμφωνία μεταξύ τους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2566000"/>
                  </a:ext>
                </a:extLst>
              </a:tr>
              <a:tr h="0">
                <a:tc>
                  <a:txBody>
                    <a:bodyPr/>
                    <a:lstStyle/>
                    <a:p>
                      <a:r>
                        <a:rPr lang="nl-NL" sz="2000" b="1"/>
                        <a:t>M = 4,0, SD = 0,70</a:t>
                      </a:r>
                      <a:endParaRPr lang="nl-NL" sz="2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a:t>Υπάρχει μεγαλύτερη διαφοροποίηση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9417974"/>
                  </a:ext>
                </a:extLst>
              </a:tr>
              <a:tr h="0">
                <a:tc>
                  <a:txBody>
                    <a:bodyPr/>
                    <a:lstStyle/>
                    <a:p>
                      <a:r>
                        <a:rPr lang="nl-NL" sz="2000" b="1"/>
                        <a:t>M = 3,0, SD = 1,30</a:t>
                      </a:r>
                      <a:endParaRPr lang="nl-NL" sz="2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2000" dirty="0"/>
                        <a:t>Οι απαντήσεις είναι πολύ πιο απλωμένες στην κλίμακα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2657029"/>
                  </a:ext>
                </a:extLst>
              </a:tr>
            </a:tbl>
          </a:graphicData>
        </a:graphic>
      </p:graphicFrame>
      <p:sp>
        <p:nvSpPr>
          <p:cNvPr id="5" name="Ορθογώνιο 4">
            <a:extLst>
              <a:ext uri="{FF2B5EF4-FFF2-40B4-BE49-F238E27FC236}">
                <a16:creationId xmlns:a16="http://schemas.microsoft.com/office/drawing/2014/main" id="{F4A2F193-7949-4416-B59B-97AFED6385FA}"/>
              </a:ext>
            </a:extLst>
          </p:cNvPr>
          <p:cNvSpPr/>
          <p:nvPr/>
        </p:nvSpPr>
        <p:spPr>
          <a:xfrm>
            <a:off x="1176669" y="4952007"/>
            <a:ext cx="9858152" cy="646331"/>
          </a:xfrm>
          <a:prstGeom prst="rect">
            <a:avLst/>
          </a:prstGeom>
        </p:spPr>
        <p:txBody>
          <a:bodyPr wrap="square">
            <a:spAutoFit/>
          </a:bodyPr>
          <a:lstStyle/>
          <a:p>
            <a:r>
              <a:rPr lang="el-GR" dirty="0"/>
              <a:t>Άρα, </a:t>
            </a:r>
            <a:r>
              <a:rPr lang="el-GR" b="1" dirty="0"/>
              <a:t>μικρό SD = οι απαντήσεις είναι συγκεντρωμένες</a:t>
            </a:r>
            <a:r>
              <a:rPr lang="el-GR" dirty="0"/>
              <a:t>. </a:t>
            </a:r>
            <a:r>
              <a:rPr lang="el-GR" b="1" dirty="0"/>
              <a:t>Μεγαλύτερο SD = οι απαντήσεις είναι περισσότερο διασκορπισμένες.</a:t>
            </a:r>
            <a:endParaRPr lang="en-US" dirty="0"/>
          </a:p>
        </p:txBody>
      </p:sp>
    </p:spTree>
    <p:extLst>
      <p:ext uri="{BB962C8B-B14F-4D97-AF65-F5344CB8AC3E}">
        <p14:creationId xmlns:p14="http://schemas.microsoft.com/office/powerpoint/2010/main" val="1160361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4300169-B655-4BDE-BD75-78B5904CDA00}"/>
              </a:ext>
            </a:extLst>
          </p:cNvPr>
          <p:cNvSpPr/>
          <p:nvPr/>
        </p:nvSpPr>
        <p:spPr>
          <a:xfrm>
            <a:off x="1850065" y="2307265"/>
            <a:ext cx="8941982" cy="1384995"/>
          </a:xfrm>
          <a:prstGeom prst="rect">
            <a:avLst/>
          </a:prstGeom>
        </p:spPr>
        <p:txBody>
          <a:bodyPr wrap="square">
            <a:spAutoFit/>
          </a:bodyPr>
          <a:lstStyle/>
          <a:p>
            <a:r>
              <a:rPr lang="el-GR" sz="2800" dirty="0"/>
              <a:t>Ο </a:t>
            </a:r>
            <a:r>
              <a:rPr lang="el-GR" sz="2800" dirty="0" err="1"/>
              <a:t>Mean</a:t>
            </a:r>
            <a:r>
              <a:rPr lang="el-GR" sz="2800" dirty="0"/>
              <a:t> μου λέει ΠΟΥ βρίσκονται οι απαντήσεις.</a:t>
            </a:r>
          </a:p>
          <a:p>
            <a:br>
              <a:rPr lang="el-GR" sz="2800" dirty="0"/>
            </a:br>
            <a:r>
              <a:rPr lang="el-GR" sz="2800" dirty="0"/>
              <a:t>Το SD μου λέει ΠΟΣΟ ΑΠΛΩΜΕΝΕΣ είναι γύρω από εκεί</a:t>
            </a:r>
            <a:r>
              <a:rPr lang="el-GR" dirty="0"/>
              <a:t>.</a:t>
            </a:r>
            <a:endParaRPr lang="en-US" dirty="0"/>
          </a:p>
        </p:txBody>
      </p:sp>
    </p:spTree>
    <p:extLst>
      <p:ext uri="{BB962C8B-B14F-4D97-AF65-F5344CB8AC3E}">
        <p14:creationId xmlns:p14="http://schemas.microsoft.com/office/powerpoint/2010/main" val="10591913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F7287C-6EC5-4BA1-9E50-872AF0A4EB7E}"/>
              </a:ext>
            </a:extLst>
          </p:cNvPr>
          <p:cNvSpPr>
            <a:spLocks noGrp="1"/>
          </p:cNvSpPr>
          <p:nvPr>
            <p:ph type="title"/>
          </p:nvPr>
        </p:nvSpPr>
        <p:spPr/>
        <p:txBody>
          <a:bodyPr>
            <a:normAutofit/>
          </a:bodyPr>
          <a:lstStyle/>
          <a:p>
            <a:r>
              <a:rPr lang="el-GR" b="1" dirty="0" err="1"/>
              <a:t>Min</a:t>
            </a:r>
            <a:r>
              <a:rPr lang="el-GR" b="1" dirty="0"/>
              <a:t> και </a:t>
            </a:r>
            <a:r>
              <a:rPr lang="el-GR" b="1" dirty="0" err="1"/>
              <a:t>Max</a:t>
            </a:r>
            <a:r>
              <a:rPr lang="el-GR" b="1" dirty="0"/>
              <a:t>: γιατί τα χρειαζόμαστε;</a:t>
            </a:r>
            <a:endParaRPr lang="en-US" dirty="0"/>
          </a:p>
        </p:txBody>
      </p:sp>
      <p:sp>
        <p:nvSpPr>
          <p:cNvPr id="3" name="Θέση περιεχομένου 2">
            <a:extLst>
              <a:ext uri="{FF2B5EF4-FFF2-40B4-BE49-F238E27FC236}">
                <a16:creationId xmlns:a16="http://schemas.microsoft.com/office/drawing/2014/main" id="{356F2F8B-726C-46D3-A682-80B918F8844A}"/>
              </a:ext>
            </a:extLst>
          </p:cNvPr>
          <p:cNvSpPr>
            <a:spLocks noGrp="1"/>
          </p:cNvSpPr>
          <p:nvPr>
            <p:ph idx="1"/>
          </p:nvPr>
        </p:nvSpPr>
        <p:spPr/>
        <p:txBody>
          <a:bodyPr>
            <a:normAutofit fontScale="92500" lnSpcReduction="20000"/>
          </a:bodyPr>
          <a:lstStyle/>
          <a:p>
            <a:r>
              <a:rPr lang="el-GR" dirty="0" err="1"/>
              <a:t>Min</a:t>
            </a:r>
            <a:r>
              <a:rPr lang="el-GR" dirty="0"/>
              <a:t> = 2,30</a:t>
            </a:r>
          </a:p>
          <a:p>
            <a:r>
              <a:rPr lang="el-GR" dirty="0" err="1"/>
              <a:t>Max</a:t>
            </a:r>
            <a:r>
              <a:rPr lang="el-GR" dirty="0"/>
              <a:t> = 5,00</a:t>
            </a:r>
          </a:p>
          <a:p>
            <a:r>
              <a:rPr lang="el-GR" dirty="0"/>
              <a:t>τότε ξέρουμε ότι στο πραγματικό δείγμα: κανένας συμμετέχων δεν είχε σκορ κάτω από 2,30,</a:t>
            </a:r>
          </a:p>
          <a:p>
            <a:r>
              <a:rPr lang="el-GR" dirty="0"/>
              <a:t>κάποιος/κάποιοι έφτασαν το μέγιστο 5,</a:t>
            </a:r>
          </a:p>
          <a:p>
            <a:r>
              <a:rPr lang="el-GR" dirty="0"/>
              <a:t>οι παρατηρούμενες απαντήσεις κυμάνθηκαν από 2,30 έως 5,00.</a:t>
            </a:r>
          </a:p>
          <a:p>
            <a:r>
              <a:rPr lang="el-GR" dirty="0"/>
              <a:t>Και έτσι όλα μαζί μπορούν να γραφτούν σε μια εργασία: Οι συμμετέχοντες (N = 124) παρουσίασαν θετική στάση απέναντι στη Βιολογία (M = 4,18, SD = 0,67), με τιμές που κυμάνθηκαν από 2,30 έως 5,00.</a:t>
            </a:r>
            <a:endParaRPr lang="en-US" dirty="0"/>
          </a:p>
        </p:txBody>
      </p:sp>
    </p:spTree>
    <p:extLst>
      <p:ext uri="{BB962C8B-B14F-4D97-AF65-F5344CB8AC3E}">
        <p14:creationId xmlns:p14="http://schemas.microsoft.com/office/powerpoint/2010/main" val="11508374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390BC4-02BF-496D-B63B-CB82FDC838CA}"/>
              </a:ext>
            </a:extLst>
          </p:cNvPr>
          <p:cNvSpPr>
            <a:spLocks noGrp="1"/>
          </p:cNvSpPr>
          <p:nvPr>
            <p:ph type="title"/>
          </p:nvPr>
        </p:nvSpPr>
        <p:spPr/>
        <p:txBody>
          <a:bodyPr/>
          <a:lstStyle/>
          <a:p>
            <a:r>
              <a:rPr lang="el-GR" dirty="0"/>
              <a:t>Άρα…</a:t>
            </a:r>
            <a:endParaRPr lang="en-US" dirty="0"/>
          </a:p>
        </p:txBody>
      </p:sp>
      <p:sp>
        <p:nvSpPr>
          <p:cNvPr id="3" name="Θέση περιεχομένου 2">
            <a:extLst>
              <a:ext uri="{FF2B5EF4-FFF2-40B4-BE49-F238E27FC236}">
                <a16:creationId xmlns:a16="http://schemas.microsoft.com/office/drawing/2014/main" id="{FCCDFFA8-000A-40FC-9A67-1AC24B439C28}"/>
              </a:ext>
            </a:extLst>
          </p:cNvPr>
          <p:cNvSpPr>
            <a:spLocks noGrp="1"/>
          </p:cNvSpPr>
          <p:nvPr>
            <p:ph idx="1"/>
          </p:nvPr>
        </p:nvSpPr>
        <p:spPr/>
        <p:txBody>
          <a:bodyPr/>
          <a:lstStyle/>
          <a:p>
            <a:r>
              <a:rPr lang="el-GR" dirty="0"/>
              <a:t>N = πόσοι, </a:t>
            </a:r>
          </a:p>
          <a:p>
            <a:r>
              <a:rPr lang="el-GR" dirty="0"/>
              <a:t>M = πού βρίσκεται περίπου η ομάδα, </a:t>
            </a:r>
          </a:p>
          <a:p>
            <a:r>
              <a:rPr lang="el-GR" dirty="0"/>
              <a:t>SD = πόσο διαφέρουν μεταξύ τους, </a:t>
            </a:r>
          </a:p>
          <a:p>
            <a:r>
              <a:rPr lang="el-GR" dirty="0" err="1"/>
              <a:t>Min</a:t>
            </a:r>
            <a:r>
              <a:rPr lang="el-GR" dirty="0"/>
              <a:t>–</a:t>
            </a:r>
            <a:r>
              <a:rPr lang="el-GR" dirty="0" err="1"/>
              <a:t>Max</a:t>
            </a:r>
            <a:r>
              <a:rPr lang="el-GR" dirty="0"/>
              <a:t> = από πού μέχρι πού φτάνουν τα δεδομένα.</a:t>
            </a:r>
            <a:endParaRPr lang="en-US" dirty="0"/>
          </a:p>
        </p:txBody>
      </p:sp>
    </p:spTree>
    <p:extLst>
      <p:ext uri="{BB962C8B-B14F-4D97-AF65-F5344CB8AC3E}">
        <p14:creationId xmlns:p14="http://schemas.microsoft.com/office/powerpoint/2010/main" val="39052251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B3A17A-B8CC-485B-9AFE-90158CA48E55}"/>
              </a:ext>
            </a:extLst>
          </p:cNvPr>
          <p:cNvSpPr>
            <a:spLocks noGrp="1"/>
          </p:cNvSpPr>
          <p:nvPr>
            <p:ph type="title"/>
          </p:nvPr>
        </p:nvSpPr>
        <p:spPr/>
        <p:txBody>
          <a:bodyPr/>
          <a:lstStyle/>
          <a:p>
            <a:r>
              <a:rPr lang="el-GR" dirty="0"/>
              <a:t>Περιγραφικά γραφήματα</a:t>
            </a:r>
            <a:endParaRPr lang="en-US" dirty="0"/>
          </a:p>
        </p:txBody>
      </p:sp>
      <p:sp>
        <p:nvSpPr>
          <p:cNvPr id="3" name="Θέση περιεχομένου 2">
            <a:extLst>
              <a:ext uri="{FF2B5EF4-FFF2-40B4-BE49-F238E27FC236}">
                <a16:creationId xmlns:a16="http://schemas.microsoft.com/office/drawing/2014/main" id="{C3244AE1-4381-4076-B7DC-3F19AA1E5145}"/>
              </a:ext>
            </a:extLst>
          </p:cNvPr>
          <p:cNvSpPr>
            <a:spLocks noGrp="1"/>
          </p:cNvSpPr>
          <p:nvPr>
            <p:ph idx="1"/>
          </p:nvPr>
        </p:nvSpPr>
        <p:spPr/>
        <p:txBody>
          <a:bodyPr/>
          <a:lstStyle/>
          <a:p>
            <a:pPr marL="0" indent="0">
              <a:buNone/>
            </a:pPr>
            <a:r>
              <a:rPr lang="el-GR" dirty="0"/>
              <a:t>Στο SPSS μπορούμε να δημιουργήσουμε</a:t>
            </a:r>
          </a:p>
          <a:p>
            <a:r>
              <a:rPr lang="el-GR" dirty="0" err="1"/>
              <a:t>Bar</a:t>
            </a:r>
            <a:r>
              <a:rPr lang="el-GR" dirty="0"/>
              <a:t> </a:t>
            </a:r>
            <a:r>
              <a:rPr lang="el-GR" dirty="0" err="1"/>
              <a:t>Chart</a:t>
            </a:r>
            <a:r>
              <a:rPr lang="el-GR" dirty="0"/>
              <a:t> </a:t>
            </a:r>
          </a:p>
          <a:p>
            <a:r>
              <a:rPr lang="el-GR" dirty="0" err="1"/>
              <a:t>Pie</a:t>
            </a:r>
            <a:r>
              <a:rPr lang="el-GR" dirty="0"/>
              <a:t> </a:t>
            </a:r>
            <a:r>
              <a:rPr lang="el-GR" dirty="0" err="1"/>
              <a:t>Chart</a:t>
            </a:r>
            <a:r>
              <a:rPr lang="el-GR" dirty="0"/>
              <a:t> </a:t>
            </a:r>
          </a:p>
          <a:p>
            <a:r>
              <a:rPr lang="el-GR" dirty="0" err="1"/>
              <a:t>Histogram</a:t>
            </a:r>
            <a:r>
              <a:rPr lang="el-GR" dirty="0"/>
              <a:t> </a:t>
            </a:r>
          </a:p>
          <a:p>
            <a:endParaRPr lang="en-US" dirty="0"/>
          </a:p>
        </p:txBody>
      </p:sp>
    </p:spTree>
    <p:extLst>
      <p:ext uri="{BB962C8B-B14F-4D97-AF65-F5344CB8AC3E}">
        <p14:creationId xmlns:p14="http://schemas.microsoft.com/office/powerpoint/2010/main" val="11834658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911B35-3BB8-4BEE-B307-CEE6DFC9740A}"/>
              </a:ext>
            </a:extLst>
          </p:cNvPr>
          <p:cNvSpPr>
            <a:spLocks noGrp="1"/>
          </p:cNvSpPr>
          <p:nvPr>
            <p:ph type="title"/>
          </p:nvPr>
        </p:nvSpPr>
        <p:spPr/>
        <p:txBody>
          <a:bodyPr/>
          <a:lstStyle/>
          <a:p>
            <a:r>
              <a:rPr lang="el-GR" dirty="0"/>
              <a:t>Πότε χρησιμοποιούμε τι;</a:t>
            </a:r>
            <a:endParaRPr lang="en-US" dirty="0"/>
          </a:p>
        </p:txBody>
      </p:sp>
      <p:graphicFrame>
        <p:nvGraphicFramePr>
          <p:cNvPr id="4" name="Πίνακας 3">
            <a:extLst>
              <a:ext uri="{FF2B5EF4-FFF2-40B4-BE49-F238E27FC236}">
                <a16:creationId xmlns:a16="http://schemas.microsoft.com/office/drawing/2014/main" id="{0B5081E4-B80C-49F1-9C6F-2F7FC742525E}"/>
              </a:ext>
            </a:extLst>
          </p:cNvPr>
          <p:cNvGraphicFramePr>
            <a:graphicFrameLocks noGrp="1"/>
          </p:cNvGraphicFramePr>
          <p:nvPr/>
        </p:nvGraphicFramePr>
        <p:xfrm>
          <a:off x="3985438" y="2791637"/>
          <a:ext cx="5435009" cy="2286000"/>
        </p:xfrm>
        <a:graphic>
          <a:graphicData uri="http://schemas.openxmlformats.org/drawingml/2006/table">
            <a:tbl>
              <a:tblPr/>
              <a:tblGrid>
                <a:gridCol w="2021958">
                  <a:extLst>
                    <a:ext uri="{9D8B030D-6E8A-4147-A177-3AD203B41FA5}">
                      <a16:colId xmlns:a16="http://schemas.microsoft.com/office/drawing/2014/main" val="3027346198"/>
                    </a:ext>
                  </a:extLst>
                </a:gridCol>
                <a:gridCol w="3413051">
                  <a:extLst>
                    <a:ext uri="{9D8B030D-6E8A-4147-A177-3AD203B41FA5}">
                      <a16:colId xmlns:a16="http://schemas.microsoft.com/office/drawing/2014/main" val="931479122"/>
                    </a:ext>
                  </a:extLst>
                </a:gridCol>
              </a:tblGrid>
              <a:tr h="0">
                <a:tc>
                  <a:txBody>
                    <a:bodyPr/>
                    <a:lstStyle/>
                    <a:p>
                      <a:r>
                        <a:rPr lang="el-GR" sz="2400" b="1"/>
                        <a:t>Μεταβλητή</a:t>
                      </a:r>
                    </a:p>
                  </a:txBody>
                  <a:tcPr anchor="ctr">
                    <a:lnL>
                      <a:noFill/>
                    </a:lnL>
                    <a:lnR>
                      <a:noFill/>
                    </a:lnR>
                    <a:lnT>
                      <a:noFill/>
                    </a:lnT>
                    <a:lnB>
                      <a:noFill/>
                    </a:lnB>
                  </a:tcPr>
                </a:tc>
                <a:tc>
                  <a:txBody>
                    <a:bodyPr/>
                    <a:lstStyle/>
                    <a:p>
                      <a:r>
                        <a:rPr lang="el-GR" sz="2400" b="1" dirty="0"/>
                        <a:t>Γράφημα</a:t>
                      </a:r>
                    </a:p>
                  </a:txBody>
                  <a:tcPr anchor="ctr">
                    <a:lnL>
                      <a:noFill/>
                    </a:lnL>
                    <a:lnR>
                      <a:noFill/>
                    </a:lnR>
                    <a:lnT>
                      <a:noFill/>
                    </a:lnT>
                    <a:lnB>
                      <a:noFill/>
                    </a:lnB>
                  </a:tcPr>
                </a:tc>
                <a:extLst>
                  <a:ext uri="{0D108BD9-81ED-4DB2-BD59-A6C34878D82A}">
                    <a16:rowId xmlns:a16="http://schemas.microsoft.com/office/drawing/2014/main" val="1049691519"/>
                  </a:ext>
                </a:extLst>
              </a:tr>
              <a:tr h="0">
                <a:tc>
                  <a:txBody>
                    <a:bodyPr/>
                    <a:lstStyle/>
                    <a:p>
                      <a:r>
                        <a:rPr lang="el-GR" sz="2400"/>
                        <a:t>Φύλο</a:t>
                      </a:r>
                    </a:p>
                  </a:txBody>
                  <a:tcPr anchor="ctr">
                    <a:lnL>
                      <a:noFill/>
                    </a:lnL>
                    <a:lnR>
                      <a:noFill/>
                    </a:lnR>
                    <a:lnT>
                      <a:noFill/>
                    </a:lnT>
                    <a:lnB>
                      <a:noFill/>
                    </a:lnB>
                  </a:tcPr>
                </a:tc>
                <a:tc>
                  <a:txBody>
                    <a:bodyPr/>
                    <a:lstStyle/>
                    <a:p>
                      <a:r>
                        <a:rPr lang="nl-NL" sz="2400"/>
                        <a:t>Bar Chart</a:t>
                      </a:r>
                    </a:p>
                  </a:txBody>
                  <a:tcPr anchor="ctr">
                    <a:lnL>
                      <a:noFill/>
                    </a:lnL>
                    <a:lnR>
                      <a:noFill/>
                    </a:lnR>
                    <a:lnT>
                      <a:noFill/>
                    </a:lnT>
                    <a:lnB>
                      <a:noFill/>
                    </a:lnB>
                  </a:tcPr>
                </a:tc>
                <a:extLst>
                  <a:ext uri="{0D108BD9-81ED-4DB2-BD59-A6C34878D82A}">
                    <a16:rowId xmlns:a16="http://schemas.microsoft.com/office/drawing/2014/main" val="970856799"/>
                  </a:ext>
                </a:extLst>
              </a:tr>
              <a:tr h="0">
                <a:tc>
                  <a:txBody>
                    <a:bodyPr/>
                    <a:lstStyle/>
                    <a:p>
                      <a:r>
                        <a:rPr lang="el-GR" sz="2400"/>
                        <a:t>Τάξη</a:t>
                      </a:r>
                    </a:p>
                  </a:txBody>
                  <a:tcPr anchor="ctr">
                    <a:lnL>
                      <a:noFill/>
                    </a:lnL>
                    <a:lnR>
                      <a:noFill/>
                    </a:lnR>
                    <a:lnT>
                      <a:noFill/>
                    </a:lnT>
                    <a:lnB>
                      <a:noFill/>
                    </a:lnB>
                  </a:tcPr>
                </a:tc>
                <a:tc>
                  <a:txBody>
                    <a:bodyPr/>
                    <a:lstStyle/>
                    <a:p>
                      <a:r>
                        <a:rPr lang="nl-NL" sz="2400"/>
                        <a:t>Bar Chart</a:t>
                      </a:r>
                    </a:p>
                  </a:txBody>
                  <a:tcPr anchor="ctr">
                    <a:lnL>
                      <a:noFill/>
                    </a:lnL>
                    <a:lnR>
                      <a:noFill/>
                    </a:lnR>
                    <a:lnT>
                      <a:noFill/>
                    </a:lnT>
                    <a:lnB>
                      <a:noFill/>
                    </a:lnB>
                  </a:tcPr>
                </a:tc>
                <a:extLst>
                  <a:ext uri="{0D108BD9-81ED-4DB2-BD59-A6C34878D82A}">
                    <a16:rowId xmlns:a16="http://schemas.microsoft.com/office/drawing/2014/main" val="1506731971"/>
                  </a:ext>
                </a:extLst>
              </a:tr>
              <a:tr h="0">
                <a:tc>
                  <a:txBody>
                    <a:bodyPr/>
                    <a:lstStyle/>
                    <a:p>
                      <a:r>
                        <a:rPr lang="nl-NL" sz="2400"/>
                        <a:t>Likert</a:t>
                      </a:r>
                    </a:p>
                  </a:txBody>
                  <a:tcPr anchor="ctr">
                    <a:lnL>
                      <a:noFill/>
                    </a:lnL>
                    <a:lnR>
                      <a:noFill/>
                    </a:lnR>
                    <a:lnT>
                      <a:noFill/>
                    </a:lnT>
                    <a:lnB>
                      <a:noFill/>
                    </a:lnB>
                  </a:tcPr>
                </a:tc>
                <a:tc>
                  <a:txBody>
                    <a:bodyPr/>
                    <a:lstStyle/>
                    <a:p>
                      <a:r>
                        <a:rPr lang="nl-NL" sz="2400"/>
                        <a:t>Histogram</a:t>
                      </a:r>
                    </a:p>
                  </a:txBody>
                  <a:tcPr anchor="ctr">
                    <a:lnL>
                      <a:noFill/>
                    </a:lnL>
                    <a:lnR>
                      <a:noFill/>
                    </a:lnR>
                    <a:lnT>
                      <a:noFill/>
                    </a:lnT>
                    <a:lnB>
                      <a:noFill/>
                    </a:lnB>
                  </a:tcPr>
                </a:tc>
                <a:extLst>
                  <a:ext uri="{0D108BD9-81ED-4DB2-BD59-A6C34878D82A}">
                    <a16:rowId xmlns:a16="http://schemas.microsoft.com/office/drawing/2014/main" val="1695598742"/>
                  </a:ext>
                </a:extLst>
              </a:tr>
              <a:tr h="0">
                <a:tc>
                  <a:txBody>
                    <a:bodyPr/>
                    <a:lstStyle/>
                    <a:p>
                      <a:r>
                        <a:rPr lang="el-GR" sz="2400"/>
                        <a:t>Βαθμολογία</a:t>
                      </a:r>
                    </a:p>
                  </a:txBody>
                  <a:tcPr anchor="ctr">
                    <a:lnL>
                      <a:noFill/>
                    </a:lnL>
                    <a:lnR>
                      <a:noFill/>
                    </a:lnR>
                    <a:lnT>
                      <a:noFill/>
                    </a:lnT>
                    <a:lnB>
                      <a:noFill/>
                    </a:lnB>
                  </a:tcPr>
                </a:tc>
                <a:tc>
                  <a:txBody>
                    <a:bodyPr/>
                    <a:lstStyle/>
                    <a:p>
                      <a:r>
                        <a:rPr lang="nl-NL" sz="2400" dirty="0"/>
                        <a:t>Histogram</a:t>
                      </a:r>
                    </a:p>
                  </a:txBody>
                  <a:tcPr anchor="ctr">
                    <a:lnL>
                      <a:noFill/>
                    </a:lnL>
                    <a:lnR>
                      <a:noFill/>
                    </a:lnR>
                    <a:lnT>
                      <a:noFill/>
                    </a:lnT>
                    <a:lnB>
                      <a:noFill/>
                    </a:lnB>
                  </a:tcPr>
                </a:tc>
                <a:extLst>
                  <a:ext uri="{0D108BD9-81ED-4DB2-BD59-A6C34878D82A}">
                    <a16:rowId xmlns:a16="http://schemas.microsoft.com/office/drawing/2014/main" val="820769972"/>
                  </a:ext>
                </a:extLst>
              </a:tr>
            </a:tbl>
          </a:graphicData>
        </a:graphic>
      </p:graphicFrame>
    </p:spTree>
    <p:extLst>
      <p:ext uri="{BB962C8B-B14F-4D97-AF65-F5344CB8AC3E}">
        <p14:creationId xmlns:p14="http://schemas.microsoft.com/office/powerpoint/2010/main" val="3768992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1B0783-F56D-4DA3-BC53-2857DC52CCE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B0011C96-DB84-40D7-A1F4-D71FE04EBF43}"/>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B40EDC8-7710-40F9-984D-27D187A30EEB}"/>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DF243C6D-B8CE-4592-87B5-36C3C472B779}"/>
              </a:ext>
            </a:extLst>
          </p:cNvPr>
          <p:cNvSpPr/>
          <p:nvPr/>
        </p:nvSpPr>
        <p:spPr>
          <a:xfrm>
            <a:off x="7240771" y="2429539"/>
            <a:ext cx="1073889"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277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9DBE42-6CD4-42DC-B864-1EDABAEA8EA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6F62DED3-2C0D-4389-927D-B4EAEAA6323A}"/>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D15217C7-4AC3-45C5-ADBB-4AFA76F66F58}"/>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2E26C268-8A09-4F2D-9C93-2F5183C381D1}"/>
              </a:ext>
            </a:extLst>
          </p:cNvPr>
          <p:cNvSpPr/>
          <p:nvPr/>
        </p:nvSpPr>
        <p:spPr>
          <a:xfrm>
            <a:off x="4901609" y="2556932"/>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2793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12C0AC-81FD-4949-AD84-4FE31A217EFD}"/>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EEBA1D96-8F2A-4E43-9508-DBF76EBE9699}"/>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48ED8FD8-6391-4547-9EDE-786E99BC460A}"/>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A530A05C-7AAD-46F1-9FF2-C9957500000C}"/>
              </a:ext>
            </a:extLst>
          </p:cNvPr>
          <p:cNvSpPr/>
          <p:nvPr/>
        </p:nvSpPr>
        <p:spPr>
          <a:xfrm>
            <a:off x="5000845" y="3917899"/>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0484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820CC6-3467-4A8E-BE45-EC532B808E65}"/>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27E40907-D3D8-458B-B858-FC38F9C50361}"/>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28EFCDAA-09E7-4321-8255-14E6177D9EB6}"/>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6B39B3A1-36EF-43EA-AD9E-2641EB872C68}"/>
              </a:ext>
            </a:extLst>
          </p:cNvPr>
          <p:cNvSpPr/>
          <p:nvPr/>
        </p:nvSpPr>
        <p:spPr>
          <a:xfrm>
            <a:off x="3778101" y="384347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8566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433931-3DE0-4149-B279-FA59D1EEE398}"/>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9B547829-3F02-429A-8558-E65C63434E89}"/>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7613604D-A82F-495E-8451-DEBF4EC6DB5E}"/>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B6A45363-B0B3-43F0-84CE-BBF056D2501B}"/>
              </a:ext>
            </a:extLst>
          </p:cNvPr>
          <p:cNvSpPr/>
          <p:nvPr/>
        </p:nvSpPr>
        <p:spPr>
          <a:xfrm>
            <a:off x="3778101" y="384347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2559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77FF14-E969-4DD5-9185-35ADFF92889C}"/>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6ECBD83-081C-4E86-A1AC-E7876F902595}"/>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C068EDB7-8540-4C3C-9458-68073184F9A3}"/>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ECE1CB9B-B1BE-4591-B151-11456111C737}"/>
              </a:ext>
            </a:extLst>
          </p:cNvPr>
          <p:cNvSpPr/>
          <p:nvPr/>
        </p:nvSpPr>
        <p:spPr>
          <a:xfrm>
            <a:off x="4469217" y="4072269"/>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01623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AC6BDE-86B6-4084-9D4F-8D12B97000A1}"/>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9A6A36D8-AF28-4A55-8673-F1C8F59AB707}"/>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B7A056D6-FB56-4069-A332-57A5137B82B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69996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56CC46-5D69-413C-9D99-92B435664961}"/>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172B0063-8512-4C60-9387-A2EE8FF34518}"/>
              </a:ext>
            </a:extLst>
          </p:cNvPr>
          <p:cNvSpPr>
            <a:spLocks noGrp="1"/>
          </p:cNvSpPr>
          <p:nvPr>
            <p:ph idx="1"/>
          </p:nvPr>
        </p:nvSpPr>
        <p:spPr/>
        <p:txBody>
          <a:bodyPr/>
          <a:lstStyle/>
          <a:p>
            <a:endParaRPr lang="en-US"/>
          </a:p>
        </p:txBody>
      </p:sp>
      <p:pic>
        <p:nvPicPr>
          <p:cNvPr id="5" name="Εικόνα 4">
            <a:extLst>
              <a:ext uri="{FF2B5EF4-FFF2-40B4-BE49-F238E27FC236}">
                <a16:creationId xmlns:a16="http://schemas.microsoft.com/office/drawing/2014/main" id="{F6180F61-900D-46AA-8339-D23C122F85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733971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4A0742-62CC-4B27-B153-075032976D30}"/>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485D633-FDD9-42EB-BEAC-9CB62077FC1D}"/>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CDB8511-652F-4245-9027-D942F906E4E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6033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8A482B-71AA-4E3E-8B3D-B540F264BFF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2ECBEF12-5F85-403E-ADBA-64C7B8EC6368}"/>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FF291FD8-8640-435A-9530-BFC75875D161}"/>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8FE4BD3C-A7C4-4D7E-B4E0-752EFE292BAD}"/>
              </a:ext>
            </a:extLst>
          </p:cNvPr>
          <p:cNvSpPr/>
          <p:nvPr/>
        </p:nvSpPr>
        <p:spPr>
          <a:xfrm>
            <a:off x="5000845" y="1777604"/>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382835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C5E227-61C6-4ADF-A51E-E66B65264968}"/>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07DE1228-6802-491F-9368-DE8D726A26EE}"/>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A4F57B6D-730E-44D7-9ABD-CA3154BB4F76}"/>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5006E751-7393-4D07-BD93-35A54B6A08F5}"/>
              </a:ext>
            </a:extLst>
          </p:cNvPr>
          <p:cNvSpPr/>
          <p:nvPr/>
        </p:nvSpPr>
        <p:spPr>
          <a:xfrm>
            <a:off x="5000845" y="434320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60366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42B75C-B798-4E5E-A88F-1089212B0C5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F24893AD-E8E9-46FC-B93B-689A3BE3CF54}"/>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80A65EEA-5ECA-4493-9B56-CB853A5605B6}"/>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D2072E37-6118-4C28-A7D2-A86B03D30336}"/>
              </a:ext>
            </a:extLst>
          </p:cNvPr>
          <p:cNvSpPr/>
          <p:nvPr/>
        </p:nvSpPr>
        <p:spPr>
          <a:xfrm>
            <a:off x="6212957" y="1921735"/>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56237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2186120-6A16-4CDB-AB18-66408190CD1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830DBCDA-86A9-4A70-BEB6-F2C87CA2815D}"/>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28C663F6-17BF-44F4-9304-F1B6CEE1D858}"/>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2B7DEA0D-0EAA-48D8-8EA0-42537BC21601}"/>
              </a:ext>
            </a:extLst>
          </p:cNvPr>
          <p:cNvSpPr/>
          <p:nvPr/>
        </p:nvSpPr>
        <p:spPr>
          <a:xfrm>
            <a:off x="4001385" y="4441651"/>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07717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B1B142-2899-49E9-8FD8-451A4AA32133}"/>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5F279BE-9101-4CD7-8932-971B75B5E659}"/>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68FF373E-5873-4AA6-A183-9B5BAB65CB3E}"/>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A984F3C6-EB96-4DAD-A5EB-05EA34ED88C2}"/>
              </a:ext>
            </a:extLst>
          </p:cNvPr>
          <p:cNvSpPr/>
          <p:nvPr/>
        </p:nvSpPr>
        <p:spPr>
          <a:xfrm>
            <a:off x="7520761" y="778736"/>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Οβάλ 5">
            <a:extLst>
              <a:ext uri="{FF2B5EF4-FFF2-40B4-BE49-F238E27FC236}">
                <a16:creationId xmlns:a16="http://schemas.microsoft.com/office/drawing/2014/main" id="{6F890D48-ABB1-4765-B98A-D9A19CF7F4B4}"/>
              </a:ext>
            </a:extLst>
          </p:cNvPr>
          <p:cNvSpPr/>
          <p:nvPr/>
        </p:nvSpPr>
        <p:spPr>
          <a:xfrm>
            <a:off x="4533013" y="2768400"/>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Οβάλ 6">
            <a:extLst>
              <a:ext uri="{FF2B5EF4-FFF2-40B4-BE49-F238E27FC236}">
                <a16:creationId xmlns:a16="http://schemas.microsoft.com/office/drawing/2014/main" id="{64A515A5-24DE-4A24-8E53-D9BD3254D8C5}"/>
              </a:ext>
            </a:extLst>
          </p:cNvPr>
          <p:cNvSpPr/>
          <p:nvPr/>
        </p:nvSpPr>
        <p:spPr>
          <a:xfrm>
            <a:off x="4426687" y="5494275"/>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Οβάλ 7">
            <a:extLst>
              <a:ext uri="{FF2B5EF4-FFF2-40B4-BE49-F238E27FC236}">
                <a16:creationId xmlns:a16="http://schemas.microsoft.com/office/drawing/2014/main" id="{8F2FBF7F-E095-4187-9962-2076FC413354}"/>
              </a:ext>
            </a:extLst>
          </p:cNvPr>
          <p:cNvSpPr/>
          <p:nvPr/>
        </p:nvSpPr>
        <p:spPr>
          <a:xfrm>
            <a:off x="4820092" y="4929570"/>
            <a:ext cx="1095154" cy="56470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68778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9C1F22-2D87-46FE-90F0-15D0CB310F84}"/>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90DE6F9D-2621-457F-B7C6-B1BA5C407CBA}"/>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A6F2A6C7-FB27-4580-86B9-666C8ADBF85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685316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684B96-59F0-4D67-99B6-869F2444F0F0}"/>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A0050A2-BB40-4946-9996-0620CF4203C1}"/>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EC86E113-991E-4556-82D2-E126B75B74A9}"/>
              </a:ext>
            </a:extLst>
          </p:cNvPr>
          <p:cNvPicPr>
            <a:picLocks noChangeAspect="1"/>
          </p:cNvPicPr>
          <p:nvPr/>
        </p:nvPicPr>
        <p:blipFill>
          <a:blip r:embed="rId2"/>
          <a:stretch>
            <a:fillRect/>
          </a:stretch>
        </p:blipFill>
        <p:spPr>
          <a:xfrm>
            <a:off x="0" y="0"/>
            <a:ext cx="12192000" cy="6858000"/>
          </a:xfrm>
          <a:prstGeom prst="rect">
            <a:avLst/>
          </a:prstGeom>
        </p:spPr>
      </p:pic>
      <p:sp>
        <p:nvSpPr>
          <p:cNvPr id="5" name="Θέση περιεχομένου 2">
            <a:extLst>
              <a:ext uri="{FF2B5EF4-FFF2-40B4-BE49-F238E27FC236}">
                <a16:creationId xmlns:a16="http://schemas.microsoft.com/office/drawing/2014/main" id="{58AFAD06-A672-4ECE-A419-FD93FFA68E74}"/>
              </a:ext>
            </a:extLst>
          </p:cNvPr>
          <p:cNvSpPr txBox="1">
            <a:spLocks/>
          </p:cNvSpPr>
          <p:nvPr/>
        </p:nvSpPr>
        <p:spPr>
          <a:xfrm>
            <a:off x="2392325" y="2110895"/>
            <a:ext cx="9601200" cy="331787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r>
              <a:rPr lang="en-US" b="1" dirty="0">
                <a:solidFill>
                  <a:srgbClr val="FF0000"/>
                </a:solidFill>
              </a:rPr>
              <a:t>Double click </a:t>
            </a:r>
            <a:r>
              <a:rPr lang="el-GR" b="1" dirty="0">
                <a:solidFill>
                  <a:srgbClr val="FF0000"/>
                </a:solidFill>
              </a:rPr>
              <a:t>αν θέλω να αλλάξω </a:t>
            </a:r>
          </a:p>
          <a:p>
            <a:pPr marL="0" indent="0">
              <a:buNone/>
            </a:pPr>
            <a:r>
              <a:rPr lang="el-GR" b="1" dirty="0">
                <a:solidFill>
                  <a:srgbClr val="FF0000"/>
                </a:solidFill>
              </a:rPr>
              <a:t>χρώμα κ.λπ.</a:t>
            </a:r>
            <a:endParaRPr lang="en-US" b="1" dirty="0">
              <a:solidFill>
                <a:srgbClr val="FF0000"/>
              </a:solidFill>
            </a:endParaRPr>
          </a:p>
        </p:txBody>
      </p:sp>
    </p:spTree>
    <p:extLst>
      <p:ext uri="{BB962C8B-B14F-4D97-AF65-F5344CB8AC3E}">
        <p14:creationId xmlns:p14="http://schemas.microsoft.com/office/powerpoint/2010/main" val="37523362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318DC8-95E9-4F4F-A859-873D4E908419}"/>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100B57F9-BD81-4C6C-8359-9A80EE64E778}"/>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0DBD553-C2DD-4DA3-83FE-F88A9C05255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55690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204231E-E7D8-445E-9CD0-B2DFDD1763F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F42AC7BF-63B0-442D-A45B-8F241434F255}"/>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6C27F6B7-1493-45C2-901F-7FD32D1666D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995750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57DF5E8D-BE47-4AE0-A764-77C71285DD27}"/>
              </a:ext>
            </a:extLst>
          </p:cNvPr>
          <p:cNvSpPr>
            <a:spLocks noGrp="1"/>
          </p:cNvSpPr>
          <p:nvPr>
            <p:ph type="ctrTitle"/>
          </p:nvPr>
        </p:nvSpPr>
        <p:spPr/>
        <p:txBody>
          <a:bodyPr/>
          <a:lstStyle/>
          <a:p>
            <a:r>
              <a:rPr lang="el-GR" dirty="0"/>
              <a:t>ΣΥΓΚΡΙΣΗ</a:t>
            </a:r>
            <a:endParaRPr lang="en-US" dirty="0"/>
          </a:p>
        </p:txBody>
      </p:sp>
      <p:sp>
        <p:nvSpPr>
          <p:cNvPr id="5" name="Υπότιτλος 4">
            <a:extLst>
              <a:ext uri="{FF2B5EF4-FFF2-40B4-BE49-F238E27FC236}">
                <a16:creationId xmlns:a16="http://schemas.microsoft.com/office/drawing/2014/main" id="{6B2EE628-3387-4CB9-99C2-64F372D538C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6936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5AF664-ABB3-4372-BCA7-F60FB5A86589}"/>
              </a:ext>
            </a:extLst>
          </p:cNvPr>
          <p:cNvSpPr>
            <a:spLocks noGrp="1"/>
          </p:cNvSpPr>
          <p:nvPr>
            <p:ph type="title"/>
          </p:nvPr>
        </p:nvSpPr>
        <p:spPr/>
        <p:txBody>
          <a:bodyPr/>
          <a:lstStyle/>
          <a:p>
            <a:r>
              <a:rPr lang="el-GR" dirty="0"/>
              <a:t>Από την περιγραφή στη σύγκριση</a:t>
            </a:r>
            <a:endParaRPr lang="en-US" dirty="0"/>
          </a:p>
        </p:txBody>
      </p:sp>
      <p:sp>
        <p:nvSpPr>
          <p:cNvPr id="3" name="Θέση περιεχομένου 2">
            <a:extLst>
              <a:ext uri="{FF2B5EF4-FFF2-40B4-BE49-F238E27FC236}">
                <a16:creationId xmlns:a16="http://schemas.microsoft.com/office/drawing/2014/main" id="{948FB10B-0EEF-4110-8B13-2DFDE5AB07D0}"/>
              </a:ext>
            </a:extLst>
          </p:cNvPr>
          <p:cNvSpPr>
            <a:spLocks noGrp="1"/>
          </p:cNvSpPr>
          <p:nvPr>
            <p:ph idx="1"/>
          </p:nvPr>
        </p:nvSpPr>
        <p:spPr/>
        <p:txBody>
          <a:bodyPr/>
          <a:lstStyle/>
          <a:p>
            <a:r>
              <a:rPr lang="el-GR" dirty="0"/>
              <a:t>Μέχρι τώρα ρωτούσαμε: «</a:t>
            </a:r>
            <a:r>
              <a:rPr lang="el-GR" dirty="0">
                <a:highlight>
                  <a:srgbClr val="FFFF00"/>
                </a:highlight>
              </a:rPr>
              <a:t>Τι συμβαίνει στο δείγμα μου</a:t>
            </a:r>
            <a:r>
              <a:rPr lang="el-GR" dirty="0"/>
              <a:t>;»</a:t>
            </a:r>
          </a:p>
          <a:p>
            <a:pPr marL="0" indent="0">
              <a:buNone/>
            </a:pPr>
            <a:r>
              <a:rPr lang="el-GR" b="1" dirty="0"/>
              <a:t>Παράδειγμα</a:t>
            </a:r>
            <a:r>
              <a:rPr lang="el-GR" dirty="0"/>
              <a:t>: Ποια είναι η στάση των μαθητών απέναντι στη </a:t>
            </a:r>
            <a:r>
              <a:rPr lang="el-GR" dirty="0" err="1"/>
              <a:t>Βιολογία;M</a:t>
            </a:r>
            <a:r>
              <a:rPr lang="el-GR" dirty="0"/>
              <a:t> = 4,18, SD = 0,67</a:t>
            </a:r>
          </a:p>
          <a:p>
            <a:r>
              <a:rPr lang="el-GR" dirty="0"/>
              <a:t>Τώρα θέλουμε να ρωτήσουμε: «</a:t>
            </a:r>
            <a:r>
              <a:rPr lang="el-GR" dirty="0">
                <a:highlight>
                  <a:srgbClr val="FFFF00"/>
                </a:highlight>
              </a:rPr>
              <a:t>Υπάρχει διαφορά μεταξύ ομάδων</a:t>
            </a:r>
            <a:r>
              <a:rPr lang="el-GR" dirty="0"/>
              <a:t>;»</a:t>
            </a:r>
          </a:p>
          <a:p>
            <a:pPr marL="0" indent="0">
              <a:buNone/>
            </a:pPr>
            <a:r>
              <a:rPr lang="el-GR" b="1" dirty="0"/>
              <a:t>Παράδειγμα</a:t>
            </a:r>
            <a:r>
              <a:rPr lang="el-GR" dirty="0"/>
              <a:t>: Διαφέρει η στάση απέναντι στη Βιολογία μεταξύ μαθητών που διδάχθηκαν με δύο διαφορετικές διδακτικές προσεγγίσεις;</a:t>
            </a:r>
            <a:endParaRPr lang="en-US" dirty="0"/>
          </a:p>
        </p:txBody>
      </p:sp>
    </p:spTree>
    <p:extLst>
      <p:ext uri="{BB962C8B-B14F-4D97-AF65-F5344CB8AC3E}">
        <p14:creationId xmlns:p14="http://schemas.microsoft.com/office/powerpoint/2010/main" val="28241403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6F2E6B-B14C-402B-8BD8-66D2DF8BB58E}"/>
              </a:ext>
            </a:extLst>
          </p:cNvPr>
          <p:cNvSpPr>
            <a:spLocks noGrp="1"/>
          </p:cNvSpPr>
          <p:nvPr>
            <p:ph type="title"/>
          </p:nvPr>
        </p:nvSpPr>
        <p:spPr/>
        <p:txBody>
          <a:bodyPr/>
          <a:lstStyle/>
          <a:p>
            <a:r>
              <a:rPr lang="el-GR"/>
              <a:t>Τι σημαίνει «σύγκριση»;</a:t>
            </a:r>
            <a:endParaRPr lang="en-US"/>
          </a:p>
        </p:txBody>
      </p:sp>
      <p:sp>
        <p:nvSpPr>
          <p:cNvPr id="3" name="Θέση περιεχομένου 2">
            <a:extLst>
              <a:ext uri="{FF2B5EF4-FFF2-40B4-BE49-F238E27FC236}">
                <a16:creationId xmlns:a16="http://schemas.microsoft.com/office/drawing/2014/main" id="{9DE3BE76-D706-48E9-8388-EE8588B077D4}"/>
              </a:ext>
            </a:extLst>
          </p:cNvPr>
          <p:cNvSpPr>
            <a:spLocks noGrp="1"/>
          </p:cNvSpPr>
          <p:nvPr>
            <p:ph idx="1"/>
          </p:nvPr>
        </p:nvSpPr>
        <p:spPr>
          <a:xfrm>
            <a:off x="1295401" y="2556932"/>
            <a:ext cx="9601196" cy="2132026"/>
          </a:xfrm>
        </p:spPr>
        <p:txBody>
          <a:bodyPr/>
          <a:lstStyle/>
          <a:p>
            <a:r>
              <a:rPr lang="el-GR" dirty="0"/>
              <a:t>Έστω δύο ομάδες μαθητών:</a:t>
            </a:r>
          </a:p>
          <a:p>
            <a:endParaRPr lang="en-US" dirty="0"/>
          </a:p>
        </p:txBody>
      </p:sp>
      <p:graphicFrame>
        <p:nvGraphicFramePr>
          <p:cNvPr id="4" name="Πίνακας 3">
            <a:extLst>
              <a:ext uri="{FF2B5EF4-FFF2-40B4-BE49-F238E27FC236}">
                <a16:creationId xmlns:a16="http://schemas.microsoft.com/office/drawing/2014/main" id="{F5002517-B110-4111-B62F-37C676850433}"/>
              </a:ext>
            </a:extLst>
          </p:cNvPr>
          <p:cNvGraphicFramePr>
            <a:graphicFrameLocks noGrp="1"/>
          </p:cNvGraphicFramePr>
          <p:nvPr>
            <p:extLst>
              <p:ext uri="{D42A27DB-BD31-4B8C-83A1-F6EECF244321}">
                <p14:modId xmlns:p14="http://schemas.microsoft.com/office/powerpoint/2010/main" val="67581697"/>
              </p:ext>
            </p:extLst>
          </p:nvPr>
        </p:nvGraphicFramePr>
        <p:xfrm>
          <a:off x="1295397" y="3039850"/>
          <a:ext cx="9601200" cy="1463040"/>
        </p:xfrm>
        <a:graphic>
          <a:graphicData uri="http://schemas.openxmlformats.org/drawingml/2006/table">
            <a:tbl>
              <a:tblPr/>
              <a:tblGrid>
                <a:gridCol w="3200400">
                  <a:extLst>
                    <a:ext uri="{9D8B030D-6E8A-4147-A177-3AD203B41FA5}">
                      <a16:colId xmlns:a16="http://schemas.microsoft.com/office/drawing/2014/main" val="304361069"/>
                    </a:ext>
                  </a:extLst>
                </a:gridCol>
                <a:gridCol w="3200400">
                  <a:extLst>
                    <a:ext uri="{9D8B030D-6E8A-4147-A177-3AD203B41FA5}">
                      <a16:colId xmlns:a16="http://schemas.microsoft.com/office/drawing/2014/main" val="1004651798"/>
                    </a:ext>
                  </a:extLst>
                </a:gridCol>
                <a:gridCol w="3200400">
                  <a:extLst>
                    <a:ext uri="{9D8B030D-6E8A-4147-A177-3AD203B41FA5}">
                      <a16:colId xmlns:a16="http://schemas.microsoft.com/office/drawing/2014/main" val="1600085990"/>
                    </a:ext>
                  </a:extLst>
                </a:gridCol>
              </a:tblGrid>
              <a:tr h="0">
                <a:tc>
                  <a:txBody>
                    <a:bodyPr/>
                    <a:lstStyle/>
                    <a:p>
                      <a:pPr algn="l"/>
                      <a:endParaRPr lang="nl-NL"/>
                    </a:p>
                  </a:txBody>
                  <a:tcPr anchor="ctr">
                    <a:lnL>
                      <a:noFill/>
                    </a:lnL>
                    <a:lnR>
                      <a:noFill/>
                    </a:lnR>
                    <a:lnT>
                      <a:noFill/>
                    </a:lnT>
                    <a:lnB>
                      <a:noFill/>
                    </a:lnB>
                  </a:tcPr>
                </a:tc>
                <a:tc>
                  <a:txBody>
                    <a:bodyPr/>
                    <a:lstStyle/>
                    <a:p>
                      <a:pPr algn="l"/>
                      <a:r>
                        <a:rPr lang="el-GR"/>
                        <a:t>Παραδοσιακή διδασκαλία</a:t>
                      </a:r>
                    </a:p>
                  </a:txBody>
                  <a:tcPr anchor="ctr">
                    <a:lnL>
                      <a:noFill/>
                    </a:lnL>
                    <a:lnR>
                      <a:noFill/>
                    </a:lnR>
                    <a:lnT>
                      <a:noFill/>
                    </a:lnT>
                    <a:lnB>
                      <a:noFill/>
                    </a:lnB>
                  </a:tcPr>
                </a:tc>
                <a:tc>
                  <a:txBody>
                    <a:bodyPr/>
                    <a:lstStyle/>
                    <a:p>
                      <a:pPr algn="l"/>
                      <a:r>
                        <a:rPr lang="el-GR"/>
                        <a:t>Διερευνητική διδασκαλία</a:t>
                      </a:r>
                    </a:p>
                  </a:txBody>
                  <a:tcPr anchor="ctr">
                    <a:lnL>
                      <a:noFill/>
                    </a:lnL>
                    <a:lnR>
                      <a:noFill/>
                    </a:lnR>
                    <a:lnT>
                      <a:noFill/>
                    </a:lnT>
                    <a:lnB>
                      <a:noFill/>
                    </a:lnB>
                  </a:tcPr>
                </a:tc>
                <a:extLst>
                  <a:ext uri="{0D108BD9-81ED-4DB2-BD59-A6C34878D82A}">
                    <a16:rowId xmlns:a16="http://schemas.microsoft.com/office/drawing/2014/main" val="2999949866"/>
                  </a:ext>
                </a:extLst>
              </a:tr>
              <a:tr h="0">
                <a:tc>
                  <a:txBody>
                    <a:bodyPr/>
                    <a:lstStyle/>
                    <a:p>
                      <a:pPr algn="l"/>
                      <a:r>
                        <a:rPr lang="nl-NL"/>
                        <a:t>N</a:t>
                      </a:r>
                    </a:p>
                  </a:txBody>
                  <a:tcPr anchor="ctr">
                    <a:lnL>
                      <a:noFill/>
                    </a:lnL>
                    <a:lnR>
                      <a:noFill/>
                    </a:lnR>
                    <a:lnT>
                      <a:noFill/>
                    </a:lnT>
                    <a:lnB>
                      <a:noFill/>
                    </a:lnB>
                  </a:tcPr>
                </a:tc>
                <a:tc>
                  <a:txBody>
                    <a:bodyPr/>
                    <a:lstStyle/>
                    <a:p>
                      <a:pPr algn="l"/>
                      <a:r>
                        <a:rPr lang="nl-NL"/>
                        <a:t>50</a:t>
                      </a:r>
                    </a:p>
                  </a:txBody>
                  <a:tcPr anchor="ctr">
                    <a:lnL>
                      <a:noFill/>
                    </a:lnL>
                    <a:lnR>
                      <a:noFill/>
                    </a:lnR>
                    <a:lnT>
                      <a:noFill/>
                    </a:lnT>
                    <a:lnB>
                      <a:noFill/>
                    </a:lnB>
                  </a:tcPr>
                </a:tc>
                <a:tc>
                  <a:txBody>
                    <a:bodyPr/>
                    <a:lstStyle/>
                    <a:p>
                      <a:pPr algn="l"/>
                      <a:r>
                        <a:rPr lang="nl-NL"/>
                        <a:t>52</a:t>
                      </a:r>
                    </a:p>
                  </a:txBody>
                  <a:tcPr anchor="ctr">
                    <a:lnL>
                      <a:noFill/>
                    </a:lnL>
                    <a:lnR>
                      <a:noFill/>
                    </a:lnR>
                    <a:lnT>
                      <a:noFill/>
                    </a:lnT>
                    <a:lnB>
                      <a:noFill/>
                    </a:lnB>
                  </a:tcPr>
                </a:tc>
                <a:extLst>
                  <a:ext uri="{0D108BD9-81ED-4DB2-BD59-A6C34878D82A}">
                    <a16:rowId xmlns:a16="http://schemas.microsoft.com/office/drawing/2014/main" val="3824946393"/>
                  </a:ext>
                </a:extLst>
              </a:tr>
              <a:tr h="0">
                <a:tc>
                  <a:txBody>
                    <a:bodyPr/>
                    <a:lstStyle/>
                    <a:p>
                      <a:pPr algn="l"/>
                      <a:r>
                        <a:rPr lang="nl-NL"/>
                        <a:t>Mean</a:t>
                      </a:r>
                    </a:p>
                  </a:txBody>
                  <a:tcPr anchor="ctr">
                    <a:lnL>
                      <a:noFill/>
                    </a:lnL>
                    <a:lnR>
                      <a:noFill/>
                    </a:lnR>
                    <a:lnT>
                      <a:noFill/>
                    </a:lnT>
                    <a:lnB>
                      <a:noFill/>
                    </a:lnB>
                  </a:tcPr>
                </a:tc>
                <a:tc>
                  <a:txBody>
                    <a:bodyPr/>
                    <a:lstStyle/>
                    <a:p>
                      <a:pPr algn="l"/>
                      <a:r>
                        <a:rPr lang="nl-NL"/>
                        <a:t>3,40</a:t>
                      </a:r>
                    </a:p>
                  </a:txBody>
                  <a:tcPr anchor="ctr">
                    <a:lnL>
                      <a:noFill/>
                    </a:lnL>
                    <a:lnR>
                      <a:noFill/>
                    </a:lnR>
                    <a:lnT>
                      <a:noFill/>
                    </a:lnT>
                    <a:lnB>
                      <a:noFill/>
                    </a:lnB>
                  </a:tcPr>
                </a:tc>
                <a:tc>
                  <a:txBody>
                    <a:bodyPr/>
                    <a:lstStyle/>
                    <a:p>
                      <a:pPr algn="l"/>
                      <a:r>
                        <a:rPr lang="nl-NL"/>
                        <a:t>4,10</a:t>
                      </a:r>
                    </a:p>
                  </a:txBody>
                  <a:tcPr anchor="ctr">
                    <a:lnL>
                      <a:noFill/>
                    </a:lnL>
                    <a:lnR>
                      <a:noFill/>
                    </a:lnR>
                    <a:lnT>
                      <a:noFill/>
                    </a:lnT>
                    <a:lnB>
                      <a:noFill/>
                    </a:lnB>
                  </a:tcPr>
                </a:tc>
                <a:extLst>
                  <a:ext uri="{0D108BD9-81ED-4DB2-BD59-A6C34878D82A}">
                    <a16:rowId xmlns:a16="http://schemas.microsoft.com/office/drawing/2014/main" val="73658049"/>
                  </a:ext>
                </a:extLst>
              </a:tr>
              <a:tr h="0">
                <a:tc>
                  <a:txBody>
                    <a:bodyPr/>
                    <a:lstStyle/>
                    <a:p>
                      <a:pPr algn="l"/>
                      <a:r>
                        <a:rPr lang="nl-NL"/>
                        <a:t>SD</a:t>
                      </a:r>
                    </a:p>
                  </a:txBody>
                  <a:tcPr anchor="ctr">
                    <a:lnL>
                      <a:noFill/>
                    </a:lnL>
                    <a:lnR>
                      <a:noFill/>
                    </a:lnR>
                    <a:lnT>
                      <a:noFill/>
                    </a:lnT>
                    <a:lnB>
                      <a:noFill/>
                    </a:lnB>
                  </a:tcPr>
                </a:tc>
                <a:tc>
                  <a:txBody>
                    <a:bodyPr/>
                    <a:lstStyle/>
                    <a:p>
                      <a:pPr algn="l"/>
                      <a:r>
                        <a:rPr lang="nl-NL"/>
                        <a:t>0,65</a:t>
                      </a:r>
                    </a:p>
                  </a:txBody>
                  <a:tcPr anchor="ctr">
                    <a:lnL>
                      <a:noFill/>
                    </a:lnL>
                    <a:lnR>
                      <a:noFill/>
                    </a:lnR>
                    <a:lnT>
                      <a:noFill/>
                    </a:lnT>
                    <a:lnB>
                      <a:noFill/>
                    </a:lnB>
                  </a:tcPr>
                </a:tc>
                <a:tc>
                  <a:txBody>
                    <a:bodyPr/>
                    <a:lstStyle/>
                    <a:p>
                      <a:pPr algn="l"/>
                      <a:r>
                        <a:rPr lang="nl-NL" dirty="0"/>
                        <a:t>0,60</a:t>
                      </a:r>
                    </a:p>
                  </a:txBody>
                  <a:tcPr anchor="ctr">
                    <a:lnL>
                      <a:noFill/>
                    </a:lnL>
                    <a:lnR>
                      <a:noFill/>
                    </a:lnR>
                    <a:lnT>
                      <a:noFill/>
                    </a:lnT>
                    <a:lnB>
                      <a:noFill/>
                    </a:lnB>
                  </a:tcPr>
                </a:tc>
                <a:extLst>
                  <a:ext uri="{0D108BD9-81ED-4DB2-BD59-A6C34878D82A}">
                    <a16:rowId xmlns:a16="http://schemas.microsoft.com/office/drawing/2014/main" val="3788875942"/>
                  </a:ext>
                </a:extLst>
              </a:tr>
            </a:tbl>
          </a:graphicData>
        </a:graphic>
      </p:graphicFrame>
      <p:sp>
        <p:nvSpPr>
          <p:cNvPr id="5" name="Ορθογώνιο 4">
            <a:extLst>
              <a:ext uri="{FF2B5EF4-FFF2-40B4-BE49-F238E27FC236}">
                <a16:creationId xmlns:a16="http://schemas.microsoft.com/office/drawing/2014/main" id="{40B73A18-BFA4-4A19-85C1-6A4CA59D0C86}"/>
              </a:ext>
            </a:extLst>
          </p:cNvPr>
          <p:cNvSpPr/>
          <p:nvPr/>
        </p:nvSpPr>
        <p:spPr>
          <a:xfrm>
            <a:off x="1516910" y="4842644"/>
            <a:ext cx="8966792" cy="1200329"/>
          </a:xfrm>
          <a:prstGeom prst="rect">
            <a:avLst/>
          </a:prstGeom>
        </p:spPr>
        <p:txBody>
          <a:bodyPr wrap="square">
            <a:spAutoFit/>
          </a:bodyPr>
          <a:lstStyle/>
          <a:p>
            <a:r>
              <a:rPr lang="el-GR" sz="2400" dirty="0"/>
              <a:t>Βλέπουμε ότι:</a:t>
            </a:r>
          </a:p>
          <a:p>
            <a:r>
              <a:rPr lang="el-GR" sz="2400" b="1" dirty="0"/>
              <a:t>3,40 ≠ 4,10</a:t>
            </a:r>
            <a:endParaRPr lang="el-GR" sz="2400" dirty="0"/>
          </a:p>
          <a:p>
            <a:r>
              <a:rPr lang="el-GR" sz="2400" dirty="0"/>
              <a:t>Άρα οι δύο ομάδες </a:t>
            </a:r>
            <a:r>
              <a:rPr lang="el-GR" sz="2400" b="1" dirty="0"/>
              <a:t>έχουν διαφορετικούς μέσους όρους στο δείγμα μας</a:t>
            </a:r>
            <a:r>
              <a:rPr lang="el-GR" sz="2400" dirty="0"/>
              <a:t>.</a:t>
            </a:r>
          </a:p>
        </p:txBody>
      </p:sp>
    </p:spTree>
    <p:extLst>
      <p:ext uri="{BB962C8B-B14F-4D97-AF65-F5344CB8AC3E}">
        <p14:creationId xmlns:p14="http://schemas.microsoft.com/office/powerpoint/2010/main" val="14077415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A2779E-E2DC-40B7-833C-3AA1BDD09A75}"/>
              </a:ext>
            </a:extLst>
          </p:cNvPr>
          <p:cNvSpPr>
            <a:spLocks noGrp="1"/>
          </p:cNvSpPr>
          <p:nvPr>
            <p:ph type="title"/>
          </p:nvPr>
        </p:nvSpPr>
        <p:spPr/>
        <p:txBody>
          <a:bodyPr/>
          <a:lstStyle/>
          <a:p>
            <a:r>
              <a:rPr lang="el-GR" dirty="0"/>
              <a:t>Αλλά...</a:t>
            </a:r>
            <a:endParaRPr lang="en-US" dirty="0"/>
          </a:p>
        </p:txBody>
      </p:sp>
      <p:sp>
        <p:nvSpPr>
          <p:cNvPr id="3" name="Θέση περιεχομένου 2">
            <a:extLst>
              <a:ext uri="{FF2B5EF4-FFF2-40B4-BE49-F238E27FC236}">
                <a16:creationId xmlns:a16="http://schemas.microsoft.com/office/drawing/2014/main" id="{34AD4B05-F71E-41F4-ABB8-56F39092E583}"/>
              </a:ext>
            </a:extLst>
          </p:cNvPr>
          <p:cNvSpPr>
            <a:spLocks noGrp="1"/>
          </p:cNvSpPr>
          <p:nvPr>
            <p:ph idx="1"/>
          </p:nvPr>
        </p:nvSpPr>
        <p:spPr/>
        <p:txBody>
          <a:bodyPr>
            <a:normAutofit/>
          </a:bodyPr>
          <a:lstStyle/>
          <a:p>
            <a:r>
              <a:rPr lang="el-GR" dirty="0"/>
              <a:t>Το σημαντικό ερώτημα είναι:</a:t>
            </a:r>
          </a:p>
          <a:p>
            <a:endParaRPr lang="el-GR" dirty="0"/>
          </a:p>
          <a:p>
            <a:pPr marL="0" indent="0">
              <a:buNone/>
            </a:pPr>
            <a:r>
              <a:rPr lang="el-GR" sz="2800" b="1" dirty="0"/>
              <a:t>Είναι η διαφορά αρκετά μεγάλη ώστε να θεωρήσουμε ότι δεν οφείλεται απλώς στην τυχαία διακύμανση του δείγματος;</a:t>
            </a:r>
          </a:p>
          <a:p>
            <a:pPr marL="0" indent="0">
              <a:buNone/>
            </a:pPr>
            <a:endParaRPr lang="el-GR" dirty="0"/>
          </a:p>
          <a:p>
            <a:r>
              <a:rPr lang="el-GR" dirty="0"/>
              <a:t>Εδώ περνάμε από την περιγραφική στην επαγωγική στατιστική.</a:t>
            </a:r>
            <a:endParaRPr lang="en-US" dirty="0"/>
          </a:p>
        </p:txBody>
      </p:sp>
    </p:spTree>
    <p:extLst>
      <p:ext uri="{BB962C8B-B14F-4D97-AF65-F5344CB8AC3E}">
        <p14:creationId xmlns:p14="http://schemas.microsoft.com/office/powerpoint/2010/main" val="17439314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4E5794-D744-4716-9301-BA528BE68033}"/>
              </a:ext>
            </a:extLst>
          </p:cNvPr>
          <p:cNvSpPr>
            <a:spLocks noGrp="1"/>
          </p:cNvSpPr>
          <p:nvPr>
            <p:ph type="title"/>
          </p:nvPr>
        </p:nvSpPr>
        <p:spPr>
          <a:xfrm>
            <a:off x="1295402" y="1173518"/>
            <a:ext cx="9601196" cy="1303867"/>
          </a:xfrm>
        </p:spPr>
        <p:txBody>
          <a:bodyPr/>
          <a:lstStyle/>
          <a:p>
            <a:r>
              <a:rPr lang="el-GR" dirty="0"/>
              <a:t>Το βασικό ερευνητικό ερώτημα</a:t>
            </a:r>
            <a:endParaRPr lang="en-US" dirty="0"/>
          </a:p>
        </p:txBody>
      </p:sp>
      <p:sp>
        <p:nvSpPr>
          <p:cNvPr id="3" name="Θέση περιεχομένου 2">
            <a:extLst>
              <a:ext uri="{FF2B5EF4-FFF2-40B4-BE49-F238E27FC236}">
                <a16:creationId xmlns:a16="http://schemas.microsoft.com/office/drawing/2014/main" id="{B39086DD-6478-4B8F-8436-64567FA1D181}"/>
              </a:ext>
            </a:extLst>
          </p:cNvPr>
          <p:cNvSpPr>
            <a:spLocks noGrp="1"/>
          </p:cNvSpPr>
          <p:nvPr>
            <p:ph idx="1"/>
          </p:nvPr>
        </p:nvSpPr>
        <p:spPr>
          <a:xfrm>
            <a:off x="1295401" y="2556932"/>
            <a:ext cx="9601196" cy="3769440"/>
          </a:xfrm>
        </p:spPr>
        <p:txBody>
          <a:bodyPr>
            <a:normAutofit fontScale="92500" lnSpcReduction="10000"/>
          </a:bodyPr>
          <a:lstStyle/>
          <a:p>
            <a:r>
              <a:rPr lang="el-GR" dirty="0"/>
              <a:t>Παράδειγμα έρευνας </a:t>
            </a:r>
            <a:r>
              <a:rPr lang="el-GR" dirty="0">
                <a:sym typeface="Wingdings" panose="05000000000000000000" pitchFamily="2" charset="2"/>
              </a:rPr>
              <a:t> </a:t>
            </a:r>
            <a:r>
              <a:rPr lang="el-GR" dirty="0"/>
              <a:t>Θέλουμε να διερευνήσουμε: Διαφέρει το ενδιαφέρον για τη Βιολογία ανάλογα με τη διδακτική προσέγγιση;</a:t>
            </a:r>
          </a:p>
          <a:p>
            <a:r>
              <a:rPr lang="el-GR" dirty="0" err="1"/>
              <a:t>Έχουμε:Ανεξάρτητη</a:t>
            </a:r>
            <a:r>
              <a:rPr lang="el-GR" dirty="0"/>
              <a:t> μεταβλητή (IV): Διδακτική προσέγγιση </a:t>
            </a:r>
          </a:p>
          <a:p>
            <a:r>
              <a:rPr lang="el-GR" dirty="0"/>
              <a:t>Ομάδα 1 = Παραδοσιακή</a:t>
            </a:r>
          </a:p>
          <a:p>
            <a:r>
              <a:rPr lang="el-GR" dirty="0"/>
              <a:t>Ομάδα 2 = Διερευνητική</a:t>
            </a:r>
          </a:p>
          <a:p>
            <a:r>
              <a:rPr lang="el-GR" dirty="0"/>
              <a:t>Εξαρτημένη μεταβλητή (DV):Ενδιαφέρον για τη Βιολογία</a:t>
            </a:r>
          </a:p>
          <a:p>
            <a:r>
              <a:rPr lang="el-GR" dirty="0"/>
              <a:t>κλίμακα 1–5</a:t>
            </a:r>
          </a:p>
          <a:p>
            <a:r>
              <a:rPr lang="el-GR" dirty="0"/>
              <a:t>Άρα:2 διαφορετικές ομάδες + μία ποσοτική εξαρτημένη μεταβλητή → </a:t>
            </a:r>
            <a:r>
              <a:rPr lang="el-GR" dirty="0" err="1"/>
              <a:t>Independent</a:t>
            </a:r>
            <a:r>
              <a:rPr lang="el-GR" dirty="0"/>
              <a:t> </a:t>
            </a:r>
            <a:r>
              <a:rPr lang="el-GR" dirty="0" err="1"/>
              <a:t>Samples</a:t>
            </a:r>
            <a:r>
              <a:rPr lang="el-GR" dirty="0"/>
              <a:t> t-</a:t>
            </a:r>
            <a:r>
              <a:rPr lang="el-GR" dirty="0" err="1"/>
              <a:t>test</a:t>
            </a:r>
            <a:endParaRPr lang="en-US" dirty="0"/>
          </a:p>
        </p:txBody>
      </p:sp>
    </p:spTree>
    <p:extLst>
      <p:ext uri="{BB962C8B-B14F-4D97-AF65-F5344CB8AC3E}">
        <p14:creationId xmlns:p14="http://schemas.microsoft.com/office/powerpoint/2010/main" val="35711158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460853-A19B-4387-9342-BD0144A863DA}"/>
              </a:ext>
            </a:extLst>
          </p:cNvPr>
          <p:cNvSpPr>
            <a:spLocks noGrp="1"/>
          </p:cNvSpPr>
          <p:nvPr>
            <p:ph type="title"/>
          </p:nvPr>
        </p:nvSpPr>
        <p:spPr/>
        <p:txBody>
          <a:bodyPr/>
          <a:lstStyle/>
          <a:p>
            <a:r>
              <a:rPr lang="el-GR" dirty="0"/>
              <a:t>Ανεξάρτητη και εξαρτημένη μεταβλητή</a:t>
            </a:r>
            <a:endParaRPr lang="en-US" dirty="0"/>
          </a:p>
        </p:txBody>
      </p:sp>
      <p:sp>
        <p:nvSpPr>
          <p:cNvPr id="3" name="Θέση περιεχομένου 2">
            <a:extLst>
              <a:ext uri="{FF2B5EF4-FFF2-40B4-BE49-F238E27FC236}">
                <a16:creationId xmlns:a16="http://schemas.microsoft.com/office/drawing/2014/main" id="{D9085DEB-9B0D-411B-9589-942ED204E48D}"/>
              </a:ext>
            </a:extLst>
          </p:cNvPr>
          <p:cNvSpPr>
            <a:spLocks noGrp="1"/>
          </p:cNvSpPr>
          <p:nvPr>
            <p:ph idx="1"/>
          </p:nvPr>
        </p:nvSpPr>
        <p:spPr/>
        <p:txBody>
          <a:bodyPr/>
          <a:lstStyle/>
          <a:p>
            <a:r>
              <a:rPr lang="el-GR" b="1" dirty="0" err="1"/>
              <a:t>Independent</a:t>
            </a:r>
            <a:r>
              <a:rPr lang="el-GR" b="1" dirty="0"/>
              <a:t> </a:t>
            </a:r>
            <a:r>
              <a:rPr lang="el-GR" b="1" dirty="0" err="1"/>
              <a:t>Variable</a:t>
            </a:r>
            <a:r>
              <a:rPr lang="el-GR" b="1" dirty="0"/>
              <a:t> — Ανεξάρτητη μεταβλητή</a:t>
            </a:r>
          </a:p>
          <a:p>
            <a:r>
              <a:rPr lang="el-GR" dirty="0"/>
              <a:t>Η μεταβλητή που </a:t>
            </a:r>
            <a:r>
              <a:rPr lang="el-GR" b="1" dirty="0"/>
              <a:t>ορίζει τις ομάδες που συγκρίνουμε</a:t>
            </a:r>
            <a:r>
              <a:rPr lang="el-GR" dirty="0"/>
              <a:t>.</a:t>
            </a:r>
          </a:p>
          <a:p>
            <a:pPr marL="0" indent="0">
              <a:buNone/>
            </a:pPr>
            <a:r>
              <a:rPr lang="el-GR" dirty="0"/>
              <a:t>Παράδειγμα:</a:t>
            </a:r>
          </a:p>
          <a:p>
            <a:r>
              <a:rPr lang="el-GR" b="1" dirty="0" err="1"/>
              <a:t>Teaching_Method</a:t>
            </a:r>
            <a:endParaRPr lang="el-GR" dirty="0"/>
          </a:p>
          <a:p>
            <a:r>
              <a:rPr lang="el-GR" dirty="0"/>
              <a:t>1 = Παραδοσιακή</a:t>
            </a:r>
            <a:br>
              <a:rPr lang="el-GR" dirty="0"/>
            </a:br>
            <a:r>
              <a:rPr lang="el-GR" dirty="0"/>
              <a:t>2 = Διερευνητική</a:t>
            </a:r>
          </a:p>
          <a:p>
            <a:endParaRPr lang="en-US" dirty="0"/>
          </a:p>
        </p:txBody>
      </p:sp>
    </p:spTree>
    <p:extLst>
      <p:ext uri="{BB962C8B-B14F-4D97-AF65-F5344CB8AC3E}">
        <p14:creationId xmlns:p14="http://schemas.microsoft.com/office/powerpoint/2010/main" val="24546599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FB3807E-3D80-4A3F-8280-C3C5EA13E5A6}"/>
              </a:ext>
            </a:extLst>
          </p:cNvPr>
          <p:cNvSpPr>
            <a:spLocks noGrp="1"/>
          </p:cNvSpPr>
          <p:nvPr>
            <p:ph idx="4294967295"/>
          </p:nvPr>
        </p:nvSpPr>
        <p:spPr>
          <a:xfrm>
            <a:off x="978196" y="1196495"/>
            <a:ext cx="10143460" cy="4970389"/>
          </a:xfrm>
        </p:spPr>
        <p:txBody>
          <a:bodyPr>
            <a:normAutofit fontScale="92500" lnSpcReduction="10000"/>
          </a:bodyPr>
          <a:lstStyle/>
          <a:p>
            <a:r>
              <a:rPr lang="el-GR" sz="2800" b="1" dirty="0" err="1"/>
              <a:t>Dependent</a:t>
            </a:r>
            <a:r>
              <a:rPr lang="el-GR" sz="2800" b="1" dirty="0"/>
              <a:t> </a:t>
            </a:r>
            <a:r>
              <a:rPr lang="el-GR" sz="2800" b="1" dirty="0" err="1"/>
              <a:t>Variable</a:t>
            </a:r>
            <a:r>
              <a:rPr lang="el-GR" sz="2800" b="1" dirty="0"/>
              <a:t> — Εξαρτημένη μεταβλητή</a:t>
            </a:r>
          </a:p>
          <a:p>
            <a:r>
              <a:rPr lang="el-GR" sz="2800" dirty="0"/>
              <a:t>Η μεταβλητή στην οποία θέλουμε να δούμε </a:t>
            </a:r>
            <a:r>
              <a:rPr lang="el-GR" sz="2800" b="1" dirty="0"/>
              <a:t>αν οι ομάδες διαφέρουν</a:t>
            </a:r>
            <a:r>
              <a:rPr lang="el-GR" sz="2800" dirty="0"/>
              <a:t>.</a:t>
            </a:r>
          </a:p>
          <a:p>
            <a:pPr marL="0" indent="0">
              <a:buNone/>
            </a:pPr>
            <a:endParaRPr lang="el-GR" sz="2800" dirty="0"/>
          </a:p>
          <a:p>
            <a:pPr marL="0" indent="0">
              <a:buNone/>
            </a:pPr>
            <a:r>
              <a:rPr lang="el-GR" sz="2800" dirty="0"/>
              <a:t>Παράδειγμα:</a:t>
            </a:r>
          </a:p>
          <a:p>
            <a:r>
              <a:rPr lang="el-GR" sz="2800" b="1" dirty="0" err="1"/>
              <a:t>Interest_Biology</a:t>
            </a:r>
            <a:endParaRPr lang="el-GR" sz="2800" dirty="0"/>
          </a:p>
          <a:p>
            <a:r>
              <a:rPr lang="el-GR" sz="2800" dirty="0"/>
              <a:t>1 = πολύ χαμηλό ενδιαφέρον</a:t>
            </a:r>
            <a:br>
              <a:rPr lang="el-GR" sz="2800" dirty="0"/>
            </a:br>
            <a:r>
              <a:rPr lang="el-GR" sz="2800" dirty="0"/>
              <a:t>...</a:t>
            </a:r>
            <a:br>
              <a:rPr lang="el-GR" sz="2800" dirty="0"/>
            </a:br>
            <a:r>
              <a:rPr lang="el-GR" sz="2800" dirty="0"/>
              <a:t>5 = πολύ υψηλό ενδιαφέρον</a:t>
            </a:r>
          </a:p>
          <a:p>
            <a:r>
              <a:rPr lang="el-GR" sz="2800" b="1" dirty="0"/>
              <a:t>Η ερώτηση γίνεται:</a:t>
            </a:r>
          </a:p>
          <a:p>
            <a:r>
              <a:rPr lang="el-GR" sz="2800" b="1" dirty="0" err="1"/>
              <a:t>Teaching</a:t>
            </a:r>
            <a:r>
              <a:rPr lang="el-GR" sz="2800" b="1" dirty="0"/>
              <a:t> </a:t>
            </a:r>
            <a:r>
              <a:rPr lang="el-GR" sz="2800" b="1" dirty="0" err="1"/>
              <a:t>Method</a:t>
            </a:r>
            <a:r>
              <a:rPr lang="el-GR" sz="2800" b="1" dirty="0"/>
              <a:t> → διαφορά → </a:t>
            </a:r>
            <a:r>
              <a:rPr lang="el-GR" sz="2800" b="1" dirty="0" err="1"/>
              <a:t>Interest</a:t>
            </a:r>
            <a:r>
              <a:rPr lang="el-GR" sz="2800" b="1" dirty="0"/>
              <a:t> in </a:t>
            </a:r>
            <a:r>
              <a:rPr lang="el-GR" sz="2800" b="1" dirty="0" err="1"/>
              <a:t>Biology</a:t>
            </a:r>
            <a:r>
              <a:rPr lang="el-GR" sz="2800" b="1" dirty="0"/>
              <a:t>?</a:t>
            </a:r>
            <a:endParaRPr lang="el-GR" sz="2800" dirty="0"/>
          </a:p>
          <a:p>
            <a:endParaRPr lang="en-US" dirty="0"/>
          </a:p>
        </p:txBody>
      </p:sp>
    </p:spTree>
    <p:extLst>
      <p:ext uri="{BB962C8B-B14F-4D97-AF65-F5344CB8AC3E}">
        <p14:creationId xmlns:p14="http://schemas.microsoft.com/office/powerpoint/2010/main" val="42748766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ED2701-6909-4A0E-8B3D-BF17AAD52A7C}"/>
              </a:ext>
            </a:extLst>
          </p:cNvPr>
          <p:cNvSpPr>
            <a:spLocks noGrp="1"/>
          </p:cNvSpPr>
          <p:nvPr>
            <p:ph type="title"/>
          </p:nvPr>
        </p:nvSpPr>
        <p:spPr/>
        <p:txBody>
          <a:bodyPr/>
          <a:lstStyle/>
          <a:p>
            <a:r>
              <a:rPr lang="el-GR" dirty="0"/>
              <a:t>Πόσες ομάδες συγκρίνω;</a:t>
            </a:r>
            <a:endParaRPr lang="en-US" dirty="0"/>
          </a:p>
        </p:txBody>
      </p:sp>
      <p:sp>
        <p:nvSpPr>
          <p:cNvPr id="3" name="Θέση περιεχομένου 2">
            <a:extLst>
              <a:ext uri="{FF2B5EF4-FFF2-40B4-BE49-F238E27FC236}">
                <a16:creationId xmlns:a16="http://schemas.microsoft.com/office/drawing/2014/main" id="{FC36E9B2-35D9-4767-9F86-29318AE247FA}"/>
              </a:ext>
            </a:extLst>
          </p:cNvPr>
          <p:cNvSpPr>
            <a:spLocks noGrp="1"/>
          </p:cNvSpPr>
          <p:nvPr>
            <p:ph idx="1"/>
          </p:nvPr>
        </p:nvSpPr>
        <p:spPr>
          <a:xfrm>
            <a:off x="1295401" y="2556932"/>
            <a:ext cx="3978348" cy="3318936"/>
          </a:xfrm>
        </p:spPr>
        <p:txBody>
          <a:bodyPr/>
          <a:lstStyle/>
          <a:p>
            <a:r>
              <a:rPr lang="el-GR" b="1" dirty="0"/>
              <a:t>2 ομάδες → t-</a:t>
            </a:r>
            <a:r>
              <a:rPr lang="el-GR" b="1" dirty="0" err="1"/>
              <a:t>test</a:t>
            </a:r>
            <a:endParaRPr lang="el-GR" dirty="0"/>
          </a:p>
          <a:p>
            <a:pPr marL="0" indent="0">
              <a:buNone/>
            </a:pPr>
            <a:endParaRPr lang="el-GR" dirty="0"/>
          </a:p>
          <a:p>
            <a:r>
              <a:rPr lang="el-GR" dirty="0"/>
              <a:t>Παραδοσιακή διδασκαλία</a:t>
            </a:r>
            <a:br>
              <a:rPr lang="el-GR" dirty="0"/>
            </a:br>
            <a:r>
              <a:rPr lang="el-GR" dirty="0" err="1"/>
              <a:t>vs</a:t>
            </a:r>
            <a:br>
              <a:rPr lang="el-GR" dirty="0"/>
            </a:br>
            <a:r>
              <a:rPr lang="el-GR" dirty="0"/>
              <a:t>Διερευνητική διδασκαλία</a:t>
            </a:r>
            <a:endParaRPr lang="en-US" dirty="0"/>
          </a:p>
        </p:txBody>
      </p:sp>
      <p:sp>
        <p:nvSpPr>
          <p:cNvPr id="4" name="Ορθογώνιο 3">
            <a:extLst>
              <a:ext uri="{FF2B5EF4-FFF2-40B4-BE49-F238E27FC236}">
                <a16:creationId xmlns:a16="http://schemas.microsoft.com/office/drawing/2014/main" id="{DEE9E986-259F-4987-8F33-4A86D571A741}"/>
              </a:ext>
            </a:extLst>
          </p:cNvPr>
          <p:cNvSpPr/>
          <p:nvPr/>
        </p:nvSpPr>
        <p:spPr>
          <a:xfrm>
            <a:off x="6312195" y="2633010"/>
            <a:ext cx="6096000" cy="2677656"/>
          </a:xfrm>
          <a:prstGeom prst="rect">
            <a:avLst/>
          </a:prstGeom>
        </p:spPr>
        <p:txBody>
          <a:bodyPr>
            <a:spAutoFit/>
          </a:bodyPr>
          <a:lstStyle/>
          <a:p>
            <a:r>
              <a:rPr lang="el-GR" sz="2400" b="1" dirty="0"/>
              <a:t>3+ ομάδες → ANOVA</a:t>
            </a:r>
            <a:endParaRPr lang="el-GR" sz="2400" dirty="0"/>
          </a:p>
          <a:p>
            <a:endParaRPr lang="el-GR" sz="2400" dirty="0"/>
          </a:p>
          <a:p>
            <a:r>
              <a:rPr lang="el-GR" sz="2400" dirty="0"/>
              <a:t>Παραδοσιακή</a:t>
            </a:r>
            <a:br>
              <a:rPr lang="el-GR" sz="2400" dirty="0"/>
            </a:br>
            <a:r>
              <a:rPr lang="nl-NL" sz="2400" dirty="0" err="1"/>
              <a:t>vs</a:t>
            </a:r>
            <a:br>
              <a:rPr lang="nl-NL" sz="2400" dirty="0"/>
            </a:br>
            <a:r>
              <a:rPr lang="el-GR" sz="2400" dirty="0"/>
              <a:t>Διερευνητική</a:t>
            </a:r>
            <a:br>
              <a:rPr lang="el-GR" sz="2400" dirty="0"/>
            </a:br>
            <a:r>
              <a:rPr lang="nl-NL" sz="2400" dirty="0" err="1"/>
              <a:t>vs</a:t>
            </a:r>
            <a:br>
              <a:rPr lang="nl-NL" sz="2400" dirty="0"/>
            </a:br>
            <a:r>
              <a:rPr lang="nl-NL" sz="2400" dirty="0" err="1"/>
              <a:t>Problem-Based</a:t>
            </a:r>
            <a:r>
              <a:rPr lang="nl-NL" sz="2400" dirty="0"/>
              <a:t> Learning</a:t>
            </a:r>
            <a:endParaRPr lang="en-US" sz="2400" dirty="0"/>
          </a:p>
        </p:txBody>
      </p:sp>
    </p:spTree>
    <p:extLst>
      <p:ext uri="{BB962C8B-B14F-4D97-AF65-F5344CB8AC3E}">
        <p14:creationId xmlns:p14="http://schemas.microsoft.com/office/powerpoint/2010/main" val="195849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CD11EC-5759-4D39-A8DE-6565799E86B4}"/>
              </a:ext>
            </a:extLst>
          </p:cNvPr>
          <p:cNvSpPr>
            <a:spLocks noGrp="1"/>
          </p:cNvSpPr>
          <p:nvPr>
            <p:ph type="title"/>
          </p:nvPr>
        </p:nvSpPr>
        <p:spPr/>
        <p:txBody>
          <a:bodyPr/>
          <a:lstStyle/>
          <a:p>
            <a:r>
              <a:rPr lang="el-GR" dirty="0"/>
              <a:t>Δεν αρκεί να ξέρω τον αριθμό των ομάδων</a:t>
            </a:r>
            <a:endParaRPr lang="en-US" dirty="0"/>
          </a:p>
        </p:txBody>
      </p:sp>
      <p:sp>
        <p:nvSpPr>
          <p:cNvPr id="3" name="Θέση περιεχομένου 2">
            <a:extLst>
              <a:ext uri="{FF2B5EF4-FFF2-40B4-BE49-F238E27FC236}">
                <a16:creationId xmlns:a16="http://schemas.microsoft.com/office/drawing/2014/main" id="{DA94D6CE-FBC2-4CDA-AA69-3EDA4AA504E3}"/>
              </a:ext>
            </a:extLst>
          </p:cNvPr>
          <p:cNvSpPr>
            <a:spLocks noGrp="1"/>
          </p:cNvSpPr>
          <p:nvPr>
            <p:ph idx="1"/>
          </p:nvPr>
        </p:nvSpPr>
        <p:spPr/>
        <p:txBody>
          <a:bodyPr/>
          <a:lstStyle/>
          <a:p>
            <a:r>
              <a:rPr lang="el-GR" dirty="0"/>
              <a:t>Έχω δύο ομάδες.</a:t>
            </a:r>
          </a:p>
          <a:p>
            <a:pPr marL="0" indent="0">
              <a:buNone/>
            </a:pPr>
            <a:r>
              <a:rPr lang="el-GR" b="1" dirty="0"/>
              <a:t>Ερώτηση:</a:t>
            </a:r>
          </a:p>
          <a:p>
            <a:r>
              <a:rPr lang="el-GR" b="1" dirty="0"/>
              <a:t>Είναι διαφορετικοί άνθρωποι στις δύο ομάδες;</a:t>
            </a:r>
            <a:endParaRPr lang="el-GR" dirty="0"/>
          </a:p>
          <a:p>
            <a:pPr marL="0" indent="0">
              <a:buNone/>
            </a:pPr>
            <a:r>
              <a:rPr lang="el-GR" dirty="0"/>
              <a:t>ή</a:t>
            </a:r>
          </a:p>
          <a:p>
            <a:r>
              <a:rPr lang="el-GR" b="1" dirty="0"/>
              <a:t>Είναι οι ίδιοι άνθρωποι που μετρήθηκαν δύο φορές;</a:t>
            </a:r>
            <a:endParaRPr lang="el-GR" dirty="0"/>
          </a:p>
          <a:p>
            <a:pPr marL="0" indent="0">
              <a:buNone/>
            </a:pPr>
            <a:r>
              <a:rPr lang="el-GR" dirty="0"/>
              <a:t>Αυτό αλλάζει το είδος του t-</a:t>
            </a:r>
            <a:r>
              <a:rPr lang="el-GR" dirty="0" err="1"/>
              <a:t>test</a:t>
            </a:r>
            <a:r>
              <a:rPr lang="el-GR" dirty="0"/>
              <a:t>.</a:t>
            </a:r>
          </a:p>
          <a:p>
            <a:endParaRPr lang="en-US" dirty="0"/>
          </a:p>
        </p:txBody>
      </p:sp>
    </p:spTree>
    <p:extLst>
      <p:ext uri="{BB962C8B-B14F-4D97-AF65-F5344CB8AC3E}">
        <p14:creationId xmlns:p14="http://schemas.microsoft.com/office/powerpoint/2010/main" val="12382725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512006-1FC4-4FEC-BC6A-19BDFA60AF54}"/>
              </a:ext>
            </a:extLst>
          </p:cNvPr>
          <p:cNvSpPr>
            <a:spLocks noGrp="1"/>
          </p:cNvSpPr>
          <p:nvPr>
            <p:ph type="title"/>
          </p:nvPr>
        </p:nvSpPr>
        <p:spPr/>
        <p:txBody>
          <a:bodyPr/>
          <a:lstStyle/>
          <a:p>
            <a:r>
              <a:rPr lang="nl-NL" dirty="0"/>
              <a:t>Independent Samples t-test</a:t>
            </a:r>
            <a:endParaRPr lang="en-US" dirty="0"/>
          </a:p>
        </p:txBody>
      </p:sp>
      <p:sp>
        <p:nvSpPr>
          <p:cNvPr id="3" name="Θέση περιεχομένου 2">
            <a:extLst>
              <a:ext uri="{FF2B5EF4-FFF2-40B4-BE49-F238E27FC236}">
                <a16:creationId xmlns:a16="http://schemas.microsoft.com/office/drawing/2014/main" id="{26722593-48D3-4D15-824F-4D0CD36356D7}"/>
              </a:ext>
            </a:extLst>
          </p:cNvPr>
          <p:cNvSpPr>
            <a:spLocks noGrp="1"/>
          </p:cNvSpPr>
          <p:nvPr>
            <p:ph idx="1"/>
          </p:nvPr>
        </p:nvSpPr>
        <p:spPr/>
        <p:txBody>
          <a:bodyPr>
            <a:normAutofit fontScale="92500" lnSpcReduction="10000"/>
          </a:bodyPr>
          <a:lstStyle/>
          <a:p>
            <a:r>
              <a:rPr lang="el-GR" b="1" dirty="0"/>
              <a:t>Διαφορετικοί συμμετέχοντες στις δύο ομάδες</a:t>
            </a:r>
          </a:p>
          <a:p>
            <a:r>
              <a:rPr lang="el-GR" b="1" dirty="0"/>
              <a:t>Ομάδα Α:</a:t>
            </a:r>
            <a:br>
              <a:rPr lang="el-GR" dirty="0"/>
            </a:br>
            <a:r>
              <a:rPr lang="el-GR" dirty="0"/>
              <a:t>30 μαθητές → παραδοσιακή διδασκαλία</a:t>
            </a:r>
          </a:p>
          <a:p>
            <a:r>
              <a:rPr lang="el-GR" b="1" dirty="0"/>
              <a:t>Ομάδα Β:</a:t>
            </a:r>
            <a:br>
              <a:rPr lang="el-GR" dirty="0"/>
            </a:br>
            <a:r>
              <a:rPr lang="el-GR" dirty="0"/>
              <a:t>30 διαφορετικοί μαθητές → διερευνητική διδασκαλία</a:t>
            </a:r>
          </a:p>
          <a:p>
            <a:r>
              <a:rPr lang="el-GR" dirty="0"/>
              <a:t>Μετράμε μετά:</a:t>
            </a:r>
          </a:p>
          <a:p>
            <a:r>
              <a:rPr lang="el-GR" b="1" dirty="0"/>
              <a:t>Ενδιαφέρον για τη Βιολογία</a:t>
            </a:r>
            <a:endParaRPr lang="el-GR" dirty="0"/>
          </a:p>
          <a:p>
            <a:r>
              <a:rPr lang="el-GR" dirty="0">
                <a:sym typeface="Wingdings" panose="05000000000000000000" pitchFamily="2" charset="2"/>
              </a:rPr>
              <a:t> </a:t>
            </a:r>
            <a:r>
              <a:rPr lang="el-GR" dirty="0"/>
              <a:t> </a:t>
            </a:r>
            <a:r>
              <a:rPr lang="el-GR" b="1" dirty="0" err="1"/>
              <a:t>Independent</a:t>
            </a:r>
            <a:r>
              <a:rPr lang="el-GR" b="1" dirty="0"/>
              <a:t> </a:t>
            </a:r>
            <a:r>
              <a:rPr lang="el-GR" b="1" dirty="0" err="1"/>
              <a:t>Samples</a:t>
            </a:r>
            <a:r>
              <a:rPr lang="el-GR" b="1" dirty="0"/>
              <a:t> t-</a:t>
            </a:r>
            <a:r>
              <a:rPr lang="el-GR" b="1" dirty="0" err="1"/>
              <a:t>test</a:t>
            </a:r>
            <a:endParaRPr lang="el-GR" dirty="0"/>
          </a:p>
          <a:p>
            <a:endParaRPr lang="en-US" dirty="0"/>
          </a:p>
        </p:txBody>
      </p:sp>
    </p:spTree>
    <p:extLst>
      <p:ext uri="{BB962C8B-B14F-4D97-AF65-F5344CB8AC3E}">
        <p14:creationId xmlns:p14="http://schemas.microsoft.com/office/powerpoint/2010/main" val="37936403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ADF601-5FB2-418A-B400-4D8B829D84DB}"/>
              </a:ext>
            </a:extLst>
          </p:cNvPr>
          <p:cNvSpPr>
            <a:spLocks noGrp="1"/>
          </p:cNvSpPr>
          <p:nvPr>
            <p:ph type="title"/>
          </p:nvPr>
        </p:nvSpPr>
        <p:spPr/>
        <p:txBody>
          <a:bodyPr/>
          <a:lstStyle/>
          <a:p>
            <a:r>
              <a:rPr lang="nl-NL" dirty="0" err="1"/>
              <a:t>Paired</a:t>
            </a:r>
            <a:r>
              <a:rPr lang="nl-NL" dirty="0"/>
              <a:t> Samples t-test</a:t>
            </a:r>
            <a:endParaRPr lang="en-US" dirty="0"/>
          </a:p>
        </p:txBody>
      </p:sp>
      <p:sp>
        <p:nvSpPr>
          <p:cNvPr id="3" name="Θέση περιεχομένου 2">
            <a:extLst>
              <a:ext uri="{FF2B5EF4-FFF2-40B4-BE49-F238E27FC236}">
                <a16:creationId xmlns:a16="http://schemas.microsoft.com/office/drawing/2014/main" id="{A625FD1D-E4E7-488E-931D-96A1F602B8B3}"/>
              </a:ext>
            </a:extLst>
          </p:cNvPr>
          <p:cNvSpPr>
            <a:spLocks noGrp="1"/>
          </p:cNvSpPr>
          <p:nvPr>
            <p:ph idx="1"/>
          </p:nvPr>
        </p:nvSpPr>
        <p:spPr/>
        <p:txBody>
          <a:bodyPr>
            <a:normAutofit lnSpcReduction="10000"/>
          </a:bodyPr>
          <a:lstStyle/>
          <a:p>
            <a:r>
              <a:rPr lang="el-GR" b="1" dirty="0"/>
              <a:t>Οι ίδιοι συμμετέχοντες </a:t>
            </a:r>
            <a:r>
              <a:rPr lang="el-GR" b="1" dirty="0" err="1"/>
              <a:t>μετρώνται</a:t>
            </a:r>
            <a:r>
              <a:rPr lang="el-GR" b="1" dirty="0"/>
              <a:t> δύο φορές</a:t>
            </a:r>
          </a:p>
          <a:p>
            <a:r>
              <a:rPr lang="el-GR" dirty="0"/>
              <a:t>30 μαθητές συμπληρώνουν τεστ γνώσεων:</a:t>
            </a:r>
          </a:p>
          <a:p>
            <a:r>
              <a:rPr lang="el-GR" dirty="0"/>
              <a:t>ΠΡΙΝ από μία διδακτική </a:t>
            </a:r>
            <a:r>
              <a:rPr lang="el-GR" dirty="0" err="1"/>
              <a:t>παρέμβασηκαι</a:t>
            </a:r>
            <a:endParaRPr lang="el-GR" dirty="0"/>
          </a:p>
          <a:p>
            <a:r>
              <a:rPr lang="el-GR" dirty="0"/>
              <a:t>ΜΕΤΑ τη διδακτική παρέμβαση.</a:t>
            </a:r>
          </a:p>
          <a:p>
            <a:r>
              <a:rPr lang="el-GR" dirty="0"/>
              <a:t>Θέλουμε να εξετάσουμε: Βελτιώθηκαν οι γνώσεις των μαθητών μετά την παρέμβαση;</a:t>
            </a:r>
          </a:p>
          <a:p>
            <a:r>
              <a:rPr lang="el-GR" dirty="0">
                <a:sym typeface="Wingdings" panose="05000000000000000000" pitchFamily="2" charset="2"/>
              </a:rPr>
              <a:t></a:t>
            </a:r>
            <a:r>
              <a:rPr lang="el-GR" dirty="0"/>
              <a:t> </a:t>
            </a:r>
            <a:r>
              <a:rPr lang="el-GR" dirty="0" err="1"/>
              <a:t>Paired</a:t>
            </a:r>
            <a:r>
              <a:rPr lang="el-GR" dirty="0"/>
              <a:t> </a:t>
            </a:r>
            <a:r>
              <a:rPr lang="el-GR" dirty="0" err="1"/>
              <a:t>Samples</a:t>
            </a:r>
            <a:r>
              <a:rPr lang="el-GR" dirty="0"/>
              <a:t> t-</a:t>
            </a:r>
            <a:r>
              <a:rPr lang="el-GR" dirty="0" err="1"/>
              <a:t>test</a:t>
            </a:r>
            <a:endParaRPr lang="en-US" dirty="0"/>
          </a:p>
        </p:txBody>
      </p:sp>
    </p:spTree>
    <p:extLst>
      <p:ext uri="{BB962C8B-B14F-4D97-AF65-F5344CB8AC3E}">
        <p14:creationId xmlns:p14="http://schemas.microsoft.com/office/powerpoint/2010/main" val="8231518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0CC079-0398-4647-AB9F-EACCE111158E}"/>
              </a:ext>
            </a:extLst>
          </p:cNvPr>
          <p:cNvSpPr>
            <a:spLocks noGrp="1"/>
          </p:cNvSpPr>
          <p:nvPr>
            <p:ph type="title"/>
          </p:nvPr>
        </p:nvSpPr>
        <p:spPr/>
        <p:txBody>
          <a:bodyPr/>
          <a:lstStyle/>
          <a:p>
            <a:r>
              <a:rPr lang="nl-NL" dirty="0"/>
              <a:t>Independent </a:t>
            </a:r>
            <a:r>
              <a:rPr lang="el-GR" dirty="0"/>
              <a:t>ή </a:t>
            </a:r>
            <a:r>
              <a:rPr lang="nl-NL" dirty="0" err="1"/>
              <a:t>Paired</a:t>
            </a:r>
            <a:r>
              <a:rPr lang="nl-NL" dirty="0"/>
              <a:t>;</a:t>
            </a:r>
            <a:endParaRPr lang="en-US" dirty="0"/>
          </a:p>
        </p:txBody>
      </p:sp>
      <p:sp>
        <p:nvSpPr>
          <p:cNvPr id="3" name="Θέση περιεχομένου 2">
            <a:extLst>
              <a:ext uri="{FF2B5EF4-FFF2-40B4-BE49-F238E27FC236}">
                <a16:creationId xmlns:a16="http://schemas.microsoft.com/office/drawing/2014/main" id="{BE1E973C-DE57-4B17-A0DF-13CA4F5383E4}"/>
              </a:ext>
            </a:extLst>
          </p:cNvPr>
          <p:cNvSpPr>
            <a:spLocks noGrp="1"/>
          </p:cNvSpPr>
          <p:nvPr>
            <p:ph idx="1"/>
          </p:nvPr>
        </p:nvSpPr>
        <p:spPr/>
        <p:txBody>
          <a:bodyPr>
            <a:normAutofit fontScale="92500" lnSpcReduction="20000"/>
          </a:bodyPr>
          <a:lstStyle/>
          <a:p>
            <a:r>
              <a:rPr lang="el-GR" dirty="0"/>
              <a:t>Συγκρίνω τις στάσεις απέναντι στη γενετική: </a:t>
            </a:r>
            <a:r>
              <a:rPr lang="el-GR" b="1" dirty="0"/>
              <a:t>40 μαθητές Γυμνασίου </a:t>
            </a:r>
            <a:r>
              <a:rPr lang="el-GR" dirty="0" err="1"/>
              <a:t>vs</a:t>
            </a:r>
            <a:r>
              <a:rPr lang="el-GR" dirty="0"/>
              <a:t> </a:t>
            </a:r>
            <a:r>
              <a:rPr lang="el-GR" b="1" dirty="0"/>
              <a:t>40 μαθητές Λυκείου</a:t>
            </a:r>
          </a:p>
          <a:p>
            <a:endParaRPr lang="el-GR" dirty="0"/>
          </a:p>
          <a:p>
            <a:r>
              <a:rPr lang="el-GR" dirty="0"/>
              <a:t>Μετράω τις στάσεις 40 μαθητών: </a:t>
            </a:r>
            <a:r>
              <a:rPr lang="el-GR" b="1" dirty="0"/>
              <a:t>πριν</a:t>
            </a:r>
            <a:r>
              <a:rPr lang="el-GR" dirty="0"/>
              <a:t> και </a:t>
            </a:r>
            <a:r>
              <a:rPr lang="el-GR" b="1" dirty="0"/>
              <a:t>μετά</a:t>
            </a:r>
            <a:r>
              <a:rPr lang="el-GR" dirty="0"/>
              <a:t> από εκπαιδευτικό πρόγραμμα για τη γενετική.</a:t>
            </a:r>
          </a:p>
          <a:p>
            <a:endParaRPr lang="el-GR" dirty="0"/>
          </a:p>
          <a:p>
            <a:r>
              <a:rPr lang="el-GR" dirty="0"/>
              <a:t>Συγκρίνω:</a:t>
            </a:r>
          </a:p>
          <a:p>
            <a:pPr marL="0" indent="0">
              <a:buNone/>
            </a:pPr>
            <a:r>
              <a:rPr lang="el-GR" dirty="0"/>
              <a:t>Τμήμα Α → συμβατική διδασκαλία</a:t>
            </a:r>
            <a:br>
              <a:rPr lang="el-GR" dirty="0"/>
            </a:br>
            <a:r>
              <a:rPr lang="el-GR" dirty="0"/>
              <a:t>Τμήμα Β → </a:t>
            </a:r>
            <a:r>
              <a:rPr lang="nl-NL" dirty="0" err="1"/>
              <a:t>inquiry-based</a:t>
            </a:r>
            <a:r>
              <a:rPr lang="nl-NL" dirty="0"/>
              <a:t> </a:t>
            </a:r>
            <a:r>
              <a:rPr lang="nl-NL" dirty="0" err="1"/>
              <a:t>learning</a:t>
            </a:r>
            <a:endParaRPr lang="el-GR" dirty="0"/>
          </a:p>
        </p:txBody>
      </p:sp>
    </p:spTree>
    <p:extLst>
      <p:ext uri="{BB962C8B-B14F-4D97-AF65-F5344CB8AC3E}">
        <p14:creationId xmlns:p14="http://schemas.microsoft.com/office/powerpoint/2010/main" val="27696233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6997AB-A85B-4C4A-B1E9-C9286CEE73BB}"/>
              </a:ext>
            </a:extLst>
          </p:cNvPr>
          <p:cNvSpPr>
            <a:spLocks noGrp="1"/>
          </p:cNvSpPr>
          <p:nvPr>
            <p:ph type="title"/>
          </p:nvPr>
        </p:nvSpPr>
        <p:spPr/>
        <p:txBody>
          <a:bodyPr/>
          <a:lstStyle/>
          <a:p>
            <a:r>
              <a:rPr lang="el-GR" dirty="0"/>
              <a:t>Τι ακριβώς ελέγχει το t-</a:t>
            </a:r>
            <a:r>
              <a:rPr lang="el-GR" dirty="0" err="1"/>
              <a:t>test</a:t>
            </a:r>
            <a:r>
              <a:rPr lang="el-GR" dirty="0"/>
              <a:t>;</a:t>
            </a:r>
            <a:endParaRPr lang="en-US" dirty="0"/>
          </a:p>
        </p:txBody>
      </p:sp>
      <p:sp>
        <p:nvSpPr>
          <p:cNvPr id="3" name="Θέση περιεχομένου 2">
            <a:extLst>
              <a:ext uri="{FF2B5EF4-FFF2-40B4-BE49-F238E27FC236}">
                <a16:creationId xmlns:a16="http://schemas.microsoft.com/office/drawing/2014/main" id="{2A45C60D-E142-4EEE-B5CD-EBD70AD1D397}"/>
              </a:ext>
            </a:extLst>
          </p:cNvPr>
          <p:cNvSpPr>
            <a:spLocks noGrp="1"/>
          </p:cNvSpPr>
          <p:nvPr>
            <p:ph idx="1"/>
          </p:nvPr>
        </p:nvSpPr>
        <p:spPr/>
        <p:txBody>
          <a:bodyPr>
            <a:normAutofit fontScale="92500" lnSpcReduction="10000"/>
          </a:bodyPr>
          <a:lstStyle/>
          <a:p>
            <a:r>
              <a:rPr lang="el-GR" dirty="0"/>
              <a:t>Το t-</a:t>
            </a:r>
            <a:r>
              <a:rPr lang="el-GR" dirty="0" err="1"/>
              <a:t>test</a:t>
            </a:r>
            <a:r>
              <a:rPr lang="el-GR" dirty="0"/>
              <a:t> εξετάζει εάν η </a:t>
            </a:r>
            <a:r>
              <a:rPr lang="el-GR" b="1" dirty="0"/>
              <a:t>διαφορά μεταξύ δύο μέσων όρων</a:t>
            </a:r>
            <a:r>
              <a:rPr lang="el-GR" dirty="0"/>
              <a:t> είναι στατιστικά σημαντική.</a:t>
            </a:r>
          </a:p>
          <a:p>
            <a:r>
              <a:rPr lang="el-GR" dirty="0"/>
              <a:t>Παράδειγμα:</a:t>
            </a:r>
          </a:p>
          <a:p>
            <a:r>
              <a:rPr lang="el-GR" dirty="0"/>
              <a:t>Ομάδα ΑM = 3,40</a:t>
            </a:r>
          </a:p>
          <a:p>
            <a:r>
              <a:rPr lang="el-GR" dirty="0"/>
              <a:t>Ομάδα ΒM = 4,10</a:t>
            </a:r>
          </a:p>
          <a:p>
            <a:r>
              <a:rPr lang="el-GR" dirty="0"/>
              <a:t>Διαφορά:4,10 − 3,40 = 0,70</a:t>
            </a:r>
          </a:p>
          <a:p>
            <a:r>
              <a:rPr lang="el-GR" dirty="0"/>
              <a:t>Το t-</a:t>
            </a:r>
            <a:r>
              <a:rPr lang="el-GR" dirty="0" err="1"/>
              <a:t>test</a:t>
            </a:r>
            <a:r>
              <a:rPr lang="el-GR" dirty="0"/>
              <a:t> μας βοηθά να απαντήσουμε: Είναι αυτή η διαφορά των 0,70 μονάδων αρκετά μεγάλη σε σχέση με τη μεταβλητότητα των δεδομένων ώστε να έχουμε ένδειξη πραγματικής διαφοράς στον πληθυσμό;</a:t>
            </a:r>
            <a:endParaRPr lang="en-US" dirty="0"/>
          </a:p>
        </p:txBody>
      </p:sp>
    </p:spTree>
    <p:extLst>
      <p:ext uri="{BB962C8B-B14F-4D97-AF65-F5344CB8AC3E}">
        <p14:creationId xmlns:p14="http://schemas.microsoft.com/office/powerpoint/2010/main" val="16718538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671B10-CAE2-4504-AA30-7C97AE58F4F2}"/>
              </a:ext>
            </a:extLst>
          </p:cNvPr>
          <p:cNvSpPr>
            <a:spLocks noGrp="1"/>
          </p:cNvSpPr>
          <p:nvPr>
            <p:ph type="title"/>
          </p:nvPr>
        </p:nvSpPr>
        <p:spPr/>
        <p:txBody>
          <a:bodyPr/>
          <a:lstStyle/>
          <a:p>
            <a:r>
              <a:rPr lang="el-GR" dirty="0"/>
              <a:t>Μηδενική Υπόθεση</a:t>
            </a:r>
            <a:endParaRPr lang="en-US" dirty="0"/>
          </a:p>
        </p:txBody>
      </p:sp>
      <p:sp>
        <p:nvSpPr>
          <p:cNvPr id="3" name="Θέση περιεχομένου 2">
            <a:extLst>
              <a:ext uri="{FF2B5EF4-FFF2-40B4-BE49-F238E27FC236}">
                <a16:creationId xmlns:a16="http://schemas.microsoft.com/office/drawing/2014/main" id="{58900E36-CF65-41D3-95A8-A15DEF3DFC3D}"/>
              </a:ext>
            </a:extLst>
          </p:cNvPr>
          <p:cNvSpPr>
            <a:spLocks noGrp="1"/>
          </p:cNvSpPr>
          <p:nvPr>
            <p:ph idx="1"/>
          </p:nvPr>
        </p:nvSpPr>
        <p:spPr/>
        <p:txBody>
          <a:bodyPr>
            <a:normAutofit fontScale="92500"/>
          </a:bodyPr>
          <a:lstStyle/>
          <a:p>
            <a:r>
              <a:rPr lang="el-GR" dirty="0"/>
              <a:t>H₀ — Μηδενική υπόθεση</a:t>
            </a:r>
          </a:p>
          <a:p>
            <a:r>
              <a:rPr lang="el-GR" dirty="0"/>
              <a:t>Υποθέτουμε αρχικά ότι: Δεν υπάρχει διαφορά μεταξύ των δύο ομάδων στον πληθυσμό. Δηλαδή: H₀: μ₁ = μ₂</a:t>
            </a:r>
          </a:p>
          <a:p>
            <a:r>
              <a:rPr lang="el-GR" dirty="0"/>
              <a:t>Εναλλακτική υπόθεση H₁ </a:t>
            </a:r>
            <a:r>
              <a:rPr lang="el-GR" dirty="0">
                <a:sym typeface="Wingdings" panose="05000000000000000000" pitchFamily="2" charset="2"/>
              </a:rPr>
              <a:t> </a:t>
            </a:r>
            <a:r>
              <a:rPr lang="el-GR" dirty="0"/>
              <a:t>Υπάρχει διαφορά μεταξύ των δύο ομάδων. H₁: μ₁ ≠ μ₂</a:t>
            </a:r>
          </a:p>
          <a:p>
            <a:r>
              <a:rPr lang="el-GR" dirty="0"/>
              <a:t>Δεν ξεκινάμε λέγοντας:❌ «Υπάρχει διαφορά και θα την αποδείξω.»</a:t>
            </a:r>
          </a:p>
          <a:p>
            <a:r>
              <a:rPr lang="el-GR" dirty="0"/>
              <a:t>Ξεκινάμε εξετάζοντας: «Έχουμε αρκετά στοιχεία για να απορρίψουμε την υπόθεση ότι δεν υπάρχει διαφορά;»</a:t>
            </a:r>
            <a:endParaRPr lang="en-US" dirty="0"/>
          </a:p>
        </p:txBody>
      </p:sp>
    </p:spTree>
    <p:extLst>
      <p:ext uri="{BB962C8B-B14F-4D97-AF65-F5344CB8AC3E}">
        <p14:creationId xmlns:p14="http://schemas.microsoft.com/office/powerpoint/2010/main" val="35515309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CFD1A1-B3F4-4F86-8F9A-E25A0FAF7829}"/>
              </a:ext>
            </a:extLst>
          </p:cNvPr>
          <p:cNvSpPr>
            <a:spLocks noGrp="1"/>
          </p:cNvSpPr>
          <p:nvPr>
            <p:ph type="title"/>
          </p:nvPr>
        </p:nvSpPr>
        <p:spPr/>
        <p:txBody>
          <a:bodyPr/>
          <a:lstStyle/>
          <a:p>
            <a:r>
              <a:rPr lang="el-GR" dirty="0"/>
              <a:t>Και εδώ εμφανίζεται το p-</a:t>
            </a:r>
            <a:r>
              <a:rPr lang="el-GR" dirty="0" err="1"/>
              <a:t>value</a:t>
            </a:r>
            <a:endParaRPr lang="en-US" dirty="0"/>
          </a:p>
        </p:txBody>
      </p:sp>
      <p:sp>
        <p:nvSpPr>
          <p:cNvPr id="3" name="Θέση περιεχομένου 2">
            <a:extLst>
              <a:ext uri="{FF2B5EF4-FFF2-40B4-BE49-F238E27FC236}">
                <a16:creationId xmlns:a16="http://schemas.microsoft.com/office/drawing/2014/main" id="{5156F3C3-2F66-4471-8611-467D702DAC43}"/>
              </a:ext>
            </a:extLst>
          </p:cNvPr>
          <p:cNvSpPr>
            <a:spLocks noGrp="1"/>
          </p:cNvSpPr>
          <p:nvPr>
            <p:ph idx="1"/>
          </p:nvPr>
        </p:nvSpPr>
        <p:spPr/>
        <p:txBody>
          <a:bodyPr>
            <a:normAutofit fontScale="92500" lnSpcReduction="20000"/>
          </a:bodyPr>
          <a:lstStyle/>
          <a:p>
            <a:r>
              <a:rPr lang="el-GR" dirty="0"/>
              <a:t>Το SPSS θα μας δώσει μία τιμή: </a:t>
            </a:r>
            <a:r>
              <a:rPr lang="el-GR" b="1" dirty="0"/>
              <a:t>p</a:t>
            </a:r>
          </a:p>
          <a:p>
            <a:r>
              <a:rPr lang="el-GR" dirty="0"/>
              <a:t>Για το μάθημά μας χρησιμοποιούμε συνήθως: </a:t>
            </a:r>
            <a:r>
              <a:rPr lang="el-GR" b="1" dirty="0"/>
              <a:t>α = 0,05</a:t>
            </a:r>
            <a:endParaRPr lang="el-GR" dirty="0"/>
          </a:p>
          <a:p>
            <a:pPr marL="0" indent="0">
              <a:buNone/>
            </a:pPr>
            <a:r>
              <a:rPr lang="el-GR" b="1" dirty="0"/>
              <a:t>Αν: p &lt; 0,05</a:t>
            </a:r>
            <a:endParaRPr lang="el-GR" dirty="0"/>
          </a:p>
          <a:p>
            <a:pPr marL="0" indent="0">
              <a:buNone/>
            </a:pPr>
            <a:r>
              <a:rPr lang="el-GR" dirty="0">
                <a:sym typeface="Wingdings" panose="05000000000000000000" pitchFamily="2" charset="2"/>
              </a:rPr>
              <a:t> </a:t>
            </a:r>
            <a:r>
              <a:rPr lang="el-GR" dirty="0"/>
              <a:t> η διαφορά θεωρείται </a:t>
            </a:r>
            <a:r>
              <a:rPr lang="el-GR" b="1" dirty="0"/>
              <a:t>στατιστικά σημαντική </a:t>
            </a:r>
            <a:r>
              <a:rPr lang="el-GR" b="1" dirty="0">
                <a:sym typeface="Wingdings" panose="05000000000000000000" pitchFamily="2" charset="2"/>
              </a:rPr>
              <a:t> </a:t>
            </a:r>
            <a:r>
              <a:rPr lang="el-GR" dirty="0"/>
              <a:t> απορρίπτουμε τη H₀.</a:t>
            </a:r>
          </a:p>
          <a:p>
            <a:pPr marL="0" indent="0">
              <a:buNone/>
            </a:pPr>
            <a:r>
              <a:rPr lang="el-GR" b="1" dirty="0"/>
              <a:t>Αν: p ≥ 0,05</a:t>
            </a:r>
            <a:endParaRPr lang="el-GR" dirty="0"/>
          </a:p>
          <a:p>
            <a:pPr marL="0" indent="0">
              <a:buNone/>
            </a:pPr>
            <a:r>
              <a:rPr lang="el-GR" dirty="0">
                <a:sym typeface="Wingdings" panose="05000000000000000000" pitchFamily="2" charset="2"/>
              </a:rPr>
              <a:t> </a:t>
            </a:r>
            <a:r>
              <a:rPr lang="el-GR" dirty="0"/>
              <a:t>δεν έχουμε επαρκή στοιχεία για στατιστικά σημαντική διαφορά </a:t>
            </a:r>
            <a:r>
              <a:rPr lang="el-GR" dirty="0">
                <a:sym typeface="Wingdings" panose="05000000000000000000" pitchFamily="2" charset="2"/>
              </a:rPr>
              <a:t> </a:t>
            </a:r>
            <a:r>
              <a:rPr lang="el-GR" b="1" dirty="0"/>
              <a:t>δεν απορρίπτουμε τη H₀.</a:t>
            </a:r>
            <a:endParaRPr lang="el-GR" dirty="0"/>
          </a:p>
          <a:p>
            <a:r>
              <a:rPr lang="el-GR" dirty="0"/>
              <a:t>Προσοχή στη διατύπωση: δεν λέμε ότι «αποδείξαμε πως οι ομάδες είναι ίδιες».</a:t>
            </a:r>
          </a:p>
          <a:p>
            <a:endParaRPr lang="en-US" dirty="0"/>
          </a:p>
        </p:txBody>
      </p:sp>
    </p:spTree>
    <p:extLst>
      <p:ext uri="{BB962C8B-B14F-4D97-AF65-F5344CB8AC3E}">
        <p14:creationId xmlns:p14="http://schemas.microsoft.com/office/powerpoint/2010/main" val="3048013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a:extLst>
              <a:ext uri="{FF2B5EF4-FFF2-40B4-BE49-F238E27FC236}">
                <a16:creationId xmlns:a16="http://schemas.microsoft.com/office/drawing/2014/main" id="{20F4E3CD-8687-47E1-9EEF-6CC6788B7BA0}"/>
              </a:ext>
            </a:extLst>
          </p:cNvPr>
          <p:cNvGraphicFramePr>
            <a:graphicFrameLocks noGrp="1"/>
          </p:cNvGraphicFramePr>
          <p:nvPr>
            <p:ph idx="4294967295"/>
            <p:extLst>
              <p:ext uri="{D42A27DB-BD31-4B8C-83A1-F6EECF244321}">
                <p14:modId xmlns:p14="http://schemas.microsoft.com/office/powerpoint/2010/main" val="2433660200"/>
              </p:ext>
            </p:extLst>
          </p:nvPr>
        </p:nvGraphicFramePr>
        <p:xfrm>
          <a:off x="1148317" y="1118229"/>
          <a:ext cx="6360043" cy="1463040"/>
        </p:xfrm>
        <a:graphic>
          <a:graphicData uri="http://schemas.openxmlformats.org/drawingml/2006/table">
            <a:tbl>
              <a:tblPr/>
              <a:tblGrid>
                <a:gridCol w="825232">
                  <a:extLst>
                    <a:ext uri="{9D8B030D-6E8A-4147-A177-3AD203B41FA5}">
                      <a16:colId xmlns:a16="http://schemas.microsoft.com/office/drawing/2014/main" val="564799320"/>
                    </a:ext>
                  </a:extLst>
                </a:gridCol>
                <a:gridCol w="1962272">
                  <a:extLst>
                    <a:ext uri="{9D8B030D-6E8A-4147-A177-3AD203B41FA5}">
                      <a16:colId xmlns:a16="http://schemas.microsoft.com/office/drawing/2014/main" val="2739689242"/>
                    </a:ext>
                  </a:extLst>
                </a:gridCol>
                <a:gridCol w="3572539">
                  <a:extLst>
                    <a:ext uri="{9D8B030D-6E8A-4147-A177-3AD203B41FA5}">
                      <a16:colId xmlns:a16="http://schemas.microsoft.com/office/drawing/2014/main" val="4169416403"/>
                    </a:ext>
                  </a:extLst>
                </a:gridCol>
              </a:tblGrid>
              <a:tr h="0">
                <a:tc>
                  <a:txBody>
                    <a:bodyPr/>
                    <a:lstStyle/>
                    <a:p>
                      <a:pPr algn="l"/>
                      <a:endParaRPr lang="nl-NL"/>
                    </a:p>
                  </a:txBody>
                  <a:tcPr anchor="ctr">
                    <a:lnL>
                      <a:noFill/>
                    </a:lnL>
                    <a:lnR>
                      <a:noFill/>
                    </a:lnR>
                    <a:lnT>
                      <a:noFill/>
                    </a:lnT>
                    <a:lnB>
                      <a:noFill/>
                    </a:lnB>
                  </a:tcPr>
                </a:tc>
                <a:tc>
                  <a:txBody>
                    <a:bodyPr/>
                    <a:lstStyle/>
                    <a:p>
                      <a:pPr algn="l"/>
                      <a:r>
                        <a:rPr lang="el-GR"/>
                        <a:t>Παραδοσιακή</a:t>
                      </a:r>
                    </a:p>
                  </a:txBody>
                  <a:tcPr anchor="ctr">
                    <a:lnL>
                      <a:noFill/>
                    </a:lnL>
                    <a:lnR>
                      <a:noFill/>
                    </a:lnR>
                    <a:lnT>
                      <a:noFill/>
                    </a:lnT>
                    <a:lnB>
                      <a:noFill/>
                    </a:lnB>
                  </a:tcPr>
                </a:tc>
                <a:tc>
                  <a:txBody>
                    <a:bodyPr/>
                    <a:lstStyle/>
                    <a:p>
                      <a:pPr algn="l"/>
                      <a:r>
                        <a:rPr lang="el-GR"/>
                        <a:t>Διερευνητική</a:t>
                      </a:r>
                    </a:p>
                  </a:txBody>
                  <a:tcPr anchor="ctr">
                    <a:lnL>
                      <a:noFill/>
                    </a:lnL>
                    <a:lnR>
                      <a:noFill/>
                    </a:lnR>
                    <a:lnT>
                      <a:noFill/>
                    </a:lnT>
                    <a:lnB>
                      <a:noFill/>
                    </a:lnB>
                  </a:tcPr>
                </a:tc>
                <a:extLst>
                  <a:ext uri="{0D108BD9-81ED-4DB2-BD59-A6C34878D82A}">
                    <a16:rowId xmlns:a16="http://schemas.microsoft.com/office/drawing/2014/main" val="1314015901"/>
                  </a:ext>
                </a:extLst>
              </a:tr>
              <a:tr h="0">
                <a:tc>
                  <a:txBody>
                    <a:bodyPr/>
                    <a:lstStyle/>
                    <a:p>
                      <a:pPr algn="l"/>
                      <a:r>
                        <a:rPr lang="nl-NL" dirty="0"/>
                        <a:t>N</a:t>
                      </a:r>
                    </a:p>
                  </a:txBody>
                  <a:tcPr anchor="ctr">
                    <a:lnL>
                      <a:noFill/>
                    </a:lnL>
                    <a:lnR>
                      <a:noFill/>
                    </a:lnR>
                    <a:lnT>
                      <a:noFill/>
                    </a:lnT>
                    <a:lnB>
                      <a:noFill/>
                    </a:lnB>
                  </a:tcPr>
                </a:tc>
                <a:tc>
                  <a:txBody>
                    <a:bodyPr/>
                    <a:lstStyle/>
                    <a:p>
                      <a:pPr algn="l"/>
                      <a:r>
                        <a:rPr lang="nl-NL"/>
                        <a:t>50</a:t>
                      </a:r>
                    </a:p>
                  </a:txBody>
                  <a:tcPr anchor="ctr">
                    <a:lnL>
                      <a:noFill/>
                    </a:lnL>
                    <a:lnR>
                      <a:noFill/>
                    </a:lnR>
                    <a:lnT>
                      <a:noFill/>
                    </a:lnT>
                    <a:lnB>
                      <a:noFill/>
                    </a:lnB>
                  </a:tcPr>
                </a:tc>
                <a:tc>
                  <a:txBody>
                    <a:bodyPr/>
                    <a:lstStyle/>
                    <a:p>
                      <a:pPr algn="l"/>
                      <a:r>
                        <a:rPr lang="nl-NL"/>
                        <a:t>52</a:t>
                      </a:r>
                    </a:p>
                  </a:txBody>
                  <a:tcPr anchor="ctr">
                    <a:lnL>
                      <a:noFill/>
                    </a:lnL>
                    <a:lnR>
                      <a:noFill/>
                    </a:lnR>
                    <a:lnT>
                      <a:noFill/>
                    </a:lnT>
                    <a:lnB>
                      <a:noFill/>
                    </a:lnB>
                  </a:tcPr>
                </a:tc>
                <a:extLst>
                  <a:ext uri="{0D108BD9-81ED-4DB2-BD59-A6C34878D82A}">
                    <a16:rowId xmlns:a16="http://schemas.microsoft.com/office/drawing/2014/main" val="859311057"/>
                  </a:ext>
                </a:extLst>
              </a:tr>
              <a:tr h="0">
                <a:tc>
                  <a:txBody>
                    <a:bodyPr/>
                    <a:lstStyle/>
                    <a:p>
                      <a:pPr algn="l"/>
                      <a:r>
                        <a:rPr lang="nl-NL" dirty="0"/>
                        <a:t>M</a:t>
                      </a:r>
                    </a:p>
                  </a:txBody>
                  <a:tcPr anchor="ctr">
                    <a:lnL>
                      <a:noFill/>
                    </a:lnL>
                    <a:lnR>
                      <a:noFill/>
                    </a:lnR>
                    <a:lnT>
                      <a:noFill/>
                    </a:lnT>
                    <a:lnB>
                      <a:noFill/>
                    </a:lnB>
                  </a:tcPr>
                </a:tc>
                <a:tc>
                  <a:txBody>
                    <a:bodyPr/>
                    <a:lstStyle/>
                    <a:p>
                      <a:pPr algn="l"/>
                      <a:r>
                        <a:rPr lang="nl-NL" dirty="0"/>
                        <a:t>3,40</a:t>
                      </a:r>
                    </a:p>
                  </a:txBody>
                  <a:tcPr anchor="ctr">
                    <a:lnL>
                      <a:noFill/>
                    </a:lnL>
                    <a:lnR>
                      <a:noFill/>
                    </a:lnR>
                    <a:lnT>
                      <a:noFill/>
                    </a:lnT>
                    <a:lnB>
                      <a:noFill/>
                    </a:lnB>
                  </a:tcPr>
                </a:tc>
                <a:tc>
                  <a:txBody>
                    <a:bodyPr/>
                    <a:lstStyle/>
                    <a:p>
                      <a:pPr algn="l"/>
                      <a:r>
                        <a:rPr lang="nl-NL"/>
                        <a:t>4,10</a:t>
                      </a:r>
                    </a:p>
                  </a:txBody>
                  <a:tcPr anchor="ctr">
                    <a:lnL>
                      <a:noFill/>
                    </a:lnL>
                    <a:lnR>
                      <a:noFill/>
                    </a:lnR>
                    <a:lnT>
                      <a:noFill/>
                    </a:lnT>
                    <a:lnB>
                      <a:noFill/>
                    </a:lnB>
                  </a:tcPr>
                </a:tc>
                <a:extLst>
                  <a:ext uri="{0D108BD9-81ED-4DB2-BD59-A6C34878D82A}">
                    <a16:rowId xmlns:a16="http://schemas.microsoft.com/office/drawing/2014/main" val="2581576814"/>
                  </a:ext>
                </a:extLst>
              </a:tr>
              <a:tr h="0">
                <a:tc>
                  <a:txBody>
                    <a:bodyPr/>
                    <a:lstStyle/>
                    <a:p>
                      <a:pPr algn="l"/>
                      <a:r>
                        <a:rPr lang="nl-NL" dirty="0"/>
                        <a:t>SD</a:t>
                      </a:r>
                    </a:p>
                  </a:txBody>
                  <a:tcPr anchor="ctr">
                    <a:lnL>
                      <a:noFill/>
                    </a:lnL>
                    <a:lnR>
                      <a:noFill/>
                    </a:lnR>
                    <a:lnT>
                      <a:noFill/>
                    </a:lnT>
                    <a:lnB>
                      <a:noFill/>
                    </a:lnB>
                  </a:tcPr>
                </a:tc>
                <a:tc>
                  <a:txBody>
                    <a:bodyPr/>
                    <a:lstStyle/>
                    <a:p>
                      <a:pPr algn="l"/>
                      <a:r>
                        <a:rPr lang="nl-NL"/>
                        <a:t>0,65</a:t>
                      </a:r>
                    </a:p>
                  </a:txBody>
                  <a:tcPr anchor="ctr">
                    <a:lnL>
                      <a:noFill/>
                    </a:lnL>
                    <a:lnR>
                      <a:noFill/>
                    </a:lnR>
                    <a:lnT>
                      <a:noFill/>
                    </a:lnT>
                    <a:lnB>
                      <a:noFill/>
                    </a:lnB>
                  </a:tcPr>
                </a:tc>
                <a:tc>
                  <a:txBody>
                    <a:bodyPr/>
                    <a:lstStyle/>
                    <a:p>
                      <a:pPr algn="l"/>
                      <a:r>
                        <a:rPr lang="nl-NL" dirty="0"/>
                        <a:t>0,60</a:t>
                      </a:r>
                    </a:p>
                  </a:txBody>
                  <a:tcPr anchor="ctr">
                    <a:lnL>
                      <a:noFill/>
                    </a:lnL>
                    <a:lnR>
                      <a:noFill/>
                    </a:lnR>
                    <a:lnT>
                      <a:noFill/>
                    </a:lnT>
                    <a:lnB>
                      <a:noFill/>
                    </a:lnB>
                  </a:tcPr>
                </a:tc>
                <a:extLst>
                  <a:ext uri="{0D108BD9-81ED-4DB2-BD59-A6C34878D82A}">
                    <a16:rowId xmlns:a16="http://schemas.microsoft.com/office/drawing/2014/main" val="89780293"/>
                  </a:ext>
                </a:extLst>
              </a:tr>
            </a:tbl>
          </a:graphicData>
        </a:graphic>
      </p:graphicFrame>
      <p:sp>
        <p:nvSpPr>
          <p:cNvPr id="5" name="Ορθογώνιο 4">
            <a:extLst>
              <a:ext uri="{FF2B5EF4-FFF2-40B4-BE49-F238E27FC236}">
                <a16:creationId xmlns:a16="http://schemas.microsoft.com/office/drawing/2014/main" id="{590F9956-1268-4EB6-AEED-3DA72480AE2D}"/>
              </a:ext>
            </a:extLst>
          </p:cNvPr>
          <p:cNvSpPr/>
          <p:nvPr/>
        </p:nvSpPr>
        <p:spPr>
          <a:xfrm>
            <a:off x="1148317" y="2849525"/>
            <a:ext cx="9572846" cy="3139321"/>
          </a:xfrm>
          <a:prstGeom prst="rect">
            <a:avLst/>
          </a:prstGeom>
        </p:spPr>
        <p:txBody>
          <a:bodyPr wrap="square">
            <a:spAutoFit/>
          </a:bodyPr>
          <a:lstStyle/>
          <a:p>
            <a:r>
              <a:rPr lang="el-GR" dirty="0"/>
              <a:t>και το SPSS δίνει:</a:t>
            </a:r>
          </a:p>
          <a:p>
            <a:endParaRPr lang="el-GR" dirty="0"/>
          </a:p>
          <a:p>
            <a:r>
              <a:rPr lang="el-GR" b="1" dirty="0"/>
              <a:t>p = 0,002</a:t>
            </a:r>
          </a:p>
          <a:p>
            <a:endParaRPr lang="el-GR" dirty="0"/>
          </a:p>
          <a:p>
            <a:r>
              <a:rPr lang="el-GR" b="1" dirty="0"/>
              <a:t>Τι κάνω; </a:t>
            </a:r>
            <a:r>
              <a:rPr lang="el-GR" dirty="0"/>
              <a:t>Συγκρίνω:</a:t>
            </a:r>
          </a:p>
          <a:p>
            <a:endParaRPr lang="el-GR" dirty="0"/>
          </a:p>
          <a:p>
            <a:r>
              <a:rPr lang="el-GR" b="1" dirty="0"/>
              <a:t>0,002 &lt; 0,05</a:t>
            </a:r>
          </a:p>
          <a:p>
            <a:endParaRPr lang="el-GR" dirty="0"/>
          </a:p>
          <a:p>
            <a:r>
              <a:rPr lang="el-GR" dirty="0"/>
              <a:t>Άρα:</a:t>
            </a:r>
          </a:p>
          <a:p>
            <a:r>
              <a:rPr lang="el-GR" b="1" dirty="0"/>
              <a:t>Στατιστικά σημαντική διαφορά ✓</a:t>
            </a:r>
          </a:p>
          <a:p>
            <a:r>
              <a:rPr lang="el-GR" dirty="0"/>
              <a:t>Οι μαθητές της διερευνητικής διδασκαλίας παρουσίασαν υψηλότερο μέσο ενδιαφέρον για τη Βιολογία.</a:t>
            </a:r>
          </a:p>
        </p:txBody>
      </p:sp>
    </p:spTree>
    <p:extLst>
      <p:ext uri="{BB962C8B-B14F-4D97-AF65-F5344CB8AC3E}">
        <p14:creationId xmlns:p14="http://schemas.microsoft.com/office/powerpoint/2010/main" val="24061683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1BB1F1D3-37C0-47D9-86EF-527F59327139}"/>
              </a:ext>
            </a:extLst>
          </p:cNvPr>
          <p:cNvSpPr/>
          <p:nvPr/>
        </p:nvSpPr>
        <p:spPr>
          <a:xfrm>
            <a:off x="1594882" y="1275907"/>
            <a:ext cx="9792587" cy="4893647"/>
          </a:xfrm>
          <a:prstGeom prst="rect">
            <a:avLst/>
          </a:prstGeom>
        </p:spPr>
        <p:txBody>
          <a:bodyPr wrap="square">
            <a:spAutoFit/>
          </a:bodyPr>
          <a:lstStyle/>
          <a:p>
            <a:r>
              <a:rPr lang="el-GR" sz="2400" dirty="0"/>
              <a:t>Ομάδα Α: </a:t>
            </a:r>
            <a:r>
              <a:rPr lang="el-GR" sz="2400" b="1" dirty="0"/>
              <a:t>M = 3,80</a:t>
            </a:r>
            <a:endParaRPr lang="el-GR" sz="2400" dirty="0"/>
          </a:p>
          <a:p>
            <a:r>
              <a:rPr lang="el-GR" sz="2400" dirty="0"/>
              <a:t>Ομάδα Β: </a:t>
            </a:r>
            <a:r>
              <a:rPr lang="el-GR" sz="2400" b="1" dirty="0"/>
              <a:t>M = 3,92</a:t>
            </a:r>
          </a:p>
          <a:p>
            <a:endParaRPr lang="el-GR" sz="2400" dirty="0"/>
          </a:p>
          <a:p>
            <a:r>
              <a:rPr lang="el-GR" sz="2400" dirty="0"/>
              <a:t>SPSS: </a:t>
            </a:r>
            <a:r>
              <a:rPr lang="el-GR" sz="2400" b="1" dirty="0"/>
              <a:t>p = 0,31</a:t>
            </a:r>
          </a:p>
          <a:p>
            <a:endParaRPr lang="el-GR" sz="2400" dirty="0"/>
          </a:p>
          <a:p>
            <a:r>
              <a:rPr lang="el-GR" sz="2400" b="1" dirty="0"/>
              <a:t>Σύγκριση  0,31 &gt; 0,05</a:t>
            </a:r>
          </a:p>
          <a:p>
            <a:endParaRPr lang="el-GR" sz="2400" dirty="0"/>
          </a:p>
          <a:p>
            <a:r>
              <a:rPr lang="el-GR" sz="2400" dirty="0"/>
              <a:t>Άρα:</a:t>
            </a:r>
          </a:p>
          <a:p>
            <a:r>
              <a:rPr lang="el-GR" sz="2400" dirty="0"/>
              <a:t>❌ Δεν προκύπτει στατιστικά σημαντική διαφορά.</a:t>
            </a:r>
          </a:p>
          <a:p>
            <a:endParaRPr lang="el-GR" sz="2400" dirty="0"/>
          </a:p>
          <a:p>
            <a:r>
              <a:rPr lang="el-GR" sz="2400" b="1" dirty="0"/>
              <a:t>Τι ΔΕΝ γράφω: </a:t>
            </a:r>
            <a:r>
              <a:rPr lang="el-GR" sz="2400" dirty="0"/>
              <a:t>«Οι δύο ομάδες είναι ίδιες.»</a:t>
            </a:r>
          </a:p>
          <a:p>
            <a:r>
              <a:rPr lang="el-GR" sz="2400" b="1" dirty="0"/>
              <a:t>Τι γράφω</a:t>
            </a:r>
            <a:r>
              <a:rPr lang="el-GR" sz="2400" dirty="0"/>
              <a:t>: Δεν διαπιστώθηκε στατιστικά σημαντική διαφορά μεταξύ των δύο ομάδων.</a:t>
            </a:r>
          </a:p>
        </p:txBody>
      </p:sp>
    </p:spTree>
    <p:extLst>
      <p:ext uri="{BB962C8B-B14F-4D97-AF65-F5344CB8AC3E}">
        <p14:creationId xmlns:p14="http://schemas.microsoft.com/office/powerpoint/2010/main" val="39389411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6AD9F9-76BC-4463-882E-52C4D3B4787E}"/>
              </a:ext>
            </a:extLst>
          </p:cNvPr>
          <p:cNvSpPr>
            <a:spLocks noGrp="1"/>
          </p:cNvSpPr>
          <p:nvPr>
            <p:ph type="title"/>
          </p:nvPr>
        </p:nvSpPr>
        <p:spPr/>
        <p:txBody>
          <a:bodyPr>
            <a:normAutofit fontScale="90000"/>
          </a:bodyPr>
          <a:lstStyle/>
          <a:p>
            <a:r>
              <a:rPr lang="el-GR" dirty="0"/>
              <a:t>ΠΡΟΣΟΧΗ: Στατιστικά σημαντικό ≠ σημαντικό στην πράξη</a:t>
            </a:r>
            <a:endParaRPr lang="en-US" dirty="0"/>
          </a:p>
        </p:txBody>
      </p:sp>
      <p:sp>
        <p:nvSpPr>
          <p:cNvPr id="3" name="Θέση περιεχομένου 2">
            <a:extLst>
              <a:ext uri="{FF2B5EF4-FFF2-40B4-BE49-F238E27FC236}">
                <a16:creationId xmlns:a16="http://schemas.microsoft.com/office/drawing/2014/main" id="{5D3E04BA-F94C-4038-A319-F411D46E7FB8}"/>
              </a:ext>
            </a:extLst>
          </p:cNvPr>
          <p:cNvSpPr>
            <a:spLocks noGrp="1"/>
          </p:cNvSpPr>
          <p:nvPr>
            <p:ph idx="1"/>
          </p:nvPr>
        </p:nvSpPr>
        <p:spPr/>
        <p:txBody>
          <a:bodyPr/>
          <a:lstStyle/>
          <a:p>
            <a:r>
              <a:rPr lang="el-GR" dirty="0"/>
              <a:t>Έστω :Ομάδα Α → M = 4,01 Ομάδα Β → M = 4,05 </a:t>
            </a:r>
            <a:r>
              <a:rPr lang="el-GR" dirty="0" err="1"/>
              <a:t>και:p</a:t>
            </a:r>
            <a:r>
              <a:rPr lang="el-GR" dirty="0"/>
              <a:t> = 0,03</a:t>
            </a:r>
          </a:p>
          <a:p>
            <a:r>
              <a:rPr lang="el-GR" dirty="0"/>
              <a:t>Η διαφορά είναι στατιστικά σημαντική.</a:t>
            </a:r>
          </a:p>
          <a:p>
            <a:r>
              <a:rPr lang="el-GR" dirty="0"/>
              <a:t>Αλλά η πραγματική διαφορά είναι μόλις: 0,04 μονάδες</a:t>
            </a:r>
          </a:p>
          <a:p>
            <a:r>
              <a:rPr lang="el-GR" dirty="0"/>
              <a:t>Ερώτηση: Έχει αυτή η διαφορά εκπαιδευτική σημασία;</a:t>
            </a:r>
          </a:p>
          <a:p>
            <a:r>
              <a:rPr lang="el-GR" dirty="0"/>
              <a:t>Όχι απαραίτητα. Γι' αυτό αργότερα εξετάζουμε και το: </a:t>
            </a:r>
            <a:r>
              <a:rPr lang="el-GR" dirty="0" err="1"/>
              <a:t>Effect</a:t>
            </a:r>
            <a:r>
              <a:rPr lang="el-GR" dirty="0"/>
              <a:t> </a:t>
            </a:r>
            <a:r>
              <a:rPr lang="el-GR" dirty="0" err="1"/>
              <a:t>Size</a:t>
            </a:r>
            <a:r>
              <a:rPr lang="el-GR" dirty="0"/>
              <a:t> — Μέγεθος επίδρασης π.χ. </a:t>
            </a:r>
            <a:r>
              <a:rPr lang="el-GR" dirty="0" err="1"/>
              <a:t>Cohen's</a:t>
            </a:r>
            <a:r>
              <a:rPr lang="el-GR" dirty="0"/>
              <a:t> d</a:t>
            </a:r>
            <a:endParaRPr lang="en-US" dirty="0"/>
          </a:p>
        </p:txBody>
      </p:sp>
    </p:spTree>
    <p:extLst>
      <p:ext uri="{BB962C8B-B14F-4D97-AF65-F5344CB8AC3E}">
        <p14:creationId xmlns:p14="http://schemas.microsoft.com/office/powerpoint/2010/main" val="8315442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A5AC08AC-61B9-4218-B277-8F921C18BF32}"/>
              </a:ext>
            </a:extLst>
          </p:cNvPr>
          <p:cNvSpPr>
            <a:spLocks noGrp="1"/>
          </p:cNvSpPr>
          <p:nvPr>
            <p:ph type="ctrTitle"/>
          </p:nvPr>
        </p:nvSpPr>
        <p:spPr/>
        <p:txBody>
          <a:bodyPr/>
          <a:lstStyle/>
          <a:p>
            <a:r>
              <a:rPr lang="nl-NL" dirty="0"/>
              <a:t>t-test</a:t>
            </a:r>
            <a:endParaRPr lang="en-US" dirty="0"/>
          </a:p>
        </p:txBody>
      </p:sp>
      <p:sp>
        <p:nvSpPr>
          <p:cNvPr id="5" name="Υπότιτλος 4">
            <a:extLst>
              <a:ext uri="{FF2B5EF4-FFF2-40B4-BE49-F238E27FC236}">
                <a16:creationId xmlns:a16="http://schemas.microsoft.com/office/drawing/2014/main" id="{7CE60BF7-EB79-44E6-A503-0983523F2318}"/>
              </a:ext>
            </a:extLst>
          </p:cNvPr>
          <p:cNvSpPr>
            <a:spLocks noGrp="1"/>
          </p:cNvSpPr>
          <p:nvPr>
            <p:ph type="subTitle" idx="1"/>
          </p:nvPr>
        </p:nvSpPr>
        <p:spPr/>
        <p:txBody>
          <a:bodyPr/>
          <a:lstStyle/>
          <a:p>
            <a:r>
              <a:rPr lang="nl-NL" dirty="0"/>
              <a:t>t-test </a:t>
            </a:r>
            <a:r>
              <a:rPr lang="el-GR" dirty="0"/>
              <a:t>στο </a:t>
            </a:r>
            <a:r>
              <a:rPr lang="nl-NL" dirty="0"/>
              <a:t>SPSS</a:t>
            </a:r>
            <a:endParaRPr lang="en-US" dirty="0"/>
          </a:p>
        </p:txBody>
      </p:sp>
    </p:spTree>
    <p:extLst>
      <p:ext uri="{BB962C8B-B14F-4D97-AF65-F5344CB8AC3E}">
        <p14:creationId xmlns:p14="http://schemas.microsoft.com/office/powerpoint/2010/main" val="16908030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48BA95-085F-4BA4-8DFC-8A2226FA71C0}"/>
              </a:ext>
            </a:extLst>
          </p:cNvPr>
          <p:cNvSpPr>
            <a:spLocks noGrp="1"/>
          </p:cNvSpPr>
          <p:nvPr>
            <p:ph type="title"/>
          </p:nvPr>
        </p:nvSpPr>
        <p:spPr/>
        <p:txBody>
          <a:bodyPr>
            <a:normAutofit/>
          </a:bodyPr>
          <a:lstStyle/>
          <a:p>
            <a:r>
              <a:rPr lang="nl-NL" dirty="0"/>
              <a:t>t-test </a:t>
            </a:r>
            <a:r>
              <a:rPr lang="el-GR" dirty="0"/>
              <a:t>στο </a:t>
            </a:r>
            <a:r>
              <a:rPr lang="nl-NL" dirty="0"/>
              <a:t>SPSS</a:t>
            </a:r>
            <a:endParaRPr lang="en-US" dirty="0"/>
          </a:p>
        </p:txBody>
      </p:sp>
      <p:sp>
        <p:nvSpPr>
          <p:cNvPr id="3" name="Θέση περιεχομένου 2">
            <a:extLst>
              <a:ext uri="{FF2B5EF4-FFF2-40B4-BE49-F238E27FC236}">
                <a16:creationId xmlns:a16="http://schemas.microsoft.com/office/drawing/2014/main" id="{15A9DD26-EEB3-44DC-A49C-AACC17BBD27D}"/>
              </a:ext>
            </a:extLst>
          </p:cNvPr>
          <p:cNvSpPr>
            <a:spLocks noGrp="1"/>
          </p:cNvSpPr>
          <p:nvPr>
            <p:ph idx="1"/>
          </p:nvPr>
        </p:nvSpPr>
        <p:spPr/>
        <p:txBody>
          <a:bodyPr>
            <a:normAutofit lnSpcReduction="10000"/>
          </a:bodyPr>
          <a:lstStyle/>
          <a:p>
            <a:r>
              <a:rPr lang="el-GR" dirty="0"/>
              <a:t>Για δύο ανεξάρτητες ομάδες:</a:t>
            </a:r>
          </a:p>
          <a:p>
            <a:pPr marL="0" indent="0">
              <a:buNone/>
            </a:pPr>
            <a:r>
              <a:rPr lang="en-US" dirty="0"/>
              <a:t>Analyze</a:t>
            </a:r>
            <a:r>
              <a:rPr lang="el-GR" dirty="0"/>
              <a:t> </a:t>
            </a:r>
            <a:r>
              <a:rPr lang="el-GR" dirty="0">
                <a:sym typeface="Wingdings" panose="05000000000000000000" pitchFamily="2" charset="2"/>
              </a:rPr>
              <a:t> </a:t>
            </a:r>
            <a:r>
              <a:rPr lang="en-US" dirty="0"/>
              <a:t>Compare Means</a:t>
            </a:r>
            <a:r>
              <a:rPr lang="el-GR" dirty="0"/>
              <a:t> </a:t>
            </a:r>
            <a:r>
              <a:rPr lang="el-GR" dirty="0">
                <a:sym typeface="Wingdings" panose="05000000000000000000" pitchFamily="2" charset="2"/>
              </a:rPr>
              <a:t> </a:t>
            </a:r>
            <a:r>
              <a:rPr lang="en-US" dirty="0"/>
              <a:t>Independent-Samples T Test</a:t>
            </a:r>
            <a:endParaRPr lang="el-GR" dirty="0"/>
          </a:p>
          <a:p>
            <a:pPr marL="0" indent="0">
              <a:buNone/>
            </a:pPr>
            <a:r>
              <a:rPr lang="el-GR" dirty="0"/>
              <a:t>Στο: </a:t>
            </a:r>
            <a:r>
              <a:rPr lang="en-US" dirty="0"/>
              <a:t>Test Variable(s)</a:t>
            </a:r>
            <a:r>
              <a:rPr lang="el-GR" dirty="0"/>
              <a:t>βάζουμε την εξαρτημένη μεταβλητή: </a:t>
            </a:r>
            <a:r>
              <a:rPr lang="en-US" dirty="0" err="1"/>
              <a:t>Interest_Biology</a:t>
            </a:r>
            <a:endParaRPr lang="el-GR" dirty="0"/>
          </a:p>
          <a:p>
            <a:pPr marL="0" indent="0">
              <a:buNone/>
            </a:pPr>
            <a:r>
              <a:rPr lang="el-GR" dirty="0"/>
              <a:t>Στο: </a:t>
            </a:r>
            <a:r>
              <a:rPr lang="en-US" dirty="0"/>
              <a:t>Grouping Variable</a:t>
            </a:r>
            <a:r>
              <a:rPr lang="el-GR" dirty="0"/>
              <a:t> βάζουμε: </a:t>
            </a:r>
            <a:r>
              <a:rPr lang="en-US" dirty="0" err="1"/>
              <a:t>Teaching_Method</a:t>
            </a:r>
            <a:r>
              <a:rPr lang="el-GR" dirty="0"/>
              <a:t> </a:t>
            </a:r>
          </a:p>
          <a:p>
            <a:pPr marL="0" indent="0">
              <a:buNone/>
            </a:pPr>
            <a:r>
              <a:rPr lang="el-GR" dirty="0"/>
              <a:t>και ορίζουμε:</a:t>
            </a:r>
          </a:p>
          <a:p>
            <a:pPr marL="0" indent="0">
              <a:buNone/>
            </a:pPr>
            <a:r>
              <a:rPr lang="el-GR" dirty="0"/>
              <a:t>1 = </a:t>
            </a:r>
            <a:r>
              <a:rPr lang="en-US" dirty="0"/>
              <a:t>Traditional</a:t>
            </a:r>
            <a:endParaRPr lang="el-GR" dirty="0"/>
          </a:p>
          <a:p>
            <a:pPr marL="0" indent="0">
              <a:buNone/>
            </a:pPr>
            <a:r>
              <a:rPr lang="en-US" dirty="0"/>
              <a:t>2 = Inquiry</a:t>
            </a:r>
          </a:p>
        </p:txBody>
      </p:sp>
    </p:spTree>
    <p:extLst>
      <p:ext uri="{BB962C8B-B14F-4D97-AF65-F5344CB8AC3E}">
        <p14:creationId xmlns:p14="http://schemas.microsoft.com/office/powerpoint/2010/main" val="24438226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C6D4C6-1C17-48D5-966C-B2C25D9B16FD}"/>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6B2AC5DA-824B-4DBA-BE9C-19AB82E55B0C}"/>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202C6AF2-1038-4334-A202-BC049E78EFE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98206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7F8F40-B1CE-4FF0-B55D-06FF00F6F722}"/>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B061E97A-01D0-4B66-9417-345B849755CD}"/>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9141AB2-2C98-41F4-AD00-B5A89DFFCF5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077150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9DE235-7227-4849-996D-B393C40EEFC4}"/>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43F5DD35-4DB7-48AE-90F6-74C849F06A0A}"/>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7A216210-68FF-4FFE-AA48-3DB86FEB34A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157348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EE7BAB-478C-4328-B0E8-824A36C4D3F4}"/>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564DE00A-E38D-48A7-8854-1F53CC90F6F5}"/>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FF9AEFA5-4291-4A42-BFF2-CE4C2521A87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534969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EA3DAD-0471-4A70-8094-EA0CF148510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A18B1B1B-641E-4C03-97AF-C6484C51D64E}"/>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C52CAF4D-8C34-4ACC-BEA0-C657F1E5DED3}"/>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D239A8AE-1308-483E-BFEA-6181F47441D0}"/>
              </a:ext>
            </a:extLst>
          </p:cNvPr>
          <p:cNvSpPr/>
          <p:nvPr/>
        </p:nvSpPr>
        <p:spPr>
          <a:xfrm>
            <a:off x="7265581" y="3716669"/>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8116346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918390-1F8F-44F8-B45A-790E6A34066D}"/>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1527A7E7-5410-4BF8-A2B3-0A53DFC93ED3}"/>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70F18610-7E88-446D-95AC-E67E982D8ED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902274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4EA38D-9157-4209-806E-A4C0D8FD42C0}"/>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8D3F0A68-876F-4EEA-AAE5-31D97FC638E7}"/>
              </a:ext>
            </a:extLst>
          </p:cNvPr>
          <p:cNvSpPr>
            <a:spLocks noGrp="1"/>
          </p:cNvSpPr>
          <p:nvPr>
            <p:ph idx="1"/>
          </p:nvPr>
        </p:nvSpPr>
        <p:spPr/>
        <p:txBody>
          <a:bodyPr/>
          <a:lstStyle/>
          <a:p>
            <a:endParaRPr lang="en-US"/>
          </a:p>
        </p:txBody>
      </p:sp>
      <p:pic>
        <p:nvPicPr>
          <p:cNvPr id="6" name="Εικόνα 5">
            <a:extLst>
              <a:ext uri="{FF2B5EF4-FFF2-40B4-BE49-F238E27FC236}">
                <a16:creationId xmlns:a16="http://schemas.microsoft.com/office/drawing/2014/main" id="{833A67E0-193A-489E-8A87-BAF5399661F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240026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960148-7FC8-433C-9F81-8D66B47479A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FADE260-6E49-4C2E-8F3D-48C19D82620D}"/>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A7D74D6C-0B01-45D8-93C9-95504982002C}"/>
              </a:ext>
            </a:extLst>
          </p:cNvPr>
          <p:cNvPicPr>
            <a:picLocks noChangeAspect="1"/>
          </p:cNvPicPr>
          <p:nvPr/>
        </p:nvPicPr>
        <p:blipFill>
          <a:blip r:embed="rId2"/>
          <a:stretch>
            <a:fillRect/>
          </a:stretch>
        </p:blipFill>
        <p:spPr>
          <a:xfrm>
            <a:off x="0" y="0"/>
            <a:ext cx="12192000" cy="6858000"/>
          </a:xfrm>
          <a:prstGeom prst="rect">
            <a:avLst/>
          </a:prstGeom>
        </p:spPr>
      </p:pic>
      <p:sp>
        <p:nvSpPr>
          <p:cNvPr id="5" name="Οβάλ 4">
            <a:extLst>
              <a:ext uri="{FF2B5EF4-FFF2-40B4-BE49-F238E27FC236}">
                <a16:creationId xmlns:a16="http://schemas.microsoft.com/office/drawing/2014/main" id="{77AD3109-D8ED-4871-AA26-5670BCA7C0B2}"/>
              </a:ext>
            </a:extLst>
          </p:cNvPr>
          <p:cNvSpPr/>
          <p:nvPr/>
        </p:nvSpPr>
        <p:spPr>
          <a:xfrm>
            <a:off x="6808380" y="4703525"/>
            <a:ext cx="1095154" cy="99946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63066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882B75-41E9-46B9-9921-69F8D00D8305}"/>
              </a:ext>
            </a:extLst>
          </p:cNvPr>
          <p:cNvSpPr>
            <a:spLocks noGrp="1"/>
          </p:cNvSpPr>
          <p:nvPr>
            <p:ph type="title"/>
          </p:nvPr>
        </p:nvSpPr>
        <p:spPr/>
        <p:txBody>
          <a:bodyPr/>
          <a:lstStyle/>
          <a:p>
            <a:r>
              <a:rPr lang="el-GR" dirty="0"/>
              <a:t>Τι κοιτάζω στο </a:t>
            </a:r>
            <a:r>
              <a:rPr lang="nl-NL" dirty="0"/>
              <a:t>Output;</a:t>
            </a:r>
            <a:endParaRPr lang="en-US" dirty="0"/>
          </a:p>
        </p:txBody>
      </p:sp>
      <p:sp>
        <p:nvSpPr>
          <p:cNvPr id="3" name="Θέση περιεχομένου 2">
            <a:extLst>
              <a:ext uri="{FF2B5EF4-FFF2-40B4-BE49-F238E27FC236}">
                <a16:creationId xmlns:a16="http://schemas.microsoft.com/office/drawing/2014/main" id="{BE1C37E1-B192-4397-99E8-E9CA057C3E05}"/>
              </a:ext>
            </a:extLst>
          </p:cNvPr>
          <p:cNvSpPr>
            <a:spLocks noGrp="1"/>
          </p:cNvSpPr>
          <p:nvPr>
            <p:ph idx="1"/>
          </p:nvPr>
        </p:nvSpPr>
        <p:spPr>
          <a:xfrm>
            <a:off x="1295401" y="2556932"/>
            <a:ext cx="9601196" cy="3620584"/>
          </a:xfrm>
        </p:spPr>
        <p:txBody>
          <a:bodyPr>
            <a:normAutofit lnSpcReduction="10000"/>
          </a:bodyPr>
          <a:lstStyle/>
          <a:p>
            <a:r>
              <a:rPr lang="el-GR" dirty="0"/>
              <a:t>Το SPSS συνήθως θα μας δώσει πρώτα: </a:t>
            </a:r>
            <a:r>
              <a:rPr lang="el-GR" dirty="0" err="1"/>
              <a:t>Group</a:t>
            </a:r>
            <a:r>
              <a:rPr lang="el-GR" dirty="0"/>
              <a:t> </a:t>
            </a:r>
            <a:r>
              <a:rPr lang="el-GR" dirty="0" err="1"/>
              <a:t>Statistics</a:t>
            </a:r>
            <a:endParaRPr lang="el-GR" dirty="0"/>
          </a:p>
          <a:p>
            <a:r>
              <a:rPr lang="el-GR" dirty="0"/>
              <a:t>Εδώ κοιτάμε:   N    </a:t>
            </a:r>
            <a:r>
              <a:rPr lang="el-GR" dirty="0" err="1"/>
              <a:t>Mean</a:t>
            </a:r>
            <a:r>
              <a:rPr lang="el-GR" dirty="0"/>
              <a:t>    Standard </a:t>
            </a:r>
            <a:r>
              <a:rPr lang="el-GR" dirty="0" err="1"/>
              <a:t>Deviation</a:t>
            </a:r>
            <a:endParaRPr lang="el-GR" dirty="0"/>
          </a:p>
          <a:p>
            <a:r>
              <a:rPr lang="el-GR" dirty="0"/>
              <a:t>Άρα πρώτα περιγράφουμε τις δύο ομάδες.</a:t>
            </a:r>
          </a:p>
          <a:p>
            <a:pPr marL="0" indent="0">
              <a:buNone/>
            </a:pPr>
            <a:r>
              <a:rPr lang="el-GR" dirty="0"/>
              <a:t>Παράδειγμα: </a:t>
            </a:r>
          </a:p>
          <a:p>
            <a:r>
              <a:rPr lang="el-GR" dirty="0"/>
              <a:t>Η ομάδα διερευνητικής διδασκαλίας είχε υψηλότερο μέσο ενδιαφέρον (M = 4,10, SD = 0,60) από την ομάδα παραδοσιακής διδασκαλίας (M = 3,40, SD = 0,65).</a:t>
            </a:r>
          </a:p>
          <a:p>
            <a:r>
              <a:rPr lang="el-GR" dirty="0"/>
              <a:t>Αλλά ακόμη δεν έχουμε πει ότι η διαφορά είναι στατιστικά σημαντική.</a:t>
            </a:r>
            <a:endParaRPr lang="en-US" dirty="0"/>
          </a:p>
        </p:txBody>
      </p:sp>
    </p:spTree>
    <p:extLst>
      <p:ext uri="{BB962C8B-B14F-4D97-AF65-F5344CB8AC3E}">
        <p14:creationId xmlns:p14="http://schemas.microsoft.com/office/powerpoint/2010/main" val="15715394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AC3115-1052-4EFA-A5ED-4ECA274AE03C}"/>
              </a:ext>
            </a:extLst>
          </p:cNvPr>
          <p:cNvSpPr>
            <a:spLocks noGrp="1"/>
          </p:cNvSpPr>
          <p:nvPr>
            <p:ph type="title"/>
          </p:nvPr>
        </p:nvSpPr>
        <p:spPr/>
        <p:txBody>
          <a:bodyPr/>
          <a:lstStyle/>
          <a:p>
            <a:r>
              <a:rPr lang="nl-NL" dirty="0"/>
              <a:t>Independent Samples Test</a:t>
            </a:r>
            <a:endParaRPr lang="en-US" dirty="0"/>
          </a:p>
        </p:txBody>
      </p:sp>
      <p:sp>
        <p:nvSpPr>
          <p:cNvPr id="3" name="Θέση περιεχομένου 2">
            <a:extLst>
              <a:ext uri="{FF2B5EF4-FFF2-40B4-BE49-F238E27FC236}">
                <a16:creationId xmlns:a16="http://schemas.microsoft.com/office/drawing/2014/main" id="{AB71F3F2-E714-45D3-94D0-78124094D583}"/>
              </a:ext>
            </a:extLst>
          </p:cNvPr>
          <p:cNvSpPr>
            <a:spLocks noGrp="1"/>
          </p:cNvSpPr>
          <p:nvPr>
            <p:ph idx="1"/>
          </p:nvPr>
        </p:nvSpPr>
        <p:spPr/>
        <p:txBody>
          <a:bodyPr>
            <a:normAutofit fontScale="92500" lnSpcReduction="20000"/>
          </a:bodyPr>
          <a:lstStyle/>
          <a:p>
            <a:r>
              <a:rPr lang="el-GR" dirty="0"/>
              <a:t>Στον επόμενο πίνακα εμφανίζονται μεταξύ άλλων:</a:t>
            </a:r>
          </a:p>
          <a:p>
            <a:r>
              <a:rPr lang="el-GR" b="1" dirty="0" err="1"/>
              <a:t>Levene's</a:t>
            </a:r>
            <a:r>
              <a:rPr lang="el-GR" b="1" dirty="0"/>
              <a:t> </a:t>
            </a:r>
            <a:r>
              <a:rPr lang="el-GR" b="1" dirty="0" err="1"/>
              <a:t>Test</a:t>
            </a:r>
            <a:r>
              <a:rPr lang="el-GR" b="1" dirty="0"/>
              <a:t>  </a:t>
            </a:r>
            <a:r>
              <a:rPr lang="el-GR" dirty="0"/>
              <a:t>και  </a:t>
            </a:r>
            <a:r>
              <a:rPr lang="el-GR" b="1" dirty="0"/>
              <a:t>t-</a:t>
            </a:r>
            <a:r>
              <a:rPr lang="el-GR" b="1" dirty="0" err="1"/>
              <a:t>test</a:t>
            </a:r>
            <a:r>
              <a:rPr lang="el-GR" b="1" dirty="0"/>
              <a:t> for </a:t>
            </a:r>
            <a:r>
              <a:rPr lang="el-GR" b="1" dirty="0" err="1"/>
              <a:t>Equality</a:t>
            </a:r>
            <a:r>
              <a:rPr lang="el-GR" b="1" dirty="0"/>
              <a:t> of </a:t>
            </a:r>
            <a:r>
              <a:rPr lang="el-GR" b="1" dirty="0" err="1"/>
              <a:t>Means</a:t>
            </a:r>
            <a:endParaRPr lang="el-GR" dirty="0"/>
          </a:p>
          <a:p>
            <a:r>
              <a:rPr lang="el-GR" dirty="0"/>
              <a:t>Εδώ οι συχνά μπερδευόμαστε επειδή βλέπουμε </a:t>
            </a:r>
            <a:r>
              <a:rPr lang="el-GR" b="1" dirty="0"/>
              <a:t>περισσότερα από ένα p-</a:t>
            </a:r>
            <a:r>
              <a:rPr lang="el-GR" b="1" dirty="0" err="1"/>
              <a:t>values</a:t>
            </a:r>
            <a:r>
              <a:rPr lang="el-GR" dirty="0"/>
              <a:t>.</a:t>
            </a:r>
          </a:p>
          <a:p>
            <a:pPr marL="0" indent="0">
              <a:buNone/>
            </a:pPr>
            <a:endParaRPr lang="el-GR" b="1" dirty="0"/>
          </a:p>
          <a:p>
            <a:pPr marL="0" indent="0">
              <a:buNone/>
            </a:pPr>
            <a:r>
              <a:rPr lang="el-GR" b="1" dirty="0"/>
              <a:t>Βήμα 1</a:t>
            </a:r>
          </a:p>
          <a:p>
            <a:r>
              <a:rPr lang="el-GR" dirty="0"/>
              <a:t>Κοιτάζω το </a:t>
            </a:r>
            <a:r>
              <a:rPr lang="el-GR" b="1" dirty="0" err="1"/>
              <a:t>Levene's</a:t>
            </a:r>
            <a:r>
              <a:rPr lang="el-GR" b="1" dirty="0"/>
              <a:t> </a:t>
            </a:r>
            <a:r>
              <a:rPr lang="el-GR" b="1" dirty="0" err="1"/>
              <a:t>Test</a:t>
            </a:r>
            <a:r>
              <a:rPr lang="el-GR" dirty="0"/>
              <a:t> για να αποφασίσω ποια γραμμή του t-</a:t>
            </a:r>
            <a:r>
              <a:rPr lang="el-GR" dirty="0" err="1"/>
              <a:t>test</a:t>
            </a:r>
            <a:r>
              <a:rPr lang="el-GR" dirty="0"/>
              <a:t> θα διαβάσω.</a:t>
            </a:r>
          </a:p>
          <a:p>
            <a:pPr marL="0" indent="0">
              <a:buNone/>
            </a:pPr>
            <a:r>
              <a:rPr lang="el-GR" b="1" dirty="0"/>
              <a:t>Βήμα 2</a:t>
            </a:r>
          </a:p>
          <a:p>
            <a:r>
              <a:rPr lang="el-GR" dirty="0"/>
              <a:t>Στη σωστή γραμμή κοιτάζω το </a:t>
            </a:r>
            <a:r>
              <a:rPr lang="el-GR" b="1" dirty="0" err="1"/>
              <a:t>Sig</a:t>
            </a:r>
            <a:r>
              <a:rPr lang="el-GR" b="1" dirty="0"/>
              <a:t>. (2-tailed)</a:t>
            </a:r>
            <a:r>
              <a:rPr lang="el-GR" dirty="0"/>
              <a:t> / αντίστοιχο p-</a:t>
            </a:r>
            <a:r>
              <a:rPr lang="el-GR" dirty="0" err="1"/>
              <a:t>value</a:t>
            </a:r>
            <a:r>
              <a:rPr lang="el-GR" dirty="0"/>
              <a:t> του t-</a:t>
            </a:r>
            <a:r>
              <a:rPr lang="el-GR" dirty="0" err="1"/>
              <a:t>test</a:t>
            </a:r>
            <a:r>
              <a:rPr lang="el-GR" dirty="0"/>
              <a:t>.</a:t>
            </a:r>
          </a:p>
          <a:p>
            <a:endParaRPr lang="en-US" dirty="0"/>
          </a:p>
        </p:txBody>
      </p:sp>
    </p:spTree>
    <p:extLst>
      <p:ext uri="{BB962C8B-B14F-4D97-AF65-F5344CB8AC3E}">
        <p14:creationId xmlns:p14="http://schemas.microsoft.com/office/powerpoint/2010/main" val="23360695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02EB33-D128-4EEE-9D3C-6E3BAD69F152}"/>
              </a:ext>
            </a:extLst>
          </p:cNvPr>
          <p:cNvSpPr>
            <a:spLocks noGrp="1"/>
          </p:cNvSpPr>
          <p:nvPr>
            <p:ph type="title"/>
          </p:nvPr>
        </p:nvSpPr>
        <p:spPr/>
        <p:txBody>
          <a:bodyPr/>
          <a:lstStyle/>
          <a:p>
            <a:r>
              <a:rPr lang="nl-NL" dirty="0" err="1"/>
              <a:t>Levene's</a:t>
            </a:r>
            <a:r>
              <a:rPr lang="nl-NL" dirty="0"/>
              <a:t> Test </a:t>
            </a:r>
            <a:r>
              <a:rPr lang="el-GR" dirty="0"/>
              <a:t>πολύ απλά</a:t>
            </a:r>
            <a:endParaRPr lang="en-US" dirty="0"/>
          </a:p>
        </p:txBody>
      </p:sp>
      <p:sp>
        <p:nvSpPr>
          <p:cNvPr id="3" name="Θέση περιεχομένου 2">
            <a:extLst>
              <a:ext uri="{FF2B5EF4-FFF2-40B4-BE49-F238E27FC236}">
                <a16:creationId xmlns:a16="http://schemas.microsoft.com/office/drawing/2014/main" id="{83322E27-CA9C-40BC-AA8F-869559E143CC}"/>
              </a:ext>
            </a:extLst>
          </p:cNvPr>
          <p:cNvSpPr>
            <a:spLocks noGrp="1"/>
          </p:cNvSpPr>
          <p:nvPr>
            <p:ph idx="1"/>
          </p:nvPr>
        </p:nvSpPr>
        <p:spPr/>
        <p:txBody>
          <a:bodyPr>
            <a:normAutofit/>
          </a:bodyPr>
          <a:lstStyle/>
          <a:p>
            <a:r>
              <a:rPr lang="el-GR" dirty="0"/>
              <a:t>Το </a:t>
            </a:r>
            <a:r>
              <a:rPr lang="nl-NL" dirty="0" err="1"/>
              <a:t>Levene</a:t>
            </a:r>
            <a:r>
              <a:rPr lang="nl-NL" dirty="0"/>
              <a:t> </a:t>
            </a:r>
            <a:r>
              <a:rPr lang="el-GR" dirty="0"/>
              <a:t>εξετάζει αν οι δύο ομάδες έχουν παρόμοια </a:t>
            </a:r>
            <a:r>
              <a:rPr lang="el-GR" b="1" dirty="0"/>
              <a:t>διακύμανση</a:t>
            </a:r>
            <a:r>
              <a:rPr lang="el-GR" dirty="0"/>
              <a:t>.</a:t>
            </a:r>
          </a:p>
          <a:p>
            <a:pPr marL="0" indent="0">
              <a:buNone/>
            </a:pPr>
            <a:r>
              <a:rPr lang="el-GR" b="1" dirty="0"/>
              <a:t>			Αν </a:t>
            </a:r>
            <a:r>
              <a:rPr lang="nl-NL" b="1" dirty="0" err="1"/>
              <a:t>Levene</a:t>
            </a:r>
            <a:r>
              <a:rPr lang="nl-NL" b="1" dirty="0"/>
              <a:t> p &gt; 0,05</a:t>
            </a:r>
          </a:p>
          <a:p>
            <a:pPr marL="0" indent="0">
              <a:buNone/>
            </a:pPr>
            <a:r>
              <a:rPr lang="el-GR" dirty="0"/>
              <a:t>			Χρησιμοποιώ: </a:t>
            </a:r>
            <a:r>
              <a:rPr lang="nl-NL" b="1" dirty="0" err="1"/>
              <a:t>Equal</a:t>
            </a:r>
            <a:r>
              <a:rPr lang="nl-NL" b="1" dirty="0"/>
              <a:t> </a:t>
            </a:r>
            <a:r>
              <a:rPr lang="nl-NL" b="1" dirty="0" err="1"/>
              <a:t>variances</a:t>
            </a:r>
            <a:r>
              <a:rPr lang="nl-NL" b="1" dirty="0"/>
              <a:t> </a:t>
            </a:r>
            <a:r>
              <a:rPr lang="nl-NL" b="1" dirty="0" err="1"/>
              <a:t>assumed</a:t>
            </a:r>
            <a:endParaRPr lang="nl-NL" dirty="0"/>
          </a:p>
          <a:p>
            <a:pPr marL="0" indent="0">
              <a:buNone/>
            </a:pPr>
            <a:r>
              <a:rPr lang="el-GR" b="1" dirty="0"/>
              <a:t>			Αν </a:t>
            </a:r>
            <a:r>
              <a:rPr lang="nl-NL" b="1" dirty="0" err="1"/>
              <a:t>Levene</a:t>
            </a:r>
            <a:r>
              <a:rPr lang="nl-NL" b="1" dirty="0"/>
              <a:t> p ≤ 0,05</a:t>
            </a:r>
          </a:p>
          <a:p>
            <a:pPr marL="0" indent="0">
              <a:buNone/>
            </a:pPr>
            <a:r>
              <a:rPr lang="el-GR" dirty="0"/>
              <a:t>			Χρησιμοποιώ: </a:t>
            </a:r>
            <a:r>
              <a:rPr lang="nl-NL" b="1" dirty="0" err="1"/>
              <a:t>Equal</a:t>
            </a:r>
            <a:r>
              <a:rPr lang="nl-NL" b="1" dirty="0"/>
              <a:t> </a:t>
            </a:r>
            <a:r>
              <a:rPr lang="nl-NL" b="1" dirty="0" err="1"/>
              <a:t>variances</a:t>
            </a:r>
            <a:r>
              <a:rPr lang="nl-NL" b="1" dirty="0"/>
              <a:t> </a:t>
            </a:r>
            <a:r>
              <a:rPr lang="nl-NL" b="1" dirty="0" err="1"/>
              <a:t>not</a:t>
            </a:r>
            <a:r>
              <a:rPr lang="nl-NL" b="1" dirty="0"/>
              <a:t> </a:t>
            </a:r>
            <a:r>
              <a:rPr lang="nl-NL" b="1" dirty="0" err="1"/>
              <a:t>assumed</a:t>
            </a:r>
            <a:endParaRPr lang="nl-NL" dirty="0"/>
          </a:p>
          <a:p>
            <a:pPr marL="0" indent="0">
              <a:buNone/>
            </a:pPr>
            <a:r>
              <a:rPr lang="el-GR" dirty="0"/>
              <a:t>			Και </a:t>
            </a:r>
            <a:r>
              <a:rPr lang="el-GR" b="1" dirty="0"/>
              <a:t>μετά</a:t>
            </a:r>
            <a:r>
              <a:rPr lang="el-GR" dirty="0"/>
              <a:t> πηγαίνω στο </a:t>
            </a:r>
            <a:r>
              <a:rPr lang="nl-NL" dirty="0"/>
              <a:t>p-</a:t>
            </a:r>
            <a:r>
              <a:rPr lang="nl-NL" dirty="0" err="1"/>
              <a:t>value</a:t>
            </a:r>
            <a:r>
              <a:rPr lang="nl-NL" dirty="0"/>
              <a:t> </a:t>
            </a:r>
            <a:r>
              <a:rPr lang="el-GR" dirty="0"/>
              <a:t>του </a:t>
            </a:r>
            <a:r>
              <a:rPr lang="nl-NL" dirty="0"/>
              <a:t>t-test </a:t>
            </a:r>
            <a:r>
              <a:rPr lang="el-GR" dirty="0"/>
              <a:t>στην αντίστοιχη γραμμή.</a:t>
            </a:r>
          </a:p>
          <a:p>
            <a:endParaRPr lang="en-US" dirty="0"/>
          </a:p>
        </p:txBody>
      </p:sp>
    </p:spTree>
    <p:extLst>
      <p:ext uri="{BB962C8B-B14F-4D97-AF65-F5344CB8AC3E}">
        <p14:creationId xmlns:p14="http://schemas.microsoft.com/office/powerpoint/2010/main" val="35437596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6D906C-F9A7-4539-BD16-B84250C1C3C1}"/>
              </a:ext>
            </a:extLst>
          </p:cNvPr>
          <p:cNvSpPr>
            <a:spLocks noGrp="1"/>
          </p:cNvSpPr>
          <p:nvPr>
            <p:ph type="title"/>
          </p:nvPr>
        </p:nvSpPr>
        <p:spPr/>
        <p:txBody>
          <a:bodyPr/>
          <a:lstStyle/>
          <a:p>
            <a:r>
              <a:rPr lang="el-GR" dirty="0"/>
              <a:t>Πώς γράφω το αποτέλεσμα;</a:t>
            </a:r>
            <a:endParaRPr lang="en-US" dirty="0"/>
          </a:p>
        </p:txBody>
      </p:sp>
      <p:sp>
        <p:nvSpPr>
          <p:cNvPr id="3" name="Θέση περιεχομένου 2">
            <a:extLst>
              <a:ext uri="{FF2B5EF4-FFF2-40B4-BE49-F238E27FC236}">
                <a16:creationId xmlns:a16="http://schemas.microsoft.com/office/drawing/2014/main" id="{13532DF3-CD1F-434E-811E-69093822FAB0}"/>
              </a:ext>
            </a:extLst>
          </p:cNvPr>
          <p:cNvSpPr>
            <a:spLocks noGrp="1"/>
          </p:cNvSpPr>
          <p:nvPr>
            <p:ph idx="1"/>
          </p:nvPr>
        </p:nvSpPr>
        <p:spPr>
          <a:xfrm>
            <a:off x="1295401" y="2556931"/>
            <a:ext cx="9601196" cy="3673747"/>
          </a:xfrm>
        </p:spPr>
        <p:txBody>
          <a:bodyPr>
            <a:normAutofit/>
          </a:bodyPr>
          <a:lstStyle/>
          <a:p>
            <a:pPr marL="0" indent="0">
              <a:buNone/>
            </a:pPr>
            <a:r>
              <a:rPr lang="el-GR" dirty="0"/>
              <a:t>Παράδειγμα:</a:t>
            </a:r>
          </a:p>
          <a:p>
            <a:r>
              <a:rPr lang="el-GR" dirty="0"/>
              <a:t>Παραδοσιακή: </a:t>
            </a:r>
            <a:r>
              <a:rPr lang="el-GR" b="1" dirty="0"/>
              <a:t>M = 3,40, SD = 0,65</a:t>
            </a:r>
            <a:endParaRPr lang="el-GR" dirty="0"/>
          </a:p>
          <a:p>
            <a:r>
              <a:rPr lang="el-GR" dirty="0"/>
              <a:t>Διερευνητική: </a:t>
            </a:r>
            <a:r>
              <a:rPr lang="el-GR" b="1" dirty="0"/>
              <a:t>M = 4,10, SD = 0,60</a:t>
            </a:r>
            <a:endParaRPr lang="el-GR" dirty="0"/>
          </a:p>
          <a:p>
            <a:r>
              <a:rPr lang="el-GR" dirty="0"/>
              <a:t>t-</a:t>
            </a:r>
            <a:r>
              <a:rPr lang="el-GR" dirty="0" err="1"/>
              <a:t>test</a:t>
            </a:r>
            <a:r>
              <a:rPr lang="el-GR" dirty="0"/>
              <a:t>: </a:t>
            </a:r>
            <a:r>
              <a:rPr lang="el-GR" b="1" dirty="0"/>
              <a:t>t(100) = 5,67, p &lt; 0,001</a:t>
            </a:r>
            <a:endParaRPr lang="el-GR" dirty="0"/>
          </a:p>
          <a:p>
            <a:pPr marL="0" indent="0">
              <a:buNone/>
            </a:pPr>
            <a:r>
              <a:rPr lang="el-GR" dirty="0"/>
              <a:t>Οι μαθητές που συμμετείχαν στη διερευνητική διδασκαλία παρουσίασαν υψηλότερο ενδιαφέρον για τη Βιολογία (M = 4,10, SD = 0,60) από τους μαθητές της παραδοσιακής διδασκαλίας (M = 3,40, SD = 0,65). Η διαφορά ήταν στατιστικά σημαντική, </a:t>
            </a:r>
            <a:r>
              <a:rPr lang="el-GR" i="1" dirty="0"/>
              <a:t>t</a:t>
            </a:r>
            <a:r>
              <a:rPr lang="el-GR" dirty="0"/>
              <a:t>(100) = 5,67, </a:t>
            </a:r>
            <a:r>
              <a:rPr lang="el-GR" i="1" dirty="0"/>
              <a:t>p</a:t>
            </a:r>
            <a:r>
              <a:rPr lang="el-GR" dirty="0"/>
              <a:t> &lt; 0,001.</a:t>
            </a:r>
            <a:endParaRPr lang="en-US" dirty="0"/>
          </a:p>
        </p:txBody>
      </p:sp>
    </p:spTree>
    <p:extLst>
      <p:ext uri="{BB962C8B-B14F-4D97-AF65-F5344CB8AC3E}">
        <p14:creationId xmlns:p14="http://schemas.microsoft.com/office/powerpoint/2010/main" val="14758762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F80654A-AEFD-49D6-A3A9-0186FFAA34B4}"/>
              </a:ext>
            </a:extLst>
          </p:cNvPr>
          <p:cNvSpPr>
            <a:spLocks noGrp="1"/>
          </p:cNvSpPr>
          <p:nvPr>
            <p:ph idx="4294967295"/>
          </p:nvPr>
        </p:nvSpPr>
        <p:spPr>
          <a:xfrm>
            <a:off x="2020186" y="2722267"/>
            <a:ext cx="7432158" cy="706733"/>
          </a:xfrm>
        </p:spPr>
        <p:txBody>
          <a:bodyPr/>
          <a:lstStyle/>
          <a:p>
            <a:r>
              <a:rPr lang="el-GR" dirty="0"/>
              <a:t>«Και αν δεν έχω δύο διδακτικές προσεγγίσεις αλλά τρεις;»</a:t>
            </a:r>
            <a:endParaRPr lang="en-US" dirty="0"/>
          </a:p>
        </p:txBody>
      </p:sp>
    </p:spTree>
    <p:extLst>
      <p:ext uri="{BB962C8B-B14F-4D97-AF65-F5344CB8AC3E}">
        <p14:creationId xmlns:p14="http://schemas.microsoft.com/office/powerpoint/2010/main" val="14607033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B160DBEA-07B6-4AF4-B499-761EDF0DE5E5}"/>
              </a:ext>
            </a:extLst>
          </p:cNvPr>
          <p:cNvSpPr>
            <a:spLocks noGrp="1"/>
          </p:cNvSpPr>
          <p:nvPr>
            <p:ph type="ctrTitle"/>
          </p:nvPr>
        </p:nvSpPr>
        <p:spPr/>
        <p:txBody>
          <a:bodyPr/>
          <a:lstStyle/>
          <a:p>
            <a:r>
              <a:rPr lang="nl-NL" dirty="0"/>
              <a:t>ANOVA</a:t>
            </a:r>
            <a:endParaRPr lang="en-US" dirty="0"/>
          </a:p>
        </p:txBody>
      </p:sp>
      <p:sp>
        <p:nvSpPr>
          <p:cNvPr id="5" name="Υπότιτλος 4">
            <a:extLst>
              <a:ext uri="{FF2B5EF4-FFF2-40B4-BE49-F238E27FC236}">
                <a16:creationId xmlns:a16="http://schemas.microsoft.com/office/drawing/2014/main" id="{98A0352C-947B-4F5A-BA19-5797C41F4F8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065672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928742-2AA3-4F1D-896B-73A572FED604}"/>
              </a:ext>
            </a:extLst>
          </p:cNvPr>
          <p:cNvSpPr>
            <a:spLocks noGrp="1"/>
          </p:cNvSpPr>
          <p:nvPr>
            <p:ph type="title"/>
          </p:nvPr>
        </p:nvSpPr>
        <p:spPr/>
        <p:txBody>
          <a:bodyPr/>
          <a:lstStyle/>
          <a:p>
            <a:r>
              <a:rPr lang="el-GR" dirty="0"/>
              <a:t>Τι είναι η </a:t>
            </a:r>
            <a:r>
              <a:rPr lang="nl-NL" dirty="0"/>
              <a:t>ANOVA;</a:t>
            </a:r>
            <a:endParaRPr lang="en-US" dirty="0"/>
          </a:p>
        </p:txBody>
      </p:sp>
      <p:sp>
        <p:nvSpPr>
          <p:cNvPr id="3" name="Θέση περιεχομένου 2">
            <a:extLst>
              <a:ext uri="{FF2B5EF4-FFF2-40B4-BE49-F238E27FC236}">
                <a16:creationId xmlns:a16="http://schemas.microsoft.com/office/drawing/2014/main" id="{9849774A-EB7F-497F-8CB4-4594FEFCF360}"/>
              </a:ext>
            </a:extLst>
          </p:cNvPr>
          <p:cNvSpPr>
            <a:spLocks noGrp="1"/>
          </p:cNvSpPr>
          <p:nvPr>
            <p:ph idx="1"/>
          </p:nvPr>
        </p:nvSpPr>
        <p:spPr/>
        <p:txBody>
          <a:bodyPr/>
          <a:lstStyle/>
          <a:p>
            <a:r>
              <a:rPr lang="el-GR" b="1" dirty="0"/>
              <a:t>ANOVA = </a:t>
            </a:r>
            <a:r>
              <a:rPr lang="el-GR" b="1" dirty="0" err="1"/>
              <a:t>Analysis</a:t>
            </a:r>
            <a:r>
              <a:rPr lang="el-GR" b="1" dirty="0"/>
              <a:t> of </a:t>
            </a:r>
            <a:r>
              <a:rPr lang="el-GR" b="1" dirty="0" err="1"/>
              <a:t>Variance</a:t>
            </a:r>
            <a:endParaRPr lang="el-GR" b="1" dirty="0"/>
          </a:p>
          <a:p>
            <a:r>
              <a:rPr lang="el-GR" b="1" dirty="0"/>
              <a:t>Ανάλυση Διακύμανσης</a:t>
            </a:r>
          </a:p>
          <a:p>
            <a:r>
              <a:rPr lang="el-GR" dirty="0"/>
              <a:t>Χρησιμοποιείται όταν θέλουμε να συγκρίνουμε τους </a:t>
            </a:r>
            <a:r>
              <a:rPr lang="el-GR" b="1" dirty="0"/>
              <a:t>μέσους όρους τριών ή περισσότερων ομάδων</a:t>
            </a:r>
            <a:r>
              <a:rPr lang="el-GR" dirty="0"/>
              <a:t>.</a:t>
            </a:r>
          </a:p>
          <a:p>
            <a:endParaRPr lang="en-US" dirty="0"/>
          </a:p>
        </p:txBody>
      </p:sp>
    </p:spTree>
    <p:extLst>
      <p:ext uri="{BB962C8B-B14F-4D97-AF65-F5344CB8AC3E}">
        <p14:creationId xmlns:p14="http://schemas.microsoft.com/office/powerpoint/2010/main" val="38653469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31A6813D-816E-4AD2-8369-026F49F6235C}"/>
              </a:ext>
            </a:extLst>
          </p:cNvPr>
          <p:cNvGraphicFramePr>
            <a:graphicFrameLocks noGrp="1"/>
          </p:cNvGraphicFramePr>
          <p:nvPr>
            <p:extLst>
              <p:ext uri="{D42A27DB-BD31-4B8C-83A1-F6EECF244321}">
                <p14:modId xmlns:p14="http://schemas.microsoft.com/office/powerpoint/2010/main" val="2307154507"/>
              </p:ext>
            </p:extLst>
          </p:nvPr>
        </p:nvGraphicFramePr>
        <p:xfrm>
          <a:off x="1924493" y="2145177"/>
          <a:ext cx="8878186" cy="2745799"/>
        </p:xfrm>
        <a:graphic>
          <a:graphicData uri="http://schemas.openxmlformats.org/drawingml/2006/table">
            <a:tbl>
              <a:tblPr/>
              <a:tblGrid>
                <a:gridCol w="3553254">
                  <a:extLst>
                    <a:ext uri="{9D8B030D-6E8A-4147-A177-3AD203B41FA5}">
                      <a16:colId xmlns:a16="http://schemas.microsoft.com/office/drawing/2014/main" val="3222894502"/>
                    </a:ext>
                  </a:extLst>
                </a:gridCol>
                <a:gridCol w="1654643">
                  <a:extLst>
                    <a:ext uri="{9D8B030D-6E8A-4147-A177-3AD203B41FA5}">
                      <a16:colId xmlns:a16="http://schemas.microsoft.com/office/drawing/2014/main" val="3569379738"/>
                    </a:ext>
                  </a:extLst>
                </a:gridCol>
                <a:gridCol w="3670289">
                  <a:extLst>
                    <a:ext uri="{9D8B030D-6E8A-4147-A177-3AD203B41FA5}">
                      <a16:colId xmlns:a16="http://schemas.microsoft.com/office/drawing/2014/main" val="1051475171"/>
                    </a:ext>
                  </a:extLst>
                </a:gridCol>
              </a:tblGrid>
              <a:tr h="1038046">
                <a:tc>
                  <a:txBody>
                    <a:bodyPr/>
                    <a:lstStyle/>
                    <a:p>
                      <a:pPr algn="l"/>
                      <a:r>
                        <a:rPr lang="el-GR" sz="2800" b="1" dirty="0"/>
                        <a:t>Διδακτική προσέγγιση</a:t>
                      </a:r>
                    </a:p>
                  </a:txBody>
                  <a:tcPr anchor="ctr">
                    <a:lnL>
                      <a:noFill/>
                    </a:lnL>
                    <a:lnR>
                      <a:noFill/>
                    </a:lnR>
                    <a:lnT>
                      <a:noFill/>
                    </a:lnT>
                    <a:lnB>
                      <a:noFill/>
                    </a:lnB>
                  </a:tcPr>
                </a:tc>
                <a:tc>
                  <a:txBody>
                    <a:bodyPr/>
                    <a:lstStyle/>
                    <a:p>
                      <a:pPr algn="l"/>
                      <a:r>
                        <a:rPr lang="nl-NL" sz="2800" b="1" dirty="0"/>
                        <a:t>N</a:t>
                      </a:r>
                    </a:p>
                  </a:txBody>
                  <a:tcPr anchor="ctr">
                    <a:lnL>
                      <a:noFill/>
                    </a:lnL>
                    <a:lnR>
                      <a:noFill/>
                    </a:lnR>
                    <a:lnT>
                      <a:noFill/>
                    </a:lnT>
                    <a:lnB>
                      <a:noFill/>
                    </a:lnB>
                  </a:tcPr>
                </a:tc>
                <a:tc>
                  <a:txBody>
                    <a:bodyPr/>
                    <a:lstStyle/>
                    <a:p>
                      <a:pPr algn="l"/>
                      <a:r>
                        <a:rPr lang="nl-NL" sz="2800" b="1" dirty="0" err="1"/>
                        <a:t>Mean</a:t>
                      </a:r>
                      <a:r>
                        <a:rPr lang="nl-NL" sz="2800" b="1" dirty="0"/>
                        <a:t> </a:t>
                      </a:r>
                      <a:r>
                        <a:rPr lang="el-GR" sz="2800" b="1" dirty="0"/>
                        <a:t>ενδιαφέροντος</a:t>
                      </a:r>
                    </a:p>
                  </a:txBody>
                  <a:tcPr anchor="ctr">
                    <a:lnL>
                      <a:noFill/>
                    </a:lnL>
                    <a:lnR>
                      <a:noFill/>
                    </a:lnR>
                    <a:lnT>
                      <a:noFill/>
                    </a:lnT>
                    <a:lnB>
                      <a:noFill/>
                    </a:lnB>
                  </a:tcPr>
                </a:tc>
                <a:extLst>
                  <a:ext uri="{0D108BD9-81ED-4DB2-BD59-A6C34878D82A}">
                    <a16:rowId xmlns:a16="http://schemas.microsoft.com/office/drawing/2014/main" val="2010435574"/>
                  </a:ext>
                </a:extLst>
              </a:tr>
              <a:tr h="569251">
                <a:tc>
                  <a:txBody>
                    <a:bodyPr/>
                    <a:lstStyle/>
                    <a:p>
                      <a:pPr algn="l"/>
                      <a:r>
                        <a:rPr lang="el-GR" sz="2800"/>
                        <a:t>Παραδοσιακή</a:t>
                      </a:r>
                    </a:p>
                  </a:txBody>
                  <a:tcPr anchor="ctr">
                    <a:lnL>
                      <a:noFill/>
                    </a:lnL>
                    <a:lnR>
                      <a:noFill/>
                    </a:lnR>
                    <a:lnT>
                      <a:noFill/>
                    </a:lnT>
                    <a:lnB>
                      <a:noFill/>
                    </a:lnB>
                  </a:tcPr>
                </a:tc>
                <a:tc>
                  <a:txBody>
                    <a:bodyPr/>
                    <a:lstStyle/>
                    <a:p>
                      <a:pPr algn="l"/>
                      <a:r>
                        <a:rPr lang="nl-NL" sz="2800" dirty="0"/>
                        <a:t>40</a:t>
                      </a:r>
                    </a:p>
                  </a:txBody>
                  <a:tcPr anchor="ctr">
                    <a:lnL>
                      <a:noFill/>
                    </a:lnL>
                    <a:lnR>
                      <a:noFill/>
                    </a:lnR>
                    <a:lnT>
                      <a:noFill/>
                    </a:lnT>
                    <a:lnB>
                      <a:noFill/>
                    </a:lnB>
                  </a:tcPr>
                </a:tc>
                <a:tc>
                  <a:txBody>
                    <a:bodyPr/>
                    <a:lstStyle/>
                    <a:p>
                      <a:pPr algn="l"/>
                      <a:r>
                        <a:rPr lang="nl-NL" sz="2800" dirty="0"/>
                        <a:t>3,20</a:t>
                      </a:r>
                    </a:p>
                  </a:txBody>
                  <a:tcPr anchor="ctr">
                    <a:lnL>
                      <a:noFill/>
                    </a:lnL>
                    <a:lnR>
                      <a:noFill/>
                    </a:lnR>
                    <a:lnT>
                      <a:noFill/>
                    </a:lnT>
                    <a:lnB>
                      <a:noFill/>
                    </a:lnB>
                  </a:tcPr>
                </a:tc>
                <a:extLst>
                  <a:ext uri="{0D108BD9-81ED-4DB2-BD59-A6C34878D82A}">
                    <a16:rowId xmlns:a16="http://schemas.microsoft.com/office/drawing/2014/main" val="1834558315"/>
                  </a:ext>
                </a:extLst>
              </a:tr>
              <a:tr h="569251">
                <a:tc>
                  <a:txBody>
                    <a:bodyPr/>
                    <a:lstStyle/>
                    <a:p>
                      <a:pPr algn="l"/>
                      <a:r>
                        <a:rPr lang="nl-NL" sz="2800"/>
                        <a:t>Inquiry</a:t>
                      </a:r>
                    </a:p>
                  </a:txBody>
                  <a:tcPr anchor="ctr">
                    <a:lnL>
                      <a:noFill/>
                    </a:lnL>
                    <a:lnR>
                      <a:noFill/>
                    </a:lnR>
                    <a:lnT>
                      <a:noFill/>
                    </a:lnT>
                    <a:lnB>
                      <a:noFill/>
                    </a:lnB>
                  </a:tcPr>
                </a:tc>
                <a:tc>
                  <a:txBody>
                    <a:bodyPr/>
                    <a:lstStyle/>
                    <a:p>
                      <a:pPr algn="l"/>
                      <a:r>
                        <a:rPr lang="nl-NL" sz="2800" dirty="0"/>
                        <a:t>42</a:t>
                      </a:r>
                    </a:p>
                  </a:txBody>
                  <a:tcPr anchor="ctr">
                    <a:lnL>
                      <a:noFill/>
                    </a:lnL>
                    <a:lnR>
                      <a:noFill/>
                    </a:lnR>
                    <a:lnT>
                      <a:noFill/>
                    </a:lnT>
                    <a:lnB>
                      <a:noFill/>
                    </a:lnB>
                  </a:tcPr>
                </a:tc>
                <a:tc>
                  <a:txBody>
                    <a:bodyPr/>
                    <a:lstStyle/>
                    <a:p>
                      <a:pPr algn="l"/>
                      <a:r>
                        <a:rPr lang="nl-NL" sz="2800" dirty="0"/>
                        <a:t>4,10</a:t>
                      </a:r>
                    </a:p>
                  </a:txBody>
                  <a:tcPr anchor="ctr">
                    <a:lnL>
                      <a:noFill/>
                    </a:lnL>
                    <a:lnR>
                      <a:noFill/>
                    </a:lnR>
                    <a:lnT>
                      <a:noFill/>
                    </a:lnT>
                    <a:lnB>
                      <a:noFill/>
                    </a:lnB>
                  </a:tcPr>
                </a:tc>
                <a:extLst>
                  <a:ext uri="{0D108BD9-81ED-4DB2-BD59-A6C34878D82A}">
                    <a16:rowId xmlns:a16="http://schemas.microsoft.com/office/drawing/2014/main" val="3778426860"/>
                  </a:ext>
                </a:extLst>
              </a:tr>
              <a:tr h="569251">
                <a:tc>
                  <a:txBody>
                    <a:bodyPr/>
                    <a:lstStyle/>
                    <a:p>
                      <a:pPr algn="l"/>
                      <a:r>
                        <a:rPr lang="nl-NL" sz="2800"/>
                        <a:t>Problem-Based</a:t>
                      </a:r>
                    </a:p>
                  </a:txBody>
                  <a:tcPr anchor="ctr">
                    <a:lnL>
                      <a:noFill/>
                    </a:lnL>
                    <a:lnR>
                      <a:noFill/>
                    </a:lnR>
                    <a:lnT>
                      <a:noFill/>
                    </a:lnT>
                    <a:lnB>
                      <a:noFill/>
                    </a:lnB>
                  </a:tcPr>
                </a:tc>
                <a:tc>
                  <a:txBody>
                    <a:bodyPr/>
                    <a:lstStyle/>
                    <a:p>
                      <a:pPr algn="l"/>
                      <a:r>
                        <a:rPr lang="nl-NL" sz="2800" dirty="0"/>
                        <a:t>38</a:t>
                      </a:r>
                    </a:p>
                  </a:txBody>
                  <a:tcPr anchor="ctr">
                    <a:lnL>
                      <a:noFill/>
                    </a:lnL>
                    <a:lnR>
                      <a:noFill/>
                    </a:lnR>
                    <a:lnT>
                      <a:noFill/>
                    </a:lnT>
                    <a:lnB>
                      <a:noFill/>
                    </a:lnB>
                  </a:tcPr>
                </a:tc>
                <a:tc>
                  <a:txBody>
                    <a:bodyPr/>
                    <a:lstStyle/>
                    <a:p>
                      <a:pPr algn="l"/>
                      <a:r>
                        <a:rPr lang="nl-NL" sz="2800" dirty="0"/>
                        <a:t>3,80</a:t>
                      </a:r>
                    </a:p>
                  </a:txBody>
                  <a:tcPr anchor="ctr">
                    <a:lnL>
                      <a:noFill/>
                    </a:lnL>
                    <a:lnR>
                      <a:noFill/>
                    </a:lnR>
                    <a:lnT>
                      <a:noFill/>
                    </a:lnT>
                    <a:lnB>
                      <a:noFill/>
                    </a:lnB>
                  </a:tcPr>
                </a:tc>
                <a:extLst>
                  <a:ext uri="{0D108BD9-81ED-4DB2-BD59-A6C34878D82A}">
                    <a16:rowId xmlns:a16="http://schemas.microsoft.com/office/drawing/2014/main" val="3612919665"/>
                  </a:ext>
                </a:extLst>
              </a:tr>
            </a:tbl>
          </a:graphicData>
        </a:graphic>
      </p:graphicFrame>
      <p:sp>
        <p:nvSpPr>
          <p:cNvPr id="5" name="Ορθογώνιο 4">
            <a:extLst>
              <a:ext uri="{FF2B5EF4-FFF2-40B4-BE49-F238E27FC236}">
                <a16:creationId xmlns:a16="http://schemas.microsoft.com/office/drawing/2014/main" id="{8360519E-0FFF-4FAF-AA3B-9382E52EFDA9}"/>
              </a:ext>
            </a:extLst>
          </p:cNvPr>
          <p:cNvSpPr/>
          <p:nvPr/>
        </p:nvSpPr>
        <p:spPr>
          <a:xfrm>
            <a:off x="1453116" y="1085650"/>
            <a:ext cx="9105014" cy="830997"/>
          </a:xfrm>
          <a:prstGeom prst="rect">
            <a:avLst/>
          </a:prstGeom>
        </p:spPr>
        <p:txBody>
          <a:bodyPr wrap="square">
            <a:spAutoFit/>
          </a:bodyPr>
          <a:lstStyle/>
          <a:p>
            <a:r>
              <a:rPr lang="el-GR" sz="2400" dirty="0"/>
              <a:t>Είναι αυτές οι διαφορές αρκετά μεγάλες ώστε να θεωρηθούν </a:t>
            </a:r>
            <a:r>
              <a:rPr lang="el-GR" sz="2400" b="1" dirty="0"/>
              <a:t>στατιστικά σημαντικές</a:t>
            </a:r>
            <a:r>
              <a:rPr lang="el-GR" sz="2400" dirty="0"/>
              <a:t>;</a:t>
            </a:r>
            <a:endParaRPr lang="en-US" sz="2400" dirty="0"/>
          </a:p>
        </p:txBody>
      </p:sp>
    </p:spTree>
    <p:extLst>
      <p:ext uri="{BB962C8B-B14F-4D97-AF65-F5344CB8AC3E}">
        <p14:creationId xmlns:p14="http://schemas.microsoft.com/office/powerpoint/2010/main" val="8281456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015000-5EB6-472B-8A49-C226FD0516DB}"/>
              </a:ext>
            </a:extLst>
          </p:cNvPr>
          <p:cNvSpPr>
            <a:spLocks noGrp="1"/>
          </p:cNvSpPr>
          <p:nvPr>
            <p:ph type="title"/>
          </p:nvPr>
        </p:nvSpPr>
        <p:spPr/>
        <p:txBody>
          <a:bodyPr/>
          <a:lstStyle/>
          <a:p>
            <a:r>
              <a:rPr lang="nl-NL" dirty="0"/>
              <a:t>ANOVA</a:t>
            </a:r>
            <a:endParaRPr lang="en-US" dirty="0"/>
          </a:p>
        </p:txBody>
      </p:sp>
      <p:sp>
        <p:nvSpPr>
          <p:cNvPr id="3" name="Θέση περιεχομένου 2">
            <a:extLst>
              <a:ext uri="{FF2B5EF4-FFF2-40B4-BE49-F238E27FC236}">
                <a16:creationId xmlns:a16="http://schemas.microsoft.com/office/drawing/2014/main" id="{42EAAC2C-8AB2-4B7C-8639-8552C01599FA}"/>
              </a:ext>
            </a:extLst>
          </p:cNvPr>
          <p:cNvSpPr>
            <a:spLocks noGrp="1"/>
          </p:cNvSpPr>
          <p:nvPr>
            <p:ph idx="1"/>
          </p:nvPr>
        </p:nvSpPr>
        <p:spPr/>
        <p:txBody>
          <a:bodyPr/>
          <a:lstStyle/>
          <a:p>
            <a:r>
              <a:rPr lang="el-GR" dirty="0"/>
              <a:t>Ερώτημα:</a:t>
            </a:r>
            <a:br>
              <a:rPr lang="el-GR" dirty="0"/>
            </a:br>
            <a:r>
              <a:rPr lang="el-GR" dirty="0"/>
              <a:t>«Διαφέρει το ενδιαφέρον για τη Βιολογία ανάλογα με την τάξη ή την κατεύθυνση σπουδών;»</a:t>
            </a:r>
          </a:p>
          <a:p>
            <a:r>
              <a:rPr lang="el-GR" dirty="0"/>
              <a:t>SPSS:</a:t>
            </a:r>
            <a:br>
              <a:rPr lang="el-GR" dirty="0"/>
            </a:br>
            <a:r>
              <a:rPr lang="el-GR" dirty="0" err="1"/>
              <a:t>Analyze</a:t>
            </a:r>
            <a:r>
              <a:rPr lang="el-GR" dirty="0"/>
              <a:t> → </a:t>
            </a:r>
            <a:r>
              <a:rPr lang="el-GR" dirty="0" err="1"/>
              <a:t>Compare</a:t>
            </a:r>
            <a:r>
              <a:rPr lang="el-GR" dirty="0"/>
              <a:t> </a:t>
            </a:r>
            <a:r>
              <a:rPr lang="el-GR" dirty="0" err="1"/>
              <a:t>Means</a:t>
            </a:r>
            <a:r>
              <a:rPr lang="el-GR" dirty="0"/>
              <a:t> → </a:t>
            </a:r>
            <a:r>
              <a:rPr lang="el-GR" dirty="0" err="1"/>
              <a:t>One-Way</a:t>
            </a:r>
            <a:r>
              <a:rPr lang="el-GR" dirty="0"/>
              <a:t> ANOVA</a:t>
            </a:r>
          </a:p>
          <a:p>
            <a:r>
              <a:rPr lang="el-GR" dirty="0"/>
              <a:t>Έμφαση:</a:t>
            </a:r>
            <a:br>
              <a:rPr lang="el-GR" dirty="0"/>
            </a:br>
            <a:r>
              <a:rPr lang="el-GR" dirty="0"/>
              <a:t>πότε έχουμε περισσότερες από 2 ομάδες.</a:t>
            </a:r>
          </a:p>
          <a:p>
            <a:endParaRPr lang="en-US" dirty="0"/>
          </a:p>
        </p:txBody>
      </p:sp>
    </p:spTree>
    <p:extLst>
      <p:ext uri="{BB962C8B-B14F-4D97-AF65-F5344CB8AC3E}">
        <p14:creationId xmlns:p14="http://schemas.microsoft.com/office/powerpoint/2010/main" val="12521488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BBB22F-D912-440F-AA6E-BD00F5420986}"/>
              </a:ext>
            </a:extLst>
          </p:cNvPr>
          <p:cNvSpPr>
            <a:spLocks noGrp="1"/>
          </p:cNvSpPr>
          <p:nvPr>
            <p:ph type="title"/>
          </p:nvPr>
        </p:nvSpPr>
        <p:spPr/>
        <p:txBody>
          <a:bodyPr/>
          <a:lstStyle/>
          <a:p>
            <a:r>
              <a:rPr lang="el-GR" dirty="0"/>
              <a:t>Γιατί δεν κάνω πολλά t-</a:t>
            </a:r>
            <a:r>
              <a:rPr lang="el-GR" dirty="0" err="1"/>
              <a:t>tests</a:t>
            </a:r>
            <a:r>
              <a:rPr lang="el-GR" dirty="0"/>
              <a:t>;</a:t>
            </a:r>
            <a:endParaRPr lang="en-US" dirty="0"/>
          </a:p>
        </p:txBody>
      </p:sp>
      <p:sp>
        <p:nvSpPr>
          <p:cNvPr id="3" name="Θέση περιεχομένου 2">
            <a:extLst>
              <a:ext uri="{FF2B5EF4-FFF2-40B4-BE49-F238E27FC236}">
                <a16:creationId xmlns:a16="http://schemas.microsoft.com/office/drawing/2014/main" id="{507187BA-DC4C-47E7-9A2B-A3B19300C82E}"/>
              </a:ext>
            </a:extLst>
          </p:cNvPr>
          <p:cNvSpPr>
            <a:spLocks noGrp="1"/>
          </p:cNvSpPr>
          <p:nvPr>
            <p:ph idx="1"/>
          </p:nvPr>
        </p:nvSpPr>
        <p:spPr>
          <a:xfrm>
            <a:off x="1295401" y="2556932"/>
            <a:ext cx="9601196" cy="3865134"/>
          </a:xfrm>
        </p:spPr>
        <p:txBody>
          <a:bodyPr>
            <a:normAutofit lnSpcReduction="10000"/>
          </a:bodyPr>
          <a:lstStyle/>
          <a:p>
            <a:r>
              <a:rPr lang="el-GR" dirty="0"/>
              <a:t>Θα μπορούσαμε θεωρητικά να κάνουμε:</a:t>
            </a:r>
          </a:p>
          <a:p>
            <a:pPr marL="914400" lvl="2" indent="0">
              <a:buNone/>
            </a:pPr>
            <a:r>
              <a:rPr lang="el-GR" dirty="0"/>
              <a:t>Παραδοσιακή ↔ </a:t>
            </a:r>
            <a:r>
              <a:rPr lang="el-GR" dirty="0" err="1"/>
              <a:t>Inquiry</a:t>
            </a:r>
            <a:endParaRPr lang="el-GR" dirty="0"/>
          </a:p>
          <a:p>
            <a:pPr marL="914400" lvl="2" indent="0">
              <a:buNone/>
            </a:pPr>
            <a:r>
              <a:rPr lang="el-GR" dirty="0"/>
              <a:t>Παραδοσιακή ↔ </a:t>
            </a:r>
            <a:r>
              <a:rPr lang="el-GR" dirty="0" err="1"/>
              <a:t>Problem-Based</a:t>
            </a:r>
            <a:endParaRPr lang="el-GR" dirty="0"/>
          </a:p>
          <a:p>
            <a:pPr marL="914400" lvl="2" indent="0">
              <a:buNone/>
            </a:pPr>
            <a:r>
              <a:rPr lang="el-GR" dirty="0" err="1"/>
              <a:t>Inquiry</a:t>
            </a:r>
            <a:r>
              <a:rPr lang="el-GR" dirty="0"/>
              <a:t> ↔ </a:t>
            </a:r>
            <a:r>
              <a:rPr lang="el-GR" dirty="0" err="1"/>
              <a:t>Problem-Based</a:t>
            </a:r>
            <a:endParaRPr lang="el-GR" dirty="0"/>
          </a:p>
          <a:p>
            <a:r>
              <a:rPr lang="el-GR" dirty="0"/>
              <a:t>Όμως όσο αυξάνουμε τις πολλαπλές συγκρίσεις, αυξάνουμε την πιθανότητα να βρούμε κατά τύχη μία “στατιστικά σημαντική” διαφορά.</a:t>
            </a:r>
          </a:p>
          <a:p>
            <a:r>
              <a:rPr lang="el-GR" dirty="0"/>
              <a:t>Γι' αυτό:2 ομάδες → t-</a:t>
            </a:r>
            <a:r>
              <a:rPr lang="el-GR" dirty="0" err="1"/>
              <a:t>test</a:t>
            </a:r>
            <a:r>
              <a:rPr lang="el-GR" dirty="0"/>
              <a:t>  ΕΝΏ 3+ ομάδες → ANOVA</a:t>
            </a:r>
          </a:p>
          <a:p>
            <a:r>
              <a:rPr lang="el-GR" dirty="0"/>
              <a:t>Η ANOVA κάνει πρώτα έναν συνολικό </a:t>
            </a:r>
            <a:r>
              <a:rPr lang="el-GR" dirty="0" err="1"/>
              <a:t>έλεγχο:«Υπάρχει</a:t>
            </a:r>
            <a:r>
              <a:rPr lang="el-GR" dirty="0"/>
              <a:t> κάποια διαφορά μεταξύ των μέσων όρων των ομάδων;»</a:t>
            </a:r>
            <a:endParaRPr lang="en-US" dirty="0"/>
          </a:p>
        </p:txBody>
      </p:sp>
    </p:spTree>
    <p:extLst>
      <p:ext uri="{BB962C8B-B14F-4D97-AF65-F5344CB8AC3E}">
        <p14:creationId xmlns:p14="http://schemas.microsoft.com/office/powerpoint/2010/main" val="38503466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B20AAC-5CE4-409B-84FD-3600AF446E52}"/>
              </a:ext>
            </a:extLst>
          </p:cNvPr>
          <p:cNvSpPr>
            <a:spLocks noGrp="1"/>
          </p:cNvSpPr>
          <p:nvPr>
            <p:ph type="title"/>
          </p:nvPr>
        </p:nvSpPr>
        <p:spPr>
          <a:xfrm>
            <a:off x="1295401" y="1141620"/>
            <a:ext cx="9601196" cy="1303867"/>
          </a:xfrm>
        </p:spPr>
        <p:txBody>
          <a:bodyPr/>
          <a:lstStyle/>
          <a:p>
            <a:r>
              <a:rPr lang="el-GR" dirty="0"/>
              <a:t>Τι μεταβλητές χρειάζομαι;</a:t>
            </a:r>
            <a:endParaRPr lang="en-US" dirty="0"/>
          </a:p>
        </p:txBody>
      </p:sp>
      <p:sp>
        <p:nvSpPr>
          <p:cNvPr id="3" name="Θέση περιεχομένου 2">
            <a:extLst>
              <a:ext uri="{FF2B5EF4-FFF2-40B4-BE49-F238E27FC236}">
                <a16:creationId xmlns:a16="http://schemas.microsoft.com/office/drawing/2014/main" id="{FE8FD079-AE3C-4004-9621-1B4969A944B4}"/>
              </a:ext>
            </a:extLst>
          </p:cNvPr>
          <p:cNvSpPr>
            <a:spLocks noGrp="1"/>
          </p:cNvSpPr>
          <p:nvPr>
            <p:ph idx="1"/>
          </p:nvPr>
        </p:nvSpPr>
        <p:spPr/>
        <p:txBody>
          <a:bodyPr>
            <a:normAutofit fontScale="85000" lnSpcReduction="20000"/>
          </a:bodyPr>
          <a:lstStyle/>
          <a:p>
            <a:r>
              <a:rPr lang="el-GR" dirty="0"/>
              <a:t>Για μια απλή </a:t>
            </a:r>
            <a:r>
              <a:rPr lang="nl-NL" b="1" dirty="0" err="1"/>
              <a:t>One</a:t>
            </a:r>
            <a:r>
              <a:rPr lang="nl-NL" b="1" dirty="0"/>
              <a:t>-Way ANOVA</a:t>
            </a:r>
            <a:r>
              <a:rPr lang="nl-NL" dirty="0"/>
              <a:t> </a:t>
            </a:r>
            <a:r>
              <a:rPr lang="el-GR" dirty="0"/>
              <a:t>χρειαζόμαστε:</a:t>
            </a:r>
          </a:p>
          <a:p>
            <a:pPr marL="0" indent="0">
              <a:buNone/>
            </a:pPr>
            <a:r>
              <a:rPr lang="el-GR" b="1" dirty="0"/>
              <a:t>1 κατηγορική ανεξάρτητη μεταβλητή </a:t>
            </a:r>
            <a:r>
              <a:rPr lang="el-GR" b="1" dirty="0">
                <a:sym typeface="Wingdings" panose="05000000000000000000" pitchFamily="2" charset="2"/>
              </a:rPr>
              <a:t> </a:t>
            </a:r>
            <a:r>
              <a:rPr lang="nl-NL" b="1" dirty="0" err="1"/>
              <a:t>Teaching_Method</a:t>
            </a:r>
            <a:endParaRPr lang="nl-NL" dirty="0"/>
          </a:p>
          <a:p>
            <a:r>
              <a:rPr lang="nl-NL" dirty="0"/>
              <a:t>1 = Traditional</a:t>
            </a:r>
            <a:br>
              <a:rPr lang="nl-NL" dirty="0"/>
            </a:br>
            <a:r>
              <a:rPr lang="nl-NL" dirty="0"/>
              <a:t>2 = </a:t>
            </a:r>
            <a:r>
              <a:rPr lang="nl-NL" dirty="0" err="1"/>
              <a:t>Inquiry</a:t>
            </a:r>
            <a:br>
              <a:rPr lang="nl-NL" dirty="0"/>
            </a:br>
            <a:r>
              <a:rPr lang="nl-NL" dirty="0"/>
              <a:t>3 = </a:t>
            </a:r>
            <a:r>
              <a:rPr lang="nl-NL" dirty="0" err="1"/>
              <a:t>Problem-Based</a:t>
            </a:r>
            <a:endParaRPr lang="nl-NL" dirty="0"/>
          </a:p>
          <a:p>
            <a:pPr marL="0" indent="0">
              <a:buNone/>
            </a:pPr>
            <a:r>
              <a:rPr lang="el-GR" b="1" dirty="0"/>
              <a:t>1 ποσοτική εξαρτημένη μεταβλητή </a:t>
            </a:r>
            <a:r>
              <a:rPr lang="el-GR" b="1" dirty="0">
                <a:sym typeface="Wingdings" panose="05000000000000000000" pitchFamily="2" charset="2"/>
              </a:rPr>
              <a:t> </a:t>
            </a:r>
            <a:r>
              <a:rPr lang="nl-NL" b="1" dirty="0" err="1"/>
              <a:t>Interest_Biology</a:t>
            </a:r>
            <a:endParaRPr lang="nl-NL" dirty="0"/>
          </a:p>
          <a:p>
            <a:r>
              <a:rPr lang="el-GR" dirty="0"/>
              <a:t>π.χ. συνολικό σκορ ενδιαφέροντος 1–5.</a:t>
            </a:r>
          </a:p>
          <a:p>
            <a:pPr marL="0" indent="0">
              <a:buNone/>
            </a:pPr>
            <a:r>
              <a:rPr lang="el-GR" dirty="0"/>
              <a:t>Άρα:</a:t>
            </a:r>
          </a:p>
          <a:p>
            <a:r>
              <a:rPr lang="nl-NL" b="1" dirty="0"/>
              <a:t>Teaching Method → Interest in </a:t>
            </a:r>
            <a:r>
              <a:rPr lang="nl-NL" b="1" dirty="0" err="1"/>
              <a:t>Biology</a:t>
            </a:r>
            <a:endParaRPr lang="nl-NL" dirty="0"/>
          </a:p>
          <a:p>
            <a:endParaRPr lang="en-US" dirty="0"/>
          </a:p>
        </p:txBody>
      </p:sp>
    </p:spTree>
    <p:extLst>
      <p:ext uri="{BB962C8B-B14F-4D97-AF65-F5344CB8AC3E}">
        <p14:creationId xmlns:p14="http://schemas.microsoft.com/office/powerpoint/2010/main" val="3124809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885C50-6698-4042-A77F-1B28354B9B75}"/>
              </a:ext>
            </a:extLst>
          </p:cNvPr>
          <p:cNvSpPr>
            <a:spLocks noGrp="1"/>
          </p:cNvSpPr>
          <p:nvPr>
            <p:ph type="title"/>
          </p:nvPr>
        </p:nvSpPr>
        <p:spPr/>
        <p:txBody>
          <a:bodyPr/>
          <a:lstStyle/>
          <a:p>
            <a:r>
              <a:rPr lang="el-GR" dirty="0"/>
              <a:t>Τι συγκρίνει πραγματικά η ANOVA;</a:t>
            </a:r>
            <a:endParaRPr lang="en-US" dirty="0"/>
          </a:p>
        </p:txBody>
      </p:sp>
      <p:sp>
        <p:nvSpPr>
          <p:cNvPr id="3" name="Θέση περιεχομένου 2">
            <a:extLst>
              <a:ext uri="{FF2B5EF4-FFF2-40B4-BE49-F238E27FC236}">
                <a16:creationId xmlns:a16="http://schemas.microsoft.com/office/drawing/2014/main" id="{1DF758CB-97B6-44EF-890E-793E21DCC1A4}"/>
              </a:ext>
            </a:extLst>
          </p:cNvPr>
          <p:cNvSpPr>
            <a:spLocks noGrp="1"/>
          </p:cNvSpPr>
          <p:nvPr>
            <p:ph idx="1"/>
          </p:nvPr>
        </p:nvSpPr>
        <p:spPr>
          <a:xfrm>
            <a:off x="1295401" y="2556932"/>
            <a:ext cx="9601196" cy="3620584"/>
          </a:xfrm>
        </p:spPr>
        <p:txBody>
          <a:bodyPr>
            <a:normAutofit fontScale="85000" lnSpcReduction="20000"/>
          </a:bodyPr>
          <a:lstStyle/>
          <a:p>
            <a:pPr marL="0" indent="0">
              <a:buNone/>
            </a:pPr>
            <a:r>
              <a:rPr lang="el-GR" b="1" dirty="0" err="1"/>
              <a:t>Traditional</a:t>
            </a:r>
            <a:r>
              <a:rPr lang="el-GR" b="1" dirty="0"/>
              <a:t>:</a:t>
            </a:r>
            <a:r>
              <a:rPr lang="el-GR" dirty="0"/>
              <a:t> M = 3,20</a:t>
            </a:r>
            <a:br>
              <a:rPr lang="el-GR" dirty="0"/>
            </a:br>
            <a:r>
              <a:rPr lang="el-GR" b="1" dirty="0" err="1"/>
              <a:t>Inquiry</a:t>
            </a:r>
            <a:r>
              <a:rPr lang="el-GR" b="1" dirty="0"/>
              <a:t>:</a:t>
            </a:r>
            <a:r>
              <a:rPr lang="el-GR" dirty="0"/>
              <a:t> M = 4,10</a:t>
            </a:r>
            <a:br>
              <a:rPr lang="el-GR" dirty="0"/>
            </a:br>
            <a:r>
              <a:rPr lang="el-GR" b="1" dirty="0" err="1"/>
              <a:t>Problem-Based</a:t>
            </a:r>
            <a:r>
              <a:rPr lang="el-GR" b="1" dirty="0"/>
              <a:t>:</a:t>
            </a:r>
            <a:r>
              <a:rPr lang="el-GR" dirty="0"/>
              <a:t> M = 3,80</a:t>
            </a:r>
          </a:p>
          <a:p>
            <a:pPr marL="0" indent="0">
              <a:buNone/>
            </a:pPr>
            <a:r>
              <a:rPr lang="el-GR" dirty="0"/>
              <a:t>Βλέπουμε διαφορετικούς μέσους όρους. Αλλά έχουμε και </a:t>
            </a:r>
            <a:r>
              <a:rPr lang="el-GR" b="1" dirty="0"/>
              <a:t>διαφορές μεταξύ των μαθητών μέσα σε κάθε ομάδα</a:t>
            </a:r>
            <a:r>
              <a:rPr lang="el-GR" dirty="0"/>
              <a:t>.</a:t>
            </a:r>
          </a:p>
          <a:p>
            <a:pPr marL="0" indent="0">
              <a:buNone/>
            </a:pPr>
            <a:endParaRPr lang="el-GR" dirty="0"/>
          </a:p>
          <a:p>
            <a:pPr marL="0" indent="0" algn="ctr">
              <a:buNone/>
            </a:pPr>
            <a:r>
              <a:rPr lang="el-GR" dirty="0"/>
              <a:t>Η ANOVA ουσιαστικά συγκρίνει:</a:t>
            </a:r>
          </a:p>
          <a:p>
            <a:pPr marL="0" indent="0" algn="ctr">
              <a:buNone/>
            </a:pPr>
            <a:r>
              <a:rPr lang="el-GR" b="1" dirty="0"/>
              <a:t>Διακύμανση ΜΕΤΑΞΥ των ομάδων</a:t>
            </a:r>
          </a:p>
          <a:p>
            <a:pPr marL="0" indent="0" algn="ctr">
              <a:buNone/>
            </a:pPr>
            <a:r>
              <a:rPr lang="el-GR" dirty="0"/>
              <a:t>με</a:t>
            </a:r>
          </a:p>
          <a:p>
            <a:pPr marL="0" indent="0" algn="ctr">
              <a:buNone/>
            </a:pPr>
            <a:r>
              <a:rPr lang="el-GR" b="1" dirty="0"/>
              <a:t>Διακύμανση ΜΕΣΑ στις ομάδες</a:t>
            </a:r>
          </a:p>
        </p:txBody>
      </p:sp>
    </p:spTree>
    <p:extLst>
      <p:ext uri="{BB962C8B-B14F-4D97-AF65-F5344CB8AC3E}">
        <p14:creationId xmlns:p14="http://schemas.microsoft.com/office/powerpoint/2010/main" val="231053775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3987F3A-9124-44F4-8477-F4A90118E38A}"/>
              </a:ext>
            </a:extLst>
          </p:cNvPr>
          <p:cNvSpPr>
            <a:spLocks noGrp="1"/>
          </p:cNvSpPr>
          <p:nvPr>
            <p:ph idx="4294967295"/>
          </p:nvPr>
        </p:nvSpPr>
        <p:spPr>
          <a:xfrm>
            <a:off x="1403498" y="2227854"/>
            <a:ext cx="9601200" cy="3317875"/>
          </a:xfrm>
        </p:spPr>
        <p:txBody>
          <a:bodyPr/>
          <a:lstStyle/>
          <a:p>
            <a:r>
              <a:rPr lang="el-GR" dirty="0"/>
              <a:t>Αν οι ομάδες διαφέρουν πολύ μεταξύ τους σε σχέση με τις διαφορές που υπάρχουν μέσα στις ίδιες τις ομάδες, έχουμε μεγαλύτερη ένδειξη ότι η διδακτική προσέγγιση συνδέεται με πραγματική διαφορά</a:t>
            </a:r>
            <a:endParaRPr lang="en-US" dirty="0"/>
          </a:p>
        </p:txBody>
      </p:sp>
    </p:spTree>
    <p:extLst>
      <p:ext uri="{BB962C8B-B14F-4D97-AF65-F5344CB8AC3E}">
        <p14:creationId xmlns:p14="http://schemas.microsoft.com/office/powerpoint/2010/main" val="4906542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49AB2-8FF2-4F06-968E-912C41817AE4}"/>
              </a:ext>
            </a:extLst>
          </p:cNvPr>
          <p:cNvSpPr>
            <a:spLocks noGrp="1"/>
          </p:cNvSpPr>
          <p:nvPr>
            <p:ph type="title"/>
          </p:nvPr>
        </p:nvSpPr>
        <p:spPr>
          <a:xfrm>
            <a:off x="1295402" y="982132"/>
            <a:ext cx="9601196" cy="1303867"/>
          </a:xfrm>
        </p:spPr>
        <p:txBody>
          <a:bodyPr/>
          <a:lstStyle/>
          <a:p>
            <a:r>
              <a:rPr lang="el-GR" dirty="0"/>
              <a:t>Το </a:t>
            </a:r>
            <a:r>
              <a:rPr lang="nl-NL" dirty="0"/>
              <a:t>F </a:t>
            </a:r>
            <a:r>
              <a:rPr lang="el-GR" dirty="0"/>
              <a:t>της </a:t>
            </a:r>
            <a:r>
              <a:rPr lang="nl-NL" dirty="0"/>
              <a:t>ANOVA</a:t>
            </a:r>
            <a:endParaRPr lang="en-US" dirty="0"/>
          </a:p>
        </p:txBody>
      </p:sp>
      <p:sp>
        <p:nvSpPr>
          <p:cNvPr id="3" name="Θέση περιεχομένου 2">
            <a:extLst>
              <a:ext uri="{FF2B5EF4-FFF2-40B4-BE49-F238E27FC236}">
                <a16:creationId xmlns:a16="http://schemas.microsoft.com/office/drawing/2014/main" id="{E728B67C-092A-4C00-B29D-CF33EDF57DD6}"/>
              </a:ext>
            </a:extLst>
          </p:cNvPr>
          <p:cNvSpPr>
            <a:spLocks noGrp="1"/>
          </p:cNvSpPr>
          <p:nvPr>
            <p:ph idx="1"/>
          </p:nvPr>
        </p:nvSpPr>
        <p:spPr/>
        <p:txBody>
          <a:bodyPr>
            <a:normAutofit lnSpcReduction="10000"/>
          </a:bodyPr>
          <a:lstStyle/>
          <a:p>
            <a:r>
              <a:rPr lang="el-GR" dirty="0"/>
              <a:t>Εδώ εμφανίζεται ένα καινούριο σύμβολο: </a:t>
            </a:r>
            <a:r>
              <a:rPr lang="el-GR" b="1" dirty="0"/>
              <a:t>F</a:t>
            </a:r>
          </a:p>
          <a:p>
            <a:r>
              <a:rPr lang="el-GR" b="1" dirty="0"/>
              <a:t>F = διακύμανση μεταξύ ομάδων / διακύμανση μέσα στις ομάδες</a:t>
            </a:r>
            <a:endParaRPr lang="el-GR" dirty="0"/>
          </a:p>
          <a:p>
            <a:r>
              <a:rPr lang="el-GR" dirty="0"/>
              <a:t>Αν οι ομάδες μοιάζουν μεταξύ τους: → μικρότερη τιμή F</a:t>
            </a:r>
          </a:p>
          <a:p>
            <a:r>
              <a:rPr lang="el-GR" dirty="0"/>
              <a:t>Αν οι ομάδες διαφέρουν αρκετά σε σχέση με τη μεταβλητότητα στο εσωτερικό τους: → μεγαλύτερη τιμή F</a:t>
            </a:r>
          </a:p>
          <a:p>
            <a:pPr marL="0" indent="0">
              <a:buNone/>
            </a:pPr>
            <a:r>
              <a:rPr lang="el-GR" b="1" dirty="0"/>
              <a:t>Αλλά δεν αποφασίζουμε μόνο κοιτάζοντας το F.</a:t>
            </a:r>
            <a:endParaRPr lang="el-GR" dirty="0"/>
          </a:p>
          <a:p>
            <a:r>
              <a:rPr lang="el-GR" dirty="0"/>
              <a:t>Κοιτάζουμε το </a:t>
            </a:r>
            <a:r>
              <a:rPr lang="el-GR" b="1" dirty="0"/>
              <a:t>p-</a:t>
            </a:r>
            <a:r>
              <a:rPr lang="el-GR" b="1" dirty="0" err="1"/>
              <a:t>value</a:t>
            </a:r>
            <a:r>
              <a:rPr lang="el-GR" dirty="0"/>
              <a:t>.</a:t>
            </a:r>
          </a:p>
          <a:p>
            <a:endParaRPr lang="en-US" dirty="0"/>
          </a:p>
        </p:txBody>
      </p:sp>
    </p:spTree>
    <p:extLst>
      <p:ext uri="{BB962C8B-B14F-4D97-AF65-F5344CB8AC3E}">
        <p14:creationId xmlns:p14="http://schemas.microsoft.com/office/powerpoint/2010/main" val="4800432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0DD5C1-7C65-4E72-9DF7-2A9E489C1065}"/>
              </a:ext>
            </a:extLst>
          </p:cNvPr>
          <p:cNvSpPr>
            <a:spLocks noGrp="1"/>
          </p:cNvSpPr>
          <p:nvPr>
            <p:ph type="title"/>
          </p:nvPr>
        </p:nvSpPr>
        <p:spPr/>
        <p:txBody>
          <a:bodyPr/>
          <a:lstStyle/>
          <a:p>
            <a:r>
              <a:rPr lang="el-GR" dirty="0"/>
              <a:t>Η μηδενική υπόθεση στην ANOVA</a:t>
            </a:r>
            <a:endParaRPr lang="en-US" dirty="0"/>
          </a:p>
        </p:txBody>
      </p:sp>
      <p:sp>
        <p:nvSpPr>
          <p:cNvPr id="3" name="Θέση περιεχομένου 2">
            <a:extLst>
              <a:ext uri="{FF2B5EF4-FFF2-40B4-BE49-F238E27FC236}">
                <a16:creationId xmlns:a16="http://schemas.microsoft.com/office/drawing/2014/main" id="{37040C2A-71B9-464F-9F50-3831495305BD}"/>
              </a:ext>
            </a:extLst>
          </p:cNvPr>
          <p:cNvSpPr>
            <a:spLocks noGrp="1"/>
          </p:cNvSpPr>
          <p:nvPr>
            <p:ph idx="1"/>
          </p:nvPr>
        </p:nvSpPr>
        <p:spPr/>
        <p:txBody>
          <a:bodyPr/>
          <a:lstStyle/>
          <a:p>
            <a:r>
              <a:rPr lang="el-GR" dirty="0"/>
              <a:t>H₀ </a:t>
            </a:r>
            <a:r>
              <a:rPr lang="el-GR" dirty="0">
                <a:sym typeface="Wingdings" panose="05000000000000000000" pitchFamily="2" charset="2"/>
              </a:rPr>
              <a:t> </a:t>
            </a:r>
            <a:r>
              <a:rPr lang="el-GR" dirty="0"/>
              <a:t>Οι μέσοι όροι όλων των ομάδων στον πληθυσμό είναι ίσοι.</a:t>
            </a:r>
          </a:p>
          <a:p>
            <a:r>
              <a:rPr lang="el-GR" dirty="0"/>
              <a:t>μ₁ = μ₂ = μ₃</a:t>
            </a:r>
          </a:p>
          <a:p>
            <a:r>
              <a:rPr lang="el-GR" dirty="0"/>
              <a:t>Δηλαδή: Δεν υπάρχει διαφορά στο μέσο ενδιαφέρον για τη Βιολογία μεταξύ των τριών διδακτικών προσεγγίσεων.</a:t>
            </a:r>
          </a:p>
          <a:p>
            <a:r>
              <a:rPr lang="el-GR" dirty="0"/>
              <a:t>H₁ </a:t>
            </a:r>
            <a:r>
              <a:rPr lang="el-GR" dirty="0">
                <a:sym typeface="Wingdings" panose="05000000000000000000" pitchFamily="2" charset="2"/>
              </a:rPr>
              <a:t> </a:t>
            </a:r>
            <a:r>
              <a:rPr lang="el-GR" dirty="0"/>
              <a:t>Δεν είναι όλοι οι μέσοι όροι ίσοι. </a:t>
            </a:r>
          </a:p>
          <a:p>
            <a:r>
              <a:rPr lang="el-GR" dirty="0"/>
              <a:t>Προσοχή: Η H₁ δεν λέει απαραίτητα ότι όλες οι ομάδες διαφέρουν μεταξύ τους. Αρκεί να υπάρχει διαφορά τουλάχιστον μεταξύ δύο ομάδων.</a:t>
            </a:r>
            <a:endParaRPr lang="en-US" dirty="0"/>
          </a:p>
        </p:txBody>
      </p:sp>
    </p:spTree>
    <p:extLst>
      <p:ext uri="{BB962C8B-B14F-4D97-AF65-F5344CB8AC3E}">
        <p14:creationId xmlns:p14="http://schemas.microsoft.com/office/powerpoint/2010/main" val="34744287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D48DAE-0CB5-479B-AE8E-3C827140EB4D}"/>
              </a:ext>
            </a:extLst>
          </p:cNvPr>
          <p:cNvSpPr>
            <a:spLocks noGrp="1"/>
          </p:cNvSpPr>
          <p:nvPr>
            <p:ph type="title"/>
          </p:nvPr>
        </p:nvSpPr>
        <p:spPr/>
        <p:txBody>
          <a:bodyPr/>
          <a:lstStyle/>
          <a:p>
            <a:r>
              <a:rPr lang="el-GR" dirty="0"/>
              <a:t>Το </a:t>
            </a:r>
            <a:r>
              <a:rPr lang="nl-NL" dirty="0"/>
              <a:t>p-</a:t>
            </a:r>
            <a:r>
              <a:rPr lang="nl-NL" dirty="0" err="1"/>
              <a:t>value</a:t>
            </a:r>
            <a:endParaRPr lang="en-US" dirty="0"/>
          </a:p>
        </p:txBody>
      </p:sp>
      <p:sp>
        <p:nvSpPr>
          <p:cNvPr id="3" name="Θέση περιεχομένου 2">
            <a:extLst>
              <a:ext uri="{FF2B5EF4-FFF2-40B4-BE49-F238E27FC236}">
                <a16:creationId xmlns:a16="http://schemas.microsoft.com/office/drawing/2014/main" id="{ADD0A588-03D7-4EF3-A9A5-2FDE40AA0DC4}"/>
              </a:ext>
            </a:extLst>
          </p:cNvPr>
          <p:cNvSpPr>
            <a:spLocks noGrp="1"/>
          </p:cNvSpPr>
          <p:nvPr>
            <p:ph idx="1"/>
          </p:nvPr>
        </p:nvSpPr>
        <p:spPr/>
        <p:txBody>
          <a:bodyPr>
            <a:normAutofit fontScale="92500" lnSpcReduction="20000"/>
          </a:bodyPr>
          <a:lstStyle/>
          <a:p>
            <a:pPr marL="0" indent="0">
              <a:buNone/>
            </a:pPr>
            <a:r>
              <a:rPr lang="el-GR" dirty="0"/>
              <a:t>Όπως και στο t-</a:t>
            </a:r>
            <a:r>
              <a:rPr lang="el-GR" dirty="0" err="1"/>
              <a:t>test</a:t>
            </a:r>
            <a:r>
              <a:rPr lang="el-GR" dirty="0"/>
              <a:t>:</a:t>
            </a:r>
          </a:p>
          <a:p>
            <a:pPr marL="0" indent="0" algn="ctr">
              <a:buNone/>
            </a:pPr>
            <a:r>
              <a:rPr lang="el-GR" b="1" dirty="0"/>
              <a:t>p &lt; 0,05</a:t>
            </a:r>
          </a:p>
          <a:p>
            <a:pPr marL="0" indent="0">
              <a:buNone/>
            </a:pPr>
            <a:r>
              <a:rPr lang="el-GR" dirty="0">
                <a:sym typeface="Wingdings" panose="05000000000000000000" pitchFamily="2" charset="2"/>
              </a:rPr>
              <a:t> </a:t>
            </a:r>
            <a:r>
              <a:rPr lang="el-GR" dirty="0"/>
              <a:t>Στατιστικά σημαντικό αποτέλεσμα</a:t>
            </a:r>
          </a:p>
          <a:p>
            <a:pPr marL="0" indent="0">
              <a:buNone/>
            </a:pPr>
            <a:r>
              <a:rPr lang="el-GR" dirty="0">
                <a:sym typeface="Wingdings" panose="05000000000000000000" pitchFamily="2" charset="2"/>
              </a:rPr>
              <a:t> </a:t>
            </a:r>
            <a:r>
              <a:rPr lang="el-GR" dirty="0"/>
              <a:t>️ Απορρίπτουμε τη H₀</a:t>
            </a:r>
          </a:p>
          <a:p>
            <a:pPr marL="0" indent="0">
              <a:buNone/>
            </a:pPr>
            <a:r>
              <a:rPr lang="el-GR" dirty="0">
                <a:sym typeface="Wingdings" panose="05000000000000000000" pitchFamily="2" charset="2"/>
              </a:rPr>
              <a:t> </a:t>
            </a:r>
            <a:r>
              <a:rPr lang="el-GR" dirty="0"/>
              <a:t>️ Υπάρχει ένδειξη ότι </a:t>
            </a:r>
            <a:r>
              <a:rPr lang="el-GR" b="1" dirty="0"/>
              <a:t>τουλάχιστον δύο μέσοι όροι διαφέρουν</a:t>
            </a:r>
            <a:r>
              <a:rPr lang="el-GR" dirty="0"/>
              <a:t>.</a:t>
            </a:r>
          </a:p>
          <a:p>
            <a:pPr marL="0" indent="0" algn="ctr">
              <a:buNone/>
            </a:pPr>
            <a:r>
              <a:rPr lang="el-GR" b="1" dirty="0"/>
              <a:t>p ≥ 0,05</a:t>
            </a:r>
          </a:p>
          <a:p>
            <a:pPr marL="0" indent="0">
              <a:buNone/>
            </a:pPr>
            <a:r>
              <a:rPr lang="el-GR" dirty="0">
                <a:sym typeface="Wingdings" panose="05000000000000000000" pitchFamily="2" charset="2"/>
              </a:rPr>
              <a:t></a:t>
            </a:r>
            <a:r>
              <a:rPr lang="el-GR" dirty="0"/>
              <a:t> Δεν έχουμε στατιστικά σημαντικό αποτέλεσμα</a:t>
            </a:r>
          </a:p>
          <a:p>
            <a:pPr marL="0" indent="0">
              <a:buNone/>
            </a:pPr>
            <a:r>
              <a:rPr lang="el-GR" dirty="0">
                <a:sym typeface="Wingdings" panose="05000000000000000000" pitchFamily="2" charset="2"/>
              </a:rPr>
              <a:t></a:t>
            </a:r>
            <a:r>
              <a:rPr lang="el-GR" dirty="0"/>
              <a:t> Δεν απορρίπτουμε τη H₀.</a:t>
            </a:r>
          </a:p>
          <a:p>
            <a:endParaRPr lang="en-US" dirty="0"/>
          </a:p>
        </p:txBody>
      </p:sp>
    </p:spTree>
    <p:extLst>
      <p:ext uri="{BB962C8B-B14F-4D97-AF65-F5344CB8AC3E}">
        <p14:creationId xmlns:p14="http://schemas.microsoft.com/office/powerpoint/2010/main" val="38866893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2B1DC1EE-6A3E-4034-A47A-D43966867541}"/>
              </a:ext>
            </a:extLst>
          </p:cNvPr>
          <p:cNvGraphicFramePr>
            <a:graphicFrameLocks noGrp="1"/>
          </p:cNvGraphicFramePr>
          <p:nvPr>
            <p:extLst>
              <p:ext uri="{D42A27DB-BD31-4B8C-83A1-F6EECF244321}">
                <p14:modId xmlns:p14="http://schemas.microsoft.com/office/powerpoint/2010/main" val="3602261733"/>
              </p:ext>
            </p:extLst>
          </p:nvPr>
        </p:nvGraphicFramePr>
        <p:xfrm>
          <a:off x="3623929" y="1502819"/>
          <a:ext cx="7008627" cy="1463040"/>
        </p:xfrm>
        <a:graphic>
          <a:graphicData uri="http://schemas.openxmlformats.org/drawingml/2006/table">
            <a:tbl>
              <a:tblPr/>
              <a:tblGrid>
                <a:gridCol w="2336209">
                  <a:extLst>
                    <a:ext uri="{9D8B030D-6E8A-4147-A177-3AD203B41FA5}">
                      <a16:colId xmlns:a16="http://schemas.microsoft.com/office/drawing/2014/main" val="2911943766"/>
                    </a:ext>
                  </a:extLst>
                </a:gridCol>
                <a:gridCol w="1103425">
                  <a:extLst>
                    <a:ext uri="{9D8B030D-6E8A-4147-A177-3AD203B41FA5}">
                      <a16:colId xmlns:a16="http://schemas.microsoft.com/office/drawing/2014/main" val="3091039626"/>
                    </a:ext>
                  </a:extLst>
                </a:gridCol>
                <a:gridCol w="3568993">
                  <a:extLst>
                    <a:ext uri="{9D8B030D-6E8A-4147-A177-3AD203B41FA5}">
                      <a16:colId xmlns:a16="http://schemas.microsoft.com/office/drawing/2014/main" val="616111623"/>
                    </a:ext>
                  </a:extLst>
                </a:gridCol>
              </a:tblGrid>
              <a:tr h="0">
                <a:tc>
                  <a:txBody>
                    <a:bodyPr/>
                    <a:lstStyle/>
                    <a:p>
                      <a:pPr algn="l"/>
                      <a:r>
                        <a:rPr lang="el-GR"/>
                        <a:t>Μέθοδος</a:t>
                      </a:r>
                    </a:p>
                  </a:txBody>
                  <a:tcPr anchor="ctr">
                    <a:lnL>
                      <a:noFill/>
                    </a:lnL>
                    <a:lnR>
                      <a:noFill/>
                    </a:lnR>
                    <a:lnT>
                      <a:noFill/>
                    </a:lnT>
                    <a:lnB>
                      <a:noFill/>
                    </a:lnB>
                  </a:tcPr>
                </a:tc>
                <a:tc>
                  <a:txBody>
                    <a:bodyPr/>
                    <a:lstStyle/>
                    <a:p>
                      <a:pPr algn="l"/>
                      <a:r>
                        <a:rPr lang="nl-NL"/>
                        <a:t>M</a:t>
                      </a:r>
                    </a:p>
                  </a:txBody>
                  <a:tcPr anchor="ctr">
                    <a:lnL>
                      <a:noFill/>
                    </a:lnL>
                    <a:lnR>
                      <a:noFill/>
                    </a:lnR>
                    <a:lnT>
                      <a:noFill/>
                    </a:lnT>
                    <a:lnB>
                      <a:noFill/>
                    </a:lnB>
                  </a:tcPr>
                </a:tc>
                <a:tc>
                  <a:txBody>
                    <a:bodyPr/>
                    <a:lstStyle/>
                    <a:p>
                      <a:pPr algn="l"/>
                      <a:r>
                        <a:rPr lang="nl-NL"/>
                        <a:t>SD</a:t>
                      </a:r>
                    </a:p>
                  </a:txBody>
                  <a:tcPr anchor="ctr">
                    <a:lnL>
                      <a:noFill/>
                    </a:lnL>
                    <a:lnR>
                      <a:noFill/>
                    </a:lnR>
                    <a:lnT>
                      <a:noFill/>
                    </a:lnT>
                    <a:lnB>
                      <a:noFill/>
                    </a:lnB>
                  </a:tcPr>
                </a:tc>
                <a:extLst>
                  <a:ext uri="{0D108BD9-81ED-4DB2-BD59-A6C34878D82A}">
                    <a16:rowId xmlns:a16="http://schemas.microsoft.com/office/drawing/2014/main" val="1805378370"/>
                  </a:ext>
                </a:extLst>
              </a:tr>
              <a:tr h="0">
                <a:tc>
                  <a:txBody>
                    <a:bodyPr/>
                    <a:lstStyle/>
                    <a:p>
                      <a:pPr algn="l"/>
                      <a:r>
                        <a:rPr lang="nl-NL"/>
                        <a:t>Traditional</a:t>
                      </a:r>
                    </a:p>
                  </a:txBody>
                  <a:tcPr anchor="ctr">
                    <a:lnL>
                      <a:noFill/>
                    </a:lnL>
                    <a:lnR>
                      <a:noFill/>
                    </a:lnR>
                    <a:lnT>
                      <a:noFill/>
                    </a:lnT>
                    <a:lnB>
                      <a:noFill/>
                    </a:lnB>
                  </a:tcPr>
                </a:tc>
                <a:tc>
                  <a:txBody>
                    <a:bodyPr/>
                    <a:lstStyle/>
                    <a:p>
                      <a:pPr algn="l"/>
                      <a:r>
                        <a:rPr lang="nl-NL" dirty="0"/>
                        <a:t>3,20</a:t>
                      </a:r>
                    </a:p>
                  </a:txBody>
                  <a:tcPr anchor="ctr">
                    <a:lnL>
                      <a:noFill/>
                    </a:lnL>
                    <a:lnR>
                      <a:noFill/>
                    </a:lnR>
                    <a:lnT>
                      <a:noFill/>
                    </a:lnT>
                    <a:lnB>
                      <a:noFill/>
                    </a:lnB>
                  </a:tcPr>
                </a:tc>
                <a:tc>
                  <a:txBody>
                    <a:bodyPr/>
                    <a:lstStyle/>
                    <a:p>
                      <a:pPr algn="l"/>
                      <a:r>
                        <a:rPr lang="nl-NL" dirty="0"/>
                        <a:t>0,60</a:t>
                      </a:r>
                    </a:p>
                  </a:txBody>
                  <a:tcPr anchor="ctr">
                    <a:lnL>
                      <a:noFill/>
                    </a:lnL>
                    <a:lnR>
                      <a:noFill/>
                    </a:lnR>
                    <a:lnT>
                      <a:noFill/>
                    </a:lnT>
                    <a:lnB>
                      <a:noFill/>
                    </a:lnB>
                  </a:tcPr>
                </a:tc>
                <a:extLst>
                  <a:ext uri="{0D108BD9-81ED-4DB2-BD59-A6C34878D82A}">
                    <a16:rowId xmlns:a16="http://schemas.microsoft.com/office/drawing/2014/main" val="3516139114"/>
                  </a:ext>
                </a:extLst>
              </a:tr>
              <a:tr h="0">
                <a:tc>
                  <a:txBody>
                    <a:bodyPr/>
                    <a:lstStyle/>
                    <a:p>
                      <a:pPr algn="l"/>
                      <a:r>
                        <a:rPr lang="nl-NL"/>
                        <a:t>Inquiry</a:t>
                      </a:r>
                    </a:p>
                  </a:txBody>
                  <a:tcPr anchor="ctr">
                    <a:lnL>
                      <a:noFill/>
                    </a:lnL>
                    <a:lnR>
                      <a:noFill/>
                    </a:lnR>
                    <a:lnT>
                      <a:noFill/>
                    </a:lnT>
                    <a:lnB>
                      <a:noFill/>
                    </a:lnB>
                  </a:tcPr>
                </a:tc>
                <a:tc>
                  <a:txBody>
                    <a:bodyPr/>
                    <a:lstStyle/>
                    <a:p>
                      <a:pPr algn="l"/>
                      <a:r>
                        <a:rPr lang="nl-NL"/>
                        <a:t>4,10</a:t>
                      </a:r>
                    </a:p>
                  </a:txBody>
                  <a:tcPr anchor="ctr">
                    <a:lnL>
                      <a:noFill/>
                    </a:lnL>
                    <a:lnR>
                      <a:noFill/>
                    </a:lnR>
                    <a:lnT>
                      <a:noFill/>
                    </a:lnT>
                    <a:lnB>
                      <a:noFill/>
                    </a:lnB>
                  </a:tcPr>
                </a:tc>
                <a:tc>
                  <a:txBody>
                    <a:bodyPr/>
                    <a:lstStyle/>
                    <a:p>
                      <a:pPr algn="l"/>
                      <a:r>
                        <a:rPr lang="nl-NL"/>
                        <a:t>0,55</a:t>
                      </a:r>
                    </a:p>
                  </a:txBody>
                  <a:tcPr anchor="ctr">
                    <a:lnL>
                      <a:noFill/>
                    </a:lnL>
                    <a:lnR>
                      <a:noFill/>
                    </a:lnR>
                    <a:lnT>
                      <a:noFill/>
                    </a:lnT>
                    <a:lnB>
                      <a:noFill/>
                    </a:lnB>
                  </a:tcPr>
                </a:tc>
                <a:extLst>
                  <a:ext uri="{0D108BD9-81ED-4DB2-BD59-A6C34878D82A}">
                    <a16:rowId xmlns:a16="http://schemas.microsoft.com/office/drawing/2014/main" val="2431489195"/>
                  </a:ext>
                </a:extLst>
              </a:tr>
              <a:tr h="0">
                <a:tc>
                  <a:txBody>
                    <a:bodyPr/>
                    <a:lstStyle/>
                    <a:p>
                      <a:pPr algn="l"/>
                      <a:r>
                        <a:rPr lang="nl-NL"/>
                        <a:t>Problem-Based</a:t>
                      </a:r>
                    </a:p>
                  </a:txBody>
                  <a:tcPr anchor="ctr">
                    <a:lnL>
                      <a:noFill/>
                    </a:lnL>
                    <a:lnR>
                      <a:noFill/>
                    </a:lnR>
                    <a:lnT>
                      <a:noFill/>
                    </a:lnT>
                    <a:lnB>
                      <a:noFill/>
                    </a:lnB>
                  </a:tcPr>
                </a:tc>
                <a:tc>
                  <a:txBody>
                    <a:bodyPr/>
                    <a:lstStyle/>
                    <a:p>
                      <a:pPr algn="l"/>
                      <a:r>
                        <a:rPr lang="nl-NL" dirty="0"/>
                        <a:t>3,80</a:t>
                      </a:r>
                    </a:p>
                  </a:txBody>
                  <a:tcPr anchor="ctr">
                    <a:lnL>
                      <a:noFill/>
                    </a:lnL>
                    <a:lnR>
                      <a:noFill/>
                    </a:lnR>
                    <a:lnT>
                      <a:noFill/>
                    </a:lnT>
                    <a:lnB>
                      <a:noFill/>
                    </a:lnB>
                  </a:tcPr>
                </a:tc>
                <a:tc>
                  <a:txBody>
                    <a:bodyPr/>
                    <a:lstStyle/>
                    <a:p>
                      <a:pPr algn="l"/>
                      <a:r>
                        <a:rPr lang="nl-NL" dirty="0"/>
                        <a:t>0,65</a:t>
                      </a:r>
                    </a:p>
                  </a:txBody>
                  <a:tcPr anchor="ctr">
                    <a:lnL>
                      <a:noFill/>
                    </a:lnL>
                    <a:lnR>
                      <a:noFill/>
                    </a:lnR>
                    <a:lnT>
                      <a:noFill/>
                    </a:lnT>
                    <a:lnB>
                      <a:noFill/>
                    </a:lnB>
                  </a:tcPr>
                </a:tc>
                <a:extLst>
                  <a:ext uri="{0D108BD9-81ED-4DB2-BD59-A6C34878D82A}">
                    <a16:rowId xmlns:a16="http://schemas.microsoft.com/office/drawing/2014/main" val="4037886456"/>
                  </a:ext>
                </a:extLst>
              </a:tr>
            </a:tbl>
          </a:graphicData>
        </a:graphic>
      </p:graphicFrame>
      <p:sp>
        <p:nvSpPr>
          <p:cNvPr id="5" name="Ορθογώνιο 4">
            <a:extLst>
              <a:ext uri="{FF2B5EF4-FFF2-40B4-BE49-F238E27FC236}">
                <a16:creationId xmlns:a16="http://schemas.microsoft.com/office/drawing/2014/main" id="{F1BADAA6-41CF-4A74-91CC-11F930B83CB3}"/>
              </a:ext>
            </a:extLst>
          </p:cNvPr>
          <p:cNvSpPr/>
          <p:nvPr/>
        </p:nvSpPr>
        <p:spPr>
          <a:xfrm>
            <a:off x="4850987" y="979599"/>
            <a:ext cx="1880643" cy="523220"/>
          </a:xfrm>
          <a:prstGeom prst="rect">
            <a:avLst/>
          </a:prstGeom>
        </p:spPr>
        <p:txBody>
          <a:bodyPr wrap="none">
            <a:spAutoFit/>
          </a:bodyPr>
          <a:lstStyle/>
          <a:p>
            <a:r>
              <a:rPr lang="el-GR" sz="2800" dirty="0"/>
              <a:t>Παράδειγμα</a:t>
            </a:r>
            <a:endParaRPr lang="en-US" sz="2800" dirty="0"/>
          </a:p>
        </p:txBody>
      </p:sp>
      <p:sp>
        <p:nvSpPr>
          <p:cNvPr id="6" name="Ορθογώνιο 5">
            <a:extLst>
              <a:ext uri="{FF2B5EF4-FFF2-40B4-BE49-F238E27FC236}">
                <a16:creationId xmlns:a16="http://schemas.microsoft.com/office/drawing/2014/main" id="{4B418843-DF0C-403D-8D45-5109E45CFE00}"/>
              </a:ext>
            </a:extLst>
          </p:cNvPr>
          <p:cNvSpPr/>
          <p:nvPr/>
        </p:nvSpPr>
        <p:spPr>
          <a:xfrm>
            <a:off x="1314893" y="3429000"/>
            <a:ext cx="9211340" cy="2246769"/>
          </a:xfrm>
          <a:prstGeom prst="rect">
            <a:avLst/>
          </a:prstGeom>
        </p:spPr>
        <p:txBody>
          <a:bodyPr wrap="square">
            <a:spAutoFit/>
          </a:bodyPr>
          <a:lstStyle/>
          <a:p>
            <a:r>
              <a:rPr lang="el-GR" sz="2000" dirty="0"/>
              <a:t>Η ANOVA δίνει:     </a:t>
            </a:r>
            <a:r>
              <a:rPr lang="el-GR" sz="2000" b="1" dirty="0"/>
              <a:t>F = 14,32</a:t>
            </a:r>
            <a:r>
              <a:rPr lang="el-GR" sz="2000" dirty="0"/>
              <a:t>       και        </a:t>
            </a:r>
            <a:r>
              <a:rPr lang="el-GR" sz="2000" b="1" dirty="0"/>
              <a:t>p &lt; 0,001</a:t>
            </a:r>
          </a:p>
          <a:p>
            <a:endParaRPr lang="el-GR" sz="2000" dirty="0"/>
          </a:p>
          <a:p>
            <a:r>
              <a:rPr lang="el-GR" sz="2000" b="1" dirty="0"/>
              <a:t>Τι συμπεραίνω; </a:t>
            </a:r>
          </a:p>
          <a:p>
            <a:r>
              <a:rPr lang="el-GR" sz="2000" dirty="0"/>
              <a:t>Επειδή: </a:t>
            </a:r>
            <a:r>
              <a:rPr lang="el-GR" sz="2000" b="1" dirty="0"/>
              <a:t>p &lt; 0,05   </a:t>
            </a:r>
            <a:r>
              <a:rPr lang="el-GR" sz="2000" b="1" dirty="0">
                <a:sym typeface="Wingdings" panose="05000000000000000000" pitchFamily="2" charset="2"/>
              </a:rPr>
              <a:t> </a:t>
            </a:r>
            <a:r>
              <a:rPr lang="el-GR" sz="2000" dirty="0"/>
              <a:t> Υπάρχει </a:t>
            </a:r>
            <a:r>
              <a:rPr lang="el-GR" sz="2000" b="1" dirty="0"/>
              <a:t>στατιστικά σημαντική διαφορά</a:t>
            </a:r>
            <a:r>
              <a:rPr lang="el-GR" sz="2000" dirty="0"/>
              <a:t> μεταξύ των ομάδων.</a:t>
            </a:r>
          </a:p>
          <a:p>
            <a:pPr algn="ctr"/>
            <a:r>
              <a:rPr lang="el-GR" sz="2000" b="1" dirty="0"/>
              <a:t>Αλλά...</a:t>
            </a:r>
          </a:p>
          <a:p>
            <a:pPr algn="ctr"/>
            <a:r>
              <a:rPr lang="el-GR" sz="2000" b="1" dirty="0"/>
              <a:t>Μεταξύ ποιων ομάδων;</a:t>
            </a:r>
            <a:endParaRPr lang="el-GR" sz="2000" dirty="0"/>
          </a:p>
          <a:p>
            <a:pPr algn="ctr"/>
            <a:r>
              <a:rPr lang="el-GR" sz="2000" dirty="0"/>
              <a:t>Η ANOVA </a:t>
            </a:r>
            <a:r>
              <a:rPr lang="el-GR" sz="2000" b="1" dirty="0"/>
              <a:t>δεν μας το λέει ακόμη!</a:t>
            </a:r>
            <a:endParaRPr lang="el-GR" sz="2000" dirty="0"/>
          </a:p>
        </p:txBody>
      </p:sp>
    </p:spTree>
    <p:extLst>
      <p:ext uri="{BB962C8B-B14F-4D97-AF65-F5344CB8AC3E}">
        <p14:creationId xmlns:p14="http://schemas.microsoft.com/office/powerpoint/2010/main" val="13676735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39BE37-CD5D-4AAB-9E38-F4BEB6F87DCB}"/>
              </a:ext>
            </a:extLst>
          </p:cNvPr>
          <p:cNvSpPr>
            <a:spLocks noGrp="1"/>
          </p:cNvSpPr>
          <p:nvPr>
            <p:ph type="title"/>
          </p:nvPr>
        </p:nvSpPr>
        <p:spPr/>
        <p:txBody>
          <a:bodyPr/>
          <a:lstStyle/>
          <a:p>
            <a:r>
              <a:rPr lang="el-GR" dirty="0"/>
              <a:t>Τι μας λέει και τι ΔΕΝ μας λέει η ANOVA;</a:t>
            </a:r>
            <a:endParaRPr lang="en-US" dirty="0"/>
          </a:p>
        </p:txBody>
      </p:sp>
      <p:sp>
        <p:nvSpPr>
          <p:cNvPr id="3" name="Θέση περιεχομένου 2">
            <a:extLst>
              <a:ext uri="{FF2B5EF4-FFF2-40B4-BE49-F238E27FC236}">
                <a16:creationId xmlns:a16="http://schemas.microsoft.com/office/drawing/2014/main" id="{1813ABEB-F9C6-4ECA-81F9-BB7E0B5D8705}"/>
              </a:ext>
            </a:extLst>
          </p:cNvPr>
          <p:cNvSpPr>
            <a:spLocks noGrp="1"/>
          </p:cNvSpPr>
          <p:nvPr>
            <p:ph idx="1"/>
          </p:nvPr>
        </p:nvSpPr>
        <p:spPr>
          <a:xfrm>
            <a:off x="1295400" y="2556932"/>
            <a:ext cx="9868785" cy="3318936"/>
          </a:xfrm>
        </p:spPr>
        <p:txBody>
          <a:bodyPr>
            <a:normAutofit/>
          </a:bodyPr>
          <a:lstStyle/>
          <a:p>
            <a:r>
              <a:rPr lang="el-GR" b="1" dirty="0"/>
              <a:t>Η ANOVA μας λέει: </a:t>
            </a:r>
            <a:r>
              <a:rPr lang="el-GR" dirty="0"/>
              <a:t> «Κάπου υπάρχει διαφορά.»</a:t>
            </a:r>
          </a:p>
          <a:p>
            <a:r>
              <a:rPr lang="el-GR" b="1" dirty="0"/>
              <a:t>Δεν μας λέει:</a:t>
            </a:r>
          </a:p>
          <a:p>
            <a:pPr marL="0" indent="0">
              <a:buNone/>
            </a:pPr>
            <a:r>
              <a:rPr lang="el-GR" dirty="0"/>
              <a:t>❌ «Η </a:t>
            </a:r>
            <a:r>
              <a:rPr lang="el-GR" dirty="0" err="1"/>
              <a:t>Traditional</a:t>
            </a:r>
            <a:r>
              <a:rPr lang="el-GR" dirty="0"/>
              <a:t> διαφέρει από την </a:t>
            </a:r>
            <a:r>
              <a:rPr lang="el-GR" dirty="0" err="1"/>
              <a:t>Inquiry</a:t>
            </a:r>
            <a:r>
              <a:rPr lang="el-GR" dirty="0"/>
              <a:t>.»</a:t>
            </a:r>
          </a:p>
          <a:p>
            <a:pPr marL="0" indent="0">
              <a:buNone/>
            </a:pPr>
            <a:r>
              <a:rPr lang="el-GR" dirty="0"/>
              <a:t>❌ «Η </a:t>
            </a:r>
            <a:r>
              <a:rPr lang="el-GR" dirty="0" err="1"/>
              <a:t>Inquiry</a:t>
            </a:r>
            <a:r>
              <a:rPr lang="el-GR" dirty="0"/>
              <a:t> διαφέρει από την </a:t>
            </a:r>
            <a:r>
              <a:rPr lang="el-GR" dirty="0" err="1"/>
              <a:t>Problem-Based</a:t>
            </a:r>
            <a:r>
              <a:rPr lang="el-GR" dirty="0"/>
              <a:t>.»</a:t>
            </a:r>
          </a:p>
          <a:p>
            <a:pPr marL="0" indent="0">
              <a:buNone/>
            </a:pPr>
            <a:r>
              <a:rPr lang="el-GR" dirty="0"/>
              <a:t>❌ «Όλες οι ομάδες διαφέρουν μεταξύ τους.»</a:t>
            </a:r>
          </a:p>
          <a:p>
            <a:r>
              <a:rPr lang="el-GR" dirty="0"/>
              <a:t>Για να ανακαλύψουμε </a:t>
            </a:r>
            <a:r>
              <a:rPr lang="el-GR" b="1" dirty="0"/>
              <a:t>πού βρίσκεται η διαφορά</a:t>
            </a:r>
            <a:r>
              <a:rPr lang="el-GR" dirty="0"/>
              <a:t>, χρειαζόμαστε: </a:t>
            </a:r>
            <a:r>
              <a:rPr lang="el-GR" b="1" dirty="0"/>
              <a:t>Post-hoc </a:t>
            </a:r>
            <a:r>
              <a:rPr lang="el-GR" b="1" dirty="0" err="1"/>
              <a:t>tests</a:t>
            </a:r>
            <a:endParaRPr lang="el-GR" b="1" dirty="0"/>
          </a:p>
          <a:p>
            <a:endParaRPr lang="en-US" dirty="0"/>
          </a:p>
        </p:txBody>
      </p:sp>
    </p:spTree>
    <p:extLst>
      <p:ext uri="{BB962C8B-B14F-4D97-AF65-F5344CB8AC3E}">
        <p14:creationId xmlns:p14="http://schemas.microsoft.com/office/powerpoint/2010/main" val="12630660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D6EAD3-2288-4EBC-970C-76AE89961637}"/>
              </a:ext>
            </a:extLst>
          </p:cNvPr>
          <p:cNvSpPr>
            <a:spLocks noGrp="1"/>
          </p:cNvSpPr>
          <p:nvPr>
            <p:ph type="title"/>
          </p:nvPr>
        </p:nvSpPr>
        <p:spPr/>
        <p:txBody>
          <a:bodyPr/>
          <a:lstStyle/>
          <a:p>
            <a:r>
              <a:rPr lang="el-GR" dirty="0"/>
              <a:t>Post-hoc: Πού βρίσκεται η διαφορά;</a:t>
            </a:r>
            <a:endParaRPr lang="en-US" dirty="0"/>
          </a:p>
        </p:txBody>
      </p:sp>
      <p:sp>
        <p:nvSpPr>
          <p:cNvPr id="3" name="Θέση περιεχομένου 2">
            <a:extLst>
              <a:ext uri="{FF2B5EF4-FFF2-40B4-BE49-F238E27FC236}">
                <a16:creationId xmlns:a16="http://schemas.microsoft.com/office/drawing/2014/main" id="{D28F1CFC-E613-428D-BE0B-036B4C9B248E}"/>
              </a:ext>
            </a:extLst>
          </p:cNvPr>
          <p:cNvSpPr>
            <a:spLocks noGrp="1"/>
          </p:cNvSpPr>
          <p:nvPr>
            <p:ph idx="1"/>
          </p:nvPr>
        </p:nvSpPr>
        <p:spPr/>
        <p:txBody>
          <a:bodyPr>
            <a:normAutofit fontScale="92500" lnSpcReduction="10000"/>
          </a:bodyPr>
          <a:lstStyle/>
          <a:p>
            <a:r>
              <a:rPr lang="el-GR" dirty="0"/>
              <a:t>Αφού η </a:t>
            </a:r>
            <a:r>
              <a:rPr lang="nl-NL" dirty="0"/>
              <a:t>ANOVA </a:t>
            </a:r>
            <a:r>
              <a:rPr lang="el-GR" dirty="0"/>
              <a:t>είναι σημαντική, κάνουμε συγκρίσεις ανά ζεύγη:</a:t>
            </a:r>
          </a:p>
          <a:p>
            <a:pPr marL="0" indent="0">
              <a:buNone/>
            </a:pPr>
            <a:r>
              <a:rPr lang="nl-NL" b="1" dirty="0"/>
              <a:t>Traditional ↔ </a:t>
            </a:r>
            <a:r>
              <a:rPr lang="nl-NL" b="1" dirty="0" err="1"/>
              <a:t>Inquiry</a:t>
            </a:r>
            <a:endParaRPr lang="nl-NL" dirty="0"/>
          </a:p>
          <a:p>
            <a:pPr marL="0" indent="0">
              <a:buNone/>
            </a:pPr>
            <a:r>
              <a:rPr lang="nl-NL" b="1" dirty="0"/>
              <a:t>Traditional ↔ </a:t>
            </a:r>
            <a:r>
              <a:rPr lang="nl-NL" b="1" dirty="0" err="1"/>
              <a:t>Problem-Based</a:t>
            </a:r>
            <a:endParaRPr lang="nl-NL" dirty="0"/>
          </a:p>
          <a:p>
            <a:pPr marL="0" indent="0">
              <a:buNone/>
            </a:pPr>
            <a:r>
              <a:rPr lang="nl-NL" b="1" dirty="0" err="1"/>
              <a:t>Inquiry</a:t>
            </a:r>
            <a:r>
              <a:rPr lang="nl-NL" b="1" dirty="0"/>
              <a:t> ↔ </a:t>
            </a:r>
            <a:r>
              <a:rPr lang="nl-NL" b="1" dirty="0" err="1"/>
              <a:t>Problem-Based</a:t>
            </a:r>
            <a:endParaRPr lang="nl-NL" dirty="0"/>
          </a:p>
          <a:p>
            <a:pPr marL="0" indent="0">
              <a:buNone/>
            </a:pPr>
            <a:r>
              <a:rPr lang="el-GR" dirty="0"/>
              <a:t>Ένα συνηθισμένο </a:t>
            </a:r>
            <a:r>
              <a:rPr lang="nl-NL" dirty="0"/>
              <a:t>post-hoc test </a:t>
            </a:r>
            <a:r>
              <a:rPr lang="el-GR" dirty="0"/>
              <a:t>είναι το:</a:t>
            </a:r>
          </a:p>
          <a:p>
            <a:r>
              <a:rPr lang="nl-NL" b="1" dirty="0" err="1"/>
              <a:t>Tukey</a:t>
            </a:r>
            <a:r>
              <a:rPr lang="nl-NL" b="1" dirty="0"/>
              <a:t> HSD</a:t>
            </a:r>
          </a:p>
          <a:p>
            <a:r>
              <a:rPr lang="el-GR" dirty="0"/>
              <a:t>Το </a:t>
            </a:r>
            <a:r>
              <a:rPr lang="nl-NL" dirty="0"/>
              <a:t>SPSS </a:t>
            </a:r>
            <a:r>
              <a:rPr lang="el-GR" dirty="0"/>
              <a:t>θα μας δώσει ξεχωριστό </a:t>
            </a:r>
            <a:r>
              <a:rPr lang="nl-NL" dirty="0"/>
              <a:t>p-</a:t>
            </a:r>
            <a:r>
              <a:rPr lang="nl-NL" dirty="0" err="1"/>
              <a:t>value</a:t>
            </a:r>
            <a:r>
              <a:rPr lang="nl-NL" dirty="0"/>
              <a:t> </a:t>
            </a:r>
            <a:r>
              <a:rPr lang="el-GR" dirty="0"/>
              <a:t>για κάθε σύγκριση.</a:t>
            </a:r>
          </a:p>
          <a:p>
            <a:endParaRPr lang="en-US" dirty="0"/>
          </a:p>
        </p:txBody>
      </p:sp>
    </p:spTree>
    <p:extLst>
      <p:ext uri="{BB962C8B-B14F-4D97-AF65-F5344CB8AC3E}">
        <p14:creationId xmlns:p14="http://schemas.microsoft.com/office/powerpoint/2010/main" val="33819383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CF5D6F-01F8-43E0-AB93-74BF9EDE1D60}"/>
              </a:ext>
            </a:extLst>
          </p:cNvPr>
          <p:cNvSpPr>
            <a:spLocks noGrp="1"/>
          </p:cNvSpPr>
          <p:nvPr>
            <p:ph type="title"/>
          </p:nvPr>
        </p:nvSpPr>
        <p:spPr/>
        <p:txBody>
          <a:bodyPr/>
          <a:lstStyle/>
          <a:p>
            <a:r>
              <a:rPr lang="el-GR" dirty="0"/>
              <a:t>Παράδειγμα </a:t>
            </a:r>
            <a:r>
              <a:rPr lang="nl-NL" dirty="0"/>
              <a:t>Post-hoc</a:t>
            </a:r>
            <a:endParaRPr lang="en-US" dirty="0"/>
          </a:p>
        </p:txBody>
      </p:sp>
      <p:graphicFrame>
        <p:nvGraphicFramePr>
          <p:cNvPr id="4" name="Θέση περιεχομένου 3">
            <a:extLst>
              <a:ext uri="{FF2B5EF4-FFF2-40B4-BE49-F238E27FC236}">
                <a16:creationId xmlns:a16="http://schemas.microsoft.com/office/drawing/2014/main" id="{800A0412-3303-4E31-83F8-AC6915E6F6EA}"/>
              </a:ext>
            </a:extLst>
          </p:cNvPr>
          <p:cNvGraphicFramePr>
            <a:graphicFrameLocks noGrp="1"/>
          </p:cNvGraphicFramePr>
          <p:nvPr>
            <p:ph idx="1"/>
            <p:extLst>
              <p:ext uri="{D42A27DB-BD31-4B8C-83A1-F6EECF244321}">
                <p14:modId xmlns:p14="http://schemas.microsoft.com/office/powerpoint/2010/main" val="1713784882"/>
              </p:ext>
            </p:extLst>
          </p:nvPr>
        </p:nvGraphicFramePr>
        <p:xfrm>
          <a:off x="1295398" y="2491739"/>
          <a:ext cx="9601200" cy="1463040"/>
        </p:xfrm>
        <a:graphic>
          <a:graphicData uri="http://schemas.openxmlformats.org/drawingml/2006/table">
            <a:tbl>
              <a:tblPr/>
              <a:tblGrid>
                <a:gridCol w="3200400">
                  <a:extLst>
                    <a:ext uri="{9D8B030D-6E8A-4147-A177-3AD203B41FA5}">
                      <a16:colId xmlns:a16="http://schemas.microsoft.com/office/drawing/2014/main" val="1096419917"/>
                    </a:ext>
                  </a:extLst>
                </a:gridCol>
                <a:gridCol w="1660451">
                  <a:extLst>
                    <a:ext uri="{9D8B030D-6E8A-4147-A177-3AD203B41FA5}">
                      <a16:colId xmlns:a16="http://schemas.microsoft.com/office/drawing/2014/main" val="2386969065"/>
                    </a:ext>
                  </a:extLst>
                </a:gridCol>
                <a:gridCol w="4740349">
                  <a:extLst>
                    <a:ext uri="{9D8B030D-6E8A-4147-A177-3AD203B41FA5}">
                      <a16:colId xmlns:a16="http://schemas.microsoft.com/office/drawing/2014/main" val="673799460"/>
                    </a:ext>
                  </a:extLst>
                </a:gridCol>
              </a:tblGrid>
              <a:tr h="0">
                <a:tc>
                  <a:txBody>
                    <a:bodyPr/>
                    <a:lstStyle/>
                    <a:p>
                      <a:pPr algn="l"/>
                      <a:r>
                        <a:rPr lang="el-GR" b="1"/>
                        <a:t>Σύγκριση</a:t>
                      </a:r>
                    </a:p>
                  </a:txBody>
                  <a:tcPr anchor="ctr">
                    <a:lnL>
                      <a:noFill/>
                    </a:lnL>
                    <a:lnR>
                      <a:noFill/>
                    </a:lnR>
                    <a:lnT>
                      <a:noFill/>
                    </a:lnT>
                    <a:lnB>
                      <a:noFill/>
                    </a:lnB>
                  </a:tcPr>
                </a:tc>
                <a:tc>
                  <a:txBody>
                    <a:bodyPr/>
                    <a:lstStyle/>
                    <a:p>
                      <a:pPr algn="l"/>
                      <a:r>
                        <a:rPr lang="nl-NL" b="1"/>
                        <a:t>p</a:t>
                      </a:r>
                    </a:p>
                  </a:txBody>
                  <a:tcPr anchor="ctr">
                    <a:lnL>
                      <a:noFill/>
                    </a:lnL>
                    <a:lnR>
                      <a:noFill/>
                    </a:lnR>
                    <a:lnT>
                      <a:noFill/>
                    </a:lnT>
                    <a:lnB>
                      <a:noFill/>
                    </a:lnB>
                  </a:tcPr>
                </a:tc>
                <a:tc>
                  <a:txBody>
                    <a:bodyPr/>
                    <a:lstStyle/>
                    <a:p>
                      <a:pPr algn="l"/>
                      <a:r>
                        <a:rPr lang="el-GR" b="1" dirty="0"/>
                        <a:t>Αποτέλεσμα</a:t>
                      </a:r>
                    </a:p>
                  </a:txBody>
                  <a:tcPr anchor="ctr">
                    <a:lnL>
                      <a:noFill/>
                    </a:lnL>
                    <a:lnR>
                      <a:noFill/>
                    </a:lnR>
                    <a:lnT>
                      <a:noFill/>
                    </a:lnT>
                    <a:lnB>
                      <a:noFill/>
                    </a:lnB>
                  </a:tcPr>
                </a:tc>
                <a:extLst>
                  <a:ext uri="{0D108BD9-81ED-4DB2-BD59-A6C34878D82A}">
                    <a16:rowId xmlns:a16="http://schemas.microsoft.com/office/drawing/2014/main" val="1091829898"/>
                  </a:ext>
                </a:extLst>
              </a:tr>
              <a:tr h="0">
                <a:tc>
                  <a:txBody>
                    <a:bodyPr/>
                    <a:lstStyle/>
                    <a:p>
                      <a:pPr algn="l"/>
                      <a:r>
                        <a:rPr lang="nl-NL" dirty="0"/>
                        <a:t>Traditional – </a:t>
                      </a:r>
                      <a:r>
                        <a:rPr lang="nl-NL" dirty="0" err="1"/>
                        <a:t>Inquiry</a:t>
                      </a:r>
                      <a:endParaRPr lang="nl-NL" dirty="0"/>
                    </a:p>
                  </a:txBody>
                  <a:tcPr anchor="ctr">
                    <a:lnL>
                      <a:noFill/>
                    </a:lnL>
                    <a:lnR>
                      <a:noFill/>
                    </a:lnR>
                    <a:lnT>
                      <a:noFill/>
                    </a:lnT>
                    <a:lnB>
                      <a:noFill/>
                    </a:lnB>
                  </a:tcPr>
                </a:tc>
                <a:tc>
                  <a:txBody>
                    <a:bodyPr/>
                    <a:lstStyle/>
                    <a:p>
                      <a:pPr algn="l"/>
                      <a:r>
                        <a:rPr lang="nl-NL"/>
                        <a:t>&lt;0,001</a:t>
                      </a:r>
                    </a:p>
                  </a:txBody>
                  <a:tcPr anchor="ctr">
                    <a:lnL>
                      <a:noFill/>
                    </a:lnL>
                    <a:lnR>
                      <a:noFill/>
                    </a:lnR>
                    <a:lnT>
                      <a:noFill/>
                    </a:lnT>
                    <a:lnB>
                      <a:noFill/>
                    </a:lnB>
                  </a:tcPr>
                </a:tc>
                <a:tc>
                  <a:txBody>
                    <a:bodyPr/>
                    <a:lstStyle/>
                    <a:p>
                      <a:pPr algn="l"/>
                      <a:r>
                        <a:rPr lang="el-GR" dirty="0"/>
                        <a:t>✓ σημαντική</a:t>
                      </a:r>
                    </a:p>
                  </a:txBody>
                  <a:tcPr anchor="ctr">
                    <a:lnL>
                      <a:noFill/>
                    </a:lnL>
                    <a:lnR>
                      <a:noFill/>
                    </a:lnR>
                    <a:lnT>
                      <a:noFill/>
                    </a:lnT>
                    <a:lnB>
                      <a:noFill/>
                    </a:lnB>
                  </a:tcPr>
                </a:tc>
                <a:extLst>
                  <a:ext uri="{0D108BD9-81ED-4DB2-BD59-A6C34878D82A}">
                    <a16:rowId xmlns:a16="http://schemas.microsoft.com/office/drawing/2014/main" val="4207717098"/>
                  </a:ext>
                </a:extLst>
              </a:tr>
              <a:tr h="0">
                <a:tc>
                  <a:txBody>
                    <a:bodyPr/>
                    <a:lstStyle/>
                    <a:p>
                      <a:pPr algn="l"/>
                      <a:r>
                        <a:rPr lang="nl-NL"/>
                        <a:t>Traditional – Problem-Based</a:t>
                      </a:r>
                    </a:p>
                  </a:txBody>
                  <a:tcPr anchor="ctr">
                    <a:lnL>
                      <a:noFill/>
                    </a:lnL>
                    <a:lnR>
                      <a:noFill/>
                    </a:lnR>
                    <a:lnT>
                      <a:noFill/>
                    </a:lnT>
                    <a:lnB>
                      <a:noFill/>
                    </a:lnB>
                  </a:tcPr>
                </a:tc>
                <a:tc>
                  <a:txBody>
                    <a:bodyPr/>
                    <a:lstStyle/>
                    <a:p>
                      <a:pPr algn="l"/>
                      <a:r>
                        <a:rPr lang="nl-NL"/>
                        <a:t>0,02</a:t>
                      </a:r>
                    </a:p>
                  </a:txBody>
                  <a:tcPr anchor="ctr">
                    <a:lnL>
                      <a:noFill/>
                    </a:lnL>
                    <a:lnR>
                      <a:noFill/>
                    </a:lnR>
                    <a:lnT>
                      <a:noFill/>
                    </a:lnT>
                    <a:lnB>
                      <a:noFill/>
                    </a:lnB>
                  </a:tcPr>
                </a:tc>
                <a:tc>
                  <a:txBody>
                    <a:bodyPr/>
                    <a:lstStyle/>
                    <a:p>
                      <a:pPr algn="l"/>
                      <a:r>
                        <a:rPr lang="el-GR"/>
                        <a:t>✓ σημαντική</a:t>
                      </a:r>
                    </a:p>
                  </a:txBody>
                  <a:tcPr anchor="ctr">
                    <a:lnL>
                      <a:noFill/>
                    </a:lnL>
                    <a:lnR>
                      <a:noFill/>
                    </a:lnR>
                    <a:lnT>
                      <a:noFill/>
                    </a:lnT>
                    <a:lnB>
                      <a:noFill/>
                    </a:lnB>
                  </a:tcPr>
                </a:tc>
                <a:extLst>
                  <a:ext uri="{0D108BD9-81ED-4DB2-BD59-A6C34878D82A}">
                    <a16:rowId xmlns:a16="http://schemas.microsoft.com/office/drawing/2014/main" val="2313590556"/>
                  </a:ext>
                </a:extLst>
              </a:tr>
              <a:tr h="0">
                <a:tc>
                  <a:txBody>
                    <a:bodyPr/>
                    <a:lstStyle/>
                    <a:p>
                      <a:pPr algn="l"/>
                      <a:r>
                        <a:rPr lang="nl-NL"/>
                        <a:t>Inquiry – Problem-Based</a:t>
                      </a:r>
                    </a:p>
                  </a:txBody>
                  <a:tcPr anchor="ctr">
                    <a:lnL>
                      <a:noFill/>
                    </a:lnL>
                    <a:lnR>
                      <a:noFill/>
                    </a:lnR>
                    <a:lnT>
                      <a:noFill/>
                    </a:lnT>
                    <a:lnB>
                      <a:noFill/>
                    </a:lnB>
                  </a:tcPr>
                </a:tc>
                <a:tc>
                  <a:txBody>
                    <a:bodyPr/>
                    <a:lstStyle/>
                    <a:p>
                      <a:pPr algn="l"/>
                      <a:r>
                        <a:rPr lang="nl-NL"/>
                        <a:t>0,18</a:t>
                      </a:r>
                    </a:p>
                  </a:txBody>
                  <a:tcPr anchor="ctr">
                    <a:lnL>
                      <a:noFill/>
                    </a:lnL>
                    <a:lnR>
                      <a:noFill/>
                    </a:lnR>
                    <a:lnT>
                      <a:noFill/>
                    </a:lnT>
                    <a:lnB>
                      <a:noFill/>
                    </a:lnB>
                  </a:tcPr>
                </a:tc>
                <a:tc>
                  <a:txBody>
                    <a:bodyPr/>
                    <a:lstStyle/>
                    <a:p>
                      <a:pPr algn="l"/>
                      <a:r>
                        <a:rPr lang="el-GR" dirty="0"/>
                        <a:t>✗ μη σημαντική</a:t>
                      </a:r>
                    </a:p>
                  </a:txBody>
                  <a:tcPr anchor="ctr">
                    <a:lnL>
                      <a:noFill/>
                    </a:lnL>
                    <a:lnR>
                      <a:noFill/>
                    </a:lnR>
                    <a:lnT>
                      <a:noFill/>
                    </a:lnT>
                    <a:lnB>
                      <a:noFill/>
                    </a:lnB>
                  </a:tcPr>
                </a:tc>
                <a:extLst>
                  <a:ext uri="{0D108BD9-81ED-4DB2-BD59-A6C34878D82A}">
                    <a16:rowId xmlns:a16="http://schemas.microsoft.com/office/drawing/2014/main" val="1490858215"/>
                  </a:ext>
                </a:extLst>
              </a:tr>
            </a:tbl>
          </a:graphicData>
        </a:graphic>
      </p:graphicFrame>
      <p:sp>
        <p:nvSpPr>
          <p:cNvPr id="5" name="Ορθογώνιο 4">
            <a:extLst>
              <a:ext uri="{FF2B5EF4-FFF2-40B4-BE49-F238E27FC236}">
                <a16:creationId xmlns:a16="http://schemas.microsoft.com/office/drawing/2014/main" id="{BD517E46-188D-4221-AFEB-7B6A9CE82F60}"/>
              </a:ext>
            </a:extLst>
          </p:cNvPr>
          <p:cNvSpPr/>
          <p:nvPr/>
        </p:nvSpPr>
        <p:spPr>
          <a:xfrm>
            <a:off x="1295402" y="4160520"/>
            <a:ext cx="9060710" cy="1938992"/>
          </a:xfrm>
          <a:prstGeom prst="rect">
            <a:avLst/>
          </a:prstGeom>
        </p:spPr>
        <p:txBody>
          <a:bodyPr wrap="square">
            <a:spAutoFit/>
          </a:bodyPr>
          <a:lstStyle/>
          <a:p>
            <a:r>
              <a:rPr lang="el-GR" sz="2000" b="1" dirty="0"/>
              <a:t>Άρα:</a:t>
            </a:r>
          </a:p>
          <a:p>
            <a:r>
              <a:rPr lang="el-GR" sz="2000" dirty="0"/>
              <a:t>Η </a:t>
            </a:r>
            <a:r>
              <a:rPr lang="el-GR" sz="2000" b="1" dirty="0" err="1"/>
              <a:t>Traditional</a:t>
            </a:r>
            <a:r>
              <a:rPr lang="el-GR" sz="2000" dirty="0"/>
              <a:t> διαφέρει σημαντικά από την </a:t>
            </a:r>
            <a:r>
              <a:rPr lang="el-GR" sz="2000" b="1" dirty="0" err="1"/>
              <a:t>Inquiry</a:t>
            </a:r>
            <a:r>
              <a:rPr lang="el-GR" sz="2000" dirty="0"/>
              <a:t>.</a:t>
            </a:r>
          </a:p>
          <a:p>
            <a:r>
              <a:rPr lang="el-GR" sz="2000" dirty="0"/>
              <a:t>Η </a:t>
            </a:r>
            <a:r>
              <a:rPr lang="el-GR" sz="2000" b="1" dirty="0" err="1"/>
              <a:t>Traditional</a:t>
            </a:r>
            <a:r>
              <a:rPr lang="el-GR" sz="2000" dirty="0"/>
              <a:t> διαφέρει σημαντικά από την </a:t>
            </a:r>
            <a:r>
              <a:rPr lang="el-GR" sz="2000" b="1" dirty="0" err="1"/>
              <a:t>Problem-Based</a:t>
            </a:r>
            <a:r>
              <a:rPr lang="el-GR" sz="2000" dirty="0"/>
              <a:t>.</a:t>
            </a:r>
          </a:p>
          <a:p>
            <a:r>
              <a:rPr lang="el-GR" sz="2000" dirty="0"/>
              <a:t>Αλλά:</a:t>
            </a:r>
          </a:p>
          <a:p>
            <a:r>
              <a:rPr lang="el-GR" sz="2000" b="1" dirty="0" err="1"/>
              <a:t>Inquiry</a:t>
            </a:r>
            <a:r>
              <a:rPr lang="el-GR" sz="2000" b="1" dirty="0"/>
              <a:t> και </a:t>
            </a:r>
            <a:r>
              <a:rPr lang="el-GR" sz="2000" b="1" dirty="0" err="1"/>
              <a:t>Problem-Based</a:t>
            </a:r>
            <a:r>
              <a:rPr lang="el-GR" sz="2000" b="1" dirty="0"/>
              <a:t> δεν διαφέρουν στατιστικά σημαντικά μεταξύ τους.</a:t>
            </a:r>
            <a:endParaRPr lang="el-GR" sz="2000" dirty="0"/>
          </a:p>
          <a:p>
            <a:r>
              <a:rPr lang="el-GR" sz="2000" dirty="0"/>
              <a:t>Τώρα έχουμε την πλήρη εικόνα.</a:t>
            </a:r>
          </a:p>
        </p:txBody>
      </p:sp>
    </p:spTree>
    <p:extLst>
      <p:ext uri="{BB962C8B-B14F-4D97-AF65-F5344CB8AC3E}">
        <p14:creationId xmlns:p14="http://schemas.microsoft.com/office/powerpoint/2010/main" val="41938207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CEA8D9-D806-4E32-9ABB-D1ED794DCDF5}"/>
              </a:ext>
            </a:extLst>
          </p:cNvPr>
          <p:cNvSpPr>
            <a:spLocks noGrp="1"/>
          </p:cNvSpPr>
          <p:nvPr>
            <p:ph type="title"/>
          </p:nvPr>
        </p:nvSpPr>
        <p:spPr/>
        <p:txBody>
          <a:bodyPr/>
          <a:lstStyle/>
          <a:p>
            <a:r>
              <a:rPr lang="el-GR" dirty="0"/>
              <a:t>Η λογική σε 3 βήματα</a:t>
            </a:r>
            <a:endParaRPr lang="en-US" dirty="0"/>
          </a:p>
        </p:txBody>
      </p:sp>
      <p:sp>
        <p:nvSpPr>
          <p:cNvPr id="3" name="Θέση περιεχομένου 2">
            <a:extLst>
              <a:ext uri="{FF2B5EF4-FFF2-40B4-BE49-F238E27FC236}">
                <a16:creationId xmlns:a16="http://schemas.microsoft.com/office/drawing/2014/main" id="{85320A0F-8194-47D8-9F06-9D2F6BCFDD40}"/>
              </a:ext>
            </a:extLst>
          </p:cNvPr>
          <p:cNvSpPr>
            <a:spLocks noGrp="1"/>
          </p:cNvSpPr>
          <p:nvPr>
            <p:ph idx="1"/>
          </p:nvPr>
        </p:nvSpPr>
        <p:spPr>
          <a:xfrm>
            <a:off x="1295401" y="2556931"/>
            <a:ext cx="9601196" cy="3790705"/>
          </a:xfrm>
        </p:spPr>
        <p:txBody>
          <a:bodyPr>
            <a:normAutofit/>
          </a:bodyPr>
          <a:lstStyle/>
          <a:p>
            <a:r>
              <a:rPr lang="el-GR" b="1" dirty="0"/>
              <a:t>Βήμα 1 — </a:t>
            </a:r>
            <a:r>
              <a:rPr lang="el-GR" b="1" dirty="0" err="1"/>
              <a:t>Descriptives</a:t>
            </a:r>
            <a:r>
              <a:rPr lang="el-GR" b="1" dirty="0"/>
              <a:t>    </a:t>
            </a:r>
          </a:p>
          <a:p>
            <a:pPr marL="0" indent="0">
              <a:buNone/>
            </a:pPr>
            <a:r>
              <a:rPr lang="el-GR" dirty="0"/>
              <a:t>Κοιτάζω: </a:t>
            </a:r>
            <a:r>
              <a:rPr lang="el-GR" b="1" dirty="0" err="1"/>
              <a:t>Mean</a:t>
            </a:r>
            <a:r>
              <a:rPr lang="el-GR" b="1" dirty="0"/>
              <a:t> + SD       </a:t>
            </a:r>
            <a:r>
              <a:rPr lang="el-GR" i="1" dirty="0"/>
              <a:t>Πώς φαίνονται οι ομάδες; </a:t>
            </a:r>
          </a:p>
          <a:p>
            <a:r>
              <a:rPr lang="el-GR" b="1" dirty="0"/>
              <a:t>Βήμα 2 — ANOVA     </a:t>
            </a:r>
          </a:p>
          <a:p>
            <a:pPr marL="0" indent="0">
              <a:buNone/>
            </a:pPr>
            <a:r>
              <a:rPr lang="el-GR" dirty="0"/>
              <a:t>Κοιτάζω:     </a:t>
            </a:r>
            <a:r>
              <a:rPr lang="el-GR" b="1" dirty="0"/>
              <a:t>F + </a:t>
            </a:r>
            <a:r>
              <a:rPr lang="el-GR" b="1" i="1" dirty="0"/>
              <a:t>p       </a:t>
            </a:r>
            <a:r>
              <a:rPr lang="el-GR" i="1" dirty="0"/>
              <a:t>Υπάρχει συνολικά διαφορά;</a:t>
            </a:r>
          </a:p>
          <a:p>
            <a:r>
              <a:rPr lang="el-GR" b="1" dirty="0"/>
              <a:t>Βήμα 3 — Post-hoc</a:t>
            </a:r>
          </a:p>
          <a:p>
            <a:pPr marL="0" indent="0">
              <a:buNone/>
            </a:pPr>
            <a:r>
              <a:rPr lang="el-GR" b="1" dirty="0"/>
              <a:t>Μόνο εφόσον χρειάζεται μετά από σημαντικό </a:t>
            </a:r>
            <a:r>
              <a:rPr lang="el-GR" b="1" dirty="0" err="1"/>
              <a:t>omnibus</a:t>
            </a:r>
            <a:r>
              <a:rPr lang="el-GR" b="1" dirty="0"/>
              <a:t> αποτέλεσμα</a:t>
            </a:r>
            <a:r>
              <a:rPr lang="el-GR" dirty="0"/>
              <a:t>, εξετάζω τις επιμέρους συγκρίσεις.  </a:t>
            </a:r>
            <a:r>
              <a:rPr lang="el-GR" i="1" dirty="0"/>
              <a:t>Μεταξύ ποιων ομάδων βρίσκεται η διαφορά;</a:t>
            </a:r>
          </a:p>
          <a:p>
            <a:endParaRPr lang="en-US" dirty="0"/>
          </a:p>
        </p:txBody>
      </p:sp>
    </p:spTree>
    <p:extLst>
      <p:ext uri="{BB962C8B-B14F-4D97-AF65-F5344CB8AC3E}">
        <p14:creationId xmlns:p14="http://schemas.microsoft.com/office/powerpoint/2010/main" val="30920325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54337E-74CA-4D91-852A-26F5C40ACB67}"/>
              </a:ext>
            </a:extLst>
          </p:cNvPr>
          <p:cNvSpPr>
            <a:spLocks noGrp="1"/>
          </p:cNvSpPr>
          <p:nvPr>
            <p:ph type="title"/>
          </p:nvPr>
        </p:nvSpPr>
        <p:spPr/>
        <p:txBody>
          <a:bodyPr/>
          <a:lstStyle/>
          <a:p>
            <a:r>
              <a:rPr lang="nl-NL" dirty="0"/>
              <a:t>ANOVA </a:t>
            </a:r>
            <a:r>
              <a:rPr lang="el-GR" dirty="0"/>
              <a:t>στο </a:t>
            </a:r>
            <a:r>
              <a:rPr lang="nl-NL" dirty="0"/>
              <a:t>SPSS</a:t>
            </a:r>
            <a:endParaRPr lang="en-US" dirty="0"/>
          </a:p>
        </p:txBody>
      </p:sp>
      <p:sp>
        <p:nvSpPr>
          <p:cNvPr id="3" name="Θέση περιεχομένου 2">
            <a:extLst>
              <a:ext uri="{FF2B5EF4-FFF2-40B4-BE49-F238E27FC236}">
                <a16:creationId xmlns:a16="http://schemas.microsoft.com/office/drawing/2014/main" id="{38CCAFB1-FA5A-412A-BB73-CEDF069392D8}"/>
              </a:ext>
            </a:extLst>
          </p:cNvPr>
          <p:cNvSpPr>
            <a:spLocks noGrp="1"/>
          </p:cNvSpPr>
          <p:nvPr>
            <p:ph idx="1"/>
          </p:nvPr>
        </p:nvSpPr>
        <p:spPr>
          <a:xfrm>
            <a:off x="1295401" y="2556932"/>
            <a:ext cx="9601196" cy="3684380"/>
          </a:xfrm>
        </p:spPr>
        <p:txBody>
          <a:bodyPr>
            <a:normAutofit fontScale="77500" lnSpcReduction="20000"/>
          </a:bodyPr>
          <a:lstStyle/>
          <a:p>
            <a:r>
              <a:rPr lang="en-US" dirty="0"/>
              <a:t>Analyze</a:t>
            </a:r>
            <a:r>
              <a:rPr lang="el-GR" dirty="0"/>
              <a:t> </a:t>
            </a:r>
            <a:r>
              <a:rPr lang="el-GR" dirty="0">
                <a:sym typeface="Wingdings" panose="05000000000000000000" pitchFamily="2" charset="2"/>
              </a:rPr>
              <a:t> </a:t>
            </a:r>
            <a:r>
              <a:rPr lang="en-US" dirty="0"/>
              <a:t>Compare Means</a:t>
            </a:r>
            <a:r>
              <a:rPr lang="el-GR" dirty="0"/>
              <a:t> </a:t>
            </a:r>
            <a:r>
              <a:rPr lang="el-GR" dirty="0">
                <a:sym typeface="Wingdings" panose="05000000000000000000" pitchFamily="2" charset="2"/>
              </a:rPr>
              <a:t> </a:t>
            </a:r>
            <a:r>
              <a:rPr lang="en-US" dirty="0"/>
              <a:t>One-Way ANOVA</a:t>
            </a:r>
            <a:endParaRPr lang="el-GR" dirty="0"/>
          </a:p>
          <a:p>
            <a:r>
              <a:rPr lang="el-GR" dirty="0"/>
              <a:t>Στο:</a:t>
            </a:r>
            <a:r>
              <a:rPr lang="en-US" dirty="0"/>
              <a:t>Dependent List→ </a:t>
            </a:r>
            <a:r>
              <a:rPr lang="en-US" dirty="0" err="1"/>
              <a:t>Interest_Biology</a:t>
            </a:r>
            <a:endParaRPr lang="el-GR" dirty="0"/>
          </a:p>
          <a:p>
            <a:r>
              <a:rPr lang="el-GR" dirty="0"/>
              <a:t>Στο:</a:t>
            </a:r>
            <a:r>
              <a:rPr lang="en-US" dirty="0"/>
              <a:t>Factor→ </a:t>
            </a:r>
            <a:r>
              <a:rPr lang="en-US" dirty="0" err="1"/>
              <a:t>Teaching_Method</a:t>
            </a:r>
            <a:endParaRPr lang="el-GR" dirty="0"/>
          </a:p>
          <a:p>
            <a:pPr marL="0" indent="0">
              <a:buNone/>
            </a:pPr>
            <a:endParaRPr lang="el-GR" b="1" dirty="0"/>
          </a:p>
          <a:p>
            <a:pPr marL="0" indent="0">
              <a:buNone/>
            </a:pPr>
            <a:r>
              <a:rPr lang="nl-NL" b="1" dirty="0"/>
              <a:t>Options</a:t>
            </a:r>
          </a:p>
          <a:p>
            <a:r>
              <a:rPr lang="el-GR" dirty="0"/>
              <a:t>Επιλέγουμε:</a:t>
            </a:r>
          </a:p>
          <a:p>
            <a:r>
              <a:rPr lang="el-GR" dirty="0"/>
              <a:t>☑ </a:t>
            </a:r>
            <a:r>
              <a:rPr lang="nl-NL" dirty="0" err="1"/>
              <a:t>Descriptive</a:t>
            </a:r>
            <a:endParaRPr lang="nl-NL" dirty="0"/>
          </a:p>
          <a:p>
            <a:r>
              <a:rPr lang="nl-NL" dirty="0"/>
              <a:t>☑ </a:t>
            </a:r>
            <a:r>
              <a:rPr lang="nl-NL" dirty="0" err="1"/>
              <a:t>Homogeneity</a:t>
            </a:r>
            <a:r>
              <a:rPr lang="nl-NL" dirty="0"/>
              <a:t> of </a:t>
            </a:r>
            <a:r>
              <a:rPr lang="nl-NL" dirty="0" err="1"/>
              <a:t>variance</a:t>
            </a:r>
            <a:r>
              <a:rPr lang="nl-NL" dirty="0"/>
              <a:t> test</a:t>
            </a:r>
          </a:p>
          <a:p>
            <a:pPr marL="0" indent="0">
              <a:buNone/>
            </a:pPr>
            <a:r>
              <a:rPr lang="nl-NL" b="1" dirty="0"/>
              <a:t>Post Hoc</a:t>
            </a:r>
          </a:p>
          <a:p>
            <a:r>
              <a:rPr lang="el-GR" dirty="0"/>
              <a:t>π.χ. ☑ </a:t>
            </a:r>
            <a:r>
              <a:rPr lang="nl-NL" dirty="0" err="1"/>
              <a:t>Tukey</a:t>
            </a:r>
            <a:r>
              <a:rPr lang="nl-NL" dirty="0"/>
              <a:t>, </a:t>
            </a:r>
            <a:r>
              <a:rPr lang="el-GR" dirty="0"/>
              <a:t>όταν είναι κατάλληλη η υπόθεση ομοιογένειας διακυμάνσεων.</a:t>
            </a:r>
          </a:p>
        </p:txBody>
      </p:sp>
    </p:spTree>
    <p:extLst>
      <p:ext uri="{BB962C8B-B14F-4D97-AF65-F5344CB8AC3E}">
        <p14:creationId xmlns:p14="http://schemas.microsoft.com/office/powerpoint/2010/main" val="62586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B62EB2-D501-4632-9D06-D2ADF5F122B2}"/>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41CF5268-E711-43C6-AE3F-1695B0AEE28C}"/>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C37B07C0-25CC-4E6D-82E0-FBA6E690649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360708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716C42-D709-4D79-A536-D217B8BFCCB4}"/>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F12CB5D7-0BE5-4D94-91F1-954F407CACB5}"/>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05BB4277-9A25-426F-B520-E55392603F3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042031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63BFB5-773C-4458-AF34-D4FC6704E2E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417E79AA-5CD9-4A2A-BB55-CAE8046EA72D}"/>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448AD9F0-2D8A-46F5-9896-C83FE6A7B30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670861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CDE108-0305-4DEA-885C-DA2B48D4684C}"/>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ECF4DB2-3ED1-4D71-AF38-4BD9F18338D4}"/>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B124050-B61B-45A7-9325-B3272C9F594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601411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4863B8-BB62-4013-AC86-8F4919C08F1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DEDBC8BF-3FD4-482C-ACA8-B72BE5728924}"/>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6087CD10-35CF-4E7E-927C-B5DA7E33700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962893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A3A992-EC20-4D25-8863-450BE67C9206}"/>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8DD37D83-CF37-4C75-B086-956E212C2885}"/>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92E17F3F-663A-46DB-B050-BCCDEAD4154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893329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CFF5FE-A74F-4C25-B3D9-065CC05EBBC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035257D-8594-49C6-9C6E-807A759409B7}"/>
              </a:ext>
            </a:extLst>
          </p:cNvPr>
          <p:cNvSpPr>
            <a:spLocks noGrp="1"/>
          </p:cNvSpPr>
          <p:nvPr>
            <p:ph idx="1"/>
          </p:nvPr>
        </p:nvSpPr>
        <p:spPr/>
        <p:txBody>
          <a:bodyPr/>
          <a:lstStyle/>
          <a:p>
            <a:endParaRPr lang="en-US"/>
          </a:p>
        </p:txBody>
      </p:sp>
      <p:pic>
        <p:nvPicPr>
          <p:cNvPr id="4" name="Εικόνα 3">
            <a:extLst>
              <a:ext uri="{FF2B5EF4-FFF2-40B4-BE49-F238E27FC236}">
                <a16:creationId xmlns:a16="http://schemas.microsoft.com/office/drawing/2014/main" id="{18727A8B-2849-431A-AC62-FE6EB6B8819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425243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245628-DE54-4769-BA9F-D22ED729DA76}"/>
              </a:ext>
            </a:extLst>
          </p:cNvPr>
          <p:cNvSpPr>
            <a:spLocks noGrp="1"/>
          </p:cNvSpPr>
          <p:nvPr>
            <p:ph type="title"/>
          </p:nvPr>
        </p:nvSpPr>
        <p:spPr/>
        <p:txBody>
          <a:bodyPr/>
          <a:lstStyle/>
          <a:p>
            <a:r>
              <a:rPr lang="el-GR" dirty="0"/>
              <a:t>Πρώτα κοιτάζω </a:t>
            </a:r>
            <a:r>
              <a:rPr lang="nl-NL" dirty="0" err="1"/>
              <a:t>Descriptives</a:t>
            </a:r>
            <a:endParaRPr lang="en-US" dirty="0"/>
          </a:p>
        </p:txBody>
      </p:sp>
      <p:graphicFrame>
        <p:nvGraphicFramePr>
          <p:cNvPr id="4" name="Θέση περιεχομένου 3">
            <a:extLst>
              <a:ext uri="{FF2B5EF4-FFF2-40B4-BE49-F238E27FC236}">
                <a16:creationId xmlns:a16="http://schemas.microsoft.com/office/drawing/2014/main" id="{25259047-E776-4906-BE0D-0D3CE584A6D4}"/>
              </a:ext>
            </a:extLst>
          </p:cNvPr>
          <p:cNvGraphicFramePr>
            <a:graphicFrameLocks noGrp="1"/>
          </p:cNvGraphicFramePr>
          <p:nvPr>
            <p:ph idx="1"/>
            <p:extLst>
              <p:ext uri="{D42A27DB-BD31-4B8C-83A1-F6EECF244321}">
                <p14:modId xmlns:p14="http://schemas.microsoft.com/office/powerpoint/2010/main" val="1326487060"/>
              </p:ext>
            </p:extLst>
          </p:nvPr>
        </p:nvGraphicFramePr>
        <p:xfrm>
          <a:off x="1295402" y="2421625"/>
          <a:ext cx="9601200" cy="1463040"/>
        </p:xfrm>
        <a:graphic>
          <a:graphicData uri="http://schemas.openxmlformats.org/drawingml/2006/table">
            <a:tbl>
              <a:tblPr/>
              <a:tblGrid>
                <a:gridCol w="2400300">
                  <a:extLst>
                    <a:ext uri="{9D8B030D-6E8A-4147-A177-3AD203B41FA5}">
                      <a16:colId xmlns:a16="http://schemas.microsoft.com/office/drawing/2014/main" val="587631954"/>
                    </a:ext>
                  </a:extLst>
                </a:gridCol>
                <a:gridCol w="2400300">
                  <a:extLst>
                    <a:ext uri="{9D8B030D-6E8A-4147-A177-3AD203B41FA5}">
                      <a16:colId xmlns:a16="http://schemas.microsoft.com/office/drawing/2014/main" val="2018324917"/>
                    </a:ext>
                  </a:extLst>
                </a:gridCol>
                <a:gridCol w="2400300">
                  <a:extLst>
                    <a:ext uri="{9D8B030D-6E8A-4147-A177-3AD203B41FA5}">
                      <a16:colId xmlns:a16="http://schemas.microsoft.com/office/drawing/2014/main" val="1137520297"/>
                    </a:ext>
                  </a:extLst>
                </a:gridCol>
                <a:gridCol w="2400300">
                  <a:extLst>
                    <a:ext uri="{9D8B030D-6E8A-4147-A177-3AD203B41FA5}">
                      <a16:colId xmlns:a16="http://schemas.microsoft.com/office/drawing/2014/main" val="452376157"/>
                    </a:ext>
                  </a:extLst>
                </a:gridCol>
              </a:tblGrid>
              <a:tr h="0">
                <a:tc>
                  <a:txBody>
                    <a:bodyPr/>
                    <a:lstStyle/>
                    <a:p>
                      <a:endParaRPr lang="nl-NL"/>
                    </a:p>
                  </a:txBody>
                  <a:tcPr anchor="ctr">
                    <a:lnL>
                      <a:noFill/>
                    </a:lnL>
                    <a:lnR>
                      <a:noFill/>
                    </a:lnR>
                    <a:lnT>
                      <a:noFill/>
                    </a:lnT>
                    <a:lnB>
                      <a:noFill/>
                    </a:lnB>
                  </a:tcPr>
                </a:tc>
                <a:tc>
                  <a:txBody>
                    <a:bodyPr/>
                    <a:lstStyle/>
                    <a:p>
                      <a:pPr algn="l"/>
                      <a:r>
                        <a:rPr lang="nl-NL" dirty="0"/>
                        <a:t>N</a:t>
                      </a:r>
                    </a:p>
                  </a:txBody>
                  <a:tcPr anchor="ctr">
                    <a:lnL>
                      <a:noFill/>
                    </a:lnL>
                    <a:lnR>
                      <a:noFill/>
                    </a:lnR>
                    <a:lnT>
                      <a:noFill/>
                    </a:lnT>
                    <a:lnB>
                      <a:noFill/>
                    </a:lnB>
                  </a:tcPr>
                </a:tc>
                <a:tc>
                  <a:txBody>
                    <a:bodyPr/>
                    <a:lstStyle/>
                    <a:p>
                      <a:pPr algn="l"/>
                      <a:r>
                        <a:rPr lang="nl-NL"/>
                        <a:t>Mean</a:t>
                      </a:r>
                    </a:p>
                  </a:txBody>
                  <a:tcPr anchor="ctr">
                    <a:lnL>
                      <a:noFill/>
                    </a:lnL>
                    <a:lnR>
                      <a:noFill/>
                    </a:lnR>
                    <a:lnT>
                      <a:noFill/>
                    </a:lnT>
                    <a:lnB>
                      <a:noFill/>
                    </a:lnB>
                  </a:tcPr>
                </a:tc>
                <a:tc>
                  <a:txBody>
                    <a:bodyPr/>
                    <a:lstStyle/>
                    <a:p>
                      <a:pPr algn="l"/>
                      <a:r>
                        <a:rPr lang="nl-NL"/>
                        <a:t>SD</a:t>
                      </a:r>
                    </a:p>
                  </a:txBody>
                  <a:tcPr anchor="ctr">
                    <a:lnL>
                      <a:noFill/>
                    </a:lnL>
                    <a:lnR>
                      <a:noFill/>
                    </a:lnR>
                    <a:lnT>
                      <a:noFill/>
                    </a:lnT>
                    <a:lnB>
                      <a:noFill/>
                    </a:lnB>
                  </a:tcPr>
                </a:tc>
                <a:extLst>
                  <a:ext uri="{0D108BD9-81ED-4DB2-BD59-A6C34878D82A}">
                    <a16:rowId xmlns:a16="http://schemas.microsoft.com/office/drawing/2014/main" val="2605198554"/>
                  </a:ext>
                </a:extLst>
              </a:tr>
              <a:tr h="0">
                <a:tc>
                  <a:txBody>
                    <a:bodyPr/>
                    <a:lstStyle/>
                    <a:p>
                      <a:r>
                        <a:rPr lang="nl-NL"/>
                        <a:t>Traditional</a:t>
                      </a:r>
                    </a:p>
                  </a:txBody>
                  <a:tcPr anchor="ctr">
                    <a:lnL>
                      <a:noFill/>
                    </a:lnL>
                    <a:lnR>
                      <a:noFill/>
                    </a:lnR>
                    <a:lnT>
                      <a:noFill/>
                    </a:lnT>
                    <a:lnB>
                      <a:noFill/>
                    </a:lnB>
                  </a:tcPr>
                </a:tc>
                <a:tc>
                  <a:txBody>
                    <a:bodyPr/>
                    <a:lstStyle/>
                    <a:p>
                      <a:pPr algn="l"/>
                      <a:r>
                        <a:rPr lang="nl-NL" dirty="0"/>
                        <a:t>40</a:t>
                      </a:r>
                    </a:p>
                  </a:txBody>
                  <a:tcPr anchor="ctr">
                    <a:lnL>
                      <a:noFill/>
                    </a:lnL>
                    <a:lnR>
                      <a:noFill/>
                    </a:lnR>
                    <a:lnT>
                      <a:noFill/>
                    </a:lnT>
                    <a:lnB>
                      <a:noFill/>
                    </a:lnB>
                  </a:tcPr>
                </a:tc>
                <a:tc>
                  <a:txBody>
                    <a:bodyPr/>
                    <a:lstStyle/>
                    <a:p>
                      <a:pPr algn="l"/>
                      <a:r>
                        <a:rPr lang="nl-NL" dirty="0"/>
                        <a:t>3,20</a:t>
                      </a:r>
                    </a:p>
                  </a:txBody>
                  <a:tcPr anchor="ctr">
                    <a:lnL>
                      <a:noFill/>
                    </a:lnL>
                    <a:lnR>
                      <a:noFill/>
                    </a:lnR>
                    <a:lnT>
                      <a:noFill/>
                    </a:lnT>
                    <a:lnB>
                      <a:noFill/>
                    </a:lnB>
                  </a:tcPr>
                </a:tc>
                <a:tc>
                  <a:txBody>
                    <a:bodyPr/>
                    <a:lstStyle/>
                    <a:p>
                      <a:pPr algn="l"/>
                      <a:r>
                        <a:rPr lang="nl-NL"/>
                        <a:t>0,60</a:t>
                      </a:r>
                    </a:p>
                  </a:txBody>
                  <a:tcPr anchor="ctr">
                    <a:lnL>
                      <a:noFill/>
                    </a:lnL>
                    <a:lnR>
                      <a:noFill/>
                    </a:lnR>
                    <a:lnT>
                      <a:noFill/>
                    </a:lnT>
                    <a:lnB>
                      <a:noFill/>
                    </a:lnB>
                  </a:tcPr>
                </a:tc>
                <a:extLst>
                  <a:ext uri="{0D108BD9-81ED-4DB2-BD59-A6C34878D82A}">
                    <a16:rowId xmlns:a16="http://schemas.microsoft.com/office/drawing/2014/main" val="3722769899"/>
                  </a:ext>
                </a:extLst>
              </a:tr>
              <a:tr h="0">
                <a:tc>
                  <a:txBody>
                    <a:bodyPr/>
                    <a:lstStyle/>
                    <a:p>
                      <a:r>
                        <a:rPr lang="nl-NL"/>
                        <a:t>Inquiry</a:t>
                      </a:r>
                    </a:p>
                  </a:txBody>
                  <a:tcPr anchor="ctr">
                    <a:lnL>
                      <a:noFill/>
                    </a:lnL>
                    <a:lnR>
                      <a:noFill/>
                    </a:lnR>
                    <a:lnT>
                      <a:noFill/>
                    </a:lnT>
                    <a:lnB>
                      <a:noFill/>
                    </a:lnB>
                  </a:tcPr>
                </a:tc>
                <a:tc>
                  <a:txBody>
                    <a:bodyPr/>
                    <a:lstStyle/>
                    <a:p>
                      <a:pPr algn="l"/>
                      <a:r>
                        <a:rPr lang="nl-NL"/>
                        <a:t>42</a:t>
                      </a:r>
                    </a:p>
                  </a:txBody>
                  <a:tcPr anchor="ctr">
                    <a:lnL>
                      <a:noFill/>
                    </a:lnL>
                    <a:lnR>
                      <a:noFill/>
                    </a:lnR>
                    <a:lnT>
                      <a:noFill/>
                    </a:lnT>
                    <a:lnB>
                      <a:noFill/>
                    </a:lnB>
                  </a:tcPr>
                </a:tc>
                <a:tc>
                  <a:txBody>
                    <a:bodyPr/>
                    <a:lstStyle/>
                    <a:p>
                      <a:pPr algn="l"/>
                      <a:r>
                        <a:rPr lang="nl-NL" dirty="0"/>
                        <a:t>4,10</a:t>
                      </a:r>
                    </a:p>
                  </a:txBody>
                  <a:tcPr anchor="ctr">
                    <a:lnL>
                      <a:noFill/>
                    </a:lnL>
                    <a:lnR>
                      <a:noFill/>
                    </a:lnR>
                    <a:lnT>
                      <a:noFill/>
                    </a:lnT>
                    <a:lnB>
                      <a:noFill/>
                    </a:lnB>
                  </a:tcPr>
                </a:tc>
                <a:tc>
                  <a:txBody>
                    <a:bodyPr/>
                    <a:lstStyle/>
                    <a:p>
                      <a:pPr algn="l"/>
                      <a:r>
                        <a:rPr lang="nl-NL"/>
                        <a:t>0,55</a:t>
                      </a:r>
                    </a:p>
                  </a:txBody>
                  <a:tcPr anchor="ctr">
                    <a:lnL>
                      <a:noFill/>
                    </a:lnL>
                    <a:lnR>
                      <a:noFill/>
                    </a:lnR>
                    <a:lnT>
                      <a:noFill/>
                    </a:lnT>
                    <a:lnB>
                      <a:noFill/>
                    </a:lnB>
                  </a:tcPr>
                </a:tc>
                <a:extLst>
                  <a:ext uri="{0D108BD9-81ED-4DB2-BD59-A6C34878D82A}">
                    <a16:rowId xmlns:a16="http://schemas.microsoft.com/office/drawing/2014/main" val="2208846300"/>
                  </a:ext>
                </a:extLst>
              </a:tr>
              <a:tr h="0">
                <a:tc>
                  <a:txBody>
                    <a:bodyPr/>
                    <a:lstStyle/>
                    <a:p>
                      <a:r>
                        <a:rPr lang="nl-NL"/>
                        <a:t>Problem-Based</a:t>
                      </a:r>
                    </a:p>
                  </a:txBody>
                  <a:tcPr anchor="ctr">
                    <a:lnL>
                      <a:noFill/>
                    </a:lnL>
                    <a:lnR>
                      <a:noFill/>
                    </a:lnR>
                    <a:lnT>
                      <a:noFill/>
                    </a:lnT>
                    <a:lnB>
                      <a:noFill/>
                    </a:lnB>
                  </a:tcPr>
                </a:tc>
                <a:tc>
                  <a:txBody>
                    <a:bodyPr/>
                    <a:lstStyle/>
                    <a:p>
                      <a:pPr algn="l"/>
                      <a:r>
                        <a:rPr lang="nl-NL"/>
                        <a:t>38</a:t>
                      </a:r>
                    </a:p>
                  </a:txBody>
                  <a:tcPr anchor="ctr">
                    <a:lnL>
                      <a:noFill/>
                    </a:lnL>
                    <a:lnR>
                      <a:noFill/>
                    </a:lnR>
                    <a:lnT>
                      <a:noFill/>
                    </a:lnT>
                    <a:lnB>
                      <a:noFill/>
                    </a:lnB>
                  </a:tcPr>
                </a:tc>
                <a:tc>
                  <a:txBody>
                    <a:bodyPr/>
                    <a:lstStyle/>
                    <a:p>
                      <a:pPr algn="l"/>
                      <a:r>
                        <a:rPr lang="nl-NL" dirty="0"/>
                        <a:t>3,80</a:t>
                      </a:r>
                    </a:p>
                  </a:txBody>
                  <a:tcPr anchor="ctr">
                    <a:lnL>
                      <a:noFill/>
                    </a:lnL>
                    <a:lnR>
                      <a:noFill/>
                    </a:lnR>
                    <a:lnT>
                      <a:noFill/>
                    </a:lnT>
                    <a:lnB>
                      <a:noFill/>
                    </a:lnB>
                  </a:tcPr>
                </a:tc>
                <a:tc>
                  <a:txBody>
                    <a:bodyPr/>
                    <a:lstStyle/>
                    <a:p>
                      <a:pPr algn="l"/>
                      <a:r>
                        <a:rPr lang="nl-NL" dirty="0"/>
                        <a:t>0,65</a:t>
                      </a:r>
                    </a:p>
                  </a:txBody>
                  <a:tcPr anchor="ctr">
                    <a:lnL>
                      <a:noFill/>
                    </a:lnL>
                    <a:lnR>
                      <a:noFill/>
                    </a:lnR>
                    <a:lnT>
                      <a:noFill/>
                    </a:lnT>
                    <a:lnB>
                      <a:noFill/>
                    </a:lnB>
                  </a:tcPr>
                </a:tc>
                <a:extLst>
                  <a:ext uri="{0D108BD9-81ED-4DB2-BD59-A6C34878D82A}">
                    <a16:rowId xmlns:a16="http://schemas.microsoft.com/office/drawing/2014/main" val="3732366821"/>
                  </a:ext>
                </a:extLst>
              </a:tr>
            </a:tbl>
          </a:graphicData>
        </a:graphic>
      </p:graphicFrame>
      <p:sp>
        <p:nvSpPr>
          <p:cNvPr id="5" name="Ορθογώνιο 4">
            <a:extLst>
              <a:ext uri="{FF2B5EF4-FFF2-40B4-BE49-F238E27FC236}">
                <a16:creationId xmlns:a16="http://schemas.microsoft.com/office/drawing/2014/main" id="{96FEB9B6-2D19-43A1-AC9F-274F62CE254C}"/>
              </a:ext>
            </a:extLst>
          </p:cNvPr>
          <p:cNvSpPr/>
          <p:nvPr/>
        </p:nvSpPr>
        <p:spPr>
          <a:xfrm>
            <a:off x="1295402" y="4020291"/>
            <a:ext cx="8656672" cy="1938992"/>
          </a:xfrm>
          <a:prstGeom prst="rect">
            <a:avLst/>
          </a:prstGeom>
        </p:spPr>
        <p:txBody>
          <a:bodyPr wrap="square">
            <a:spAutoFit/>
          </a:bodyPr>
          <a:lstStyle/>
          <a:p>
            <a:r>
              <a:rPr lang="el-GR" sz="2000" b="1" dirty="0"/>
              <a:t>Τι βλέπω;</a:t>
            </a:r>
          </a:p>
          <a:p>
            <a:r>
              <a:rPr lang="el-GR" sz="2000" dirty="0"/>
              <a:t>Υψηλότερο </a:t>
            </a:r>
            <a:r>
              <a:rPr lang="el-GR" sz="2000" dirty="0" err="1"/>
              <a:t>Mean</a:t>
            </a:r>
            <a:r>
              <a:rPr lang="el-GR" sz="2000" dirty="0"/>
              <a:t>: </a:t>
            </a:r>
            <a:r>
              <a:rPr lang="el-GR" sz="2000" b="1" dirty="0" err="1"/>
              <a:t>Inquiry</a:t>
            </a:r>
            <a:r>
              <a:rPr lang="el-GR" sz="2000" b="1" dirty="0"/>
              <a:t> = 4,10</a:t>
            </a:r>
            <a:endParaRPr lang="el-GR" sz="2000" dirty="0"/>
          </a:p>
          <a:p>
            <a:r>
              <a:rPr lang="el-GR" sz="2000" dirty="0"/>
              <a:t>Χαμηλότερο </a:t>
            </a:r>
            <a:r>
              <a:rPr lang="el-GR" sz="2000" dirty="0" err="1"/>
              <a:t>Mean</a:t>
            </a:r>
            <a:r>
              <a:rPr lang="el-GR" sz="2000" dirty="0"/>
              <a:t>: </a:t>
            </a:r>
            <a:r>
              <a:rPr lang="el-GR" sz="2000" b="1" dirty="0" err="1"/>
              <a:t>Traditional</a:t>
            </a:r>
            <a:r>
              <a:rPr lang="el-GR" sz="2000" b="1" dirty="0"/>
              <a:t> = 3,20</a:t>
            </a:r>
            <a:endParaRPr lang="el-GR" sz="2000" dirty="0"/>
          </a:p>
          <a:p>
            <a:r>
              <a:rPr lang="el-GR" sz="2000" dirty="0"/>
              <a:t>Αλλά προσοχή:</a:t>
            </a:r>
          </a:p>
          <a:p>
            <a:r>
              <a:rPr lang="el-GR" sz="2000" dirty="0"/>
              <a:t>Από τους μέσους όρους </a:t>
            </a:r>
            <a:r>
              <a:rPr lang="el-GR" sz="2000" b="1" dirty="0"/>
              <a:t>μόνο</a:t>
            </a:r>
            <a:r>
              <a:rPr lang="el-GR" sz="2000" dirty="0"/>
              <a:t> δεν μπορώ να πω ότι υπάρχει στατιστικά σημαντική διαφορά.</a:t>
            </a:r>
          </a:p>
        </p:txBody>
      </p:sp>
    </p:spTree>
    <p:extLst>
      <p:ext uri="{BB962C8B-B14F-4D97-AF65-F5344CB8AC3E}">
        <p14:creationId xmlns:p14="http://schemas.microsoft.com/office/powerpoint/2010/main" val="6294081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0F30F9-F802-469D-847A-99FFB9EBCFEB}"/>
              </a:ext>
            </a:extLst>
          </p:cNvPr>
          <p:cNvSpPr>
            <a:spLocks noGrp="1"/>
          </p:cNvSpPr>
          <p:nvPr>
            <p:ph type="title"/>
          </p:nvPr>
        </p:nvSpPr>
        <p:spPr/>
        <p:txBody>
          <a:bodyPr/>
          <a:lstStyle/>
          <a:p>
            <a:r>
              <a:rPr lang="el-GR" dirty="0"/>
              <a:t>Μετά κοιτάζω το ANOVA </a:t>
            </a:r>
            <a:r>
              <a:rPr lang="el-GR" dirty="0" err="1"/>
              <a:t>table</a:t>
            </a:r>
            <a:endParaRPr lang="en-US" dirty="0"/>
          </a:p>
        </p:txBody>
      </p:sp>
      <p:graphicFrame>
        <p:nvGraphicFramePr>
          <p:cNvPr id="4" name="Θέση περιεχομένου 3">
            <a:extLst>
              <a:ext uri="{FF2B5EF4-FFF2-40B4-BE49-F238E27FC236}">
                <a16:creationId xmlns:a16="http://schemas.microsoft.com/office/drawing/2014/main" id="{864AEFCA-5D72-4EC7-8A85-FBEB7F3C88E9}"/>
              </a:ext>
            </a:extLst>
          </p:cNvPr>
          <p:cNvGraphicFramePr>
            <a:graphicFrameLocks noGrp="1"/>
          </p:cNvGraphicFramePr>
          <p:nvPr>
            <p:ph idx="1"/>
            <p:extLst>
              <p:ext uri="{D42A27DB-BD31-4B8C-83A1-F6EECF244321}">
                <p14:modId xmlns:p14="http://schemas.microsoft.com/office/powerpoint/2010/main" val="2535655291"/>
              </p:ext>
            </p:extLst>
          </p:nvPr>
        </p:nvGraphicFramePr>
        <p:xfrm>
          <a:off x="1582480" y="2442890"/>
          <a:ext cx="9601200" cy="1463040"/>
        </p:xfrm>
        <a:graphic>
          <a:graphicData uri="http://schemas.openxmlformats.org/drawingml/2006/table">
            <a:tbl>
              <a:tblPr/>
              <a:tblGrid>
                <a:gridCol w="2400300">
                  <a:extLst>
                    <a:ext uri="{9D8B030D-6E8A-4147-A177-3AD203B41FA5}">
                      <a16:colId xmlns:a16="http://schemas.microsoft.com/office/drawing/2014/main" val="477665748"/>
                    </a:ext>
                  </a:extLst>
                </a:gridCol>
                <a:gridCol w="2400300">
                  <a:extLst>
                    <a:ext uri="{9D8B030D-6E8A-4147-A177-3AD203B41FA5}">
                      <a16:colId xmlns:a16="http://schemas.microsoft.com/office/drawing/2014/main" val="965083981"/>
                    </a:ext>
                  </a:extLst>
                </a:gridCol>
                <a:gridCol w="2400300">
                  <a:extLst>
                    <a:ext uri="{9D8B030D-6E8A-4147-A177-3AD203B41FA5}">
                      <a16:colId xmlns:a16="http://schemas.microsoft.com/office/drawing/2014/main" val="2316940200"/>
                    </a:ext>
                  </a:extLst>
                </a:gridCol>
                <a:gridCol w="2400300">
                  <a:extLst>
                    <a:ext uri="{9D8B030D-6E8A-4147-A177-3AD203B41FA5}">
                      <a16:colId xmlns:a16="http://schemas.microsoft.com/office/drawing/2014/main" val="3452376259"/>
                    </a:ext>
                  </a:extLst>
                </a:gridCol>
              </a:tblGrid>
              <a:tr h="0">
                <a:tc>
                  <a:txBody>
                    <a:bodyPr/>
                    <a:lstStyle/>
                    <a:p>
                      <a:pPr algn="l"/>
                      <a:endParaRPr lang="nl-NL"/>
                    </a:p>
                  </a:txBody>
                  <a:tcPr anchor="ctr">
                    <a:lnL>
                      <a:noFill/>
                    </a:lnL>
                    <a:lnR>
                      <a:noFill/>
                    </a:lnR>
                    <a:lnT>
                      <a:noFill/>
                    </a:lnT>
                    <a:lnB>
                      <a:noFill/>
                    </a:lnB>
                  </a:tcPr>
                </a:tc>
                <a:tc>
                  <a:txBody>
                    <a:bodyPr/>
                    <a:lstStyle/>
                    <a:p>
                      <a:pPr algn="l"/>
                      <a:r>
                        <a:rPr lang="nl-NL"/>
                        <a:t>df</a:t>
                      </a:r>
                    </a:p>
                  </a:txBody>
                  <a:tcPr anchor="ctr">
                    <a:lnL>
                      <a:noFill/>
                    </a:lnL>
                    <a:lnR>
                      <a:noFill/>
                    </a:lnR>
                    <a:lnT>
                      <a:noFill/>
                    </a:lnT>
                    <a:lnB>
                      <a:noFill/>
                    </a:lnB>
                  </a:tcPr>
                </a:tc>
                <a:tc>
                  <a:txBody>
                    <a:bodyPr/>
                    <a:lstStyle/>
                    <a:p>
                      <a:pPr algn="l"/>
                      <a:r>
                        <a:rPr lang="nl-NL"/>
                        <a:t>F</a:t>
                      </a:r>
                    </a:p>
                  </a:txBody>
                  <a:tcPr anchor="ctr">
                    <a:lnL>
                      <a:noFill/>
                    </a:lnL>
                    <a:lnR>
                      <a:noFill/>
                    </a:lnR>
                    <a:lnT>
                      <a:noFill/>
                    </a:lnT>
                    <a:lnB>
                      <a:noFill/>
                    </a:lnB>
                  </a:tcPr>
                </a:tc>
                <a:tc>
                  <a:txBody>
                    <a:bodyPr/>
                    <a:lstStyle/>
                    <a:p>
                      <a:pPr algn="l"/>
                      <a:r>
                        <a:rPr lang="nl-NL"/>
                        <a:t>Sig.</a:t>
                      </a:r>
                    </a:p>
                  </a:txBody>
                  <a:tcPr anchor="ctr">
                    <a:lnL>
                      <a:noFill/>
                    </a:lnL>
                    <a:lnR>
                      <a:noFill/>
                    </a:lnR>
                    <a:lnT>
                      <a:noFill/>
                    </a:lnT>
                    <a:lnB>
                      <a:noFill/>
                    </a:lnB>
                  </a:tcPr>
                </a:tc>
                <a:extLst>
                  <a:ext uri="{0D108BD9-81ED-4DB2-BD59-A6C34878D82A}">
                    <a16:rowId xmlns:a16="http://schemas.microsoft.com/office/drawing/2014/main" val="417703557"/>
                  </a:ext>
                </a:extLst>
              </a:tr>
              <a:tr h="0">
                <a:tc>
                  <a:txBody>
                    <a:bodyPr/>
                    <a:lstStyle/>
                    <a:p>
                      <a:pPr algn="l"/>
                      <a:r>
                        <a:rPr lang="nl-NL"/>
                        <a:t>Between Groups</a:t>
                      </a:r>
                    </a:p>
                  </a:txBody>
                  <a:tcPr anchor="ctr">
                    <a:lnL>
                      <a:noFill/>
                    </a:lnL>
                    <a:lnR>
                      <a:noFill/>
                    </a:lnR>
                    <a:lnT>
                      <a:noFill/>
                    </a:lnT>
                    <a:lnB>
                      <a:noFill/>
                    </a:lnB>
                  </a:tcPr>
                </a:tc>
                <a:tc>
                  <a:txBody>
                    <a:bodyPr/>
                    <a:lstStyle/>
                    <a:p>
                      <a:pPr algn="l"/>
                      <a:r>
                        <a:rPr lang="nl-NL"/>
                        <a:t>2</a:t>
                      </a:r>
                    </a:p>
                  </a:txBody>
                  <a:tcPr anchor="ctr">
                    <a:lnL>
                      <a:noFill/>
                    </a:lnL>
                    <a:lnR>
                      <a:noFill/>
                    </a:lnR>
                    <a:lnT>
                      <a:noFill/>
                    </a:lnT>
                    <a:lnB>
                      <a:noFill/>
                    </a:lnB>
                  </a:tcPr>
                </a:tc>
                <a:tc>
                  <a:txBody>
                    <a:bodyPr/>
                    <a:lstStyle/>
                    <a:p>
                      <a:pPr algn="l"/>
                      <a:r>
                        <a:rPr lang="nl-NL" b="1"/>
                        <a:t>14,32</a:t>
                      </a:r>
                      <a:endParaRPr lang="nl-NL"/>
                    </a:p>
                  </a:txBody>
                  <a:tcPr anchor="ctr">
                    <a:lnL>
                      <a:noFill/>
                    </a:lnL>
                    <a:lnR>
                      <a:noFill/>
                    </a:lnR>
                    <a:lnT>
                      <a:noFill/>
                    </a:lnT>
                    <a:lnB>
                      <a:noFill/>
                    </a:lnB>
                  </a:tcPr>
                </a:tc>
                <a:tc>
                  <a:txBody>
                    <a:bodyPr/>
                    <a:lstStyle/>
                    <a:p>
                      <a:pPr algn="l"/>
                      <a:r>
                        <a:rPr lang="nl-NL" b="1"/>
                        <a:t>&lt;,001</a:t>
                      </a:r>
                      <a:endParaRPr lang="nl-NL"/>
                    </a:p>
                  </a:txBody>
                  <a:tcPr anchor="ctr">
                    <a:lnL>
                      <a:noFill/>
                    </a:lnL>
                    <a:lnR>
                      <a:noFill/>
                    </a:lnR>
                    <a:lnT>
                      <a:noFill/>
                    </a:lnT>
                    <a:lnB>
                      <a:noFill/>
                    </a:lnB>
                  </a:tcPr>
                </a:tc>
                <a:extLst>
                  <a:ext uri="{0D108BD9-81ED-4DB2-BD59-A6C34878D82A}">
                    <a16:rowId xmlns:a16="http://schemas.microsoft.com/office/drawing/2014/main" val="1726748453"/>
                  </a:ext>
                </a:extLst>
              </a:tr>
              <a:tr h="0">
                <a:tc>
                  <a:txBody>
                    <a:bodyPr/>
                    <a:lstStyle/>
                    <a:p>
                      <a:pPr algn="l"/>
                      <a:r>
                        <a:rPr lang="nl-NL"/>
                        <a:t>Within Groups</a:t>
                      </a:r>
                    </a:p>
                  </a:txBody>
                  <a:tcPr anchor="ctr">
                    <a:lnL>
                      <a:noFill/>
                    </a:lnL>
                    <a:lnR>
                      <a:noFill/>
                    </a:lnR>
                    <a:lnT>
                      <a:noFill/>
                    </a:lnT>
                    <a:lnB>
                      <a:noFill/>
                    </a:lnB>
                  </a:tcPr>
                </a:tc>
                <a:tc>
                  <a:txBody>
                    <a:bodyPr/>
                    <a:lstStyle/>
                    <a:p>
                      <a:pPr algn="l"/>
                      <a:r>
                        <a:rPr lang="nl-NL"/>
                        <a:t>117</a:t>
                      </a:r>
                    </a:p>
                  </a:txBody>
                  <a:tcPr anchor="ctr">
                    <a:lnL>
                      <a:noFill/>
                    </a:lnL>
                    <a:lnR>
                      <a:noFill/>
                    </a:lnR>
                    <a:lnT>
                      <a:noFill/>
                    </a:lnT>
                    <a:lnB>
                      <a:noFill/>
                    </a:lnB>
                  </a:tcPr>
                </a:tc>
                <a:tc>
                  <a:txBody>
                    <a:bodyPr/>
                    <a:lstStyle/>
                    <a:p>
                      <a:pPr algn="l"/>
                      <a:endParaRPr lang="nl-NL"/>
                    </a:p>
                  </a:txBody>
                  <a:tcPr anchor="ctr">
                    <a:lnL>
                      <a:noFill/>
                    </a:lnL>
                    <a:lnR>
                      <a:noFill/>
                    </a:lnR>
                    <a:lnT>
                      <a:noFill/>
                    </a:lnT>
                    <a:lnB>
                      <a:noFill/>
                    </a:lnB>
                  </a:tcPr>
                </a:tc>
                <a:tc>
                  <a:txBody>
                    <a:bodyPr/>
                    <a:lstStyle/>
                    <a:p>
                      <a:pPr algn="l"/>
                      <a:endParaRPr lang="nl-NL"/>
                    </a:p>
                  </a:txBody>
                  <a:tcPr anchor="ctr">
                    <a:lnL>
                      <a:noFill/>
                    </a:lnL>
                    <a:lnR>
                      <a:noFill/>
                    </a:lnR>
                    <a:lnT>
                      <a:noFill/>
                    </a:lnT>
                    <a:lnB>
                      <a:noFill/>
                    </a:lnB>
                  </a:tcPr>
                </a:tc>
                <a:extLst>
                  <a:ext uri="{0D108BD9-81ED-4DB2-BD59-A6C34878D82A}">
                    <a16:rowId xmlns:a16="http://schemas.microsoft.com/office/drawing/2014/main" val="4101108454"/>
                  </a:ext>
                </a:extLst>
              </a:tr>
              <a:tr h="0">
                <a:tc>
                  <a:txBody>
                    <a:bodyPr/>
                    <a:lstStyle/>
                    <a:p>
                      <a:pPr algn="l"/>
                      <a:r>
                        <a:rPr lang="nl-NL" dirty="0"/>
                        <a:t>Total</a:t>
                      </a:r>
                    </a:p>
                  </a:txBody>
                  <a:tcPr anchor="ctr">
                    <a:lnL>
                      <a:noFill/>
                    </a:lnL>
                    <a:lnR>
                      <a:noFill/>
                    </a:lnR>
                    <a:lnT>
                      <a:noFill/>
                    </a:lnT>
                    <a:lnB>
                      <a:noFill/>
                    </a:lnB>
                  </a:tcPr>
                </a:tc>
                <a:tc>
                  <a:txBody>
                    <a:bodyPr/>
                    <a:lstStyle/>
                    <a:p>
                      <a:pPr algn="l"/>
                      <a:r>
                        <a:rPr lang="nl-NL"/>
                        <a:t>119</a:t>
                      </a:r>
                    </a:p>
                  </a:txBody>
                  <a:tcPr anchor="ctr">
                    <a:lnL>
                      <a:noFill/>
                    </a:lnL>
                    <a:lnR>
                      <a:noFill/>
                    </a:lnR>
                    <a:lnT>
                      <a:noFill/>
                    </a:lnT>
                    <a:lnB>
                      <a:noFill/>
                    </a:lnB>
                  </a:tcPr>
                </a:tc>
                <a:tc>
                  <a:txBody>
                    <a:bodyPr/>
                    <a:lstStyle/>
                    <a:p>
                      <a:pPr algn="l"/>
                      <a:endParaRPr lang="nl-NL"/>
                    </a:p>
                  </a:txBody>
                  <a:tcPr anchor="ctr">
                    <a:lnL>
                      <a:noFill/>
                    </a:lnL>
                    <a:lnR>
                      <a:noFill/>
                    </a:lnR>
                    <a:lnT>
                      <a:noFill/>
                    </a:lnT>
                    <a:lnB>
                      <a:noFill/>
                    </a:lnB>
                  </a:tcPr>
                </a:tc>
                <a:tc>
                  <a:txBody>
                    <a:bodyPr/>
                    <a:lstStyle/>
                    <a:p>
                      <a:pPr algn="l"/>
                      <a:endParaRPr lang="nl-NL" dirty="0"/>
                    </a:p>
                  </a:txBody>
                  <a:tcPr anchor="ctr">
                    <a:lnL>
                      <a:noFill/>
                    </a:lnL>
                    <a:lnR>
                      <a:noFill/>
                    </a:lnR>
                    <a:lnT>
                      <a:noFill/>
                    </a:lnT>
                    <a:lnB>
                      <a:noFill/>
                    </a:lnB>
                  </a:tcPr>
                </a:tc>
                <a:extLst>
                  <a:ext uri="{0D108BD9-81ED-4DB2-BD59-A6C34878D82A}">
                    <a16:rowId xmlns:a16="http://schemas.microsoft.com/office/drawing/2014/main" val="3218105482"/>
                  </a:ext>
                </a:extLst>
              </a:tr>
            </a:tbl>
          </a:graphicData>
        </a:graphic>
      </p:graphicFrame>
      <p:sp>
        <p:nvSpPr>
          <p:cNvPr id="5" name="Ορθογώνιο 4">
            <a:extLst>
              <a:ext uri="{FF2B5EF4-FFF2-40B4-BE49-F238E27FC236}">
                <a16:creationId xmlns:a16="http://schemas.microsoft.com/office/drawing/2014/main" id="{E254D7CF-D194-421A-AE42-007113982C8B}"/>
              </a:ext>
            </a:extLst>
          </p:cNvPr>
          <p:cNvSpPr/>
          <p:nvPr/>
        </p:nvSpPr>
        <p:spPr>
          <a:xfrm>
            <a:off x="1495646" y="4235539"/>
            <a:ext cx="6096000" cy="1938992"/>
          </a:xfrm>
          <a:prstGeom prst="rect">
            <a:avLst/>
          </a:prstGeom>
        </p:spPr>
        <p:txBody>
          <a:bodyPr>
            <a:spAutoFit/>
          </a:bodyPr>
          <a:lstStyle/>
          <a:p>
            <a:r>
              <a:rPr lang="el-GR" sz="2400" b="1" dirty="0"/>
              <a:t>Πού κοιτάω;    </a:t>
            </a:r>
            <a:r>
              <a:rPr lang="el-GR" sz="2400" b="1" dirty="0" err="1"/>
              <a:t>Sig</a:t>
            </a:r>
            <a:r>
              <a:rPr lang="el-GR" sz="2400" b="1" dirty="0"/>
              <a:t>. = p-</a:t>
            </a:r>
            <a:r>
              <a:rPr lang="el-GR" sz="2400" b="1" dirty="0" err="1"/>
              <a:t>value</a:t>
            </a:r>
            <a:endParaRPr lang="el-GR" sz="2400" dirty="0"/>
          </a:p>
          <a:p>
            <a:r>
              <a:rPr lang="el-GR" sz="2400" dirty="0"/>
              <a:t>Εδώ:  </a:t>
            </a:r>
            <a:r>
              <a:rPr lang="el-GR" sz="2400" b="1" dirty="0"/>
              <a:t>p &lt; 0,001</a:t>
            </a:r>
            <a:endParaRPr lang="el-GR" sz="2400" dirty="0"/>
          </a:p>
          <a:p>
            <a:r>
              <a:rPr lang="el-GR" sz="2400" dirty="0"/>
              <a:t>Άρα:</a:t>
            </a:r>
          </a:p>
          <a:p>
            <a:r>
              <a:rPr lang="el-GR" sz="2400" b="1" dirty="0"/>
              <a:t>p &lt; 0,05   </a:t>
            </a:r>
            <a:r>
              <a:rPr lang="el-GR" sz="2400" b="1" dirty="0">
                <a:sym typeface="Wingdings" panose="05000000000000000000" pitchFamily="2" charset="2"/>
              </a:rPr>
              <a:t> </a:t>
            </a:r>
            <a:r>
              <a:rPr lang="el-GR" sz="2400" dirty="0"/>
              <a:t>Υπάρχει στατιστικά σημαντική διαφορά.</a:t>
            </a:r>
          </a:p>
        </p:txBody>
      </p:sp>
    </p:spTree>
    <p:extLst>
      <p:ext uri="{BB962C8B-B14F-4D97-AF65-F5344CB8AC3E}">
        <p14:creationId xmlns:p14="http://schemas.microsoft.com/office/powerpoint/2010/main" val="12739725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4D7539-A67A-4AF9-BFAA-942E3AD6F31D}"/>
              </a:ext>
            </a:extLst>
          </p:cNvPr>
          <p:cNvSpPr>
            <a:spLocks noGrp="1"/>
          </p:cNvSpPr>
          <p:nvPr>
            <p:ph type="title"/>
          </p:nvPr>
        </p:nvSpPr>
        <p:spPr/>
        <p:txBody>
          <a:bodyPr/>
          <a:lstStyle/>
          <a:p>
            <a:r>
              <a:rPr lang="el-GR" dirty="0"/>
              <a:t>Και τι είναι το </a:t>
            </a:r>
            <a:r>
              <a:rPr lang="el-GR" dirty="0" err="1"/>
              <a:t>df</a:t>
            </a:r>
            <a:r>
              <a:rPr lang="el-GR" dirty="0"/>
              <a:t>;</a:t>
            </a:r>
            <a:endParaRPr lang="en-US" dirty="0"/>
          </a:p>
        </p:txBody>
      </p:sp>
      <p:sp>
        <p:nvSpPr>
          <p:cNvPr id="3" name="Θέση περιεχομένου 2">
            <a:extLst>
              <a:ext uri="{FF2B5EF4-FFF2-40B4-BE49-F238E27FC236}">
                <a16:creationId xmlns:a16="http://schemas.microsoft.com/office/drawing/2014/main" id="{BFB19749-FC62-46B0-BE14-56067BD2AEA3}"/>
              </a:ext>
            </a:extLst>
          </p:cNvPr>
          <p:cNvSpPr>
            <a:spLocks noGrp="1"/>
          </p:cNvSpPr>
          <p:nvPr>
            <p:ph idx="1"/>
          </p:nvPr>
        </p:nvSpPr>
        <p:spPr/>
        <p:txBody>
          <a:bodyPr>
            <a:normAutofit/>
          </a:bodyPr>
          <a:lstStyle/>
          <a:p>
            <a:r>
              <a:rPr lang="el-GR" b="1" dirty="0" err="1"/>
              <a:t>df</a:t>
            </a:r>
            <a:r>
              <a:rPr lang="el-GR" b="1" dirty="0"/>
              <a:t> = </a:t>
            </a:r>
            <a:r>
              <a:rPr lang="el-GR" b="1" dirty="0" err="1"/>
              <a:t>Degrees</a:t>
            </a:r>
            <a:r>
              <a:rPr lang="el-GR" b="1" dirty="0"/>
              <a:t> of </a:t>
            </a:r>
            <a:r>
              <a:rPr lang="el-GR" b="1" dirty="0" err="1"/>
              <a:t>Freedom</a:t>
            </a:r>
            <a:endParaRPr lang="el-GR" b="1" dirty="0"/>
          </a:p>
          <a:p>
            <a:r>
              <a:rPr lang="el-GR" b="1" dirty="0"/>
              <a:t>Βαθμοί ελευθερίας</a:t>
            </a:r>
          </a:p>
          <a:p>
            <a:pPr marL="0" indent="0">
              <a:buNone/>
            </a:pPr>
            <a:r>
              <a:rPr lang="el-GR" dirty="0"/>
              <a:t>Στο αποτέλεσμα μπορεί να δούμε:   </a:t>
            </a:r>
            <a:r>
              <a:rPr lang="el-GR" b="1" dirty="0"/>
              <a:t>F(2, 117) = 14,32</a:t>
            </a:r>
            <a:endParaRPr lang="el-GR" dirty="0"/>
          </a:p>
          <a:p>
            <a:pPr marL="0" indent="0">
              <a:buNone/>
            </a:pPr>
            <a:r>
              <a:rPr lang="el-GR" dirty="0"/>
              <a:t>Το:</a:t>
            </a:r>
          </a:p>
          <a:p>
            <a:r>
              <a:rPr lang="el-GR" b="1" dirty="0"/>
              <a:t>2</a:t>
            </a:r>
            <a:r>
              <a:rPr lang="el-GR" dirty="0"/>
              <a:t> → </a:t>
            </a:r>
            <a:r>
              <a:rPr lang="el-GR" dirty="0" err="1"/>
              <a:t>df</a:t>
            </a:r>
            <a:r>
              <a:rPr lang="el-GR" dirty="0"/>
              <a:t> μεταξύ των ομάδων</a:t>
            </a:r>
          </a:p>
          <a:p>
            <a:r>
              <a:rPr lang="el-GR" b="1" dirty="0"/>
              <a:t>117</a:t>
            </a:r>
            <a:r>
              <a:rPr lang="el-GR" dirty="0"/>
              <a:t> → </a:t>
            </a:r>
            <a:r>
              <a:rPr lang="el-GR" dirty="0" err="1"/>
              <a:t>df</a:t>
            </a:r>
            <a:r>
              <a:rPr lang="el-GR" dirty="0"/>
              <a:t> μέσα στις ομάδες</a:t>
            </a:r>
          </a:p>
          <a:p>
            <a:endParaRPr lang="en-US" dirty="0"/>
          </a:p>
        </p:txBody>
      </p:sp>
    </p:spTree>
    <p:extLst>
      <p:ext uri="{BB962C8B-B14F-4D97-AF65-F5344CB8AC3E}">
        <p14:creationId xmlns:p14="http://schemas.microsoft.com/office/powerpoint/2010/main" val="3721722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336196-AA15-4048-A2B0-117A433B03B0}"/>
              </a:ext>
            </a:extLst>
          </p:cNvPr>
          <p:cNvSpPr>
            <a:spLocks noGrp="1"/>
          </p:cNvSpPr>
          <p:nvPr>
            <p:ph type="title"/>
          </p:nvPr>
        </p:nvSpPr>
        <p:spPr/>
        <p:txBody>
          <a:bodyPr/>
          <a:lstStyle/>
          <a:p>
            <a:r>
              <a:rPr lang="el-GR" dirty="0"/>
              <a:t>Πώς γράφω το αποτέλεσμα;</a:t>
            </a:r>
            <a:endParaRPr lang="en-US" dirty="0"/>
          </a:p>
        </p:txBody>
      </p:sp>
      <p:sp>
        <p:nvSpPr>
          <p:cNvPr id="3" name="Θέση περιεχομένου 2">
            <a:extLst>
              <a:ext uri="{FF2B5EF4-FFF2-40B4-BE49-F238E27FC236}">
                <a16:creationId xmlns:a16="http://schemas.microsoft.com/office/drawing/2014/main" id="{9155EB43-2BFE-4BF6-8F05-09C24A460A02}"/>
              </a:ext>
            </a:extLst>
          </p:cNvPr>
          <p:cNvSpPr>
            <a:spLocks noGrp="1"/>
          </p:cNvSpPr>
          <p:nvPr>
            <p:ph idx="1"/>
          </p:nvPr>
        </p:nvSpPr>
        <p:spPr/>
        <p:txBody>
          <a:bodyPr/>
          <a:lstStyle/>
          <a:p>
            <a:r>
              <a:rPr lang="el-GR" dirty="0"/>
              <a:t>Ένα ολοκληρωμένο παράδειγμα:</a:t>
            </a:r>
          </a:p>
          <a:p>
            <a:r>
              <a:rPr lang="el-GR" dirty="0"/>
              <a:t>Διαπιστώθηκε στατιστικά σημαντική διαφορά στο ενδιαφέρον για τη Βιολογία μεταξύ των τριών διδακτικών προσεγγίσεων, F(2, 117) = 14,32, p &lt; 0,001. </a:t>
            </a:r>
          </a:p>
          <a:p>
            <a:r>
              <a:rPr lang="el-GR" dirty="0"/>
              <a:t>Οι post-hoc συγκρίσεις έδειξαν ότι οι μαθητές της διερευνητικής διδασκαλίας (M = 4,10, SD = 0,55) παρουσίασαν υψηλότερο ενδιαφέρον από τους μαθητές της παραδοσιακής διδασκαλίας (M = 3,20, SD = 0,60), p &lt; 0,001.</a:t>
            </a:r>
            <a:endParaRPr lang="en-US" dirty="0"/>
          </a:p>
        </p:txBody>
      </p:sp>
    </p:spTree>
    <p:extLst>
      <p:ext uri="{BB962C8B-B14F-4D97-AF65-F5344CB8AC3E}">
        <p14:creationId xmlns:p14="http://schemas.microsoft.com/office/powerpoint/2010/main" val="7347396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BBE9D3-C3FC-4EEC-86EF-347D57D6B218}"/>
              </a:ext>
            </a:extLst>
          </p:cNvPr>
          <p:cNvSpPr>
            <a:spLocks noGrp="1"/>
          </p:cNvSpPr>
          <p:nvPr>
            <p:ph type="title"/>
          </p:nvPr>
        </p:nvSpPr>
        <p:spPr/>
        <p:txBody>
          <a:bodyPr/>
          <a:lstStyle/>
          <a:p>
            <a:r>
              <a:rPr lang="nl-NL" dirty="0"/>
              <a:t>t-test </a:t>
            </a:r>
            <a:r>
              <a:rPr lang="el-GR" dirty="0"/>
              <a:t>ή </a:t>
            </a:r>
            <a:r>
              <a:rPr lang="nl-NL" dirty="0"/>
              <a:t>ANOVA;</a:t>
            </a:r>
            <a:endParaRPr lang="en-US" dirty="0"/>
          </a:p>
        </p:txBody>
      </p:sp>
      <p:graphicFrame>
        <p:nvGraphicFramePr>
          <p:cNvPr id="4" name="Θέση περιεχομένου 3">
            <a:extLst>
              <a:ext uri="{FF2B5EF4-FFF2-40B4-BE49-F238E27FC236}">
                <a16:creationId xmlns:a16="http://schemas.microsoft.com/office/drawing/2014/main" id="{3F0C10B6-3983-4909-8912-9B42A2A615DB}"/>
              </a:ext>
            </a:extLst>
          </p:cNvPr>
          <p:cNvGraphicFramePr>
            <a:graphicFrameLocks noGrp="1"/>
          </p:cNvGraphicFramePr>
          <p:nvPr>
            <p:ph idx="1"/>
            <p:extLst>
              <p:ext uri="{D42A27DB-BD31-4B8C-83A1-F6EECF244321}">
                <p14:modId xmlns:p14="http://schemas.microsoft.com/office/powerpoint/2010/main" val="3854511379"/>
              </p:ext>
            </p:extLst>
          </p:nvPr>
        </p:nvGraphicFramePr>
        <p:xfrm>
          <a:off x="1399953" y="2569889"/>
          <a:ext cx="9601200" cy="1463040"/>
        </p:xfrm>
        <a:graphic>
          <a:graphicData uri="http://schemas.openxmlformats.org/drawingml/2006/table">
            <a:tbl>
              <a:tblPr/>
              <a:tblGrid>
                <a:gridCol w="4800600">
                  <a:extLst>
                    <a:ext uri="{9D8B030D-6E8A-4147-A177-3AD203B41FA5}">
                      <a16:colId xmlns:a16="http://schemas.microsoft.com/office/drawing/2014/main" val="476607100"/>
                    </a:ext>
                  </a:extLst>
                </a:gridCol>
                <a:gridCol w="4800600">
                  <a:extLst>
                    <a:ext uri="{9D8B030D-6E8A-4147-A177-3AD203B41FA5}">
                      <a16:colId xmlns:a16="http://schemas.microsoft.com/office/drawing/2014/main" val="1174482395"/>
                    </a:ext>
                  </a:extLst>
                </a:gridCol>
              </a:tblGrid>
              <a:tr h="0">
                <a:tc>
                  <a:txBody>
                    <a:bodyPr/>
                    <a:lstStyle/>
                    <a:p>
                      <a:r>
                        <a:rPr lang="el-GR"/>
                        <a:t>Ερευνητικό ερώτημα</a:t>
                      </a:r>
                    </a:p>
                  </a:txBody>
                  <a:tcPr anchor="ctr">
                    <a:lnL>
                      <a:noFill/>
                    </a:lnL>
                    <a:lnR>
                      <a:noFill/>
                    </a:lnR>
                    <a:lnT>
                      <a:noFill/>
                    </a:lnT>
                    <a:lnB>
                      <a:noFill/>
                    </a:lnB>
                  </a:tcPr>
                </a:tc>
                <a:tc>
                  <a:txBody>
                    <a:bodyPr/>
                    <a:lstStyle/>
                    <a:p>
                      <a:r>
                        <a:rPr lang="el-GR"/>
                        <a:t>Ανάλυση</a:t>
                      </a:r>
                    </a:p>
                  </a:txBody>
                  <a:tcPr anchor="ctr">
                    <a:lnL>
                      <a:noFill/>
                    </a:lnL>
                    <a:lnR>
                      <a:noFill/>
                    </a:lnR>
                    <a:lnT>
                      <a:noFill/>
                    </a:lnT>
                    <a:lnB>
                      <a:noFill/>
                    </a:lnB>
                  </a:tcPr>
                </a:tc>
                <a:extLst>
                  <a:ext uri="{0D108BD9-81ED-4DB2-BD59-A6C34878D82A}">
                    <a16:rowId xmlns:a16="http://schemas.microsoft.com/office/drawing/2014/main" val="146172566"/>
                  </a:ext>
                </a:extLst>
              </a:tr>
              <a:tr h="0">
                <a:tc>
                  <a:txBody>
                    <a:bodyPr/>
                    <a:lstStyle/>
                    <a:p>
                      <a:r>
                        <a:rPr lang="el-GR"/>
                        <a:t>Διαφέρουν </a:t>
                      </a:r>
                      <a:r>
                        <a:rPr lang="el-GR" b="1"/>
                        <a:t>2 ανεξάρτητες ομάδες</a:t>
                      </a:r>
                      <a:r>
                        <a:rPr lang="el-GR"/>
                        <a:t>;</a:t>
                      </a:r>
                    </a:p>
                  </a:txBody>
                  <a:tcPr anchor="ctr">
                    <a:lnL>
                      <a:noFill/>
                    </a:lnL>
                    <a:lnR>
                      <a:noFill/>
                    </a:lnR>
                    <a:lnT>
                      <a:noFill/>
                    </a:lnT>
                    <a:lnB>
                      <a:noFill/>
                    </a:lnB>
                  </a:tcPr>
                </a:tc>
                <a:tc>
                  <a:txBody>
                    <a:bodyPr/>
                    <a:lstStyle/>
                    <a:p>
                      <a:r>
                        <a:rPr lang="nl-NL" dirty="0"/>
                        <a:t>Independent t-test</a:t>
                      </a:r>
                    </a:p>
                  </a:txBody>
                  <a:tcPr anchor="ctr">
                    <a:lnL>
                      <a:noFill/>
                    </a:lnL>
                    <a:lnR>
                      <a:noFill/>
                    </a:lnR>
                    <a:lnT>
                      <a:noFill/>
                    </a:lnT>
                    <a:lnB>
                      <a:noFill/>
                    </a:lnB>
                  </a:tcPr>
                </a:tc>
                <a:extLst>
                  <a:ext uri="{0D108BD9-81ED-4DB2-BD59-A6C34878D82A}">
                    <a16:rowId xmlns:a16="http://schemas.microsoft.com/office/drawing/2014/main" val="1754452924"/>
                  </a:ext>
                </a:extLst>
              </a:tr>
              <a:tr h="0">
                <a:tc>
                  <a:txBody>
                    <a:bodyPr/>
                    <a:lstStyle/>
                    <a:p>
                      <a:r>
                        <a:rPr lang="el-GR"/>
                        <a:t>Διαφέρουν οι </a:t>
                      </a:r>
                      <a:r>
                        <a:rPr lang="el-GR" b="1"/>
                        <a:t>ίδιοι συμμετέχοντες πριν/μετά</a:t>
                      </a:r>
                      <a:r>
                        <a:rPr lang="el-GR"/>
                        <a:t>;</a:t>
                      </a:r>
                    </a:p>
                  </a:txBody>
                  <a:tcPr anchor="ctr">
                    <a:lnL>
                      <a:noFill/>
                    </a:lnL>
                    <a:lnR>
                      <a:noFill/>
                    </a:lnR>
                    <a:lnT>
                      <a:noFill/>
                    </a:lnT>
                    <a:lnB>
                      <a:noFill/>
                    </a:lnB>
                  </a:tcPr>
                </a:tc>
                <a:tc>
                  <a:txBody>
                    <a:bodyPr/>
                    <a:lstStyle/>
                    <a:p>
                      <a:r>
                        <a:rPr lang="nl-NL"/>
                        <a:t>Paired t-test</a:t>
                      </a:r>
                    </a:p>
                  </a:txBody>
                  <a:tcPr anchor="ctr">
                    <a:lnL>
                      <a:noFill/>
                    </a:lnL>
                    <a:lnR>
                      <a:noFill/>
                    </a:lnR>
                    <a:lnT>
                      <a:noFill/>
                    </a:lnT>
                    <a:lnB>
                      <a:noFill/>
                    </a:lnB>
                  </a:tcPr>
                </a:tc>
                <a:extLst>
                  <a:ext uri="{0D108BD9-81ED-4DB2-BD59-A6C34878D82A}">
                    <a16:rowId xmlns:a16="http://schemas.microsoft.com/office/drawing/2014/main" val="2563731975"/>
                  </a:ext>
                </a:extLst>
              </a:tr>
              <a:tr h="0">
                <a:tc>
                  <a:txBody>
                    <a:bodyPr/>
                    <a:lstStyle/>
                    <a:p>
                      <a:r>
                        <a:rPr lang="el-GR"/>
                        <a:t>Διαφέρουν </a:t>
                      </a:r>
                      <a:r>
                        <a:rPr lang="el-GR" b="1"/>
                        <a:t>3+ ανεξάρτητες ομάδες</a:t>
                      </a:r>
                      <a:r>
                        <a:rPr lang="el-GR"/>
                        <a:t>;</a:t>
                      </a:r>
                    </a:p>
                  </a:txBody>
                  <a:tcPr anchor="ctr">
                    <a:lnL>
                      <a:noFill/>
                    </a:lnL>
                    <a:lnR>
                      <a:noFill/>
                    </a:lnR>
                    <a:lnT>
                      <a:noFill/>
                    </a:lnT>
                    <a:lnB>
                      <a:noFill/>
                    </a:lnB>
                  </a:tcPr>
                </a:tc>
                <a:tc>
                  <a:txBody>
                    <a:bodyPr/>
                    <a:lstStyle/>
                    <a:p>
                      <a:r>
                        <a:rPr lang="nl-NL" dirty="0" err="1"/>
                        <a:t>One</a:t>
                      </a:r>
                      <a:r>
                        <a:rPr lang="nl-NL" dirty="0"/>
                        <a:t>-Way ANOVA</a:t>
                      </a:r>
                    </a:p>
                  </a:txBody>
                  <a:tcPr anchor="ctr">
                    <a:lnL>
                      <a:noFill/>
                    </a:lnL>
                    <a:lnR>
                      <a:noFill/>
                    </a:lnR>
                    <a:lnT>
                      <a:noFill/>
                    </a:lnT>
                    <a:lnB>
                      <a:noFill/>
                    </a:lnB>
                  </a:tcPr>
                </a:tc>
                <a:extLst>
                  <a:ext uri="{0D108BD9-81ED-4DB2-BD59-A6C34878D82A}">
                    <a16:rowId xmlns:a16="http://schemas.microsoft.com/office/drawing/2014/main" val="2914022451"/>
                  </a:ext>
                </a:extLst>
              </a:tr>
            </a:tbl>
          </a:graphicData>
        </a:graphic>
      </p:graphicFrame>
      <p:sp>
        <p:nvSpPr>
          <p:cNvPr id="5" name="Ορθογώνιο 4">
            <a:extLst>
              <a:ext uri="{FF2B5EF4-FFF2-40B4-BE49-F238E27FC236}">
                <a16:creationId xmlns:a16="http://schemas.microsoft.com/office/drawing/2014/main" id="{11428BF3-3AA2-4960-8A25-A39E65C26BDD}"/>
              </a:ext>
            </a:extLst>
          </p:cNvPr>
          <p:cNvSpPr/>
          <p:nvPr/>
        </p:nvSpPr>
        <p:spPr>
          <a:xfrm>
            <a:off x="1399953" y="4564558"/>
            <a:ext cx="8179982" cy="1569660"/>
          </a:xfrm>
          <a:prstGeom prst="rect">
            <a:avLst/>
          </a:prstGeom>
        </p:spPr>
        <p:txBody>
          <a:bodyPr wrap="square">
            <a:spAutoFit/>
          </a:bodyPr>
          <a:lstStyle/>
          <a:p>
            <a:r>
              <a:rPr lang="el-GR" sz="2400" b="1" dirty="0"/>
              <a:t>Η κοινή λογική</a:t>
            </a:r>
          </a:p>
          <a:p>
            <a:r>
              <a:rPr lang="el-GR" sz="2400" b="1" dirty="0"/>
              <a:t>Περιγράφω → Συγκρίνω → Κοιτάζω </a:t>
            </a:r>
            <a:r>
              <a:rPr lang="nl-NL" sz="2400" b="1" dirty="0"/>
              <a:t>p → </a:t>
            </a:r>
            <a:r>
              <a:rPr lang="el-GR" sz="2400" b="1" dirty="0"/>
              <a:t>Ερμηνεύω</a:t>
            </a:r>
            <a:endParaRPr lang="el-GR" sz="2400" dirty="0"/>
          </a:p>
          <a:p>
            <a:r>
              <a:rPr lang="el-GR" sz="2400" dirty="0"/>
              <a:t>Για την </a:t>
            </a:r>
            <a:r>
              <a:rPr lang="nl-NL" sz="2400" dirty="0"/>
              <a:t>ANOVA, </a:t>
            </a:r>
            <a:r>
              <a:rPr lang="el-GR" sz="2400" dirty="0"/>
              <a:t>όμως ακόμη ένα βήμα:</a:t>
            </a:r>
          </a:p>
          <a:p>
            <a:r>
              <a:rPr lang="nl-NL" sz="2400" b="1" dirty="0" err="1"/>
              <a:t>Descriptives</a:t>
            </a:r>
            <a:r>
              <a:rPr lang="nl-NL" sz="2400" b="1" dirty="0"/>
              <a:t> → ANOVA → </a:t>
            </a:r>
            <a:r>
              <a:rPr lang="el-GR" sz="2400" b="1" dirty="0"/>
              <a:t>αν </a:t>
            </a:r>
            <a:r>
              <a:rPr lang="nl-NL" sz="2400" b="1" dirty="0"/>
              <a:t>p &lt; .05 → Post-hoc → </a:t>
            </a:r>
            <a:r>
              <a:rPr lang="el-GR" sz="2400" b="1" dirty="0"/>
              <a:t>ερμηνεία</a:t>
            </a:r>
            <a:endParaRPr lang="el-GR" sz="2400" dirty="0"/>
          </a:p>
        </p:txBody>
      </p:sp>
    </p:spTree>
    <p:extLst>
      <p:ext uri="{BB962C8B-B14F-4D97-AF65-F5344CB8AC3E}">
        <p14:creationId xmlns:p14="http://schemas.microsoft.com/office/powerpoint/2010/main" val="34616940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51247</TotalTime>
  <Words>3601</Words>
  <Application>Microsoft Office PowerPoint</Application>
  <PresentationFormat>Ευρεία οθόνη</PresentationFormat>
  <Paragraphs>608</Paragraphs>
  <Slides>125</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125</vt:i4>
      </vt:variant>
    </vt:vector>
  </HeadingPairs>
  <TitlesOfParts>
    <vt:vector size="129" baseType="lpstr">
      <vt:lpstr>Arial</vt:lpstr>
      <vt:lpstr>Garamond</vt:lpstr>
      <vt:lpstr>Wingdings</vt:lpstr>
      <vt:lpstr>Οργανικό</vt:lpstr>
      <vt:lpstr>SPSS Part 2</vt:lpstr>
      <vt:lpstr>ΕΠΑΝΑΛΗΨΗ</vt:lpstr>
      <vt:lpstr>Τι είναι dataset;</vt:lpstr>
      <vt:lpstr>ΕΠΙΛΟΓΗ ΑΝΑΛΥΣΗΣ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ΠΕΡΙΓΡΑΦΙΚΗ ΣΤΑΤΙΣΤΙΚΗ</vt:lpstr>
      <vt:lpstr>Περιγραφική Στατιστική (Descriptive Statistics)</vt:lpstr>
      <vt:lpstr>Παράδειγμα</vt:lpstr>
      <vt:lpstr>Τι μπορούμε να περιγράψουμε;</vt:lpstr>
      <vt:lpstr>Θα δούμε ότι…</vt:lpstr>
      <vt:lpstr>Για ποσοτικές μεταβλητές</vt:lpstr>
      <vt:lpstr>Μέτρα Κεντρικής Τάσης</vt:lpstr>
      <vt:lpstr>Μέσος όρος (Mean)</vt:lpstr>
      <vt:lpstr>Παρουσίαση του PowerPoint</vt:lpstr>
      <vt:lpstr>Μέσος ή Διάμεσος;</vt:lpstr>
      <vt:lpstr>Παράδειγμα</vt:lpstr>
      <vt:lpstr>Μέτρα Διασποράς</vt:lpstr>
      <vt:lpstr>Παράδειγμα</vt:lpstr>
      <vt:lpstr>Περιγραφική Στατιστική στο SPSS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Παράδειγμα από έρευνα στη Διδακτική της Βιολογίας</vt:lpstr>
      <vt:lpstr>Παρουσίαση του PowerPoint</vt:lpstr>
      <vt:lpstr>Παρουσίαση του PowerPoint</vt:lpstr>
      <vt:lpstr>Πώς ερμηνεύω έναν μέσο όρο;</vt:lpstr>
      <vt:lpstr>Και τι μου λέει το SD = 0,67;</vt:lpstr>
      <vt:lpstr>Και τι μου λέει το SD = 0,67;</vt:lpstr>
      <vt:lpstr>Δύο υποθετικά παραδείγματα</vt:lpstr>
      <vt:lpstr>Παρουσίαση του PowerPoint</vt:lpstr>
      <vt:lpstr>Min και Max: γιατί τα χρειαζόμαστε;</vt:lpstr>
      <vt:lpstr>Άρα…</vt:lpstr>
      <vt:lpstr>Περιγραφικά γραφήματα</vt:lpstr>
      <vt:lpstr>Πότε χρησιμοποιούμε τι;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ΣΥΓΚΡΙΣΗ</vt:lpstr>
      <vt:lpstr>Από την περιγραφή στη σύγκριση</vt:lpstr>
      <vt:lpstr>Τι σημαίνει «σύγκριση»;</vt:lpstr>
      <vt:lpstr>Αλλά...</vt:lpstr>
      <vt:lpstr>Το βασικό ερευνητικό ερώτημα</vt:lpstr>
      <vt:lpstr>Ανεξάρτητη και εξαρτημένη μεταβλητή</vt:lpstr>
      <vt:lpstr>Παρουσίαση του PowerPoint</vt:lpstr>
      <vt:lpstr>Πόσες ομάδες συγκρίνω;</vt:lpstr>
      <vt:lpstr>Δεν αρκεί να ξέρω τον αριθμό των ομάδων</vt:lpstr>
      <vt:lpstr>Independent Samples t-test</vt:lpstr>
      <vt:lpstr>Paired Samples t-test</vt:lpstr>
      <vt:lpstr>Independent ή Paired;</vt:lpstr>
      <vt:lpstr>Τι ακριβώς ελέγχει το t-test;</vt:lpstr>
      <vt:lpstr>Μηδενική Υπόθεση</vt:lpstr>
      <vt:lpstr>Και εδώ εμφανίζεται το p-value</vt:lpstr>
      <vt:lpstr>Παρουσίαση του PowerPoint</vt:lpstr>
      <vt:lpstr>Παρουσίαση του PowerPoint</vt:lpstr>
      <vt:lpstr>ΠΡΟΣΟΧΗ: Στατιστικά σημαντικό ≠ σημαντικό στην πράξη</vt:lpstr>
      <vt:lpstr>t-test</vt:lpstr>
      <vt:lpstr>t-test στο SPSS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Τι κοιτάζω στο Output;</vt:lpstr>
      <vt:lpstr>Independent Samples Test</vt:lpstr>
      <vt:lpstr>Levene's Test πολύ απλά</vt:lpstr>
      <vt:lpstr>Πώς γράφω το αποτέλεσμα;</vt:lpstr>
      <vt:lpstr>Παρουσίαση του PowerPoint</vt:lpstr>
      <vt:lpstr>ANOVA</vt:lpstr>
      <vt:lpstr>Τι είναι η ANOVA;</vt:lpstr>
      <vt:lpstr>Παρουσίαση του PowerPoint</vt:lpstr>
      <vt:lpstr>ANOVA</vt:lpstr>
      <vt:lpstr>Γιατί δεν κάνω πολλά t-tests;</vt:lpstr>
      <vt:lpstr>Τι μεταβλητές χρειάζομαι;</vt:lpstr>
      <vt:lpstr>Τι συγκρίνει πραγματικά η ANOVA;</vt:lpstr>
      <vt:lpstr>Παρουσίαση του PowerPoint</vt:lpstr>
      <vt:lpstr>Το F της ANOVA</vt:lpstr>
      <vt:lpstr>Η μηδενική υπόθεση στην ANOVA</vt:lpstr>
      <vt:lpstr>Το p-value</vt:lpstr>
      <vt:lpstr>Παρουσίαση του PowerPoint</vt:lpstr>
      <vt:lpstr>Τι μας λέει και τι ΔΕΝ μας λέει η ANOVA;</vt:lpstr>
      <vt:lpstr>Post-hoc: Πού βρίσκεται η διαφορά;</vt:lpstr>
      <vt:lpstr>Παράδειγμα Post-hoc</vt:lpstr>
      <vt:lpstr>Η λογική σε 3 βήματα</vt:lpstr>
      <vt:lpstr>ANOVA στο SPSS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Πρώτα κοιτάζω Descriptives</vt:lpstr>
      <vt:lpstr>Μετά κοιτάζω το ANOVA table</vt:lpstr>
      <vt:lpstr>Και τι είναι το df;</vt:lpstr>
      <vt:lpstr>Πώς γράφω το αποτέλεσμα;</vt:lpstr>
      <vt:lpstr>t-test ή ANOVA;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SPSS Part 2</dc:title>
  <dc:creator>MWP-WKS051110</dc:creator>
  <cp:lastModifiedBy>MWP-WKS051110</cp:lastModifiedBy>
  <cp:revision>102</cp:revision>
  <dcterms:created xsi:type="dcterms:W3CDTF">2026-04-29T14:33:57Z</dcterms:created>
  <dcterms:modified xsi:type="dcterms:W3CDTF">2026-08-09T07:07:24Z</dcterms:modified>
</cp:coreProperties>
</file>