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371" r:id="rId3"/>
    <p:sldId id="359" r:id="rId4"/>
    <p:sldId id="357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60" r:id="rId16"/>
    <p:sldId id="358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EF2E8-9D30-4ADF-8C48-DFC1B89D9F56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E8C66-5E19-43F0-9B34-176ECBC50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05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DC127C-2D93-4FFA-A33A-3EE38FA1738F}" type="slidenum">
              <a:rPr lang="el-GR" altLang="nl-NL" smtClean="0"/>
              <a:pPr/>
              <a:t>24</a:t>
            </a:fld>
            <a:endParaRPr lang="el-GR" altLang="nl-NL"/>
          </a:p>
        </p:txBody>
      </p:sp>
    </p:spTree>
    <p:extLst>
      <p:ext uri="{BB962C8B-B14F-4D97-AF65-F5344CB8AC3E}">
        <p14:creationId xmlns:p14="http://schemas.microsoft.com/office/powerpoint/2010/main" val="2214289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32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71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328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9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33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092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0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75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08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3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44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434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20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670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614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278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1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83F4DB4-706B-4933-9EEA-72A59885A3B3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3ED5914-6A71-4AA2-8F38-307E1E484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9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5D0895C-7351-4274-AF64-0E6990CC0C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Τύποι έρευνας</a:t>
            </a:r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3C59F09-0466-42D6-A251-43726BB4D0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Ποιοτικοί/Ποσοτικοί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345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2FF26272-046B-479A-994F-2CBAB308BB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ΤΥΠΟΙ ΠΟΙΟΤΙΚΗΣ ΕΡΕΥΝΑΣ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AAE3AC4F-BC9D-4329-B6FC-7483E16BBA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883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D81842F-FE05-43B7-8E14-7977500FCB9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1531088" y="1013619"/>
            <a:ext cx="8147050" cy="483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Συνεντεύξεις</a:t>
            </a:r>
            <a:r>
              <a:rPr lang="nl-NL" altLang="nl-NL" sz="2800" dirty="0">
                <a:solidFill>
                  <a:schemeClr val="tx1"/>
                </a:solidFill>
              </a:rPr>
              <a:t> (Interviews)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>
                <a:solidFill>
                  <a:schemeClr val="tx1"/>
                </a:solidFill>
              </a:rPr>
              <a:t>Παρα</a:t>
            </a:r>
            <a:r>
              <a:rPr lang="nl-NL" altLang="nl-NL" sz="2800" dirty="0" err="1">
                <a:solidFill>
                  <a:schemeClr val="tx1"/>
                </a:solidFill>
              </a:rPr>
              <a:t>τήρηση</a:t>
            </a:r>
            <a:r>
              <a:rPr lang="nl-NL" altLang="nl-NL" sz="2800" dirty="0">
                <a:solidFill>
                  <a:schemeClr val="tx1"/>
                </a:solidFill>
              </a:rPr>
              <a:t> (</a:t>
            </a:r>
            <a:r>
              <a:rPr lang="nl-NL" altLang="nl-NL" sz="2800" dirty="0" err="1">
                <a:solidFill>
                  <a:schemeClr val="tx1"/>
                </a:solidFill>
              </a:rPr>
              <a:t>Observation</a:t>
            </a:r>
            <a:r>
              <a:rPr lang="nl-NL" altLang="nl-NL" sz="2800" dirty="0">
                <a:solidFill>
                  <a:schemeClr val="tx1"/>
                </a:solidFill>
              </a:rPr>
              <a:t>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Ομάδες</a:t>
            </a:r>
            <a:r>
              <a:rPr lang="nl-NL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εστί</a:t>
            </a:r>
            <a:r>
              <a:rPr lang="nl-NL" altLang="nl-NL" sz="2800" dirty="0">
                <a:solidFill>
                  <a:schemeClr val="tx1"/>
                </a:solidFill>
              </a:rPr>
              <a:t>ασης (Focus groups)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Μελέτη</a:t>
            </a:r>
            <a:r>
              <a:rPr lang="nl-NL" altLang="nl-NL" sz="2800" dirty="0">
                <a:solidFill>
                  <a:schemeClr val="tx1"/>
                </a:solidFill>
              </a:rPr>
              <a:t> π</a:t>
            </a:r>
            <a:r>
              <a:rPr lang="nl-NL" altLang="nl-NL" sz="2800" dirty="0" err="1">
                <a:solidFill>
                  <a:schemeClr val="tx1"/>
                </a:solidFill>
              </a:rPr>
              <a:t>ερί</a:t>
            </a:r>
            <a:r>
              <a:rPr lang="nl-NL" altLang="nl-NL" sz="2800" dirty="0">
                <a:solidFill>
                  <a:schemeClr val="tx1"/>
                </a:solidFill>
              </a:rPr>
              <a:t>πτωσης (Case study)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Εθνογρ</a:t>
            </a:r>
            <a:r>
              <a:rPr lang="nl-NL" altLang="nl-NL" sz="2800" dirty="0">
                <a:solidFill>
                  <a:schemeClr val="tx1"/>
                </a:solidFill>
              </a:rPr>
              <a:t>αφία (Ethnography)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>
                <a:solidFill>
                  <a:schemeClr val="tx1"/>
                </a:solidFill>
              </a:rPr>
              <a:t>Φα</a:t>
            </a:r>
            <a:r>
              <a:rPr lang="nl-NL" altLang="nl-NL" sz="2800" dirty="0" err="1">
                <a:solidFill>
                  <a:schemeClr val="tx1"/>
                </a:solidFill>
              </a:rPr>
              <a:t>ινομενολογική</a:t>
            </a:r>
            <a:r>
              <a:rPr lang="nl-NL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έρευν</a:t>
            </a:r>
            <a:r>
              <a:rPr lang="nl-NL" altLang="nl-NL" sz="2800" dirty="0">
                <a:solidFill>
                  <a:schemeClr val="tx1"/>
                </a:solidFill>
              </a:rPr>
              <a:t>α (Phenomenology)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Θεμελιωμένη</a:t>
            </a:r>
            <a:r>
              <a:rPr lang="nl-NL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θεωρί</a:t>
            </a:r>
            <a:r>
              <a:rPr lang="nl-NL" altLang="nl-NL" sz="2800" dirty="0">
                <a:solidFill>
                  <a:schemeClr val="tx1"/>
                </a:solidFill>
              </a:rPr>
              <a:t>α (Grounded theory)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Αφηγημ</a:t>
            </a:r>
            <a:r>
              <a:rPr lang="nl-NL" altLang="nl-NL" sz="2800" dirty="0">
                <a:solidFill>
                  <a:schemeClr val="tx1"/>
                </a:solidFill>
              </a:rPr>
              <a:t>ατική έρευνα (Narrative research)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Ανάλυση</a:t>
            </a:r>
            <a:r>
              <a:rPr lang="nl-NL" altLang="nl-NL" sz="2800" dirty="0">
                <a:solidFill>
                  <a:schemeClr val="tx1"/>
                </a:solidFill>
              </a:rPr>
              <a:t> π</a:t>
            </a:r>
            <a:r>
              <a:rPr lang="nl-NL" altLang="nl-NL" sz="2800" dirty="0" err="1">
                <a:solidFill>
                  <a:schemeClr val="tx1"/>
                </a:solidFill>
              </a:rPr>
              <a:t>εριεχομένου</a:t>
            </a:r>
            <a:r>
              <a:rPr lang="nl-NL" altLang="nl-NL" sz="2800" dirty="0">
                <a:solidFill>
                  <a:schemeClr val="tx1"/>
                </a:solidFill>
              </a:rPr>
              <a:t> (Content analysis)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Ανάλυση</a:t>
            </a:r>
            <a:r>
              <a:rPr lang="nl-NL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λόγου</a:t>
            </a:r>
            <a:r>
              <a:rPr lang="nl-NL" altLang="nl-NL" sz="2800" dirty="0">
                <a:solidFill>
                  <a:schemeClr val="tx1"/>
                </a:solidFill>
              </a:rPr>
              <a:t> (Discourse analysis)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Ανάλυση</a:t>
            </a:r>
            <a:r>
              <a:rPr lang="nl-NL" altLang="nl-NL" sz="2800" dirty="0">
                <a:solidFill>
                  <a:schemeClr val="tx1"/>
                </a:solidFill>
              </a:rPr>
              <a:t> </a:t>
            </a:r>
            <a:r>
              <a:rPr lang="nl-NL" altLang="nl-NL" sz="2800" dirty="0" err="1">
                <a:solidFill>
                  <a:schemeClr val="tx1"/>
                </a:solidFill>
              </a:rPr>
              <a:t>εγγράφων</a:t>
            </a:r>
            <a:r>
              <a:rPr lang="nl-NL" altLang="nl-NL" sz="2800" dirty="0">
                <a:solidFill>
                  <a:schemeClr val="tx1"/>
                </a:solidFill>
              </a:rPr>
              <a:t> / </a:t>
            </a:r>
            <a:r>
              <a:rPr lang="nl-NL" altLang="nl-NL" sz="2800" dirty="0" err="1">
                <a:solidFill>
                  <a:schemeClr val="tx1"/>
                </a:solidFill>
              </a:rPr>
              <a:t>υλικού</a:t>
            </a:r>
            <a:r>
              <a:rPr lang="nl-NL" altLang="nl-NL" sz="2800" dirty="0">
                <a:solidFill>
                  <a:schemeClr val="tx1"/>
                </a:solidFill>
              </a:rPr>
              <a:t> (Document analysis)</a:t>
            </a:r>
          </a:p>
        </p:txBody>
      </p:sp>
    </p:spTree>
    <p:extLst>
      <p:ext uri="{BB962C8B-B14F-4D97-AF65-F5344CB8AC3E}">
        <p14:creationId xmlns:p14="http://schemas.microsoft.com/office/powerpoint/2010/main" val="1634302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348056-6880-49AA-BD7F-225588F63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0E3A12F-929A-4D3E-B2B3-FD6C6C2AA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Οι πιο συχνές ποιοτικές μέθοδοι στην εκπαίδευση είναι:</a:t>
            </a:r>
          </a:p>
          <a:p>
            <a:r>
              <a:rPr lang="el-GR" dirty="0"/>
              <a:t>συνεντεύξεις</a:t>
            </a:r>
          </a:p>
          <a:p>
            <a:r>
              <a:rPr lang="el-GR" dirty="0"/>
              <a:t>παρατήρηση</a:t>
            </a:r>
          </a:p>
          <a:p>
            <a:r>
              <a:rPr lang="el-GR" dirty="0"/>
              <a:t>μελέτη περίπτωσης</a:t>
            </a:r>
          </a:p>
          <a:p>
            <a:r>
              <a:rPr lang="el-GR" dirty="0"/>
              <a:t>ομάδες εστίασης</a:t>
            </a:r>
          </a:p>
          <a:p>
            <a:r>
              <a:rPr lang="el-GR" dirty="0"/>
              <a:t>ανάλυση περιεχομένου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01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0DB7C4B1-FD3C-4293-9722-716CD217D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3014" y="557361"/>
            <a:ext cx="9601200" cy="1303337"/>
          </a:xfrm>
        </p:spPr>
        <p:txBody>
          <a:bodyPr>
            <a:normAutofit fontScale="90000"/>
          </a:bodyPr>
          <a:lstStyle/>
          <a:p>
            <a:r>
              <a:rPr lang="el-GR" dirty="0"/>
              <a:t>Συνεντεύξεις (</a:t>
            </a:r>
            <a:r>
              <a:rPr lang="el-GR" dirty="0" err="1"/>
              <a:t>Interviews</a:t>
            </a:r>
            <a:r>
              <a:rPr lang="el-GR" dirty="0"/>
              <a:t>)</a:t>
            </a:r>
            <a:br>
              <a:rPr lang="el-GR" b="1" dirty="0"/>
            </a:b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D4CA0C8-D555-43EA-BED3-B6BFCB514B6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90847" y="1286539"/>
            <a:ext cx="10675088" cy="5433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Πολύ συχνή μέθοδος. </a:t>
            </a:r>
            <a:r>
              <a:rPr lang="el-GR" sz="2000" b="1" dirty="0"/>
              <a:t>Τι είναι - </a:t>
            </a:r>
            <a:r>
              <a:rPr lang="el-GR" sz="2000" dirty="0"/>
              <a:t>Συζητάς με συμμετέχοντες για να καταλάβεις:</a:t>
            </a:r>
          </a:p>
          <a:p>
            <a:r>
              <a:rPr lang="el-GR" sz="2000" dirty="0"/>
              <a:t>εμπειρίες</a:t>
            </a:r>
          </a:p>
          <a:p>
            <a:r>
              <a:rPr lang="el-GR" sz="2000" dirty="0"/>
              <a:t>αντιλήψεις</a:t>
            </a:r>
          </a:p>
          <a:p>
            <a:r>
              <a:rPr lang="el-GR" sz="2000" dirty="0"/>
              <a:t>στάσεις.</a:t>
            </a:r>
          </a:p>
          <a:p>
            <a:pPr marL="0" indent="0">
              <a:buNone/>
            </a:pPr>
            <a:r>
              <a:rPr lang="el-GR" sz="2000" b="1" dirty="0"/>
              <a:t>Τύποι</a:t>
            </a:r>
          </a:p>
          <a:p>
            <a:r>
              <a:rPr lang="el-GR" sz="2000" dirty="0"/>
              <a:t>δομημένες</a:t>
            </a:r>
          </a:p>
          <a:p>
            <a:r>
              <a:rPr lang="el-GR" sz="2000" dirty="0" err="1"/>
              <a:t>ημιδομημένες</a:t>
            </a:r>
            <a:endParaRPr lang="el-GR" sz="2000" dirty="0"/>
          </a:p>
          <a:p>
            <a:r>
              <a:rPr lang="el-GR" sz="2000" dirty="0"/>
              <a:t>ανοιχτές</a:t>
            </a:r>
          </a:p>
          <a:p>
            <a:pPr marL="0" indent="0">
              <a:buNone/>
            </a:pPr>
            <a:r>
              <a:rPr lang="el-GR" sz="2000" b="1" dirty="0"/>
              <a:t>Παράδειγμα</a:t>
            </a:r>
          </a:p>
          <a:p>
            <a:r>
              <a:rPr lang="el-GR" sz="2000" dirty="0"/>
              <a:t>Συνεντεύξεις μαθητών:</a:t>
            </a:r>
          </a:p>
          <a:p>
            <a:r>
              <a:rPr lang="el-GR" sz="2000" dirty="0"/>
              <a:t>«Πώς καταλαβαίνετε την έννοια της δύναμης;»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142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E01934-2409-4565-86D7-AEE28913E2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6298" y="185221"/>
            <a:ext cx="9601200" cy="1303337"/>
          </a:xfrm>
        </p:spPr>
        <p:txBody>
          <a:bodyPr/>
          <a:lstStyle/>
          <a:p>
            <a:r>
              <a:rPr lang="el-GR" dirty="0"/>
              <a:t>Παρατήρηση (</a:t>
            </a:r>
            <a:r>
              <a:rPr lang="nl-NL" dirty="0" err="1"/>
              <a:t>Observation</a:t>
            </a:r>
            <a:r>
              <a:rPr lang="nl-NL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9B886DC-5D83-4230-B149-F3D0087406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77926" y="1239764"/>
            <a:ext cx="7886700" cy="51847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Ο ερευνητής παρακολουθεί τι συμβαίνει σε πραγματικές συνθήκες.</a:t>
            </a:r>
          </a:p>
          <a:p>
            <a:pPr marL="0" indent="0">
              <a:buNone/>
            </a:pPr>
            <a:r>
              <a:rPr lang="el-GR" dirty="0"/>
              <a:t>Μπορεί να είναι:</a:t>
            </a:r>
          </a:p>
          <a:p>
            <a:r>
              <a:rPr lang="el-GR" dirty="0"/>
              <a:t>συμμετοχική</a:t>
            </a:r>
          </a:p>
          <a:p>
            <a:r>
              <a:rPr lang="el-GR" dirty="0"/>
              <a:t>μη συμμετοχική.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Παρατήρηση σε μάθημα φυσικής για να δούμε:</a:t>
            </a:r>
          </a:p>
          <a:p>
            <a:r>
              <a:rPr lang="el-GR" dirty="0"/>
              <a:t>πώς </a:t>
            </a:r>
            <a:r>
              <a:rPr lang="el-GR" dirty="0" err="1"/>
              <a:t>αλληλεπιδρούν</a:t>
            </a:r>
            <a:r>
              <a:rPr lang="el-GR" dirty="0"/>
              <a:t> οι μαθητές</a:t>
            </a:r>
          </a:p>
          <a:p>
            <a:r>
              <a:rPr lang="el-GR" dirty="0"/>
              <a:t>πώς χρησιμοποιεί ο καθηγητής πειράματα.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026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D923EF-9C00-4B54-9433-12E076756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57002"/>
            <a:ext cx="9601196" cy="1303867"/>
          </a:xfrm>
        </p:spPr>
        <p:txBody>
          <a:bodyPr/>
          <a:lstStyle/>
          <a:p>
            <a:r>
              <a:rPr lang="el-GR" dirty="0"/>
              <a:t>Εθνογραφία (</a:t>
            </a:r>
            <a:r>
              <a:rPr lang="nl-NL" dirty="0" err="1"/>
              <a:t>Ethnography</a:t>
            </a:r>
            <a:r>
              <a:rPr lang="nl-NL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B4466A-92E1-47FF-A344-61D0CF124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Μακροχρόνια μελέτη μιας ομάδας ή κουλτούρας.</a:t>
            </a:r>
          </a:p>
          <a:p>
            <a:pPr marL="0" indent="0">
              <a:buNone/>
            </a:pPr>
            <a:r>
              <a:rPr lang="el-GR" dirty="0"/>
              <a:t>Στόχος:</a:t>
            </a:r>
          </a:p>
          <a:p>
            <a:r>
              <a:rPr lang="el-GR" dirty="0"/>
              <a:t>να κατανοήσουμε </a:t>
            </a:r>
            <a:r>
              <a:rPr lang="el-GR" b="1" dirty="0"/>
              <a:t>πώς λειτουργεί ένα κοινωνικό περιβάλλον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Μελέτη:</a:t>
            </a:r>
          </a:p>
          <a:p>
            <a:r>
              <a:rPr lang="el-GR" dirty="0"/>
              <a:t>της κουλτούρας μιας τάξης που δουλεύει με διερευνητική μάθηση.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46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911797-D085-4DEC-8F4F-31B416C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46369"/>
            <a:ext cx="9601196" cy="1303867"/>
          </a:xfrm>
        </p:spPr>
        <p:txBody>
          <a:bodyPr/>
          <a:lstStyle/>
          <a:p>
            <a:r>
              <a:rPr lang="el-GR" dirty="0"/>
              <a:t>Μελέτη περίπτωσης (</a:t>
            </a:r>
            <a:r>
              <a:rPr lang="nl-NL" dirty="0"/>
              <a:t>Case </a:t>
            </a:r>
            <a:r>
              <a:rPr lang="nl-NL" dirty="0" err="1"/>
              <a:t>study</a:t>
            </a:r>
            <a:r>
              <a:rPr lang="nl-NL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735468A-3E78-4F15-95B8-CEFCADCAA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Λεπτομερής μελέτη μιας συγκεκριμένης περίπτωσης.</a:t>
            </a:r>
          </a:p>
          <a:p>
            <a:r>
              <a:rPr lang="el-GR" dirty="0"/>
              <a:t>Π.χ.:</a:t>
            </a:r>
          </a:p>
          <a:p>
            <a:r>
              <a:rPr lang="el-GR" dirty="0"/>
              <a:t>μια τάξη</a:t>
            </a:r>
          </a:p>
          <a:p>
            <a:r>
              <a:rPr lang="el-GR" dirty="0"/>
              <a:t>ένα σχολείο</a:t>
            </a:r>
          </a:p>
          <a:p>
            <a:r>
              <a:rPr lang="el-GR" dirty="0"/>
              <a:t>ένας εκπαιδευτικός.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Μελέτη ενός σχολείου που εφαρμόζει </a:t>
            </a:r>
            <a:r>
              <a:rPr lang="el-GR" b="1" dirty="0"/>
              <a:t>STEM πρόγραμμα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8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397A0A-400F-49BD-B734-FAFDCAE41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/>
          <a:lstStyle/>
          <a:p>
            <a:r>
              <a:rPr lang="el-GR" dirty="0"/>
              <a:t>Ομάδες εστίασης (</a:t>
            </a:r>
            <a:r>
              <a:rPr lang="nl-NL" dirty="0"/>
              <a:t>Focus </a:t>
            </a:r>
            <a:r>
              <a:rPr lang="nl-NL" dirty="0" err="1"/>
              <a:t>groups</a:t>
            </a:r>
            <a:r>
              <a:rPr lang="nl-NL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BEA3F3F-5B24-4DBB-B62C-9767CC52F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Συζήτηση με μικρή ομάδα συμμετεχόντων.</a:t>
            </a:r>
          </a:p>
          <a:p>
            <a:r>
              <a:rPr lang="el-GR" dirty="0"/>
              <a:t>Στόχος:</a:t>
            </a:r>
          </a:p>
          <a:p>
            <a:r>
              <a:rPr lang="el-GR" dirty="0"/>
              <a:t>να δούμε </a:t>
            </a:r>
            <a:r>
              <a:rPr lang="el-GR" b="1" dirty="0"/>
              <a:t>πώς συζητούν και διαμορφώνουν ιδέες μαζί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Συζήτηση με μαθητές:</a:t>
            </a:r>
          </a:p>
          <a:p>
            <a:r>
              <a:rPr lang="el-GR" dirty="0"/>
              <a:t> «Τι σας δυσκολεύει περισσότερο στη φυσική;»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97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ED58F2-2175-4E3C-93A6-832CF91A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/>
          <a:lstStyle/>
          <a:p>
            <a:r>
              <a:rPr lang="el-GR" dirty="0"/>
              <a:t>Ανάλυση περιεχομένου (</a:t>
            </a:r>
            <a:r>
              <a:rPr lang="nl-NL" dirty="0"/>
              <a:t>Content analysis)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141AD0A-AC0C-4D09-9B96-5DC73BCA8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Ανάλυση κειμένων ή υλικού.</a:t>
            </a:r>
          </a:p>
          <a:p>
            <a:r>
              <a:rPr lang="el-GR" dirty="0"/>
              <a:t>Μπορεί να αφορά:</a:t>
            </a:r>
          </a:p>
          <a:p>
            <a:r>
              <a:rPr lang="el-GR" dirty="0"/>
              <a:t>βιβλία</a:t>
            </a:r>
          </a:p>
          <a:p>
            <a:r>
              <a:rPr lang="el-GR" dirty="0"/>
              <a:t>εργασίες μαθητών</a:t>
            </a:r>
          </a:p>
          <a:p>
            <a:r>
              <a:rPr lang="el-GR" dirty="0"/>
              <a:t>εκπαιδευτικό υλικό.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Ανάλυση:</a:t>
            </a:r>
          </a:p>
          <a:p>
            <a:pPr marL="0" indent="0">
              <a:buNone/>
            </a:pPr>
            <a:r>
              <a:rPr lang="el-GR" dirty="0"/>
              <a:t>πώς παρουσιάζεται η έννοια της ενέργειας στα σχολικά βιβλία.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63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CD1CED-C0D6-46D2-9F63-660326372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/>
          <a:lstStyle/>
          <a:p>
            <a:r>
              <a:rPr lang="el-GR" dirty="0"/>
              <a:t>Ανάλυση λόγου (</a:t>
            </a:r>
            <a:r>
              <a:rPr lang="nl-NL" dirty="0"/>
              <a:t>Discourse analysis)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65AC736-5BEC-4BB0-88CB-4926A24C9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Μελέτη του τρόπου που χρησιμοποιείται η γλώσσα.</a:t>
            </a:r>
          </a:p>
          <a:p>
            <a:pPr marL="0" indent="0">
              <a:buNone/>
            </a:pPr>
            <a:r>
              <a:rPr lang="el-GR" dirty="0"/>
              <a:t>Εξετάζει:</a:t>
            </a:r>
          </a:p>
          <a:p>
            <a:r>
              <a:rPr lang="el-GR" dirty="0"/>
              <a:t>πώς κατασκευάζεται η γνώση</a:t>
            </a:r>
          </a:p>
          <a:p>
            <a:r>
              <a:rPr lang="el-GR" dirty="0"/>
              <a:t>πώς εμφανίζεται η εξουσία.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Ανάλυση συζητήσεων στην τάξη φυσικής.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19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FD3712-1F98-408E-86C3-5715DA07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>
            <a:normAutofit/>
          </a:bodyPr>
          <a:lstStyle/>
          <a:p>
            <a:r>
              <a:rPr lang="el-GR" dirty="0"/>
              <a:t>Θεμελιωμένη θεωρία (</a:t>
            </a:r>
            <a:r>
              <a:rPr lang="el-GR" dirty="0" err="1"/>
              <a:t>Grounded</a:t>
            </a:r>
            <a:r>
              <a:rPr lang="el-GR" dirty="0"/>
              <a:t> </a:t>
            </a:r>
            <a:r>
              <a:rPr lang="el-GR" dirty="0" err="1"/>
              <a:t>theory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62FC4B9-F0B9-412E-AC49-BBE420700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Αναπτύσσουμε θεωρία </a:t>
            </a:r>
            <a:r>
              <a:rPr lang="el-GR" b="1" dirty="0"/>
              <a:t>από τα δεδομένα</a:t>
            </a:r>
            <a:r>
              <a:rPr lang="el-GR" dirty="0"/>
              <a:t>.</a:t>
            </a:r>
          </a:p>
          <a:p>
            <a:r>
              <a:rPr lang="el-GR" dirty="0"/>
              <a:t>Δεν ξεκινάμε με έτοιμη θεωρία.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Ανάλυση συνεντεύξεων για να δημιουργήσουμε μοντέλο για:</a:t>
            </a:r>
          </a:p>
          <a:p>
            <a:r>
              <a:rPr lang="el-GR" dirty="0"/>
              <a:t>πώς οι μαθητές αναπτύσσουν επιστημονική σκέψη.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206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C6CCE8-5F77-497A-9FB8-EC19BE31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333006"/>
            <a:ext cx="9601196" cy="1303867"/>
          </a:xfrm>
        </p:spPr>
        <p:txBody>
          <a:bodyPr/>
          <a:lstStyle/>
          <a:p>
            <a:r>
              <a:rPr lang="el-GR" dirty="0"/>
              <a:t>Φαινομενολογική έρευνα (</a:t>
            </a:r>
            <a:r>
              <a:rPr lang="nl-NL" dirty="0" err="1"/>
              <a:t>Phenomenology</a:t>
            </a:r>
            <a:r>
              <a:rPr lang="nl-NL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7027D4-D980-4A9A-B5E8-406532D99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Μελέτη της </a:t>
            </a:r>
            <a:r>
              <a:rPr lang="el-GR" b="1" dirty="0"/>
              <a:t>εμπειρίας των ανθρώπων</a:t>
            </a:r>
            <a:r>
              <a:rPr lang="el-GR" dirty="0"/>
              <a:t>.</a:t>
            </a:r>
          </a:p>
          <a:p>
            <a:r>
              <a:rPr lang="el-GR" dirty="0"/>
              <a:t>Στόχος:</a:t>
            </a:r>
          </a:p>
          <a:p>
            <a:r>
              <a:rPr lang="el-GR" dirty="0"/>
              <a:t>να καταλάβουμε πώς βιώνουν ένα φαινόμενο.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Πώς βιώνουν οι μαθητές: το άγχος στη φυσική.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419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7C8DE7-AAFE-46FC-8535-A9429CE70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/>
          <a:lstStyle/>
          <a:p>
            <a:r>
              <a:rPr lang="el-GR" dirty="0"/>
              <a:t>Αφηγηματική έρευνα (</a:t>
            </a:r>
            <a:r>
              <a:rPr lang="nl-NL" dirty="0" err="1"/>
              <a:t>Narrative</a:t>
            </a:r>
            <a:r>
              <a:rPr lang="nl-NL" dirty="0"/>
              <a:t> research)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0F67DF-6B82-4B31-961F-2F8288B57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Μελέτη προσωπικών ιστοριών.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Αφήγηση ενός εκπαιδευτικού: πώς ανέπτυξε τη διδασκαλία 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197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BDF0ED-B8E7-4CE2-8F54-FF05F321094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03498" y="1164598"/>
            <a:ext cx="9601200" cy="47896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sz="3400" b="1" dirty="0"/>
              <a:t>Συλλογή εμπειριών</a:t>
            </a:r>
            <a:endParaRPr lang="el-GR" sz="3400" dirty="0"/>
          </a:p>
          <a:p>
            <a:r>
              <a:rPr lang="el-GR" sz="3400" dirty="0"/>
              <a:t>συνεντεύξεις</a:t>
            </a:r>
          </a:p>
          <a:p>
            <a:r>
              <a:rPr lang="nl-NL" sz="3400" dirty="0"/>
              <a:t>focus </a:t>
            </a:r>
            <a:r>
              <a:rPr lang="nl-NL" sz="3400" dirty="0" err="1"/>
              <a:t>groups</a:t>
            </a:r>
            <a:endParaRPr lang="nl-NL" sz="3400" dirty="0"/>
          </a:p>
          <a:p>
            <a:pPr marL="0" indent="0">
              <a:buNone/>
            </a:pPr>
            <a:r>
              <a:rPr lang="el-GR" sz="3400" b="1" dirty="0"/>
              <a:t>Παρατήρηση κοινωνικών πρακτικών</a:t>
            </a:r>
            <a:endParaRPr lang="el-GR" sz="3400" dirty="0"/>
          </a:p>
          <a:p>
            <a:r>
              <a:rPr lang="el-GR" sz="3400" dirty="0"/>
              <a:t>παρατήρηση</a:t>
            </a:r>
          </a:p>
          <a:p>
            <a:r>
              <a:rPr lang="el-GR" sz="3400" dirty="0"/>
              <a:t>εθνογραφία</a:t>
            </a:r>
          </a:p>
          <a:p>
            <a:r>
              <a:rPr lang="nl-NL" sz="3400" dirty="0"/>
              <a:t>case </a:t>
            </a:r>
            <a:r>
              <a:rPr lang="nl-NL" sz="3400" dirty="0" err="1"/>
              <a:t>study</a:t>
            </a:r>
            <a:endParaRPr lang="nl-NL" sz="3400" dirty="0"/>
          </a:p>
          <a:p>
            <a:pPr marL="0" indent="0">
              <a:buNone/>
            </a:pPr>
            <a:r>
              <a:rPr lang="el-GR" sz="3400" b="1" dirty="0"/>
              <a:t>Ανάλυση κειμένων και λόγου</a:t>
            </a:r>
            <a:endParaRPr lang="el-GR" sz="3400" dirty="0"/>
          </a:p>
          <a:p>
            <a:r>
              <a:rPr lang="nl-NL" sz="3400" dirty="0"/>
              <a:t>content analysis</a:t>
            </a:r>
          </a:p>
          <a:p>
            <a:r>
              <a:rPr lang="nl-NL" sz="3400" dirty="0"/>
              <a:t>discourse analysis</a:t>
            </a:r>
          </a:p>
          <a:p>
            <a:r>
              <a:rPr lang="nl-NL" sz="3400" dirty="0"/>
              <a:t>document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033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F6944CCE-2039-4337-92A3-3FEA34E7C3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ΤΥΠΟΙ ΠΟΣΟΤΙΚΗΣ ΕΡΕΥΝΑΣ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174FD06C-0763-4B05-B988-0C4FB0BD72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00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90AEBC-4143-4400-BE5E-61AAAF9FF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577555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l-GR" dirty="0"/>
              <a:t>Οι πιο συχνές ποσοτικές μορφές έρευνας είναι:</a:t>
            </a:r>
            <a:br>
              <a:rPr lang="el-GR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29AF6CE-B7B0-4FE5-8066-8352ADED8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67421"/>
          </a:xfrm>
        </p:spPr>
        <p:txBody>
          <a:bodyPr>
            <a:normAutofit fontScale="70000" lnSpcReduction="20000"/>
          </a:bodyPr>
          <a:lstStyle/>
          <a:p>
            <a:r>
              <a:rPr lang="el-GR" sz="2900" dirty="0"/>
              <a:t>Πειραματική έρευνα (</a:t>
            </a:r>
            <a:r>
              <a:rPr lang="nl-NL" sz="2900" dirty="0" err="1"/>
              <a:t>Experimental</a:t>
            </a:r>
            <a:r>
              <a:rPr lang="nl-NL" sz="2900" dirty="0"/>
              <a:t> research)</a:t>
            </a:r>
          </a:p>
          <a:p>
            <a:r>
              <a:rPr lang="el-GR" sz="2900" dirty="0" err="1"/>
              <a:t>Ημιπειραματική</a:t>
            </a:r>
            <a:r>
              <a:rPr lang="el-GR" sz="2900" dirty="0"/>
              <a:t> έρευνα (</a:t>
            </a:r>
            <a:r>
              <a:rPr lang="nl-NL" sz="2900" dirty="0"/>
              <a:t>Quasi-</a:t>
            </a:r>
            <a:r>
              <a:rPr lang="nl-NL" sz="2900" dirty="0" err="1"/>
              <a:t>experimental</a:t>
            </a:r>
            <a:r>
              <a:rPr lang="nl-NL" sz="2900" dirty="0"/>
              <a:t> research)</a:t>
            </a:r>
          </a:p>
          <a:p>
            <a:r>
              <a:rPr lang="el-GR" sz="2900" dirty="0"/>
              <a:t>Έρευνα επισκόπησης / ερωτηματολογίου (</a:t>
            </a:r>
            <a:r>
              <a:rPr lang="nl-NL" sz="2900" dirty="0"/>
              <a:t>Survey research)</a:t>
            </a:r>
          </a:p>
          <a:p>
            <a:r>
              <a:rPr lang="el-GR" sz="2900" dirty="0"/>
              <a:t>Συσχετιστική έρευνα (</a:t>
            </a:r>
            <a:r>
              <a:rPr lang="nl-NL" sz="2900" dirty="0" err="1"/>
              <a:t>Correlational</a:t>
            </a:r>
            <a:r>
              <a:rPr lang="nl-NL" sz="2900" dirty="0"/>
              <a:t> research)</a:t>
            </a:r>
          </a:p>
          <a:p>
            <a:r>
              <a:rPr lang="el-GR" sz="2900" dirty="0"/>
              <a:t>Συγκριτική έρευνα (</a:t>
            </a:r>
            <a:r>
              <a:rPr lang="nl-NL" sz="2900" dirty="0" err="1"/>
              <a:t>Comparative</a:t>
            </a:r>
            <a:r>
              <a:rPr lang="nl-NL" sz="2900" dirty="0"/>
              <a:t> research)</a:t>
            </a:r>
          </a:p>
          <a:p>
            <a:r>
              <a:rPr lang="el-GR" sz="2900" dirty="0"/>
              <a:t>Διαχρονική έρευνα (</a:t>
            </a:r>
            <a:r>
              <a:rPr lang="nl-NL" sz="2900" dirty="0" err="1"/>
              <a:t>Longitudinal</a:t>
            </a:r>
            <a:r>
              <a:rPr lang="nl-NL" sz="2900" dirty="0"/>
              <a:t> research)</a:t>
            </a:r>
          </a:p>
          <a:p>
            <a:r>
              <a:rPr lang="el-GR" sz="2900" dirty="0"/>
              <a:t>Συγχρονική έρευνα (</a:t>
            </a:r>
            <a:r>
              <a:rPr lang="nl-NL" sz="2900" dirty="0"/>
              <a:t>Cross-</a:t>
            </a:r>
            <a:r>
              <a:rPr lang="nl-NL" sz="2900" dirty="0" err="1"/>
              <a:t>sectional</a:t>
            </a:r>
            <a:r>
              <a:rPr lang="nl-NL" sz="2900" dirty="0"/>
              <a:t> research)</a:t>
            </a:r>
          </a:p>
          <a:p>
            <a:r>
              <a:rPr lang="el-GR" sz="2900" dirty="0"/>
              <a:t>Δευτερογενής ανάλυση δεδομένων (</a:t>
            </a:r>
            <a:r>
              <a:rPr lang="nl-NL" sz="2900" dirty="0" err="1"/>
              <a:t>Secondary</a:t>
            </a:r>
            <a:r>
              <a:rPr lang="nl-NL" sz="2900" dirty="0"/>
              <a:t> data analysis)</a:t>
            </a:r>
          </a:p>
          <a:p>
            <a:r>
              <a:rPr lang="el-GR" sz="2900" dirty="0" err="1"/>
              <a:t>Μετα</a:t>
            </a:r>
            <a:r>
              <a:rPr lang="el-GR" sz="2900" dirty="0"/>
              <a:t>-ανάλυση (</a:t>
            </a:r>
            <a:r>
              <a:rPr lang="nl-NL" sz="2900" dirty="0"/>
              <a:t>Meta-analysis)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856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3D9293-A60A-41B9-B9B7-4526588935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9350" y="864855"/>
            <a:ext cx="9909544" cy="1047750"/>
          </a:xfrm>
        </p:spPr>
        <p:txBody>
          <a:bodyPr>
            <a:normAutofit fontScale="90000"/>
          </a:bodyPr>
          <a:lstStyle/>
          <a:p>
            <a:r>
              <a:rPr lang="el-GR" dirty="0"/>
              <a:t>Πειραματική έρευνα (</a:t>
            </a:r>
            <a:r>
              <a:rPr lang="el-GR" dirty="0" err="1"/>
              <a:t>Experimental</a:t>
            </a:r>
            <a:r>
              <a:rPr lang="el-GR" dirty="0"/>
              <a:t> </a:t>
            </a:r>
            <a:r>
              <a:rPr lang="el-GR" dirty="0" err="1"/>
              <a:t>research</a:t>
            </a:r>
            <a:r>
              <a:rPr lang="el-GR" dirty="0"/>
              <a:t>)</a:t>
            </a:r>
            <a:br>
              <a:rPr lang="el-GR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E81E84-CFBE-4E7D-9B0C-C6C23702D35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71599" y="1528762"/>
            <a:ext cx="10271051" cy="5329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800" b="1" dirty="0"/>
              <a:t>Τι είναι  - </a:t>
            </a:r>
            <a:r>
              <a:rPr lang="el-GR" sz="1800" dirty="0"/>
              <a:t>Έρευνα όπου ο ερευνητής </a:t>
            </a:r>
            <a:r>
              <a:rPr lang="el-GR" sz="1800" b="1" dirty="0"/>
              <a:t>χειρίζεται μια μεταβλητή</a:t>
            </a:r>
            <a:r>
              <a:rPr lang="el-GR" sz="1800" dirty="0"/>
              <a:t> για να δει αν προκαλεί αλλαγή σε μια άλλη.</a:t>
            </a:r>
          </a:p>
          <a:p>
            <a:r>
              <a:rPr lang="el-GR" sz="1800" dirty="0"/>
              <a:t>Υπάρχουν:</a:t>
            </a:r>
          </a:p>
          <a:p>
            <a:r>
              <a:rPr lang="el-GR" sz="1800" dirty="0"/>
              <a:t>πειραματική ομάδα</a:t>
            </a:r>
          </a:p>
          <a:p>
            <a:r>
              <a:rPr lang="el-GR" sz="1800" dirty="0"/>
              <a:t>ομάδα ελέγχου</a:t>
            </a:r>
          </a:p>
          <a:p>
            <a:pPr marL="0" indent="0">
              <a:buNone/>
            </a:pPr>
            <a:r>
              <a:rPr lang="el-GR" sz="1800" b="1" dirty="0"/>
              <a:t>Στόχος - </a:t>
            </a:r>
            <a:r>
              <a:rPr lang="el-GR" sz="1800" dirty="0"/>
              <a:t>Να εντοπιστεί </a:t>
            </a:r>
            <a:r>
              <a:rPr lang="el-GR" sz="1800" b="1" dirty="0" err="1"/>
              <a:t>αιτιακή</a:t>
            </a:r>
            <a:r>
              <a:rPr lang="el-GR" sz="1800" b="1" dirty="0"/>
              <a:t> σχέση</a:t>
            </a:r>
            <a:r>
              <a:rPr lang="el-GR" sz="1800" dirty="0"/>
              <a:t>.</a:t>
            </a:r>
          </a:p>
          <a:p>
            <a:pPr marL="0" indent="0">
              <a:buNone/>
            </a:pPr>
            <a:r>
              <a:rPr lang="el-GR" sz="1800" b="1" dirty="0"/>
              <a:t>Παράδειγμα</a:t>
            </a:r>
          </a:p>
          <a:p>
            <a:r>
              <a:rPr lang="el-GR" sz="1800" dirty="0"/>
              <a:t>Έρευνα για τη διδασκαλία φυσικής:</a:t>
            </a:r>
          </a:p>
          <a:p>
            <a:r>
              <a:rPr lang="el-GR" sz="1800" dirty="0"/>
              <a:t>Ομάδα Α</a:t>
            </a:r>
            <a:br>
              <a:rPr lang="el-GR" sz="1800" dirty="0"/>
            </a:br>
            <a:r>
              <a:rPr lang="el-GR" sz="1800" dirty="0"/>
              <a:t>παραδοσιακή διδασκαλία</a:t>
            </a:r>
          </a:p>
          <a:p>
            <a:r>
              <a:rPr lang="el-GR" sz="1800" dirty="0"/>
              <a:t>Ομάδα Β</a:t>
            </a:r>
            <a:br>
              <a:rPr lang="el-GR" sz="1800" dirty="0"/>
            </a:br>
            <a:r>
              <a:rPr lang="el-GR" sz="1800" dirty="0"/>
              <a:t>διδασκαλία με προσομοιώσεις</a:t>
            </a:r>
          </a:p>
          <a:p>
            <a:r>
              <a:rPr lang="el-GR" sz="1800" dirty="0"/>
              <a:t>Μετράμε επίδοση πριν και μετά.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69140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6CD3053-5582-4F41-919B-2149F2C50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43" y="1651983"/>
            <a:ext cx="11102161" cy="1303867"/>
          </a:xfrm>
        </p:spPr>
        <p:txBody>
          <a:bodyPr>
            <a:normAutofit fontScale="90000"/>
          </a:bodyPr>
          <a:lstStyle/>
          <a:p>
            <a:r>
              <a:rPr lang="el-GR" dirty="0" err="1"/>
              <a:t>Ημιπειραματική</a:t>
            </a:r>
            <a:r>
              <a:rPr lang="el-GR" dirty="0"/>
              <a:t> έρευνα (</a:t>
            </a:r>
            <a:r>
              <a:rPr lang="nl-NL" dirty="0"/>
              <a:t>Quasi-</a:t>
            </a:r>
            <a:r>
              <a:rPr lang="nl-NL" dirty="0" err="1"/>
              <a:t>experimental</a:t>
            </a:r>
            <a:r>
              <a:rPr lang="nl-NL" dirty="0"/>
              <a:t> research)</a:t>
            </a:r>
            <a:br>
              <a:rPr lang="nl-NL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66D7F6-5820-4FB6-B54B-2ADDDF174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Παρόμοια με πειραματική αλλά </a:t>
            </a:r>
            <a:r>
              <a:rPr lang="el-GR" b="1" dirty="0"/>
              <a:t>χωρίς τυχαία κατανομή των μαθητών</a:t>
            </a:r>
            <a:r>
              <a:rPr lang="el-GR" dirty="0"/>
              <a:t>.</a:t>
            </a:r>
          </a:p>
          <a:p>
            <a:r>
              <a:rPr lang="el-GR" dirty="0"/>
              <a:t>Συχνή στην εκπαίδευση γιατί:</a:t>
            </a:r>
          </a:p>
          <a:p>
            <a:r>
              <a:rPr lang="el-GR" dirty="0"/>
              <a:t>οι μαθητές βρίσκονται ήδη σε τάξεις.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pPr marL="0" indent="0">
              <a:buNone/>
            </a:pPr>
            <a:r>
              <a:rPr lang="el-GR" dirty="0"/>
              <a:t>Συγκρίνουμε:</a:t>
            </a:r>
          </a:p>
          <a:p>
            <a:pPr marL="0" indent="0">
              <a:buNone/>
            </a:pPr>
            <a:r>
              <a:rPr lang="el-GR" dirty="0"/>
              <a:t>Τμήμα Α</a:t>
            </a:r>
            <a:br>
              <a:rPr lang="el-GR" dirty="0"/>
            </a:br>
            <a:r>
              <a:rPr lang="el-GR" dirty="0"/>
              <a:t>Τμήμα Β </a:t>
            </a:r>
          </a:p>
          <a:p>
            <a:pPr marL="0" indent="0">
              <a:buNone/>
            </a:pPr>
            <a:r>
              <a:rPr lang="el-GR" dirty="0"/>
              <a:t>σε διαφορετικές μεθόδους διδασκαλίας φυσικής.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162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B69530-5A4B-4D20-9028-BF81DA832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/>
          <a:lstStyle/>
          <a:p>
            <a:r>
              <a:rPr lang="el-GR" dirty="0"/>
              <a:t>Έρευνα επισκόπησης (</a:t>
            </a:r>
            <a:r>
              <a:rPr lang="nl-NL" dirty="0"/>
              <a:t>Survey research)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D35E86-86E0-4B8B-BA55-CD679E514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Συλλογή δεδομένων μέσω:</a:t>
            </a:r>
          </a:p>
          <a:p>
            <a:r>
              <a:rPr lang="el-GR" dirty="0"/>
              <a:t>ερωτηματολογίων</a:t>
            </a:r>
          </a:p>
          <a:p>
            <a:r>
              <a:rPr lang="el-GR" dirty="0"/>
              <a:t>δομημένων συνεντεύξεων.</a:t>
            </a:r>
          </a:p>
          <a:p>
            <a:r>
              <a:rPr lang="el-GR" dirty="0"/>
              <a:t>Στόχος:</a:t>
            </a:r>
          </a:p>
          <a:p>
            <a:r>
              <a:rPr lang="el-GR" dirty="0"/>
              <a:t>να μετρηθούν </a:t>
            </a:r>
            <a:r>
              <a:rPr lang="el-GR" b="1" dirty="0"/>
              <a:t>στάσεις, απόψεις, συμπεριφορές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Ερωτηματολόγιο σε 600 μαθητές:</a:t>
            </a:r>
          </a:p>
          <a:p>
            <a:r>
              <a:rPr lang="el-GR" dirty="0"/>
              <a:t>στάσεις προς τις φυσικές επιστήμες.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7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E3B9B6-80E0-47EB-83CA-EDD463080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5700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l-GR" dirty="0"/>
              <a:t>Συσχετιστική έρευνα (</a:t>
            </a:r>
            <a:r>
              <a:rPr lang="el-GR" dirty="0" err="1"/>
              <a:t>Correlational</a:t>
            </a:r>
            <a:r>
              <a:rPr lang="el-GR" dirty="0"/>
              <a:t> </a:t>
            </a:r>
            <a:r>
              <a:rPr lang="el-GR" dirty="0" err="1"/>
              <a:t>research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C043C97-94AD-45C8-B87C-F3D5D73EF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Μελετά τη </a:t>
            </a:r>
            <a:r>
              <a:rPr lang="el-GR" b="1" dirty="0"/>
              <a:t>σχέση μεταξύ δύο μεταβλητών</a:t>
            </a:r>
            <a:r>
              <a:rPr lang="el-GR" dirty="0"/>
              <a:t> χωρίς πειραματικό χειρισμό.</a:t>
            </a:r>
          </a:p>
          <a:p>
            <a:r>
              <a:rPr lang="el-GR" dirty="0"/>
              <a:t>Δεν αποδεικνύει αιτία.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Σχέση μεταξύ:</a:t>
            </a:r>
          </a:p>
          <a:p>
            <a:r>
              <a:rPr lang="el-GR" dirty="0"/>
              <a:t>ενδιαφέροντος για φυσική</a:t>
            </a:r>
          </a:p>
          <a:p>
            <a:r>
              <a:rPr lang="el-GR" dirty="0"/>
              <a:t>επίδοσης μαθητών.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005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82E40C-2EB8-4361-B63F-1AF6DE55A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/>
          <a:lstStyle/>
          <a:p>
            <a:r>
              <a:rPr lang="el-GR" dirty="0"/>
              <a:t>Συγκριτική έρευνα (</a:t>
            </a:r>
            <a:r>
              <a:rPr lang="nl-NL" dirty="0" err="1"/>
              <a:t>Comparative</a:t>
            </a:r>
            <a:r>
              <a:rPr lang="nl-NL" dirty="0"/>
              <a:t> research)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B68FFD-4736-4EC3-9CC6-64708F32C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Συγκρίνει </a:t>
            </a:r>
            <a:r>
              <a:rPr lang="el-GR" b="1" dirty="0"/>
              <a:t>δύο ή περισσότερες ομάδες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pPr marL="0" indent="0">
              <a:buNone/>
            </a:pPr>
            <a:r>
              <a:rPr lang="el-GR" dirty="0"/>
              <a:t>Σύγκριση:</a:t>
            </a:r>
          </a:p>
          <a:p>
            <a:r>
              <a:rPr lang="el-GR" dirty="0"/>
              <a:t>μαθητών αστικού σχολείου</a:t>
            </a:r>
          </a:p>
          <a:p>
            <a:r>
              <a:rPr lang="el-GR" dirty="0"/>
              <a:t>μαθητών αγροτικού σχολείου</a:t>
            </a:r>
          </a:p>
          <a:p>
            <a:r>
              <a:rPr lang="el-GR" dirty="0"/>
              <a:t>ως προς επίδοση στη φυσική.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012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77CCD0-BF01-49AB-8762-174EAE588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462" y="1253065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l-GR" dirty="0"/>
              <a:t>Συγχρονική έρευνα (Cross-</a:t>
            </a:r>
            <a:r>
              <a:rPr lang="el-GR" dirty="0" err="1"/>
              <a:t>sectional</a:t>
            </a:r>
            <a:r>
              <a:rPr lang="el-GR" dirty="0"/>
              <a:t> </a:t>
            </a:r>
            <a:r>
              <a:rPr lang="el-GR" dirty="0" err="1"/>
              <a:t>research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EE04BDA-D2D1-4D8A-8B8A-D3127DE4C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Συλλογή δεδομένων:</a:t>
            </a:r>
          </a:p>
          <a:p>
            <a:r>
              <a:rPr lang="el-GR" dirty="0"/>
              <a:t>σε μια χρονική στιγμή</a:t>
            </a:r>
          </a:p>
          <a:p>
            <a:r>
              <a:rPr lang="el-GR" dirty="0"/>
              <a:t>από πολλές μονάδες ανάλυσης.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Έρευνα σε μαθητές λυκείου:</a:t>
            </a:r>
          </a:p>
          <a:p>
            <a:r>
              <a:rPr lang="el-GR" dirty="0"/>
              <a:t>στάσεις προς STEM το 2025.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362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E1204E-6C65-4B3A-B75F-2A3449F9E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246369"/>
            <a:ext cx="9601196" cy="1303867"/>
          </a:xfrm>
        </p:spPr>
        <p:txBody>
          <a:bodyPr>
            <a:normAutofit/>
          </a:bodyPr>
          <a:lstStyle/>
          <a:p>
            <a:r>
              <a:rPr lang="el-GR" dirty="0"/>
              <a:t>Διαχρονική έρευνα (</a:t>
            </a:r>
            <a:r>
              <a:rPr lang="el-GR" dirty="0" err="1"/>
              <a:t>Longitudinal</a:t>
            </a:r>
            <a:r>
              <a:rPr lang="el-GR" dirty="0"/>
              <a:t> </a:t>
            </a:r>
            <a:r>
              <a:rPr lang="el-GR" dirty="0" err="1"/>
              <a:t>research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C2D52A-E2FA-40B7-8893-AF6BB3433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Μελέτη αλλαγών </a:t>
            </a:r>
            <a:r>
              <a:rPr lang="el-GR" b="1" dirty="0"/>
              <a:t>στον χρόνο</a:t>
            </a:r>
            <a:r>
              <a:rPr lang="el-GR" dirty="0"/>
              <a:t>.</a:t>
            </a:r>
          </a:p>
          <a:p>
            <a:r>
              <a:rPr lang="el-GR" dirty="0"/>
              <a:t>Τα δεδομένα συλλέγονται πολλές φορές.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Μελέτη ενδιαφέροντος μαθητών για φυσική:</a:t>
            </a:r>
          </a:p>
          <a:p>
            <a:r>
              <a:rPr lang="el-GR" dirty="0"/>
              <a:t>Α Γυμνασίου</a:t>
            </a:r>
          </a:p>
          <a:p>
            <a:r>
              <a:rPr lang="el-GR" dirty="0"/>
              <a:t>Β Γυμνασίου</a:t>
            </a:r>
          </a:p>
          <a:p>
            <a:r>
              <a:rPr lang="el-GR" dirty="0"/>
              <a:t>Γ Γυμνασίου.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13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9E89F1-34C2-4889-8A99-356513ED8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10972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l-GR" dirty="0"/>
              <a:t>Δευτερογενής ανάλυση δεδομένων (</a:t>
            </a:r>
            <a:r>
              <a:rPr lang="el-GR" dirty="0" err="1"/>
              <a:t>Secondary</a:t>
            </a:r>
            <a:r>
              <a:rPr lang="el-GR" dirty="0"/>
              <a:t> </a:t>
            </a:r>
            <a:r>
              <a:rPr lang="el-GR" dirty="0" err="1"/>
              <a:t>data</a:t>
            </a:r>
            <a:r>
              <a:rPr lang="el-GR" dirty="0"/>
              <a:t> </a:t>
            </a:r>
            <a:r>
              <a:rPr lang="el-GR" dirty="0" err="1"/>
              <a:t>analysis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D7CC2F9-8A1C-4F8C-BD39-2C512BF01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Ανάλυση δεδομένων που έχουν συλλεχθεί από άλλους.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pPr marL="0" indent="0">
              <a:buNone/>
            </a:pPr>
            <a:r>
              <a:rPr lang="el-GR" dirty="0"/>
              <a:t>Χρήση δεδομένων από:</a:t>
            </a:r>
          </a:p>
          <a:p>
            <a:r>
              <a:rPr lang="el-GR" dirty="0"/>
              <a:t>PISA</a:t>
            </a:r>
          </a:p>
          <a:p>
            <a:r>
              <a:rPr lang="el-GR" dirty="0"/>
              <a:t>TIMSS</a:t>
            </a:r>
          </a:p>
          <a:p>
            <a:r>
              <a:rPr lang="el-GR" dirty="0"/>
              <a:t>για ανάλυση επιδόσεων μαθητών στη φυσική.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05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8AD1C0-D642-4FF0-AD15-148344C67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333006"/>
            <a:ext cx="9601196" cy="1303867"/>
          </a:xfrm>
        </p:spPr>
        <p:txBody>
          <a:bodyPr/>
          <a:lstStyle/>
          <a:p>
            <a:r>
              <a:rPr lang="el-GR" dirty="0" err="1"/>
              <a:t>Μετα</a:t>
            </a:r>
            <a:r>
              <a:rPr lang="el-GR" dirty="0"/>
              <a:t>-ανάλυση (</a:t>
            </a:r>
            <a:r>
              <a:rPr lang="nl-NL" dirty="0"/>
              <a:t>Meta-analysis)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7E0736F-D83B-4EEF-BF60-65F86903E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Τι είναι</a:t>
            </a:r>
          </a:p>
          <a:p>
            <a:r>
              <a:rPr lang="el-GR" dirty="0"/>
              <a:t>Στατιστική ανάλυση πολλών ερευνών μαζί.</a:t>
            </a:r>
          </a:p>
          <a:p>
            <a:r>
              <a:rPr lang="el-GR" dirty="0"/>
              <a:t>Στόχος:</a:t>
            </a:r>
          </a:p>
          <a:p>
            <a:r>
              <a:rPr lang="el-GR" dirty="0"/>
              <a:t>να βρούμε </a:t>
            </a:r>
            <a:r>
              <a:rPr lang="el-GR" b="1" dirty="0"/>
              <a:t>γενικό αποτέλεσμα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 err="1"/>
              <a:t>Μετα</a:t>
            </a:r>
            <a:r>
              <a:rPr lang="el-GR" dirty="0"/>
              <a:t>-ανάλυση για το αν: οι προσομοιώσεις βελτιώνουν τη μάθηση στη φυσική.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2763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ργανικό">
  <a:themeElements>
    <a:clrScheme name="Οργανικό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Οργανικό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Οργανικ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</TotalTime>
  <Words>878</Words>
  <Application>Microsoft Office PowerPoint</Application>
  <PresentationFormat>Ευρεία οθόνη</PresentationFormat>
  <Paragraphs>206</Paragraphs>
  <Slides>26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30" baseType="lpstr">
      <vt:lpstr>Arial</vt:lpstr>
      <vt:lpstr>Calibri</vt:lpstr>
      <vt:lpstr>Garamond</vt:lpstr>
      <vt:lpstr>Οργανικό</vt:lpstr>
      <vt:lpstr>Τύποι έρευνας</vt:lpstr>
      <vt:lpstr>ΤΥΠΟΙ ΠΟΙΟΤΙΚΗΣ ΕΡΕΥΝΑΣ</vt:lpstr>
      <vt:lpstr>Παρουσίαση του PowerPoint</vt:lpstr>
      <vt:lpstr>Παρουσίαση του PowerPoint</vt:lpstr>
      <vt:lpstr>Συνεντεύξεις (Interviews) </vt:lpstr>
      <vt:lpstr>Παρατήρηση (Observation)</vt:lpstr>
      <vt:lpstr>Εθνογραφία (Ethnography)</vt:lpstr>
      <vt:lpstr>Μελέτη περίπτωσης (Case study)</vt:lpstr>
      <vt:lpstr>Ομάδες εστίασης (Focus groups)</vt:lpstr>
      <vt:lpstr>Ανάλυση περιεχομένου (Content analysis)</vt:lpstr>
      <vt:lpstr>Ανάλυση λόγου (Discourse analysis)</vt:lpstr>
      <vt:lpstr>Θεμελιωμένη θεωρία (Grounded theory)</vt:lpstr>
      <vt:lpstr>Φαινομενολογική έρευνα (Phenomenology)</vt:lpstr>
      <vt:lpstr>Αφηγηματική έρευνα (Narrative research)</vt:lpstr>
      <vt:lpstr>Παρουσίαση του PowerPoint</vt:lpstr>
      <vt:lpstr>ΤΥΠΟΙ ΠΟΣΟΤΙΚΗΣ ΕΡΕΥΝΑΣ</vt:lpstr>
      <vt:lpstr>Οι πιο συχνές ποσοτικές μορφές έρευνας είναι: </vt:lpstr>
      <vt:lpstr>Πειραματική έρευνα (Experimental research) </vt:lpstr>
      <vt:lpstr>Ημιπειραματική έρευνα (Quasi-experimental research) </vt:lpstr>
      <vt:lpstr>Έρευνα επισκόπησης (Survey research)</vt:lpstr>
      <vt:lpstr>Συσχετιστική έρευνα (Correlational research)</vt:lpstr>
      <vt:lpstr>Συγκριτική έρευνα (Comparative research)</vt:lpstr>
      <vt:lpstr>Συγχρονική έρευνα (Cross-sectional research)</vt:lpstr>
      <vt:lpstr>Διαχρονική έρευνα (Longitudinal research)</vt:lpstr>
      <vt:lpstr>Δευτερογενής ανάλυση δεδομένων (Secondary data analysis)</vt:lpstr>
      <vt:lpstr>Μετα-ανάλυση (Meta-analysis)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Τύποι έρευνας</dc:title>
  <dc:creator>MWP-WKS051110</dc:creator>
  <cp:lastModifiedBy>MWP-WKS051110</cp:lastModifiedBy>
  <cp:revision>1</cp:revision>
  <dcterms:created xsi:type="dcterms:W3CDTF">2026-08-08T06:54:50Z</dcterms:created>
  <dcterms:modified xsi:type="dcterms:W3CDTF">2026-08-08T07:02:19Z</dcterms:modified>
</cp:coreProperties>
</file>