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89" r:id="rId5"/>
    <p:sldId id="261" r:id="rId6"/>
    <p:sldId id="262" r:id="rId7"/>
    <p:sldId id="258" r:id="rId8"/>
    <p:sldId id="259" r:id="rId9"/>
    <p:sldId id="290" r:id="rId10"/>
    <p:sldId id="263" r:id="rId11"/>
    <p:sldId id="291" r:id="rId12"/>
    <p:sldId id="264" r:id="rId13"/>
    <p:sldId id="292" r:id="rId14"/>
    <p:sldId id="265" r:id="rId15"/>
    <p:sldId id="293" r:id="rId16"/>
    <p:sldId id="266" r:id="rId17"/>
    <p:sldId id="294" r:id="rId18"/>
    <p:sldId id="267" r:id="rId19"/>
    <p:sldId id="268" r:id="rId20"/>
    <p:sldId id="269" r:id="rId21"/>
    <p:sldId id="295" r:id="rId22"/>
    <p:sldId id="270" r:id="rId23"/>
    <p:sldId id="271" r:id="rId24"/>
    <p:sldId id="272" r:id="rId25"/>
    <p:sldId id="296" r:id="rId26"/>
    <p:sldId id="273" r:id="rId27"/>
    <p:sldId id="274" r:id="rId28"/>
    <p:sldId id="275" r:id="rId29"/>
    <p:sldId id="276" r:id="rId30"/>
    <p:sldId id="287" r:id="rId31"/>
    <p:sldId id="288" r:id="rId32"/>
    <p:sldId id="297" r:id="rId33"/>
    <p:sldId id="299" r:id="rId34"/>
    <p:sldId id="277" r:id="rId35"/>
    <p:sldId id="278" r:id="rId36"/>
    <p:sldId id="298" r:id="rId37"/>
    <p:sldId id="279" r:id="rId38"/>
    <p:sldId id="280" r:id="rId39"/>
    <p:sldId id="281" r:id="rId40"/>
    <p:sldId id="282" r:id="rId41"/>
    <p:sldId id="283" r:id="rId42"/>
    <p:sldId id="284" r:id="rId43"/>
    <p:sldId id="285" r:id="rId44"/>
    <p:sldId id="286" r:id="rId45"/>
    <p:sldId id="300" r:id="rId46"/>
    <p:sldId id="309" r:id="rId47"/>
    <p:sldId id="306" r:id="rId48"/>
    <p:sldId id="307" r:id="rId49"/>
    <p:sldId id="308" r:id="rId50"/>
    <p:sldId id="301" r:id="rId51"/>
    <p:sldId id="302" r:id="rId52"/>
    <p:sldId id="303" r:id="rId53"/>
    <p:sldId id="304" r:id="rId54"/>
    <p:sldId id="305"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5234BA3-426B-41EB-A3D0-1886129C8E4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9823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spTree>
    <p:extLst>
      <p:ext uri="{BB962C8B-B14F-4D97-AF65-F5344CB8AC3E}">
        <p14:creationId xmlns:p14="http://schemas.microsoft.com/office/powerpoint/2010/main" val="906727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2924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26094CF5-A1F0-4093-A670-2E3EC338EAB3}" type="datetimeFigureOut">
              <a:rPr lang="en-US" smtClean="0"/>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34BA3-426B-41EB-A3D0-1886129C8E49}" type="slidenum">
              <a:rPr lang="en-US" smtClean="0"/>
              <a:t>‹#›</a:t>
            </a:fld>
            <a:endParaRPr lang="en-US"/>
          </a:p>
        </p:txBody>
      </p:sp>
    </p:spTree>
    <p:extLst>
      <p:ext uri="{BB962C8B-B14F-4D97-AF65-F5344CB8AC3E}">
        <p14:creationId xmlns:p14="http://schemas.microsoft.com/office/powerpoint/2010/main" val="955845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26094CF5-A1F0-4093-A670-2E3EC338EAB3}" type="datetimeFigureOut">
              <a:rPr lang="en-US" smtClean="0"/>
              <a:t>6/18/2026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234BA3-426B-41EB-A3D0-1886129C8E4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4264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26094CF5-A1F0-4093-A670-2E3EC338EAB3}" type="datetimeFigureOut">
              <a:rPr lang="en-US" smtClean="0"/>
              <a:t>6/18/2026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234BA3-426B-41EB-A3D0-1886129C8E4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8594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094CF5-A1F0-4093-A670-2E3EC338EAB3}" type="datetimeFigureOut">
              <a:rPr lang="en-US" smtClean="0"/>
              <a:t>6/18/2026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234BA3-426B-41EB-A3D0-1886129C8E49}" type="slidenum">
              <a:rPr lang="en-US" smtClean="0"/>
              <a:t>‹#›</a:t>
            </a:fld>
            <a:endParaRPr lang="en-US"/>
          </a:p>
        </p:txBody>
      </p:sp>
    </p:spTree>
    <p:extLst>
      <p:ext uri="{BB962C8B-B14F-4D97-AF65-F5344CB8AC3E}">
        <p14:creationId xmlns:p14="http://schemas.microsoft.com/office/powerpoint/2010/main" val="1013909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26094CF5-A1F0-4093-A670-2E3EC338EAB3}" type="datetimeFigureOut">
              <a:rPr lang="en-US" smtClean="0"/>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34BA3-426B-41EB-A3D0-1886129C8E4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3033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26094CF5-A1F0-4093-A670-2E3EC338EAB3}" type="datetimeFigureOut">
              <a:rPr lang="en-US" smtClean="0"/>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34BA3-426B-41EB-A3D0-1886129C8E49}" type="slidenum">
              <a:rPr lang="en-US" smtClean="0"/>
              <a:t>‹#›</a:t>
            </a:fld>
            <a:endParaRPr lang="en-US"/>
          </a:p>
        </p:txBody>
      </p:sp>
    </p:spTree>
    <p:extLst>
      <p:ext uri="{BB962C8B-B14F-4D97-AF65-F5344CB8AC3E}">
        <p14:creationId xmlns:p14="http://schemas.microsoft.com/office/powerpoint/2010/main" val="4104174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26094CF5-A1F0-4093-A670-2E3EC338EAB3}" type="datetimeFigureOut">
              <a:rPr lang="en-US" smtClean="0"/>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34BA3-426B-41EB-A3D0-1886129C8E49}" type="slidenum">
              <a:rPr lang="en-US" smtClean="0"/>
              <a:t>‹#›</a:t>
            </a:fld>
            <a:endParaRPr lang="en-US"/>
          </a:p>
        </p:txBody>
      </p:sp>
    </p:spTree>
    <p:extLst>
      <p:ext uri="{BB962C8B-B14F-4D97-AF65-F5344CB8AC3E}">
        <p14:creationId xmlns:p14="http://schemas.microsoft.com/office/powerpoint/2010/main" val="1142300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6311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0047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spTree>
    <p:extLst>
      <p:ext uri="{BB962C8B-B14F-4D97-AF65-F5344CB8AC3E}">
        <p14:creationId xmlns:p14="http://schemas.microsoft.com/office/powerpoint/2010/main" val="15534635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8599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2787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5942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26094CF5-A1F0-4093-A670-2E3EC338EAB3}"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34BA3-426B-41EB-A3D0-1886129C8E4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1079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6094CF5-A1F0-4093-A670-2E3EC338EAB3}" type="datetimeFigureOut">
              <a:rPr lang="en-US" smtClean="0"/>
              <a:t>6/18/2026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5234BA3-426B-41EB-A3D0-1886129C8E49}" type="slidenum">
              <a:rPr lang="en-US" smtClean="0"/>
              <a:t>‹#›</a:t>
            </a:fld>
            <a:endParaRPr lang="en-US"/>
          </a:p>
        </p:txBody>
      </p:sp>
    </p:spTree>
    <p:extLst>
      <p:ext uri="{BB962C8B-B14F-4D97-AF65-F5344CB8AC3E}">
        <p14:creationId xmlns:p14="http://schemas.microsoft.com/office/powerpoint/2010/main" val="3923617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8DB519-8D8C-4F9A-A10C-BD5AF9E0D66F}"/>
              </a:ext>
            </a:extLst>
          </p:cNvPr>
          <p:cNvSpPr>
            <a:spLocks noGrp="1"/>
          </p:cNvSpPr>
          <p:nvPr>
            <p:ph type="ctrTitle"/>
          </p:nvPr>
        </p:nvSpPr>
        <p:spPr/>
        <p:txBody>
          <a:bodyPr/>
          <a:lstStyle/>
          <a:p>
            <a:r>
              <a:rPr lang="el-GR" dirty="0"/>
              <a:t>ΕΠΑΝΑΛΗΨΗ</a:t>
            </a:r>
            <a:endParaRPr lang="en-US" dirty="0"/>
          </a:p>
        </p:txBody>
      </p:sp>
      <p:sp>
        <p:nvSpPr>
          <p:cNvPr id="3" name="Υπότιτλος 2">
            <a:extLst>
              <a:ext uri="{FF2B5EF4-FFF2-40B4-BE49-F238E27FC236}">
                <a16:creationId xmlns:a16="http://schemas.microsoft.com/office/drawing/2014/main" id="{AC16CE7F-01DF-46F3-9035-C51CCE90DC62}"/>
              </a:ext>
            </a:extLst>
          </p:cNvPr>
          <p:cNvSpPr>
            <a:spLocks noGrp="1"/>
          </p:cNvSpPr>
          <p:nvPr>
            <p:ph type="subTitle" idx="1"/>
          </p:nvPr>
        </p:nvSpPr>
        <p:spPr/>
        <p:txBody>
          <a:bodyPr>
            <a:normAutofit lnSpcReduction="10000"/>
          </a:bodyPr>
          <a:lstStyle/>
          <a:p>
            <a:r>
              <a:rPr lang="el-GR" sz="4400" b="1" dirty="0"/>
              <a:t>Η Μεγάλη Εικόνα της Εκπαιδευτικής Έρευνας</a:t>
            </a:r>
          </a:p>
        </p:txBody>
      </p:sp>
    </p:spTree>
    <p:extLst>
      <p:ext uri="{BB962C8B-B14F-4D97-AF65-F5344CB8AC3E}">
        <p14:creationId xmlns:p14="http://schemas.microsoft.com/office/powerpoint/2010/main" val="2162929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40120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528384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C8ED13-A3AD-43A7-B77C-F899177BB762}"/>
              </a:ext>
            </a:extLst>
          </p:cNvPr>
          <p:cNvSpPr>
            <a:spLocks noGrp="1"/>
          </p:cNvSpPr>
          <p:nvPr>
            <p:ph type="title"/>
          </p:nvPr>
        </p:nvSpPr>
        <p:spPr/>
        <p:txBody>
          <a:bodyPr/>
          <a:lstStyle/>
          <a:p>
            <a:r>
              <a:rPr lang="el-GR" b="1" dirty="0"/>
              <a:t>ΕΠΙΛΟΓΗ ΘΕΜΑΤΙΚΗΣ</a:t>
            </a:r>
            <a:endParaRPr lang="en-US" b="1" dirty="0"/>
          </a:p>
        </p:txBody>
      </p:sp>
      <p:sp>
        <p:nvSpPr>
          <p:cNvPr id="3" name="Θέση περιεχομένου 2">
            <a:extLst>
              <a:ext uri="{FF2B5EF4-FFF2-40B4-BE49-F238E27FC236}">
                <a16:creationId xmlns:a16="http://schemas.microsoft.com/office/drawing/2014/main" id="{BC63E379-9B5F-48BF-A311-682071A13F57}"/>
              </a:ext>
            </a:extLst>
          </p:cNvPr>
          <p:cNvSpPr>
            <a:spLocks noGrp="1"/>
          </p:cNvSpPr>
          <p:nvPr>
            <p:ph idx="1"/>
          </p:nvPr>
        </p:nvSpPr>
        <p:spPr/>
        <p:txBody>
          <a:bodyPr/>
          <a:lstStyle/>
          <a:p>
            <a:r>
              <a:rPr lang="el-GR" dirty="0"/>
              <a:t>Μάθηση και Γνώση (</a:t>
            </a:r>
          </a:p>
          <a:p>
            <a:r>
              <a:rPr lang="el-GR" dirty="0"/>
              <a:t>Διδασκαλία και Παιδαγωγική</a:t>
            </a:r>
          </a:p>
          <a:p>
            <a:r>
              <a:rPr lang="el-GR" dirty="0"/>
              <a:t>Τεχνολογία</a:t>
            </a:r>
          </a:p>
          <a:p>
            <a:r>
              <a:rPr lang="el-GR" dirty="0"/>
              <a:t>Μαθητές και Ταυτότητα</a:t>
            </a:r>
          </a:p>
          <a:p>
            <a:r>
              <a:rPr lang="el-GR" dirty="0"/>
              <a:t>Ισότητα και Συμπερίληψη</a:t>
            </a:r>
          </a:p>
          <a:p>
            <a:r>
              <a:rPr lang="el-GR" dirty="0"/>
              <a:t>Εκπαιδευτικοί</a:t>
            </a:r>
          </a:p>
          <a:p>
            <a:r>
              <a:rPr lang="el-GR" dirty="0"/>
              <a:t>Επιστήμη και Κοινωνία</a:t>
            </a:r>
          </a:p>
          <a:p>
            <a:r>
              <a:rPr lang="el-GR" dirty="0"/>
              <a:t>Άτυπη Εκπαίδευση</a:t>
            </a:r>
          </a:p>
          <a:p>
            <a:endParaRPr lang="en-US" dirty="0"/>
          </a:p>
        </p:txBody>
      </p:sp>
      <p:sp>
        <p:nvSpPr>
          <p:cNvPr id="4" name="Θέση κειμένου 3">
            <a:extLst>
              <a:ext uri="{FF2B5EF4-FFF2-40B4-BE49-F238E27FC236}">
                <a16:creationId xmlns:a16="http://schemas.microsoft.com/office/drawing/2014/main" id="{E4653FCC-68F5-46EC-B7F0-17F7514C310B}"/>
              </a:ext>
            </a:extLst>
          </p:cNvPr>
          <p:cNvSpPr>
            <a:spLocks noGrp="1"/>
          </p:cNvSpPr>
          <p:nvPr>
            <p:ph type="body" sz="half" idx="2"/>
          </p:nvPr>
        </p:nvSpPr>
        <p:spPr/>
        <p:txBody>
          <a:bodyPr>
            <a:normAutofit/>
          </a:bodyPr>
          <a:lstStyle/>
          <a:p>
            <a:r>
              <a:rPr lang="el-GR" sz="2400" dirty="0"/>
              <a:t>ΜΕΓΑΛΕΣ ΚΑΤΗΓΟΡΙΕΣ</a:t>
            </a:r>
            <a:endParaRPr lang="en-US" sz="2400" dirty="0"/>
          </a:p>
        </p:txBody>
      </p:sp>
    </p:spTree>
    <p:extLst>
      <p:ext uri="{BB962C8B-B14F-4D97-AF65-F5344CB8AC3E}">
        <p14:creationId xmlns:p14="http://schemas.microsoft.com/office/powerpoint/2010/main" val="3416225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4800" dirty="0">
                <a:highlight>
                  <a:srgbClr val="FFFF00"/>
                </a:highlight>
              </a:rPr>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40120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1100984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D9489A4F-63DE-48D2-B6E4-A769FEBC5755}"/>
              </a:ext>
            </a:extLst>
          </p:cNvPr>
          <p:cNvSpPr/>
          <p:nvPr/>
        </p:nvSpPr>
        <p:spPr>
          <a:xfrm>
            <a:off x="995917" y="733117"/>
            <a:ext cx="3714306" cy="2308324"/>
          </a:xfrm>
          <a:prstGeom prst="rect">
            <a:avLst/>
          </a:prstGeom>
        </p:spPr>
        <p:txBody>
          <a:bodyPr wrap="square">
            <a:spAutoFit/>
          </a:bodyPr>
          <a:lstStyle/>
          <a:p>
            <a:r>
              <a:rPr lang="el-GR" b="1" dirty="0"/>
              <a:t>Μάθηση και Γνώση</a:t>
            </a:r>
          </a:p>
          <a:p>
            <a:r>
              <a:rPr lang="el-GR" dirty="0"/>
              <a:t>Εννοιολογική Κατανόηση </a:t>
            </a:r>
          </a:p>
          <a:p>
            <a:r>
              <a:rPr lang="el-GR" dirty="0"/>
              <a:t>Παρανοήσεις και Εναλλακτικές Ιδέες </a:t>
            </a:r>
          </a:p>
          <a:p>
            <a:r>
              <a:rPr lang="el-GR" dirty="0"/>
              <a:t>Επιστημονικός Συλλογισμός </a:t>
            </a:r>
          </a:p>
          <a:p>
            <a:r>
              <a:rPr lang="el-GR" dirty="0"/>
              <a:t>Επιστημονικός </a:t>
            </a:r>
            <a:r>
              <a:rPr lang="el-GR" dirty="0" err="1"/>
              <a:t>Γραμματισμός</a:t>
            </a:r>
            <a:r>
              <a:rPr lang="el-GR" dirty="0"/>
              <a:t> </a:t>
            </a:r>
          </a:p>
          <a:p>
            <a:r>
              <a:rPr lang="el-GR" dirty="0" err="1"/>
              <a:t>Μεταγνώση</a:t>
            </a:r>
            <a:r>
              <a:rPr lang="el-GR" dirty="0"/>
              <a:t> </a:t>
            </a:r>
          </a:p>
          <a:p>
            <a:r>
              <a:rPr lang="el-GR" dirty="0"/>
              <a:t>Επίλυση Προβλημάτων </a:t>
            </a:r>
          </a:p>
          <a:p>
            <a:r>
              <a:rPr lang="el-GR" dirty="0"/>
              <a:t>Κριτική Σκέψη</a:t>
            </a:r>
          </a:p>
        </p:txBody>
      </p:sp>
      <p:sp>
        <p:nvSpPr>
          <p:cNvPr id="6" name="Ορθογώνιο 5">
            <a:extLst>
              <a:ext uri="{FF2B5EF4-FFF2-40B4-BE49-F238E27FC236}">
                <a16:creationId xmlns:a16="http://schemas.microsoft.com/office/drawing/2014/main" id="{4E56D779-A01B-4AE6-8EF7-89364B8431D3}"/>
              </a:ext>
            </a:extLst>
          </p:cNvPr>
          <p:cNvSpPr/>
          <p:nvPr/>
        </p:nvSpPr>
        <p:spPr>
          <a:xfrm>
            <a:off x="4610986" y="733117"/>
            <a:ext cx="3150781" cy="2031325"/>
          </a:xfrm>
          <a:prstGeom prst="rect">
            <a:avLst/>
          </a:prstGeom>
        </p:spPr>
        <p:txBody>
          <a:bodyPr wrap="square">
            <a:spAutoFit/>
          </a:bodyPr>
          <a:lstStyle/>
          <a:p>
            <a:r>
              <a:rPr lang="el-GR" b="1" dirty="0"/>
              <a:t>Διδασκαλία και Παιδαγωγική</a:t>
            </a:r>
          </a:p>
          <a:p>
            <a:r>
              <a:rPr lang="el-GR" dirty="0"/>
              <a:t>STEM Εκπαίδευση </a:t>
            </a:r>
          </a:p>
          <a:p>
            <a:r>
              <a:rPr lang="el-GR" dirty="0"/>
              <a:t>Διερευνητική Μάθηση </a:t>
            </a:r>
          </a:p>
          <a:p>
            <a:r>
              <a:rPr lang="el-GR" dirty="0"/>
              <a:t>Επιχειρηματολογία </a:t>
            </a:r>
          </a:p>
          <a:p>
            <a:r>
              <a:rPr lang="el-GR" dirty="0" err="1"/>
              <a:t>Μοντελοποίηση</a:t>
            </a:r>
            <a:r>
              <a:rPr lang="el-GR" dirty="0"/>
              <a:t> </a:t>
            </a:r>
          </a:p>
          <a:p>
            <a:r>
              <a:rPr lang="el-GR" dirty="0"/>
              <a:t>Αξιολόγηση </a:t>
            </a:r>
          </a:p>
          <a:p>
            <a:r>
              <a:rPr lang="el-GR" dirty="0"/>
              <a:t>Διαμορφωτική Αξιολόγηση</a:t>
            </a:r>
          </a:p>
        </p:txBody>
      </p:sp>
      <p:sp>
        <p:nvSpPr>
          <p:cNvPr id="7" name="Ορθογώνιο 6">
            <a:extLst>
              <a:ext uri="{FF2B5EF4-FFF2-40B4-BE49-F238E27FC236}">
                <a16:creationId xmlns:a16="http://schemas.microsoft.com/office/drawing/2014/main" id="{2C4D8252-E130-4F99-A2ED-EE6B6FA1682B}"/>
              </a:ext>
            </a:extLst>
          </p:cNvPr>
          <p:cNvSpPr/>
          <p:nvPr/>
        </p:nvSpPr>
        <p:spPr>
          <a:xfrm>
            <a:off x="7556204" y="2360705"/>
            <a:ext cx="3565451" cy="2031325"/>
          </a:xfrm>
          <a:prstGeom prst="rect">
            <a:avLst/>
          </a:prstGeom>
        </p:spPr>
        <p:txBody>
          <a:bodyPr wrap="square">
            <a:spAutoFit/>
          </a:bodyPr>
          <a:lstStyle/>
          <a:p>
            <a:r>
              <a:rPr lang="el-GR" b="1" dirty="0"/>
              <a:t>Τεχνολογία</a:t>
            </a:r>
          </a:p>
          <a:p>
            <a:r>
              <a:rPr lang="el-GR" dirty="0"/>
              <a:t>Τεχνητή Νοημοσύνη στην Εκπαίδευση </a:t>
            </a:r>
          </a:p>
          <a:p>
            <a:r>
              <a:rPr lang="el-GR" dirty="0"/>
              <a:t>Προσομοιώσεις </a:t>
            </a:r>
          </a:p>
          <a:p>
            <a:r>
              <a:rPr lang="el-GR" dirty="0"/>
              <a:t>Εικονικά Εργαστήρια </a:t>
            </a:r>
          </a:p>
          <a:p>
            <a:r>
              <a:rPr lang="el-GR" dirty="0"/>
              <a:t>Εκπαιδευτική Ρομποτική </a:t>
            </a:r>
          </a:p>
          <a:p>
            <a:r>
              <a:rPr lang="el-GR" dirty="0"/>
              <a:t>Υπολογιστική Σκέψη </a:t>
            </a:r>
          </a:p>
          <a:p>
            <a:r>
              <a:rPr lang="el-GR" dirty="0"/>
              <a:t>Ψηφιακά Εργαλεία Μάθησης</a:t>
            </a:r>
          </a:p>
        </p:txBody>
      </p:sp>
      <p:sp>
        <p:nvSpPr>
          <p:cNvPr id="8" name="Ορθογώνιο 7">
            <a:extLst>
              <a:ext uri="{FF2B5EF4-FFF2-40B4-BE49-F238E27FC236}">
                <a16:creationId xmlns:a16="http://schemas.microsoft.com/office/drawing/2014/main" id="{5EFCCF68-E7AB-431B-AC4F-8C4733D3C070}"/>
              </a:ext>
            </a:extLst>
          </p:cNvPr>
          <p:cNvSpPr/>
          <p:nvPr/>
        </p:nvSpPr>
        <p:spPr>
          <a:xfrm>
            <a:off x="2853070" y="3481632"/>
            <a:ext cx="5341088" cy="2308324"/>
          </a:xfrm>
          <a:prstGeom prst="rect">
            <a:avLst/>
          </a:prstGeom>
        </p:spPr>
        <p:txBody>
          <a:bodyPr wrap="square">
            <a:spAutoFit/>
          </a:bodyPr>
          <a:lstStyle/>
          <a:p>
            <a:r>
              <a:rPr lang="el-GR" b="1" dirty="0"/>
              <a:t>Μαθητές και Ταυτότητα</a:t>
            </a:r>
          </a:p>
          <a:p>
            <a:r>
              <a:rPr lang="el-GR" dirty="0"/>
              <a:t>Επιστημονική Ταυτότητα </a:t>
            </a:r>
          </a:p>
          <a:p>
            <a:r>
              <a:rPr lang="el-GR" dirty="0"/>
              <a:t>Κίνητρα </a:t>
            </a:r>
          </a:p>
          <a:p>
            <a:r>
              <a:rPr lang="el-GR" dirty="0"/>
              <a:t>Ενδιαφέρον για τις Φυσικές Επιστήμες </a:t>
            </a:r>
          </a:p>
          <a:p>
            <a:r>
              <a:rPr lang="el-GR" dirty="0"/>
              <a:t>Εμπλοκή και Συμμετοχή </a:t>
            </a:r>
          </a:p>
          <a:p>
            <a:r>
              <a:rPr lang="el-GR" dirty="0" err="1"/>
              <a:t>Αυτοαποτελεσματικότητα</a:t>
            </a:r>
            <a:r>
              <a:rPr lang="el-GR" dirty="0"/>
              <a:t> </a:t>
            </a:r>
          </a:p>
          <a:p>
            <a:r>
              <a:rPr lang="el-GR" dirty="0"/>
              <a:t>Στάσεις απέναντι στις Φυσικές Επιστήμες </a:t>
            </a:r>
          </a:p>
          <a:p>
            <a:r>
              <a:rPr lang="el-GR" dirty="0"/>
              <a:t>Επιλογές Σπουδών και Σταδιοδρομίας STEM</a:t>
            </a:r>
          </a:p>
        </p:txBody>
      </p:sp>
    </p:spTree>
    <p:extLst>
      <p:ext uri="{BB962C8B-B14F-4D97-AF65-F5344CB8AC3E}">
        <p14:creationId xmlns:p14="http://schemas.microsoft.com/office/powerpoint/2010/main" val="1564664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70EDF07-2D82-421C-BD70-CA3190873037}"/>
              </a:ext>
            </a:extLst>
          </p:cNvPr>
          <p:cNvSpPr/>
          <p:nvPr/>
        </p:nvSpPr>
        <p:spPr>
          <a:xfrm>
            <a:off x="3515832" y="3704112"/>
            <a:ext cx="4001387" cy="2308324"/>
          </a:xfrm>
          <a:prstGeom prst="rect">
            <a:avLst/>
          </a:prstGeom>
        </p:spPr>
        <p:txBody>
          <a:bodyPr wrap="square">
            <a:spAutoFit/>
          </a:bodyPr>
          <a:lstStyle/>
          <a:p>
            <a:r>
              <a:rPr lang="el-GR" b="1" dirty="0"/>
              <a:t>Επιστήμη και Κοινωνία</a:t>
            </a:r>
          </a:p>
          <a:p>
            <a:r>
              <a:rPr lang="el-GR" dirty="0"/>
              <a:t>Φύση της Επιστήμης </a:t>
            </a:r>
          </a:p>
          <a:p>
            <a:r>
              <a:rPr lang="el-GR" dirty="0" err="1"/>
              <a:t>Κοινωνικοεπιστημονικά</a:t>
            </a:r>
            <a:r>
              <a:rPr lang="el-GR" dirty="0"/>
              <a:t> Ζητήματα </a:t>
            </a:r>
          </a:p>
          <a:p>
            <a:r>
              <a:rPr lang="el-GR" dirty="0"/>
              <a:t>Περιβαλλοντική Εκπαίδευση </a:t>
            </a:r>
          </a:p>
          <a:p>
            <a:r>
              <a:rPr lang="el-GR" dirty="0"/>
              <a:t>Κλιματική Αλλαγή </a:t>
            </a:r>
          </a:p>
          <a:p>
            <a:r>
              <a:rPr lang="el-GR" dirty="0" err="1"/>
              <a:t>Αειφορία</a:t>
            </a:r>
            <a:r>
              <a:rPr lang="el-GR" dirty="0"/>
              <a:t> </a:t>
            </a:r>
          </a:p>
          <a:p>
            <a:r>
              <a:rPr lang="el-GR" dirty="0"/>
              <a:t>Επιστημονική Επικοινωνία </a:t>
            </a:r>
          </a:p>
          <a:p>
            <a:r>
              <a:rPr lang="el-GR" dirty="0"/>
              <a:t>Ηθική της Επιστήμης και της Τεχνολογίας</a:t>
            </a:r>
          </a:p>
        </p:txBody>
      </p:sp>
      <p:sp>
        <p:nvSpPr>
          <p:cNvPr id="3" name="Ορθογώνιο 2">
            <a:extLst>
              <a:ext uri="{FF2B5EF4-FFF2-40B4-BE49-F238E27FC236}">
                <a16:creationId xmlns:a16="http://schemas.microsoft.com/office/drawing/2014/main" id="{F2B85E68-1415-4AC9-8518-F8035141DEE2}"/>
              </a:ext>
            </a:extLst>
          </p:cNvPr>
          <p:cNvSpPr/>
          <p:nvPr/>
        </p:nvSpPr>
        <p:spPr>
          <a:xfrm>
            <a:off x="7807841" y="3429000"/>
            <a:ext cx="3841898" cy="2308324"/>
          </a:xfrm>
          <a:prstGeom prst="rect">
            <a:avLst/>
          </a:prstGeom>
        </p:spPr>
        <p:txBody>
          <a:bodyPr wrap="square">
            <a:spAutoFit/>
          </a:bodyPr>
          <a:lstStyle/>
          <a:p>
            <a:r>
              <a:rPr lang="el-GR" b="1" dirty="0"/>
              <a:t>Άτυπη Εκπαίδευση</a:t>
            </a:r>
          </a:p>
          <a:p>
            <a:r>
              <a:rPr lang="el-GR" dirty="0"/>
              <a:t>Μουσεία Επιστημών </a:t>
            </a:r>
          </a:p>
          <a:p>
            <a:r>
              <a:rPr lang="el-GR" dirty="0" err="1"/>
              <a:t>Science</a:t>
            </a:r>
            <a:r>
              <a:rPr lang="el-GR" dirty="0"/>
              <a:t> </a:t>
            </a:r>
            <a:r>
              <a:rPr lang="el-GR" dirty="0" err="1"/>
              <a:t>Centers</a:t>
            </a:r>
            <a:r>
              <a:rPr lang="el-GR" dirty="0"/>
              <a:t> </a:t>
            </a:r>
          </a:p>
          <a:p>
            <a:r>
              <a:rPr lang="el-GR" dirty="0"/>
              <a:t>Εκπαιδευτικά Φεστιβάλ </a:t>
            </a:r>
          </a:p>
          <a:p>
            <a:r>
              <a:rPr lang="el-GR" dirty="0"/>
              <a:t>Εξωσχολικές STEM Δραστηριότητες </a:t>
            </a:r>
          </a:p>
          <a:p>
            <a:r>
              <a:rPr lang="el-GR" dirty="0" err="1"/>
              <a:t>Citizen</a:t>
            </a:r>
            <a:r>
              <a:rPr lang="el-GR" dirty="0"/>
              <a:t> </a:t>
            </a:r>
            <a:r>
              <a:rPr lang="el-GR" dirty="0" err="1"/>
              <a:t>Science</a:t>
            </a:r>
            <a:r>
              <a:rPr lang="el-GR" dirty="0"/>
              <a:t> </a:t>
            </a:r>
          </a:p>
          <a:p>
            <a:r>
              <a:rPr lang="el-GR" dirty="0"/>
              <a:t>Επιστήμη στα Μέσα Κοινωνικής Δικτύωσης</a:t>
            </a:r>
          </a:p>
        </p:txBody>
      </p:sp>
      <p:sp>
        <p:nvSpPr>
          <p:cNvPr id="4" name="Ορθογώνιο 3">
            <a:extLst>
              <a:ext uri="{FF2B5EF4-FFF2-40B4-BE49-F238E27FC236}">
                <a16:creationId xmlns:a16="http://schemas.microsoft.com/office/drawing/2014/main" id="{B3334589-53E0-41FF-93D1-2917979482D8}"/>
              </a:ext>
            </a:extLst>
          </p:cNvPr>
          <p:cNvSpPr/>
          <p:nvPr/>
        </p:nvSpPr>
        <p:spPr>
          <a:xfrm>
            <a:off x="1024273" y="829615"/>
            <a:ext cx="3058630" cy="3139321"/>
          </a:xfrm>
          <a:prstGeom prst="rect">
            <a:avLst/>
          </a:prstGeom>
        </p:spPr>
        <p:txBody>
          <a:bodyPr wrap="square">
            <a:spAutoFit/>
          </a:bodyPr>
          <a:lstStyle/>
          <a:p>
            <a:r>
              <a:rPr lang="el-GR" b="1" dirty="0"/>
              <a:t>Ισότητα και Συμπερίληψη</a:t>
            </a:r>
          </a:p>
          <a:p>
            <a:r>
              <a:rPr lang="el-GR" dirty="0"/>
              <a:t>Φύλο και Φυσικές Επιστήμες </a:t>
            </a:r>
          </a:p>
          <a:p>
            <a:r>
              <a:rPr lang="el-GR" dirty="0" err="1"/>
              <a:t>Έμφυλες</a:t>
            </a:r>
            <a:r>
              <a:rPr lang="el-GR" dirty="0"/>
              <a:t> Ταυτότητες </a:t>
            </a:r>
          </a:p>
          <a:p>
            <a:r>
              <a:rPr lang="el-GR" dirty="0"/>
              <a:t>Αναπηρία και Φυσικές Επιστήμες </a:t>
            </a:r>
          </a:p>
          <a:p>
            <a:r>
              <a:rPr lang="el-GR" dirty="0"/>
              <a:t>Συμπεριληπτική STEM Εκπαίδευση </a:t>
            </a:r>
          </a:p>
          <a:p>
            <a:r>
              <a:rPr lang="el-GR" dirty="0"/>
              <a:t>Πολιτισμική και Γλωσσική Διαφορετικότητα </a:t>
            </a:r>
          </a:p>
          <a:p>
            <a:r>
              <a:rPr lang="el-GR" dirty="0"/>
              <a:t>Κοινωνική Δικαιοσύνη στην Εκπαίδευση </a:t>
            </a:r>
          </a:p>
        </p:txBody>
      </p:sp>
      <p:sp>
        <p:nvSpPr>
          <p:cNvPr id="5" name="Ορθογώνιο 4">
            <a:extLst>
              <a:ext uri="{FF2B5EF4-FFF2-40B4-BE49-F238E27FC236}">
                <a16:creationId xmlns:a16="http://schemas.microsoft.com/office/drawing/2014/main" id="{10864C43-627C-4367-BB86-1B0939670556}"/>
              </a:ext>
            </a:extLst>
          </p:cNvPr>
          <p:cNvSpPr/>
          <p:nvPr/>
        </p:nvSpPr>
        <p:spPr>
          <a:xfrm>
            <a:off x="4919331" y="823240"/>
            <a:ext cx="4192771" cy="2308324"/>
          </a:xfrm>
          <a:prstGeom prst="rect">
            <a:avLst/>
          </a:prstGeom>
        </p:spPr>
        <p:txBody>
          <a:bodyPr wrap="square">
            <a:spAutoFit/>
          </a:bodyPr>
          <a:lstStyle/>
          <a:p>
            <a:r>
              <a:rPr lang="el-GR" b="1" dirty="0"/>
              <a:t>Εκπαιδευτικοί</a:t>
            </a:r>
          </a:p>
          <a:p>
            <a:r>
              <a:rPr lang="el-GR" dirty="0"/>
              <a:t>Πεποιθήσεις Εκπαιδευτικών </a:t>
            </a:r>
          </a:p>
          <a:p>
            <a:r>
              <a:rPr lang="el-GR" dirty="0"/>
              <a:t>Επαγγελματική Ανάπτυξη </a:t>
            </a:r>
          </a:p>
          <a:p>
            <a:r>
              <a:rPr lang="el-GR" dirty="0"/>
              <a:t>Διδακτικές Πρακτικές </a:t>
            </a:r>
          </a:p>
          <a:p>
            <a:r>
              <a:rPr lang="el-GR" dirty="0"/>
              <a:t>Ταυτότητα Εκπαιδευτικών </a:t>
            </a:r>
          </a:p>
          <a:p>
            <a:r>
              <a:rPr lang="el-GR" dirty="0"/>
              <a:t>Γνώση Περιεχομένου και Παιδαγωγική Γνώση (PCK) </a:t>
            </a:r>
          </a:p>
          <a:p>
            <a:r>
              <a:rPr lang="el-GR" dirty="0"/>
              <a:t>Χρήση Τεχνολογίας από Εκπαιδευτικούς</a:t>
            </a:r>
          </a:p>
        </p:txBody>
      </p:sp>
    </p:spTree>
    <p:extLst>
      <p:ext uri="{BB962C8B-B14F-4D97-AF65-F5344CB8AC3E}">
        <p14:creationId xmlns:p14="http://schemas.microsoft.com/office/powerpoint/2010/main" val="2104089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64D41280-20B7-4BC2-9C6C-6EF6E14A761E}"/>
              </a:ext>
            </a:extLst>
          </p:cNvPr>
          <p:cNvSpPr>
            <a:spLocks noGrp="1"/>
          </p:cNvSpPr>
          <p:nvPr>
            <p:ph type="title"/>
          </p:nvPr>
        </p:nvSpPr>
        <p:spPr/>
        <p:txBody>
          <a:bodyPr/>
          <a:lstStyle/>
          <a:p>
            <a:r>
              <a:rPr lang="el-GR" dirty="0"/>
              <a:t>Βήμα 1: Επιλογή Θεματικής</a:t>
            </a:r>
            <a:endParaRPr lang="en-US" dirty="0"/>
          </a:p>
        </p:txBody>
      </p:sp>
      <p:sp>
        <p:nvSpPr>
          <p:cNvPr id="6" name="Θέση περιεχομένου 5">
            <a:extLst>
              <a:ext uri="{FF2B5EF4-FFF2-40B4-BE49-F238E27FC236}">
                <a16:creationId xmlns:a16="http://schemas.microsoft.com/office/drawing/2014/main" id="{A6991FA7-14A1-408E-BF16-83AFB4D0BA87}"/>
              </a:ext>
            </a:extLst>
          </p:cNvPr>
          <p:cNvSpPr>
            <a:spLocks noGrp="1"/>
          </p:cNvSpPr>
          <p:nvPr>
            <p:ph idx="1"/>
          </p:nvPr>
        </p:nvSpPr>
        <p:spPr>
          <a:xfrm>
            <a:off x="1295402" y="2535666"/>
            <a:ext cx="3244700" cy="3450463"/>
          </a:xfrm>
        </p:spPr>
        <p:txBody>
          <a:bodyPr>
            <a:normAutofit fontScale="92500" lnSpcReduction="10000"/>
          </a:bodyPr>
          <a:lstStyle/>
          <a:p>
            <a:r>
              <a:rPr lang="el-GR" sz="2200" dirty="0"/>
              <a:t>STEM Εκπαίδευση </a:t>
            </a:r>
          </a:p>
          <a:p>
            <a:r>
              <a:rPr lang="el-GR" sz="2200" dirty="0"/>
              <a:t>Τεχνητή Νοημοσύνη στην Εκπαίδευση </a:t>
            </a:r>
          </a:p>
          <a:p>
            <a:r>
              <a:rPr lang="el-GR" sz="2200" dirty="0"/>
              <a:t>Επιστημονική Ταυτότητα (</a:t>
            </a:r>
            <a:r>
              <a:rPr lang="el-GR" sz="2200" dirty="0" err="1"/>
              <a:t>Science</a:t>
            </a:r>
            <a:r>
              <a:rPr lang="el-GR" sz="2200" dirty="0"/>
              <a:t> </a:t>
            </a:r>
            <a:r>
              <a:rPr lang="el-GR" sz="2200" dirty="0" err="1"/>
              <a:t>Identity</a:t>
            </a:r>
            <a:r>
              <a:rPr lang="el-GR" sz="2200" dirty="0"/>
              <a:t>) </a:t>
            </a:r>
          </a:p>
          <a:p>
            <a:r>
              <a:rPr lang="el-GR" sz="2200" dirty="0"/>
              <a:t>Ισότητα, Συμπερίληψη και Διαφορετικότητα</a:t>
            </a:r>
          </a:p>
          <a:p>
            <a:r>
              <a:rPr lang="el-GR" sz="2200" dirty="0"/>
              <a:t>Φύση της Επιστήμης (</a:t>
            </a:r>
            <a:r>
              <a:rPr lang="el-GR" sz="2200" dirty="0" err="1"/>
              <a:t>Nature</a:t>
            </a:r>
            <a:r>
              <a:rPr lang="el-GR" sz="2200" dirty="0"/>
              <a:t> of </a:t>
            </a:r>
            <a:r>
              <a:rPr lang="el-GR" sz="2200" dirty="0" err="1"/>
              <a:t>Science</a:t>
            </a:r>
            <a:r>
              <a:rPr lang="el-GR" sz="2200" dirty="0"/>
              <a:t>) </a:t>
            </a:r>
          </a:p>
          <a:p>
            <a:pPr marL="0" indent="0">
              <a:buNone/>
            </a:pPr>
            <a:endParaRPr lang="el-GR" dirty="0"/>
          </a:p>
        </p:txBody>
      </p:sp>
      <p:sp>
        <p:nvSpPr>
          <p:cNvPr id="7" name="Θέση περιεχομένου 5">
            <a:extLst>
              <a:ext uri="{FF2B5EF4-FFF2-40B4-BE49-F238E27FC236}">
                <a16:creationId xmlns:a16="http://schemas.microsoft.com/office/drawing/2014/main" id="{12263D81-C7D9-4E47-AD27-28B2ADFF3E57}"/>
              </a:ext>
            </a:extLst>
          </p:cNvPr>
          <p:cNvSpPr txBox="1">
            <a:spLocks/>
          </p:cNvSpPr>
          <p:nvPr/>
        </p:nvSpPr>
        <p:spPr>
          <a:xfrm>
            <a:off x="4074044" y="2535666"/>
            <a:ext cx="3889742" cy="3854501"/>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l-GR" sz="2000" dirty="0"/>
              <a:t>Διερευνητική Μάθηση (</a:t>
            </a:r>
            <a:r>
              <a:rPr lang="el-GR" sz="2000" dirty="0" err="1"/>
              <a:t>Inquiry</a:t>
            </a:r>
            <a:r>
              <a:rPr lang="el-GR" sz="2000" dirty="0"/>
              <a:t> </a:t>
            </a:r>
            <a:r>
              <a:rPr lang="el-GR" sz="2000" dirty="0" err="1"/>
              <a:t>Learning</a:t>
            </a:r>
            <a:r>
              <a:rPr lang="el-GR" sz="2000" dirty="0"/>
              <a:t>) </a:t>
            </a:r>
          </a:p>
          <a:p>
            <a:r>
              <a:rPr lang="el-GR" sz="2000" dirty="0"/>
              <a:t>Επιστημονικός Συλλογισμός </a:t>
            </a:r>
          </a:p>
          <a:p>
            <a:r>
              <a:rPr lang="el-GR" sz="2000" dirty="0"/>
              <a:t>Επιστημονικός </a:t>
            </a:r>
            <a:r>
              <a:rPr lang="el-GR" sz="2000" dirty="0" err="1"/>
              <a:t>Γραμματισμός</a:t>
            </a:r>
            <a:r>
              <a:rPr lang="el-GR" sz="2000" dirty="0"/>
              <a:t> </a:t>
            </a:r>
          </a:p>
          <a:p>
            <a:r>
              <a:rPr lang="el-GR" sz="2000" dirty="0"/>
              <a:t>Εννοιολογική Κατανόηση </a:t>
            </a:r>
          </a:p>
          <a:p>
            <a:r>
              <a:rPr lang="el-GR" sz="2000" dirty="0"/>
              <a:t>Παρανοήσεις και Εναλλακτικές Ιδέες των Μαθητών </a:t>
            </a:r>
          </a:p>
          <a:p>
            <a:endParaRPr lang="el-GR" sz="2000" dirty="0"/>
          </a:p>
          <a:p>
            <a:endParaRPr lang="el-GR" sz="2000" dirty="0"/>
          </a:p>
        </p:txBody>
      </p:sp>
      <p:sp>
        <p:nvSpPr>
          <p:cNvPr id="15" name="Θέση περιεχομένου 5">
            <a:extLst>
              <a:ext uri="{FF2B5EF4-FFF2-40B4-BE49-F238E27FC236}">
                <a16:creationId xmlns:a16="http://schemas.microsoft.com/office/drawing/2014/main" id="{3EBE186D-D6DF-47EB-968E-BE0969D39834}"/>
              </a:ext>
            </a:extLst>
          </p:cNvPr>
          <p:cNvSpPr txBox="1">
            <a:spLocks/>
          </p:cNvSpPr>
          <p:nvPr/>
        </p:nvSpPr>
        <p:spPr>
          <a:xfrm>
            <a:off x="7651900" y="2512430"/>
            <a:ext cx="3889742" cy="3854501"/>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l-GR" sz="2000" dirty="0" err="1"/>
              <a:t>Κοινωνικοεπιστημονικά</a:t>
            </a:r>
            <a:r>
              <a:rPr lang="el-GR" sz="2000" dirty="0"/>
              <a:t> Ζητήματα (</a:t>
            </a:r>
            <a:r>
              <a:rPr lang="el-GR" sz="2000" dirty="0" err="1"/>
              <a:t>Socio-scientific</a:t>
            </a:r>
            <a:r>
              <a:rPr lang="el-GR" sz="2000" dirty="0"/>
              <a:t> </a:t>
            </a:r>
            <a:r>
              <a:rPr lang="el-GR" sz="2000" dirty="0" err="1"/>
              <a:t>Issues</a:t>
            </a:r>
            <a:r>
              <a:rPr lang="el-GR" sz="2000" dirty="0"/>
              <a:t>) </a:t>
            </a:r>
          </a:p>
          <a:p>
            <a:r>
              <a:rPr lang="el-GR" sz="2000" dirty="0"/>
              <a:t>Περιβαλλοντική Εκπαίδευση </a:t>
            </a:r>
          </a:p>
          <a:p>
            <a:r>
              <a:rPr lang="el-GR" sz="2000" dirty="0"/>
              <a:t>Εκπαίδευση για την </a:t>
            </a:r>
            <a:r>
              <a:rPr lang="el-GR" sz="2000" dirty="0" err="1"/>
              <a:t>Αειφορία</a:t>
            </a:r>
            <a:r>
              <a:rPr lang="el-GR" sz="2000" dirty="0"/>
              <a:t> </a:t>
            </a:r>
          </a:p>
          <a:p>
            <a:r>
              <a:rPr lang="el-GR" sz="2000" dirty="0"/>
              <a:t>Εκπαίδευση για την Κλιματική Αλλαγή </a:t>
            </a:r>
          </a:p>
          <a:p>
            <a:r>
              <a:rPr lang="el-GR" sz="2000" dirty="0"/>
              <a:t>Ψηφιακές Τεχνολογίες στη Διδασκαλία των ΦΕ </a:t>
            </a:r>
          </a:p>
        </p:txBody>
      </p:sp>
    </p:spTree>
    <p:extLst>
      <p:ext uri="{BB962C8B-B14F-4D97-AF65-F5344CB8AC3E}">
        <p14:creationId xmlns:p14="http://schemas.microsoft.com/office/powerpoint/2010/main" val="235698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4A1A97-B12C-47FA-B81B-50114B2548FE}"/>
              </a:ext>
            </a:extLst>
          </p:cNvPr>
          <p:cNvSpPr>
            <a:spLocks noGrp="1"/>
          </p:cNvSpPr>
          <p:nvPr>
            <p:ph type="title"/>
          </p:nvPr>
        </p:nvSpPr>
        <p:spPr/>
        <p:txBody>
          <a:bodyPr/>
          <a:lstStyle/>
          <a:p>
            <a:r>
              <a:rPr lang="el-GR" dirty="0"/>
              <a:t>Βήμα 1: Επιλογή Θεματικής ΙΙ</a:t>
            </a:r>
            <a:endParaRPr lang="en-US" dirty="0"/>
          </a:p>
        </p:txBody>
      </p:sp>
      <p:sp>
        <p:nvSpPr>
          <p:cNvPr id="3" name="Θέση περιεχομένου 2">
            <a:extLst>
              <a:ext uri="{FF2B5EF4-FFF2-40B4-BE49-F238E27FC236}">
                <a16:creationId xmlns:a16="http://schemas.microsoft.com/office/drawing/2014/main" id="{13573B57-2ABA-4B63-9413-41C49DC4AFB2}"/>
              </a:ext>
            </a:extLst>
          </p:cNvPr>
          <p:cNvSpPr>
            <a:spLocks noGrp="1"/>
          </p:cNvSpPr>
          <p:nvPr>
            <p:ph idx="1"/>
          </p:nvPr>
        </p:nvSpPr>
        <p:spPr>
          <a:xfrm>
            <a:off x="8440480" y="2709332"/>
            <a:ext cx="2628013" cy="3318936"/>
          </a:xfrm>
        </p:spPr>
        <p:txBody>
          <a:bodyPr>
            <a:normAutofit fontScale="85000" lnSpcReduction="20000"/>
          </a:bodyPr>
          <a:lstStyle/>
          <a:p>
            <a:r>
              <a:rPr lang="el-GR" dirty="0"/>
              <a:t>Διαφορετικότητα στη STEM Εκπαίδευση </a:t>
            </a:r>
          </a:p>
          <a:p>
            <a:r>
              <a:rPr lang="el-GR" dirty="0"/>
              <a:t>Επικοινωνία της Επιστήμης </a:t>
            </a:r>
          </a:p>
          <a:p>
            <a:r>
              <a:rPr lang="el-GR" dirty="0"/>
              <a:t>Άτυπη Μάθηση Επιστημών </a:t>
            </a:r>
          </a:p>
          <a:p>
            <a:r>
              <a:rPr lang="el-GR" dirty="0"/>
              <a:t>Μουσεία και Κέντρα Επιστημών </a:t>
            </a:r>
          </a:p>
          <a:p>
            <a:r>
              <a:rPr lang="el-GR" dirty="0"/>
              <a:t>Ηθική της Επιστήμης και της Τεχνολογίας </a:t>
            </a:r>
          </a:p>
          <a:p>
            <a:endParaRPr lang="el-GR" dirty="0"/>
          </a:p>
          <a:p>
            <a:endParaRPr lang="en-US" dirty="0"/>
          </a:p>
        </p:txBody>
      </p:sp>
      <p:sp>
        <p:nvSpPr>
          <p:cNvPr id="6" name="Θέση περιεχομένου 2">
            <a:extLst>
              <a:ext uri="{FF2B5EF4-FFF2-40B4-BE49-F238E27FC236}">
                <a16:creationId xmlns:a16="http://schemas.microsoft.com/office/drawing/2014/main" id="{14D58078-96BD-45BC-BAD8-FE73E95634CC}"/>
              </a:ext>
            </a:extLst>
          </p:cNvPr>
          <p:cNvSpPr txBox="1">
            <a:spLocks/>
          </p:cNvSpPr>
          <p:nvPr/>
        </p:nvSpPr>
        <p:spPr>
          <a:xfrm>
            <a:off x="978195" y="2709331"/>
            <a:ext cx="3351029" cy="3680835"/>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l-GR" sz="2000" dirty="0"/>
              <a:t>Εικονικά Εργαστήρια</a:t>
            </a:r>
          </a:p>
          <a:p>
            <a:r>
              <a:rPr lang="el-GR" sz="2000" dirty="0"/>
              <a:t>Προσομοιώσεις</a:t>
            </a:r>
          </a:p>
          <a:p>
            <a:r>
              <a:rPr lang="el-GR" sz="2000" dirty="0"/>
              <a:t>Εκπαιδευτική Ρομποτική</a:t>
            </a:r>
          </a:p>
          <a:p>
            <a:r>
              <a:rPr lang="el-GR" sz="2000" dirty="0" err="1"/>
              <a:t>Παιχνιδοποίηση</a:t>
            </a:r>
            <a:r>
              <a:rPr lang="el-GR" sz="2000" dirty="0"/>
              <a:t> και </a:t>
            </a:r>
            <a:r>
              <a:rPr lang="el-GR" sz="2000" dirty="0" err="1"/>
              <a:t>Game-Based</a:t>
            </a:r>
            <a:r>
              <a:rPr lang="el-GR" sz="2000" dirty="0"/>
              <a:t> </a:t>
            </a:r>
            <a:r>
              <a:rPr lang="el-GR" sz="2000" dirty="0" err="1"/>
              <a:t>Learning</a:t>
            </a:r>
            <a:endParaRPr lang="el-GR" sz="2000" dirty="0"/>
          </a:p>
          <a:p>
            <a:r>
              <a:rPr lang="el-GR" sz="2000" dirty="0"/>
              <a:t>Αξιολόγηση στη Διδασκαλία των Φυσικών Επιστημών </a:t>
            </a:r>
          </a:p>
          <a:p>
            <a:r>
              <a:rPr lang="el-GR" sz="2000" dirty="0"/>
              <a:t>Διαμορφωτική Αξιολόγηση </a:t>
            </a:r>
          </a:p>
        </p:txBody>
      </p:sp>
      <p:sp>
        <p:nvSpPr>
          <p:cNvPr id="7" name="Θέση περιεχομένου 2">
            <a:extLst>
              <a:ext uri="{FF2B5EF4-FFF2-40B4-BE49-F238E27FC236}">
                <a16:creationId xmlns:a16="http://schemas.microsoft.com/office/drawing/2014/main" id="{F46A7A8E-6B25-49D2-8093-8828E1ACEEF0}"/>
              </a:ext>
            </a:extLst>
          </p:cNvPr>
          <p:cNvSpPr txBox="1">
            <a:spLocks/>
          </p:cNvSpPr>
          <p:nvPr/>
        </p:nvSpPr>
        <p:spPr>
          <a:xfrm>
            <a:off x="4653516" y="2608126"/>
            <a:ext cx="3786964" cy="352134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l-GR" sz="2000" dirty="0"/>
              <a:t>Επαγγελματική Ανάπτυξη Εκπαιδευτικών </a:t>
            </a:r>
          </a:p>
          <a:p>
            <a:r>
              <a:rPr lang="el-GR" sz="2000" dirty="0"/>
              <a:t>Πεποιθήσεις Εκπαιδευτικών </a:t>
            </a:r>
          </a:p>
          <a:p>
            <a:r>
              <a:rPr lang="el-GR" sz="2000" dirty="0"/>
              <a:t>Ταυτότητα Εκπαιδευτικών </a:t>
            </a:r>
          </a:p>
          <a:p>
            <a:r>
              <a:rPr lang="el-GR" sz="2000" dirty="0"/>
              <a:t>Συμπεριληπτική Εκπαίδευση στις Φυσικές Επιστήμες </a:t>
            </a:r>
          </a:p>
          <a:p>
            <a:r>
              <a:rPr lang="el-GR" sz="2000" dirty="0"/>
              <a:t>Φύλο και Φυσικές Επιστήμες </a:t>
            </a:r>
          </a:p>
          <a:p>
            <a:r>
              <a:rPr lang="el-GR" sz="2000" dirty="0"/>
              <a:t>Διαφορετικότητα στη STEM Εκπαίδευση </a:t>
            </a:r>
          </a:p>
        </p:txBody>
      </p:sp>
    </p:spTree>
    <p:extLst>
      <p:ext uri="{BB962C8B-B14F-4D97-AF65-F5344CB8AC3E}">
        <p14:creationId xmlns:p14="http://schemas.microsoft.com/office/powerpoint/2010/main" val="4047553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900" dirty="0">
                <a:highlight>
                  <a:srgbClr val="FFFF00"/>
                </a:highlight>
              </a:rPr>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40120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4101009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3FCA1E-5E39-43BB-B80C-793D4B636271}"/>
              </a:ext>
            </a:extLst>
          </p:cNvPr>
          <p:cNvSpPr>
            <a:spLocks noGrp="1"/>
          </p:cNvSpPr>
          <p:nvPr>
            <p:ph type="title"/>
          </p:nvPr>
        </p:nvSpPr>
        <p:spPr/>
        <p:txBody>
          <a:bodyPr>
            <a:normAutofit/>
          </a:bodyPr>
          <a:lstStyle/>
          <a:p>
            <a:r>
              <a:rPr lang="el-GR" b="1" dirty="0"/>
              <a:t>Βήμα 2: Βιβλιογραφία</a:t>
            </a:r>
            <a:endParaRPr lang="en-US" dirty="0"/>
          </a:p>
        </p:txBody>
      </p:sp>
      <p:sp>
        <p:nvSpPr>
          <p:cNvPr id="3" name="Θέση περιεχομένου 2">
            <a:extLst>
              <a:ext uri="{FF2B5EF4-FFF2-40B4-BE49-F238E27FC236}">
                <a16:creationId xmlns:a16="http://schemas.microsoft.com/office/drawing/2014/main" id="{18E663A7-97B1-4C2F-9128-84498038D208}"/>
              </a:ext>
            </a:extLst>
          </p:cNvPr>
          <p:cNvSpPr>
            <a:spLocks noGrp="1"/>
          </p:cNvSpPr>
          <p:nvPr>
            <p:ph idx="1"/>
          </p:nvPr>
        </p:nvSpPr>
        <p:spPr>
          <a:xfrm>
            <a:off x="1295401" y="2556932"/>
            <a:ext cx="9601196" cy="3801338"/>
          </a:xfrm>
        </p:spPr>
        <p:txBody>
          <a:bodyPr>
            <a:normAutofit/>
          </a:bodyPr>
          <a:lstStyle/>
          <a:p>
            <a:pPr marL="0" indent="0">
              <a:buNone/>
            </a:pPr>
            <a:r>
              <a:rPr lang="el-GR" sz="2800" dirty="0"/>
              <a:t>Ξεκινάμε από:</a:t>
            </a:r>
          </a:p>
          <a:p>
            <a:pPr lvl="1"/>
            <a:r>
              <a:rPr lang="el-GR" sz="2400" dirty="0"/>
              <a:t>άρθρα </a:t>
            </a:r>
          </a:p>
          <a:p>
            <a:pPr lvl="1"/>
            <a:r>
              <a:rPr lang="el-GR" sz="2400" dirty="0" err="1"/>
              <a:t>reviews</a:t>
            </a:r>
            <a:r>
              <a:rPr lang="el-GR" sz="2400" dirty="0"/>
              <a:t> </a:t>
            </a:r>
          </a:p>
          <a:p>
            <a:pPr lvl="1"/>
            <a:r>
              <a:rPr lang="el-GR" sz="2400" dirty="0" err="1"/>
              <a:t>systematic</a:t>
            </a:r>
            <a:r>
              <a:rPr lang="el-GR" sz="2400" dirty="0"/>
              <a:t> </a:t>
            </a:r>
            <a:r>
              <a:rPr lang="el-GR" sz="2400" dirty="0" err="1"/>
              <a:t>reviews</a:t>
            </a:r>
            <a:r>
              <a:rPr lang="el-GR" sz="2400" dirty="0"/>
              <a:t> </a:t>
            </a:r>
          </a:p>
          <a:p>
            <a:pPr marL="0" indent="0">
              <a:buNone/>
            </a:pPr>
            <a:r>
              <a:rPr lang="el-GR" sz="2800" dirty="0"/>
              <a:t>Στόχος:</a:t>
            </a:r>
          </a:p>
          <a:p>
            <a:pPr lvl="1"/>
            <a:r>
              <a:rPr lang="el-GR" sz="2400" dirty="0"/>
              <a:t>Τι γνωρίζουμε ήδη;</a:t>
            </a:r>
          </a:p>
          <a:p>
            <a:pPr lvl="1"/>
            <a:r>
              <a:rPr lang="el-GR" sz="2400" dirty="0"/>
              <a:t>Τι δεν γνωρίζουμε ακόμη;</a:t>
            </a:r>
          </a:p>
          <a:p>
            <a:endParaRPr lang="en-US" dirty="0"/>
          </a:p>
        </p:txBody>
      </p:sp>
    </p:spTree>
    <p:extLst>
      <p:ext uri="{BB962C8B-B14F-4D97-AF65-F5344CB8AC3E}">
        <p14:creationId xmlns:p14="http://schemas.microsoft.com/office/powerpoint/2010/main" val="2051704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4" y="668869"/>
            <a:ext cx="2994051" cy="5285364"/>
          </a:xfrm>
        </p:spPr>
        <p:txBody>
          <a:bodyPr>
            <a:normAutofit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900" dirty="0">
                <a:highlight>
                  <a:srgbClr val="FFFF00"/>
                </a:highlight>
              </a:rPr>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40120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1968800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E7F1BBF-27EF-4238-B686-E7F0438166BD}"/>
              </a:ext>
            </a:extLst>
          </p:cNvPr>
          <p:cNvSpPr>
            <a:spLocks noGrp="1"/>
          </p:cNvSpPr>
          <p:nvPr>
            <p:ph type="title"/>
          </p:nvPr>
        </p:nvSpPr>
        <p:spPr/>
        <p:txBody>
          <a:bodyPr>
            <a:normAutofit/>
          </a:bodyPr>
          <a:lstStyle/>
          <a:p>
            <a:r>
              <a:rPr lang="el-GR" b="1" dirty="0"/>
              <a:t>Βήμα 3: </a:t>
            </a:r>
            <a:r>
              <a:rPr lang="nl-NL" b="1" dirty="0"/>
              <a:t>Research Gap</a:t>
            </a:r>
            <a:endParaRPr lang="en-US" dirty="0"/>
          </a:p>
        </p:txBody>
      </p:sp>
      <p:sp>
        <p:nvSpPr>
          <p:cNvPr id="3" name="Θέση περιεχομένου 2">
            <a:extLst>
              <a:ext uri="{FF2B5EF4-FFF2-40B4-BE49-F238E27FC236}">
                <a16:creationId xmlns:a16="http://schemas.microsoft.com/office/drawing/2014/main" id="{80C4A952-8751-4CBC-BB0A-184E481A4DBF}"/>
              </a:ext>
            </a:extLst>
          </p:cNvPr>
          <p:cNvSpPr>
            <a:spLocks noGrp="1"/>
          </p:cNvSpPr>
          <p:nvPr>
            <p:ph idx="1"/>
          </p:nvPr>
        </p:nvSpPr>
        <p:spPr>
          <a:xfrm>
            <a:off x="1295401" y="2556931"/>
            <a:ext cx="9601196" cy="3641849"/>
          </a:xfrm>
        </p:spPr>
        <p:txBody>
          <a:bodyPr>
            <a:normAutofit lnSpcReduction="10000"/>
          </a:bodyPr>
          <a:lstStyle/>
          <a:p>
            <a:pPr marL="0" indent="0">
              <a:buNone/>
            </a:pPr>
            <a:r>
              <a:rPr lang="el-GR" sz="2800" dirty="0"/>
              <a:t>Research </a:t>
            </a:r>
            <a:r>
              <a:rPr lang="el-GR" sz="2800" dirty="0" err="1"/>
              <a:t>Gap</a:t>
            </a:r>
            <a:r>
              <a:rPr lang="el-GR" sz="2800" dirty="0"/>
              <a:t> = κάτι που δεν έχει μελετηθεί αρκετά</a:t>
            </a:r>
          </a:p>
          <a:p>
            <a:pPr marL="0" indent="0">
              <a:buNone/>
            </a:pPr>
            <a:r>
              <a:rPr lang="el-GR" sz="2800" dirty="0"/>
              <a:t>Παραδείγματα:</a:t>
            </a:r>
          </a:p>
          <a:p>
            <a:pPr lvl="1"/>
            <a:r>
              <a:rPr lang="el-GR" sz="2400" dirty="0"/>
              <a:t>άλλο πλαίσιο </a:t>
            </a:r>
          </a:p>
          <a:p>
            <a:pPr lvl="1"/>
            <a:r>
              <a:rPr lang="el-GR" sz="2400" dirty="0"/>
              <a:t>άλλος πληθυσμός </a:t>
            </a:r>
          </a:p>
          <a:p>
            <a:pPr lvl="1"/>
            <a:r>
              <a:rPr lang="el-GR" sz="2400" dirty="0"/>
              <a:t>άλλη μεταβλητή </a:t>
            </a:r>
          </a:p>
          <a:p>
            <a:pPr lvl="1"/>
            <a:r>
              <a:rPr lang="el-GR" sz="2400" dirty="0"/>
              <a:t>αντικρουόμενα ευρήματα </a:t>
            </a:r>
          </a:p>
          <a:p>
            <a:pPr marL="0" indent="0">
              <a:buNone/>
            </a:pPr>
            <a:r>
              <a:rPr lang="el-GR" sz="2800" dirty="0"/>
              <a:t>Χωρίς </a:t>
            </a:r>
            <a:r>
              <a:rPr lang="el-GR" sz="2800" dirty="0" err="1"/>
              <a:t>gap</a:t>
            </a:r>
            <a:r>
              <a:rPr lang="el-GR" sz="2800" dirty="0"/>
              <a:t> → δεν υπάρχει λόγος για νέα έρευνα</a:t>
            </a:r>
          </a:p>
        </p:txBody>
      </p:sp>
    </p:spTree>
    <p:extLst>
      <p:ext uri="{BB962C8B-B14F-4D97-AF65-F5344CB8AC3E}">
        <p14:creationId xmlns:p14="http://schemas.microsoft.com/office/powerpoint/2010/main" val="1395333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900" dirty="0">
                <a:highlight>
                  <a:srgbClr val="FFFF00"/>
                </a:highlight>
              </a:rPr>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40120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767278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C02B76-92BC-440E-9B28-5BBFCA9DFF8A}"/>
              </a:ext>
            </a:extLst>
          </p:cNvPr>
          <p:cNvSpPr>
            <a:spLocks noGrp="1"/>
          </p:cNvSpPr>
          <p:nvPr>
            <p:ph type="title"/>
          </p:nvPr>
        </p:nvSpPr>
        <p:spPr/>
        <p:txBody>
          <a:bodyPr>
            <a:normAutofit/>
          </a:bodyPr>
          <a:lstStyle/>
          <a:p>
            <a:r>
              <a:rPr lang="el-GR" b="1" dirty="0"/>
              <a:t>Βήμα 4: Ερευνητικό Ερώτημα</a:t>
            </a:r>
            <a:endParaRPr lang="en-US" dirty="0"/>
          </a:p>
        </p:txBody>
      </p:sp>
      <p:sp>
        <p:nvSpPr>
          <p:cNvPr id="3" name="Θέση περιεχομένου 2">
            <a:extLst>
              <a:ext uri="{FF2B5EF4-FFF2-40B4-BE49-F238E27FC236}">
                <a16:creationId xmlns:a16="http://schemas.microsoft.com/office/drawing/2014/main" id="{53C7229C-5F67-4C0B-9FD3-C0C2E469126E}"/>
              </a:ext>
            </a:extLst>
          </p:cNvPr>
          <p:cNvSpPr>
            <a:spLocks noGrp="1"/>
          </p:cNvSpPr>
          <p:nvPr>
            <p:ph idx="1"/>
          </p:nvPr>
        </p:nvSpPr>
        <p:spPr>
          <a:xfrm>
            <a:off x="859466" y="2556932"/>
            <a:ext cx="10730022" cy="3652482"/>
          </a:xfrm>
        </p:spPr>
        <p:txBody>
          <a:bodyPr>
            <a:normAutofit/>
          </a:bodyPr>
          <a:lstStyle/>
          <a:p>
            <a:pPr marL="0" indent="0">
              <a:buNone/>
            </a:pPr>
            <a:r>
              <a:rPr lang="el-GR" dirty="0"/>
              <a:t>Κακό</a:t>
            </a:r>
          </a:p>
          <a:p>
            <a:r>
              <a:rPr lang="el-GR" dirty="0"/>
              <a:t>«Η AI είναι χρήσιμη;»</a:t>
            </a:r>
          </a:p>
          <a:p>
            <a:pPr marL="0" indent="0">
              <a:buNone/>
            </a:pPr>
            <a:r>
              <a:rPr lang="el-GR" dirty="0"/>
              <a:t>Καλό:</a:t>
            </a:r>
          </a:p>
          <a:p>
            <a:r>
              <a:rPr lang="el-GR" dirty="0"/>
              <a:t>«Πώς επηρεάζει η χρήση AI εργαλείων τον επιστημονικό συλλογισμό μαθητών λυκείου;»</a:t>
            </a:r>
          </a:p>
          <a:p>
            <a:pPr marL="0" indent="0">
              <a:buNone/>
            </a:pPr>
            <a:r>
              <a:rPr lang="el-GR" dirty="0"/>
              <a:t>Ένα καλό ερώτημα είναι: ✔ σαφές ✔ εστιασμένο ✔ εφικτό</a:t>
            </a:r>
          </a:p>
          <a:p>
            <a:pPr marL="0" indent="0">
              <a:buNone/>
            </a:pPr>
            <a:r>
              <a:rPr lang="el-GR" dirty="0"/>
              <a:t> ✔ θεωρητικά θεμελιωμένο</a:t>
            </a:r>
          </a:p>
          <a:p>
            <a:endParaRPr lang="el-GR" dirty="0"/>
          </a:p>
          <a:p>
            <a:endParaRPr lang="en-US" dirty="0"/>
          </a:p>
        </p:txBody>
      </p:sp>
    </p:spTree>
    <p:extLst>
      <p:ext uri="{BB962C8B-B14F-4D97-AF65-F5344CB8AC3E}">
        <p14:creationId xmlns:p14="http://schemas.microsoft.com/office/powerpoint/2010/main" val="301588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900" dirty="0">
                <a:highlight>
                  <a:srgbClr val="FFFF00"/>
                </a:highlight>
              </a:rPr>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40120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3526745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31E883-9FD8-4E65-9CB4-E3B3D23B42FB}"/>
              </a:ext>
            </a:extLst>
          </p:cNvPr>
          <p:cNvSpPr>
            <a:spLocks noGrp="1"/>
          </p:cNvSpPr>
          <p:nvPr>
            <p:ph type="title"/>
          </p:nvPr>
        </p:nvSpPr>
        <p:spPr/>
        <p:txBody>
          <a:bodyPr/>
          <a:lstStyle/>
          <a:p>
            <a:r>
              <a:rPr lang="el-GR" b="1"/>
              <a:t>Βήμα 5: Ποσοτική ή Ποιοτική;</a:t>
            </a:r>
          </a:p>
        </p:txBody>
      </p:sp>
      <p:sp>
        <p:nvSpPr>
          <p:cNvPr id="3" name="Θέση περιεχομένου 2">
            <a:extLst>
              <a:ext uri="{FF2B5EF4-FFF2-40B4-BE49-F238E27FC236}">
                <a16:creationId xmlns:a16="http://schemas.microsoft.com/office/drawing/2014/main" id="{13225BE9-5D79-4084-A6E0-D609DE34E22A}"/>
              </a:ext>
            </a:extLst>
          </p:cNvPr>
          <p:cNvSpPr>
            <a:spLocks noGrp="1"/>
          </p:cNvSpPr>
          <p:nvPr>
            <p:ph idx="1"/>
          </p:nvPr>
        </p:nvSpPr>
        <p:spPr>
          <a:xfrm>
            <a:off x="2550044" y="2495895"/>
            <a:ext cx="3425454" cy="4152213"/>
          </a:xfrm>
        </p:spPr>
        <p:txBody>
          <a:bodyPr>
            <a:normAutofit fontScale="92500" lnSpcReduction="20000"/>
          </a:bodyPr>
          <a:lstStyle/>
          <a:p>
            <a:pPr marL="0" indent="0">
              <a:buNone/>
            </a:pPr>
            <a:r>
              <a:rPr lang="el-GR" sz="3000" b="1" dirty="0"/>
              <a:t>Ποσοτική</a:t>
            </a:r>
          </a:p>
          <a:p>
            <a:r>
              <a:rPr lang="el-GR" sz="3000" dirty="0"/>
              <a:t>μέτρηση </a:t>
            </a:r>
          </a:p>
          <a:p>
            <a:r>
              <a:rPr lang="el-GR" sz="3000" dirty="0"/>
              <a:t>μεταβλητές </a:t>
            </a:r>
          </a:p>
          <a:p>
            <a:r>
              <a:rPr lang="el-GR" sz="3000" dirty="0"/>
              <a:t>αριθμοί </a:t>
            </a:r>
          </a:p>
          <a:p>
            <a:pPr marL="0" indent="0">
              <a:buNone/>
            </a:pPr>
            <a:r>
              <a:rPr lang="el-GR" sz="3000" b="1" dirty="0"/>
              <a:t>Ερωτήματα:</a:t>
            </a:r>
          </a:p>
          <a:p>
            <a:r>
              <a:rPr lang="el-GR" sz="3000" dirty="0"/>
              <a:t>Υπάρχει διαφορά; </a:t>
            </a:r>
          </a:p>
          <a:p>
            <a:r>
              <a:rPr lang="el-GR" sz="3000" dirty="0"/>
              <a:t>Υπάρχει σχέση; </a:t>
            </a:r>
          </a:p>
          <a:p>
            <a:r>
              <a:rPr lang="el-GR" sz="3000" dirty="0"/>
              <a:t>Πόσο</a:t>
            </a:r>
          </a:p>
          <a:p>
            <a:endParaRPr lang="en-US" dirty="0"/>
          </a:p>
        </p:txBody>
      </p:sp>
      <p:sp>
        <p:nvSpPr>
          <p:cNvPr id="4" name="Ορθογώνιο 3">
            <a:extLst>
              <a:ext uri="{FF2B5EF4-FFF2-40B4-BE49-F238E27FC236}">
                <a16:creationId xmlns:a16="http://schemas.microsoft.com/office/drawing/2014/main" id="{38E811E8-7F9B-4232-95CA-0CE733BA0C0C}"/>
              </a:ext>
            </a:extLst>
          </p:cNvPr>
          <p:cNvSpPr/>
          <p:nvPr/>
        </p:nvSpPr>
        <p:spPr>
          <a:xfrm>
            <a:off x="6096000" y="2336438"/>
            <a:ext cx="3739116" cy="3539430"/>
          </a:xfrm>
          <a:prstGeom prst="rect">
            <a:avLst/>
          </a:prstGeom>
        </p:spPr>
        <p:txBody>
          <a:bodyPr wrap="square">
            <a:spAutoFit/>
          </a:bodyPr>
          <a:lstStyle/>
          <a:p>
            <a:r>
              <a:rPr lang="el-GR" sz="2800" b="1" dirty="0"/>
              <a:t>Ποιοτική</a:t>
            </a:r>
          </a:p>
          <a:p>
            <a:pPr marL="457200" indent="-457200">
              <a:buFont typeface="Arial" panose="020B0604020202020204" pitchFamily="34" charset="0"/>
              <a:buChar char="•"/>
            </a:pPr>
            <a:r>
              <a:rPr lang="el-GR" sz="2800" dirty="0"/>
              <a:t>εμπειρίες </a:t>
            </a:r>
          </a:p>
          <a:p>
            <a:pPr marL="457200" indent="-457200">
              <a:buFont typeface="Arial" panose="020B0604020202020204" pitchFamily="34" charset="0"/>
              <a:buChar char="•"/>
            </a:pPr>
            <a:r>
              <a:rPr lang="el-GR" sz="2800" dirty="0"/>
              <a:t>νόημα </a:t>
            </a:r>
          </a:p>
          <a:p>
            <a:pPr marL="457200" indent="-457200">
              <a:buFont typeface="Arial" panose="020B0604020202020204" pitchFamily="34" charset="0"/>
              <a:buChar char="•"/>
            </a:pPr>
            <a:r>
              <a:rPr lang="el-GR" sz="2800" dirty="0"/>
              <a:t>Κατανόηση</a:t>
            </a:r>
          </a:p>
          <a:p>
            <a:r>
              <a:rPr lang="el-GR" sz="2800" dirty="0"/>
              <a:t> </a:t>
            </a:r>
          </a:p>
          <a:p>
            <a:r>
              <a:rPr lang="el-GR" sz="2800" b="1" dirty="0"/>
              <a:t>Ερωτήματα:</a:t>
            </a:r>
          </a:p>
          <a:p>
            <a:pPr marL="457200" indent="-457200">
              <a:buFont typeface="Arial" panose="020B0604020202020204" pitchFamily="34" charset="0"/>
              <a:buChar char="•"/>
            </a:pPr>
            <a:r>
              <a:rPr lang="el-GR" sz="2800" dirty="0"/>
              <a:t>Πώς βιώνουν; </a:t>
            </a:r>
          </a:p>
          <a:p>
            <a:pPr marL="457200" indent="-457200">
              <a:buFont typeface="Arial" panose="020B0604020202020204" pitchFamily="34" charset="0"/>
              <a:buChar char="•"/>
            </a:pPr>
            <a:r>
              <a:rPr lang="el-GR" sz="2800" dirty="0"/>
              <a:t>Πώς διαμορφώνεται;</a:t>
            </a:r>
          </a:p>
        </p:txBody>
      </p:sp>
    </p:spTree>
    <p:extLst>
      <p:ext uri="{BB962C8B-B14F-4D97-AF65-F5344CB8AC3E}">
        <p14:creationId xmlns:p14="http://schemas.microsoft.com/office/powerpoint/2010/main" val="1147687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524315"/>
          </a:xfrm>
          <a:prstGeom prst="rect">
            <a:avLst/>
          </a:prstGeom>
        </p:spPr>
        <p:txBody>
          <a:bodyPr wrap="square">
            <a:spAutoFit/>
          </a:bodyPr>
          <a:lstStyle/>
          <a:p>
            <a:r>
              <a:rPr lang="el-GR" sz="2800" dirty="0"/>
              <a:t>↓</a:t>
            </a:r>
            <a:br>
              <a:rPr lang="el-GR" sz="2800" dirty="0"/>
            </a:br>
            <a:r>
              <a:rPr lang="nl-NL" sz="3600" dirty="0">
                <a:highlight>
                  <a:srgbClr val="FFFF00"/>
                </a:highlight>
              </a:rPr>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4150920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17E249-1B04-4EA4-8BD3-524359AD7BDA}"/>
              </a:ext>
            </a:extLst>
          </p:cNvPr>
          <p:cNvSpPr>
            <a:spLocks noGrp="1"/>
          </p:cNvSpPr>
          <p:nvPr>
            <p:ph type="title"/>
          </p:nvPr>
        </p:nvSpPr>
        <p:spPr/>
        <p:txBody>
          <a:bodyPr/>
          <a:lstStyle/>
          <a:p>
            <a:r>
              <a:rPr lang="el-GR" b="1" dirty="0"/>
              <a:t>Βήμα 6: </a:t>
            </a:r>
            <a:r>
              <a:rPr lang="nl-NL" b="1" dirty="0"/>
              <a:t>Research Design</a:t>
            </a:r>
            <a:endParaRPr lang="en-US" b="1" dirty="0"/>
          </a:p>
        </p:txBody>
      </p:sp>
      <p:sp>
        <p:nvSpPr>
          <p:cNvPr id="3" name="Θέση περιεχομένου 2">
            <a:extLst>
              <a:ext uri="{FF2B5EF4-FFF2-40B4-BE49-F238E27FC236}">
                <a16:creationId xmlns:a16="http://schemas.microsoft.com/office/drawing/2014/main" id="{A5BFB8A0-F8E0-4CF9-BAA6-CCC8C926E595}"/>
              </a:ext>
            </a:extLst>
          </p:cNvPr>
          <p:cNvSpPr>
            <a:spLocks noGrp="1"/>
          </p:cNvSpPr>
          <p:nvPr>
            <p:ph idx="1"/>
          </p:nvPr>
        </p:nvSpPr>
        <p:spPr>
          <a:xfrm>
            <a:off x="1295402" y="2556932"/>
            <a:ext cx="4318590" cy="3918296"/>
          </a:xfrm>
        </p:spPr>
        <p:txBody>
          <a:bodyPr>
            <a:normAutofit fontScale="92500" lnSpcReduction="10000"/>
          </a:bodyPr>
          <a:lstStyle/>
          <a:p>
            <a:pPr marL="0" indent="0">
              <a:buNone/>
            </a:pPr>
            <a:r>
              <a:rPr lang="el-GR" b="1" dirty="0">
                <a:highlight>
                  <a:srgbClr val="FFFF00"/>
                </a:highlight>
              </a:rPr>
              <a:t>Ποσοτικά </a:t>
            </a:r>
            <a:r>
              <a:rPr lang="el-GR" b="1" dirty="0" err="1">
                <a:highlight>
                  <a:srgbClr val="FFFF00"/>
                </a:highlight>
              </a:rPr>
              <a:t>Designs</a:t>
            </a:r>
            <a:endParaRPr lang="el-GR" b="1" dirty="0">
              <a:highlight>
                <a:srgbClr val="FFFF00"/>
              </a:highlight>
            </a:endParaRPr>
          </a:p>
          <a:p>
            <a:pPr marL="0" indent="0">
              <a:buNone/>
            </a:pPr>
            <a:r>
              <a:rPr lang="el-GR" b="1" dirty="0"/>
              <a:t>Στόχος:</a:t>
            </a:r>
            <a:br>
              <a:rPr lang="el-GR" dirty="0"/>
            </a:br>
            <a:r>
              <a:rPr lang="el-GR" b="1" dirty="0"/>
              <a:t>Μέτρηση, σύγκριση, έλεγχος σχέσεων</a:t>
            </a:r>
          </a:p>
          <a:p>
            <a:r>
              <a:rPr lang="el-GR" dirty="0"/>
              <a:t>Πειραματικό </a:t>
            </a:r>
          </a:p>
          <a:p>
            <a:r>
              <a:rPr lang="el-GR" dirty="0" err="1"/>
              <a:t>Ημιπειραματικό</a:t>
            </a:r>
            <a:r>
              <a:rPr lang="el-GR" dirty="0"/>
              <a:t> </a:t>
            </a:r>
          </a:p>
          <a:p>
            <a:r>
              <a:rPr lang="el-GR" dirty="0"/>
              <a:t>Συσχετιστικό </a:t>
            </a:r>
          </a:p>
          <a:p>
            <a:r>
              <a:rPr lang="el-GR" dirty="0" err="1"/>
              <a:t>Survey</a:t>
            </a:r>
            <a:r>
              <a:rPr lang="el-GR" dirty="0"/>
              <a:t> </a:t>
            </a:r>
          </a:p>
          <a:p>
            <a:r>
              <a:rPr lang="el-GR" dirty="0" err="1"/>
              <a:t>Longitudinal</a:t>
            </a:r>
            <a:endParaRPr lang="el-GR" dirty="0"/>
          </a:p>
          <a:p>
            <a:endParaRPr lang="en-US" dirty="0"/>
          </a:p>
        </p:txBody>
      </p:sp>
      <p:sp>
        <p:nvSpPr>
          <p:cNvPr id="4" name="Ορθογώνιο 3">
            <a:extLst>
              <a:ext uri="{FF2B5EF4-FFF2-40B4-BE49-F238E27FC236}">
                <a16:creationId xmlns:a16="http://schemas.microsoft.com/office/drawing/2014/main" id="{70303845-7E42-49A6-8214-F152BBD793A2}"/>
              </a:ext>
            </a:extLst>
          </p:cNvPr>
          <p:cNvSpPr/>
          <p:nvPr/>
        </p:nvSpPr>
        <p:spPr>
          <a:xfrm>
            <a:off x="5397795" y="2391795"/>
            <a:ext cx="3512289" cy="3785652"/>
          </a:xfrm>
          <a:prstGeom prst="rect">
            <a:avLst/>
          </a:prstGeom>
        </p:spPr>
        <p:txBody>
          <a:bodyPr wrap="square">
            <a:spAutoFit/>
          </a:bodyPr>
          <a:lstStyle/>
          <a:p>
            <a:r>
              <a:rPr lang="el-GR" sz="2400" b="1" dirty="0">
                <a:highlight>
                  <a:srgbClr val="FFFF00"/>
                </a:highlight>
              </a:rPr>
              <a:t>Ποιοτικά </a:t>
            </a:r>
            <a:r>
              <a:rPr lang="nl-NL" sz="2400" b="1" dirty="0">
                <a:highlight>
                  <a:srgbClr val="FFFF00"/>
                </a:highlight>
              </a:rPr>
              <a:t>Designs</a:t>
            </a:r>
            <a:endParaRPr lang="el-GR" sz="2400" b="1" dirty="0">
              <a:highlight>
                <a:srgbClr val="FFFF00"/>
              </a:highlight>
            </a:endParaRPr>
          </a:p>
          <a:p>
            <a:endParaRPr lang="nl-NL" sz="2400" b="1" dirty="0"/>
          </a:p>
          <a:p>
            <a:r>
              <a:rPr lang="el-GR" sz="2400" b="1" dirty="0"/>
              <a:t>Στόχος:</a:t>
            </a:r>
            <a:br>
              <a:rPr lang="el-GR" sz="2400" b="1" dirty="0"/>
            </a:br>
            <a:r>
              <a:rPr lang="el-GR" sz="2400" b="1" dirty="0"/>
              <a:t>Κατανόηση εμπειριών και νοημάτων</a:t>
            </a:r>
          </a:p>
          <a:p>
            <a:pPr marL="342900" indent="-342900">
              <a:buFont typeface="Arial" panose="020B0604020202020204" pitchFamily="34" charset="0"/>
              <a:buChar char="•"/>
            </a:pPr>
            <a:r>
              <a:rPr lang="nl-NL" sz="2400" dirty="0"/>
              <a:t>Case </a:t>
            </a:r>
            <a:r>
              <a:rPr lang="nl-NL" sz="2400" dirty="0" err="1"/>
              <a:t>Study</a:t>
            </a:r>
            <a:r>
              <a:rPr lang="nl-NL" sz="2400" dirty="0"/>
              <a:t> </a:t>
            </a:r>
          </a:p>
          <a:p>
            <a:pPr marL="342900" indent="-342900">
              <a:buFont typeface="Arial" panose="020B0604020202020204" pitchFamily="34" charset="0"/>
              <a:buChar char="•"/>
            </a:pPr>
            <a:r>
              <a:rPr lang="nl-NL" sz="2400" dirty="0" err="1"/>
              <a:t>Ethnography</a:t>
            </a:r>
            <a:r>
              <a:rPr lang="nl-NL" sz="2400" dirty="0"/>
              <a:t> </a:t>
            </a:r>
          </a:p>
          <a:p>
            <a:pPr marL="342900" indent="-342900">
              <a:buFont typeface="Arial" panose="020B0604020202020204" pitchFamily="34" charset="0"/>
              <a:buChar char="•"/>
            </a:pPr>
            <a:r>
              <a:rPr lang="nl-NL" sz="2400" dirty="0" err="1"/>
              <a:t>Phenomenology</a:t>
            </a:r>
            <a:r>
              <a:rPr lang="nl-NL" sz="2400" dirty="0"/>
              <a:t> </a:t>
            </a:r>
          </a:p>
          <a:p>
            <a:pPr marL="342900" indent="-342900">
              <a:buFont typeface="Arial" panose="020B0604020202020204" pitchFamily="34" charset="0"/>
              <a:buChar char="•"/>
            </a:pPr>
            <a:r>
              <a:rPr lang="nl-NL" sz="2400" dirty="0" err="1"/>
              <a:t>Narrative</a:t>
            </a:r>
            <a:r>
              <a:rPr lang="nl-NL" sz="2400" dirty="0"/>
              <a:t> </a:t>
            </a:r>
            <a:r>
              <a:rPr lang="nl-NL" sz="2400" dirty="0" err="1"/>
              <a:t>Inquiry</a:t>
            </a:r>
            <a:r>
              <a:rPr lang="nl-NL" sz="2400" dirty="0"/>
              <a:t> </a:t>
            </a:r>
          </a:p>
          <a:p>
            <a:pPr marL="342900" indent="-342900">
              <a:buFont typeface="Arial" panose="020B0604020202020204" pitchFamily="34" charset="0"/>
              <a:buChar char="•"/>
            </a:pPr>
            <a:r>
              <a:rPr lang="nl-NL" sz="2400" dirty="0" err="1"/>
              <a:t>Grounded</a:t>
            </a:r>
            <a:r>
              <a:rPr lang="nl-NL" sz="2400" dirty="0"/>
              <a:t> </a:t>
            </a:r>
            <a:r>
              <a:rPr lang="nl-NL" sz="2400" dirty="0" err="1"/>
              <a:t>Theory</a:t>
            </a:r>
            <a:endParaRPr lang="nl-NL" sz="2400" dirty="0"/>
          </a:p>
        </p:txBody>
      </p:sp>
      <p:sp>
        <p:nvSpPr>
          <p:cNvPr id="5" name="Ορθογώνιο 4">
            <a:extLst>
              <a:ext uri="{FF2B5EF4-FFF2-40B4-BE49-F238E27FC236}">
                <a16:creationId xmlns:a16="http://schemas.microsoft.com/office/drawing/2014/main" id="{9D18BEC1-8799-4279-BE18-C0BB14B197E5}"/>
              </a:ext>
            </a:extLst>
          </p:cNvPr>
          <p:cNvSpPr/>
          <p:nvPr/>
        </p:nvSpPr>
        <p:spPr>
          <a:xfrm>
            <a:off x="8832112" y="4516080"/>
            <a:ext cx="3001925" cy="1569660"/>
          </a:xfrm>
          <a:prstGeom prst="rect">
            <a:avLst/>
          </a:prstGeom>
        </p:spPr>
        <p:txBody>
          <a:bodyPr wrap="square">
            <a:spAutoFit/>
          </a:bodyPr>
          <a:lstStyle/>
          <a:p>
            <a:r>
              <a:rPr lang="el-GR" sz="2400" b="1" dirty="0" err="1">
                <a:highlight>
                  <a:srgbClr val="FFFF00"/>
                </a:highlight>
              </a:rPr>
              <a:t>Mixed</a:t>
            </a:r>
            <a:r>
              <a:rPr lang="el-GR" sz="2400" b="1" dirty="0">
                <a:highlight>
                  <a:srgbClr val="FFFF00"/>
                </a:highlight>
              </a:rPr>
              <a:t> </a:t>
            </a:r>
            <a:r>
              <a:rPr lang="el-GR" sz="2400" b="1" dirty="0" err="1">
                <a:highlight>
                  <a:srgbClr val="FFFF00"/>
                </a:highlight>
              </a:rPr>
              <a:t>Methods</a:t>
            </a:r>
            <a:endParaRPr lang="el-GR" sz="2400" b="1" dirty="0">
              <a:highlight>
                <a:srgbClr val="FFFF00"/>
              </a:highlight>
            </a:endParaRPr>
          </a:p>
          <a:p>
            <a:r>
              <a:rPr lang="el-GR" sz="2400" dirty="0"/>
              <a:t>Στόχος:</a:t>
            </a:r>
            <a:br>
              <a:rPr lang="el-GR" sz="2400" dirty="0"/>
            </a:br>
            <a:r>
              <a:rPr lang="el-GR" sz="2400" dirty="0"/>
              <a:t>Συνδυασμός αριθμών και εμπειριών</a:t>
            </a:r>
          </a:p>
        </p:txBody>
      </p:sp>
    </p:spTree>
    <p:extLst>
      <p:ext uri="{BB962C8B-B14F-4D97-AF65-F5344CB8AC3E}">
        <p14:creationId xmlns:p14="http://schemas.microsoft.com/office/powerpoint/2010/main" val="1118611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49DB20-6302-4A82-826F-949CADB6C773}"/>
              </a:ext>
            </a:extLst>
          </p:cNvPr>
          <p:cNvSpPr>
            <a:spLocks noGrp="1"/>
          </p:cNvSpPr>
          <p:nvPr>
            <p:ph type="title"/>
          </p:nvPr>
        </p:nvSpPr>
        <p:spPr/>
        <p:txBody>
          <a:bodyPr>
            <a:normAutofit/>
          </a:bodyPr>
          <a:lstStyle/>
          <a:p>
            <a:r>
              <a:rPr lang="el-GR" b="1" dirty="0"/>
              <a:t>Το ίδιο ερώτημα → διαφορετικά </a:t>
            </a:r>
            <a:r>
              <a:rPr lang="el-GR" b="1" dirty="0" err="1"/>
              <a:t>designs</a:t>
            </a:r>
            <a:endParaRPr lang="en-US" dirty="0"/>
          </a:p>
        </p:txBody>
      </p:sp>
      <p:sp>
        <p:nvSpPr>
          <p:cNvPr id="3" name="Θέση περιεχομένου 2">
            <a:extLst>
              <a:ext uri="{FF2B5EF4-FFF2-40B4-BE49-F238E27FC236}">
                <a16:creationId xmlns:a16="http://schemas.microsoft.com/office/drawing/2014/main" id="{C17A3DCE-9FFD-43AD-B02F-D4E9AD084074}"/>
              </a:ext>
            </a:extLst>
          </p:cNvPr>
          <p:cNvSpPr>
            <a:spLocks noGrp="1"/>
          </p:cNvSpPr>
          <p:nvPr>
            <p:ph idx="1"/>
          </p:nvPr>
        </p:nvSpPr>
        <p:spPr>
          <a:xfrm>
            <a:off x="1295402" y="2556932"/>
            <a:ext cx="3755064" cy="3318936"/>
          </a:xfrm>
        </p:spPr>
        <p:txBody>
          <a:bodyPr/>
          <a:lstStyle/>
          <a:p>
            <a:r>
              <a:rPr lang="el-GR" dirty="0">
                <a:highlight>
                  <a:srgbClr val="FFFF00"/>
                </a:highlight>
              </a:rPr>
              <a:t>Ερώτημα:</a:t>
            </a:r>
            <a:br>
              <a:rPr lang="el-GR" dirty="0">
                <a:highlight>
                  <a:srgbClr val="FFFF00"/>
                </a:highlight>
              </a:rPr>
            </a:br>
            <a:r>
              <a:rPr lang="el-GR" dirty="0">
                <a:solidFill>
                  <a:srgbClr val="FF0000"/>
                </a:solidFill>
              </a:rPr>
              <a:t>«Πώς επηρεάζει η STEM διδασκαλία τη συνεργασία;»</a:t>
            </a:r>
          </a:p>
          <a:p>
            <a:pPr marL="0" indent="0">
              <a:buNone/>
            </a:pPr>
            <a:r>
              <a:rPr lang="el-GR" b="1" dirty="0"/>
              <a:t>Πειραματικό</a:t>
            </a:r>
          </a:p>
          <a:p>
            <a:r>
              <a:rPr lang="el-GR" dirty="0"/>
              <a:t>2 ομάδες μαθητών</a:t>
            </a:r>
            <a:br>
              <a:rPr lang="el-GR" dirty="0"/>
            </a:br>
            <a:r>
              <a:rPr lang="el-GR" dirty="0"/>
              <a:t>μέτρηση συνεργασίας πριν/μετά</a:t>
            </a:r>
          </a:p>
          <a:p>
            <a:endParaRPr lang="en-US" dirty="0"/>
          </a:p>
        </p:txBody>
      </p:sp>
      <p:sp>
        <p:nvSpPr>
          <p:cNvPr id="4" name="Ορθογώνιο 3">
            <a:extLst>
              <a:ext uri="{FF2B5EF4-FFF2-40B4-BE49-F238E27FC236}">
                <a16:creationId xmlns:a16="http://schemas.microsoft.com/office/drawing/2014/main" id="{46BEC0BE-2485-4F0E-947C-E4F84B868533}"/>
              </a:ext>
            </a:extLst>
          </p:cNvPr>
          <p:cNvSpPr/>
          <p:nvPr/>
        </p:nvSpPr>
        <p:spPr>
          <a:xfrm>
            <a:off x="5342861" y="2804619"/>
            <a:ext cx="2799907" cy="1569660"/>
          </a:xfrm>
          <a:prstGeom prst="rect">
            <a:avLst/>
          </a:prstGeom>
        </p:spPr>
        <p:txBody>
          <a:bodyPr wrap="square">
            <a:spAutoFit/>
          </a:bodyPr>
          <a:lstStyle/>
          <a:p>
            <a:r>
              <a:rPr lang="el-GR" sz="2400" b="1" dirty="0" err="1"/>
              <a:t>Survey</a:t>
            </a:r>
            <a:endParaRPr lang="el-GR" sz="2400" b="1" dirty="0"/>
          </a:p>
          <a:p>
            <a:r>
              <a:rPr lang="el-GR" sz="2400" dirty="0"/>
              <a:t>200 μαθητές</a:t>
            </a:r>
            <a:br>
              <a:rPr lang="el-GR" sz="2400" dirty="0"/>
            </a:br>
            <a:r>
              <a:rPr lang="el-GR" sz="2400" dirty="0"/>
              <a:t>ερωτηματολόγιο συνεργασίας</a:t>
            </a:r>
          </a:p>
        </p:txBody>
      </p:sp>
      <p:sp>
        <p:nvSpPr>
          <p:cNvPr id="5" name="Ορθογώνιο 4">
            <a:extLst>
              <a:ext uri="{FF2B5EF4-FFF2-40B4-BE49-F238E27FC236}">
                <a16:creationId xmlns:a16="http://schemas.microsoft.com/office/drawing/2014/main" id="{9D960052-5868-4F3D-93D1-5A2C11BA7EA1}"/>
              </a:ext>
            </a:extLst>
          </p:cNvPr>
          <p:cNvSpPr/>
          <p:nvPr/>
        </p:nvSpPr>
        <p:spPr>
          <a:xfrm>
            <a:off x="7914168" y="2533686"/>
            <a:ext cx="2548270" cy="1569660"/>
          </a:xfrm>
          <a:prstGeom prst="rect">
            <a:avLst/>
          </a:prstGeom>
        </p:spPr>
        <p:txBody>
          <a:bodyPr wrap="square">
            <a:spAutoFit/>
          </a:bodyPr>
          <a:lstStyle/>
          <a:p>
            <a:r>
              <a:rPr lang="el-GR" sz="2400" b="1" dirty="0" err="1"/>
              <a:t>Case</a:t>
            </a:r>
            <a:r>
              <a:rPr lang="el-GR" sz="2400" b="1" dirty="0"/>
              <a:t> </a:t>
            </a:r>
            <a:r>
              <a:rPr lang="el-GR" sz="2400" b="1" dirty="0" err="1"/>
              <a:t>Study</a:t>
            </a:r>
            <a:endParaRPr lang="el-GR" sz="2400" b="1" dirty="0"/>
          </a:p>
          <a:p>
            <a:r>
              <a:rPr lang="el-GR" sz="2400" dirty="0"/>
              <a:t>1 τάξη STEM</a:t>
            </a:r>
            <a:br>
              <a:rPr lang="el-GR" sz="2400" dirty="0"/>
            </a:br>
            <a:r>
              <a:rPr lang="el-GR" sz="2400" dirty="0"/>
              <a:t>παρατήρηση και συνεντεύξεις</a:t>
            </a:r>
          </a:p>
        </p:txBody>
      </p:sp>
      <p:sp>
        <p:nvSpPr>
          <p:cNvPr id="6" name="Ορθογώνιο 5">
            <a:extLst>
              <a:ext uri="{FF2B5EF4-FFF2-40B4-BE49-F238E27FC236}">
                <a16:creationId xmlns:a16="http://schemas.microsoft.com/office/drawing/2014/main" id="{DF98AF33-9DE7-4260-9F54-4AC70495C923}"/>
              </a:ext>
            </a:extLst>
          </p:cNvPr>
          <p:cNvSpPr/>
          <p:nvPr/>
        </p:nvSpPr>
        <p:spPr>
          <a:xfrm>
            <a:off x="4756298" y="4675539"/>
            <a:ext cx="2385238" cy="1200329"/>
          </a:xfrm>
          <a:prstGeom prst="rect">
            <a:avLst/>
          </a:prstGeom>
        </p:spPr>
        <p:txBody>
          <a:bodyPr wrap="square">
            <a:spAutoFit/>
          </a:bodyPr>
          <a:lstStyle/>
          <a:p>
            <a:r>
              <a:rPr lang="el-GR" sz="2400" b="1" dirty="0" err="1"/>
              <a:t>Ethnography</a:t>
            </a:r>
            <a:endParaRPr lang="el-GR" sz="2400" b="1" dirty="0"/>
          </a:p>
          <a:p>
            <a:r>
              <a:rPr lang="el-GR" sz="2400" dirty="0"/>
              <a:t>παρακολούθηση τάξης για 6 μήνες</a:t>
            </a:r>
          </a:p>
        </p:txBody>
      </p:sp>
      <p:sp>
        <p:nvSpPr>
          <p:cNvPr id="7" name="Ορθογώνιο 6">
            <a:extLst>
              <a:ext uri="{FF2B5EF4-FFF2-40B4-BE49-F238E27FC236}">
                <a16:creationId xmlns:a16="http://schemas.microsoft.com/office/drawing/2014/main" id="{886E0159-AE69-4B68-97EA-4EB06A79D458}"/>
              </a:ext>
            </a:extLst>
          </p:cNvPr>
          <p:cNvSpPr/>
          <p:nvPr/>
        </p:nvSpPr>
        <p:spPr>
          <a:xfrm>
            <a:off x="8282763" y="4572002"/>
            <a:ext cx="2613835" cy="1200329"/>
          </a:xfrm>
          <a:prstGeom prst="rect">
            <a:avLst/>
          </a:prstGeom>
        </p:spPr>
        <p:txBody>
          <a:bodyPr wrap="square">
            <a:spAutoFit/>
          </a:bodyPr>
          <a:lstStyle/>
          <a:p>
            <a:r>
              <a:rPr lang="nl-NL" sz="2400" b="1" dirty="0"/>
              <a:t>Mixed </a:t>
            </a:r>
            <a:r>
              <a:rPr lang="nl-NL" sz="2400" b="1" dirty="0" err="1"/>
              <a:t>Methods</a:t>
            </a:r>
            <a:endParaRPr lang="nl-NL" sz="2400" b="1" dirty="0"/>
          </a:p>
          <a:p>
            <a:r>
              <a:rPr lang="el-GR" sz="2400" dirty="0"/>
              <a:t>ερωτηματολόγιο + συνεντεύξεις</a:t>
            </a:r>
          </a:p>
        </p:txBody>
      </p:sp>
    </p:spTree>
    <p:extLst>
      <p:ext uri="{BB962C8B-B14F-4D97-AF65-F5344CB8AC3E}">
        <p14:creationId xmlns:p14="http://schemas.microsoft.com/office/powerpoint/2010/main" val="1719559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CA7C58-CE4B-4AFA-87DC-28C041CF892B}"/>
              </a:ext>
            </a:extLst>
          </p:cNvPr>
          <p:cNvSpPr>
            <a:spLocks noGrp="1"/>
          </p:cNvSpPr>
          <p:nvPr>
            <p:ph type="title"/>
          </p:nvPr>
        </p:nvSpPr>
        <p:spPr/>
        <p:txBody>
          <a:bodyPr>
            <a:normAutofit/>
          </a:bodyPr>
          <a:lstStyle/>
          <a:p>
            <a:r>
              <a:rPr lang="el-GR" b="1" dirty="0"/>
              <a:t>Πώς επιλέγω </a:t>
            </a:r>
            <a:r>
              <a:rPr lang="nl-NL" b="1" dirty="0"/>
              <a:t>Design;</a:t>
            </a:r>
            <a:endParaRPr lang="en-US" dirty="0"/>
          </a:p>
        </p:txBody>
      </p:sp>
      <p:sp>
        <p:nvSpPr>
          <p:cNvPr id="3" name="Θέση περιεχομένου 2">
            <a:extLst>
              <a:ext uri="{FF2B5EF4-FFF2-40B4-BE49-F238E27FC236}">
                <a16:creationId xmlns:a16="http://schemas.microsoft.com/office/drawing/2014/main" id="{D6AB2672-2B4E-429D-9ED6-8891EA649F38}"/>
              </a:ext>
            </a:extLst>
          </p:cNvPr>
          <p:cNvSpPr>
            <a:spLocks noGrp="1"/>
          </p:cNvSpPr>
          <p:nvPr>
            <p:ph idx="1"/>
          </p:nvPr>
        </p:nvSpPr>
        <p:spPr/>
        <p:txBody>
          <a:bodyPr/>
          <a:lstStyle/>
          <a:p>
            <a:r>
              <a:rPr lang="el-GR" sz="3200" b="1" dirty="0"/>
              <a:t>Ερώτημα → Δεδομένα που χρειάζομαι → </a:t>
            </a:r>
            <a:r>
              <a:rPr lang="el-GR" sz="3200" b="1" dirty="0" err="1"/>
              <a:t>Design</a:t>
            </a:r>
            <a:endParaRPr lang="el-GR" sz="3200" dirty="0"/>
          </a:p>
          <a:p>
            <a:endParaRPr lang="en-US" dirty="0"/>
          </a:p>
        </p:txBody>
      </p:sp>
    </p:spTree>
    <p:extLst>
      <p:ext uri="{BB962C8B-B14F-4D97-AF65-F5344CB8AC3E}">
        <p14:creationId xmlns:p14="http://schemas.microsoft.com/office/powerpoint/2010/main" val="3614977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52431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3600" dirty="0">
                <a:highlight>
                  <a:srgbClr val="FFFF00"/>
                </a:highlight>
              </a:rPr>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3572693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8F5BE9B-26DE-4118-9FFF-6A5F6A98B948}"/>
              </a:ext>
            </a:extLst>
          </p:cNvPr>
          <p:cNvSpPr>
            <a:spLocks noGrp="1"/>
          </p:cNvSpPr>
          <p:nvPr>
            <p:ph type="title"/>
          </p:nvPr>
        </p:nvSpPr>
        <p:spPr/>
        <p:txBody>
          <a:bodyPr>
            <a:normAutofit/>
          </a:bodyPr>
          <a:lstStyle/>
          <a:p>
            <a:r>
              <a:rPr lang="el-GR" b="1" dirty="0"/>
              <a:t>Βήμα 7: Από το </a:t>
            </a:r>
            <a:r>
              <a:rPr lang="el-GR" b="1" dirty="0" err="1"/>
              <a:t>Design</a:t>
            </a:r>
            <a:r>
              <a:rPr lang="el-GR" b="1" dirty="0"/>
              <a:t> στα Δεδομένα</a:t>
            </a:r>
            <a:endParaRPr lang="en-US" dirty="0"/>
          </a:p>
        </p:txBody>
      </p:sp>
      <p:sp>
        <p:nvSpPr>
          <p:cNvPr id="3" name="Θέση περιεχομένου 2">
            <a:extLst>
              <a:ext uri="{FF2B5EF4-FFF2-40B4-BE49-F238E27FC236}">
                <a16:creationId xmlns:a16="http://schemas.microsoft.com/office/drawing/2014/main" id="{8D09FFF3-931C-486F-B85B-3F7611CF034B}"/>
              </a:ext>
            </a:extLst>
          </p:cNvPr>
          <p:cNvSpPr>
            <a:spLocks noGrp="1"/>
          </p:cNvSpPr>
          <p:nvPr>
            <p:ph idx="1"/>
          </p:nvPr>
        </p:nvSpPr>
        <p:spPr/>
        <p:txBody>
          <a:bodyPr>
            <a:normAutofit fontScale="92500" lnSpcReduction="10000"/>
          </a:bodyPr>
          <a:lstStyle/>
          <a:p>
            <a:pPr marL="0" indent="0">
              <a:buNone/>
            </a:pPr>
            <a:r>
              <a:rPr lang="el-GR" b="1" dirty="0"/>
              <a:t>Ερώτημα</a:t>
            </a:r>
          </a:p>
          <a:p>
            <a:pPr marL="0" indent="0">
              <a:buNone/>
            </a:pPr>
            <a:r>
              <a:rPr lang="el-GR" dirty="0"/>
              <a:t>↓</a:t>
            </a:r>
          </a:p>
          <a:p>
            <a:pPr marL="0" indent="0">
              <a:buNone/>
            </a:pPr>
            <a:r>
              <a:rPr lang="el-GR" b="1" dirty="0"/>
              <a:t>Τι δεδομένα χρειάζομαι για να το απαντήσω;</a:t>
            </a:r>
          </a:p>
          <a:p>
            <a:pPr marL="0" indent="0">
              <a:buNone/>
            </a:pPr>
            <a:r>
              <a:rPr lang="el-GR" dirty="0"/>
              <a:t>↓</a:t>
            </a:r>
          </a:p>
          <a:p>
            <a:pPr marL="0" indent="0">
              <a:buNone/>
            </a:pPr>
            <a:r>
              <a:rPr lang="el-GR" b="1" dirty="0"/>
              <a:t>Ποιο </a:t>
            </a:r>
            <a:r>
              <a:rPr lang="el-GR" b="1" dirty="0" err="1"/>
              <a:t>design</a:t>
            </a:r>
            <a:r>
              <a:rPr lang="el-GR" b="1" dirty="0"/>
              <a:t> μου δίνει αυτά τα δεδομένα;</a:t>
            </a:r>
          </a:p>
          <a:p>
            <a:pPr marL="0" indent="0">
              <a:buNone/>
            </a:pPr>
            <a:r>
              <a:rPr lang="el-GR" dirty="0"/>
              <a:t>↓</a:t>
            </a:r>
          </a:p>
          <a:p>
            <a:pPr marL="0" indent="0">
              <a:buNone/>
            </a:pPr>
            <a:r>
              <a:rPr lang="el-GR" b="1" dirty="0"/>
              <a:t>Ποιο εργαλείο θα χρησιμοποιήσω;</a:t>
            </a:r>
          </a:p>
          <a:p>
            <a:pPr marL="0" indent="0">
              <a:buNone/>
            </a:pPr>
            <a:endParaRPr lang="en-US" dirty="0"/>
          </a:p>
        </p:txBody>
      </p:sp>
    </p:spTree>
    <p:extLst>
      <p:ext uri="{BB962C8B-B14F-4D97-AF65-F5344CB8AC3E}">
        <p14:creationId xmlns:p14="http://schemas.microsoft.com/office/powerpoint/2010/main" val="2882729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41A194-0348-445E-828B-98D050C0636D}"/>
              </a:ext>
            </a:extLst>
          </p:cNvPr>
          <p:cNvSpPr>
            <a:spLocks noGrp="1"/>
          </p:cNvSpPr>
          <p:nvPr>
            <p:ph type="title"/>
          </p:nvPr>
        </p:nvSpPr>
        <p:spPr/>
        <p:txBody>
          <a:bodyPr/>
          <a:lstStyle/>
          <a:p>
            <a:r>
              <a:rPr lang="el-GR" b="1" dirty="0"/>
              <a:t>Βήμα 7: Από το </a:t>
            </a:r>
            <a:r>
              <a:rPr lang="el-GR" b="1" dirty="0" err="1"/>
              <a:t>Design</a:t>
            </a:r>
            <a:r>
              <a:rPr lang="el-GR" b="1" dirty="0"/>
              <a:t> στα Δεδομένα</a:t>
            </a:r>
            <a:endParaRPr lang="en-US" dirty="0"/>
          </a:p>
        </p:txBody>
      </p:sp>
      <p:sp>
        <p:nvSpPr>
          <p:cNvPr id="3" name="Θέση περιεχομένου 2">
            <a:extLst>
              <a:ext uri="{FF2B5EF4-FFF2-40B4-BE49-F238E27FC236}">
                <a16:creationId xmlns:a16="http://schemas.microsoft.com/office/drawing/2014/main" id="{E96B5C37-C096-4AAE-BB64-59E273AB0740}"/>
              </a:ext>
            </a:extLst>
          </p:cNvPr>
          <p:cNvSpPr>
            <a:spLocks noGrp="1"/>
          </p:cNvSpPr>
          <p:nvPr>
            <p:ph idx="1"/>
          </p:nvPr>
        </p:nvSpPr>
        <p:spPr>
          <a:xfrm>
            <a:off x="1295401" y="2556931"/>
            <a:ext cx="9601196" cy="3833235"/>
          </a:xfrm>
        </p:spPr>
        <p:txBody>
          <a:bodyPr>
            <a:normAutofit fontScale="92500" lnSpcReduction="10000"/>
          </a:bodyPr>
          <a:lstStyle/>
          <a:p>
            <a:r>
              <a:rPr lang="el-GR" b="1" dirty="0"/>
              <a:t>Ερώτημα</a:t>
            </a:r>
            <a:r>
              <a:rPr lang="el-GR" dirty="0"/>
              <a:t>: «Πώς βιώνουν οι μαθητές τη χρήση AI στη φυσική;»</a:t>
            </a:r>
          </a:p>
          <a:p>
            <a:r>
              <a:rPr lang="el-GR" b="1" dirty="0"/>
              <a:t>Τι δεδομένα χρειάζομαι</a:t>
            </a:r>
            <a:r>
              <a:rPr lang="el-GR" dirty="0"/>
              <a:t>;</a:t>
            </a:r>
            <a:br>
              <a:rPr lang="el-GR" dirty="0"/>
            </a:br>
            <a:r>
              <a:rPr lang="el-GR" dirty="0"/>
              <a:t>→ περιγραφές εμπειριών</a:t>
            </a:r>
            <a:br>
              <a:rPr lang="el-GR" dirty="0"/>
            </a:br>
            <a:r>
              <a:rPr lang="el-GR" dirty="0"/>
              <a:t>→ αφηγήσεις</a:t>
            </a:r>
            <a:br>
              <a:rPr lang="el-GR" dirty="0"/>
            </a:br>
            <a:r>
              <a:rPr lang="el-GR" dirty="0"/>
              <a:t>→ απόψεις</a:t>
            </a:r>
          </a:p>
          <a:p>
            <a:r>
              <a:rPr lang="el-GR" b="1" dirty="0" err="1"/>
              <a:t>Design</a:t>
            </a:r>
            <a:r>
              <a:rPr lang="el-GR" b="1" dirty="0"/>
              <a:t>:</a:t>
            </a:r>
            <a:br>
              <a:rPr lang="el-GR" dirty="0"/>
            </a:br>
            <a:r>
              <a:rPr lang="el-GR" dirty="0"/>
              <a:t>→ ποιοτική μελέτη</a:t>
            </a:r>
            <a:br>
              <a:rPr lang="el-GR" dirty="0"/>
            </a:br>
            <a:r>
              <a:rPr lang="el-GR" dirty="0"/>
              <a:t>→ συνεντεύξεις</a:t>
            </a:r>
          </a:p>
          <a:p>
            <a:r>
              <a:rPr lang="el-GR" b="1" dirty="0"/>
              <a:t>Εργαλείο:</a:t>
            </a:r>
            <a:br>
              <a:rPr lang="el-GR" dirty="0"/>
            </a:br>
            <a:r>
              <a:rPr lang="el-GR" dirty="0"/>
              <a:t>→ </a:t>
            </a:r>
            <a:r>
              <a:rPr lang="el-GR" dirty="0" err="1"/>
              <a:t>ημιδομημένη</a:t>
            </a:r>
            <a:r>
              <a:rPr lang="el-GR" dirty="0"/>
              <a:t> συνέντευξη</a:t>
            </a:r>
          </a:p>
          <a:p>
            <a:endParaRPr lang="en-US" dirty="0"/>
          </a:p>
        </p:txBody>
      </p:sp>
    </p:spTree>
    <p:extLst>
      <p:ext uri="{BB962C8B-B14F-4D97-AF65-F5344CB8AC3E}">
        <p14:creationId xmlns:p14="http://schemas.microsoft.com/office/powerpoint/2010/main" val="620326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C9737B-D534-4D22-BF5C-BBB960F9E72C}"/>
              </a:ext>
            </a:extLst>
          </p:cNvPr>
          <p:cNvSpPr>
            <a:spLocks noGrp="1"/>
          </p:cNvSpPr>
          <p:nvPr>
            <p:ph type="title"/>
          </p:nvPr>
        </p:nvSpPr>
        <p:spPr/>
        <p:txBody>
          <a:bodyPr>
            <a:normAutofit/>
          </a:bodyPr>
          <a:lstStyle/>
          <a:p>
            <a:r>
              <a:rPr lang="el-GR" b="1" dirty="0"/>
              <a:t>Βήμα 8: </a:t>
            </a:r>
            <a:r>
              <a:rPr lang="nl-NL" b="1" dirty="0" err="1"/>
              <a:t>Operationalization</a:t>
            </a:r>
            <a:endParaRPr lang="en-US" dirty="0"/>
          </a:p>
        </p:txBody>
      </p:sp>
      <p:sp>
        <p:nvSpPr>
          <p:cNvPr id="3" name="Θέση περιεχομένου 2">
            <a:extLst>
              <a:ext uri="{FF2B5EF4-FFF2-40B4-BE49-F238E27FC236}">
                <a16:creationId xmlns:a16="http://schemas.microsoft.com/office/drawing/2014/main" id="{BAF81AF8-302F-47EC-A620-97EA3D53D3D7}"/>
              </a:ext>
            </a:extLst>
          </p:cNvPr>
          <p:cNvSpPr>
            <a:spLocks noGrp="1"/>
          </p:cNvSpPr>
          <p:nvPr>
            <p:ph idx="1"/>
          </p:nvPr>
        </p:nvSpPr>
        <p:spPr>
          <a:xfrm>
            <a:off x="1295401" y="2556932"/>
            <a:ext cx="2287771" cy="3318936"/>
          </a:xfrm>
        </p:spPr>
        <p:txBody>
          <a:bodyPr/>
          <a:lstStyle/>
          <a:p>
            <a:pPr marL="0" indent="0">
              <a:buNone/>
            </a:pPr>
            <a:r>
              <a:rPr lang="nl-NL" dirty="0"/>
              <a:t>Construct</a:t>
            </a:r>
            <a:br>
              <a:rPr lang="nl-NL" dirty="0"/>
            </a:br>
            <a:r>
              <a:rPr lang="nl-NL" dirty="0"/>
              <a:t>↓</a:t>
            </a:r>
            <a:br>
              <a:rPr lang="nl-NL" dirty="0"/>
            </a:br>
            <a:r>
              <a:rPr lang="nl-NL" dirty="0"/>
              <a:t>Indicators</a:t>
            </a:r>
            <a:br>
              <a:rPr lang="nl-NL" dirty="0"/>
            </a:br>
            <a:r>
              <a:rPr lang="nl-NL" dirty="0"/>
              <a:t>↓</a:t>
            </a:r>
            <a:br>
              <a:rPr lang="nl-NL" dirty="0"/>
            </a:br>
            <a:r>
              <a:rPr lang="nl-NL" dirty="0"/>
              <a:t>Data</a:t>
            </a:r>
            <a:endParaRPr lang="en-US" dirty="0"/>
          </a:p>
        </p:txBody>
      </p:sp>
      <p:sp>
        <p:nvSpPr>
          <p:cNvPr id="4" name="Ορθογώνιο 3">
            <a:extLst>
              <a:ext uri="{FF2B5EF4-FFF2-40B4-BE49-F238E27FC236}">
                <a16:creationId xmlns:a16="http://schemas.microsoft.com/office/drawing/2014/main" id="{A6D77FD4-6485-4D12-A957-27A2FECAFCD8}"/>
              </a:ext>
            </a:extLst>
          </p:cNvPr>
          <p:cNvSpPr/>
          <p:nvPr/>
        </p:nvSpPr>
        <p:spPr>
          <a:xfrm>
            <a:off x="3760382" y="2477133"/>
            <a:ext cx="6096000" cy="3108543"/>
          </a:xfrm>
          <a:prstGeom prst="rect">
            <a:avLst/>
          </a:prstGeom>
        </p:spPr>
        <p:txBody>
          <a:bodyPr>
            <a:spAutoFit/>
          </a:bodyPr>
          <a:lstStyle/>
          <a:p>
            <a:r>
              <a:rPr lang="el-GR" sz="2800" dirty="0"/>
              <a:t>Συνεργασία</a:t>
            </a:r>
            <a:br>
              <a:rPr lang="el-GR" sz="2800" dirty="0"/>
            </a:br>
            <a:r>
              <a:rPr lang="el-GR" sz="2800" dirty="0"/>
              <a:t>↓</a:t>
            </a:r>
          </a:p>
          <a:p>
            <a:pPr marL="457200" indent="-457200">
              <a:buFont typeface="Arial" panose="020B0604020202020204" pitchFamily="34" charset="0"/>
              <a:buChar char="•"/>
            </a:pPr>
            <a:r>
              <a:rPr lang="el-GR" sz="2800" dirty="0"/>
              <a:t>συμμετοχή </a:t>
            </a:r>
          </a:p>
          <a:p>
            <a:pPr marL="457200" indent="-457200">
              <a:buFont typeface="Arial" panose="020B0604020202020204" pitchFamily="34" charset="0"/>
              <a:buChar char="•"/>
            </a:pPr>
            <a:r>
              <a:rPr lang="el-GR" sz="2800" dirty="0"/>
              <a:t>ανταλλαγή ιδεών </a:t>
            </a:r>
          </a:p>
          <a:p>
            <a:pPr marL="457200" indent="-457200">
              <a:buFont typeface="Arial" panose="020B0604020202020204" pitchFamily="34" charset="0"/>
              <a:buChar char="•"/>
            </a:pPr>
            <a:r>
              <a:rPr lang="el-GR" sz="2800" dirty="0"/>
              <a:t>κατανομή ρόλων </a:t>
            </a:r>
          </a:p>
          <a:p>
            <a:r>
              <a:rPr lang="el-GR" sz="2800" dirty="0"/>
              <a:t>↓</a:t>
            </a:r>
          </a:p>
          <a:p>
            <a:r>
              <a:rPr lang="el-GR" sz="2800" dirty="0"/>
              <a:t>Μετρήσιμα δεδομένα</a:t>
            </a:r>
          </a:p>
        </p:txBody>
      </p:sp>
    </p:spTree>
    <p:extLst>
      <p:ext uri="{BB962C8B-B14F-4D97-AF65-F5344CB8AC3E}">
        <p14:creationId xmlns:p14="http://schemas.microsoft.com/office/powerpoint/2010/main" val="3107339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52431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3600" dirty="0">
                <a:highlight>
                  <a:srgbClr val="FFFF00"/>
                </a:highlight>
              </a:rPr>
              <a:t>Εργαλεία</a:t>
            </a:r>
            <a:br>
              <a:rPr lang="el-GR" sz="2800" dirty="0"/>
            </a:br>
            <a:r>
              <a:rPr lang="el-GR" sz="2800" dirty="0"/>
              <a:t>↓</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970774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C38A52-3B93-4B58-BB03-7E6C780B74FD}"/>
              </a:ext>
            </a:extLst>
          </p:cNvPr>
          <p:cNvSpPr>
            <a:spLocks noGrp="1"/>
          </p:cNvSpPr>
          <p:nvPr>
            <p:ph type="title"/>
          </p:nvPr>
        </p:nvSpPr>
        <p:spPr/>
        <p:txBody>
          <a:bodyPr>
            <a:normAutofit/>
          </a:bodyPr>
          <a:lstStyle/>
          <a:p>
            <a:r>
              <a:rPr lang="el-GR" b="1" dirty="0"/>
              <a:t>Βήμα 9: Επιλογή Εργαλείου</a:t>
            </a:r>
            <a:endParaRPr lang="en-US" dirty="0"/>
          </a:p>
        </p:txBody>
      </p:sp>
      <p:sp>
        <p:nvSpPr>
          <p:cNvPr id="3" name="Θέση περιεχομένου 2">
            <a:extLst>
              <a:ext uri="{FF2B5EF4-FFF2-40B4-BE49-F238E27FC236}">
                <a16:creationId xmlns:a16="http://schemas.microsoft.com/office/drawing/2014/main" id="{07DB1F33-4557-4F5D-85A7-994532BDBEBC}"/>
              </a:ext>
            </a:extLst>
          </p:cNvPr>
          <p:cNvSpPr>
            <a:spLocks noGrp="1"/>
          </p:cNvSpPr>
          <p:nvPr>
            <p:ph idx="1"/>
          </p:nvPr>
        </p:nvSpPr>
        <p:spPr>
          <a:xfrm>
            <a:off x="1295401" y="2556932"/>
            <a:ext cx="3053315" cy="3318936"/>
          </a:xfrm>
        </p:spPr>
        <p:txBody>
          <a:bodyPr/>
          <a:lstStyle/>
          <a:p>
            <a:pPr marL="0" indent="0">
              <a:buNone/>
            </a:pPr>
            <a:r>
              <a:rPr lang="el-GR" b="1" dirty="0"/>
              <a:t>Ποσοτικά</a:t>
            </a:r>
            <a:r>
              <a:rPr lang="el-GR" dirty="0"/>
              <a:t>:</a:t>
            </a:r>
          </a:p>
          <a:p>
            <a:r>
              <a:rPr lang="el-GR" dirty="0"/>
              <a:t>Ερωτηματολόγιο </a:t>
            </a:r>
          </a:p>
          <a:p>
            <a:r>
              <a:rPr lang="el-GR" dirty="0"/>
              <a:t>Κλίμακα </a:t>
            </a:r>
          </a:p>
          <a:p>
            <a:r>
              <a:rPr lang="el-GR" dirty="0"/>
              <a:t>Τεστ</a:t>
            </a:r>
          </a:p>
          <a:p>
            <a:endParaRPr lang="en-US" dirty="0"/>
          </a:p>
        </p:txBody>
      </p:sp>
      <p:sp>
        <p:nvSpPr>
          <p:cNvPr id="4" name="Ορθογώνιο 3">
            <a:extLst>
              <a:ext uri="{FF2B5EF4-FFF2-40B4-BE49-F238E27FC236}">
                <a16:creationId xmlns:a16="http://schemas.microsoft.com/office/drawing/2014/main" id="{5B558E6B-3C7A-45F3-9815-DB50A471D0CF}"/>
              </a:ext>
            </a:extLst>
          </p:cNvPr>
          <p:cNvSpPr/>
          <p:nvPr/>
        </p:nvSpPr>
        <p:spPr>
          <a:xfrm>
            <a:off x="3909237" y="2556932"/>
            <a:ext cx="6096000" cy="2625527"/>
          </a:xfrm>
          <a:prstGeom prst="rect">
            <a:avLst/>
          </a:prstGeom>
        </p:spPr>
        <p:txBody>
          <a:bodyPr>
            <a:spAutoFit/>
          </a:bodyPr>
          <a:lstStyle/>
          <a:p>
            <a:r>
              <a:rPr lang="el-GR" sz="2400" b="1" dirty="0"/>
              <a:t>Ποιοτικά</a:t>
            </a:r>
            <a:r>
              <a:rPr lang="el-GR" sz="2400" dirty="0"/>
              <a:t>:</a:t>
            </a:r>
          </a:p>
          <a:p>
            <a:pPr marL="342900" indent="-342900">
              <a:lnSpc>
                <a:spcPct val="150000"/>
              </a:lnSpc>
              <a:buFont typeface="Arial" panose="020B0604020202020204" pitchFamily="34" charset="0"/>
              <a:buChar char="•"/>
            </a:pPr>
            <a:r>
              <a:rPr lang="el-GR" sz="2400" dirty="0"/>
              <a:t>Συνέντευξη </a:t>
            </a:r>
          </a:p>
          <a:p>
            <a:pPr marL="342900" indent="-342900">
              <a:lnSpc>
                <a:spcPct val="150000"/>
              </a:lnSpc>
              <a:buFont typeface="Arial" panose="020B0604020202020204" pitchFamily="34" charset="0"/>
              <a:buChar char="•"/>
            </a:pPr>
            <a:r>
              <a:rPr lang="el-GR" sz="2400" dirty="0"/>
              <a:t>Παρατήρηση </a:t>
            </a:r>
          </a:p>
          <a:p>
            <a:pPr marL="342900" indent="-342900">
              <a:lnSpc>
                <a:spcPct val="150000"/>
              </a:lnSpc>
              <a:buFont typeface="Arial" panose="020B0604020202020204" pitchFamily="34" charset="0"/>
              <a:buChar char="•"/>
            </a:pPr>
            <a:r>
              <a:rPr lang="el-GR" sz="2400" dirty="0" err="1"/>
              <a:t>Focus</a:t>
            </a:r>
            <a:r>
              <a:rPr lang="el-GR" sz="2400" dirty="0"/>
              <a:t> </a:t>
            </a:r>
            <a:r>
              <a:rPr lang="el-GR" sz="2400" dirty="0" err="1"/>
              <a:t>Group</a:t>
            </a:r>
            <a:r>
              <a:rPr lang="el-GR" sz="2400" dirty="0"/>
              <a:t> </a:t>
            </a:r>
          </a:p>
          <a:p>
            <a:pPr marL="342900" indent="-342900">
              <a:lnSpc>
                <a:spcPct val="150000"/>
              </a:lnSpc>
              <a:buFont typeface="Arial" panose="020B0604020202020204" pitchFamily="34" charset="0"/>
              <a:buChar char="•"/>
            </a:pPr>
            <a:r>
              <a:rPr lang="el-GR" sz="2400" dirty="0" err="1"/>
              <a:t>Documents</a:t>
            </a:r>
            <a:endParaRPr lang="el-GR" sz="2400" dirty="0"/>
          </a:p>
        </p:txBody>
      </p:sp>
    </p:spTree>
    <p:extLst>
      <p:ext uri="{BB962C8B-B14F-4D97-AF65-F5344CB8AC3E}">
        <p14:creationId xmlns:p14="http://schemas.microsoft.com/office/powerpoint/2010/main" val="351377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2E5D23-09C1-4062-A8D2-E8E86C94C5DD}"/>
              </a:ext>
            </a:extLst>
          </p:cNvPr>
          <p:cNvSpPr>
            <a:spLocks noGrp="1"/>
          </p:cNvSpPr>
          <p:nvPr>
            <p:ph type="title"/>
          </p:nvPr>
        </p:nvSpPr>
        <p:spPr/>
        <p:txBody>
          <a:bodyPr>
            <a:normAutofit/>
          </a:bodyPr>
          <a:lstStyle/>
          <a:p>
            <a:r>
              <a:rPr lang="el-GR" b="1" dirty="0"/>
              <a:t>Βήμα 10: Κατασκευή Εργαλείου</a:t>
            </a:r>
            <a:endParaRPr lang="en-US" dirty="0"/>
          </a:p>
        </p:txBody>
      </p:sp>
      <p:sp>
        <p:nvSpPr>
          <p:cNvPr id="3" name="Θέση περιεχομένου 2">
            <a:extLst>
              <a:ext uri="{FF2B5EF4-FFF2-40B4-BE49-F238E27FC236}">
                <a16:creationId xmlns:a16="http://schemas.microsoft.com/office/drawing/2014/main" id="{0AD7D916-3C1B-406D-88E5-C6FC0EEC40EE}"/>
              </a:ext>
            </a:extLst>
          </p:cNvPr>
          <p:cNvSpPr>
            <a:spLocks noGrp="1"/>
          </p:cNvSpPr>
          <p:nvPr>
            <p:ph idx="1"/>
          </p:nvPr>
        </p:nvSpPr>
        <p:spPr>
          <a:xfrm>
            <a:off x="1295401" y="2556932"/>
            <a:ext cx="2872562" cy="3318936"/>
          </a:xfrm>
        </p:spPr>
        <p:txBody>
          <a:bodyPr/>
          <a:lstStyle/>
          <a:p>
            <a:pPr marL="0" indent="0">
              <a:buNone/>
            </a:pPr>
            <a:r>
              <a:rPr lang="el-GR" b="1" dirty="0"/>
              <a:t>Ποσοτικό: </a:t>
            </a:r>
          </a:p>
          <a:p>
            <a:r>
              <a:rPr lang="nl-NL" dirty="0"/>
              <a:t>Construct</a:t>
            </a:r>
            <a:br>
              <a:rPr lang="nl-NL" dirty="0"/>
            </a:br>
            <a:r>
              <a:rPr lang="nl-NL" dirty="0"/>
              <a:t>↓</a:t>
            </a:r>
            <a:br>
              <a:rPr lang="nl-NL" dirty="0"/>
            </a:br>
            <a:r>
              <a:rPr lang="nl-NL" dirty="0" err="1"/>
              <a:t>Dimensions</a:t>
            </a:r>
            <a:br>
              <a:rPr lang="nl-NL" dirty="0"/>
            </a:br>
            <a:r>
              <a:rPr lang="nl-NL" dirty="0"/>
              <a:t>↓</a:t>
            </a:r>
            <a:br>
              <a:rPr lang="nl-NL" dirty="0"/>
            </a:br>
            <a:r>
              <a:rPr lang="nl-NL" dirty="0"/>
              <a:t>Items</a:t>
            </a:r>
          </a:p>
          <a:p>
            <a:endParaRPr lang="en-US" dirty="0"/>
          </a:p>
        </p:txBody>
      </p:sp>
      <p:sp>
        <p:nvSpPr>
          <p:cNvPr id="4" name="Ορθογώνιο 3">
            <a:extLst>
              <a:ext uri="{FF2B5EF4-FFF2-40B4-BE49-F238E27FC236}">
                <a16:creationId xmlns:a16="http://schemas.microsoft.com/office/drawing/2014/main" id="{9E95BA98-8F7C-4CA9-9C4F-EB4AB620BE02}"/>
              </a:ext>
            </a:extLst>
          </p:cNvPr>
          <p:cNvSpPr/>
          <p:nvPr/>
        </p:nvSpPr>
        <p:spPr>
          <a:xfrm>
            <a:off x="4270744" y="2285999"/>
            <a:ext cx="6096000" cy="3918189"/>
          </a:xfrm>
          <a:prstGeom prst="rect">
            <a:avLst/>
          </a:prstGeom>
        </p:spPr>
        <p:txBody>
          <a:bodyPr>
            <a:spAutoFit/>
          </a:bodyPr>
          <a:lstStyle/>
          <a:p>
            <a:pPr>
              <a:lnSpc>
                <a:spcPct val="150000"/>
              </a:lnSpc>
            </a:pPr>
            <a:r>
              <a:rPr lang="el-GR" sz="2400" dirty="0"/>
              <a:t>Παράδειγμα:</a:t>
            </a:r>
          </a:p>
          <a:p>
            <a:pPr>
              <a:lnSpc>
                <a:spcPct val="150000"/>
              </a:lnSpc>
            </a:pPr>
            <a:r>
              <a:rPr lang="nl-NL" sz="2400" dirty="0" err="1"/>
              <a:t>Science</a:t>
            </a:r>
            <a:r>
              <a:rPr lang="nl-NL" sz="2400" dirty="0"/>
              <a:t> Identity</a:t>
            </a:r>
          </a:p>
          <a:p>
            <a:pPr marL="342900" indent="-342900">
              <a:lnSpc>
                <a:spcPct val="150000"/>
              </a:lnSpc>
              <a:buFont typeface="Arial" panose="020B0604020202020204" pitchFamily="34" charset="0"/>
              <a:buChar char="•"/>
            </a:pPr>
            <a:r>
              <a:rPr lang="nl-NL" sz="2400" dirty="0" err="1"/>
              <a:t>Recognition</a:t>
            </a:r>
            <a:r>
              <a:rPr lang="nl-NL" sz="2400" dirty="0"/>
              <a:t> </a:t>
            </a:r>
          </a:p>
          <a:p>
            <a:pPr marL="342900" indent="-342900">
              <a:lnSpc>
                <a:spcPct val="150000"/>
              </a:lnSpc>
              <a:buFont typeface="Arial" panose="020B0604020202020204" pitchFamily="34" charset="0"/>
              <a:buChar char="•"/>
            </a:pPr>
            <a:r>
              <a:rPr lang="nl-NL" sz="2400" dirty="0" err="1"/>
              <a:t>Competence</a:t>
            </a:r>
            <a:r>
              <a:rPr lang="nl-NL" sz="2400" dirty="0"/>
              <a:t> </a:t>
            </a:r>
          </a:p>
          <a:p>
            <a:pPr marL="342900" indent="-342900">
              <a:lnSpc>
                <a:spcPct val="150000"/>
              </a:lnSpc>
              <a:buFont typeface="Arial" panose="020B0604020202020204" pitchFamily="34" charset="0"/>
              <a:buChar char="•"/>
            </a:pPr>
            <a:r>
              <a:rPr lang="nl-NL" sz="2400" dirty="0"/>
              <a:t>Performance </a:t>
            </a:r>
          </a:p>
          <a:p>
            <a:pPr>
              <a:lnSpc>
                <a:spcPct val="150000"/>
              </a:lnSpc>
            </a:pPr>
            <a:r>
              <a:rPr lang="nl-NL" sz="2400" dirty="0"/>
              <a:t>↓</a:t>
            </a:r>
          </a:p>
          <a:p>
            <a:pPr>
              <a:lnSpc>
                <a:spcPct val="150000"/>
              </a:lnSpc>
            </a:pPr>
            <a:r>
              <a:rPr lang="nl-NL" sz="2400" dirty="0"/>
              <a:t>Items </a:t>
            </a:r>
            <a:r>
              <a:rPr lang="nl-NL" sz="2400" dirty="0" err="1"/>
              <a:t>Likert</a:t>
            </a:r>
            <a:endParaRPr lang="nl-NL" sz="2400" dirty="0"/>
          </a:p>
        </p:txBody>
      </p:sp>
    </p:spTree>
    <p:extLst>
      <p:ext uri="{BB962C8B-B14F-4D97-AF65-F5344CB8AC3E}">
        <p14:creationId xmlns:p14="http://schemas.microsoft.com/office/powerpoint/2010/main" val="2783252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71A77E-D462-465E-A3AF-D5A6A2DF994F}"/>
              </a:ext>
            </a:extLst>
          </p:cNvPr>
          <p:cNvSpPr>
            <a:spLocks noGrp="1"/>
          </p:cNvSpPr>
          <p:nvPr>
            <p:ph type="title"/>
          </p:nvPr>
        </p:nvSpPr>
        <p:spPr/>
        <p:txBody>
          <a:bodyPr/>
          <a:lstStyle/>
          <a:p>
            <a:r>
              <a:rPr lang="el-GR" b="1" dirty="0"/>
              <a:t>Σχεδιασμός </a:t>
            </a:r>
            <a:r>
              <a:rPr lang="nl-NL" b="1" dirty="0"/>
              <a:t>Interview Protocol</a:t>
            </a:r>
            <a:endParaRPr lang="en-US" b="1" dirty="0"/>
          </a:p>
        </p:txBody>
      </p:sp>
      <p:sp>
        <p:nvSpPr>
          <p:cNvPr id="3" name="Θέση περιεχομένου 2">
            <a:extLst>
              <a:ext uri="{FF2B5EF4-FFF2-40B4-BE49-F238E27FC236}">
                <a16:creationId xmlns:a16="http://schemas.microsoft.com/office/drawing/2014/main" id="{ED995AB7-3745-4436-AB3B-5E9230532E54}"/>
              </a:ext>
            </a:extLst>
          </p:cNvPr>
          <p:cNvSpPr>
            <a:spLocks noGrp="1"/>
          </p:cNvSpPr>
          <p:nvPr>
            <p:ph idx="1"/>
          </p:nvPr>
        </p:nvSpPr>
        <p:spPr/>
        <p:txBody>
          <a:bodyPr>
            <a:normAutofit fontScale="92500" lnSpcReduction="10000"/>
          </a:bodyPr>
          <a:lstStyle/>
          <a:p>
            <a:pPr marL="0" indent="0">
              <a:buNone/>
            </a:pPr>
            <a:r>
              <a:rPr lang="el-GR" dirty="0"/>
              <a:t>Ο οδηγός της συνέντευξης. Δεν είναι ένα απλό σύνολο ερωτήσεων. Είναι η σύνδεση μεταξύ:</a:t>
            </a:r>
          </a:p>
          <a:p>
            <a:pPr marL="0" indent="0">
              <a:buNone/>
            </a:pPr>
            <a:r>
              <a:rPr lang="el-GR" dirty="0"/>
              <a:t>Ερευνητικού ερωτήματος</a:t>
            </a:r>
            <a:br>
              <a:rPr lang="el-GR" dirty="0"/>
            </a:br>
            <a:r>
              <a:rPr lang="el-GR" dirty="0"/>
              <a:t>↓</a:t>
            </a:r>
            <a:br>
              <a:rPr lang="el-GR" dirty="0"/>
            </a:br>
            <a:r>
              <a:rPr lang="el-GR" dirty="0"/>
              <a:t>Θεωρητικού πλαισίου</a:t>
            </a:r>
            <a:br>
              <a:rPr lang="el-GR" dirty="0"/>
            </a:br>
            <a:r>
              <a:rPr lang="el-GR" dirty="0"/>
              <a:t>↓</a:t>
            </a:r>
            <a:br>
              <a:rPr lang="el-GR" dirty="0"/>
            </a:br>
            <a:r>
              <a:rPr lang="el-GR" dirty="0"/>
              <a:t>Θεματικών ενοτήτων</a:t>
            </a:r>
            <a:br>
              <a:rPr lang="el-GR" dirty="0"/>
            </a:br>
            <a:r>
              <a:rPr lang="el-GR" dirty="0"/>
              <a:t>↓</a:t>
            </a:r>
            <a:br>
              <a:rPr lang="el-GR" dirty="0"/>
            </a:br>
            <a:r>
              <a:rPr lang="el-GR" dirty="0"/>
              <a:t>Ερωτήσεων συνέντευξης</a:t>
            </a:r>
          </a:p>
          <a:p>
            <a:endParaRPr lang="en-US" dirty="0"/>
          </a:p>
        </p:txBody>
      </p:sp>
    </p:spTree>
    <p:extLst>
      <p:ext uri="{BB962C8B-B14F-4D97-AF65-F5344CB8AC3E}">
        <p14:creationId xmlns:p14="http://schemas.microsoft.com/office/powerpoint/2010/main" val="31860682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A284A8F4-C056-4A54-BAE0-246D1C3DF6F6}"/>
              </a:ext>
            </a:extLst>
          </p:cNvPr>
          <p:cNvSpPr/>
          <p:nvPr/>
        </p:nvSpPr>
        <p:spPr>
          <a:xfrm>
            <a:off x="4456445" y="596827"/>
            <a:ext cx="2585964" cy="523220"/>
          </a:xfrm>
          <a:prstGeom prst="rect">
            <a:avLst/>
          </a:prstGeom>
        </p:spPr>
        <p:txBody>
          <a:bodyPr wrap="none">
            <a:spAutoFit/>
          </a:bodyPr>
          <a:lstStyle/>
          <a:p>
            <a:r>
              <a:rPr lang="el-GR" sz="2800" b="1" dirty="0">
                <a:highlight>
                  <a:srgbClr val="FFFF00"/>
                </a:highlight>
              </a:rPr>
              <a:t>Τι περιλαμβάνει;</a:t>
            </a:r>
          </a:p>
        </p:txBody>
      </p:sp>
      <p:sp>
        <p:nvSpPr>
          <p:cNvPr id="5" name="Ορθογώνιο 4">
            <a:extLst>
              <a:ext uri="{FF2B5EF4-FFF2-40B4-BE49-F238E27FC236}">
                <a16:creationId xmlns:a16="http://schemas.microsoft.com/office/drawing/2014/main" id="{FA70AA9E-010D-473B-9470-39F995B5BE1A}"/>
              </a:ext>
            </a:extLst>
          </p:cNvPr>
          <p:cNvSpPr/>
          <p:nvPr/>
        </p:nvSpPr>
        <p:spPr>
          <a:xfrm>
            <a:off x="1088398" y="691692"/>
            <a:ext cx="6884950" cy="6370975"/>
          </a:xfrm>
          <a:prstGeom prst="rect">
            <a:avLst/>
          </a:prstGeom>
        </p:spPr>
        <p:txBody>
          <a:bodyPr wrap="square">
            <a:spAutoFit/>
          </a:bodyPr>
          <a:lstStyle/>
          <a:p>
            <a:r>
              <a:rPr lang="el-GR" sz="2400" b="1" dirty="0"/>
              <a:t>1. Εισαγωγή</a:t>
            </a:r>
          </a:p>
          <a:p>
            <a:pPr marL="342900" indent="-342900">
              <a:buFont typeface="Arial" panose="020B0604020202020204" pitchFamily="34" charset="0"/>
              <a:buChar char="•"/>
            </a:pPr>
            <a:r>
              <a:rPr lang="el-GR" sz="2400" dirty="0"/>
              <a:t>Παρουσίαση έρευνας </a:t>
            </a:r>
          </a:p>
          <a:p>
            <a:pPr marL="342900" indent="-342900">
              <a:buFont typeface="Arial" panose="020B0604020202020204" pitchFamily="34" charset="0"/>
              <a:buChar char="•"/>
            </a:pPr>
            <a:r>
              <a:rPr lang="el-GR" sz="2400" dirty="0"/>
              <a:t>Ενημερωμένη συγκατάθεση </a:t>
            </a:r>
          </a:p>
          <a:p>
            <a:pPr marL="342900" indent="-342900">
              <a:buFont typeface="Arial" panose="020B0604020202020204" pitchFamily="34" charset="0"/>
              <a:buChar char="•"/>
            </a:pPr>
            <a:r>
              <a:rPr lang="el-GR" sz="2400" dirty="0"/>
              <a:t>Υπενθύμιση ανωνυμίας</a:t>
            </a:r>
          </a:p>
          <a:p>
            <a:pPr>
              <a:buFont typeface="Arial" panose="020B0604020202020204" pitchFamily="34" charset="0"/>
              <a:buChar char="•"/>
            </a:pPr>
            <a:endParaRPr lang="el-GR" sz="2400" dirty="0"/>
          </a:p>
          <a:p>
            <a:r>
              <a:rPr lang="el-GR" sz="2400" b="1" dirty="0"/>
              <a:t>2. Δημογραφικά</a:t>
            </a:r>
          </a:p>
          <a:p>
            <a:pPr marL="342900" indent="-342900">
              <a:buFont typeface="Arial" panose="020B0604020202020204" pitchFamily="34" charset="0"/>
              <a:buChar char="•"/>
            </a:pPr>
            <a:r>
              <a:rPr lang="el-GR" sz="2400" dirty="0"/>
              <a:t>ηλικία </a:t>
            </a:r>
          </a:p>
          <a:p>
            <a:pPr marL="342900" indent="-342900">
              <a:buFont typeface="Arial" panose="020B0604020202020204" pitchFamily="34" charset="0"/>
              <a:buChar char="•"/>
            </a:pPr>
            <a:r>
              <a:rPr lang="el-GR" sz="2400" dirty="0"/>
              <a:t>τάξη </a:t>
            </a:r>
          </a:p>
          <a:p>
            <a:pPr marL="342900" indent="-342900">
              <a:buFont typeface="Arial" panose="020B0604020202020204" pitchFamily="34" charset="0"/>
              <a:buChar char="•"/>
            </a:pPr>
            <a:r>
              <a:rPr lang="el-GR" sz="2400" dirty="0"/>
              <a:t>χρόνια εμπειρίας κ.λπ. </a:t>
            </a:r>
          </a:p>
          <a:p>
            <a:pPr marL="342900" indent="-342900">
              <a:buFont typeface="Arial" panose="020B0604020202020204" pitchFamily="34" charset="0"/>
              <a:buChar char="•"/>
            </a:pPr>
            <a:r>
              <a:rPr lang="el-GR" sz="2400" dirty="0"/>
              <a:t>(μόνο όσα χρειάζονται)</a:t>
            </a:r>
          </a:p>
          <a:p>
            <a:pPr marL="342900" indent="-342900">
              <a:buFont typeface="Arial" panose="020B0604020202020204" pitchFamily="34" charset="0"/>
              <a:buChar char="•"/>
            </a:pPr>
            <a:endParaRPr lang="el-GR" sz="2400" dirty="0"/>
          </a:p>
          <a:p>
            <a:r>
              <a:rPr lang="el-GR" sz="2400" b="1" dirty="0"/>
              <a:t>3. Κύριες θεματικές</a:t>
            </a:r>
          </a:p>
          <a:p>
            <a:r>
              <a:rPr lang="el-GR" sz="2400" dirty="0"/>
              <a:t>Παράδειγμα: Research </a:t>
            </a:r>
            <a:r>
              <a:rPr lang="el-GR" sz="2400" dirty="0" err="1"/>
              <a:t>Question</a:t>
            </a:r>
            <a:r>
              <a:rPr lang="el-GR" sz="2400" dirty="0"/>
              <a:t>:</a:t>
            </a:r>
          </a:p>
          <a:p>
            <a:r>
              <a:rPr lang="el-GR" sz="2400" dirty="0"/>
              <a:t>Πώς βιώνουν οι μαθητές τη χρήση AI στη μάθηση φυσικής;</a:t>
            </a:r>
          </a:p>
          <a:p>
            <a:pPr marL="342900" indent="-342900">
              <a:buFont typeface="Arial" panose="020B0604020202020204" pitchFamily="34" charset="0"/>
              <a:buChar char="•"/>
            </a:pPr>
            <a:endParaRPr lang="el-GR" sz="2400" dirty="0"/>
          </a:p>
          <a:p>
            <a:pPr>
              <a:buFont typeface="Arial" panose="020B0604020202020204" pitchFamily="34" charset="0"/>
              <a:buChar char="•"/>
            </a:pPr>
            <a:endParaRPr lang="el-GR" sz="2400" dirty="0"/>
          </a:p>
        </p:txBody>
      </p:sp>
      <p:sp>
        <p:nvSpPr>
          <p:cNvPr id="6" name="Ορθογώνιο 5">
            <a:extLst>
              <a:ext uri="{FF2B5EF4-FFF2-40B4-BE49-F238E27FC236}">
                <a16:creationId xmlns:a16="http://schemas.microsoft.com/office/drawing/2014/main" id="{5AE2C5A0-0D89-48B9-8A45-065C3311DDFE}"/>
              </a:ext>
            </a:extLst>
          </p:cNvPr>
          <p:cNvSpPr/>
          <p:nvPr/>
        </p:nvSpPr>
        <p:spPr>
          <a:xfrm>
            <a:off x="7524307" y="858437"/>
            <a:ext cx="6096000" cy="5355312"/>
          </a:xfrm>
          <a:prstGeom prst="rect">
            <a:avLst/>
          </a:prstGeom>
        </p:spPr>
        <p:txBody>
          <a:bodyPr>
            <a:spAutoFit/>
          </a:bodyPr>
          <a:lstStyle/>
          <a:p>
            <a:r>
              <a:rPr lang="el-GR" b="1" dirty="0"/>
              <a:t>Π.χ.</a:t>
            </a:r>
          </a:p>
          <a:p>
            <a:r>
              <a:rPr lang="el-GR" b="1" dirty="0" err="1"/>
              <a:t>Theme</a:t>
            </a:r>
            <a:r>
              <a:rPr lang="el-GR" b="1" dirty="0"/>
              <a:t> 1:</a:t>
            </a:r>
            <a:br>
              <a:rPr lang="el-GR" dirty="0"/>
            </a:br>
            <a:r>
              <a:rPr lang="el-GR" dirty="0"/>
              <a:t>Εμπειρία χρήσης</a:t>
            </a:r>
          </a:p>
          <a:p>
            <a:pPr marL="285750" indent="-285750">
              <a:buFont typeface="Arial" panose="020B0604020202020204" pitchFamily="34" charset="0"/>
              <a:buChar char="•"/>
            </a:pPr>
            <a:r>
              <a:rPr lang="el-GR" dirty="0"/>
              <a:t>Πώς χρησιμοποιείς το AI; </a:t>
            </a:r>
          </a:p>
          <a:p>
            <a:pPr marL="285750" indent="-285750">
              <a:buFont typeface="Arial" panose="020B0604020202020204" pitchFamily="34" charset="0"/>
              <a:buChar char="•"/>
            </a:pPr>
            <a:r>
              <a:rPr lang="el-GR" dirty="0"/>
              <a:t>Σε ποιες δραστηριότητες;</a:t>
            </a:r>
          </a:p>
          <a:p>
            <a:pPr>
              <a:buFont typeface="Arial" panose="020B0604020202020204" pitchFamily="34" charset="0"/>
              <a:buChar char="•"/>
            </a:pPr>
            <a:endParaRPr lang="el-GR" dirty="0"/>
          </a:p>
          <a:p>
            <a:r>
              <a:rPr lang="el-GR" b="1" dirty="0" err="1"/>
              <a:t>Theme</a:t>
            </a:r>
            <a:r>
              <a:rPr lang="el-GR" b="1" dirty="0"/>
              <a:t> 2:</a:t>
            </a:r>
            <a:br>
              <a:rPr lang="el-GR" dirty="0"/>
            </a:br>
            <a:r>
              <a:rPr lang="el-GR" dirty="0"/>
              <a:t>Οφέλη</a:t>
            </a:r>
          </a:p>
          <a:p>
            <a:pPr marL="285750" indent="-285750">
              <a:buFont typeface="Arial" panose="020B0604020202020204" pitchFamily="34" charset="0"/>
              <a:buChar char="•"/>
            </a:pPr>
            <a:r>
              <a:rPr lang="el-GR" dirty="0"/>
              <a:t>Τι σε βοηθά περισσότερο; </a:t>
            </a:r>
          </a:p>
          <a:p>
            <a:pPr marL="285750" indent="-285750">
              <a:buFont typeface="Arial" panose="020B0604020202020204" pitchFamily="34" charset="0"/>
              <a:buChar char="•"/>
            </a:pPr>
            <a:r>
              <a:rPr lang="el-GR" dirty="0"/>
              <a:t>Μπορείς να δώσεις παράδειγμα;</a:t>
            </a:r>
          </a:p>
          <a:p>
            <a:pPr>
              <a:buFont typeface="Arial" panose="020B0604020202020204" pitchFamily="34" charset="0"/>
              <a:buChar char="•"/>
            </a:pPr>
            <a:endParaRPr lang="el-GR" dirty="0"/>
          </a:p>
          <a:p>
            <a:r>
              <a:rPr lang="el-GR" b="1" dirty="0" err="1"/>
              <a:t>Theme</a:t>
            </a:r>
            <a:r>
              <a:rPr lang="el-GR" b="1" dirty="0"/>
              <a:t> 3:</a:t>
            </a:r>
            <a:br>
              <a:rPr lang="el-GR" dirty="0"/>
            </a:br>
            <a:r>
              <a:rPr lang="el-GR" dirty="0"/>
              <a:t>Δυσκολίες</a:t>
            </a:r>
          </a:p>
          <a:p>
            <a:pPr marL="285750" indent="-285750">
              <a:buFont typeface="Arial" panose="020B0604020202020204" pitchFamily="34" charset="0"/>
              <a:buChar char="•"/>
            </a:pPr>
            <a:r>
              <a:rPr lang="el-GR" dirty="0"/>
              <a:t>Τι σε δυσκολεύει; </a:t>
            </a:r>
          </a:p>
          <a:p>
            <a:pPr marL="285750" indent="-285750">
              <a:buFont typeface="Arial" panose="020B0604020202020204" pitchFamily="34" charset="0"/>
              <a:buChar char="•"/>
            </a:pPr>
            <a:r>
              <a:rPr lang="el-GR" dirty="0"/>
              <a:t>Έχεις κάποια αρνητική εμπειρία; (…)</a:t>
            </a:r>
          </a:p>
          <a:p>
            <a:endParaRPr lang="el-GR" dirty="0"/>
          </a:p>
          <a:p>
            <a:r>
              <a:rPr lang="el-GR" b="1" dirty="0" err="1"/>
              <a:t>Closing</a:t>
            </a:r>
            <a:r>
              <a:rPr lang="el-GR" b="1" dirty="0"/>
              <a:t> </a:t>
            </a:r>
            <a:r>
              <a:rPr lang="el-GR" b="1" dirty="0" err="1"/>
              <a:t>questions</a:t>
            </a:r>
            <a:endParaRPr lang="el-GR" b="1" dirty="0"/>
          </a:p>
          <a:p>
            <a:pPr marL="285750" indent="-285750">
              <a:buFont typeface="Arial" panose="020B0604020202020204" pitchFamily="34" charset="0"/>
              <a:buChar char="•"/>
            </a:pPr>
            <a:r>
              <a:rPr lang="el-GR" dirty="0"/>
              <a:t>Υπάρχει κάτι που δεν σε ρώτησα και θεωρείς σημαντικό;</a:t>
            </a:r>
          </a:p>
          <a:p>
            <a:pPr>
              <a:buFont typeface="Arial" panose="020B0604020202020204" pitchFamily="34" charset="0"/>
              <a:buChar char="•"/>
            </a:pPr>
            <a:endParaRPr lang="el-GR" dirty="0"/>
          </a:p>
        </p:txBody>
      </p:sp>
    </p:spTree>
    <p:extLst>
      <p:ext uri="{BB962C8B-B14F-4D97-AF65-F5344CB8AC3E}">
        <p14:creationId xmlns:p14="http://schemas.microsoft.com/office/powerpoint/2010/main" val="3412723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028C98-1048-4A4D-A9E0-725F19194D2F}"/>
              </a:ext>
            </a:extLst>
          </p:cNvPr>
          <p:cNvSpPr>
            <a:spLocks noGrp="1"/>
          </p:cNvSpPr>
          <p:nvPr>
            <p:ph type="title"/>
          </p:nvPr>
        </p:nvSpPr>
        <p:spPr/>
        <p:txBody>
          <a:bodyPr>
            <a:normAutofit fontScale="90000"/>
          </a:bodyPr>
          <a:lstStyle/>
          <a:p>
            <a:r>
              <a:rPr lang="nl-NL" b="1" dirty="0"/>
              <a:t>Questionnaire Design (</a:t>
            </a:r>
            <a:r>
              <a:rPr lang="el-GR" b="1" dirty="0"/>
              <a:t>Σχεδιασμός Ερωτηματολογίου)</a:t>
            </a:r>
            <a:endParaRPr lang="en-US" dirty="0"/>
          </a:p>
        </p:txBody>
      </p:sp>
      <p:sp>
        <p:nvSpPr>
          <p:cNvPr id="3" name="Θέση περιεχομένου 2">
            <a:extLst>
              <a:ext uri="{FF2B5EF4-FFF2-40B4-BE49-F238E27FC236}">
                <a16:creationId xmlns:a16="http://schemas.microsoft.com/office/drawing/2014/main" id="{04DED9B5-860F-4457-85B2-CA157EDC9A79}"/>
              </a:ext>
            </a:extLst>
          </p:cNvPr>
          <p:cNvSpPr>
            <a:spLocks noGrp="1"/>
          </p:cNvSpPr>
          <p:nvPr>
            <p:ph idx="1"/>
          </p:nvPr>
        </p:nvSpPr>
        <p:spPr>
          <a:xfrm>
            <a:off x="1295401" y="2556932"/>
            <a:ext cx="9601196" cy="3695012"/>
          </a:xfrm>
        </p:spPr>
        <p:txBody>
          <a:bodyPr>
            <a:normAutofit fontScale="92500" lnSpcReduction="20000"/>
          </a:bodyPr>
          <a:lstStyle/>
          <a:p>
            <a:r>
              <a:rPr lang="el-GR" b="1" dirty="0"/>
              <a:t>Η λογική</a:t>
            </a:r>
          </a:p>
          <a:p>
            <a:pPr marL="0" indent="0">
              <a:buNone/>
            </a:pPr>
            <a:r>
              <a:rPr lang="nl-NL" dirty="0"/>
              <a:t>Research Question</a:t>
            </a:r>
            <a:br>
              <a:rPr lang="nl-NL" dirty="0"/>
            </a:br>
            <a:r>
              <a:rPr lang="nl-NL" dirty="0"/>
              <a:t>↓</a:t>
            </a:r>
            <a:br>
              <a:rPr lang="nl-NL" dirty="0"/>
            </a:br>
            <a:r>
              <a:rPr lang="nl-NL" dirty="0"/>
              <a:t>Construct</a:t>
            </a:r>
            <a:br>
              <a:rPr lang="nl-NL" dirty="0"/>
            </a:br>
            <a:r>
              <a:rPr lang="nl-NL" dirty="0"/>
              <a:t>↓</a:t>
            </a:r>
            <a:br>
              <a:rPr lang="nl-NL" dirty="0"/>
            </a:br>
            <a:r>
              <a:rPr lang="nl-NL" dirty="0" err="1"/>
              <a:t>Dimensions</a:t>
            </a:r>
            <a:br>
              <a:rPr lang="nl-NL" dirty="0"/>
            </a:br>
            <a:r>
              <a:rPr lang="nl-NL" dirty="0"/>
              <a:t>↓</a:t>
            </a:r>
            <a:br>
              <a:rPr lang="nl-NL" dirty="0"/>
            </a:br>
            <a:r>
              <a:rPr lang="nl-NL" dirty="0"/>
              <a:t>Items</a:t>
            </a:r>
            <a:br>
              <a:rPr lang="nl-NL" dirty="0"/>
            </a:br>
            <a:r>
              <a:rPr lang="nl-NL" dirty="0"/>
              <a:t>↓</a:t>
            </a:r>
            <a:br>
              <a:rPr lang="nl-NL" dirty="0"/>
            </a:br>
            <a:r>
              <a:rPr lang="nl-NL" dirty="0"/>
              <a:t>Questionnaire</a:t>
            </a:r>
            <a:br>
              <a:rPr lang="nl-NL" dirty="0"/>
            </a:br>
            <a:r>
              <a:rPr lang="nl-NL" dirty="0"/>
              <a:t>↓</a:t>
            </a:r>
            <a:br>
              <a:rPr lang="nl-NL" dirty="0"/>
            </a:br>
            <a:r>
              <a:rPr lang="nl-NL" dirty="0"/>
              <a:t>Data</a:t>
            </a:r>
          </a:p>
          <a:p>
            <a:endParaRPr lang="en-US" dirty="0"/>
          </a:p>
        </p:txBody>
      </p:sp>
    </p:spTree>
    <p:extLst>
      <p:ext uri="{BB962C8B-B14F-4D97-AF65-F5344CB8AC3E}">
        <p14:creationId xmlns:p14="http://schemas.microsoft.com/office/powerpoint/2010/main" val="4183473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829F017A-BE01-462B-A1A1-B40FA1365351}"/>
              </a:ext>
            </a:extLst>
          </p:cNvPr>
          <p:cNvSpPr/>
          <p:nvPr/>
        </p:nvSpPr>
        <p:spPr>
          <a:xfrm>
            <a:off x="1155405" y="797189"/>
            <a:ext cx="6096000" cy="5632311"/>
          </a:xfrm>
          <a:prstGeom prst="rect">
            <a:avLst/>
          </a:prstGeom>
        </p:spPr>
        <p:txBody>
          <a:bodyPr>
            <a:spAutoFit/>
          </a:bodyPr>
          <a:lstStyle/>
          <a:p>
            <a:r>
              <a:rPr lang="el-GR" sz="2400" b="1" dirty="0"/>
              <a:t>1. Εισαγωγή</a:t>
            </a:r>
          </a:p>
          <a:p>
            <a:r>
              <a:rPr lang="el-GR" sz="2400" dirty="0"/>
              <a:t>Περιλαμβάνει:</a:t>
            </a:r>
          </a:p>
          <a:p>
            <a:pPr marL="285750" indent="-285750">
              <a:buFont typeface="Arial" panose="020B0604020202020204" pitchFamily="34" charset="0"/>
              <a:buChar char="•"/>
            </a:pPr>
            <a:r>
              <a:rPr lang="el-GR" sz="2400" dirty="0"/>
              <a:t>Σκοπό της έρευνας </a:t>
            </a:r>
          </a:p>
          <a:p>
            <a:pPr marL="285750" indent="-285750">
              <a:buFont typeface="Arial" panose="020B0604020202020204" pitchFamily="34" charset="0"/>
              <a:buChar char="•"/>
            </a:pPr>
            <a:r>
              <a:rPr lang="el-GR" sz="2400" dirty="0"/>
              <a:t>Ποιος διεξάγει την έρευνα </a:t>
            </a:r>
          </a:p>
          <a:p>
            <a:pPr marL="285750" indent="-285750">
              <a:buFont typeface="Arial" panose="020B0604020202020204" pitchFamily="34" charset="0"/>
              <a:buChar char="•"/>
            </a:pPr>
            <a:r>
              <a:rPr lang="el-GR" sz="2400" dirty="0"/>
              <a:t>Εκτιμώμενο χρόνο συμπλήρωσης </a:t>
            </a:r>
          </a:p>
          <a:p>
            <a:pPr marL="285750" indent="-285750">
              <a:buFont typeface="Arial" panose="020B0604020202020204" pitchFamily="34" charset="0"/>
              <a:buChar char="•"/>
            </a:pPr>
            <a:r>
              <a:rPr lang="el-GR" sz="2400" dirty="0"/>
              <a:t>Δήλωση ανωνυμίας και εμπιστευτικότητας </a:t>
            </a:r>
          </a:p>
          <a:p>
            <a:pPr marL="285750" indent="-285750">
              <a:buFont typeface="Arial" panose="020B0604020202020204" pitchFamily="34" charset="0"/>
              <a:buChar char="•"/>
            </a:pPr>
            <a:r>
              <a:rPr lang="el-GR" sz="2400" dirty="0"/>
              <a:t>Εθελοντική συμμετοχή </a:t>
            </a:r>
          </a:p>
          <a:p>
            <a:pPr marL="285750" indent="-285750">
              <a:buFont typeface="Arial" panose="020B0604020202020204" pitchFamily="34" charset="0"/>
              <a:buChar char="•"/>
            </a:pPr>
            <a:r>
              <a:rPr lang="el-GR" sz="2400" dirty="0"/>
              <a:t>Ευχαριστίες</a:t>
            </a:r>
          </a:p>
          <a:p>
            <a:pPr marL="285750" indent="-285750">
              <a:buFont typeface="Arial" panose="020B0604020202020204" pitchFamily="34" charset="0"/>
              <a:buChar char="•"/>
            </a:pPr>
            <a:endParaRPr lang="el-GR" sz="2400" dirty="0"/>
          </a:p>
          <a:p>
            <a:r>
              <a:rPr lang="el-GR" sz="2400" b="1" dirty="0"/>
              <a:t>2. Ενημερωμένη Συγκατάθεση</a:t>
            </a:r>
          </a:p>
          <a:p>
            <a:r>
              <a:rPr lang="el-GR" sz="2400" dirty="0"/>
              <a:t>Συμφωνώ να συμμετάσχω </a:t>
            </a:r>
          </a:p>
          <a:p>
            <a:r>
              <a:rPr lang="el-GR" sz="2400" dirty="0"/>
              <a:t>Έχω ενημερωθεί για τον σκοπό της έρευνας </a:t>
            </a:r>
          </a:p>
          <a:p>
            <a:r>
              <a:rPr lang="el-GR" sz="2400" dirty="0"/>
              <a:t>Κατανοώ ότι μπορώ να αποχωρήσω οποιαδήποτε στιγμή</a:t>
            </a:r>
          </a:p>
          <a:p>
            <a:pPr marL="285750" indent="-285750">
              <a:buFont typeface="Arial" panose="020B0604020202020204" pitchFamily="34" charset="0"/>
              <a:buChar char="•"/>
            </a:pPr>
            <a:endParaRPr lang="el-GR" sz="2400" dirty="0"/>
          </a:p>
        </p:txBody>
      </p:sp>
      <p:sp>
        <p:nvSpPr>
          <p:cNvPr id="5" name="Ορθογώνιο 4">
            <a:extLst>
              <a:ext uri="{FF2B5EF4-FFF2-40B4-BE49-F238E27FC236}">
                <a16:creationId xmlns:a16="http://schemas.microsoft.com/office/drawing/2014/main" id="{8DD384A3-7F6A-481E-B82F-A9E7385AB72C}"/>
              </a:ext>
            </a:extLst>
          </p:cNvPr>
          <p:cNvSpPr/>
          <p:nvPr/>
        </p:nvSpPr>
        <p:spPr>
          <a:xfrm>
            <a:off x="7251405" y="1199474"/>
            <a:ext cx="3469752" cy="461665"/>
          </a:xfrm>
          <a:prstGeom prst="rect">
            <a:avLst/>
          </a:prstGeom>
        </p:spPr>
        <p:txBody>
          <a:bodyPr wrap="square">
            <a:spAutoFit/>
          </a:bodyPr>
          <a:lstStyle/>
          <a:p>
            <a:r>
              <a:rPr lang="el-GR" sz="2400" b="1" dirty="0"/>
              <a:t>3. Δημογραφικά Στοιχεία</a:t>
            </a:r>
          </a:p>
        </p:txBody>
      </p:sp>
      <p:sp>
        <p:nvSpPr>
          <p:cNvPr id="6" name="Ορθογώνιο 5">
            <a:extLst>
              <a:ext uri="{FF2B5EF4-FFF2-40B4-BE49-F238E27FC236}">
                <a16:creationId xmlns:a16="http://schemas.microsoft.com/office/drawing/2014/main" id="{AB022602-9F45-4A77-8BD6-17E611A1772F}"/>
              </a:ext>
            </a:extLst>
          </p:cNvPr>
          <p:cNvSpPr/>
          <p:nvPr/>
        </p:nvSpPr>
        <p:spPr>
          <a:xfrm>
            <a:off x="7251405" y="1783162"/>
            <a:ext cx="3666346" cy="4524315"/>
          </a:xfrm>
          <a:prstGeom prst="rect">
            <a:avLst/>
          </a:prstGeom>
        </p:spPr>
        <p:txBody>
          <a:bodyPr wrap="square">
            <a:spAutoFit/>
          </a:bodyPr>
          <a:lstStyle/>
          <a:p>
            <a:r>
              <a:rPr lang="el-GR" sz="2400" b="1" dirty="0"/>
              <a:t>4. Κύριες Κλίμακες (</a:t>
            </a:r>
            <a:r>
              <a:rPr lang="nl-NL" sz="2400" b="1" dirty="0" err="1"/>
              <a:t>Scales</a:t>
            </a:r>
            <a:r>
              <a:rPr lang="nl-NL" sz="2400" b="1" dirty="0"/>
              <a:t>)</a:t>
            </a:r>
            <a:endParaRPr lang="el-GR" sz="2400" b="1" dirty="0"/>
          </a:p>
          <a:p>
            <a:r>
              <a:rPr lang="el-GR" sz="2400" dirty="0"/>
              <a:t>Τα </a:t>
            </a:r>
            <a:r>
              <a:rPr lang="el-GR" sz="2400" dirty="0" err="1"/>
              <a:t>constructs</a:t>
            </a:r>
            <a:r>
              <a:rPr lang="el-GR" sz="2400" dirty="0"/>
              <a:t> που μελετά η έρευνα.</a:t>
            </a:r>
          </a:p>
          <a:p>
            <a:r>
              <a:rPr lang="el-GR" sz="2400" b="1" dirty="0"/>
              <a:t>5. Ανοιχτές Ερωτήσεις (προαιρετικά)</a:t>
            </a:r>
          </a:p>
          <a:p>
            <a:endParaRPr lang="el-GR" sz="2400" b="1" dirty="0"/>
          </a:p>
          <a:p>
            <a:r>
              <a:rPr lang="el-GR" sz="2400" b="1" dirty="0"/>
              <a:t>6. Κλείσιμο</a:t>
            </a:r>
          </a:p>
          <a:p>
            <a:r>
              <a:rPr lang="el-GR" sz="2400" dirty="0"/>
              <a:t>Ευχαριστήριο μήνυμα </a:t>
            </a:r>
          </a:p>
          <a:p>
            <a:r>
              <a:rPr lang="el-GR" sz="2400" dirty="0"/>
              <a:t>Στοιχεία επικοινωνίας ερευνητή (αν απαιτείται)</a:t>
            </a:r>
          </a:p>
          <a:p>
            <a:endParaRPr lang="el-GR" sz="2400" dirty="0"/>
          </a:p>
          <a:p>
            <a:endParaRPr lang="nl-NL" sz="2400" b="1" dirty="0"/>
          </a:p>
        </p:txBody>
      </p:sp>
    </p:spTree>
    <p:extLst>
      <p:ext uri="{BB962C8B-B14F-4D97-AF65-F5344CB8AC3E}">
        <p14:creationId xmlns:p14="http://schemas.microsoft.com/office/powerpoint/2010/main" val="3540235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228397"/>
            <a:ext cx="3203944" cy="4955203"/>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p>
          <a:p>
            <a:r>
              <a:rPr lang="el-GR" sz="3600" dirty="0">
                <a:highlight>
                  <a:srgbClr val="FFFF00"/>
                </a:highlight>
              </a:rPr>
              <a:t>Συλλογή,</a:t>
            </a:r>
            <a:br>
              <a:rPr lang="el-GR" sz="2800" dirty="0"/>
            </a:br>
            <a:r>
              <a:rPr lang="el-GR" sz="2800" dirty="0"/>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3128251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A65DB32E-FE60-4BFD-AF2E-63FB2925CD45}"/>
              </a:ext>
            </a:extLst>
          </p:cNvPr>
          <p:cNvSpPr>
            <a:spLocks noGrp="1"/>
          </p:cNvSpPr>
          <p:nvPr>
            <p:ph type="title"/>
          </p:nvPr>
        </p:nvSpPr>
        <p:spPr/>
        <p:txBody>
          <a:bodyPr>
            <a:normAutofit fontScale="90000"/>
          </a:bodyPr>
          <a:lstStyle/>
          <a:p>
            <a:r>
              <a:rPr lang="el-GR" b="1" dirty="0"/>
              <a:t>Συχνά Λάθη στον Σχεδιασμό Ερωτηματολογίου</a:t>
            </a:r>
            <a:endParaRPr lang="en-US" dirty="0"/>
          </a:p>
        </p:txBody>
      </p:sp>
      <p:sp>
        <p:nvSpPr>
          <p:cNvPr id="8" name="Θέση περιεχομένου 7">
            <a:extLst>
              <a:ext uri="{FF2B5EF4-FFF2-40B4-BE49-F238E27FC236}">
                <a16:creationId xmlns:a16="http://schemas.microsoft.com/office/drawing/2014/main" id="{D38C7ADD-4329-4D1F-93A5-F1F3F7635F89}"/>
              </a:ext>
            </a:extLst>
          </p:cNvPr>
          <p:cNvSpPr>
            <a:spLocks noGrp="1"/>
          </p:cNvSpPr>
          <p:nvPr>
            <p:ph idx="1"/>
          </p:nvPr>
        </p:nvSpPr>
        <p:spPr/>
        <p:txBody>
          <a:bodyPr>
            <a:normAutofit fontScale="92500" lnSpcReduction="20000"/>
          </a:bodyPr>
          <a:lstStyle/>
          <a:p>
            <a:pPr marL="0" indent="0">
              <a:buNone/>
            </a:pPr>
            <a:r>
              <a:rPr lang="el-GR" dirty="0"/>
              <a:t>❌ Πάρα πολλά δημογραφικά</a:t>
            </a:r>
          </a:p>
          <a:p>
            <a:pPr marL="0" indent="0">
              <a:buNone/>
            </a:pPr>
            <a:r>
              <a:rPr lang="el-GR" dirty="0"/>
              <a:t>❌ Ερωτήσεις χωρίς θεωρητική βάση</a:t>
            </a:r>
          </a:p>
          <a:p>
            <a:pPr marL="0" indent="0">
              <a:buNone/>
            </a:pPr>
            <a:r>
              <a:rPr lang="el-GR" dirty="0"/>
              <a:t>❌ Δύο ερωτήσεις σε μία (</a:t>
            </a:r>
            <a:r>
              <a:rPr lang="el-GR" dirty="0" err="1"/>
              <a:t>double-barreled</a:t>
            </a:r>
            <a:r>
              <a:rPr lang="el-GR" dirty="0"/>
              <a:t>)</a:t>
            </a:r>
          </a:p>
          <a:p>
            <a:pPr marL="0" indent="0">
              <a:buNone/>
            </a:pPr>
            <a:r>
              <a:rPr lang="el-GR" dirty="0"/>
              <a:t>❌ Οδηγητικές ερωτήσεις</a:t>
            </a:r>
          </a:p>
          <a:p>
            <a:pPr marL="0" indent="0">
              <a:buNone/>
            </a:pPr>
            <a:r>
              <a:rPr lang="el-GR" dirty="0"/>
              <a:t>❌ Πολύ μεγάλο ερωτηματολόγιο</a:t>
            </a:r>
          </a:p>
          <a:p>
            <a:pPr marL="0" indent="0">
              <a:buNone/>
            </a:pPr>
            <a:r>
              <a:rPr lang="el-GR" dirty="0"/>
              <a:t>❌ </a:t>
            </a:r>
            <a:r>
              <a:rPr lang="el-GR" dirty="0" err="1"/>
              <a:t>Constructs</a:t>
            </a:r>
            <a:r>
              <a:rPr lang="el-GR" dirty="0"/>
              <a:t> με μόνο 1 </a:t>
            </a:r>
            <a:r>
              <a:rPr lang="el-GR" dirty="0" err="1"/>
              <a:t>item</a:t>
            </a:r>
            <a:endParaRPr lang="el-GR" dirty="0"/>
          </a:p>
          <a:p>
            <a:pPr marL="0" indent="0">
              <a:buNone/>
            </a:pPr>
            <a:r>
              <a:rPr lang="el-GR" dirty="0"/>
              <a:t>❌ Χρήση έτοιμων κλιμάκων χωρίς αναφορά της πηγής</a:t>
            </a:r>
          </a:p>
          <a:p>
            <a:pPr marL="0" indent="0">
              <a:buNone/>
            </a:pPr>
            <a:r>
              <a:rPr lang="el-GR" dirty="0"/>
              <a:t>❌ Συλλογή δεδομένων που δεν απαντούν στο ερευνητικό ερώτημα</a:t>
            </a:r>
          </a:p>
          <a:p>
            <a:pPr marL="0" indent="0">
              <a:buNone/>
            </a:pPr>
            <a:endParaRPr lang="en-US" dirty="0"/>
          </a:p>
        </p:txBody>
      </p:sp>
    </p:spTree>
    <p:extLst>
      <p:ext uri="{BB962C8B-B14F-4D97-AF65-F5344CB8AC3E}">
        <p14:creationId xmlns:p14="http://schemas.microsoft.com/office/powerpoint/2010/main" val="3743858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0FE664C-D2D0-4E9F-BDFA-8792EA26512B}"/>
              </a:ext>
            </a:extLst>
          </p:cNvPr>
          <p:cNvSpPr>
            <a:spLocks noGrp="1"/>
          </p:cNvSpPr>
          <p:nvPr>
            <p:ph type="title"/>
          </p:nvPr>
        </p:nvSpPr>
        <p:spPr/>
        <p:txBody>
          <a:bodyPr>
            <a:normAutofit/>
          </a:bodyPr>
          <a:lstStyle/>
          <a:p>
            <a:r>
              <a:rPr lang="el-GR" b="1" dirty="0"/>
              <a:t>Βήμα 11: Συλλογή Δεδομένων</a:t>
            </a:r>
            <a:endParaRPr lang="en-US" dirty="0"/>
          </a:p>
        </p:txBody>
      </p:sp>
      <p:sp>
        <p:nvSpPr>
          <p:cNvPr id="3" name="Θέση περιεχομένου 2">
            <a:extLst>
              <a:ext uri="{FF2B5EF4-FFF2-40B4-BE49-F238E27FC236}">
                <a16:creationId xmlns:a16="http://schemas.microsoft.com/office/drawing/2014/main" id="{E8EB4739-6EB9-47B5-B349-7991CB313F35}"/>
              </a:ext>
            </a:extLst>
          </p:cNvPr>
          <p:cNvSpPr>
            <a:spLocks noGrp="1"/>
          </p:cNvSpPr>
          <p:nvPr>
            <p:ph idx="1"/>
          </p:nvPr>
        </p:nvSpPr>
        <p:spPr/>
        <p:txBody>
          <a:bodyPr>
            <a:normAutofit fontScale="92500" lnSpcReduction="10000"/>
          </a:bodyPr>
          <a:lstStyle/>
          <a:p>
            <a:pPr marL="0" indent="0">
              <a:buNone/>
            </a:pPr>
            <a:r>
              <a:rPr lang="el-GR" dirty="0"/>
              <a:t>Ποσοτικά:</a:t>
            </a:r>
          </a:p>
          <a:p>
            <a:r>
              <a:rPr lang="el-GR" dirty="0"/>
              <a:t>αριθμοί </a:t>
            </a:r>
          </a:p>
          <a:p>
            <a:pPr marL="0" indent="0">
              <a:buNone/>
            </a:pPr>
            <a:r>
              <a:rPr lang="el-GR" dirty="0"/>
              <a:t>Ποιοτικά:</a:t>
            </a:r>
          </a:p>
          <a:p>
            <a:r>
              <a:rPr lang="el-GR" dirty="0"/>
              <a:t>συνεντεύξεις </a:t>
            </a:r>
          </a:p>
          <a:p>
            <a:r>
              <a:rPr lang="el-GR" dirty="0"/>
              <a:t>παρατηρήσεις </a:t>
            </a:r>
          </a:p>
          <a:p>
            <a:r>
              <a:rPr lang="el-GR" dirty="0"/>
              <a:t>κείμενα </a:t>
            </a:r>
          </a:p>
          <a:p>
            <a:pPr marL="0" indent="0">
              <a:buNone/>
            </a:pPr>
            <a:r>
              <a:rPr lang="el-GR" dirty="0"/>
              <a:t>Τα δεδομένα δεν είναι η πραγματικότητα. Είναι αναπαραστάσεις της πραγματικότητας.</a:t>
            </a:r>
          </a:p>
          <a:p>
            <a:endParaRPr lang="en-US" dirty="0"/>
          </a:p>
        </p:txBody>
      </p:sp>
    </p:spTree>
    <p:extLst>
      <p:ext uri="{BB962C8B-B14F-4D97-AF65-F5344CB8AC3E}">
        <p14:creationId xmlns:p14="http://schemas.microsoft.com/office/powerpoint/2010/main" val="74279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EC1118-BCDF-455A-8F2E-DE84BE79D5AA}"/>
              </a:ext>
            </a:extLst>
          </p:cNvPr>
          <p:cNvSpPr>
            <a:spLocks noGrp="1"/>
          </p:cNvSpPr>
          <p:nvPr>
            <p:ph type="title"/>
          </p:nvPr>
        </p:nvSpPr>
        <p:spPr/>
        <p:txBody>
          <a:bodyPr>
            <a:normAutofit/>
          </a:bodyPr>
          <a:lstStyle/>
          <a:p>
            <a:r>
              <a:rPr lang="el-GR" b="1" dirty="0"/>
              <a:t>Βήμα 12: Ανάλυση Δεδομένων</a:t>
            </a:r>
            <a:endParaRPr lang="en-US" dirty="0"/>
          </a:p>
        </p:txBody>
      </p:sp>
      <p:sp>
        <p:nvSpPr>
          <p:cNvPr id="3" name="Θέση περιεχομένου 2">
            <a:extLst>
              <a:ext uri="{FF2B5EF4-FFF2-40B4-BE49-F238E27FC236}">
                <a16:creationId xmlns:a16="http://schemas.microsoft.com/office/drawing/2014/main" id="{CE99D017-7E3A-4B6A-A155-B9551853631E}"/>
              </a:ext>
            </a:extLst>
          </p:cNvPr>
          <p:cNvSpPr>
            <a:spLocks noGrp="1"/>
          </p:cNvSpPr>
          <p:nvPr>
            <p:ph idx="1"/>
          </p:nvPr>
        </p:nvSpPr>
        <p:spPr>
          <a:xfrm>
            <a:off x="1295401" y="2556932"/>
            <a:ext cx="3074580" cy="3318936"/>
          </a:xfrm>
        </p:spPr>
        <p:txBody>
          <a:bodyPr>
            <a:normAutofit/>
          </a:bodyPr>
          <a:lstStyle/>
          <a:p>
            <a:r>
              <a:rPr lang="el-GR" b="1" dirty="0"/>
              <a:t>Ποσοτικά</a:t>
            </a:r>
          </a:p>
          <a:p>
            <a:r>
              <a:rPr lang="nl-NL" dirty="0" err="1"/>
              <a:t>Descriptives</a:t>
            </a:r>
            <a:r>
              <a:rPr lang="nl-NL" dirty="0"/>
              <a:t> </a:t>
            </a:r>
          </a:p>
          <a:p>
            <a:r>
              <a:rPr lang="nl-NL" dirty="0" err="1"/>
              <a:t>Correlation</a:t>
            </a:r>
            <a:r>
              <a:rPr lang="nl-NL" dirty="0"/>
              <a:t> </a:t>
            </a:r>
          </a:p>
          <a:p>
            <a:r>
              <a:rPr lang="nl-NL" dirty="0"/>
              <a:t>t-test </a:t>
            </a:r>
          </a:p>
          <a:p>
            <a:r>
              <a:rPr lang="nl-NL" dirty="0"/>
              <a:t>ANOVA </a:t>
            </a:r>
          </a:p>
          <a:p>
            <a:r>
              <a:rPr lang="nl-NL" dirty="0" err="1"/>
              <a:t>Reliability</a:t>
            </a:r>
            <a:r>
              <a:rPr lang="nl-NL" dirty="0"/>
              <a:t> </a:t>
            </a:r>
          </a:p>
          <a:p>
            <a:endParaRPr lang="en-US" dirty="0"/>
          </a:p>
        </p:txBody>
      </p:sp>
      <p:sp>
        <p:nvSpPr>
          <p:cNvPr id="4" name="Ορθογώνιο 3">
            <a:extLst>
              <a:ext uri="{FF2B5EF4-FFF2-40B4-BE49-F238E27FC236}">
                <a16:creationId xmlns:a16="http://schemas.microsoft.com/office/drawing/2014/main" id="{666AD48F-C1DA-42AA-8544-2E3EBDABBD8F}"/>
              </a:ext>
            </a:extLst>
          </p:cNvPr>
          <p:cNvSpPr/>
          <p:nvPr/>
        </p:nvSpPr>
        <p:spPr>
          <a:xfrm>
            <a:off x="4369981" y="2556932"/>
            <a:ext cx="3452040" cy="2810193"/>
          </a:xfrm>
          <a:prstGeom prst="rect">
            <a:avLst/>
          </a:prstGeom>
        </p:spPr>
        <p:txBody>
          <a:bodyPr wrap="square">
            <a:spAutoFit/>
          </a:bodyPr>
          <a:lstStyle/>
          <a:p>
            <a:pPr>
              <a:lnSpc>
                <a:spcPct val="150000"/>
              </a:lnSpc>
            </a:pPr>
            <a:r>
              <a:rPr lang="el-GR" sz="2400" b="1" dirty="0"/>
              <a:t>Ποιοτικά</a:t>
            </a:r>
          </a:p>
          <a:p>
            <a:pPr marL="285750" indent="-285750">
              <a:lnSpc>
                <a:spcPct val="150000"/>
              </a:lnSpc>
              <a:buFont typeface="Arial" panose="020B0604020202020204" pitchFamily="34" charset="0"/>
              <a:buChar char="•"/>
            </a:pPr>
            <a:r>
              <a:rPr lang="nl-NL" sz="2400" dirty="0" err="1"/>
              <a:t>Coding</a:t>
            </a:r>
            <a:r>
              <a:rPr lang="nl-NL" sz="2400" dirty="0"/>
              <a:t> </a:t>
            </a:r>
          </a:p>
          <a:p>
            <a:pPr marL="285750" indent="-285750">
              <a:lnSpc>
                <a:spcPct val="150000"/>
              </a:lnSpc>
              <a:buFont typeface="Arial" panose="020B0604020202020204" pitchFamily="34" charset="0"/>
              <a:buChar char="•"/>
            </a:pPr>
            <a:r>
              <a:rPr lang="nl-NL" sz="2400" dirty="0" err="1"/>
              <a:t>Categories</a:t>
            </a:r>
            <a:r>
              <a:rPr lang="nl-NL" sz="2400" dirty="0"/>
              <a:t> </a:t>
            </a:r>
          </a:p>
          <a:p>
            <a:pPr marL="285750" indent="-285750">
              <a:lnSpc>
                <a:spcPct val="150000"/>
              </a:lnSpc>
              <a:buFont typeface="Arial" panose="020B0604020202020204" pitchFamily="34" charset="0"/>
              <a:buChar char="•"/>
            </a:pPr>
            <a:r>
              <a:rPr lang="nl-NL" sz="2400" dirty="0" err="1"/>
              <a:t>Themes</a:t>
            </a:r>
            <a:r>
              <a:rPr lang="nl-NL" sz="2400" dirty="0"/>
              <a:t> </a:t>
            </a:r>
          </a:p>
          <a:p>
            <a:pPr marL="285750" indent="-285750">
              <a:lnSpc>
                <a:spcPct val="150000"/>
              </a:lnSpc>
              <a:buFont typeface="Arial" panose="020B0604020202020204" pitchFamily="34" charset="0"/>
              <a:buChar char="•"/>
            </a:pPr>
            <a:r>
              <a:rPr lang="nl-NL" sz="2400" dirty="0" err="1"/>
              <a:t>Interpretation</a:t>
            </a:r>
            <a:endParaRPr lang="nl-NL" sz="2400" dirty="0"/>
          </a:p>
        </p:txBody>
      </p:sp>
    </p:spTree>
    <p:extLst>
      <p:ext uri="{BB962C8B-B14F-4D97-AF65-F5344CB8AC3E}">
        <p14:creationId xmlns:p14="http://schemas.microsoft.com/office/powerpoint/2010/main" val="255500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35C818-4513-4F6B-B6EE-3E5304D924B5}"/>
              </a:ext>
            </a:extLst>
          </p:cNvPr>
          <p:cNvSpPr>
            <a:spLocks noGrp="1"/>
          </p:cNvSpPr>
          <p:nvPr>
            <p:ph type="title"/>
          </p:nvPr>
        </p:nvSpPr>
        <p:spPr>
          <a:xfrm>
            <a:off x="1293811" y="903767"/>
            <a:ext cx="3718455" cy="1856367"/>
          </a:xfrm>
        </p:spPr>
        <p:txBody>
          <a:bodyPr>
            <a:normAutofit/>
          </a:bodyPr>
          <a:lstStyle/>
          <a:p>
            <a:pPr algn="r"/>
            <a:r>
              <a:rPr lang="el-GR" sz="3200" b="1" dirty="0"/>
              <a:t>Η Μεγάλη Εικόνα της Εκπαιδευτικής Έρευνας</a:t>
            </a:r>
          </a:p>
        </p:txBody>
      </p:sp>
      <p:sp>
        <p:nvSpPr>
          <p:cNvPr id="3" name="Θέση περιεχομένου 2">
            <a:extLst>
              <a:ext uri="{FF2B5EF4-FFF2-40B4-BE49-F238E27FC236}">
                <a16:creationId xmlns:a16="http://schemas.microsoft.com/office/drawing/2014/main" id="{A407872A-C07A-4DF9-AB76-B3F9BEF2E16C}"/>
              </a:ext>
            </a:extLst>
          </p:cNvPr>
          <p:cNvSpPr>
            <a:spLocks noGrp="1"/>
          </p:cNvSpPr>
          <p:nvPr>
            <p:ph idx="1"/>
          </p:nvPr>
        </p:nvSpPr>
        <p:spPr>
          <a:xfrm>
            <a:off x="5411395" y="668869"/>
            <a:ext cx="2594922" cy="4800600"/>
          </a:xfrm>
        </p:spPr>
        <p:txBody>
          <a:bodyPr>
            <a:normAutofit fontScale="92500" lnSpcReduction="10000"/>
          </a:bodyPr>
          <a:lstStyle/>
          <a:p>
            <a:pPr marL="0" indent="0">
              <a:buNone/>
            </a:pPr>
            <a:r>
              <a:rPr lang="el-GR" sz="3200" dirty="0"/>
              <a:t>Θεματική</a:t>
            </a:r>
            <a:br>
              <a:rPr lang="el-GR" sz="3200" dirty="0"/>
            </a:br>
            <a:r>
              <a:rPr lang="el-GR" sz="3200" dirty="0"/>
              <a:t>↓</a:t>
            </a:r>
            <a:br>
              <a:rPr lang="el-GR" sz="3200" dirty="0"/>
            </a:br>
            <a:r>
              <a:rPr lang="el-GR" sz="3200" dirty="0"/>
              <a:t>Βιβλιογραφία</a:t>
            </a:r>
            <a:br>
              <a:rPr lang="el-GR" sz="3200" dirty="0"/>
            </a:br>
            <a:r>
              <a:rPr lang="el-GR" sz="3200" dirty="0"/>
              <a:t>↓</a:t>
            </a:r>
            <a:br>
              <a:rPr lang="el-GR" sz="3200" dirty="0"/>
            </a:br>
            <a:r>
              <a:rPr lang="nl-NL" sz="3200" dirty="0"/>
              <a:t>Research Gap</a:t>
            </a:r>
            <a:br>
              <a:rPr lang="nl-NL" sz="3200" dirty="0"/>
            </a:br>
            <a:r>
              <a:rPr lang="nl-NL" sz="3200" dirty="0"/>
              <a:t>↓</a:t>
            </a:r>
            <a:br>
              <a:rPr lang="nl-NL" sz="3200" dirty="0"/>
            </a:br>
            <a:r>
              <a:rPr lang="el-GR" sz="3200" dirty="0"/>
              <a:t>Ερευνητικό Ερώτημα</a:t>
            </a:r>
            <a:br>
              <a:rPr lang="el-GR" sz="3200" dirty="0"/>
            </a:br>
            <a:r>
              <a:rPr lang="el-GR" sz="3200" dirty="0"/>
              <a:t>↓</a:t>
            </a:r>
            <a:br>
              <a:rPr lang="el-GR" sz="3200" dirty="0"/>
            </a:br>
            <a:r>
              <a:rPr lang="el-GR" sz="3200" dirty="0"/>
              <a:t>Μεθοδολογία</a:t>
            </a:r>
            <a:br>
              <a:rPr lang="el-GR" dirty="0"/>
            </a:br>
            <a:endParaRPr lang="el-GR" dirty="0"/>
          </a:p>
        </p:txBody>
      </p:sp>
      <p:sp>
        <p:nvSpPr>
          <p:cNvPr id="4" name="Θέση κειμένου 3">
            <a:extLst>
              <a:ext uri="{FF2B5EF4-FFF2-40B4-BE49-F238E27FC236}">
                <a16:creationId xmlns:a16="http://schemas.microsoft.com/office/drawing/2014/main" id="{99CD36F9-5811-415B-A9E8-D40125EC377A}"/>
              </a:ext>
            </a:extLst>
          </p:cNvPr>
          <p:cNvSpPr>
            <a:spLocks noGrp="1"/>
          </p:cNvSpPr>
          <p:nvPr>
            <p:ph type="body" sz="half" idx="2"/>
          </p:nvPr>
        </p:nvSpPr>
        <p:spPr/>
        <p:txBody>
          <a:bodyPr/>
          <a:lstStyle/>
          <a:p>
            <a:pPr algn="r"/>
            <a:r>
              <a:rPr lang="el-GR" sz="3200" b="1" dirty="0"/>
              <a:t>Από την Ιδέα στην Έρευνα</a:t>
            </a:r>
          </a:p>
          <a:p>
            <a:endParaRPr lang="en-US" dirty="0"/>
          </a:p>
        </p:txBody>
      </p:sp>
      <p:sp>
        <p:nvSpPr>
          <p:cNvPr id="5" name="Ορθογώνιο 4">
            <a:extLst>
              <a:ext uri="{FF2B5EF4-FFF2-40B4-BE49-F238E27FC236}">
                <a16:creationId xmlns:a16="http://schemas.microsoft.com/office/drawing/2014/main" id="{58FD706A-14E0-48FF-B0C3-907CCB94B3D3}"/>
              </a:ext>
            </a:extLst>
          </p:cNvPr>
          <p:cNvSpPr/>
          <p:nvPr/>
        </p:nvSpPr>
        <p:spPr>
          <a:xfrm>
            <a:off x="8405446" y="1831950"/>
            <a:ext cx="3203944" cy="4524315"/>
          </a:xfrm>
          <a:prstGeom prst="rect">
            <a:avLst/>
          </a:prstGeom>
        </p:spPr>
        <p:txBody>
          <a:bodyPr wrap="square">
            <a:spAutoFit/>
          </a:bodyPr>
          <a:lstStyle/>
          <a:p>
            <a:r>
              <a:rPr lang="el-GR" sz="2800" dirty="0"/>
              <a:t>↓</a:t>
            </a:r>
            <a:br>
              <a:rPr lang="el-GR" sz="2800" dirty="0"/>
            </a:br>
            <a:r>
              <a:rPr lang="nl-NL" sz="2800" dirty="0"/>
              <a:t>Research Design</a:t>
            </a:r>
            <a:br>
              <a:rPr lang="nl-NL" sz="2800" dirty="0"/>
            </a:br>
            <a:r>
              <a:rPr lang="nl-NL" sz="2800" dirty="0"/>
              <a:t>↓</a:t>
            </a:r>
            <a:br>
              <a:rPr lang="nl-NL" sz="2800" dirty="0"/>
            </a:br>
            <a:r>
              <a:rPr lang="el-GR" sz="2800" dirty="0"/>
              <a:t>Δεδομένα</a:t>
            </a:r>
            <a:br>
              <a:rPr lang="el-GR" sz="2800" dirty="0"/>
            </a:br>
            <a:r>
              <a:rPr lang="el-GR" sz="2800" dirty="0"/>
              <a:t>↓</a:t>
            </a:r>
            <a:br>
              <a:rPr lang="el-GR" sz="2800" dirty="0"/>
            </a:br>
            <a:r>
              <a:rPr lang="el-GR" sz="2800" dirty="0"/>
              <a:t>Εργαλεία</a:t>
            </a:r>
            <a:br>
              <a:rPr lang="el-GR" sz="2800" dirty="0"/>
            </a:br>
            <a:r>
              <a:rPr lang="el-GR" sz="2800" dirty="0"/>
              <a:t>↓</a:t>
            </a:r>
            <a:br>
              <a:rPr lang="el-GR" sz="2800" dirty="0"/>
            </a:br>
            <a:r>
              <a:rPr lang="el-GR" sz="3600" dirty="0">
                <a:highlight>
                  <a:srgbClr val="FFFF00"/>
                </a:highlight>
              </a:rPr>
              <a:t>Ανάλυση</a:t>
            </a:r>
            <a:br>
              <a:rPr lang="el-GR" sz="2800" dirty="0"/>
            </a:br>
            <a:r>
              <a:rPr lang="el-GR" sz="2800" dirty="0"/>
              <a:t>↓</a:t>
            </a:r>
            <a:br>
              <a:rPr lang="el-GR" sz="2800" dirty="0"/>
            </a:br>
            <a:r>
              <a:rPr lang="el-GR" sz="2800" dirty="0"/>
              <a:t>Συμπεράσματα</a:t>
            </a:r>
            <a:endParaRPr lang="en-US" sz="2800" dirty="0"/>
          </a:p>
        </p:txBody>
      </p:sp>
    </p:spTree>
    <p:extLst>
      <p:ext uri="{BB962C8B-B14F-4D97-AF65-F5344CB8AC3E}">
        <p14:creationId xmlns:p14="http://schemas.microsoft.com/office/powerpoint/2010/main" val="3390198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6AF0B1-2297-472E-9B04-197AC11D64DB}"/>
              </a:ext>
            </a:extLst>
          </p:cNvPr>
          <p:cNvSpPr>
            <a:spLocks noGrp="1"/>
          </p:cNvSpPr>
          <p:nvPr>
            <p:ph type="title"/>
          </p:nvPr>
        </p:nvSpPr>
        <p:spPr/>
        <p:txBody>
          <a:bodyPr>
            <a:normAutofit/>
          </a:bodyPr>
          <a:lstStyle/>
          <a:p>
            <a:r>
              <a:rPr lang="nl-NL" b="1" dirty="0" err="1"/>
              <a:t>Coding</a:t>
            </a:r>
            <a:r>
              <a:rPr lang="nl-NL" b="1" dirty="0"/>
              <a:t>: </a:t>
            </a:r>
            <a:r>
              <a:rPr lang="el-GR" b="1" dirty="0"/>
              <a:t>Τι Κάναμε</a:t>
            </a:r>
            <a:endParaRPr lang="en-US" dirty="0"/>
          </a:p>
        </p:txBody>
      </p:sp>
      <p:sp>
        <p:nvSpPr>
          <p:cNvPr id="3" name="Θέση περιεχομένου 2">
            <a:extLst>
              <a:ext uri="{FF2B5EF4-FFF2-40B4-BE49-F238E27FC236}">
                <a16:creationId xmlns:a16="http://schemas.microsoft.com/office/drawing/2014/main" id="{26FBEB02-47F3-4FDC-8ECE-ECA302F7DFA7}"/>
              </a:ext>
            </a:extLst>
          </p:cNvPr>
          <p:cNvSpPr>
            <a:spLocks noGrp="1"/>
          </p:cNvSpPr>
          <p:nvPr>
            <p:ph idx="1"/>
          </p:nvPr>
        </p:nvSpPr>
        <p:spPr>
          <a:xfrm>
            <a:off x="1295401" y="2556932"/>
            <a:ext cx="3106478" cy="3318936"/>
          </a:xfrm>
        </p:spPr>
        <p:txBody>
          <a:bodyPr/>
          <a:lstStyle/>
          <a:p>
            <a:r>
              <a:rPr lang="en-US" dirty="0">
                <a:highlight>
                  <a:srgbClr val="FFFF00"/>
                </a:highlight>
              </a:rPr>
              <a:t>Line-by-line coding</a:t>
            </a:r>
            <a:endParaRPr lang="el-GR" dirty="0">
              <a:highlight>
                <a:srgbClr val="FFFF00"/>
              </a:highlight>
            </a:endParaRPr>
          </a:p>
          <a:p>
            <a:r>
              <a:rPr lang="en-US" dirty="0"/>
              <a:t>Open coding</a:t>
            </a:r>
            <a:endParaRPr lang="el-GR" dirty="0"/>
          </a:p>
          <a:p>
            <a:r>
              <a:rPr lang="en-US" dirty="0">
                <a:highlight>
                  <a:srgbClr val="FFFF00"/>
                </a:highlight>
              </a:rPr>
              <a:t>In vivo coding</a:t>
            </a:r>
            <a:endParaRPr lang="el-GR" dirty="0">
              <a:highlight>
                <a:srgbClr val="FFFF00"/>
              </a:highlight>
            </a:endParaRPr>
          </a:p>
          <a:p>
            <a:r>
              <a:rPr lang="en-US" dirty="0"/>
              <a:t>Focused coding</a:t>
            </a:r>
            <a:endParaRPr lang="el-GR" dirty="0"/>
          </a:p>
          <a:p>
            <a:r>
              <a:rPr lang="en-US" dirty="0"/>
              <a:t>Pattern coding</a:t>
            </a:r>
          </a:p>
        </p:txBody>
      </p:sp>
      <p:sp>
        <p:nvSpPr>
          <p:cNvPr id="5" name="Ορθογώνιο 4">
            <a:extLst>
              <a:ext uri="{FF2B5EF4-FFF2-40B4-BE49-F238E27FC236}">
                <a16:creationId xmlns:a16="http://schemas.microsoft.com/office/drawing/2014/main" id="{A6FB584F-99C5-4E83-9114-E342BEF441BC}"/>
              </a:ext>
            </a:extLst>
          </p:cNvPr>
          <p:cNvSpPr/>
          <p:nvPr/>
        </p:nvSpPr>
        <p:spPr>
          <a:xfrm>
            <a:off x="5546651" y="2849825"/>
            <a:ext cx="3863163" cy="2810193"/>
          </a:xfrm>
          <a:prstGeom prst="rect">
            <a:avLst/>
          </a:prstGeom>
        </p:spPr>
        <p:txBody>
          <a:bodyPr wrap="square">
            <a:spAutoFit/>
          </a:bodyPr>
          <a:lstStyle/>
          <a:p>
            <a:pPr>
              <a:lnSpc>
                <a:spcPct val="150000"/>
              </a:lnSpc>
            </a:pPr>
            <a:r>
              <a:rPr lang="el-GR" sz="2400" dirty="0"/>
              <a:t>Π.χ. Από:</a:t>
            </a:r>
          </a:p>
          <a:p>
            <a:pPr>
              <a:lnSpc>
                <a:spcPct val="150000"/>
              </a:lnSpc>
            </a:pPr>
            <a:r>
              <a:rPr lang="el-GR" sz="2400" dirty="0"/>
              <a:t>80 </a:t>
            </a:r>
            <a:r>
              <a:rPr lang="nl-NL" sz="2400" dirty="0"/>
              <a:t>codes</a:t>
            </a:r>
            <a:br>
              <a:rPr lang="nl-NL" sz="2400" dirty="0"/>
            </a:br>
            <a:r>
              <a:rPr lang="nl-NL" sz="2400" dirty="0"/>
              <a:t>→ 30 </a:t>
            </a:r>
            <a:r>
              <a:rPr lang="nl-NL" sz="2400" dirty="0" err="1"/>
              <a:t>focused</a:t>
            </a:r>
            <a:r>
              <a:rPr lang="nl-NL" sz="2400" dirty="0"/>
              <a:t> codes</a:t>
            </a:r>
            <a:br>
              <a:rPr lang="nl-NL" sz="2400" dirty="0"/>
            </a:br>
            <a:r>
              <a:rPr lang="nl-NL" sz="2400" dirty="0"/>
              <a:t>→ 5 </a:t>
            </a:r>
            <a:r>
              <a:rPr lang="nl-NL" sz="2400" dirty="0" err="1"/>
              <a:t>categories</a:t>
            </a:r>
            <a:br>
              <a:rPr lang="nl-NL" sz="2400" dirty="0"/>
            </a:br>
            <a:r>
              <a:rPr lang="nl-NL" sz="2400" dirty="0"/>
              <a:t>→ 3 </a:t>
            </a:r>
            <a:r>
              <a:rPr lang="nl-NL" sz="2400" dirty="0" err="1"/>
              <a:t>themes</a:t>
            </a:r>
            <a:endParaRPr lang="nl-NL" sz="2400" dirty="0"/>
          </a:p>
        </p:txBody>
      </p:sp>
    </p:spTree>
    <p:extLst>
      <p:ext uri="{BB962C8B-B14F-4D97-AF65-F5344CB8AC3E}">
        <p14:creationId xmlns:p14="http://schemas.microsoft.com/office/powerpoint/2010/main" val="2929688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F76FEA-86DA-429C-981D-C61BC67DCB85}"/>
              </a:ext>
            </a:extLst>
          </p:cNvPr>
          <p:cNvSpPr>
            <a:spLocks noGrp="1"/>
          </p:cNvSpPr>
          <p:nvPr>
            <p:ph type="title"/>
          </p:nvPr>
        </p:nvSpPr>
        <p:spPr/>
        <p:txBody>
          <a:bodyPr>
            <a:normAutofit/>
          </a:bodyPr>
          <a:lstStyle/>
          <a:p>
            <a:r>
              <a:rPr lang="el-GR" b="1" dirty="0"/>
              <a:t>Ποιοτική Ανάλυση: Οι Επιλογές Μας</a:t>
            </a:r>
            <a:endParaRPr lang="en-US" dirty="0"/>
          </a:p>
        </p:txBody>
      </p:sp>
      <p:sp>
        <p:nvSpPr>
          <p:cNvPr id="3" name="Θέση περιεχομένου 2">
            <a:extLst>
              <a:ext uri="{FF2B5EF4-FFF2-40B4-BE49-F238E27FC236}">
                <a16:creationId xmlns:a16="http://schemas.microsoft.com/office/drawing/2014/main" id="{8677C3C9-0019-4BB9-A3DF-A621DB508424}"/>
              </a:ext>
            </a:extLst>
          </p:cNvPr>
          <p:cNvSpPr>
            <a:spLocks noGrp="1"/>
          </p:cNvSpPr>
          <p:nvPr>
            <p:ph idx="1"/>
          </p:nvPr>
        </p:nvSpPr>
        <p:spPr>
          <a:xfrm>
            <a:off x="1295401" y="2556932"/>
            <a:ext cx="2861929" cy="3318936"/>
          </a:xfrm>
        </p:spPr>
        <p:txBody>
          <a:bodyPr>
            <a:normAutofit lnSpcReduction="10000"/>
          </a:bodyPr>
          <a:lstStyle/>
          <a:p>
            <a:r>
              <a:rPr lang="en-US" dirty="0"/>
              <a:t>Approach</a:t>
            </a:r>
            <a:br>
              <a:rPr lang="en-US" dirty="0"/>
            </a:br>
            <a:r>
              <a:rPr lang="en-US" dirty="0"/>
              <a:t>↓</a:t>
            </a:r>
            <a:br>
              <a:rPr lang="en-US" dirty="0"/>
            </a:br>
            <a:r>
              <a:rPr lang="en-US" dirty="0"/>
              <a:t>Thinking</a:t>
            </a:r>
            <a:br>
              <a:rPr lang="en-US" dirty="0"/>
            </a:br>
            <a:r>
              <a:rPr lang="en-US" dirty="0"/>
              <a:t>↓</a:t>
            </a:r>
            <a:br>
              <a:rPr lang="en-US" dirty="0"/>
            </a:br>
            <a:r>
              <a:rPr lang="en-US" dirty="0"/>
              <a:t>Coding</a:t>
            </a:r>
            <a:br>
              <a:rPr lang="en-US" dirty="0"/>
            </a:br>
            <a:r>
              <a:rPr lang="en-US" dirty="0"/>
              <a:t>↓</a:t>
            </a:r>
            <a:br>
              <a:rPr lang="en-US" dirty="0"/>
            </a:br>
            <a:r>
              <a:rPr lang="en-US" dirty="0"/>
              <a:t>Categories</a:t>
            </a:r>
            <a:br>
              <a:rPr lang="en-US" dirty="0"/>
            </a:br>
            <a:r>
              <a:rPr lang="en-US" dirty="0"/>
              <a:t>↓</a:t>
            </a:r>
            <a:br>
              <a:rPr lang="en-US" dirty="0"/>
            </a:br>
            <a:r>
              <a:rPr lang="en-US" dirty="0"/>
              <a:t>Meaning</a:t>
            </a:r>
          </a:p>
        </p:txBody>
      </p:sp>
    </p:spTree>
    <p:extLst>
      <p:ext uri="{BB962C8B-B14F-4D97-AF65-F5344CB8AC3E}">
        <p14:creationId xmlns:p14="http://schemas.microsoft.com/office/powerpoint/2010/main" val="2274583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E9E0D0-31D2-41E2-AC60-8867479371EA}"/>
              </a:ext>
            </a:extLst>
          </p:cNvPr>
          <p:cNvSpPr>
            <a:spLocks noGrp="1"/>
          </p:cNvSpPr>
          <p:nvPr>
            <p:ph type="title"/>
          </p:nvPr>
        </p:nvSpPr>
        <p:spPr/>
        <p:txBody>
          <a:bodyPr>
            <a:normAutofit fontScale="90000"/>
          </a:bodyPr>
          <a:lstStyle/>
          <a:p>
            <a:r>
              <a:rPr lang="el-GR" b="1" dirty="0"/>
              <a:t>Η Μεγάλη Εικόνα της Ποιοτικής Ανάλυσης</a:t>
            </a:r>
            <a:endParaRPr lang="en-US" dirty="0"/>
          </a:p>
        </p:txBody>
      </p:sp>
      <p:sp>
        <p:nvSpPr>
          <p:cNvPr id="3" name="Θέση περιεχομένου 2">
            <a:extLst>
              <a:ext uri="{FF2B5EF4-FFF2-40B4-BE49-F238E27FC236}">
                <a16:creationId xmlns:a16="http://schemas.microsoft.com/office/drawing/2014/main" id="{D0385D76-286A-488B-96DF-D1E39C85B072}"/>
              </a:ext>
            </a:extLst>
          </p:cNvPr>
          <p:cNvSpPr>
            <a:spLocks noGrp="1"/>
          </p:cNvSpPr>
          <p:nvPr>
            <p:ph idx="1"/>
          </p:nvPr>
        </p:nvSpPr>
        <p:spPr/>
        <p:txBody>
          <a:bodyPr>
            <a:normAutofit fontScale="92500" lnSpcReduction="10000"/>
          </a:bodyPr>
          <a:lstStyle/>
          <a:p>
            <a:pPr marL="0" indent="0">
              <a:buNone/>
            </a:pPr>
            <a:r>
              <a:rPr lang="el-GR" b="1" dirty="0"/>
              <a:t>Έχουμε 3 επίπεδα αποφάσεων</a:t>
            </a:r>
          </a:p>
          <a:p>
            <a:pPr marL="0" indent="0">
              <a:buNone/>
            </a:pPr>
            <a:r>
              <a:rPr lang="el-GR" b="1" dirty="0"/>
              <a:t>1. </a:t>
            </a:r>
            <a:r>
              <a:rPr lang="el-GR" b="1" dirty="0" err="1"/>
              <a:t>Strategy</a:t>
            </a:r>
            <a:r>
              <a:rPr lang="el-GR" b="1" dirty="0"/>
              <a:t> / </a:t>
            </a:r>
            <a:r>
              <a:rPr lang="el-GR" b="1" dirty="0" err="1"/>
              <a:t>Approach</a:t>
            </a:r>
            <a:endParaRPr lang="el-GR" b="1" dirty="0"/>
          </a:p>
          <a:p>
            <a:r>
              <a:rPr lang="el-GR" dirty="0"/>
              <a:t>(Τι είδους ανάλυση θα κάνω;)</a:t>
            </a:r>
          </a:p>
          <a:p>
            <a:pPr marL="0" indent="0">
              <a:buNone/>
            </a:pPr>
            <a:r>
              <a:rPr lang="el-GR" b="1" dirty="0"/>
              <a:t>2. </a:t>
            </a:r>
            <a:r>
              <a:rPr lang="el-GR" b="1" dirty="0" err="1"/>
              <a:t>Analytical</a:t>
            </a:r>
            <a:r>
              <a:rPr lang="el-GR" b="1" dirty="0"/>
              <a:t> </a:t>
            </a:r>
            <a:r>
              <a:rPr lang="el-GR" b="1" dirty="0" err="1"/>
              <a:t>Thinking</a:t>
            </a:r>
            <a:endParaRPr lang="el-GR" b="1" dirty="0"/>
          </a:p>
          <a:p>
            <a:r>
              <a:rPr lang="el-GR" dirty="0"/>
              <a:t>(Πώς θα σκεφτώ τα δεδομένα;)</a:t>
            </a:r>
          </a:p>
          <a:p>
            <a:pPr marL="0" indent="0">
              <a:buNone/>
            </a:pPr>
            <a:r>
              <a:rPr lang="el-GR" b="1" dirty="0"/>
              <a:t>3. </a:t>
            </a:r>
            <a:r>
              <a:rPr lang="el-GR" b="1" dirty="0" err="1"/>
              <a:t>Coding</a:t>
            </a:r>
            <a:r>
              <a:rPr lang="el-GR" b="1" dirty="0"/>
              <a:t> </a:t>
            </a:r>
            <a:r>
              <a:rPr lang="el-GR" b="1" dirty="0" err="1"/>
              <a:t>Techniques</a:t>
            </a:r>
            <a:endParaRPr lang="el-GR" b="1" dirty="0"/>
          </a:p>
          <a:p>
            <a:r>
              <a:rPr lang="el-GR" dirty="0"/>
              <a:t>(Πώς θα δουλέψω πρακτικά πάνω στο κείμενο;)</a:t>
            </a:r>
          </a:p>
          <a:p>
            <a:endParaRPr lang="en-US" dirty="0"/>
          </a:p>
        </p:txBody>
      </p:sp>
    </p:spTree>
    <p:extLst>
      <p:ext uri="{BB962C8B-B14F-4D97-AF65-F5344CB8AC3E}">
        <p14:creationId xmlns:p14="http://schemas.microsoft.com/office/powerpoint/2010/main" val="883295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33BC2C-368D-42BA-A3BD-F7246B5093FE}"/>
              </a:ext>
            </a:extLst>
          </p:cNvPr>
          <p:cNvSpPr>
            <a:spLocks noGrp="1"/>
          </p:cNvSpPr>
          <p:nvPr>
            <p:ph type="title"/>
          </p:nvPr>
        </p:nvSpPr>
        <p:spPr/>
        <p:txBody>
          <a:bodyPr>
            <a:normAutofit/>
          </a:bodyPr>
          <a:lstStyle/>
          <a:p>
            <a:r>
              <a:rPr lang="el-GR" b="1" dirty="0"/>
              <a:t>Επίπεδο 1: </a:t>
            </a:r>
            <a:r>
              <a:rPr lang="nl-NL" b="1" dirty="0" err="1"/>
              <a:t>Strategy</a:t>
            </a:r>
            <a:r>
              <a:rPr lang="nl-NL" b="1" dirty="0"/>
              <a:t> / Approach</a:t>
            </a:r>
            <a:endParaRPr lang="en-US" dirty="0"/>
          </a:p>
        </p:txBody>
      </p:sp>
      <p:graphicFrame>
        <p:nvGraphicFramePr>
          <p:cNvPr id="4" name="Θέση περιεχομένου 3">
            <a:extLst>
              <a:ext uri="{FF2B5EF4-FFF2-40B4-BE49-F238E27FC236}">
                <a16:creationId xmlns:a16="http://schemas.microsoft.com/office/drawing/2014/main" id="{88C8A3B5-2AEF-41F7-B3B8-1086D1E8A60D}"/>
              </a:ext>
            </a:extLst>
          </p:cNvPr>
          <p:cNvGraphicFramePr>
            <a:graphicFrameLocks noGrp="1"/>
          </p:cNvGraphicFramePr>
          <p:nvPr>
            <p:ph idx="1"/>
            <p:extLst>
              <p:ext uri="{D42A27DB-BD31-4B8C-83A1-F6EECF244321}">
                <p14:modId xmlns:p14="http://schemas.microsoft.com/office/powerpoint/2010/main" val="788321787"/>
              </p:ext>
            </p:extLst>
          </p:nvPr>
        </p:nvGraphicFramePr>
        <p:xfrm>
          <a:off x="2124739" y="2755487"/>
          <a:ext cx="9601200" cy="3200400"/>
        </p:xfrm>
        <a:graphic>
          <a:graphicData uri="http://schemas.openxmlformats.org/drawingml/2006/table">
            <a:tbl>
              <a:tblPr/>
              <a:tblGrid>
                <a:gridCol w="3521149">
                  <a:extLst>
                    <a:ext uri="{9D8B030D-6E8A-4147-A177-3AD203B41FA5}">
                      <a16:colId xmlns:a16="http://schemas.microsoft.com/office/drawing/2014/main" val="1784928563"/>
                    </a:ext>
                  </a:extLst>
                </a:gridCol>
                <a:gridCol w="6080051">
                  <a:extLst>
                    <a:ext uri="{9D8B030D-6E8A-4147-A177-3AD203B41FA5}">
                      <a16:colId xmlns:a16="http://schemas.microsoft.com/office/drawing/2014/main" val="1279436786"/>
                    </a:ext>
                  </a:extLst>
                </a:gridCol>
              </a:tblGrid>
              <a:tr h="0">
                <a:tc>
                  <a:txBody>
                    <a:bodyPr/>
                    <a:lstStyle/>
                    <a:p>
                      <a:r>
                        <a:rPr lang="nl-NL" sz="2400" b="1" dirty="0"/>
                        <a:t>Approach</a:t>
                      </a:r>
                    </a:p>
                  </a:txBody>
                  <a:tcPr anchor="ctr">
                    <a:lnL>
                      <a:noFill/>
                    </a:lnL>
                    <a:lnR>
                      <a:noFill/>
                    </a:lnR>
                    <a:lnT>
                      <a:noFill/>
                    </a:lnT>
                    <a:lnB>
                      <a:noFill/>
                    </a:lnB>
                  </a:tcPr>
                </a:tc>
                <a:tc>
                  <a:txBody>
                    <a:bodyPr/>
                    <a:lstStyle/>
                    <a:p>
                      <a:r>
                        <a:rPr lang="el-GR" sz="2400" b="1" dirty="0"/>
                        <a:t>Τι ψάχνω</a:t>
                      </a:r>
                    </a:p>
                  </a:txBody>
                  <a:tcPr anchor="ctr">
                    <a:lnL>
                      <a:noFill/>
                    </a:lnL>
                    <a:lnR>
                      <a:noFill/>
                    </a:lnR>
                    <a:lnT>
                      <a:noFill/>
                    </a:lnT>
                    <a:lnB>
                      <a:noFill/>
                    </a:lnB>
                  </a:tcPr>
                </a:tc>
                <a:extLst>
                  <a:ext uri="{0D108BD9-81ED-4DB2-BD59-A6C34878D82A}">
                    <a16:rowId xmlns:a16="http://schemas.microsoft.com/office/drawing/2014/main" val="798167317"/>
                  </a:ext>
                </a:extLst>
              </a:tr>
              <a:tr h="0">
                <a:tc>
                  <a:txBody>
                    <a:bodyPr/>
                    <a:lstStyle/>
                    <a:p>
                      <a:r>
                        <a:rPr lang="nl-NL" sz="2400"/>
                        <a:t>Thematic Analysis</a:t>
                      </a:r>
                    </a:p>
                  </a:txBody>
                  <a:tcPr anchor="ctr">
                    <a:lnL>
                      <a:noFill/>
                    </a:lnL>
                    <a:lnR>
                      <a:noFill/>
                    </a:lnR>
                    <a:lnT>
                      <a:noFill/>
                    </a:lnT>
                    <a:lnB>
                      <a:noFill/>
                    </a:lnB>
                  </a:tcPr>
                </a:tc>
                <a:tc>
                  <a:txBody>
                    <a:bodyPr/>
                    <a:lstStyle/>
                    <a:p>
                      <a:r>
                        <a:rPr lang="el-GR" sz="2400" dirty="0"/>
                        <a:t>Μοτίβα και θέματα</a:t>
                      </a:r>
                    </a:p>
                  </a:txBody>
                  <a:tcPr anchor="ctr">
                    <a:lnL>
                      <a:noFill/>
                    </a:lnL>
                    <a:lnR>
                      <a:noFill/>
                    </a:lnR>
                    <a:lnT>
                      <a:noFill/>
                    </a:lnT>
                    <a:lnB>
                      <a:noFill/>
                    </a:lnB>
                  </a:tcPr>
                </a:tc>
                <a:extLst>
                  <a:ext uri="{0D108BD9-81ED-4DB2-BD59-A6C34878D82A}">
                    <a16:rowId xmlns:a16="http://schemas.microsoft.com/office/drawing/2014/main" val="2401113745"/>
                  </a:ext>
                </a:extLst>
              </a:tr>
              <a:tr h="0">
                <a:tc>
                  <a:txBody>
                    <a:bodyPr/>
                    <a:lstStyle/>
                    <a:p>
                      <a:r>
                        <a:rPr lang="nl-NL" sz="2400" dirty="0"/>
                        <a:t>Content Analysis</a:t>
                      </a:r>
                    </a:p>
                  </a:txBody>
                  <a:tcPr anchor="ctr">
                    <a:lnL>
                      <a:noFill/>
                    </a:lnL>
                    <a:lnR>
                      <a:noFill/>
                    </a:lnR>
                    <a:lnT>
                      <a:noFill/>
                    </a:lnT>
                    <a:lnB>
                      <a:noFill/>
                    </a:lnB>
                  </a:tcPr>
                </a:tc>
                <a:tc>
                  <a:txBody>
                    <a:bodyPr/>
                    <a:lstStyle/>
                    <a:p>
                      <a:r>
                        <a:rPr lang="el-GR" sz="2400"/>
                        <a:t>Κατηγορίες και συχνότητες</a:t>
                      </a:r>
                    </a:p>
                  </a:txBody>
                  <a:tcPr anchor="ctr">
                    <a:lnL>
                      <a:noFill/>
                    </a:lnL>
                    <a:lnR>
                      <a:noFill/>
                    </a:lnR>
                    <a:lnT>
                      <a:noFill/>
                    </a:lnT>
                    <a:lnB>
                      <a:noFill/>
                    </a:lnB>
                  </a:tcPr>
                </a:tc>
                <a:extLst>
                  <a:ext uri="{0D108BD9-81ED-4DB2-BD59-A6C34878D82A}">
                    <a16:rowId xmlns:a16="http://schemas.microsoft.com/office/drawing/2014/main" val="579781374"/>
                  </a:ext>
                </a:extLst>
              </a:tr>
              <a:tr h="0">
                <a:tc>
                  <a:txBody>
                    <a:bodyPr/>
                    <a:lstStyle/>
                    <a:p>
                      <a:r>
                        <a:rPr lang="nl-NL" sz="2400"/>
                        <a:t>Narrative Analysis</a:t>
                      </a:r>
                    </a:p>
                  </a:txBody>
                  <a:tcPr anchor="ctr">
                    <a:lnL>
                      <a:noFill/>
                    </a:lnL>
                    <a:lnR>
                      <a:noFill/>
                    </a:lnR>
                    <a:lnT>
                      <a:noFill/>
                    </a:lnT>
                    <a:lnB>
                      <a:noFill/>
                    </a:lnB>
                  </a:tcPr>
                </a:tc>
                <a:tc>
                  <a:txBody>
                    <a:bodyPr/>
                    <a:lstStyle/>
                    <a:p>
                      <a:r>
                        <a:rPr lang="el-GR" sz="2400"/>
                        <a:t>Ιστορίες και εξέλιξη εμπειριών</a:t>
                      </a:r>
                    </a:p>
                  </a:txBody>
                  <a:tcPr anchor="ctr">
                    <a:lnL>
                      <a:noFill/>
                    </a:lnL>
                    <a:lnR>
                      <a:noFill/>
                    </a:lnR>
                    <a:lnT>
                      <a:noFill/>
                    </a:lnT>
                    <a:lnB>
                      <a:noFill/>
                    </a:lnB>
                  </a:tcPr>
                </a:tc>
                <a:extLst>
                  <a:ext uri="{0D108BD9-81ED-4DB2-BD59-A6C34878D82A}">
                    <a16:rowId xmlns:a16="http://schemas.microsoft.com/office/drawing/2014/main" val="426475356"/>
                  </a:ext>
                </a:extLst>
              </a:tr>
              <a:tr h="0">
                <a:tc>
                  <a:txBody>
                    <a:bodyPr/>
                    <a:lstStyle/>
                    <a:p>
                      <a:r>
                        <a:rPr lang="nl-NL" sz="2400"/>
                        <a:t>Discourse Analysis</a:t>
                      </a:r>
                    </a:p>
                  </a:txBody>
                  <a:tcPr anchor="ctr">
                    <a:lnL>
                      <a:noFill/>
                    </a:lnL>
                    <a:lnR>
                      <a:noFill/>
                    </a:lnR>
                    <a:lnT>
                      <a:noFill/>
                    </a:lnT>
                    <a:lnB>
                      <a:noFill/>
                    </a:lnB>
                  </a:tcPr>
                </a:tc>
                <a:tc>
                  <a:txBody>
                    <a:bodyPr/>
                    <a:lstStyle/>
                    <a:p>
                      <a:r>
                        <a:rPr lang="el-GR" sz="2400"/>
                        <a:t>Τρόπους χρήσης της γλώσσας</a:t>
                      </a:r>
                    </a:p>
                  </a:txBody>
                  <a:tcPr anchor="ctr">
                    <a:lnL>
                      <a:noFill/>
                    </a:lnL>
                    <a:lnR>
                      <a:noFill/>
                    </a:lnR>
                    <a:lnT>
                      <a:noFill/>
                    </a:lnT>
                    <a:lnB>
                      <a:noFill/>
                    </a:lnB>
                  </a:tcPr>
                </a:tc>
                <a:extLst>
                  <a:ext uri="{0D108BD9-81ED-4DB2-BD59-A6C34878D82A}">
                    <a16:rowId xmlns:a16="http://schemas.microsoft.com/office/drawing/2014/main" val="762910136"/>
                  </a:ext>
                </a:extLst>
              </a:tr>
              <a:tr h="0">
                <a:tc>
                  <a:txBody>
                    <a:bodyPr/>
                    <a:lstStyle/>
                    <a:p>
                      <a:r>
                        <a:rPr lang="nl-NL" sz="2400"/>
                        <a:t>Ethnographic Analysis</a:t>
                      </a:r>
                    </a:p>
                  </a:txBody>
                  <a:tcPr anchor="ctr">
                    <a:lnL>
                      <a:noFill/>
                    </a:lnL>
                    <a:lnR>
                      <a:noFill/>
                    </a:lnR>
                    <a:lnT>
                      <a:noFill/>
                    </a:lnT>
                    <a:lnB>
                      <a:noFill/>
                    </a:lnB>
                  </a:tcPr>
                </a:tc>
                <a:tc>
                  <a:txBody>
                    <a:bodyPr/>
                    <a:lstStyle/>
                    <a:p>
                      <a:r>
                        <a:rPr lang="el-GR" sz="2400"/>
                        <a:t>Κουλτούρα και πρακτικές</a:t>
                      </a:r>
                    </a:p>
                  </a:txBody>
                  <a:tcPr anchor="ctr">
                    <a:lnL>
                      <a:noFill/>
                    </a:lnL>
                    <a:lnR>
                      <a:noFill/>
                    </a:lnR>
                    <a:lnT>
                      <a:noFill/>
                    </a:lnT>
                    <a:lnB>
                      <a:noFill/>
                    </a:lnB>
                  </a:tcPr>
                </a:tc>
                <a:extLst>
                  <a:ext uri="{0D108BD9-81ED-4DB2-BD59-A6C34878D82A}">
                    <a16:rowId xmlns:a16="http://schemas.microsoft.com/office/drawing/2014/main" val="1040562885"/>
                  </a:ext>
                </a:extLst>
              </a:tr>
              <a:tr h="0">
                <a:tc>
                  <a:txBody>
                    <a:bodyPr/>
                    <a:lstStyle/>
                    <a:p>
                      <a:r>
                        <a:rPr lang="nl-NL" sz="2400"/>
                        <a:t>Critical Analysis</a:t>
                      </a:r>
                    </a:p>
                  </a:txBody>
                  <a:tcPr anchor="ctr">
                    <a:lnL>
                      <a:noFill/>
                    </a:lnL>
                    <a:lnR>
                      <a:noFill/>
                    </a:lnR>
                    <a:lnT>
                      <a:noFill/>
                    </a:lnT>
                    <a:lnB>
                      <a:noFill/>
                    </a:lnB>
                  </a:tcPr>
                </a:tc>
                <a:tc>
                  <a:txBody>
                    <a:bodyPr/>
                    <a:lstStyle/>
                    <a:p>
                      <a:r>
                        <a:rPr lang="el-GR" sz="2400" dirty="0"/>
                        <a:t>Εξουσία και ανισότητες</a:t>
                      </a:r>
                    </a:p>
                  </a:txBody>
                  <a:tcPr anchor="ctr">
                    <a:lnL>
                      <a:noFill/>
                    </a:lnL>
                    <a:lnR>
                      <a:noFill/>
                    </a:lnR>
                    <a:lnT>
                      <a:noFill/>
                    </a:lnT>
                    <a:lnB>
                      <a:noFill/>
                    </a:lnB>
                  </a:tcPr>
                </a:tc>
                <a:extLst>
                  <a:ext uri="{0D108BD9-81ED-4DB2-BD59-A6C34878D82A}">
                    <a16:rowId xmlns:a16="http://schemas.microsoft.com/office/drawing/2014/main" val="1409678893"/>
                  </a:ext>
                </a:extLst>
              </a:tr>
            </a:tbl>
          </a:graphicData>
        </a:graphic>
      </p:graphicFrame>
    </p:spTree>
    <p:extLst>
      <p:ext uri="{BB962C8B-B14F-4D97-AF65-F5344CB8AC3E}">
        <p14:creationId xmlns:p14="http://schemas.microsoft.com/office/powerpoint/2010/main" val="418564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928EF37-C88E-48B8-A805-853335B56295}"/>
              </a:ext>
            </a:extLst>
          </p:cNvPr>
          <p:cNvSpPr>
            <a:spLocks noGrp="1"/>
          </p:cNvSpPr>
          <p:nvPr>
            <p:ph type="title"/>
          </p:nvPr>
        </p:nvSpPr>
        <p:spPr/>
        <p:txBody>
          <a:bodyPr>
            <a:normAutofit/>
          </a:bodyPr>
          <a:lstStyle/>
          <a:p>
            <a:r>
              <a:rPr lang="el-GR" b="1" dirty="0"/>
              <a:t>Επίπεδο 2: </a:t>
            </a:r>
            <a:r>
              <a:rPr lang="nl-NL" b="1" dirty="0" err="1"/>
              <a:t>Analytical</a:t>
            </a:r>
            <a:r>
              <a:rPr lang="nl-NL" b="1" dirty="0"/>
              <a:t> Thinking</a:t>
            </a:r>
            <a:endParaRPr lang="en-US" dirty="0"/>
          </a:p>
        </p:txBody>
      </p:sp>
      <p:graphicFrame>
        <p:nvGraphicFramePr>
          <p:cNvPr id="4" name="Θέση περιεχομένου 3">
            <a:extLst>
              <a:ext uri="{FF2B5EF4-FFF2-40B4-BE49-F238E27FC236}">
                <a16:creationId xmlns:a16="http://schemas.microsoft.com/office/drawing/2014/main" id="{79431D6E-E82C-4E51-A547-9E06D33EF863}"/>
              </a:ext>
            </a:extLst>
          </p:cNvPr>
          <p:cNvGraphicFramePr>
            <a:graphicFrameLocks noGrp="1"/>
          </p:cNvGraphicFramePr>
          <p:nvPr>
            <p:ph idx="1"/>
            <p:extLst>
              <p:ext uri="{D42A27DB-BD31-4B8C-83A1-F6EECF244321}">
                <p14:modId xmlns:p14="http://schemas.microsoft.com/office/powerpoint/2010/main" val="1077613572"/>
              </p:ext>
            </p:extLst>
          </p:nvPr>
        </p:nvGraphicFramePr>
        <p:xfrm>
          <a:off x="1784498" y="2985150"/>
          <a:ext cx="9601200" cy="2072640"/>
        </p:xfrm>
        <a:graphic>
          <a:graphicData uri="http://schemas.openxmlformats.org/drawingml/2006/table">
            <a:tbl>
              <a:tblPr/>
              <a:tblGrid>
                <a:gridCol w="2362200">
                  <a:extLst>
                    <a:ext uri="{9D8B030D-6E8A-4147-A177-3AD203B41FA5}">
                      <a16:colId xmlns:a16="http://schemas.microsoft.com/office/drawing/2014/main" val="2679395450"/>
                    </a:ext>
                  </a:extLst>
                </a:gridCol>
                <a:gridCol w="7239000">
                  <a:extLst>
                    <a:ext uri="{9D8B030D-6E8A-4147-A177-3AD203B41FA5}">
                      <a16:colId xmlns:a16="http://schemas.microsoft.com/office/drawing/2014/main" val="1622202423"/>
                    </a:ext>
                  </a:extLst>
                </a:gridCol>
              </a:tblGrid>
              <a:tr h="0">
                <a:tc>
                  <a:txBody>
                    <a:bodyPr/>
                    <a:lstStyle/>
                    <a:p>
                      <a:r>
                        <a:rPr lang="nl-NL" sz="2800" b="1"/>
                        <a:t>Thinking</a:t>
                      </a:r>
                    </a:p>
                  </a:txBody>
                  <a:tcPr anchor="ctr">
                    <a:lnL>
                      <a:noFill/>
                    </a:lnL>
                    <a:lnR>
                      <a:noFill/>
                    </a:lnR>
                    <a:lnT>
                      <a:noFill/>
                    </a:lnT>
                    <a:lnB>
                      <a:noFill/>
                    </a:lnB>
                  </a:tcPr>
                </a:tc>
                <a:tc>
                  <a:txBody>
                    <a:bodyPr/>
                    <a:lstStyle/>
                    <a:p>
                      <a:r>
                        <a:rPr lang="el-GR" sz="2800" b="1" dirty="0"/>
                        <a:t>Τι σημαίνει</a:t>
                      </a:r>
                    </a:p>
                  </a:txBody>
                  <a:tcPr anchor="ctr">
                    <a:lnL>
                      <a:noFill/>
                    </a:lnL>
                    <a:lnR>
                      <a:noFill/>
                    </a:lnR>
                    <a:lnT>
                      <a:noFill/>
                    </a:lnT>
                    <a:lnB>
                      <a:noFill/>
                    </a:lnB>
                  </a:tcPr>
                </a:tc>
                <a:extLst>
                  <a:ext uri="{0D108BD9-81ED-4DB2-BD59-A6C34878D82A}">
                    <a16:rowId xmlns:a16="http://schemas.microsoft.com/office/drawing/2014/main" val="3012999671"/>
                  </a:ext>
                </a:extLst>
              </a:tr>
              <a:tr h="0">
                <a:tc>
                  <a:txBody>
                    <a:bodyPr/>
                    <a:lstStyle/>
                    <a:p>
                      <a:r>
                        <a:rPr lang="nl-NL" sz="2800" dirty="0" err="1"/>
                        <a:t>Inductive</a:t>
                      </a:r>
                      <a:endParaRPr lang="nl-NL" sz="2800" dirty="0"/>
                    </a:p>
                  </a:txBody>
                  <a:tcPr anchor="ctr">
                    <a:lnL>
                      <a:noFill/>
                    </a:lnL>
                    <a:lnR>
                      <a:noFill/>
                    </a:lnR>
                    <a:lnT>
                      <a:noFill/>
                    </a:lnT>
                    <a:lnB>
                      <a:noFill/>
                    </a:lnB>
                  </a:tcPr>
                </a:tc>
                <a:tc>
                  <a:txBody>
                    <a:bodyPr/>
                    <a:lstStyle/>
                    <a:p>
                      <a:r>
                        <a:rPr lang="el-GR" sz="2800" dirty="0"/>
                        <a:t>Τα </a:t>
                      </a:r>
                      <a:r>
                        <a:rPr lang="el-GR" sz="2800" dirty="0" err="1"/>
                        <a:t>themes</a:t>
                      </a:r>
                      <a:r>
                        <a:rPr lang="el-GR" sz="2800" dirty="0"/>
                        <a:t> προκύπτουν από τα δεδομένα</a:t>
                      </a:r>
                    </a:p>
                  </a:txBody>
                  <a:tcPr anchor="ctr">
                    <a:lnL>
                      <a:noFill/>
                    </a:lnL>
                    <a:lnR>
                      <a:noFill/>
                    </a:lnR>
                    <a:lnT>
                      <a:noFill/>
                    </a:lnT>
                    <a:lnB>
                      <a:noFill/>
                    </a:lnB>
                  </a:tcPr>
                </a:tc>
                <a:extLst>
                  <a:ext uri="{0D108BD9-81ED-4DB2-BD59-A6C34878D82A}">
                    <a16:rowId xmlns:a16="http://schemas.microsoft.com/office/drawing/2014/main" val="2517313575"/>
                  </a:ext>
                </a:extLst>
              </a:tr>
              <a:tr h="0">
                <a:tc>
                  <a:txBody>
                    <a:bodyPr/>
                    <a:lstStyle/>
                    <a:p>
                      <a:r>
                        <a:rPr lang="nl-NL" sz="2800"/>
                        <a:t>Deductive</a:t>
                      </a:r>
                    </a:p>
                  </a:txBody>
                  <a:tcPr anchor="ctr">
                    <a:lnL>
                      <a:noFill/>
                    </a:lnL>
                    <a:lnR>
                      <a:noFill/>
                    </a:lnR>
                    <a:lnT>
                      <a:noFill/>
                    </a:lnT>
                    <a:lnB>
                      <a:noFill/>
                    </a:lnB>
                  </a:tcPr>
                </a:tc>
                <a:tc>
                  <a:txBody>
                    <a:bodyPr/>
                    <a:lstStyle/>
                    <a:p>
                      <a:r>
                        <a:rPr lang="el-GR" sz="2800"/>
                        <a:t>Ξεκινώ από θεωρία ή framework</a:t>
                      </a:r>
                    </a:p>
                  </a:txBody>
                  <a:tcPr anchor="ctr">
                    <a:lnL>
                      <a:noFill/>
                    </a:lnL>
                    <a:lnR>
                      <a:noFill/>
                    </a:lnR>
                    <a:lnT>
                      <a:noFill/>
                    </a:lnT>
                    <a:lnB>
                      <a:noFill/>
                    </a:lnB>
                  </a:tcPr>
                </a:tc>
                <a:extLst>
                  <a:ext uri="{0D108BD9-81ED-4DB2-BD59-A6C34878D82A}">
                    <a16:rowId xmlns:a16="http://schemas.microsoft.com/office/drawing/2014/main" val="712546975"/>
                  </a:ext>
                </a:extLst>
              </a:tr>
              <a:tr h="0">
                <a:tc>
                  <a:txBody>
                    <a:bodyPr/>
                    <a:lstStyle/>
                    <a:p>
                      <a:r>
                        <a:rPr lang="nl-NL" sz="2800"/>
                        <a:t>Abductive</a:t>
                      </a:r>
                    </a:p>
                  </a:txBody>
                  <a:tcPr anchor="ctr">
                    <a:lnL>
                      <a:noFill/>
                    </a:lnL>
                    <a:lnR>
                      <a:noFill/>
                    </a:lnR>
                    <a:lnT>
                      <a:noFill/>
                    </a:lnT>
                    <a:lnB>
                      <a:noFill/>
                    </a:lnB>
                  </a:tcPr>
                </a:tc>
                <a:tc>
                  <a:txBody>
                    <a:bodyPr/>
                    <a:lstStyle/>
                    <a:p>
                      <a:r>
                        <a:rPr lang="el-GR" sz="2800" dirty="0"/>
                        <a:t>Πηγαίνω συνεχώς από θεωρία σε δεδομένα και πίσω</a:t>
                      </a:r>
                    </a:p>
                  </a:txBody>
                  <a:tcPr anchor="ctr">
                    <a:lnL>
                      <a:noFill/>
                    </a:lnL>
                    <a:lnR>
                      <a:noFill/>
                    </a:lnR>
                    <a:lnT>
                      <a:noFill/>
                    </a:lnT>
                    <a:lnB>
                      <a:noFill/>
                    </a:lnB>
                  </a:tcPr>
                </a:tc>
                <a:extLst>
                  <a:ext uri="{0D108BD9-81ED-4DB2-BD59-A6C34878D82A}">
                    <a16:rowId xmlns:a16="http://schemas.microsoft.com/office/drawing/2014/main" val="725182106"/>
                  </a:ext>
                </a:extLst>
              </a:tr>
            </a:tbl>
          </a:graphicData>
        </a:graphic>
      </p:graphicFrame>
    </p:spTree>
    <p:extLst>
      <p:ext uri="{BB962C8B-B14F-4D97-AF65-F5344CB8AC3E}">
        <p14:creationId xmlns:p14="http://schemas.microsoft.com/office/powerpoint/2010/main" val="18371558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FCF6FA79-AA2B-4C86-A3DF-A95343596FD6}"/>
              </a:ext>
            </a:extLst>
          </p:cNvPr>
          <p:cNvSpPr/>
          <p:nvPr/>
        </p:nvSpPr>
        <p:spPr>
          <a:xfrm>
            <a:off x="995917" y="525198"/>
            <a:ext cx="5543106" cy="5848524"/>
          </a:xfrm>
          <a:prstGeom prst="rect">
            <a:avLst/>
          </a:prstGeom>
        </p:spPr>
        <p:txBody>
          <a:bodyPr wrap="square">
            <a:spAutoFit/>
          </a:bodyPr>
          <a:lstStyle/>
          <a:p>
            <a:pPr>
              <a:lnSpc>
                <a:spcPct val="150000"/>
              </a:lnSpc>
            </a:pPr>
            <a:r>
              <a:rPr lang="el-GR" sz="2800" b="1" dirty="0" err="1"/>
              <a:t>Inductive</a:t>
            </a:r>
            <a:endParaRPr lang="el-GR" sz="2800" b="1" dirty="0"/>
          </a:p>
          <a:p>
            <a:pPr>
              <a:lnSpc>
                <a:spcPct val="150000"/>
              </a:lnSpc>
            </a:pPr>
            <a:r>
              <a:rPr lang="el-GR" sz="2800" dirty="0"/>
              <a:t>Μαθητής:</a:t>
            </a:r>
            <a:br>
              <a:rPr lang="el-GR" sz="2800" dirty="0"/>
            </a:br>
            <a:r>
              <a:rPr lang="el-GR" sz="2800" dirty="0"/>
              <a:t>«Νιώθω ότι μένω πίσω όταν οι άλλοι χρησιμοποιούν AI»</a:t>
            </a:r>
          </a:p>
          <a:p>
            <a:pPr>
              <a:lnSpc>
                <a:spcPct val="150000"/>
              </a:lnSpc>
            </a:pPr>
            <a:r>
              <a:rPr lang="el-GR" sz="2800" dirty="0" err="1"/>
              <a:t>Code</a:t>
            </a:r>
            <a:r>
              <a:rPr lang="el-GR" sz="2800" dirty="0"/>
              <a:t>:</a:t>
            </a:r>
            <a:br>
              <a:rPr lang="el-GR" sz="2800" dirty="0"/>
            </a:br>
            <a:r>
              <a:rPr lang="el-GR" sz="2800" dirty="0"/>
              <a:t>«αίσθηση υστέρησης»</a:t>
            </a:r>
          </a:p>
          <a:p>
            <a:pPr>
              <a:lnSpc>
                <a:spcPct val="150000"/>
              </a:lnSpc>
            </a:pPr>
            <a:r>
              <a:rPr lang="el-GR" sz="2800" dirty="0" err="1"/>
              <a:t>Theme</a:t>
            </a:r>
            <a:r>
              <a:rPr lang="el-GR" sz="2800" dirty="0"/>
              <a:t>:</a:t>
            </a:r>
            <a:br>
              <a:rPr lang="el-GR" sz="2800" dirty="0"/>
            </a:br>
            <a:r>
              <a:rPr lang="el-GR" sz="2800" dirty="0"/>
              <a:t>«κοινωνική σύγκριση»</a:t>
            </a:r>
          </a:p>
          <a:p>
            <a:pPr>
              <a:lnSpc>
                <a:spcPct val="150000"/>
              </a:lnSpc>
            </a:pPr>
            <a:r>
              <a:rPr lang="el-GR" sz="2800" dirty="0"/>
              <a:t>(το </a:t>
            </a:r>
            <a:r>
              <a:rPr lang="el-GR" sz="2800" dirty="0" err="1"/>
              <a:t>theme</a:t>
            </a:r>
            <a:r>
              <a:rPr lang="el-GR" sz="2800" dirty="0"/>
              <a:t> προέκυψε από τα δεδομένα)</a:t>
            </a:r>
          </a:p>
        </p:txBody>
      </p:sp>
      <p:sp>
        <p:nvSpPr>
          <p:cNvPr id="5" name="Ορθογώνιο 4">
            <a:extLst>
              <a:ext uri="{FF2B5EF4-FFF2-40B4-BE49-F238E27FC236}">
                <a16:creationId xmlns:a16="http://schemas.microsoft.com/office/drawing/2014/main" id="{31C93796-10BF-4A1F-9258-A1373067029E}"/>
              </a:ext>
            </a:extLst>
          </p:cNvPr>
          <p:cNvSpPr/>
          <p:nvPr/>
        </p:nvSpPr>
        <p:spPr>
          <a:xfrm>
            <a:off x="6655981" y="504738"/>
            <a:ext cx="4731488" cy="5848524"/>
          </a:xfrm>
          <a:prstGeom prst="rect">
            <a:avLst/>
          </a:prstGeom>
        </p:spPr>
        <p:txBody>
          <a:bodyPr wrap="square">
            <a:spAutoFit/>
          </a:bodyPr>
          <a:lstStyle/>
          <a:p>
            <a:pPr>
              <a:lnSpc>
                <a:spcPct val="150000"/>
              </a:lnSpc>
            </a:pPr>
            <a:r>
              <a:rPr lang="el-GR" sz="2800" b="1" dirty="0" err="1"/>
              <a:t>Deductive</a:t>
            </a:r>
            <a:endParaRPr lang="el-GR" sz="2800" b="1" dirty="0"/>
          </a:p>
          <a:p>
            <a:pPr>
              <a:lnSpc>
                <a:spcPct val="150000"/>
              </a:lnSpc>
            </a:pPr>
            <a:r>
              <a:rPr lang="el-GR" sz="2800" dirty="0" err="1"/>
              <a:t>Framework</a:t>
            </a:r>
            <a:r>
              <a:rPr lang="el-GR" sz="2800" dirty="0"/>
              <a:t>:</a:t>
            </a:r>
            <a:r>
              <a:rPr lang="en-US" sz="2800" dirty="0"/>
              <a:t> </a:t>
            </a:r>
            <a:r>
              <a:rPr lang="el-GR" sz="2800" dirty="0" err="1"/>
              <a:t>Science</a:t>
            </a:r>
            <a:r>
              <a:rPr lang="el-GR" sz="2800" dirty="0"/>
              <a:t> </a:t>
            </a:r>
            <a:r>
              <a:rPr lang="el-GR" sz="2800" dirty="0" err="1"/>
              <a:t>Identity</a:t>
            </a:r>
            <a:endParaRPr lang="el-GR" sz="2800" dirty="0"/>
          </a:p>
          <a:p>
            <a:pPr>
              <a:lnSpc>
                <a:spcPct val="150000"/>
              </a:lnSpc>
            </a:pPr>
            <a:r>
              <a:rPr lang="el-GR" sz="2800" dirty="0"/>
              <a:t>Κατηγορίες από πριν:</a:t>
            </a:r>
          </a:p>
          <a:p>
            <a:pPr marL="457200" indent="-457200">
              <a:lnSpc>
                <a:spcPct val="150000"/>
              </a:lnSpc>
              <a:buFont typeface="Arial" panose="020B0604020202020204" pitchFamily="34" charset="0"/>
              <a:buChar char="•"/>
            </a:pPr>
            <a:r>
              <a:rPr lang="el-GR" sz="2800" dirty="0" err="1"/>
              <a:t>Competence</a:t>
            </a:r>
            <a:r>
              <a:rPr lang="el-GR" sz="2800" dirty="0"/>
              <a:t> </a:t>
            </a:r>
          </a:p>
          <a:p>
            <a:pPr marL="457200" indent="-457200">
              <a:lnSpc>
                <a:spcPct val="150000"/>
              </a:lnSpc>
              <a:buFont typeface="Arial" panose="020B0604020202020204" pitchFamily="34" charset="0"/>
              <a:buChar char="•"/>
            </a:pPr>
            <a:r>
              <a:rPr lang="el-GR" sz="2800" dirty="0" err="1"/>
              <a:t>Recognition</a:t>
            </a:r>
            <a:r>
              <a:rPr lang="el-GR" sz="2800" dirty="0"/>
              <a:t> </a:t>
            </a:r>
          </a:p>
          <a:p>
            <a:pPr marL="457200" indent="-457200">
              <a:lnSpc>
                <a:spcPct val="150000"/>
              </a:lnSpc>
              <a:buFont typeface="Arial" panose="020B0604020202020204" pitchFamily="34" charset="0"/>
              <a:buChar char="•"/>
            </a:pPr>
            <a:r>
              <a:rPr lang="el-GR" sz="2800" dirty="0" err="1"/>
              <a:t>Performance</a:t>
            </a:r>
            <a:r>
              <a:rPr lang="el-GR" sz="2800" dirty="0"/>
              <a:t> </a:t>
            </a:r>
          </a:p>
          <a:p>
            <a:pPr>
              <a:lnSpc>
                <a:spcPct val="150000"/>
              </a:lnSpc>
            </a:pPr>
            <a:r>
              <a:rPr lang="el-GR" sz="2800" dirty="0"/>
              <a:t>Το απόσπασμα τοποθετείται σε μία από αυτές.</a:t>
            </a:r>
          </a:p>
          <a:p>
            <a:pPr>
              <a:lnSpc>
                <a:spcPct val="150000"/>
              </a:lnSpc>
            </a:pPr>
            <a:r>
              <a:rPr lang="el-GR" sz="2800" dirty="0"/>
              <a:t>(η θεωρία προϋπάρχει)</a:t>
            </a:r>
          </a:p>
        </p:txBody>
      </p:sp>
    </p:spTree>
    <p:extLst>
      <p:ext uri="{BB962C8B-B14F-4D97-AF65-F5344CB8AC3E}">
        <p14:creationId xmlns:p14="http://schemas.microsoft.com/office/powerpoint/2010/main" val="2999545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F69935-1D46-4EE8-9C9B-CDC03B141420}"/>
              </a:ext>
            </a:extLst>
          </p:cNvPr>
          <p:cNvSpPr>
            <a:spLocks noGrp="1"/>
          </p:cNvSpPr>
          <p:nvPr>
            <p:ph type="title"/>
          </p:nvPr>
        </p:nvSpPr>
        <p:spPr/>
        <p:txBody>
          <a:bodyPr>
            <a:normAutofit/>
          </a:bodyPr>
          <a:lstStyle/>
          <a:p>
            <a:r>
              <a:rPr lang="el-GR" b="1" dirty="0"/>
              <a:t>Επίπεδο 3: </a:t>
            </a:r>
            <a:r>
              <a:rPr lang="nl-NL" b="1" dirty="0" err="1"/>
              <a:t>Coding</a:t>
            </a:r>
            <a:r>
              <a:rPr lang="nl-NL" b="1" dirty="0"/>
              <a:t> </a:t>
            </a:r>
            <a:r>
              <a:rPr lang="nl-NL" b="1" dirty="0" err="1"/>
              <a:t>Techniques</a:t>
            </a:r>
            <a:endParaRPr lang="en-US" dirty="0"/>
          </a:p>
        </p:txBody>
      </p:sp>
      <p:graphicFrame>
        <p:nvGraphicFramePr>
          <p:cNvPr id="4" name="Θέση περιεχομένου 3">
            <a:extLst>
              <a:ext uri="{FF2B5EF4-FFF2-40B4-BE49-F238E27FC236}">
                <a16:creationId xmlns:a16="http://schemas.microsoft.com/office/drawing/2014/main" id="{A04988C2-C212-4405-AA24-199E3ABDC214}"/>
              </a:ext>
            </a:extLst>
          </p:cNvPr>
          <p:cNvGraphicFramePr>
            <a:graphicFrameLocks noGrp="1"/>
          </p:cNvGraphicFramePr>
          <p:nvPr>
            <p:ph idx="1"/>
            <p:extLst>
              <p:ext uri="{D42A27DB-BD31-4B8C-83A1-F6EECF244321}">
                <p14:modId xmlns:p14="http://schemas.microsoft.com/office/powerpoint/2010/main" val="1374198138"/>
              </p:ext>
            </p:extLst>
          </p:nvPr>
        </p:nvGraphicFramePr>
        <p:xfrm>
          <a:off x="1816396" y="2530076"/>
          <a:ext cx="9601200" cy="3657600"/>
        </p:xfrm>
        <a:graphic>
          <a:graphicData uri="http://schemas.openxmlformats.org/drawingml/2006/table">
            <a:tbl>
              <a:tblPr/>
              <a:tblGrid>
                <a:gridCol w="2946991">
                  <a:extLst>
                    <a:ext uri="{9D8B030D-6E8A-4147-A177-3AD203B41FA5}">
                      <a16:colId xmlns:a16="http://schemas.microsoft.com/office/drawing/2014/main" val="1298868484"/>
                    </a:ext>
                  </a:extLst>
                </a:gridCol>
                <a:gridCol w="6654209">
                  <a:extLst>
                    <a:ext uri="{9D8B030D-6E8A-4147-A177-3AD203B41FA5}">
                      <a16:colId xmlns:a16="http://schemas.microsoft.com/office/drawing/2014/main" val="2525781360"/>
                    </a:ext>
                  </a:extLst>
                </a:gridCol>
              </a:tblGrid>
              <a:tr h="0">
                <a:tc>
                  <a:txBody>
                    <a:bodyPr/>
                    <a:lstStyle/>
                    <a:p>
                      <a:r>
                        <a:rPr lang="nl-NL" sz="2400" b="1"/>
                        <a:t>Technique</a:t>
                      </a:r>
                    </a:p>
                  </a:txBody>
                  <a:tcPr anchor="ctr">
                    <a:lnL>
                      <a:noFill/>
                    </a:lnL>
                    <a:lnR>
                      <a:noFill/>
                    </a:lnR>
                    <a:lnT>
                      <a:noFill/>
                    </a:lnT>
                    <a:lnB>
                      <a:noFill/>
                    </a:lnB>
                  </a:tcPr>
                </a:tc>
                <a:tc>
                  <a:txBody>
                    <a:bodyPr/>
                    <a:lstStyle/>
                    <a:p>
                      <a:r>
                        <a:rPr lang="el-GR" sz="2400" b="1" dirty="0"/>
                        <a:t>Τι κάνω</a:t>
                      </a:r>
                    </a:p>
                  </a:txBody>
                  <a:tcPr anchor="ctr">
                    <a:lnL>
                      <a:noFill/>
                    </a:lnL>
                    <a:lnR>
                      <a:noFill/>
                    </a:lnR>
                    <a:lnT>
                      <a:noFill/>
                    </a:lnT>
                    <a:lnB>
                      <a:noFill/>
                    </a:lnB>
                  </a:tcPr>
                </a:tc>
                <a:extLst>
                  <a:ext uri="{0D108BD9-81ED-4DB2-BD59-A6C34878D82A}">
                    <a16:rowId xmlns:a16="http://schemas.microsoft.com/office/drawing/2014/main" val="579186932"/>
                  </a:ext>
                </a:extLst>
              </a:tr>
              <a:tr h="0">
                <a:tc>
                  <a:txBody>
                    <a:bodyPr/>
                    <a:lstStyle/>
                    <a:p>
                      <a:r>
                        <a:rPr lang="nl-NL" sz="2400" dirty="0">
                          <a:solidFill>
                            <a:srgbClr val="FF0000"/>
                          </a:solidFill>
                        </a:rPr>
                        <a:t>Line-</a:t>
                      </a:r>
                      <a:r>
                        <a:rPr lang="nl-NL" sz="2400" dirty="0" err="1">
                          <a:solidFill>
                            <a:srgbClr val="FF0000"/>
                          </a:solidFill>
                        </a:rPr>
                        <a:t>by</a:t>
                      </a:r>
                      <a:r>
                        <a:rPr lang="nl-NL" sz="2400" dirty="0">
                          <a:solidFill>
                            <a:srgbClr val="FF0000"/>
                          </a:solidFill>
                        </a:rPr>
                        <a:t>-line</a:t>
                      </a:r>
                    </a:p>
                  </a:txBody>
                  <a:tcPr anchor="ctr">
                    <a:lnL>
                      <a:noFill/>
                    </a:lnL>
                    <a:lnR>
                      <a:noFill/>
                    </a:lnR>
                    <a:lnT>
                      <a:noFill/>
                    </a:lnT>
                    <a:lnB>
                      <a:noFill/>
                    </a:lnB>
                  </a:tcPr>
                </a:tc>
                <a:tc>
                  <a:txBody>
                    <a:bodyPr/>
                    <a:lstStyle/>
                    <a:p>
                      <a:r>
                        <a:rPr lang="el-GR" sz="2400" dirty="0">
                          <a:solidFill>
                            <a:srgbClr val="FF0000"/>
                          </a:solidFill>
                        </a:rPr>
                        <a:t>Κωδικοποιώ γραμμή-γραμμή</a:t>
                      </a:r>
                    </a:p>
                  </a:txBody>
                  <a:tcPr anchor="ctr">
                    <a:lnL>
                      <a:noFill/>
                    </a:lnL>
                    <a:lnR>
                      <a:noFill/>
                    </a:lnR>
                    <a:lnT>
                      <a:noFill/>
                    </a:lnT>
                    <a:lnB>
                      <a:noFill/>
                    </a:lnB>
                  </a:tcPr>
                </a:tc>
                <a:extLst>
                  <a:ext uri="{0D108BD9-81ED-4DB2-BD59-A6C34878D82A}">
                    <a16:rowId xmlns:a16="http://schemas.microsoft.com/office/drawing/2014/main" val="3532107235"/>
                  </a:ext>
                </a:extLst>
              </a:tr>
              <a:tr h="0">
                <a:tc>
                  <a:txBody>
                    <a:bodyPr/>
                    <a:lstStyle/>
                    <a:p>
                      <a:r>
                        <a:rPr lang="nl-NL" sz="2400"/>
                        <a:t>Open Coding</a:t>
                      </a:r>
                    </a:p>
                  </a:txBody>
                  <a:tcPr anchor="ctr">
                    <a:lnL>
                      <a:noFill/>
                    </a:lnL>
                    <a:lnR>
                      <a:noFill/>
                    </a:lnR>
                    <a:lnT>
                      <a:noFill/>
                    </a:lnT>
                    <a:lnB>
                      <a:noFill/>
                    </a:lnB>
                  </a:tcPr>
                </a:tc>
                <a:tc>
                  <a:txBody>
                    <a:bodyPr/>
                    <a:lstStyle/>
                    <a:p>
                      <a:r>
                        <a:rPr lang="el-GR" sz="2400"/>
                        <a:t>Ανοιχτή αρχική κωδικοποίηση</a:t>
                      </a:r>
                    </a:p>
                  </a:txBody>
                  <a:tcPr anchor="ctr">
                    <a:lnL>
                      <a:noFill/>
                    </a:lnL>
                    <a:lnR>
                      <a:noFill/>
                    </a:lnR>
                    <a:lnT>
                      <a:noFill/>
                    </a:lnT>
                    <a:lnB>
                      <a:noFill/>
                    </a:lnB>
                  </a:tcPr>
                </a:tc>
                <a:extLst>
                  <a:ext uri="{0D108BD9-81ED-4DB2-BD59-A6C34878D82A}">
                    <a16:rowId xmlns:a16="http://schemas.microsoft.com/office/drawing/2014/main" val="3239191409"/>
                  </a:ext>
                </a:extLst>
              </a:tr>
              <a:tr h="0">
                <a:tc>
                  <a:txBody>
                    <a:bodyPr/>
                    <a:lstStyle/>
                    <a:p>
                      <a:r>
                        <a:rPr lang="nl-NL" sz="2400" dirty="0">
                          <a:solidFill>
                            <a:srgbClr val="FF0000"/>
                          </a:solidFill>
                        </a:rPr>
                        <a:t>In Vivo </a:t>
                      </a:r>
                      <a:r>
                        <a:rPr lang="nl-NL" sz="2400" dirty="0" err="1">
                          <a:solidFill>
                            <a:srgbClr val="FF0000"/>
                          </a:solidFill>
                        </a:rPr>
                        <a:t>Coding</a:t>
                      </a:r>
                      <a:endParaRPr lang="nl-NL" sz="2400" dirty="0">
                        <a:solidFill>
                          <a:srgbClr val="FF0000"/>
                        </a:solidFill>
                      </a:endParaRPr>
                    </a:p>
                  </a:txBody>
                  <a:tcPr anchor="ctr">
                    <a:lnL>
                      <a:noFill/>
                    </a:lnL>
                    <a:lnR>
                      <a:noFill/>
                    </a:lnR>
                    <a:lnT>
                      <a:noFill/>
                    </a:lnT>
                    <a:lnB>
                      <a:noFill/>
                    </a:lnB>
                  </a:tcPr>
                </a:tc>
                <a:tc>
                  <a:txBody>
                    <a:bodyPr/>
                    <a:lstStyle/>
                    <a:p>
                      <a:r>
                        <a:rPr lang="el-GR" sz="2400" dirty="0">
                          <a:solidFill>
                            <a:srgbClr val="FF0000"/>
                          </a:solidFill>
                        </a:rPr>
                        <a:t>Χρησιμοποιώ τα λόγια του συμμετέχοντα</a:t>
                      </a:r>
                    </a:p>
                  </a:txBody>
                  <a:tcPr anchor="ctr">
                    <a:lnL>
                      <a:noFill/>
                    </a:lnL>
                    <a:lnR>
                      <a:noFill/>
                    </a:lnR>
                    <a:lnT>
                      <a:noFill/>
                    </a:lnT>
                    <a:lnB>
                      <a:noFill/>
                    </a:lnB>
                  </a:tcPr>
                </a:tc>
                <a:extLst>
                  <a:ext uri="{0D108BD9-81ED-4DB2-BD59-A6C34878D82A}">
                    <a16:rowId xmlns:a16="http://schemas.microsoft.com/office/drawing/2014/main" val="654579751"/>
                  </a:ext>
                </a:extLst>
              </a:tr>
              <a:tr h="0">
                <a:tc>
                  <a:txBody>
                    <a:bodyPr/>
                    <a:lstStyle/>
                    <a:p>
                      <a:r>
                        <a:rPr lang="nl-NL" sz="2400" dirty="0" err="1"/>
                        <a:t>Descriptive</a:t>
                      </a:r>
                      <a:r>
                        <a:rPr lang="nl-NL" sz="2400" dirty="0"/>
                        <a:t> </a:t>
                      </a:r>
                      <a:r>
                        <a:rPr lang="nl-NL" sz="2400" dirty="0" err="1"/>
                        <a:t>Coding</a:t>
                      </a:r>
                      <a:endParaRPr lang="nl-NL" sz="2400" dirty="0"/>
                    </a:p>
                  </a:txBody>
                  <a:tcPr anchor="ctr">
                    <a:lnL>
                      <a:noFill/>
                    </a:lnL>
                    <a:lnR>
                      <a:noFill/>
                    </a:lnR>
                    <a:lnT>
                      <a:noFill/>
                    </a:lnT>
                    <a:lnB>
                      <a:noFill/>
                    </a:lnB>
                  </a:tcPr>
                </a:tc>
                <a:tc>
                  <a:txBody>
                    <a:bodyPr/>
                    <a:lstStyle/>
                    <a:p>
                      <a:r>
                        <a:rPr lang="el-GR" sz="2400"/>
                        <a:t>Δίνω σύντομες περιγραφικές ετικέτες</a:t>
                      </a:r>
                    </a:p>
                  </a:txBody>
                  <a:tcPr anchor="ctr">
                    <a:lnL>
                      <a:noFill/>
                    </a:lnL>
                    <a:lnR>
                      <a:noFill/>
                    </a:lnR>
                    <a:lnT>
                      <a:noFill/>
                    </a:lnT>
                    <a:lnB>
                      <a:noFill/>
                    </a:lnB>
                  </a:tcPr>
                </a:tc>
                <a:extLst>
                  <a:ext uri="{0D108BD9-81ED-4DB2-BD59-A6C34878D82A}">
                    <a16:rowId xmlns:a16="http://schemas.microsoft.com/office/drawing/2014/main" val="2863891956"/>
                  </a:ext>
                </a:extLst>
              </a:tr>
              <a:tr h="0">
                <a:tc>
                  <a:txBody>
                    <a:bodyPr/>
                    <a:lstStyle/>
                    <a:p>
                      <a:r>
                        <a:rPr lang="nl-NL" sz="2400"/>
                        <a:t>Process Coding</a:t>
                      </a:r>
                    </a:p>
                  </a:txBody>
                  <a:tcPr anchor="ctr">
                    <a:lnL>
                      <a:noFill/>
                    </a:lnL>
                    <a:lnR>
                      <a:noFill/>
                    </a:lnR>
                    <a:lnT>
                      <a:noFill/>
                    </a:lnT>
                    <a:lnB>
                      <a:noFill/>
                    </a:lnB>
                  </a:tcPr>
                </a:tc>
                <a:tc>
                  <a:txBody>
                    <a:bodyPr/>
                    <a:lstStyle/>
                    <a:p>
                      <a:r>
                        <a:rPr lang="el-GR" sz="2400"/>
                        <a:t>Εστιάζω σε δράσεις και διαδικασίες</a:t>
                      </a:r>
                    </a:p>
                  </a:txBody>
                  <a:tcPr anchor="ctr">
                    <a:lnL>
                      <a:noFill/>
                    </a:lnL>
                    <a:lnR>
                      <a:noFill/>
                    </a:lnR>
                    <a:lnT>
                      <a:noFill/>
                    </a:lnT>
                    <a:lnB>
                      <a:noFill/>
                    </a:lnB>
                  </a:tcPr>
                </a:tc>
                <a:extLst>
                  <a:ext uri="{0D108BD9-81ED-4DB2-BD59-A6C34878D82A}">
                    <a16:rowId xmlns:a16="http://schemas.microsoft.com/office/drawing/2014/main" val="3551866137"/>
                  </a:ext>
                </a:extLst>
              </a:tr>
              <a:tr h="0">
                <a:tc>
                  <a:txBody>
                    <a:bodyPr/>
                    <a:lstStyle/>
                    <a:p>
                      <a:r>
                        <a:rPr lang="nl-NL" sz="2400"/>
                        <a:t>Focused Coding</a:t>
                      </a:r>
                    </a:p>
                  </a:txBody>
                  <a:tcPr anchor="ctr">
                    <a:lnL>
                      <a:noFill/>
                    </a:lnL>
                    <a:lnR>
                      <a:noFill/>
                    </a:lnR>
                    <a:lnT>
                      <a:noFill/>
                    </a:lnT>
                    <a:lnB>
                      <a:noFill/>
                    </a:lnB>
                  </a:tcPr>
                </a:tc>
                <a:tc>
                  <a:txBody>
                    <a:bodyPr/>
                    <a:lstStyle/>
                    <a:p>
                      <a:r>
                        <a:rPr lang="el-GR" sz="2400"/>
                        <a:t>Κρατώ τους σημαντικότερους κώδικες</a:t>
                      </a:r>
                    </a:p>
                  </a:txBody>
                  <a:tcPr anchor="ctr">
                    <a:lnL>
                      <a:noFill/>
                    </a:lnL>
                    <a:lnR>
                      <a:noFill/>
                    </a:lnR>
                    <a:lnT>
                      <a:noFill/>
                    </a:lnT>
                    <a:lnB>
                      <a:noFill/>
                    </a:lnB>
                  </a:tcPr>
                </a:tc>
                <a:extLst>
                  <a:ext uri="{0D108BD9-81ED-4DB2-BD59-A6C34878D82A}">
                    <a16:rowId xmlns:a16="http://schemas.microsoft.com/office/drawing/2014/main" val="2553417468"/>
                  </a:ext>
                </a:extLst>
              </a:tr>
              <a:tr h="0">
                <a:tc>
                  <a:txBody>
                    <a:bodyPr/>
                    <a:lstStyle/>
                    <a:p>
                      <a:r>
                        <a:rPr lang="nl-NL" sz="2400"/>
                        <a:t>Pattern Coding</a:t>
                      </a:r>
                    </a:p>
                  </a:txBody>
                  <a:tcPr anchor="ctr">
                    <a:lnL>
                      <a:noFill/>
                    </a:lnL>
                    <a:lnR>
                      <a:noFill/>
                    </a:lnR>
                    <a:lnT>
                      <a:noFill/>
                    </a:lnT>
                    <a:lnB>
                      <a:noFill/>
                    </a:lnB>
                  </a:tcPr>
                </a:tc>
                <a:tc>
                  <a:txBody>
                    <a:bodyPr/>
                    <a:lstStyle/>
                    <a:p>
                      <a:r>
                        <a:rPr lang="el-GR" sz="2400" dirty="0"/>
                        <a:t>Ομαδοποιώ κώδικες σε μεγαλύτερα μοτίβα</a:t>
                      </a:r>
                    </a:p>
                  </a:txBody>
                  <a:tcPr anchor="ctr">
                    <a:lnL>
                      <a:noFill/>
                    </a:lnL>
                    <a:lnR>
                      <a:noFill/>
                    </a:lnR>
                    <a:lnT>
                      <a:noFill/>
                    </a:lnT>
                    <a:lnB>
                      <a:noFill/>
                    </a:lnB>
                  </a:tcPr>
                </a:tc>
                <a:extLst>
                  <a:ext uri="{0D108BD9-81ED-4DB2-BD59-A6C34878D82A}">
                    <a16:rowId xmlns:a16="http://schemas.microsoft.com/office/drawing/2014/main" val="237846215"/>
                  </a:ext>
                </a:extLst>
              </a:tr>
            </a:tbl>
          </a:graphicData>
        </a:graphic>
      </p:graphicFrame>
    </p:spTree>
    <p:extLst>
      <p:ext uri="{BB962C8B-B14F-4D97-AF65-F5344CB8AC3E}">
        <p14:creationId xmlns:p14="http://schemas.microsoft.com/office/powerpoint/2010/main" val="1944594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00F33E1-6770-4370-9960-BA951F506DED}"/>
              </a:ext>
            </a:extLst>
          </p:cNvPr>
          <p:cNvSpPr>
            <a:spLocks noGrp="1"/>
          </p:cNvSpPr>
          <p:nvPr>
            <p:ph type="title"/>
          </p:nvPr>
        </p:nvSpPr>
        <p:spPr/>
        <p:txBody>
          <a:bodyPr>
            <a:normAutofit fontScale="90000"/>
          </a:bodyPr>
          <a:lstStyle/>
          <a:p>
            <a:r>
              <a:rPr lang="el-GR" b="1" dirty="0"/>
              <a:t>Η Μεγάλη Εικόνα της Εκπαιδευτικής Έρευνας</a:t>
            </a:r>
            <a:endParaRPr lang="en-US" dirty="0"/>
          </a:p>
        </p:txBody>
      </p:sp>
      <p:sp>
        <p:nvSpPr>
          <p:cNvPr id="3" name="Θέση περιεχομένου 2">
            <a:extLst>
              <a:ext uri="{FF2B5EF4-FFF2-40B4-BE49-F238E27FC236}">
                <a16:creationId xmlns:a16="http://schemas.microsoft.com/office/drawing/2014/main" id="{898A43B1-1375-47F7-8166-0967FA385666}"/>
              </a:ext>
            </a:extLst>
          </p:cNvPr>
          <p:cNvSpPr>
            <a:spLocks noGrp="1"/>
          </p:cNvSpPr>
          <p:nvPr>
            <p:ph idx="1"/>
          </p:nvPr>
        </p:nvSpPr>
        <p:spPr>
          <a:xfrm>
            <a:off x="1295402" y="2634119"/>
            <a:ext cx="3349253" cy="3875766"/>
          </a:xfrm>
        </p:spPr>
        <p:txBody>
          <a:bodyPr>
            <a:normAutofit lnSpcReduction="10000"/>
          </a:bodyPr>
          <a:lstStyle/>
          <a:p>
            <a:pPr marL="0" indent="0">
              <a:buNone/>
            </a:pPr>
            <a:r>
              <a:rPr lang="el-GR" dirty="0"/>
              <a:t>Θεματική</a:t>
            </a:r>
            <a:br>
              <a:rPr lang="el-GR" dirty="0"/>
            </a:br>
            <a:r>
              <a:rPr lang="el-GR" dirty="0"/>
              <a:t>↓</a:t>
            </a:r>
            <a:br>
              <a:rPr lang="el-GR" dirty="0"/>
            </a:br>
            <a:r>
              <a:rPr lang="el-GR" dirty="0"/>
              <a:t>Βιβλιογραφία</a:t>
            </a:r>
            <a:br>
              <a:rPr lang="el-GR" dirty="0"/>
            </a:br>
            <a:r>
              <a:rPr lang="el-GR" dirty="0"/>
              <a:t>↓</a:t>
            </a:r>
            <a:br>
              <a:rPr lang="el-GR" dirty="0"/>
            </a:br>
            <a:r>
              <a:rPr lang="el-GR" dirty="0"/>
              <a:t>Ερευνητικό Κενό</a:t>
            </a:r>
            <a:br>
              <a:rPr lang="nl-NL" dirty="0"/>
            </a:br>
            <a:r>
              <a:rPr lang="nl-NL" dirty="0"/>
              <a:t>↓</a:t>
            </a:r>
            <a:br>
              <a:rPr lang="nl-NL" dirty="0"/>
            </a:br>
            <a:r>
              <a:rPr lang="el-GR" dirty="0"/>
              <a:t>Ερευνητικό Ερώτημα</a:t>
            </a:r>
            <a:br>
              <a:rPr lang="el-GR" dirty="0"/>
            </a:br>
            <a:r>
              <a:rPr lang="el-GR" dirty="0"/>
              <a:t>↓</a:t>
            </a:r>
            <a:br>
              <a:rPr lang="el-GR" dirty="0"/>
            </a:br>
            <a:r>
              <a:rPr lang="el-GR" dirty="0"/>
              <a:t>Δεδομένα που χρειάζομαι</a:t>
            </a:r>
            <a:br>
              <a:rPr lang="el-GR" dirty="0"/>
            </a:br>
            <a:r>
              <a:rPr lang="el-GR" dirty="0"/>
              <a:t>↓</a:t>
            </a:r>
            <a:br>
              <a:rPr lang="el-GR" sz="1800" dirty="0"/>
            </a:br>
            <a:endParaRPr lang="en-US" sz="1800" dirty="0"/>
          </a:p>
        </p:txBody>
      </p:sp>
      <p:sp>
        <p:nvSpPr>
          <p:cNvPr id="4" name="Ορθογώνιο 3">
            <a:extLst>
              <a:ext uri="{FF2B5EF4-FFF2-40B4-BE49-F238E27FC236}">
                <a16:creationId xmlns:a16="http://schemas.microsoft.com/office/drawing/2014/main" id="{F93C712A-17B6-40C6-B5D0-6ABF2AF4F179}"/>
              </a:ext>
            </a:extLst>
          </p:cNvPr>
          <p:cNvSpPr/>
          <p:nvPr/>
        </p:nvSpPr>
        <p:spPr>
          <a:xfrm>
            <a:off x="4664149" y="2158229"/>
            <a:ext cx="4160875" cy="3785652"/>
          </a:xfrm>
          <a:prstGeom prst="rect">
            <a:avLst/>
          </a:prstGeom>
        </p:spPr>
        <p:txBody>
          <a:bodyPr wrap="square">
            <a:spAutoFit/>
          </a:bodyPr>
          <a:lstStyle/>
          <a:p>
            <a:br>
              <a:rPr lang="el-GR" sz="2400" dirty="0"/>
            </a:br>
            <a:r>
              <a:rPr lang="el-GR" sz="2400" dirty="0"/>
              <a:t>↓</a:t>
            </a:r>
            <a:br>
              <a:rPr lang="el-GR" sz="2400" dirty="0"/>
            </a:br>
            <a:r>
              <a:rPr lang="el-GR" sz="2400" dirty="0"/>
              <a:t>Μεθοδολογία</a:t>
            </a:r>
            <a:br>
              <a:rPr lang="nl-NL" sz="2400" dirty="0"/>
            </a:br>
            <a:r>
              <a:rPr lang="nl-NL" sz="2400" dirty="0"/>
              <a:t>↓</a:t>
            </a:r>
            <a:br>
              <a:rPr lang="nl-NL" sz="2400" dirty="0"/>
            </a:br>
            <a:r>
              <a:rPr lang="nl-NL" sz="2400" dirty="0"/>
              <a:t>Research Design</a:t>
            </a:r>
            <a:endParaRPr lang="el-GR" sz="2400" dirty="0"/>
          </a:p>
          <a:p>
            <a:r>
              <a:rPr lang="el-GR" sz="2400" dirty="0"/>
              <a:t>↓</a:t>
            </a:r>
            <a:br>
              <a:rPr lang="el-GR" sz="2400" dirty="0"/>
            </a:br>
            <a:r>
              <a:rPr lang="el-GR" sz="2400" dirty="0"/>
              <a:t>Συμμετέχοντες</a:t>
            </a:r>
            <a:br>
              <a:rPr lang="el-GR" sz="2400" dirty="0"/>
            </a:br>
            <a:r>
              <a:rPr lang="el-GR" sz="2400" dirty="0"/>
              <a:t>↓</a:t>
            </a:r>
            <a:br>
              <a:rPr lang="el-GR" sz="2400" dirty="0"/>
            </a:br>
            <a:r>
              <a:rPr lang="el-GR" sz="2400" dirty="0"/>
              <a:t>Εργαλείο Συλλογής Δεδομένων</a:t>
            </a:r>
            <a:br>
              <a:rPr lang="el-GR" sz="2400" dirty="0"/>
            </a:br>
            <a:endParaRPr lang="en-US" sz="2400" dirty="0"/>
          </a:p>
        </p:txBody>
      </p:sp>
      <p:sp>
        <p:nvSpPr>
          <p:cNvPr id="5" name="Ορθογώνιο 4">
            <a:extLst>
              <a:ext uri="{FF2B5EF4-FFF2-40B4-BE49-F238E27FC236}">
                <a16:creationId xmlns:a16="http://schemas.microsoft.com/office/drawing/2014/main" id="{6EEB0E3B-EC70-464F-83BA-1585702D288F}"/>
              </a:ext>
            </a:extLst>
          </p:cNvPr>
          <p:cNvSpPr/>
          <p:nvPr/>
        </p:nvSpPr>
        <p:spPr>
          <a:xfrm>
            <a:off x="8825024" y="2546300"/>
            <a:ext cx="2704212" cy="3046988"/>
          </a:xfrm>
          <a:prstGeom prst="rect">
            <a:avLst/>
          </a:prstGeom>
        </p:spPr>
        <p:txBody>
          <a:bodyPr wrap="square">
            <a:spAutoFit/>
          </a:bodyPr>
          <a:lstStyle/>
          <a:p>
            <a:r>
              <a:rPr lang="el-GR" sz="2400" dirty="0"/>
              <a:t>↓</a:t>
            </a:r>
            <a:br>
              <a:rPr lang="el-GR" sz="2400" dirty="0"/>
            </a:br>
            <a:r>
              <a:rPr lang="el-GR" sz="2400" dirty="0"/>
              <a:t>Πρωτόκολλο Εργαλείου</a:t>
            </a:r>
            <a:br>
              <a:rPr lang="el-GR" sz="2400" dirty="0"/>
            </a:br>
            <a:r>
              <a:rPr lang="el-GR" sz="2400" dirty="0"/>
              <a:t>↓</a:t>
            </a:r>
            <a:br>
              <a:rPr lang="el-GR" sz="2400" dirty="0"/>
            </a:br>
            <a:r>
              <a:rPr lang="el-GR" sz="2400" dirty="0"/>
              <a:t>Συλλογή Δεδομένων</a:t>
            </a:r>
            <a:br>
              <a:rPr lang="el-GR" sz="2400" dirty="0"/>
            </a:br>
            <a:r>
              <a:rPr lang="el-GR" sz="2400" dirty="0"/>
              <a:t>↓</a:t>
            </a:r>
            <a:br>
              <a:rPr lang="el-GR" sz="2400" dirty="0"/>
            </a:br>
            <a:r>
              <a:rPr lang="el-GR" sz="2400" dirty="0"/>
              <a:t>Ανάλυση Δεδομένων</a:t>
            </a:r>
          </a:p>
          <a:p>
            <a:endParaRPr lang="en-US" sz="2400" dirty="0"/>
          </a:p>
        </p:txBody>
      </p:sp>
    </p:spTree>
    <p:extLst>
      <p:ext uri="{BB962C8B-B14F-4D97-AF65-F5344CB8AC3E}">
        <p14:creationId xmlns:p14="http://schemas.microsoft.com/office/powerpoint/2010/main" val="5082264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878A41-FD40-4E02-9C5E-3766BD741934}"/>
              </a:ext>
            </a:extLst>
          </p:cNvPr>
          <p:cNvSpPr>
            <a:spLocks noGrp="1"/>
          </p:cNvSpPr>
          <p:nvPr>
            <p:ph type="title" idx="4294967295"/>
          </p:nvPr>
        </p:nvSpPr>
        <p:spPr>
          <a:xfrm>
            <a:off x="-2464981" y="2777331"/>
            <a:ext cx="9601200" cy="1303337"/>
          </a:xfrm>
        </p:spPr>
        <p:txBody>
          <a:bodyPr/>
          <a:lstStyle/>
          <a:p>
            <a:r>
              <a:rPr lang="el-GR" dirty="0"/>
              <a:t>ΕΡΓΑΣΙΑ</a:t>
            </a:r>
            <a:endParaRPr lang="en-US" dirty="0"/>
          </a:p>
        </p:txBody>
      </p:sp>
      <p:sp>
        <p:nvSpPr>
          <p:cNvPr id="3" name="Θέση περιεχομένου 2">
            <a:extLst>
              <a:ext uri="{FF2B5EF4-FFF2-40B4-BE49-F238E27FC236}">
                <a16:creationId xmlns:a16="http://schemas.microsoft.com/office/drawing/2014/main" id="{9A6755B0-0E15-476B-A790-0502C0C9B299}"/>
              </a:ext>
            </a:extLst>
          </p:cNvPr>
          <p:cNvSpPr>
            <a:spLocks noGrp="1"/>
          </p:cNvSpPr>
          <p:nvPr>
            <p:ph idx="4294967295"/>
          </p:nvPr>
        </p:nvSpPr>
        <p:spPr>
          <a:xfrm>
            <a:off x="3678865" y="760560"/>
            <a:ext cx="6177516" cy="5529447"/>
          </a:xfrm>
        </p:spPr>
        <p:txBody>
          <a:bodyPr>
            <a:normAutofit lnSpcReduction="10000"/>
          </a:bodyPr>
          <a:lstStyle/>
          <a:p>
            <a:r>
              <a:rPr lang="el-GR" sz="2000" b="1" dirty="0"/>
              <a:t>1. Επιλογή Θεματικής</a:t>
            </a:r>
          </a:p>
          <a:p>
            <a:r>
              <a:rPr lang="el-GR" sz="2000" b="1" dirty="0"/>
              <a:t>2. Βιβλιογραφική Ανασκόπηση (μικρή ΑΝ βρείτε κάτι)</a:t>
            </a:r>
          </a:p>
          <a:p>
            <a:r>
              <a:rPr lang="el-GR" sz="2000" b="1" dirty="0"/>
              <a:t>3. Εντοπισμός </a:t>
            </a:r>
            <a:r>
              <a:rPr lang="nl-NL" sz="2000" b="1" dirty="0"/>
              <a:t>Research Gap</a:t>
            </a:r>
            <a:endParaRPr lang="el-GR" sz="2000" b="1" dirty="0"/>
          </a:p>
          <a:p>
            <a:r>
              <a:rPr lang="el-GR" sz="2000" b="1" dirty="0"/>
              <a:t>4. Ερευνητικό Ερώτημα</a:t>
            </a:r>
          </a:p>
          <a:p>
            <a:r>
              <a:rPr lang="el-GR" sz="2000" b="1" dirty="0"/>
              <a:t>5. Δεδομένα που Χρειάζομαι</a:t>
            </a:r>
          </a:p>
          <a:p>
            <a:r>
              <a:rPr lang="el-GR" sz="2000" b="1" dirty="0"/>
              <a:t>6. Μεθοδολογία</a:t>
            </a:r>
          </a:p>
          <a:p>
            <a:r>
              <a:rPr lang="nl-NL" sz="2000" b="1" dirty="0"/>
              <a:t>7. Research Design</a:t>
            </a:r>
          </a:p>
          <a:p>
            <a:r>
              <a:rPr lang="el-GR" sz="2000" b="1" dirty="0"/>
              <a:t>8. Συμμετέχοντες</a:t>
            </a:r>
          </a:p>
          <a:p>
            <a:r>
              <a:rPr lang="el-GR" sz="2000" b="1" dirty="0"/>
              <a:t>9. Εργαλείο Συλλογής Δεδομένων</a:t>
            </a:r>
          </a:p>
          <a:p>
            <a:r>
              <a:rPr lang="el-GR" sz="2000" b="1" dirty="0"/>
              <a:t>10. Σχεδιασμός Εργαλείου</a:t>
            </a:r>
          </a:p>
          <a:p>
            <a:r>
              <a:rPr lang="el-GR" sz="2000" b="1" dirty="0"/>
              <a:t>11. Συλλογή Δεδομένων</a:t>
            </a:r>
          </a:p>
          <a:p>
            <a:r>
              <a:rPr lang="el-GR" sz="2000" b="1" dirty="0"/>
              <a:t>12. Προετοιμασία Δεδομένων (</a:t>
            </a:r>
            <a:r>
              <a:rPr lang="nl-NL" sz="2000" dirty="0" err="1"/>
              <a:t>transcription</a:t>
            </a:r>
            <a:r>
              <a:rPr lang="el-GR" sz="2000" dirty="0"/>
              <a:t>)</a:t>
            </a:r>
          </a:p>
          <a:p>
            <a:r>
              <a:rPr lang="el-GR" sz="2000" b="1" dirty="0"/>
              <a:t>13. Ανάλυση</a:t>
            </a:r>
          </a:p>
          <a:p>
            <a:endParaRPr lang="nl-NL" sz="2000" b="1" dirty="0"/>
          </a:p>
          <a:p>
            <a:endParaRPr lang="el-GR" sz="2000" b="1" dirty="0"/>
          </a:p>
          <a:p>
            <a:endParaRPr lang="en-US" sz="1200" dirty="0"/>
          </a:p>
        </p:txBody>
      </p:sp>
    </p:spTree>
    <p:extLst>
      <p:ext uri="{BB962C8B-B14F-4D97-AF65-F5344CB8AC3E}">
        <p14:creationId xmlns:p14="http://schemas.microsoft.com/office/powerpoint/2010/main" val="1514265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054942-0955-4C0F-8B9E-C07E0631D151}"/>
              </a:ext>
            </a:extLst>
          </p:cNvPr>
          <p:cNvSpPr>
            <a:spLocks noGrp="1"/>
          </p:cNvSpPr>
          <p:nvPr>
            <p:ph type="ctrTitle"/>
          </p:nvPr>
        </p:nvSpPr>
        <p:spPr/>
        <p:txBody>
          <a:bodyPr/>
          <a:lstStyle/>
          <a:p>
            <a:r>
              <a:rPr lang="el-GR" dirty="0"/>
              <a:t>ΠΑΡΑΔΕΙΓΜΑΤΑ</a:t>
            </a:r>
            <a:endParaRPr lang="en-US" dirty="0"/>
          </a:p>
        </p:txBody>
      </p:sp>
      <p:sp>
        <p:nvSpPr>
          <p:cNvPr id="3" name="Υπότιτλος 2">
            <a:extLst>
              <a:ext uri="{FF2B5EF4-FFF2-40B4-BE49-F238E27FC236}">
                <a16:creationId xmlns:a16="http://schemas.microsoft.com/office/drawing/2014/main" id="{BE3739A4-C988-4C5B-BEEA-752879EF918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33535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AA440E60-A773-405A-AB37-715E5C60B7FE}"/>
              </a:ext>
            </a:extLst>
          </p:cNvPr>
          <p:cNvSpPr/>
          <p:nvPr/>
        </p:nvSpPr>
        <p:spPr>
          <a:xfrm>
            <a:off x="430618" y="582067"/>
            <a:ext cx="11761382" cy="5693866"/>
          </a:xfrm>
          <a:prstGeom prst="rect">
            <a:avLst/>
          </a:prstGeom>
        </p:spPr>
        <p:txBody>
          <a:bodyPr wrap="square">
            <a:spAutoFit/>
          </a:bodyPr>
          <a:lstStyle/>
          <a:p>
            <a:pPr marL="285750" indent="-285750">
              <a:buFont typeface="Arial" panose="020B0604020202020204" pitchFamily="34" charset="0"/>
              <a:buChar char="•"/>
            </a:pPr>
            <a:r>
              <a:rPr lang="el-GR" sz="2800" dirty="0"/>
              <a:t>Πώς βιώνει ένας/μία εκπαιδευτικός Φυσικών Επιστημών τη χρήση εργαλείων Τεχνητής Νοημοσύνης στη διδακτική του/της πρακτική;</a:t>
            </a:r>
          </a:p>
          <a:p>
            <a:pPr marL="285750" indent="-285750">
              <a:buFont typeface="Arial" panose="020B0604020202020204" pitchFamily="34" charset="0"/>
              <a:buChar char="•"/>
            </a:pPr>
            <a:r>
              <a:rPr lang="el-GR" sz="2800" dirty="0"/>
              <a:t>Πώς βιώνει ένας εκπαιδευτικός τη διαδικασία αξιολόγησης των μαθητών του;</a:t>
            </a:r>
          </a:p>
          <a:p>
            <a:pPr marL="285750" indent="-285750">
              <a:buFont typeface="Arial" panose="020B0604020202020204" pitchFamily="34" charset="0"/>
              <a:buChar char="•"/>
            </a:pPr>
            <a:r>
              <a:rPr lang="el-GR" sz="2800" dirty="0"/>
              <a:t>Πώς βιώνει ένας εκπαιδευτικός την προσπάθεια δημιουργίας μιας συμπεριληπτικής τάξης;</a:t>
            </a:r>
          </a:p>
          <a:p>
            <a:pPr marL="285750" indent="-285750">
              <a:buFont typeface="Arial" panose="020B0604020202020204" pitchFamily="34" charset="0"/>
              <a:buChar char="•"/>
            </a:pPr>
            <a:r>
              <a:rPr lang="el-GR" sz="2800" dirty="0"/>
              <a:t>Πώς βιώνει ένας εκπαιδευτικός την εφαρμογή διερευνητικών δραστηριοτήτων στο μάθημά του;</a:t>
            </a:r>
          </a:p>
          <a:p>
            <a:pPr marL="285750" indent="-285750">
              <a:buFont typeface="Arial" panose="020B0604020202020204" pitchFamily="34" charset="0"/>
              <a:buChar char="•"/>
            </a:pPr>
            <a:r>
              <a:rPr lang="el-GR" sz="2800" dirty="0"/>
              <a:t>Πώς βιώνει ένας εκπαιδευτικός τη χρήση ομαδικών δραστηριοτήτων στη διδασκαλία;</a:t>
            </a:r>
          </a:p>
          <a:p>
            <a:pPr marL="285750" indent="-285750">
              <a:buFont typeface="Arial" panose="020B0604020202020204" pitchFamily="34" charset="0"/>
              <a:buChar char="•"/>
            </a:pPr>
            <a:r>
              <a:rPr lang="el-GR" sz="2800" dirty="0"/>
              <a:t>Πώς αντιλαμβάνεται ένας εκπαιδευτικός τα κίνητρα των μαθητών για μάθηση;</a:t>
            </a:r>
          </a:p>
          <a:p>
            <a:pPr marL="285750" indent="-285750">
              <a:buFont typeface="Arial" panose="020B0604020202020204" pitchFamily="34" charset="0"/>
              <a:buChar char="•"/>
            </a:pPr>
            <a:r>
              <a:rPr lang="el-GR" sz="2800" dirty="0"/>
              <a:t>Πώς περιγράφει ένας εκπαιδευτικός την εξέλιξη της επαγγελματικής του ταυτότητας;</a:t>
            </a:r>
          </a:p>
          <a:p>
            <a:pPr marL="285750" indent="-285750">
              <a:buFont typeface="Arial" panose="020B0604020202020204" pitchFamily="34" charset="0"/>
              <a:buChar char="•"/>
            </a:pPr>
            <a:r>
              <a:rPr lang="el-GR" sz="2800" dirty="0"/>
              <a:t>Πώς έχει αλλάξει η αντίληψη ενός εκπαιδευτικού για τον ρόλο του από τότε που ξεκίνησε να διδάσκει μέχρι σήμερα;</a:t>
            </a:r>
          </a:p>
        </p:txBody>
      </p:sp>
    </p:spTree>
    <p:extLst>
      <p:ext uri="{BB962C8B-B14F-4D97-AF65-F5344CB8AC3E}">
        <p14:creationId xmlns:p14="http://schemas.microsoft.com/office/powerpoint/2010/main" val="1992063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67D95AD-A271-4738-8F23-40E2AEF5E199}"/>
              </a:ext>
            </a:extLst>
          </p:cNvPr>
          <p:cNvSpPr/>
          <p:nvPr/>
        </p:nvSpPr>
        <p:spPr>
          <a:xfrm>
            <a:off x="829338" y="504540"/>
            <a:ext cx="10919639" cy="5693866"/>
          </a:xfrm>
          <a:prstGeom prst="rect">
            <a:avLst/>
          </a:prstGeom>
        </p:spPr>
        <p:txBody>
          <a:bodyPr wrap="square">
            <a:spAutoFit/>
          </a:bodyPr>
          <a:lstStyle/>
          <a:p>
            <a:pPr marL="285750" indent="-285750">
              <a:buFont typeface="Arial" panose="020B0604020202020204" pitchFamily="34" charset="0"/>
              <a:buChar char="•"/>
            </a:pPr>
            <a:r>
              <a:rPr lang="el-GR" sz="2800" dirty="0"/>
              <a:t>Πώς αντιμετωπίζει ένας εκπαιδευτικός περιστατικά </a:t>
            </a:r>
            <a:r>
              <a:rPr lang="el-GR" sz="2800" dirty="0" err="1"/>
              <a:t>διαταρακτικής</a:t>
            </a:r>
            <a:r>
              <a:rPr lang="el-GR" sz="2800" dirty="0"/>
              <a:t> συμπεριφοράς στην τάξη;</a:t>
            </a:r>
          </a:p>
          <a:p>
            <a:pPr marL="285750" indent="-285750">
              <a:buFont typeface="Arial" panose="020B0604020202020204" pitchFamily="34" charset="0"/>
              <a:buChar char="•"/>
            </a:pPr>
            <a:r>
              <a:rPr lang="el-GR" sz="2800" dirty="0"/>
              <a:t>Πώς λαμβάνει αποφάσεις ένας εκπαιδευτικός όταν αξιολογεί τους μαθητές του;</a:t>
            </a:r>
          </a:p>
          <a:p>
            <a:pPr marL="285750" indent="-285750">
              <a:buFont typeface="Arial" panose="020B0604020202020204" pitchFamily="34" charset="0"/>
              <a:buChar char="•"/>
            </a:pPr>
            <a:r>
              <a:rPr lang="el-GR" sz="2800" dirty="0"/>
              <a:t>Ποιες εμπειρίες έχει ένας εκπαιδευτικός από τη συνεργασία με γονείς μαθητών;</a:t>
            </a:r>
          </a:p>
          <a:p>
            <a:pPr marL="285750" indent="-285750">
              <a:buFont typeface="Arial" panose="020B0604020202020204" pitchFamily="34" charset="0"/>
              <a:buChar char="•"/>
            </a:pPr>
            <a:r>
              <a:rPr lang="el-GR" sz="2800" dirty="0"/>
              <a:t>Πώς ενσωματώνει ένας εκπαιδευτικός ψηφιακά εργαλεία στη διδασκαλία του;</a:t>
            </a:r>
          </a:p>
          <a:p>
            <a:pPr marL="285750" indent="-285750">
              <a:buFont typeface="Arial" panose="020B0604020202020204" pitchFamily="34" charset="0"/>
              <a:buChar char="•"/>
            </a:pPr>
            <a:r>
              <a:rPr lang="el-GR" sz="2800" dirty="0"/>
              <a:t>Ποιες επιμορφωτικές εμπειρίες θεωρεί ένας εκπαιδευτικός ότι επηρέασαν περισσότερο τη διδασκαλία του;</a:t>
            </a:r>
          </a:p>
          <a:p>
            <a:pPr marL="285750" indent="-285750">
              <a:buFont typeface="Arial" panose="020B0604020202020204" pitchFamily="34" charset="0"/>
              <a:buChar char="•"/>
            </a:pPr>
            <a:r>
              <a:rPr lang="el-GR" sz="2800" dirty="0"/>
              <a:t>Πώς προσαρμόζει ένας εκπαιδευτικός τη διδασκαλία του για μαθητές με διαφορετικές ανάγκες;</a:t>
            </a:r>
          </a:p>
          <a:p>
            <a:pPr marL="285750" indent="-285750">
              <a:buFont typeface="Arial" panose="020B0604020202020204" pitchFamily="34" charset="0"/>
              <a:buChar char="•"/>
            </a:pPr>
            <a:r>
              <a:rPr lang="el-GR" sz="2800" dirty="0"/>
              <a:t>Πώς προσπαθεί ένας εκπαιδευτικός να αυξήσει το ενδιαφέρον των μαθητών για το μάθημά του;</a:t>
            </a:r>
          </a:p>
        </p:txBody>
      </p:sp>
    </p:spTree>
    <p:extLst>
      <p:ext uri="{BB962C8B-B14F-4D97-AF65-F5344CB8AC3E}">
        <p14:creationId xmlns:p14="http://schemas.microsoft.com/office/powerpoint/2010/main" val="4006154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03FD4ADA-FA35-4E37-AD1D-FAB8ABA24235}"/>
              </a:ext>
            </a:extLst>
          </p:cNvPr>
          <p:cNvSpPr/>
          <p:nvPr/>
        </p:nvSpPr>
        <p:spPr>
          <a:xfrm>
            <a:off x="1318437" y="797510"/>
            <a:ext cx="9718158" cy="5262979"/>
          </a:xfrm>
          <a:prstGeom prst="rect">
            <a:avLst/>
          </a:prstGeom>
        </p:spPr>
        <p:txBody>
          <a:bodyPr wrap="square">
            <a:spAutoFit/>
          </a:bodyPr>
          <a:lstStyle/>
          <a:p>
            <a:pPr marL="285750" indent="-285750">
              <a:buFont typeface="Arial" panose="020B0604020202020204" pitchFamily="34" charset="0"/>
              <a:buChar char="•"/>
            </a:pPr>
            <a:r>
              <a:rPr lang="el-GR" sz="2800" dirty="0"/>
              <a:t>Πώς αποφασίζει ένας εκπαιδευτικός ποια διδακτική προσέγγιση θα χρησιμοποιήσει σε ένα μάθημα;</a:t>
            </a:r>
          </a:p>
          <a:p>
            <a:pPr marL="285750" indent="-285750">
              <a:buFont typeface="Arial" panose="020B0604020202020204" pitchFamily="34" charset="0"/>
              <a:buChar char="•"/>
            </a:pPr>
            <a:r>
              <a:rPr lang="el-GR" sz="2800" dirty="0"/>
              <a:t>Γιατί επέλεξε ένας φοιτητής να ακολουθήσει το επάγγελμα του εκπαιδευτικού;</a:t>
            </a:r>
          </a:p>
          <a:p>
            <a:pPr marL="285750" indent="-285750">
              <a:buFont typeface="Arial" panose="020B0604020202020204" pitchFamily="34" charset="0"/>
              <a:buChar char="•"/>
            </a:pPr>
            <a:r>
              <a:rPr lang="el-GR" sz="2800" dirty="0"/>
              <a:t>Πώς φαντάζεται ένας φοιτητής τον εαυτό του ως μελλοντικό εκπαιδευτικό;</a:t>
            </a:r>
          </a:p>
          <a:p>
            <a:pPr marL="285750" indent="-285750">
              <a:buFont typeface="Arial" panose="020B0604020202020204" pitchFamily="34" charset="0"/>
              <a:buChar char="•"/>
            </a:pPr>
            <a:r>
              <a:rPr lang="el-GR" sz="2800" dirty="0"/>
              <a:t>Πώς έχουν επηρεάσει οι προσωπικές σχολικές εμπειρίες ενός φοιτητή τις αντιλήψεις του για τη διδασκαλία;</a:t>
            </a:r>
          </a:p>
          <a:p>
            <a:pPr marL="285750" indent="-285750">
              <a:buFont typeface="Arial" panose="020B0604020202020204" pitchFamily="34" charset="0"/>
              <a:buChar char="•"/>
            </a:pPr>
            <a:r>
              <a:rPr lang="el-GR" sz="2800" dirty="0"/>
              <a:t>Ποιες ανησυχίες έχει ένας μελλοντικός εκπαιδευτικός για την είσοδό του στο επάγγελμα;</a:t>
            </a:r>
          </a:p>
          <a:p>
            <a:pPr marL="285750" indent="-285750">
              <a:buFont typeface="Arial" panose="020B0604020202020204" pitchFamily="34" charset="0"/>
              <a:buChar char="•"/>
            </a:pPr>
            <a:r>
              <a:rPr lang="el-GR" sz="2800" dirty="0"/>
              <a:t>Πώς αντιλαμβάνεται ένας μελλοντικός εκπαιδευτικός τον ρόλο της τεχνολογίας στη διδασκαλία;</a:t>
            </a:r>
          </a:p>
        </p:txBody>
      </p:sp>
    </p:spTree>
    <p:extLst>
      <p:ext uri="{BB962C8B-B14F-4D97-AF65-F5344CB8AC3E}">
        <p14:creationId xmlns:p14="http://schemas.microsoft.com/office/powerpoint/2010/main" val="2748008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2540C7-A05F-42E5-8A3C-DC3E82123395}"/>
              </a:ext>
            </a:extLst>
          </p:cNvPr>
          <p:cNvSpPr>
            <a:spLocks noGrp="1"/>
          </p:cNvSpPr>
          <p:nvPr>
            <p:ph type="title"/>
          </p:nvPr>
        </p:nvSpPr>
        <p:spPr/>
        <p:txBody>
          <a:bodyPr/>
          <a:lstStyle/>
          <a:p>
            <a:r>
              <a:rPr lang="el-GR" dirty="0"/>
              <a:t>Παράδειγμα ποιοτικής ανάλυσης</a:t>
            </a:r>
            <a:endParaRPr lang="en-US" dirty="0"/>
          </a:p>
        </p:txBody>
      </p:sp>
      <p:sp>
        <p:nvSpPr>
          <p:cNvPr id="3" name="Θέση περιεχομένου 2">
            <a:extLst>
              <a:ext uri="{FF2B5EF4-FFF2-40B4-BE49-F238E27FC236}">
                <a16:creationId xmlns:a16="http://schemas.microsoft.com/office/drawing/2014/main" id="{09CCA9E4-05D0-4805-9964-28674DDC5FC0}"/>
              </a:ext>
            </a:extLst>
          </p:cNvPr>
          <p:cNvSpPr>
            <a:spLocks noGrp="1"/>
          </p:cNvSpPr>
          <p:nvPr>
            <p:ph idx="1"/>
          </p:nvPr>
        </p:nvSpPr>
        <p:spPr/>
        <p:txBody>
          <a:bodyPr/>
          <a:lstStyle/>
          <a:p>
            <a:pPr marL="0" indent="0">
              <a:buNone/>
            </a:pPr>
            <a:r>
              <a:rPr lang="el-GR" b="1" dirty="0"/>
              <a:t>Ερευνητικό Ερώτημα</a:t>
            </a:r>
          </a:p>
          <a:p>
            <a:r>
              <a:rPr lang="el-GR" b="1" dirty="0"/>
              <a:t>Πώς βιώνει ένας εκπαιδευτικός Φυσικών Επιστημών την ενσωμάτωση της Τεχνητής Νοημοσύνης στη διδασκαλία του;</a:t>
            </a:r>
            <a:endParaRPr lang="el-GR" dirty="0"/>
          </a:p>
          <a:p>
            <a:endParaRPr lang="en-US" dirty="0"/>
          </a:p>
        </p:txBody>
      </p:sp>
    </p:spTree>
    <p:extLst>
      <p:ext uri="{BB962C8B-B14F-4D97-AF65-F5344CB8AC3E}">
        <p14:creationId xmlns:p14="http://schemas.microsoft.com/office/powerpoint/2010/main" val="4208151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DD67C543-309B-40BC-917A-C9FF62094654}"/>
              </a:ext>
            </a:extLst>
          </p:cNvPr>
          <p:cNvSpPr/>
          <p:nvPr/>
        </p:nvSpPr>
        <p:spPr>
          <a:xfrm>
            <a:off x="871869" y="765543"/>
            <a:ext cx="10430539" cy="5016758"/>
          </a:xfrm>
          <a:prstGeom prst="rect">
            <a:avLst/>
          </a:prstGeom>
        </p:spPr>
        <p:txBody>
          <a:bodyPr wrap="square">
            <a:spAutoFit/>
          </a:bodyPr>
          <a:lstStyle/>
          <a:p>
            <a:r>
              <a:rPr lang="el-GR" sz="3200" b="1" dirty="0"/>
              <a:t>Απόσπασμα Συνέντευξης</a:t>
            </a:r>
          </a:p>
          <a:p>
            <a:r>
              <a:rPr lang="el-GR" sz="3200" dirty="0"/>
              <a:t>«Στην αρχή ήμουν αρκετά επιφυλακτικός απέναντι στην Τεχνητή Νοημοσύνη γιατί φοβόμουν ότι οι μαθητές θα τη χρησιμοποιούν μόνο για να βρίσκουν έτοιμες απαντήσεις. Όταν όμως άρχισα να τη χρησιμοποιώ για τη δημιουργία δραστηριοτήτων και φύλλων εργασίας, διαπίστωσα ότι μου εξοικονομεί πολύ χρόνο. Παρόλα αυτά, εξακολουθώ να ανησυχώ γιατί πολλοί μαθητές δυσκολεύονται να αξιολογήσουν αν οι πληροφορίες που παράγει είναι σωστές. Νιώθω ότι χρειάζομαι περισσότερη επιμόρφωση για να μπορώ να την αξιοποιώ αποτελεσματικά στην τάξη.»</a:t>
            </a:r>
          </a:p>
        </p:txBody>
      </p:sp>
    </p:spTree>
    <p:extLst>
      <p:ext uri="{BB962C8B-B14F-4D97-AF65-F5344CB8AC3E}">
        <p14:creationId xmlns:p14="http://schemas.microsoft.com/office/powerpoint/2010/main" val="339175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72E069-CC5B-4AFA-BE13-EB846B264E81}"/>
              </a:ext>
            </a:extLst>
          </p:cNvPr>
          <p:cNvSpPr>
            <a:spLocks noGrp="1"/>
          </p:cNvSpPr>
          <p:nvPr>
            <p:ph type="title"/>
          </p:nvPr>
        </p:nvSpPr>
        <p:spPr/>
        <p:txBody>
          <a:bodyPr>
            <a:normAutofit/>
          </a:bodyPr>
          <a:lstStyle/>
          <a:p>
            <a:r>
              <a:rPr lang="el-GR" b="1" dirty="0"/>
              <a:t>Τι ψάχνω;</a:t>
            </a:r>
            <a:endParaRPr lang="en-US" dirty="0"/>
          </a:p>
        </p:txBody>
      </p:sp>
      <p:sp>
        <p:nvSpPr>
          <p:cNvPr id="3" name="Θέση περιεχομένου 2">
            <a:extLst>
              <a:ext uri="{FF2B5EF4-FFF2-40B4-BE49-F238E27FC236}">
                <a16:creationId xmlns:a16="http://schemas.microsoft.com/office/drawing/2014/main" id="{7058C1F6-CBD3-413B-BDDB-CBF2DFA83BCD}"/>
              </a:ext>
            </a:extLst>
          </p:cNvPr>
          <p:cNvSpPr>
            <a:spLocks noGrp="1"/>
          </p:cNvSpPr>
          <p:nvPr>
            <p:ph idx="1"/>
          </p:nvPr>
        </p:nvSpPr>
        <p:spPr/>
        <p:txBody>
          <a:bodyPr>
            <a:normAutofit fontScale="92500" lnSpcReduction="10000"/>
          </a:bodyPr>
          <a:lstStyle/>
          <a:p>
            <a:pPr marL="0" indent="0">
              <a:buNone/>
            </a:pPr>
            <a:r>
              <a:rPr lang="el-GR" dirty="0"/>
              <a:t>Εφόσον το ερώτημα αφορά το βίωμα των εκπαιδευτικών, ψάχνω:</a:t>
            </a:r>
          </a:p>
          <a:p>
            <a:r>
              <a:rPr lang="el-GR" dirty="0"/>
              <a:t>εμπειρίες </a:t>
            </a:r>
          </a:p>
          <a:p>
            <a:r>
              <a:rPr lang="el-GR" dirty="0"/>
              <a:t>συναισθήματα </a:t>
            </a:r>
          </a:p>
          <a:p>
            <a:r>
              <a:rPr lang="el-GR" dirty="0"/>
              <a:t>αντιλήψεις </a:t>
            </a:r>
          </a:p>
          <a:p>
            <a:r>
              <a:rPr lang="el-GR" dirty="0"/>
              <a:t>οφέλη </a:t>
            </a:r>
          </a:p>
          <a:p>
            <a:r>
              <a:rPr lang="el-GR" dirty="0"/>
              <a:t>δυσκολίες </a:t>
            </a:r>
          </a:p>
          <a:p>
            <a:r>
              <a:rPr lang="el-GR" dirty="0"/>
              <a:t>ανάγκες</a:t>
            </a:r>
          </a:p>
          <a:p>
            <a:endParaRPr lang="en-US" dirty="0"/>
          </a:p>
        </p:txBody>
      </p:sp>
    </p:spTree>
    <p:extLst>
      <p:ext uri="{BB962C8B-B14F-4D97-AF65-F5344CB8AC3E}">
        <p14:creationId xmlns:p14="http://schemas.microsoft.com/office/powerpoint/2010/main" val="30490322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DD67C543-309B-40BC-917A-C9FF62094654}"/>
              </a:ext>
            </a:extLst>
          </p:cNvPr>
          <p:cNvSpPr/>
          <p:nvPr/>
        </p:nvSpPr>
        <p:spPr>
          <a:xfrm>
            <a:off x="871869" y="765543"/>
            <a:ext cx="10430539" cy="5016758"/>
          </a:xfrm>
          <a:prstGeom prst="rect">
            <a:avLst/>
          </a:prstGeom>
        </p:spPr>
        <p:txBody>
          <a:bodyPr wrap="square">
            <a:spAutoFit/>
          </a:bodyPr>
          <a:lstStyle/>
          <a:p>
            <a:r>
              <a:rPr lang="el-GR" sz="3200" b="1" dirty="0"/>
              <a:t>Απόσπασμα Συνέντευξης</a:t>
            </a:r>
          </a:p>
          <a:p>
            <a:r>
              <a:rPr lang="el-GR" sz="3200" dirty="0"/>
              <a:t>«Στην αρχή </a:t>
            </a:r>
            <a:r>
              <a:rPr lang="el-GR" sz="3200" dirty="0">
                <a:highlight>
                  <a:srgbClr val="FFFF00"/>
                </a:highlight>
              </a:rPr>
              <a:t>ήμουν αρκετά επιφυλακτικός </a:t>
            </a:r>
            <a:r>
              <a:rPr lang="el-GR" sz="3200" dirty="0"/>
              <a:t>απέναντι στην Τεχνητή Νοημοσύνη γιατί </a:t>
            </a:r>
            <a:r>
              <a:rPr lang="el-GR" sz="3200" dirty="0">
                <a:highlight>
                  <a:srgbClr val="00FFFF"/>
                </a:highlight>
              </a:rPr>
              <a:t>φοβόμουν ότι οι μαθητές θα τη χρησιμοποιούν μόνο για να βρίσκουν έτοιμες απαντήσεις. </a:t>
            </a:r>
            <a:r>
              <a:rPr lang="el-GR" sz="3200" dirty="0"/>
              <a:t>Όταν όμως </a:t>
            </a:r>
            <a:r>
              <a:rPr lang="el-GR" sz="3200" dirty="0">
                <a:highlight>
                  <a:srgbClr val="00FF00"/>
                </a:highlight>
              </a:rPr>
              <a:t>άρχισα να τη χρησιμοποιώ</a:t>
            </a:r>
            <a:r>
              <a:rPr lang="el-GR" sz="3200" dirty="0"/>
              <a:t> για τη </a:t>
            </a:r>
            <a:r>
              <a:rPr lang="el-GR" sz="3200" dirty="0">
                <a:highlight>
                  <a:srgbClr val="FF00FF"/>
                </a:highlight>
              </a:rPr>
              <a:t>δημιουργία δραστηριοτήτων και φύλλων εργασίας</a:t>
            </a:r>
            <a:r>
              <a:rPr lang="el-GR" sz="3200" dirty="0"/>
              <a:t>, διαπίστωσα ότι </a:t>
            </a:r>
            <a:r>
              <a:rPr lang="el-GR" sz="3200" dirty="0">
                <a:highlight>
                  <a:srgbClr val="C0C0C0"/>
                </a:highlight>
              </a:rPr>
              <a:t>μου εξοικονομεί πολύ χρόνο</a:t>
            </a:r>
            <a:r>
              <a:rPr lang="el-GR" sz="3200" dirty="0"/>
              <a:t>. Παρόλα αυτά, εξακολουθώ να </a:t>
            </a:r>
            <a:r>
              <a:rPr lang="el-GR" sz="3200" dirty="0">
                <a:highlight>
                  <a:srgbClr val="FFFF00"/>
                </a:highlight>
              </a:rPr>
              <a:t>ανησυχώ</a:t>
            </a:r>
            <a:r>
              <a:rPr lang="el-GR" sz="3200" dirty="0"/>
              <a:t> γιατί πολλοί </a:t>
            </a:r>
            <a:r>
              <a:rPr lang="el-GR" sz="3200" dirty="0">
                <a:highlight>
                  <a:srgbClr val="00FFFF"/>
                </a:highlight>
              </a:rPr>
              <a:t>μαθητές δυσκολεύονται να αξιολογήσουν αν οι πληροφορίες </a:t>
            </a:r>
            <a:r>
              <a:rPr lang="el-GR" sz="3200" dirty="0"/>
              <a:t>που παράγει είναι σωστές. Νιώθω ότι </a:t>
            </a:r>
            <a:r>
              <a:rPr lang="el-GR" sz="3200" dirty="0">
                <a:highlight>
                  <a:srgbClr val="00FF00"/>
                </a:highlight>
              </a:rPr>
              <a:t>χρειάζομαι περισσότερη επιμόρφωση </a:t>
            </a:r>
            <a:r>
              <a:rPr lang="el-GR" sz="3200" dirty="0"/>
              <a:t>για να μπορώ </a:t>
            </a:r>
            <a:r>
              <a:rPr lang="el-GR" sz="3200" dirty="0">
                <a:highlight>
                  <a:srgbClr val="FF00FF"/>
                </a:highlight>
              </a:rPr>
              <a:t>να την αξιοποιώ αποτελεσματικά </a:t>
            </a:r>
            <a:r>
              <a:rPr lang="el-GR" sz="3200" dirty="0"/>
              <a:t>στην τάξη.»</a:t>
            </a:r>
          </a:p>
        </p:txBody>
      </p:sp>
    </p:spTree>
    <p:extLst>
      <p:ext uri="{BB962C8B-B14F-4D97-AF65-F5344CB8AC3E}">
        <p14:creationId xmlns:p14="http://schemas.microsoft.com/office/powerpoint/2010/main" val="2119245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6D900B70-4764-456B-AC9C-C255454486EC}"/>
              </a:ext>
            </a:extLst>
          </p:cNvPr>
          <p:cNvGraphicFramePr>
            <a:graphicFrameLocks noGrp="1"/>
          </p:cNvGraphicFramePr>
          <p:nvPr>
            <p:extLst>
              <p:ext uri="{D42A27DB-BD31-4B8C-83A1-F6EECF244321}">
                <p14:modId xmlns:p14="http://schemas.microsoft.com/office/powerpoint/2010/main" val="1463528295"/>
              </p:ext>
            </p:extLst>
          </p:nvPr>
        </p:nvGraphicFramePr>
        <p:xfrm>
          <a:off x="1594883" y="765544"/>
          <a:ext cx="9335386" cy="5476160"/>
        </p:xfrm>
        <a:graphic>
          <a:graphicData uri="http://schemas.openxmlformats.org/drawingml/2006/table">
            <a:tbl>
              <a:tblPr/>
              <a:tblGrid>
                <a:gridCol w="4667693">
                  <a:extLst>
                    <a:ext uri="{9D8B030D-6E8A-4147-A177-3AD203B41FA5}">
                      <a16:colId xmlns:a16="http://schemas.microsoft.com/office/drawing/2014/main" val="1241004646"/>
                    </a:ext>
                  </a:extLst>
                </a:gridCol>
                <a:gridCol w="4667693">
                  <a:extLst>
                    <a:ext uri="{9D8B030D-6E8A-4147-A177-3AD203B41FA5}">
                      <a16:colId xmlns:a16="http://schemas.microsoft.com/office/drawing/2014/main" val="3592142178"/>
                    </a:ext>
                  </a:extLst>
                </a:gridCol>
              </a:tblGrid>
              <a:tr h="424914">
                <a:tc>
                  <a:txBody>
                    <a:bodyPr/>
                    <a:lstStyle/>
                    <a:p>
                      <a:r>
                        <a:rPr lang="el-GR" sz="2400" b="1" dirty="0"/>
                        <a:t>Απόσπασμα</a:t>
                      </a:r>
                    </a:p>
                  </a:txBody>
                  <a:tcPr marL="72128" marR="72128" marT="36064" marB="36064" anchor="ctr">
                    <a:lnL>
                      <a:noFill/>
                    </a:lnL>
                    <a:lnR>
                      <a:noFill/>
                    </a:lnR>
                    <a:lnT>
                      <a:noFill/>
                    </a:lnT>
                    <a:lnB>
                      <a:noFill/>
                    </a:lnB>
                  </a:tcPr>
                </a:tc>
                <a:tc>
                  <a:txBody>
                    <a:bodyPr/>
                    <a:lstStyle/>
                    <a:p>
                      <a:r>
                        <a:rPr lang="nl-NL" sz="2400" b="1" dirty="0"/>
                        <a:t>Code</a:t>
                      </a:r>
                    </a:p>
                  </a:txBody>
                  <a:tcPr marL="72128" marR="72128" marT="36064" marB="36064" anchor="ctr">
                    <a:lnL>
                      <a:noFill/>
                    </a:lnL>
                    <a:lnR>
                      <a:noFill/>
                    </a:lnR>
                    <a:lnT>
                      <a:noFill/>
                    </a:lnT>
                    <a:lnB>
                      <a:noFill/>
                    </a:lnB>
                  </a:tcPr>
                </a:tc>
                <a:extLst>
                  <a:ext uri="{0D108BD9-81ED-4DB2-BD59-A6C34878D82A}">
                    <a16:rowId xmlns:a16="http://schemas.microsoft.com/office/drawing/2014/main" val="3448234971"/>
                  </a:ext>
                </a:extLst>
              </a:tr>
              <a:tr h="424914">
                <a:tc>
                  <a:txBody>
                    <a:bodyPr/>
                    <a:lstStyle/>
                    <a:p>
                      <a:r>
                        <a:rPr lang="el-GR" sz="2400" dirty="0"/>
                        <a:t>ήμουν αρκετά </a:t>
                      </a:r>
                      <a:r>
                        <a:rPr lang="el-GR" sz="2400" dirty="0">
                          <a:highlight>
                            <a:srgbClr val="FFFF00"/>
                          </a:highlight>
                        </a:rPr>
                        <a:t>επιφυλακτικός</a:t>
                      </a:r>
                    </a:p>
                  </a:txBody>
                  <a:tcPr marL="72128" marR="72128" marT="36064" marB="36064" anchor="ctr">
                    <a:lnL>
                      <a:noFill/>
                    </a:lnL>
                    <a:lnR>
                      <a:noFill/>
                    </a:lnR>
                    <a:lnT>
                      <a:noFill/>
                    </a:lnT>
                    <a:lnB>
                      <a:noFill/>
                    </a:lnB>
                  </a:tcPr>
                </a:tc>
                <a:tc>
                  <a:txBody>
                    <a:bodyPr/>
                    <a:lstStyle/>
                    <a:p>
                      <a:r>
                        <a:rPr lang="el-GR" sz="2400" dirty="0">
                          <a:highlight>
                            <a:srgbClr val="FFFF00"/>
                          </a:highlight>
                        </a:rPr>
                        <a:t>αρχική επιφυλακτικότητα</a:t>
                      </a:r>
                    </a:p>
                  </a:txBody>
                  <a:tcPr marL="72128" marR="72128" marT="36064" marB="36064" anchor="ctr">
                    <a:lnL>
                      <a:noFill/>
                    </a:lnL>
                    <a:lnR>
                      <a:noFill/>
                    </a:lnR>
                    <a:lnT>
                      <a:noFill/>
                    </a:lnT>
                    <a:lnB>
                      <a:noFill/>
                    </a:lnB>
                  </a:tcPr>
                </a:tc>
                <a:extLst>
                  <a:ext uri="{0D108BD9-81ED-4DB2-BD59-A6C34878D82A}">
                    <a16:rowId xmlns:a16="http://schemas.microsoft.com/office/drawing/2014/main" val="297962560"/>
                  </a:ext>
                </a:extLst>
              </a:tr>
              <a:tr h="743599">
                <a:tc>
                  <a:txBody>
                    <a:bodyPr/>
                    <a:lstStyle/>
                    <a:p>
                      <a:r>
                        <a:rPr lang="el-GR" sz="2400" dirty="0">
                          <a:highlight>
                            <a:srgbClr val="00FFFF"/>
                          </a:highlight>
                        </a:rPr>
                        <a:t>φοβόμουν</a:t>
                      </a:r>
                      <a:r>
                        <a:rPr lang="el-GR" sz="2400" dirty="0"/>
                        <a:t> ότι οι μαθητές θα βρίσκουν έτοιμες απαντήσεις</a:t>
                      </a:r>
                    </a:p>
                  </a:txBody>
                  <a:tcPr marL="72128" marR="72128" marT="36064" marB="36064" anchor="ctr">
                    <a:lnL>
                      <a:noFill/>
                    </a:lnL>
                    <a:lnR>
                      <a:noFill/>
                    </a:lnR>
                    <a:lnT>
                      <a:noFill/>
                    </a:lnT>
                    <a:lnB>
                      <a:noFill/>
                    </a:lnB>
                  </a:tcPr>
                </a:tc>
                <a:tc>
                  <a:txBody>
                    <a:bodyPr/>
                    <a:lstStyle/>
                    <a:p>
                      <a:r>
                        <a:rPr lang="el-GR" sz="2400" dirty="0">
                          <a:highlight>
                            <a:srgbClr val="00FFFF"/>
                          </a:highlight>
                        </a:rPr>
                        <a:t>φόβος κατάχρησης </a:t>
                      </a:r>
                      <a:r>
                        <a:rPr lang="nl-NL" sz="2400" dirty="0">
                          <a:highlight>
                            <a:srgbClr val="00FFFF"/>
                          </a:highlight>
                        </a:rPr>
                        <a:t>AI</a:t>
                      </a:r>
                    </a:p>
                  </a:txBody>
                  <a:tcPr marL="72128" marR="72128" marT="36064" marB="36064" anchor="ctr">
                    <a:lnL>
                      <a:noFill/>
                    </a:lnL>
                    <a:lnR>
                      <a:noFill/>
                    </a:lnR>
                    <a:lnT>
                      <a:noFill/>
                    </a:lnT>
                    <a:lnB>
                      <a:noFill/>
                    </a:lnB>
                  </a:tcPr>
                </a:tc>
                <a:extLst>
                  <a:ext uri="{0D108BD9-81ED-4DB2-BD59-A6C34878D82A}">
                    <a16:rowId xmlns:a16="http://schemas.microsoft.com/office/drawing/2014/main" val="4211003372"/>
                  </a:ext>
                </a:extLst>
              </a:tr>
              <a:tr h="424914">
                <a:tc>
                  <a:txBody>
                    <a:bodyPr/>
                    <a:lstStyle/>
                    <a:p>
                      <a:r>
                        <a:rPr lang="el-GR" sz="2400" dirty="0">
                          <a:highlight>
                            <a:srgbClr val="FF00FF"/>
                          </a:highlight>
                        </a:rPr>
                        <a:t>άρχισα να τη χρησιμοποιώ</a:t>
                      </a:r>
                    </a:p>
                  </a:txBody>
                  <a:tcPr marL="72128" marR="72128" marT="36064" marB="36064" anchor="ctr">
                    <a:lnL>
                      <a:noFill/>
                    </a:lnL>
                    <a:lnR>
                      <a:noFill/>
                    </a:lnR>
                    <a:lnT>
                      <a:noFill/>
                    </a:lnT>
                    <a:lnB>
                      <a:noFill/>
                    </a:lnB>
                  </a:tcPr>
                </a:tc>
                <a:tc>
                  <a:txBody>
                    <a:bodyPr/>
                    <a:lstStyle/>
                    <a:p>
                      <a:r>
                        <a:rPr lang="el-GR" sz="2400" dirty="0">
                          <a:highlight>
                            <a:srgbClr val="FF00FF"/>
                          </a:highlight>
                        </a:rPr>
                        <a:t>υιοθέτηση τεχνολογίας</a:t>
                      </a:r>
                    </a:p>
                  </a:txBody>
                  <a:tcPr marL="72128" marR="72128" marT="36064" marB="36064" anchor="ctr">
                    <a:lnL>
                      <a:noFill/>
                    </a:lnL>
                    <a:lnR>
                      <a:noFill/>
                    </a:lnR>
                    <a:lnT>
                      <a:noFill/>
                    </a:lnT>
                    <a:lnB>
                      <a:noFill/>
                    </a:lnB>
                  </a:tcPr>
                </a:tc>
                <a:extLst>
                  <a:ext uri="{0D108BD9-81ED-4DB2-BD59-A6C34878D82A}">
                    <a16:rowId xmlns:a16="http://schemas.microsoft.com/office/drawing/2014/main" val="2341282542"/>
                  </a:ext>
                </a:extLst>
              </a:tr>
              <a:tr h="424914">
                <a:tc>
                  <a:txBody>
                    <a:bodyPr/>
                    <a:lstStyle/>
                    <a:p>
                      <a:r>
                        <a:rPr lang="el-GR" sz="2400" dirty="0">
                          <a:highlight>
                            <a:srgbClr val="00FF00"/>
                          </a:highlight>
                        </a:rPr>
                        <a:t>δημιουργία δραστηριοτήτων και φύλλων εργασίας</a:t>
                      </a:r>
                    </a:p>
                  </a:txBody>
                  <a:tcPr marL="72128" marR="72128" marT="36064" marB="36064" anchor="ctr">
                    <a:lnL>
                      <a:noFill/>
                    </a:lnL>
                    <a:lnR>
                      <a:noFill/>
                    </a:lnR>
                    <a:lnT>
                      <a:noFill/>
                    </a:lnT>
                    <a:lnB>
                      <a:noFill/>
                    </a:lnB>
                  </a:tcPr>
                </a:tc>
                <a:tc>
                  <a:txBody>
                    <a:bodyPr/>
                    <a:lstStyle/>
                    <a:p>
                      <a:r>
                        <a:rPr lang="el-GR" sz="2400" dirty="0">
                          <a:highlight>
                            <a:srgbClr val="00FF00"/>
                          </a:highlight>
                        </a:rPr>
                        <a:t>παιδαγωγική αξιοποίηση</a:t>
                      </a:r>
                    </a:p>
                  </a:txBody>
                  <a:tcPr marL="72128" marR="72128" marT="36064" marB="36064" anchor="ctr">
                    <a:lnL>
                      <a:noFill/>
                    </a:lnL>
                    <a:lnR>
                      <a:noFill/>
                    </a:lnR>
                    <a:lnT>
                      <a:noFill/>
                    </a:lnT>
                    <a:lnB>
                      <a:noFill/>
                    </a:lnB>
                  </a:tcPr>
                </a:tc>
                <a:extLst>
                  <a:ext uri="{0D108BD9-81ED-4DB2-BD59-A6C34878D82A}">
                    <a16:rowId xmlns:a16="http://schemas.microsoft.com/office/drawing/2014/main" val="1285209852"/>
                  </a:ext>
                </a:extLst>
              </a:tr>
              <a:tr h="424914">
                <a:tc>
                  <a:txBody>
                    <a:bodyPr/>
                    <a:lstStyle/>
                    <a:p>
                      <a:r>
                        <a:rPr lang="el-GR" sz="2400" dirty="0"/>
                        <a:t>μου </a:t>
                      </a:r>
                      <a:r>
                        <a:rPr lang="el-GR" sz="2400" dirty="0">
                          <a:highlight>
                            <a:srgbClr val="C0C0C0"/>
                          </a:highlight>
                        </a:rPr>
                        <a:t>εξοικονομεί πολύ χρόνο</a:t>
                      </a:r>
                    </a:p>
                  </a:txBody>
                  <a:tcPr marL="72128" marR="72128" marT="36064" marB="36064" anchor="ctr">
                    <a:lnL>
                      <a:noFill/>
                    </a:lnL>
                    <a:lnR>
                      <a:noFill/>
                    </a:lnR>
                    <a:lnT>
                      <a:noFill/>
                    </a:lnT>
                    <a:lnB>
                      <a:noFill/>
                    </a:lnB>
                  </a:tcPr>
                </a:tc>
                <a:tc>
                  <a:txBody>
                    <a:bodyPr/>
                    <a:lstStyle/>
                    <a:p>
                      <a:r>
                        <a:rPr lang="el-GR" sz="2400" dirty="0">
                          <a:highlight>
                            <a:srgbClr val="C0C0C0"/>
                          </a:highlight>
                        </a:rPr>
                        <a:t>αντιλαμβανόμενο όφελος</a:t>
                      </a:r>
                    </a:p>
                  </a:txBody>
                  <a:tcPr marL="72128" marR="72128" marT="36064" marB="36064" anchor="ctr">
                    <a:lnL>
                      <a:noFill/>
                    </a:lnL>
                    <a:lnR>
                      <a:noFill/>
                    </a:lnR>
                    <a:lnT>
                      <a:noFill/>
                    </a:lnT>
                    <a:lnB>
                      <a:noFill/>
                    </a:lnB>
                  </a:tcPr>
                </a:tc>
                <a:extLst>
                  <a:ext uri="{0D108BD9-81ED-4DB2-BD59-A6C34878D82A}">
                    <a16:rowId xmlns:a16="http://schemas.microsoft.com/office/drawing/2014/main" val="332007650"/>
                  </a:ext>
                </a:extLst>
              </a:tr>
              <a:tr h="424914">
                <a:tc>
                  <a:txBody>
                    <a:bodyPr/>
                    <a:lstStyle/>
                    <a:p>
                      <a:r>
                        <a:rPr lang="el-GR" sz="2400" dirty="0">
                          <a:highlight>
                            <a:srgbClr val="FFFF00"/>
                          </a:highlight>
                        </a:rPr>
                        <a:t>ανησυχώ</a:t>
                      </a:r>
                    </a:p>
                  </a:txBody>
                  <a:tcPr marL="72128" marR="72128" marT="36064" marB="36064" anchor="ctr">
                    <a:lnL>
                      <a:noFill/>
                    </a:lnL>
                    <a:lnR>
                      <a:noFill/>
                    </a:lnR>
                    <a:lnT>
                      <a:noFill/>
                    </a:lnT>
                    <a:lnB>
                      <a:noFill/>
                    </a:lnB>
                  </a:tcPr>
                </a:tc>
                <a:tc>
                  <a:txBody>
                    <a:bodyPr/>
                    <a:lstStyle/>
                    <a:p>
                      <a:r>
                        <a:rPr lang="el-GR" sz="2400" dirty="0">
                          <a:highlight>
                            <a:srgbClr val="FFFF00"/>
                          </a:highlight>
                        </a:rPr>
                        <a:t>συνεχιζόμενη ανησυχία</a:t>
                      </a:r>
                    </a:p>
                  </a:txBody>
                  <a:tcPr marL="72128" marR="72128" marT="36064" marB="36064" anchor="ctr">
                    <a:lnL>
                      <a:noFill/>
                    </a:lnL>
                    <a:lnR>
                      <a:noFill/>
                    </a:lnR>
                    <a:lnT>
                      <a:noFill/>
                    </a:lnT>
                    <a:lnB>
                      <a:noFill/>
                    </a:lnB>
                  </a:tcPr>
                </a:tc>
                <a:extLst>
                  <a:ext uri="{0D108BD9-81ED-4DB2-BD59-A6C34878D82A}">
                    <a16:rowId xmlns:a16="http://schemas.microsoft.com/office/drawing/2014/main" val="1166154411"/>
                  </a:ext>
                </a:extLst>
              </a:tr>
              <a:tr h="743599">
                <a:tc>
                  <a:txBody>
                    <a:bodyPr/>
                    <a:lstStyle/>
                    <a:p>
                      <a:r>
                        <a:rPr lang="el-GR" sz="2400" dirty="0"/>
                        <a:t>οι μαθητές </a:t>
                      </a:r>
                      <a:r>
                        <a:rPr lang="el-GR" sz="2400" dirty="0">
                          <a:highlight>
                            <a:srgbClr val="00FFFF"/>
                          </a:highlight>
                        </a:rPr>
                        <a:t>δυσκολεύονται να αξιολογήσουν </a:t>
                      </a:r>
                      <a:r>
                        <a:rPr lang="el-GR" sz="2400" dirty="0"/>
                        <a:t>πληροφορίες</a:t>
                      </a:r>
                    </a:p>
                  </a:txBody>
                  <a:tcPr marL="72128" marR="72128" marT="36064" marB="36064" anchor="ctr">
                    <a:lnL>
                      <a:noFill/>
                    </a:lnL>
                    <a:lnR>
                      <a:noFill/>
                    </a:lnR>
                    <a:lnT>
                      <a:noFill/>
                    </a:lnT>
                    <a:lnB>
                      <a:noFill/>
                    </a:lnB>
                  </a:tcPr>
                </a:tc>
                <a:tc>
                  <a:txBody>
                    <a:bodyPr/>
                    <a:lstStyle/>
                    <a:p>
                      <a:r>
                        <a:rPr lang="el-GR" sz="2400" dirty="0">
                          <a:highlight>
                            <a:srgbClr val="00FFFF"/>
                          </a:highlight>
                        </a:rPr>
                        <a:t>κριτική αξιολόγηση πληροφοριών</a:t>
                      </a:r>
                    </a:p>
                  </a:txBody>
                  <a:tcPr marL="72128" marR="72128" marT="36064" marB="36064" anchor="ctr">
                    <a:lnL>
                      <a:noFill/>
                    </a:lnL>
                    <a:lnR>
                      <a:noFill/>
                    </a:lnR>
                    <a:lnT>
                      <a:noFill/>
                    </a:lnT>
                    <a:lnB>
                      <a:noFill/>
                    </a:lnB>
                  </a:tcPr>
                </a:tc>
                <a:extLst>
                  <a:ext uri="{0D108BD9-81ED-4DB2-BD59-A6C34878D82A}">
                    <a16:rowId xmlns:a16="http://schemas.microsoft.com/office/drawing/2014/main" val="4153921755"/>
                  </a:ext>
                </a:extLst>
              </a:tr>
              <a:tr h="424914">
                <a:tc>
                  <a:txBody>
                    <a:bodyPr/>
                    <a:lstStyle/>
                    <a:p>
                      <a:r>
                        <a:rPr lang="el-GR" sz="2400" dirty="0"/>
                        <a:t>χρειάζομαι περισσότερη </a:t>
                      </a:r>
                      <a:r>
                        <a:rPr lang="el-GR" sz="2400" dirty="0">
                          <a:highlight>
                            <a:srgbClr val="FF00FF"/>
                          </a:highlight>
                        </a:rPr>
                        <a:t>επιμόρφωση</a:t>
                      </a:r>
                    </a:p>
                  </a:txBody>
                  <a:tcPr marL="72128" marR="72128" marT="36064" marB="36064" anchor="ctr">
                    <a:lnL>
                      <a:noFill/>
                    </a:lnL>
                    <a:lnR>
                      <a:noFill/>
                    </a:lnR>
                    <a:lnT>
                      <a:noFill/>
                    </a:lnT>
                    <a:lnB>
                      <a:noFill/>
                    </a:lnB>
                  </a:tcPr>
                </a:tc>
                <a:tc>
                  <a:txBody>
                    <a:bodyPr/>
                    <a:lstStyle/>
                    <a:p>
                      <a:r>
                        <a:rPr lang="el-GR" sz="2400" dirty="0">
                          <a:highlight>
                            <a:srgbClr val="FF00FF"/>
                          </a:highlight>
                        </a:rPr>
                        <a:t>ανάγκη επαγγελματικής ανάπτυξης</a:t>
                      </a:r>
                    </a:p>
                  </a:txBody>
                  <a:tcPr marL="72128" marR="72128" marT="36064" marB="36064" anchor="ctr">
                    <a:lnL>
                      <a:noFill/>
                    </a:lnL>
                    <a:lnR>
                      <a:noFill/>
                    </a:lnR>
                    <a:lnT>
                      <a:noFill/>
                    </a:lnT>
                    <a:lnB>
                      <a:noFill/>
                    </a:lnB>
                  </a:tcPr>
                </a:tc>
                <a:extLst>
                  <a:ext uri="{0D108BD9-81ED-4DB2-BD59-A6C34878D82A}">
                    <a16:rowId xmlns:a16="http://schemas.microsoft.com/office/drawing/2014/main" val="1887041666"/>
                  </a:ext>
                </a:extLst>
              </a:tr>
              <a:tr h="424914">
                <a:tc>
                  <a:txBody>
                    <a:bodyPr/>
                    <a:lstStyle/>
                    <a:p>
                      <a:r>
                        <a:rPr lang="el-GR" sz="2400" dirty="0">
                          <a:highlight>
                            <a:srgbClr val="00FF00"/>
                          </a:highlight>
                        </a:rPr>
                        <a:t>να την αξιοποιώ αποτελεσματικά</a:t>
                      </a:r>
                    </a:p>
                  </a:txBody>
                  <a:tcPr marL="72128" marR="72128" marT="36064" marB="36064" anchor="ctr">
                    <a:lnL>
                      <a:noFill/>
                    </a:lnL>
                    <a:lnR>
                      <a:noFill/>
                    </a:lnR>
                    <a:lnT>
                      <a:noFill/>
                    </a:lnT>
                    <a:lnB>
                      <a:noFill/>
                    </a:lnB>
                  </a:tcPr>
                </a:tc>
                <a:tc>
                  <a:txBody>
                    <a:bodyPr/>
                    <a:lstStyle/>
                    <a:p>
                      <a:r>
                        <a:rPr lang="el-GR" sz="2400" dirty="0">
                          <a:highlight>
                            <a:srgbClr val="00FF00"/>
                          </a:highlight>
                        </a:rPr>
                        <a:t>ανάγκη παιδαγωγικής επάρκειας</a:t>
                      </a:r>
                    </a:p>
                  </a:txBody>
                  <a:tcPr marL="72128" marR="72128" marT="36064" marB="36064" anchor="ctr">
                    <a:lnL>
                      <a:noFill/>
                    </a:lnL>
                    <a:lnR>
                      <a:noFill/>
                    </a:lnR>
                    <a:lnT>
                      <a:noFill/>
                    </a:lnT>
                    <a:lnB>
                      <a:noFill/>
                    </a:lnB>
                  </a:tcPr>
                </a:tc>
                <a:extLst>
                  <a:ext uri="{0D108BD9-81ED-4DB2-BD59-A6C34878D82A}">
                    <a16:rowId xmlns:a16="http://schemas.microsoft.com/office/drawing/2014/main" val="3075230331"/>
                  </a:ext>
                </a:extLst>
              </a:tr>
            </a:tbl>
          </a:graphicData>
        </a:graphic>
      </p:graphicFrame>
    </p:spTree>
    <p:extLst>
      <p:ext uri="{BB962C8B-B14F-4D97-AF65-F5344CB8AC3E}">
        <p14:creationId xmlns:p14="http://schemas.microsoft.com/office/powerpoint/2010/main" val="349130608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105</TotalTime>
  <Words>2572</Words>
  <Application>Microsoft Office PowerPoint</Application>
  <PresentationFormat>Ευρεία οθόνη</PresentationFormat>
  <Paragraphs>498</Paragraphs>
  <Slides>54</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54</vt:i4>
      </vt:variant>
    </vt:vector>
  </HeadingPairs>
  <TitlesOfParts>
    <vt:vector size="57" baseType="lpstr">
      <vt:lpstr>Arial</vt:lpstr>
      <vt:lpstr>Garamond</vt:lpstr>
      <vt:lpstr>Οργανικό</vt:lpstr>
      <vt:lpstr>ΕΠΑΝΑΛΗΨΗ</vt:lpstr>
      <vt:lpstr>Η Μεγάλη Εικόνα της Εκπαιδευτικής Έρευνας</vt:lpstr>
      <vt:lpstr>ΕΠΙΛΟΓΗ ΘΕΜΑΤΙΚΗΣ</vt:lpstr>
      <vt:lpstr>Η Μεγάλη Εικόνα της Εκπαιδευτικής Έρευνας</vt:lpstr>
      <vt:lpstr>Παρουσίαση του PowerPoint</vt:lpstr>
      <vt:lpstr>Παρουσίαση του PowerPoint</vt:lpstr>
      <vt:lpstr>Βήμα 1: Επιλογή Θεματικής</vt:lpstr>
      <vt:lpstr>Βήμα 1: Επιλογή Θεματικής ΙΙ</vt:lpstr>
      <vt:lpstr>Η Μεγάλη Εικόνα της Εκπαιδευτικής Έρευνας</vt:lpstr>
      <vt:lpstr>Βήμα 2: Βιβλιογραφία</vt:lpstr>
      <vt:lpstr>Η Μεγάλη Εικόνα της Εκπαιδευτικής Έρευνας</vt:lpstr>
      <vt:lpstr>Βήμα 3: Research Gap</vt:lpstr>
      <vt:lpstr>Η Μεγάλη Εικόνα της Εκπαιδευτικής Έρευνας</vt:lpstr>
      <vt:lpstr>Βήμα 4: Ερευνητικό Ερώτημα</vt:lpstr>
      <vt:lpstr>Η Μεγάλη Εικόνα της Εκπαιδευτικής Έρευνας</vt:lpstr>
      <vt:lpstr>Βήμα 5: Ποσοτική ή Ποιοτική;</vt:lpstr>
      <vt:lpstr>Η Μεγάλη Εικόνα της Εκπαιδευτικής Έρευνας</vt:lpstr>
      <vt:lpstr>Βήμα 6: Research Design</vt:lpstr>
      <vt:lpstr>Το ίδιο ερώτημα → διαφορετικά designs</vt:lpstr>
      <vt:lpstr>Πώς επιλέγω Design;</vt:lpstr>
      <vt:lpstr>Η Μεγάλη Εικόνα της Εκπαιδευτικής Έρευνας</vt:lpstr>
      <vt:lpstr>Βήμα 7: Από το Design στα Δεδομένα</vt:lpstr>
      <vt:lpstr>Βήμα 7: Από το Design στα Δεδομένα</vt:lpstr>
      <vt:lpstr>Βήμα 8: Operationalization</vt:lpstr>
      <vt:lpstr>Η Μεγάλη Εικόνα της Εκπαιδευτικής Έρευνας</vt:lpstr>
      <vt:lpstr>Βήμα 9: Επιλογή Εργαλείου</vt:lpstr>
      <vt:lpstr>Βήμα 10: Κατασκευή Εργαλείου</vt:lpstr>
      <vt:lpstr>Σχεδιασμός Interview Protocol</vt:lpstr>
      <vt:lpstr>Παρουσίαση του PowerPoint</vt:lpstr>
      <vt:lpstr>Questionnaire Design (Σχεδιασμός Ερωτηματολογίου)</vt:lpstr>
      <vt:lpstr>Παρουσίαση του PowerPoint</vt:lpstr>
      <vt:lpstr>Η Μεγάλη Εικόνα της Εκπαιδευτικής Έρευνας</vt:lpstr>
      <vt:lpstr>Συχνά Λάθη στον Σχεδιασμό Ερωτηματολογίου</vt:lpstr>
      <vt:lpstr>Βήμα 11: Συλλογή Δεδομένων</vt:lpstr>
      <vt:lpstr>Βήμα 12: Ανάλυση Δεδομένων</vt:lpstr>
      <vt:lpstr>Η Μεγάλη Εικόνα της Εκπαιδευτικής Έρευνας</vt:lpstr>
      <vt:lpstr>Coding: Τι Κάναμε</vt:lpstr>
      <vt:lpstr>Ποιοτική Ανάλυση: Οι Επιλογές Μας</vt:lpstr>
      <vt:lpstr>Η Μεγάλη Εικόνα της Ποιοτικής Ανάλυσης</vt:lpstr>
      <vt:lpstr>Επίπεδο 1: Strategy / Approach</vt:lpstr>
      <vt:lpstr>Επίπεδο 2: Analytical Thinking</vt:lpstr>
      <vt:lpstr>Παρουσίαση του PowerPoint</vt:lpstr>
      <vt:lpstr>Επίπεδο 3: Coding Techniques</vt:lpstr>
      <vt:lpstr>Η Μεγάλη Εικόνα της Εκπαιδευτικής Έρευνας</vt:lpstr>
      <vt:lpstr>ΕΡΓΑΣΙΑ</vt:lpstr>
      <vt:lpstr>ΠΑΡΑΔΕΙΓΜΑΤΑ</vt:lpstr>
      <vt:lpstr>Παρουσίαση του PowerPoint</vt:lpstr>
      <vt:lpstr>Παρουσίαση του PowerPoint</vt:lpstr>
      <vt:lpstr>Παρουσίαση του PowerPoint</vt:lpstr>
      <vt:lpstr>Παράδειγμα ποιοτικής ανάλυσης</vt:lpstr>
      <vt:lpstr>Παρουσίαση του PowerPoint</vt:lpstr>
      <vt:lpstr>Τι ψάχνω;</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ΕΠΑΝΑΛΗΨΗ</dc:title>
  <dc:creator>MWP-WKS051110</dc:creator>
  <cp:lastModifiedBy>MWP-WKS051110</cp:lastModifiedBy>
  <cp:revision>19</cp:revision>
  <dcterms:created xsi:type="dcterms:W3CDTF">2026-06-18T08:08:00Z</dcterms:created>
  <dcterms:modified xsi:type="dcterms:W3CDTF">2026-06-18T09:53:29Z</dcterms:modified>
</cp:coreProperties>
</file>