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062" r:id="rId1"/>
  </p:sldMasterIdLst>
  <p:notesMasterIdLst>
    <p:notesMasterId r:id="rId21"/>
  </p:notesMasterIdLst>
  <p:handoutMasterIdLst>
    <p:handoutMasterId r:id="rId22"/>
  </p:handoutMasterIdLst>
  <p:sldIdLst>
    <p:sldId id="256" r:id="rId2"/>
    <p:sldId id="276" r:id="rId3"/>
    <p:sldId id="268" r:id="rId4"/>
    <p:sldId id="277" r:id="rId5"/>
    <p:sldId id="275" r:id="rId6"/>
    <p:sldId id="270" r:id="rId7"/>
    <p:sldId id="272" r:id="rId8"/>
    <p:sldId id="279" r:id="rId9"/>
    <p:sldId id="271" r:id="rId10"/>
    <p:sldId id="287" r:id="rId11"/>
    <p:sldId id="282" r:id="rId12"/>
    <p:sldId id="283" r:id="rId13"/>
    <p:sldId id="284" r:id="rId14"/>
    <p:sldId id="274" r:id="rId15"/>
    <p:sldId id="278" r:id="rId16"/>
    <p:sldId id="257" r:id="rId17"/>
    <p:sldId id="288" r:id="rId18"/>
    <p:sldId id="267" r:id="rId19"/>
    <p:sldId id="28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2" autoAdjust="0"/>
    <p:restoredTop sz="74634" autoAdjust="0"/>
  </p:normalViewPr>
  <p:slideViewPr>
    <p:cSldViewPr snapToGrid="0" snapToObjects="1">
      <p:cViewPr>
        <p:scale>
          <a:sx n="152" d="100"/>
          <a:sy n="152" d="100"/>
        </p:scale>
        <p:origin x="-3136" y="-3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93" d="100"/>
        <a:sy n="193"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F62CDF-27AF-304D-98FA-BC17519D3F56}" type="doc">
      <dgm:prSet loTypeId="urn:microsoft.com/office/officeart/2005/8/layout/hierarchy2" loCatId="" qsTypeId="urn:microsoft.com/office/officeart/2005/8/quickstyle/simple4" qsCatId="simple" csTypeId="urn:microsoft.com/office/officeart/2005/8/colors/accent1_2" csCatId="accent1" phldr="1"/>
      <dgm:spPr/>
      <dgm:t>
        <a:bodyPr/>
        <a:lstStyle/>
        <a:p>
          <a:endParaRPr lang="en-US"/>
        </a:p>
      </dgm:t>
    </dgm:pt>
    <dgm:pt modelId="{ADABB73C-D486-FC44-BDA7-6CBCECF5B7CC}">
      <dgm:prSet phldrT="[Text]" custT="1">
        <dgm:style>
          <a:lnRef idx="3">
            <a:schemeClr val="lt1"/>
          </a:lnRef>
          <a:fillRef idx="1">
            <a:schemeClr val="accent4"/>
          </a:fillRef>
          <a:effectRef idx="1">
            <a:schemeClr val="accent4"/>
          </a:effectRef>
          <a:fontRef idx="minor">
            <a:schemeClr val="lt1"/>
          </a:fontRef>
        </dgm:style>
      </dgm:prSet>
      <dgm:spPr/>
      <dgm:t>
        <a:bodyPr/>
        <a:lstStyle/>
        <a:p>
          <a:r>
            <a:rPr lang="el-GR" sz="2800" dirty="0" smtClean="0">
              <a:solidFill>
                <a:srgbClr val="FF6600"/>
              </a:solidFill>
            </a:rPr>
            <a:t>Κυρίαρχες ιδεολογίες</a:t>
          </a:r>
          <a:endParaRPr lang="en-US" sz="2800" dirty="0">
            <a:solidFill>
              <a:srgbClr val="FF6600"/>
            </a:solidFill>
          </a:endParaRPr>
        </a:p>
      </dgm:t>
    </dgm:pt>
    <dgm:pt modelId="{4FBD59F3-D44A-744C-A479-D944C92802C9}" type="parTrans" cxnId="{875E17E2-CFE1-E841-9D30-0201661D7A2D}">
      <dgm:prSet/>
      <dgm:spPr/>
      <dgm:t>
        <a:bodyPr/>
        <a:lstStyle/>
        <a:p>
          <a:endParaRPr lang="en-US"/>
        </a:p>
      </dgm:t>
    </dgm:pt>
    <dgm:pt modelId="{96DB3C11-30F5-5C47-8532-BC1C45D25D0F}" type="sibTrans" cxnId="{875E17E2-CFE1-E841-9D30-0201661D7A2D}">
      <dgm:prSet/>
      <dgm:spPr/>
      <dgm:t>
        <a:bodyPr/>
        <a:lstStyle/>
        <a:p>
          <a:endParaRPr lang="en-US"/>
        </a:p>
      </dgm:t>
    </dgm:pt>
    <dgm:pt modelId="{AF4A61BB-F20D-BD42-86EA-A1E27BB24D17}">
      <dgm:prSet phldrT="[Text]" custT="1">
        <dgm:style>
          <a:lnRef idx="3">
            <a:schemeClr val="lt1"/>
          </a:lnRef>
          <a:fillRef idx="1">
            <a:schemeClr val="accent1"/>
          </a:fillRef>
          <a:effectRef idx="1">
            <a:schemeClr val="accent1"/>
          </a:effectRef>
          <a:fontRef idx="minor">
            <a:schemeClr val="lt1"/>
          </a:fontRef>
        </dgm:style>
      </dgm:prSet>
      <dgm:spPr/>
      <dgm:t>
        <a:bodyPr/>
        <a:lstStyle/>
        <a:p>
          <a:r>
            <a:rPr lang="el-GR" sz="2000" dirty="0" smtClean="0">
              <a:solidFill>
                <a:srgbClr val="FF6600"/>
              </a:solidFill>
            </a:rPr>
            <a:t>Ανάγκη για ένα κράτος πρόνοιας </a:t>
          </a:r>
          <a:r>
            <a:rPr lang="el-GR" sz="2000" dirty="0" smtClean="0"/>
            <a:t>που θα υποστηρίζει τους πολίτες όλων των ηλικιών για μια καλή ποιότητα ζωής.</a:t>
          </a:r>
          <a:endParaRPr lang="en-US" sz="2000" dirty="0"/>
        </a:p>
      </dgm:t>
    </dgm:pt>
    <dgm:pt modelId="{5B5CC788-6648-4F43-A79F-7FD8AF5F3B72}" type="parTrans" cxnId="{93802A39-AB96-5F4B-9A0B-472738F30F57}">
      <dgm:prSet/>
      <dgm:spPr>
        <a:ln>
          <a:tailEnd type="stealth"/>
        </a:ln>
      </dgm:spPr>
      <dgm:t>
        <a:bodyPr/>
        <a:lstStyle/>
        <a:p>
          <a:endParaRPr lang="en-US"/>
        </a:p>
      </dgm:t>
    </dgm:pt>
    <dgm:pt modelId="{A4E03162-8400-1440-A856-6EA5143A47DC}" type="sibTrans" cxnId="{93802A39-AB96-5F4B-9A0B-472738F30F57}">
      <dgm:prSet/>
      <dgm:spPr/>
      <dgm:t>
        <a:bodyPr/>
        <a:lstStyle/>
        <a:p>
          <a:endParaRPr lang="en-US"/>
        </a:p>
      </dgm:t>
    </dgm:pt>
    <dgm:pt modelId="{85657B13-6C38-3041-93BC-A8C518FE1DF1}">
      <dgm:prSet phldrT="[Text]">
        <dgm:style>
          <a:lnRef idx="3">
            <a:schemeClr val="lt1"/>
          </a:lnRef>
          <a:fillRef idx="1">
            <a:schemeClr val="accent1"/>
          </a:fillRef>
          <a:effectRef idx="1">
            <a:schemeClr val="accent1"/>
          </a:effectRef>
          <a:fontRef idx="minor">
            <a:schemeClr val="lt1"/>
          </a:fontRef>
        </dgm:style>
      </dgm:prSet>
      <dgm:spPr/>
      <dgm:t>
        <a:bodyPr/>
        <a:lstStyle/>
        <a:p>
          <a:r>
            <a:rPr lang="el-GR" dirty="0" smtClean="0"/>
            <a:t>Χρειάζονται ισχυρότερα κοινωνικά δίκτυα για την προστασία των ευάλωτων </a:t>
          </a:r>
          <a:endParaRPr lang="en-US" dirty="0"/>
        </a:p>
      </dgm:t>
    </dgm:pt>
    <dgm:pt modelId="{12607C33-4A1E-8248-B351-28684D185624}" type="parTrans" cxnId="{EFE452FB-AFF0-4542-A992-0FF5D45A6889}">
      <dgm:prSet/>
      <dgm:spPr>
        <a:ln>
          <a:tailEnd type="stealth"/>
        </a:ln>
      </dgm:spPr>
      <dgm:t>
        <a:bodyPr/>
        <a:lstStyle/>
        <a:p>
          <a:endParaRPr lang="en-US"/>
        </a:p>
      </dgm:t>
    </dgm:pt>
    <dgm:pt modelId="{F1F988BA-B1AE-B844-AB69-4B6451FD9B35}" type="sibTrans" cxnId="{EFE452FB-AFF0-4542-A992-0FF5D45A6889}">
      <dgm:prSet/>
      <dgm:spPr/>
      <dgm:t>
        <a:bodyPr/>
        <a:lstStyle/>
        <a:p>
          <a:endParaRPr lang="en-US"/>
        </a:p>
      </dgm:t>
    </dgm:pt>
    <dgm:pt modelId="{2411ED52-C737-2246-B015-30DE45433DDB}">
      <dgm:prSet phldrT="[Text]" custT="1">
        <dgm:style>
          <a:lnRef idx="3">
            <a:schemeClr val="lt1"/>
          </a:lnRef>
          <a:fillRef idx="1">
            <a:schemeClr val="accent1"/>
          </a:fillRef>
          <a:effectRef idx="1">
            <a:schemeClr val="accent1"/>
          </a:effectRef>
          <a:fontRef idx="minor">
            <a:schemeClr val="lt1"/>
          </a:fontRef>
        </dgm:style>
      </dgm:prSet>
      <dgm:spPr/>
      <dgm:t>
        <a:bodyPr/>
        <a:lstStyle/>
        <a:p>
          <a:r>
            <a:rPr lang="el-GR" sz="2000" dirty="0" smtClean="0"/>
            <a:t>Το </a:t>
          </a:r>
          <a:r>
            <a:rPr lang="el-GR" sz="2000" dirty="0" smtClean="0">
              <a:solidFill>
                <a:srgbClr val="FF6600"/>
              </a:solidFill>
            </a:rPr>
            <a:t>κράτος πρόνοιας είναι μέρος του προβλήματος</a:t>
          </a:r>
          <a:r>
            <a:rPr lang="el-GR" sz="2000" dirty="0" smtClean="0"/>
            <a:t>, γιατί αποτρέπει τη δημιουργικότητα και τις πρωτοβουλίες και παράγει έναν πολιτισμό εξάρτησης που οδηγεί σε μια φτωχότερη κοινωνία</a:t>
          </a:r>
          <a:endParaRPr lang="en-US" sz="2000" dirty="0"/>
        </a:p>
      </dgm:t>
    </dgm:pt>
    <dgm:pt modelId="{31022FF3-D9AE-3C48-AA4F-E3B76C514AF8}" type="parTrans" cxnId="{BAF7FBF2-DDF2-F440-9101-7B37C6D16529}">
      <dgm:prSet/>
      <dgm:spPr>
        <a:ln>
          <a:tailEnd type="stealth"/>
        </a:ln>
      </dgm:spPr>
      <dgm:t>
        <a:bodyPr/>
        <a:lstStyle/>
        <a:p>
          <a:endParaRPr lang="en-US"/>
        </a:p>
      </dgm:t>
    </dgm:pt>
    <dgm:pt modelId="{0E5FF035-F24C-F846-B385-B233A8221DB2}" type="sibTrans" cxnId="{BAF7FBF2-DDF2-F440-9101-7B37C6D16529}">
      <dgm:prSet/>
      <dgm:spPr/>
      <dgm:t>
        <a:bodyPr/>
        <a:lstStyle/>
        <a:p>
          <a:endParaRPr lang="en-US"/>
        </a:p>
      </dgm:t>
    </dgm:pt>
    <dgm:pt modelId="{3FD90B0C-9C71-BE4A-9830-468D304CDBF9}">
      <dgm:prSet phldrT="[Text]" custT="1">
        <dgm:style>
          <a:lnRef idx="3">
            <a:schemeClr val="lt1"/>
          </a:lnRef>
          <a:fillRef idx="1">
            <a:schemeClr val="accent1"/>
          </a:fillRef>
          <a:effectRef idx="1">
            <a:schemeClr val="accent1"/>
          </a:effectRef>
          <a:fontRef idx="minor">
            <a:schemeClr val="lt1"/>
          </a:fontRef>
        </dgm:style>
      </dgm:prSet>
      <dgm:spPr/>
      <dgm:t>
        <a:bodyPr/>
        <a:lstStyle/>
        <a:p>
          <a:r>
            <a:rPr lang="el-GR" sz="2000" dirty="0" smtClean="0"/>
            <a:t>Χρειάζεται εξοικονόμηση πόρων (=</a:t>
          </a:r>
          <a:r>
            <a:rPr lang="el-GR" sz="2000" dirty="0" smtClean="0">
              <a:solidFill>
                <a:schemeClr val="accent6">
                  <a:lumMod val="60000"/>
                  <a:lumOff val="40000"/>
                </a:schemeClr>
              </a:solidFill>
            </a:rPr>
            <a:t>ευφημισμός για περικοπές μισθών, συντάξεων κ.λπ.</a:t>
          </a:r>
          <a:r>
            <a:rPr lang="el-GR" sz="2000" dirty="0" smtClean="0"/>
            <a:t>)</a:t>
          </a:r>
          <a:endParaRPr lang="en-US" sz="2000" dirty="0"/>
        </a:p>
      </dgm:t>
    </dgm:pt>
    <dgm:pt modelId="{B1574B9E-D7BA-4943-A507-10D99E0D84F2}" type="parTrans" cxnId="{06A9B7BF-70ED-5F46-9C51-71DD7F36999D}">
      <dgm:prSet/>
      <dgm:spPr>
        <a:ln>
          <a:tailEnd type="stealth"/>
        </a:ln>
      </dgm:spPr>
      <dgm:t>
        <a:bodyPr/>
        <a:lstStyle/>
        <a:p>
          <a:endParaRPr lang="en-US"/>
        </a:p>
      </dgm:t>
    </dgm:pt>
    <dgm:pt modelId="{F5CE7A19-A345-194D-BC78-AA26995448EE}" type="sibTrans" cxnId="{06A9B7BF-70ED-5F46-9C51-71DD7F36999D}">
      <dgm:prSet/>
      <dgm:spPr/>
      <dgm:t>
        <a:bodyPr/>
        <a:lstStyle/>
        <a:p>
          <a:endParaRPr lang="en-US"/>
        </a:p>
      </dgm:t>
    </dgm:pt>
    <dgm:pt modelId="{B310A99E-A741-324F-8C73-7C9E975C80B0}" type="pres">
      <dgm:prSet presAssocID="{E1F62CDF-27AF-304D-98FA-BC17519D3F56}" presName="diagram" presStyleCnt="0">
        <dgm:presLayoutVars>
          <dgm:chPref val="1"/>
          <dgm:dir/>
          <dgm:animOne val="branch"/>
          <dgm:animLvl val="lvl"/>
          <dgm:resizeHandles val="exact"/>
        </dgm:presLayoutVars>
      </dgm:prSet>
      <dgm:spPr/>
      <dgm:t>
        <a:bodyPr/>
        <a:lstStyle/>
        <a:p>
          <a:endParaRPr lang="en-US"/>
        </a:p>
      </dgm:t>
    </dgm:pt>
    <dgm:pt modelId="{EAD4EE13-0B8E-B240-A0F4-D8A767BAC48A}" type="pres">
      <dgm:prSet presAssocID="{ADABB73C-D486-FC44-BDA7-6CBCECF5B7CC}" presName="root1" presStyleCnt="0"/>
      <dgm:spPr/>
    </dgm:pt>
    <dgm:pt modelId="{229D6EC9-62ED-AC4B-ACFF-F24C1402FF7C}" type="pres">
      <dgm:prSet presAssocID="{ADABB73C-D486-FC44-BDA7-6CBCECF5B7CC}" presName="LevelOneTextNode" presStyleLbl="node0" presStyleIdx="0" presStyleCnt="1" custScaleX="136729" custScaleY="347333" custLinFactNeighborX="-473" custLinFactNeighborY="6133">
        <dgm:presLayoutVars>
          <dgm:chPref val="3"/>
        </dgm:presLayoutVars>
      </dgm:prSet>
      <dgm:spPr/>
      <dgm:t>
        <a:bodyPr/>
        <a:lstStyle/>
        <a:p>
          <a:endParaRPr lang="en-US"/>
        </a:p>
      </dgm:t>
    </dgm:pt>
    <dgm:pt modelId="{975AC298-D6D6-6842-88A0-B69AAD269597}" type="pres">
      <dgm:prSet presAssocID="{ADABB73C-D486-FC44-BDA7-6CBCECF5B7CC}" presName="level2hierChild" presStyleCnt="0"/>
      <dgm:spPr/>
    </dgm:pt>
    <dgm:pt modelId="{E569B3A7-3CF1-8444-88CE-5D296381E59F}" type="pres">
      <dgm:prSet presAssocID="{5B5CC788-6648-4F43-A79F-7FD8AF5F3B72}" presName="conn2-1" presStyleLbl="parChTrans1D2" presStyleIdx="0" presStyleCnt="2"/>
      <dgm:spPr/>
      <dgm:t>
        <a:bodyPr/>
        <a:lstStyle/>
        <a:p>
          <a:endParaRPr lang="en-US"/>
        </a:p>
      </dgm:t>
    </dgm:pt>
    <dgm:pt modelId="{A51A783D-5192-4D47-819E-BE42209762A5}" type="pres">
      <dgm:prSet presAssocID="{5B5CC788-6648-4F43-A79F-7FD8AF5F3B72}" presName="connTx" presStyleLbl="parChTrans1D2" presStyleIdx="0" presStyleCnt="2"/>
      <dgm:spPr/>
      <dgm:t>
        <a:bodyPr/>
        <a:lstStyle/>
        <a:p>
          <a:endParaRPr lang="en-US"/>
        </a:p>
      </dgm:t>
    </dgm:pt>
    <dgm:pt modelId="{B5A78D2E-47A3-A943-9421-565C9ADA7CA0}" type="pres">
      <dgm:prSet presAssocID="{AF4A61BB-F20D-BD42-86EA-A1E27BB24D17}" presName="root2" presStyleCnt="0"/>
      <dgm:spPr/>
    </dgm:pt>
    <dgm:pt modelId="{804190E2-F418-D240-AD9C-A52D9E65DCE8}" type="pres">
      <dgm:prSet presAssocID="{AF4A61BB-F20D-BD42-86EA-A1E27BB24D17}" presName="LevelTwoTextNode" presStyleLbl="node2" presStyleIdx="0" presStyleCnt="2" custScaleX="208251" custScaleY="259351">
        <dgm:presLayoutVars>
          <dgm:chPref val="3"/>
        </dgm:presLayoutVars>
      </dgm:prSet>
      <dgm:spPr/>
      <dgm:t>
        <a:bodyPr/>
        <a:lstStyle/>
        <a:p>
          <a:endParaRPr lang="en-US"/>
        </a:p>
      </dgm:t>
    </dgm:pt>
    <dgm:pt modelId="{7E1B4160-DC8A-244E-846D-7F9BD09800A7}" type="pres">
      <dgm:prSet presAssocID="{AF4A61BB-F20D-BD42-86EA-A1E27BB24D17}" presName="level3hierChild" presStyleCnt="0"/>
      <dgm:spPr/>
    </dgm:pt>
    <dgm:pt modelId="{5C072E4F-AD70-2A4B-9342-245EB98157DA}" type="pres">
      <dgm:prSet presAssocID="{12607C33-4A1E-8248-B351-28684D185624}" presName="conn2-1" presStyleLbl="parChTrans1D3" presStyleIdx="0" presStyleCnt="2"/>
      <dgm:spPr/>
      <dgm:t>
        <a:bodyPr/>
        <a:lstStyle/>
        <a:p>
          <a:endParaRPr lang="en-US"/>
        </a:p>
      </dgm:t>
    </dgm:pt>
    <dgm:pt modelId="{CF76B84C-511B-6A46-B52A-561E4143A5C5}" type="pres">
      <dgm:prSet presAssocID="{12607C33-4A1E-8248-B351-28684D185624}" presName="connTx" presStyleLbl="parChTrans1D3" presStyleIdx="0" presStyleCnt="2"/>
      <dgm:spPr/>
      <dgm:t>
        <a:bodyPr/>
        <a:lstStyle/>
        <a:p>
          <a:endParaRPr lang="en-US"/>
        </a:p>
      </dgm:t>
    </dgm:pt>
    <dgm:pt modelId="{67630516-3788-7E48-A5CF-354FC474F44C}" type="pres">
      <dgm:prSet presAssocID="{85657B13-6C38-3041-93BC-A8C518FE1DF1}" presName="root2" presStyleCnt="0"/>
      <dgm:spPr/>
    </dgm:pt>
    <dgm:pt modelId="{08B8AD6C-8105-3142-8C0E-BA657C554172}" type="pres">
      <dgm:prSet presAssocID="{85657B13-6C38-3041-93BC-A8C518FE1DF1}" presName="LevelTwoTextNode" presStyleLbl="node3" presStyleIdx="0" presStyleCnt="2" custScaleX="102128" custScaleY="267148">
        <dgm:presLayoutVars>
          <dgm:chPref val="3"/>
        </dgm:presLayoutVars>
      </dgm:prSet>
      <dgm:spPr/>
      <dgm:t>
        <a:bodyPr/>
        <a:lstStyle/>
        <a:p>
          <a:endParaRPr lang="en-US"/>
        </a:p>
      </dgm:t>
    </dgm:pt>
    <dgm:pt modelId="{B77134E2-E0F9-A248-B269-9873A8DDA659}" type="pres">
      <dgm:prSet presAssocID="{85657B13-6C38-3041-93BC-A8C518FE1DF1}" presName="level3hierChild" presStyleCnt="0"/>
      <dgm:spPr/>
    </dgm:pt>
    <dgm:pt modelId="{8DEFA3F1-CBCB-C94F-9D05-0EDCEDBEF938}" type="pres">
      <dgm:prSet presAssocID="{31022FF3-D9AE-3C48-AA4F-E3B76C514AF8}" presName="conn2-1" presStyleLbl="parChTrans1D2" presStyleIdx="1" presStyleCnt="2"/>
      <dgm:spPr/>
      <dgm:t>
        <a:bodyPr/>
        <a:lstStyle/>
        <a:p>
          <a:endParaRPr lang="en-US"/>
        </a:p>
      </dgm:t>
    </dgm:pt>
    <dgm:pt modelId="{7BC45A93-55BA-3E4E-9FF4-865F9CF5016E}" type="pres">
      <dgm:prSet presAssocID="{31022FF3-D9AE-3C48-AA4F-E3B76C514AF8}" presName="connTx" presStyleLbl="parChTrans1D2" presStyleIdx="1" presStyleCnt="2"/>
      <dgm:spPr/>
      <dgm:t>
        <a:bodyPr/>
        <a:lstStyle/>
        <a:p>
          <a:endParaRPr lang="en-US"/>
        </a:p>
      </dgm:t>
    </dgm:pt>
    <dgm:pt modelId="{0CBDF841-C01D-F84B-A654-5B53E5FF73F1}" type="pres">
      <dgm:prSet presAssocID="{2411ED52-C737-2246-B015-30DE45433DDB}" presName="root2" presStyleCnt="0"/>
      <dgm:spPr/>
    </dgm:pt>
    <dgm:pt modelId="{AC114C8D-BC97-C349-98BE-02CA78E09F18}" type="pres">
      <dgm:prSet presAssocID="{2411ED52-C737-2246-B015-30DE45433DDB}" presName="LevelTwoTextNode" presStyleLbl="node2" presStyleIdx="1" presStyleCnt="2" custScaleX="208623" custScaleY="333994" custLinFactNeighborX="-1999" custLinFactNeighborY="52780">
        <dgm:presLayoutVars>
          <dgm:chPref val="3"/>
        </dgm:presLayoutVars>
      </dgm:prSet>
      <dgm:spPr/>
      <dgm:t>
        <a:bodyPr/>
        <a:lstStyle/>
        <a:p>
          <a:endParaRPr lang="en-US"/>
        </a:p>
      </dgm:t>
    </dgm:pt>
    <dgm:pt modelId="{99176599-F062-A845-9D27-9507D3ABFF19}" type="pres">
      <dgm:prSet presAssocID="{2411ED52-C737-2246-B015-30DE45433DDB}" presName="level3hierChild" presStyleCnt="0"/>
      <dgm:spPr/>
    </dgm:pt>
    <dgm:pt modelId="{0F8784E7-427D-3B49-92AD-A831FAA31AC4}" type="pres">
      <dgm:prSet presAssocID="{B1574B9E-D7BA-4943-A507-10D99E0D84F2}" presName="conn2-1" presStyleLbl="parChTrans1D3" presStyleIdx="1" presStyleCnt="2"/>
      <dgm:spPr/>
      <dgm:t>
        <a:bodyPr/>
        <a:lstStyle/>
        <a:p>
          <a:endParaRPr lang="en-US"/>
        </a:p>
      </dgm:t>
    </dgm:pt>
    <dgm:pt modelId="{ED85C9FC-402C-EF4C-A7B0-11EA93F050A3}" type="pres">
      <dgm:prSet presAssocID="{B1574B9E-D7BA-4943-A507-10D99E0D84F2}" presName="connTx" presStyleLbl="parChTrans1D3" presStyleIdx="1" presStyleCnt="2"/>
      <dgm:spPr/>
      <dgm:t>
        <a:bodyPr/>
        <a:lstStyle/>
        <a:p>
          <a:endParaRPr lang="en-US"/>
        </a:p>
      </dgm:t>
    </dgm:pt>
    <dgm:pt modelId="{DCD70BED-5A6B-E649-B791-94FC1AB4B1B6}" type="pres">
      <dgm:prSet presAssocID="{3FD90B0C-9C71-BE4A-9830-468D304CDBF9}" presName="root2" presStyleCnt="0"/>
      <dgm:spPr/>
    </dgm:pt>
    <dgm:pt modelId="{05144145-438B-284E-9659-99A019B94E87}" type="pres">
      <dgm:prSet presAssocID="{3FD90B0C-9C71-BE4A-9830-468D304CDBF9}" presName="LevelTwoTextNode" presStyleLbl="node3" presStyleIdx="1" presStyleCnt="2" custScaleX="113632" custScaleY="340424" custLinFactNeighborX="818" custLinFactNeighborY="54823">
        <dgm:presLayoutVars>
          <dgm:chPref val="3"/>
        </dgm:presLayoutVars>
      </dgm:prSet>
      <dgm:spPr/>
      <dgm:t>
        <a:bodyPr/>
        <a:lstStyle/>
        <a:p>
          <a:endParaRPr lang="en-US"/>
        </a:p>
      </dgm:t>
    </dgm:pt>
    <dgm:pt modelId="{D5D7A7CB-BF9F-2440-A3FD-5A9DA388A935}" type="pres">
      <dgm:prSet presAssocID="{3FD90B0C-9C71-BE4A-9830-468D304CDBF9}" presName="level3hierChild" presStyleCnt="0"/>
      <dgm:spPr/>
    </dgm:pt>
  </dgm:ptLst>
  <dgm:cxnLst>
    <dgm:cxn modelId="{AC0E936F-8C5B-EF49-8B95-2D5E823E9164}" type="presOf" srcId="{12607C33-4A1E-8248-B351-28684D185624}" destId="{5C072E4F-AD70-2A4B-9342-245EB98157DA}" srcOrd="0" destOrd="0" presId="urn:microsoft.com/office/officeart/2005/8/layout/hierarchy2"/>
    <dgm:cxn modelId="{C707A7B5-CA97-114C-BDE0-35E71A2032D9}" type="presOf" srcId="{ADABB73C-D486-FC44-BDA7-6CBCECF5B7CC}" destId="{229D6EC9-62ED-AC4B-ACFF-F24C1402FF7C}" srcOrd="0" destOrd="0" presId="urn:microsoft.com/office/officeart/2005/8/layout/hierarchy2"/>
    <dgm:cxn modelId="{D9C359C2-9306-0145-922F-B3F5759F4CC3}" type="presOf" srcId="{B1574B9E-D7BA-4943-A507-10D99E0D84F2}" destId="{ED85C9FC-402C-EF4C-A7B0-11EA93F050A3}" srcOrd="1" destOrd="0" presId="urn:microsoft.com/office/officeart/2005/8/layout/hierarchy2"/>
    <dgm:cxn modelId="{9D39A902-42A5-A548-B141-071E5CEFF7E3}" type="presOf" srcId="{12607C33-4A1E-8248-B351-28684D185624}" destId="{CF76B84C-511B-6A46-B52A-561E4143A5C5}" srcOrd="1" destOrd="0" presId="urn:microsoft.com/office/officeart/2005/8/layout/hierarchy2"/>
    <dgm:cxn modelId="{BAF7FBF2-DDF2-F440-9101-7B37C6D16529}" srcId="{ADABB73C-D486-FC44-BDA7-6CBCECF5B7CC}" destId="{2411ED52-C737-2246-B015-30DE45433DDB}" srcOrd="1" destOrd="0" parTransId="{31022FF3-D9AE-3C48-AA4F-E3B76C514AF8}" sibTransId="{0E5FF035-F24C-F846-B385-B233A8221DB2}"/>
    <dgm:cxn modelId="{659B7C96-E237-0B4B-A26F-126D2D39ACF9}" type="presOf" srcId="{B1574B9E-D7BA-4943-A507-10D99E0D84F2}" destId="{0F8784E7-427D-3B49-92AD-A831FAA31AC4}" srcOrd="0" destOrd="0" presId="urn:microsoft.com/office/officeart/2005/8/layout/hierarchy2"/>
    <dgm:cxn modelId="{7896D41A-5AF2-8C41-AEDD-3557520CCBA5}" type="presOf" srcId="{2411ED52-C737-2246-B015-30DE45433DDB}" destId="{AC114C8D-BC97-C349-98BE-02CA78E09F18}" srcOrd="0" destOrd="0" presId="urn:microsoft.com/office/officeart/2005/8/layout/hierarchy2"/>
    <dgm:cxn modelId="{661FDFAA-06C5-694C-BC18-EE708C0D3D6C}" type="presOf" srcId="{5B5CC788-6648-4F43-A79F-7FD8AF5F3B72}" destId="{E569B3A7-3CF1-8444-88CE-5D296381E59F}" srcOrd="0" destOrd="0" presId="urn:microsoft.com/office/officeart/2005/8/layout/hierarchy2"/>
    <dgm:cxn modelId="{E351D1A9-B5DD-6D42-9FC1-2DD6009B069F}" type="presOf" srcId="{31022FF3-D9AE-3C48-AA4F-E3B76C514AF8}" destId="{8DEFA3F1-CBCB-C94F-9D05-0EDCEDBEF938}" srcOrd="0" destOrd="0" presId="urn:microsoft.com/office/officeart/2005/8/layout/hierarchy2"/>
    <dgm:cxn modelId="{06A9B7BF-70ED-5F46-9C51-71DD7F36999D}" srcId="{2411ED52-C737-2246-B015-30DE45433DDB}" destId="{3FD90B0C-9C71-BE4A-9830-468D304CDBF9}" srcOrd="0" destOrd="0" parTransId="{B1574B9E-D7BA-4943-A507-10D99E0D84F2}" sibTransId="{F5CE7A19-A345-194D-BC78-AA26995448EE}"/>
    <dgm:cxn modelId="{1D86A080-8848-4748-B620-458BEA751554}" type="presOf" srcId="{AF4A61BB-F20D-BD42-86EA-A1E27BB24D17}" destId="{804190E2-F418-D240-AD9C-A52D9E65DCE8}" srcOrd="0" destOrd="0" presId="urn:microsoft.com/office/officeart/2005/8/layout/hierarchy2"/>
    <dgm:cxn modelId="{A188AA28-885B-3A42-BA20-594D88B9E56D}" type="presOf" srcId="{3FD90B0C-9C71-BE4A-9830-468D304CDBF9}" destId="{05144145-438B-284E-9659-99A019B94E87}" srcOrd="0" destOrd="0" presId="urn:microsoft.com/office/officeart/2005/8/layout/hierarchy2"/>
    <dgm:cxn modelId="{ED4FD48F-28B0-4743-B918-EC53A6A41A4A}" type="presOf" srcId="{E1F62CDF-27AF-304D-98FA-BC17519D3F56}" destId="{B310A99E-A741-324F-8C73-7C9E975C80B0}" srcOrd="0" destOrd="0" presId="urn:microsoft.com/office/officeart/2005/8/layout/hierarchy2"/>
    <dgm:cxn modelId="{EFE452FB-AFF0-4542-A992-0FF5D45A6889}" srcId="{AF4A61BB-F20D-BD42-86EA-A1E27BB24D17}" destId="{85657B13-6C38-3041-93BC-A8C518FE1DF1}" srcOrd="0" destOrd="0" parTransId="{12607C33-4A1E-8248-B351-28684D185624}" sibTransId="{F1F988BA-B1AE-B844-AB69-4B6451FD9B35}"/>
    <dgm:cxn modelId="{5E481518-2AEE-5E4A-9141-46B314B2C1EA}" type="presOf" srcId="{85657B13-6C38-3041-93BC-A8C518FE1DF1}" destId="{08B8AD6C-8105-3142-8C0E-BA657C554172}" srcOrd="0" destOrd="0" presId="urn:microsoft.com/office/officeart/2005/8/layout/hierarchy2"/>
    <dgm:cxn modelId="{875E17E2-CFE1-E841-9D30-0201661D7A2D}" srcId="{E1F62CDF-27AF-304D-98FA-BC17519D3F56}" destId="{ADABB73C-D486-FC44-BDA7-6CBCECF5B7CC}" srcOrd="0" destOrd="0" parTransId="{4FBD59F3-D44A-744C-A479-D944C92802C9}" sibTransId="{96DB3C11-30F5-5C47-8532-BC1C45D25D0F}"/>
    <dgm:cxn modelId="{C15D4438-D5BA-154F-B39C-27A0A614B1B8}" type="presOf" srcId="{31022FF3-D9AE-3C48-AA4F-E3B76C514AF8}" destId="{7BC45A93-55BA-3E4E-9FF4-865F9CF5016E}" srcOrd="1" destOrd="0" presId="urn:microsoft.com/office/officeart/2005/8/layout/hierarchy2"/>
    <dgm:cxn modelId="{FA5873C6-AF1D-4943-AA5F-334D24568A00}" type="presOf" srcId="{5B5CC788-6648-4F43-A79F-7FD8AF5F3B72}" destId="{A51A783D-5192-4D47-819E-BE42209762A5}" srcOrd="1" destOrd="0" presId="urn:microsoft.com/office/officeart/2005/8/layout/hierarchy2"/>
    <dgm:cxn modelId="{93802A39-AB96-5F4B-9A0B-472738F30F57}" srcId="{ADABB73C-D486-FC44-BDA7-6CBCECF5B7CC}" destId="{AF4A61BB-F20D-BD42-86EA-A1E27BB24D17}" srcOrd="0" destOrd="0" parTransId="{5B5CC788-6648-4F43-A79F-7FD8AF5F3B72}" sibTransId="{A4E03162-8400-1440-A856-6EA5143A47DC}"/>
    <dgm:cxn modelId="{E2957C4D-3218-524F-98F4-9B98E6ED44F8}" type="presParOf" srcId="{B310A99E-A741-324F-8C73-7C9E975C80B0}" destId="{EAD4EE13-0B8E-B240-A0F4-D8A767BAC48A}" srcOrd="0" destOrd="0" presId="urn:microsoft.com/office/officeart/2005/8/layout/hierarchy2"/>
    <dgm:cxn modelId="{27D61FF0-35A3-6244-8AD6-D6EB3F55BA73}" type="presParOf" srcId="{EAD4EE13-0B8E-B240-A0F4-D8A767BAC48A}" destId="{229D6EC9-62ED-AC4B-ACFF-F24C1402FF7C}" srcOrd="0" destOrd="0" presId="urn:microsoft.com/office/officeart/2005/8/layout/hierarchy2"/>
    <dgm:cxn modelId="{0FDE1275-C519-6F43-8466-0F6ABC37FB08}" type="presParOf" srcId="{EAD4EE13-0B8E-B240-A0F4-D8A767BAC48A}" destId="{975AC298-D6D6-6842-88A0-B69AAD269597}" srcOrd="1" destOrd="0" presId="urn:microsoft.com/office/officeart/2005/8/layout/hierarchy2"/>
    <dgm:cxn modelId="{5E7882D4-94E6-BE4D-A7AA-838B2A5235A2}" type="presParOf" srcId="{975AC298-D6D6-6842-88A0-B69AAD269597}" destId="{E569B3A7-3CF1-8444-88CE-5D296381E59F}" srcOrd="0" destOrd="0" presId="urn:microsoft.com/office/officeart/2005/8/layout/hierarchy2"/>
    <dgm:cxn modelId="{6C839DB9-78A9-4844-9894-9DF672943AD9}" type="presParOf" srcId="{E569B3A7-3CF1-8444-88CE-5D296381E59F}" destId="{A51A783D-5192-4D47-819E-BE42209762A5}" srcOrd="0" destOrd="0" presId="urn:microsoft.com/office/officeart/2005/8/layout/hierarchy2"/>
    <dgm:cxn modelId="{CB48541E-0086-7B40-9857-EFB110468DF3}" type="presParOf" srcId="{975AC298-D6D6-6842-88A0-B69AAD269597}" destId="{B5A78D2E-47A3-A943-9421-565C9ADA7CA0}" srcOrd="1" destOrd="0" presId="urn:microsoft.com/office/officeart/2005/8/layout/hierarchy2"/>
    <dgm:cxn modelId="{1A5D0126-0C7E-3A46-916B-8A36B50CEF0E}" type="presParOf" srcId="{B5A78D2E-47A3-A943-9421-565C9ADA7CA0}" destId="{804190E2-F418-D240-AD9C-A52D9E65DCE8}" srcOrd="0" destOrd="0" presId="urn:microsoft.com/office/officeart/2005/8/layout/hierarchy2"/>
    <dgm:cxn modelId="{8E20FAAA-EDF3-CE4A-8114-C9FB734BF604}" type="presParOf" srcId="{B5A78D2E-47A3-A943-9421-565C9ADA7CA0}" destId="{7E1B4160-DC8A-244E-846D-7F9BD09800A7}" srcOrd="1" destOrd="0" presId="urn:microsoft.com/office/officeart/2005/8/layout/hierarchy2"/>
    <dgm:cxn modelId="{1C8D7011-71B3-E342-A8BD-38FE6F00F3B6}" type="presParOf" srcId="{7E1B4160-DC8A-244E-846D-7F9BD09800A7}" destId="{5C072E4F-AD70-2A4B-9342-245EB98157DA}" srcOrd="0" destOrd="0" presId="urn:microsoft.com/office/officeart/2005/8/layout/hierarchy2"/>
    <dgm:cxn modelId="{4B6CDC8C-91D1-8545-9B48-2410EA107353}" type="presParOf" srcId="{5C072E4F-AD70-2A4B-9342-245EB98157DA}" destId="{CF76B84C-511B-6A46-B52A-561E4143A5C5}" srcOrd="0" destOrd="0" presId="urn:microsoft.com/office/officeart/2005/8/layout/hierarchy2"/>
    <dgm:cxn modelId="{35C6A04E-7C99-244D-9500-EBC392123B39}" type="presParOf" srcId="{7E1B4160-DC8A-244E-846D-7F9BD09800A7}" destId="{67630516-3788-7E48-A5CF-354FC474F44C}" srcOrd="1" destOrd="0" presId="urn:microsoft.com/office/officeart/2005/8/layout/hierarchy2"/>
    <dgm:cxn modelId="{38A9EDBE-A78C-5C4A-8B2A-76B31FC38403}" type="presParOf" srcId="{67630516-3788-7E48-A5CF-354FC474F44C}" destId="{08B8AD6C-8105-3142-8C0E-BA657C554172}" srcOrd="0" destOrd="0" presId="urn:microsoft.com/office/officeart/2005/8/layout/hierarchy2"/>
    <dgm:cxn modelId="{95FF8C87-AC8D-9C41-8D09-D08407777ACC}" type="presParOf" srcId="{67630516-3788-7E48-A5CF-354FC474F44C}" destId="{B77134E2-E0F9-A248-B269-9873A8DDA659}" srcOrd="1" destOrd="0" presId="urn:microsoft.com/office/officeart/2005/8/layout/hierarchy2"/>
    <dgm:cxn modelId="{2B461690-2CB5-E546-8E52-C47C45122972}" type="presParOf" srcId="{975AC298-D6D6-6842-88A0-B69AAD269597}" destId="{8DEFA3F1-CBCB-C94F-9D05-0EDCEDBEF938}" srcOrd="2" destOrd="0" presId="urn:microsoft.com/office/officeart/2005/8/layout/hierarchy2"/>
    <dgm:cxn modelId="{1ED2FBBA-3980-8F4D-9E50-CD19579C87BB}" type="presParOf" srcId="{8DEFA3F1-CBCB-C94F-9D05-0EDCEDBEF938}" destId="{7BC45A93-55BA-3E4E-9FF4-865F9CF5016E}" srcOrd="0" destOrd="0" presId="urn:microsoft.com/office/officeart/2005/8/layout/hierarchy2"/>
    <dgm:cxn modelId="{59706B43-4D1E-9E4C-8613-4B44A78A01FE}" type="presParOf" srcId="{975AC298-D6D6-6842-88A0-B69AAD269597}" destId="{0CBDF841-C01D-F84B-A654-5B53E5FF73F1}" srcOrd="3" destOrd="0" presId="urn:microsoft.com/office/officeart/2005/8/layout/hierarchy2"/>
    <dgm:cxn modelId="{B56A0354-4FCC-5547-BF56-D9E12F157BEA}" type="presParOf" srcId="{0CBDF841-C01D-F84B-A654-5B53E5FF73F1}" destId="{AC114C8D-BC97-C349-98BE-02CA78E09F18}" srcOrd="0" destOrd="0" presId="urn:microsoft.com/office/officeart/2005/8/layout/hierarchy2"/>
    <dgm:cxn modelId="{5BEDD4CF-D1B9-DA40-B5E3-1EF142C67C63}" type="presParOf" srcId="{0CBDF841-C01D-F84B-A654-5B53E5FF73F1}" destId="{99176599-F062-A845-9D27-9507D3ABFF19}" srcOrd="1" destOrd="0" presId="urn:microsoft.com/office/officeart/2005/8/layout/hierarchy2"/>
    <dgm:cxn modelId="{9DAA9D1B-FF86-8646-BF3C-B5F6B225A806}" type="presParOf" srcId="{99176599-F062-A845-9D27-9507D3ABFF19}" destId="{0F8784E7-427D-3B49-92AD-A831FAA31AC4}" srcOrd="0" destOrd="0" presId="urn:microsoft.com/office/officeart/2005/8/layout/hierarchy2"/>
    <dgm:cxn modelId="{D866C02D-A8A2-E34B-9B0B-5B3B21C2B7F7}" type="presParOf" srcId="{0F8784E7-427D-3B49-92AD-A831FAA31AC4}" destId="{ED85C9FC-402C-EF4C-A7B0-11EA93F050A3}" srcOrd="0" destOrd="0" presId="urn:microsoft.com/office/officeart/2005/8/layout/hierarchy2"/>
    <dgm:cxn modelId="{BA3792AF-FCCE-F749-A476-8401D0930C19}" type="presParOf" srcId="{99176599-F062-A845-9D27-9507D3ABFF19}" destId="{DCD70BED-5A6B-E649-B791-94FC1AB4B1B6}" srcOrd="1" destOrd="0" presId="urn:microsoft.com/office/officeart/2005/8/layout/hierarchy2"/>
    <dgm:cxn modelId="{4ABE2191-32C5-DA47-A9FB-692EDB44B79A}" type="presParOf" srcId="{DCD70BED-5A6B-E649-B791-94FC1AB4B1B6}" destId="{05144145-438B-284E-9659-99A019B94E87}" srcOrd="0" destOrd="0" presId="urn:microsoft.com/office/officeart/2005/8/layout/hierarchy2"/>
    <dgm:cxn modelId="{A17F3FC7-3C4E-D847-8377-D6E98D26C654}" type="presParOf" srcId="{DCD70BED-5A6B-E649-B791-94FC1AB4B1B6}" destId="{D5D7A7CB-BF9F-2440-A3FD-5A9DA388A935}"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9D6EC9-62ED-AC4B-ACFF-F24C1402FF7C}">
      <dsp:nvSpPr>
        <dsp:cNvPr id="0" name=""/>
        <dsp:cNvSpPr/>
      </dsp:nvSpPr>
      <dsp:spPr>
        <a:xfrm>
          <a:off x="3" y="1629096"/>
          <a:ext cx="1981908" cy="2517322"/>
        </a:xfrm>
        <a:prstGeom prst="roundRect">
          <a:avLst>
            <a:gd name="adj" fmla="val 10000"/>
          </a:avLst>
        </a:prstGeom>
        <a:solidFill>
          <a:schemeClr val="accent4"/>
        </a:solidFill>
        <a:ln w="38100" cap="flat" cmpd="sng" algn="ctr">
          <a:solidFill>
            <a:schemeClr val="lt1"/>
          </a:solidFill>
          <a:prstDash val="solid"/>
        </a:ln>
        <a:effectLst/>
      </dsp:spPr>
      <dsp:style>
        <a:lnRef idx="3">
          <a:schemeClr val="lt1"/>
        </a:lnRef>
        <a:fillRef idx="1">
          <a:schemeClr val="accent4"/>
        </a:fillRef>
        <a:effectRef idx="1">
          <a:schemeClr val="accent4"/>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l-GR" sz="2800" kern="1200" dirty="0" smtClean="0">
              <a:solidFill>
                <a:srgbClr val="FF6600"/>
              </a:solidFill>
            </a:rPr>
            <a:t>Κυρίαρχες ιδεολογίες</a:t>
          </a:r>
          <a:endParaRPr lang="en-US" sz="2800" kern="1200" dirty="0">
            <a:solidFill>
              <a:srgbClr val="FF6600"/>
            </a:solidFill>
          </a:endParaRPr>
        </a:p>
      </dsp:txBody>
      <dsp:txXfrm>
        <a:off x="58051" y="1687144"/>
        <a:ext cx="1865812" cy="2401226"/>
      </dsp:txXfrm>
    </dsp:sp>
    <dsp:sp modelId="{E569B3A7-3CF1-8444-88CE-5D296381E59F}">
      <dsp:nvSpPr>
        <dsp:cNvPr id="0" name=""/>
        <dsp:cNvSpPr/>
      </dsp:nvSpPr>
      <dsp:spPr>
        <a:xfrm rot="17623466">
          <a:off x="1546176" y="2208823"/>
          <a:ext cx="1458132" cy="22960"/>
        </a:xfrm>
        <a:custGeom>
          <a:avLst/>
          <a:gdLst/>
          <a:ahLst/>
          <a:cxnLst/>
          <a:rect l="0" t="0" r="0" b="0"/>
          <a:pathLst>
            <a:path>
              <a:moveTo>
                <a:pt x="0" y="11480"/>
              </a:moveTo>
              <a:lnTo>
                <a:pt x="1458132" y="11480"/>
              </a:lnTo>
            </a:path>
          </a:pathLst>
        </a:custGeom>
        <a:noFill/>
        <a:ln w="12700" cap="flat" cmpd="sng" algn="ctr">
          <a:solidFill>
            <a:scrgbClr r="0" g="0" b="0">
              <a:shade val="95000"/>
              <a:satMod val="105000"/>
            </a:scrgbClr>
          </a:solidFill>
          <a:prstDash val="solid"/>
          <a:tailEnd type="stealth"/>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238789" y="2183850"/>
        <a:ext cx="72906" cy="72906"/>
      </dsp:txXfrm>
    </dsp:sp>
    <dsp:sp modelId="{804190E2-F418-D240-AD9C-A52D9E65DCE8}">
      <dsp:nvSpPr>
        <dsp:cNvPr id="0" name=""/>
        <dsp:cNvSpPr/>
      </dsp:nvSpPr>
      <dsp:spPr>
        <a:xfrm>
          <a:off x="2568573" y="613016"/>
          <a:ext cx="3018630" cy="1879666"/>
        </a:xfrm>
        <a:prstGeom prst="roundRect">
          <a:avLst>
            <a:gd name="adj" fmla="val 10000"/>
          </a:avLst>
        </a:prstGeom>
        <a:solidFill>
          <a:schemeClr val="accent1"/>
        </a:solidFill>
        <a:ln w="38100" cap="flat" cmpd="sng" algn="ctr">
          <a:solidFill>
            <a:schemeClr val="lt1"/>
          </a:solidFill>
          <a:prstDash val="solid"/>
        </a:ln>
        <a:effectLst/>
      </dsp:spPr>
      <dsp:style>
        <a:lnRef idx="3">
          <a:schemeClr val="lt1"/>
        </a:lnRef>
        <a:fillRef idx="1">
          <a:schemeClr val="accent1"/>
        </a:fillRef>
        <a:effectRef idx="1">
          <a:schemeClr val="accent1"/>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l-GR" sz="2000" kern="1200" dirty="0" smtClean="0">
              <a:solidFill>
                <a:srgbClr val="FF6600"/>
              </a:solidFill>
            </a:rPr>
            <a:t>Ανάγκη για ένα κράτος πρόνοιας </a:t>
          </a:r>
          <a:r>
            <a:rPr lang="el-GR" sz="2000" kern="1200" dirty="0" smtClean="0"/>
            <a:t>που θα υποστηρίζει τους πολίτες όλων των ηλικιών για μια καλή ποιότητα ζωής.</a:t>
          </a:r>
          <a:endParaRPr lang="en-US" sz="2000" kern="1200" dirty="0"/>
        </a:p>
      </dsp:txBody>
      <dsp:txXfrm>
        <a:off x="2623627" y="668070"/>
        <a:ext cx="2908522" cy="1769558"/>
      </dsp:txXfrm>
    </dsp:sp>
    <dsp:sp modelId="{5C072E4F-AD70-2A4B-9342-245EB98157DA}">
      <dsp:nvSpPr>
        <dsp:cNvPr id="0" name=""/>
        <dsp:cNvSpPr/>
      </dsp:nvSpPr>
      <dsp:spPr>
        <a:xfrm>
          <a:off x="5587204" y="1541369"/>
          <a:ext cx="579806" cy="22960"/>
        </a:xfrm>
        <a:custGeom>
          <a:avLst/>
          <a:gdLst/>
          <a:ahLst/>
          <a:cxnLst/>
          <a:rect l="0" t="0" r="0" b="0"/>
          <a:pathLst>
            <a:path>
              <a:moveTo>
                <a:pt x="0" y="11480"/>
              </a:moveTo>
              <a:lnTo>
                <a:pt x="579806" y="11480"/>
              </a:lnTo>
            </a:path>
          </a:pathLst>
        </a:custGeom>
        <a:noFill/>
        <a:ln w="12700" cap="flat" cmpd="sng" algn="ctr">
          <a:solidFill>
            <a:scrgbClr r="0" g="0" b="0">
              <a:shade val="95000"/>
              <a:satMod val="105000"/>
            </a:scrgbClr>
          </a:solidFill>
          <a:prstDash val="solid"/>
          <a:tailEnd type="stealth"/>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862612" y="1538354"/>
        <a:ext cx="28990" cy="28990"/>
      </dsp:txXfrm>
    </dsp:sp>
    <dsp:sp modelId="{08B8AD6C-8105-3142-8C0E-BA657C554172}">
      <dsp:nvSpPr>
        <dsp:cNvPr id="0" name=""/>
        <dsp:cNvSpPr/>
      </dsp:nvSpPr>
      <dsp:spPr>
        <a:xfrm>
          <a:off x="6167010" y="584761"/>
          <a:ext cx="1480361" cy="1936175"/>
        </a:xfrm>
        <a:prstGeom prst="roundRect">
          <a:avLst>
            <a:gd name="adj" fmla="val 10000"/>
          </a:avLst>
        </a:prstGeom>
        <a:solidFill>
          <a:schemeClr val="accent1"/>
        </a:solidFill>
        <a:ln w="38100" cap="flat" cmpd="sng" algn="ctr">
          <a:solidFill>
            <a:schemeClr val="lt1"/>
          </a:solidFill>
          <a:prstDash val="solid"/>
        </a:ln>
        <a:effectLst/>
      </dsp:spPr>
      <dsp:style>
        <a:lnRef idx="3">
          <a:schemeClr val="lt1"/>
        </a:lnRef>
        <a:fillRef idx="1">
          <a:schemeClr val="accent1"/>
        </a:fillRef>
        <a:effectRef idx="1">
          <a:schemeClr val="accent1"/>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l-GR" sz="1700" kern="1200" dirty="0" smtClean="0"/>
            <a:t>Χρειάζονται ισχυρότερα κοινωνικά δίκτυα για την προστασία των ευάλωτων </a:t>
          </a:r>
          <a:endParaRPr lang="en-US" sz="1700" kern="1200" dirty="0"/>
        </a:p>
      </dsp:txBody>
      <dsp:txXfrm>
        <a:off x="6210368" y="628119"/>
        <a:ext cx="1393645" cy="1849459"/>
      </dsp:txXfrm>
    </dsp:sp>
    <dsp:sp modelId="{8DEFA3F1-CBCB-C94F-9D05-0EDCEDBEF938}">
      <dsp:nvSpPr>
        <dsp:cNvPr id="0" name=""/>
        <dsp:cNvSpPr/>
      </dsp:nvSpPr>
      <dsp:spPr>
        <a:xfrm rot="4060459">
          <a:off x="1526707" y="3555300"/>
          <a:ext cx="1468094" cy="22960"/>
        </a:xfrm>
        <a:custGeom>
          <a:avLst/>
          <a:gdLst/>
          <a:ahLst/>
          <a:cxnLst/>
          <a:rect l="0" t="0" r="0" b="0"/>
          <a:pathLst>
            <a:path>
              <a:moveTo>
                <a:pt x="0" y="11480"/>
              </a:moveTo>
              <a:lnTo>
                <a:pt x="1468094" y="11480"/>
              </a:lnTo>
            </a:path>
          </a:pathLst>
        </a:custGeom>
        <a:noFill/>
        <a:ln w="12700" cap="flat" cmpd="sng" algn="ctr">
          <a:solidFill>
            <a:scrgbClr r="0" g="0" b="0">
              <a:shade val="95000"/>
              <a:satMod val="105000"/>
            </a:scrgbClr>
          </a:solidFill>
          <a:prstDash val="solid"/>
          <a:tailEnd type="stealth"/>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224052" y="3530078"/>
        <a:ext cx="73404" cy="73404"/>
      </dsp:txXfrm>
    </dsp:sp>
    <dsp:sp modelId="{AC114C8D-BC97-C349-98BE-02CA78E09F18}">
      <dsp:nvSpPr>
        <dsp:cNvPr id="0" name=""/>
        <dsp:cNvSpPr/>
      </dsp:nvSpPr>
      <dsp:spPr>
        <a:xfrm>
          <a:off x="2539598" y="3035479"/>
          <a:ext cx="3024022" cy="2420647"/>
        </a:xfrm>
        <a:prstGeom prst="roundRect">
          <a:avLst>
            <a:gd name="adj" fmla="val 10000"/>
          </a:avLst>
        </a:prstGeom>
        <a:solidFill>
          <a:schemeClr val="accent1"/>
        </a:solidFill>
        <a:ln w="38100" cap="flat" cmpd="sng" algn="ctr">
          <a:solidFill>
            <a:schemeClr val="lt1"/>
          </a:solidFill>
          <a:prstDash val="solid"/>
        </a:ln>
        <a:effectLst/>
      </dsp:spPr>
      <dsp:style>
        <a:lnRef idx="3">
          <a:schemeClr val="lt1"/>
        </a:lnRef>
        <a:fillRef idx="1">
          <a:schemeClr val="accent1"/>
        </a:fillRef>
        <a:effectRef idx="1">
          <a:schemeClr val="accent1"/>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l-GR" sz="2000" kern="1200" dirty="0" smtClean="0"/>
            <a:t>Το </a:t>
          </a:r>
          <a:r>
            <a:rPr lang="el-GR" sz="2000" kern="1200" dirty="0" smtClean="0">
              <a:solidFill>
                <a:srgbClr val="FF6600"/>
              </a:solidFill>
            </a:rPr>
            <a:t>κράτος πρόνοιας είναι μέρος του προβλήματος</a:t>
          </a:r>
          <a:r>
            <a:rPr lang="el-GR" sz="2000" kern="1200" dirty="0" smtClean="0"/>
            <a:t>, γιατί αποτρέπει τη δημιουργικότητα και τις πρωτοβουλίες και παράγει έναν πολιτισμό εξάρτησης που οδηγεί σε μια φτωχότερη κοινωνία</a:t>
          </a:r>
          <a:endParaRPr lang="en-US" sz="2000" kern="1200" dirty="0"/>
        </a:p>
      </dsp:txBody>
      <dsp:txXfrm>
        <a:off x="2610496" y="3106377"/>
        <a:ext cx="2882226" cy="2278851"/>
      </dsp:txXfrm>
    </dsp:sp>
    <dsp:sp modelId="{0F8784E7-427D-3B49-92AD-A831FAA31AC4}">
      <dsp:nvSpPr>
        <dsp:cNvPr id="0" name=""/>
        <dsp:cNvSpPr/>
      </dsp:nvSpPr>
      <dsp:spPr>
        <a:xfrm rot="82665">
          <a:off x="5563531" y="4241726"/>
          <a:ext cx="615819" cy="22960"/>
        </a:xfrm>
        <a:custGeom>
          <a:avLst/>
          <a:gdLst/>
          <a:ahLst/>
          <a:cxnLst/>
          <a:rect l="0" t="0" r="0" b="0"/>
          <a:pathLst>
            <a:path>
              <a:moveTo>
                <a:pt x="0" y="11480"/>
              </a:moveTo>
              <a:lnTo>
                <a:pt x="615819" y="11480"/>
              </a:lnTo>
            </a:path>
          </a:pathLst>
        </a:custGeom>
        <a:noFill/>
        <a:ln w="12700" cap="flat" cmpd="sng" algn="ctr">
          <a:solidFill>
            <a:scrgbClr r="0" g="0" b="0">
              <a:shade val="95000"/>
              <a:satMod val="105000"/>
            </a:scrgbClr>
          </a:solidFill>
          <a:prstDash val="solid"/>
          <a:tailEnd type="stealth"/>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856046" y="4237811"/>
        <a:ext cx="30790" cy="30790"/>
      </dsp:txXfrm>
    </dsp:sp>
    <dsp:sp modelId="{05144145-438B-284E-9659-99A019B94E87}">
      <dsp:nvSpPr>
        <dsp:cNvPr id="0" name=""/>
        <dsp:cNvSpPr/>
      </dsp:nvSpPr>
      <dsp:spPr>
        <a:xfrm>
          <a:off x="6179262" y="3026985"/>
          <a:ext cx="1647113" cy="2467249"/>
        </a:xfrm>
        <a:prstGeom prst="roundRect">
          <a:avLst>
            <a:gd name="adj" fmla="val 10000"/>
          </a:avLst>
        </a:prstGeom>
        <a:solidFill>
          <a:schemeClr val="accent1"/>
        </a:solidFill>
        <a:ln w="38100" cap="flat" cmpd="sng" algn="ctr">
          <a:solidFill>
            <a:schemeClr val="lt1"/>
          </a:solidFill>
          <a:prstDash val="solid"/>
        </a:ln>
        <a:effectLst/>
      </dsp:spPr>
      <dsp:style>
        <a:lnRef idx="3">
          <a:schemeClr val="lt1"/>
        </a:lnRef>
        <a:fillRef idx="1">
          <a:schemeClr val="accent1"/>
        </a:fillRef>
        <a:effectRef idx="1">
          <a:schemeClr val="accent1"/>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l-GR" sz="2000" kern="1200" dirty="0" smtClean="0"/>
            <a:t>Χρειάζεται εξοικονόμηση πόρων (=</a:t>
          </a:r>
          <a:r>
            <a:rPr lang="el-GR" sz="2000" kern="1200" dirty="0" smtClean="0">
              <a:solidFill>
                <a:schemeClr val="accent6">
                  <a:lumMod val="60000"/>
                  <a:lumOff val="40000"/>
                </a:schemeClr>
              </a:solidFill>
            </a:rPr>
            <a:t>ευφημισμός για περικοπές μισθών, συντάξεων κ.λπ.</a:t>
          </a:r>
          <a:r>
            <a:rPr lang="el-GR" sz="2000" kern="1200" dirty="0" smtClean="0"/>
            <a:t>)</a:t>
          </a:r>
          <a:endParaRPr lang="en-US" sz="2000" kern="1200" dirty="0"/>
        </a:p>
      </dsp:txBody>
      <dsp:txXfrm>
        <a:off x="6227504" y="3075227"/>
        <a:ext cx="1550629" cy="237076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EF4FFE5-9443-0841-B431-2CE65B0E0C8B}" type="datetimeFigureOut">
              <a:rPr lang="en-US" smtClean="0"/>
              <a:t>28/5/14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6F3D0BF-DD81-A54D-A91C-E18736E584D9}" type="slidenum">
              <a:rPr lang="en-US" smtClean="0"/>
              <a:t>‹#›</a:t>
            </a:fld>
            <a:endParaRPr lang="en-US"/>
          </a:p>
        </p:txBody>
      </p:sp>
    </p:spTree>
    <p:extLst>
      <p:ext uri="{BB962C8B-B14F-4D97-AF65-F5344CB8AC3E}">
        <p14:creationId xmlns:p14="http://schemas.microsoft.com/office/powerpoint/2010/main" val="34068465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04727E-2773-0E47-940F-D4BB71BA49C5}" type="datetimeFigureOut">
              <a:rPr lang="en-US" smtClean="0"/>
              <a:t>28/5/14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4531B8-82C7-CA48-AF60-CA2044082DCC}" type="slidenum">
              <a:rPr lang="en-US" smtClean="0"/>
              <a:t>‹#›</a:t>
            </a:fld>
            <a:endParaRPr lang="en-US"/>
          </a:p>
        </p:txBody>
      </p:sp>
    </p:spTree>
    <p:extLst>
      <p:ext uri="{BB962C8B-B14F-4D97-AF65-F5344CB8AC3E}">
        <p14:creationId xmlns:p14="http://schemas.microsoft.com/office/powerpoint/2010/main" val="12141477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4531B8-82C7-CA48-AF60-CA2044082DCC}" type="slidenum">
              <a:rPr lang="en-US" smtClean="0"/>
              <a:t>1</a:t>
            </a:fld>
            <a:endParaRPr lang="en-US"/>
          </a:p>
        </p:txBody>
      </p:sp>
    </p:spTree>
    <p:extLst>
      <p:ext uri="{BB962C8B-B14F-4D97-AF65-F5344CB8AC3E}">
        <p14:creationId xmlns:p14="http://schemas.microsoft.com/office/powerpoint/2010/main" val="1885945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2000" dirty="0" smtClean="0"/>
              <a:t>Η φτώχεια, λοιπόν, και οι διαδικασίες κοινωνικού αποκλεισμού σε μια κοινωνία έχουν σημαντική επίδραση στην υγεία του πληθυσμού. Σε όλη την Ευρώπη σε πλούσιες αλλά και σε φτωχές χώρες, </a:t>
            </a:r>
            <a:r>
              <a:rPr lang="el-GR" sz="2000" dirty="0" smtClean="0">
                <a:solidFill>
                  <a:srgbClr val="800000"/>
                </a:solidFill>
              </a:rPr>
              <a:t>όσοι βρίσκονται σε δυσμενέστερη κοινωνικοοικονομική κατάσταση έχουν χειρότερη υγεία και υψηλότερη θνησιμότητα</a:t>
            </a:r>
            <a:r>
              <a:rPr lang="el-GR" sz="2000" dirty="0" smtClean="0"/>
              <a:t>. Ιδιαίτερα για τις μειονοτικές ομάδες που υφίστανται και προκαταλήψεις και ρατσισμό η κατάσταση είναι χειρότερη.</a:t>
            </a:r>
          </a:p>
          <a:p>
            <a:r>
              <a:rPr lang="el-GR" sz="2000" dirty="0" smtClean="0"/>
              <a:t>Οι βλαπτικές επιδράσεις στην υγεία δεν προκύπτουν μόνο από την </a:t>
            </a:r>
            <a:r>
              <a:rPr lang="el-GR" sz="2000" b="1" dirty="0" smtClean="0"/>
              <a:t>υλική αποστέρηση </a:t>
            </a:r>
            <a:r>
              <a:rPr lang="el-GR" sz="2000" dirty="0" smtClean="0"/>
              <a:t>αλλά και από </a:t>
            </a:r>
            <a:r>
              <a:rPr lang="el-GR" sz="2000" dirty="0" smtClean="0">
                <a:solidFill>
                  <a:srgbClr val="FF0000"/>
                </a:solidFill>
              </a:rPr>
              <a:t>κοινωνικά</a:t>
            </a:r>
            <a:r>
              <a:rPr lang="el-GR" sz="2000" dirty="0" smtClean="0"/>
              <a:t> και </a:t>
            </a:r>
            <a:r>
              <a:rPr lang="el-GR" sz="2000" dirty="0" smtClean="0">
                <a:solidFill>
                  <a:srgbClr val="008000"/>
                </a:solidFill>
              </a:rPr>
              <a:t>ψυχολογικά</a:t>
            </a:r>
            <a:r>
              <a:rPr lang="el-GR" sz="2000" dirty="0" smtClean="0"/>
              <a:t> προβλήματα που προκύπτουν από τη ζωή τους σε σχετική φτώχεια. Επίσης, δεν είναι μόνο ότι οι φτωχότεροι έχουν χειρότερη υγεία, αλλά παρατηρείται μια </a:t>
            </a:r>
            <a:r>
              <a:rPr lang="el-GR" sz="2000" b="1" dirty="0" smtClean="0"/>
              <a:t>διαβάθμιση </a:t>
            </a:r>
            <a:r>
              <a:rPr lang="el-GR" sz="2000" dirty="0" smtClean="0"/>
              <a:t>νοσηρότητας και θνησιμότητας σε όλα τα κοινωνικοοικονομικά στρώματα. Αυτή η διαβάθμιση απαντάται στις βιομηχανικές κοινωνίες, αν και ποικίλει κάπως μεταξύ διαφορετικών χωρών, διαφορετικών ηλικιακών ομάδων και  ανάλογα με το δείκτη που χρησιμοποιείται για τη μέτρηση της υγείας, αλλά και μεταξύ ανδρών και γυναικών.</a:t>
            </a:r>
          </a:p>
          <a:p>
            <a:r>
              <a:rPr lang="el-GR" sz="2000" dirty="0" smtClean="0"/>
              <a:t>Πρόσφατα στοιχεία από τη Βρετανία δείχνουν ότι οι διαφοροποιήσεις στο προσδόκιμο ζωής ανάλογα με την κοινωνική τάξη συνεχίζουν να υπάρχουν και μάλιστα διευρύνονται. Ανάλογα δεδομένα υπάρχουν και από άλλες Ευρωπαϊκές χώρες. </a:t>
            </a:r>
          </a:p>
          <a:p>
            <a:r>
              <a:rPr lang="el-GR" sz="2000" dirty="0" smtClean="0"/>
              <a:t>Στα μέσα του 19</a:t>
            </a:r>
            <a:r>
              <a:rPr lang="el-GR" sz="2000" baseline="30000" dirty="0" smtClean="0"/>
              <a:t>ου</a:t>
            </a:r>
            <a:r>
              <a:rPr lang="el-GR" sz="2000" dirty="0" smtClean="0"/>
              <a:t> αιώνα οι φτωχοί υπέφεραν από περισσότερες παθήσεις και ασθένειες συγκριτικά με τους πλούσιους. Στα τέλη του 20ου  αιώνα αν και καταγράφηκε αύξηση του προσδόκιμου ζωής η κατάσταση παρέμεινε η ίδια. Η υγεία του πληθυσμού έχει βελτιωθεί αλλά το χάσμα μεταξύ των κοινωνικών ομάδων έχει αυξηθεί ιδίως από τις αρχές της δεκαετίας του ’80 και μετά. </a:t>
            </a:r>
            <a:endParaRPr lang="en-US" sz="2000" dirty="0" smtClean="0"/>
          </a:p>
          <a:p>
            <a:endParaRPr lang="en-US" sz="2000" dirty="0"/>
          </a:p>
        </p:txBody>
      </p:sp>
      <p:sp>
        <p:nvSpPr>
          <p:cNvPr id="4" name="Slide Number Placeholder 3"/>
          <p:cNvSpPr>
            <a:spLocks noGrp="1"/>
          </p:cNvSpPr>
          <p:nvPr>
            <p:ph type="sldNum" sz="quarter" idx="10"/>
          </p:nvPr>
        </p:nvSpPr>
        <p:spPr/>
        <p:txBody>
          <a:bodyPr/>
          <a:lstStyle/>
          <a:p>
            <a:fld id="{394531B8-82C7-CA48-AF60-CA2044082DCC}" type="slidenum">
              <a:rPr lang="en-US" smtClean="0"/>
              <a:t>5</a:t>
            </a:fld>
            <a:endParaRPr lang="en-US"/>
          </a:p>
        </p:txBody>
      </p:sp>
    </p:spTree>
    <p:extLst>
      <p:ext uri="{BB962C8B-B14F-4D97-AF65-F5344CB8AC3E}">
        <p14:creationId xmlns:p14="http://schemas.microsoft.com/office/powerpoint/2010/main" val="1280843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2000" dirty="0" smtClean="0"/>
              <a:t>Όσον αφορά τη σχέση της φτώχειας με τη </a:t>
            </a:r>
            <a:r>
              <a:rPr lang="el-GR" sz="2000" b="1" dirty="0" smtClean="0"/>
              <a:t>φροντίδα των παιδιών </a:t>
            </a:r>
            <a:r>
              <a:rPr lang="el-GR" sz="2000" dirty="0" smtClean="0"/>
              <a:t>είναι προφανές ότι το εισόδημα επηρεάζει τον τρόπο που οι γονείς μπορούν να φροντίσουν την υγεία τόσο τη δική τους όσο και των παιδιών τους. Πέρα από το πώς επηρεάζει άλλες πτυχές της ζωής τους, επηρεάζει και το βαθμό στον οποίο μπορούν να ελέγξουν την υγεία της οικογενείας τους και ως αποτέλεσμα οι ανάγκες για τη δική τους υγεία θυσιάζονται για την υγεία των παιδιών τους.</a:t>
            </a:r>
            <a:endParaRPr lang="en-US" sz="2000" dirty="0" smtClean="0"/>
          </a:p>
          <a:p>
            <a:r>
              <a:rPr lang="el-GR" sz="2000" dirty="0" smtClean="0"/>
              <a:t>Ιδιαίτερα σημαντική είναι η επίδραση της φτώχειας και του χαμηλού κοινωνικοοικονομικού επιπέδου στην αναπαραγωγική υγεία. Ασθένειες και θάνατοι που οφείλονται σε κακή αναπαραγωγική υγεία αποτελούν το ένα πέμπτο της παγκόσμιας επιβάρυνσης από ασθένειες και σχεδόν το ένα τρίτο αντίστοιχα για όλες τις γυναίκες. Κάθε χρόνο πάνω από μισό εκατομμύριο γυναίκες πεθαίνουν στη διάρκεια του </a:t>
            </a:r>
            <a:r>
              <a:rPr lang="el-GR" sz="2000" b="1" dirty="0" smtClean="0"/>
              <a:t>τοκετού</a:t>
            </a:r>
            <a:r>
              <a:rPr lang="el-GR" sz="2000" dirty="0" smtClean="0"/>
              <a:t>, με πάνω από το 95% αυτών να ζουν στην Αφρική και στην Ασία. Κάθε λεπτό, τέσσερα άτομα προσβάλλονται από τον </a:t>
            </a:r>
            <a:r>
              <a:rPr lang="en-US" sz="2000" dirty="0" smtClean="0"/>
              <a:t>HIV</a:t>
            </a:r>
            <a:r>
              <a:rPr lang="el-GR" sz="2000" dirty="0" smtClean="0"/>
              <a:t> και 2,1 εκατομμύρια πεθαίνουν από </a:t>
            </a:r>
            <a:r>
              <a:rPr lang="en-US" sz="2000" dirty="0" smtClean="0"/>
              <a:t>AIDS</a:t>
            </a:r>
            <a:r>
              <a:rPr lang="el-GR" sz="2000" dirty="0" smtClean="0"/>
              <a:t> κάθε χρόνο. Το γεγονός ότι ακόμα και σήμερα οι φτωχοί λαοί έχουν την ελάχιστη πρόσβαση στην εκπαίδευση και σε υγειονομική περίθαλψη τους εγκλωβίζει σε έναν φαύλο κύκλο φτώχειας και κακής υγείας που συχνά μεταβιβάζεται από τη μια γενιά στην άλλη. Σε αυτή την παγίδα της φτώχειας που πρέπει να σπάσει εάν θέλουμε να επιτύχουν οι στόχοι του ΠΟΥ (</a:t>
            </a:r>
            <a:r>
              <a:rPr lang="en-US" sz="2000" i="1" dirty="0" smtClean="0"/>
              <a:t>The Millennium Development Goals and beyond</a:t>
            </a:r>
            <a:r>
              <a:rPr lang="el-GR" sz="2000" i="1" dirty="0" smtClean="0"/>
              <a:t> 2015</a:t>
            </a:r>
            <a:r>
              <a:rPr lang="el-GR" sz="2000" dirty="0" smtClean="0"/>
              <a:t>) είναι σημαντικό να επενδύσουμε στη σεξουαλική και αναπαραγωγική υγεία ώστε να διακόψουμε αυτόν τον φαύλο κύκλο.</a:t>
            </a:r>
            <a:endParaRPr lang="en-US" sz="2000" dirty="0" smtClean="0"/>
          </a:p>
          <a:p>
            <a:endParaRPr lang="en-US" dirty="0"/>
          </a:p>
        </p:txBody>
      </p:sp>
      <p:sp>
        <p:nvSpPr>
          <p:cNvPr id="4" name="Slide Number Placeholder 3"/>
          <p:cNvSpPr>
            <a:spLocks noGrp="1"/>
          </p:cNvSpPr>
          <p:nvPr>
            <p:ph type="sldNum" sz="quarter" idx="10"/>
          </p:nvPr>
        </p:nvSpPr>
        <p:spPr/>
        <p:txBody>
          <a:bodyPr/>
          <a:lstStyle/>
          <a:p>
            <a:fld id="{394531B8-82C7-CA48-AF60-CA2044082DCC}" type="slidenum">
              <a:rPr lang="en-US" smtClean="0"/>
              <a:t>6</a:t>
            </a:fld>
            <a:endParaRPr lang="en-US"/>
          </a:p>
        </p:txBody>
      </p:sp>
    </p:spTree>
    <p:extLst>
      <p:ext uri="{BB962C8B-B14F-4D97-AF65-F5344CB8AC3E}">
        <p14:creationId xmlns:p14="http://schemas.microsoft.com/office/powerpoint/2010/main" val="610736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l-GR" dirty="0" smtClean="0"/>
              <a:t>Συσχετίσεις μεταξύ φτώχειας-κοινωνικών ανισοτήτων και της υγείας των παιδιών έχουν βρεθεί σε όλες τις χώρες ανεξαρτήτως μεθόδων, παροχών υγείας  και πολιτισμικού πλαισίου. Μάλιστα, έχει βρεθεί συσχέτιση μεταξύ </a:t>
            </a:r>
            <a:r>
              <a:rPr lang="el-GR" b="1" dirty="0" smtClean="0"/>
              <a:t>δεικτών της οικογένειας</a:t>
            </a:r>
            <a:r>
              <a:rPr lang="el-GR" dirty="0" smtClean="0"/>
              <a:t> και της υγείας ενός παιδιού που γεννιέται σε αυτές τις συνθήκες</a:t>
            </a:r>
            <a:r>
              <a:rPr lang="en-US" dirty="0" smtClean="0"/>
              <a:t>.</a:t>
            </a:r>
            <a:r>
              <a:rPr lang="el-GR" dirty="0" smtClean="0"/>
              <a:t> Ενδιαφέρον έχει η έρευνα </a:t>
            </a:r>
            <a:r>
              <a:rPr lang="en-US" dirty="0" smtClean="0"/>
              <a:t>ABIS </a:t>
            </a:r>
            <a:r>
              <a:rPr lang="el-GR" dirty="0" smtClean="0"/>
              <a:t>που διεξήχθη στη Σουηδία και το ενδιαφέρον της εστιάζεται στην ανεύρεση σχέσεων μεταξύ κοινωνικοοικονομικών παραγόντων και υγείας βρεφών-παιδιών. Τα αποτελέσματα ανέδειξαν μια τέτοια σχέση, όπου </a:t>
            </a:r>
            <a:r>
              <a:rPr lang="el-GR" dirty="0" smtClean="0">
                <a:solidFill>
                  <a:schemeClr val="accent1">
                    <a:lumMod val="75000"/>
                  </a:schemeClr>
                </a:solidFill>
              </a:rPr>
              <a:t>οι </a:t>
            </a:r>
            <a:r>
              <a:rPr lang="el-GR" dirty="0" smtClean="0">
                <a:solidFill>
                  <a:srgbClr val="0000FF"/>
                </a:solidFill>
              </a:rPr>
              <a:t>περισσότερο ευπαθείς κοινωνικές ομάδες έχουν υψηλότερα ποσοστά παιδικών ασθενειών</a:t>
            </a:r>
            <a:r>
              <a:rPr lang="en-US" dirty="0" smtClean="0">
                <a:solidFill>
                  <a:srgbClr val="0000FF"/>
                </a:solidFill>
              </a:rPr>
              <a:t>.</a:t>
            </a:r>
          </a:p>
          <a:p>
            <a:endParaRPr lang="en-US" dirty="0"/>
          </a:p>
        </p:txBody>
      </p:sp>
      <p:sp>
        <p:nvSpPr>
          <p:cNvPr id="4" name="Slide Number Placeholder 3"/>
          <p:cNvSpPr>
            <a:spLocks noGrp="1"/>
          </p:cNvSpPr>
          <p:nvPr>
            <p:ph type="sldNum" sz="quarter" idx="10"/>
          </p:nvPr>
        </p:nvSpPr>
        <p:spPr/>
        <p:txBody>
          <a:bodyPr/>
          <a:lstStyle/>
          <a:p>
            <a:fld id="{394531B8-82C7-CA48-AF60-CA2044082DCC}" type="slidenum">
              <a:rPr lang="en-US" smtClean="0"/>
              <a:t>7</a:t>
            </a:fld>
            <a:endParaRPr lang="en-US"/>
          </a:p>
        </p:txBody>
      </p:sp>
    </p:spTree>
    <p:extLst>
      <p:ext uri="{BB962C8B-B14F-4D97-AF65-F5344CB8AC3E}">
        <p14:creationId xmlns:p14="http://schemas.microsoft.com/office/powerpoint/2010/main" val="2867587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2000" dirty="0" smtClean="0"/>
              <a:t>Εύκολα οδηγούμαστε στο συμπέρασμα ότι χώρες με υψηλότερο ΑΕΠ έχουν λιγότερα ποσοστά θνησιμότητας όσον αφορά αιτίες θανάτου που οφείλονται στην κακή διατροφή και σε μολυσματικές ασθένειες. Όμως αυτό που είναι λιγότερο κατανοητό είναι πώς το κοινωνικό περιβάλλον σχετίζεται και με άλλες αιτίες θανάτου που κυρίως αποτελούν τις βασικές αιτίες θανάτου στις αναπτυγμένες χώρες όπως τα καρδιαγγειακά νοσήματα και τα εγκεφαλικά επεισόδια.</a:t>
            </a:r>
            <a:endParaRPr lang="en-US" sz="2000" dirty="0" smtClean="0"/>
          </a:p>
          <a:p>
            <a:r>
              <a:rPr lang="el-GR" sz="2000" dirty="0" smtClean="0"/>
              <a:t>Σήμερα, η έρευνα πάνω στη συσχέτιση των μοτίβων ασθενειών με την οργάνωση της κοινωνίας και τον τρόπο που η κοινωνία επενδύει στο ανθρώπινο κεφάλαιο συνεχώς αυξάνεται. Στην έρευνα </a:t>
            </a:r>
            <a:r>
              <a:rPr lang="en-US" sz="2000" i="1" dirty="0" smtClean="0"/>
              <a:t>Whitehall</a:t>
            </a:r>
            <a:r>
              <a:rPr lang="el-GR" sz="2000" dirty="0" smtClean="0"/>
              <a:t> (</a:t>
            </a:r>
            <a:r>
              <a:rPr lang="en-US" sz="2000" dirty="0" smtClean="0"/>
              <a:t>Marmot </a:t>
            </a:r>
            <a:r>
              <a:rPr lang="el-GR" sz="2000" dirty="0" smtClean="0"/>
              <a:t>και </a:t>
            </a:r>
            <a:r>
              <a:rPr lang="en-US" sz="2000" dirty="0" smtClean="0"/>
              <a:t>Shipley</a:t>
            </a:r>
            <a:r>
              <a:rPr lang="el-GR" sz="2000" dirty="0" smtClean="0"/>
              <a:t> 1996) φάνηκε ότι η θέση στην εργασιακή ιεραρχία εμφανίζει ισχυρή </a:t>
            </a:r>
            <a:r>
              <a:rPr lang="el-GR" sz="2000" dirty="0" smtClean="0"/>
              <a:t>αρνητικ</a:t>
            </a:r>
            <a:r>
              <a:rPr lang="el-GR" sz="2000" dirty="0" smtClean="0"/>
              <a:t>ή </a:t>
            </a:r>
            <a:r>
              <a:rPr lang="el-GR" sz="2000" dirty="0" smtClean="0"/>
              <a:t>συσχέτιση </a:t>
            </a:r>
            <a:r>
              <a:rPr lang="el-GR" sz="2000" dirty="0" smtClean="0"/>
              <a:t>με τη θνησιμότητα: </a:t>
            </a:r>
            <a:r>
              <a:rPr lang="el-GR" sz="2000" b="1" dirty="0" smtClean="0">
                <a:solidFill>
                  <a:srgbClr val="FF6600"/>
                </a:solidFill>
              </a:rPr>
              <a:t>π.χ. άντρες δημόσιοι υπάλληλοι, δεύτεροι στη σειρά ιεραρχίας, έχουν υψηλότερη θνησιμότητα από τους ανωτέρους τους</a:t>
            </a:r>
            <a:r>
              <a:rPr lang="el-GR" sz="2000" dirty="0" smtClean="0"/>
              <a:t>. Γενικά, φάνηκε μια σχέση μεταξύ φτώχειας και νοσηρότητας. Και η σχέση αυτή στη συγκεκριμένη έρευνα δεν αφορούσε μόνο τη συνολική θνησιμότητα, αλλά και άλλες αιτίες θανάτου. </a:t>
            </a:r>
            <a:endParaRPr lang="en-US" sz="2000" dirty="0" smtClean="0"/>
          </a:p>
          <a:p>
            <a:endParaRPr lang="en-US" dirty="0"/>
          </a:p>
        </p:txBody>
      </p:sp>
      <p:sp>
        <p:nvSpPr>
          <p:cNvPr id="4" name="Slide Number Placeholder 3"/>
          <p:cNvSpPr>
            <a:spLocks noGrp="1"/>
          </p:cNvSpPr>
          <p:nvPr>
            <p:ph type="sldNum" sz="quarter" idx="10"/>
          </p:nvPr>
        </p:nvSpPr>
        <p:spPr/>
        <p:txBody>
          <a:bodyPr/>
          <a:lstStyle/>
          <a:p>
            <a:fld id="{394531B8-82C7-CA48-AF60-CA2044082DCC}" type="slidenum">
              <a:rPr lang="en-US" smtClean="0"/>
              <a:t>9</a:t>
            </a:fld>
            <a:endParaRPr lang="en-US"/>
          </a:p>
        </p:txBody>
      </p:sp>
    </p:spTree>
    <p:extLst>
      <p:ext uri="{BB962C8B-B14F-4D97-AF65-F5344CB8AC3E}">
        <p14:creationId xmlns:p14="http://schemas.microsoft.com/office/powerpoint/2010/main" val="2468269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Για την ερμηνεία της σχέσης μεταξύ φτώχειας και κακής υγείας έχουν διατυπωθεί διάφορες θεωρίες που καταλήγουν πως κυρίως ευθύνονται: οι συνθήκες διαβίωσης και εργασίας, οι περιορισμένοι πόροι και οι συνακόλουθες επιδράσεις στις κοινωνικές σχέσεις. Εύκολα κατανοούμε γιατί η κακή διατροφή και οι μολυσματικές ασθένειες που θεωρούνται υπεύθυνες για υψηλό αριθμό μητρικών, βρεφικών και παιδικών θανάτων σχετίζοναι με τη φτώχεια.  Σίγουρα η φτώχεια θέτει περιορισμούς στις υλικές συνθήκες της καθημερινότητας, περιορίζοντας την πρόσβαση σε βασικά προαπαιτούμενα για μια καλή υγεία όπως η επαρκής στέγαση, η καλή διατροφή και οι ευκαιρίες συμμετοχής στην κοινωνία. Συνήθη συνακόλουθα της φτώχειας είναι η φτωχή διατροφή, η διαβίωση πολλών ατόμων σε υγρά και χωρίς επαρκή θέρμανση σπίτια, ο αυξημένος κίνδυνος μολύνσεων και η αδυναμία τήρησης κατάλληλων πρακτικών υγιεινής. Όμως, </a:t>
            </a:r>
            <a:r>
              <a:rPr lang="el-GR" b="1" dirty="0" smtClean="0">
                <a:solidFill>
                  <a:srgbClr val="800000"/>
                </a:solidFill>
              </a:rPr>
              <a:t>η αύξηση του πραγματικού εισοδήματος και η βελτίωση των συνθηκών εργασίας είναι πιο σημαντικές για τη μείωση της θνησιμότητας από τη βελτίωση της διατροφής και των συνθηκών υγιεινής</a:t>
            </a:r>
            <a:r>
              <a:rPr lang="el-GR" dirty="0" smtClean="0"/>
              <a:t>. </a:t>
            </a:r>
            <a:endParaRPr lang="en-US" dirty="0" smtClean="0"/>
          </a:p>
          <a:p>
            <a:r>
              <a:rPr lang="el-GR" dirty="0" smtClean="0"/>
              <a:t>Ο </a:t>
            </a:r>
            <a:r>
              <a:rPr lang="en-US" dirty="0" smtClean="0"/>
              <a:t>Blackburn </a:t>
            </a:r>
            <a:r>
              <a:rPr lang="el-GR" dirty="0" smtClean="0"/>
              <a:t>(1991) ισχυρίζεται ότι η φτώχεια επηρεάζει την υγεία όχι μόνο μέσω κακής διατροφής και συνθηκών διαβίωσης, αλλά και μέσω της ψυχικής</a:t>
            </a:r>
            <a:r>
              <a:rPr lang="el-GR" baseline="0" dirty="0" smtClean="0"/>
              <a:t> </a:t>
            </a:r>
            <a:r>
              <a:rPr lang="el-GR" dirty="0" smtClean="0"/>
              <a:t>υγείας και της φροντίδας των παιδιών. Την επίδραση της οικονομικής κατάστασης </a:t>
            </a:r>
            <a:r>
              <a:rPr lang="el-GR" dirty="0" smtClean="0"/>
              <a:t>στην</a:t>
            </a:r>
            <a:r>
              <a:rPr lang="el-GR" baseline="0" dirty="0" smtClean="0"/>
              <a:t> ψυχικ</a:t>
            </a:r>
            <a:r>
              <a:rPr lang="el-GR" baseline="0" dirty="0" smtClean="0"/>
              <a:t>ή</a:t>
            </a:r>
            <a:r>
              <a:rPr lang="el-GR" dirty="0" smtClean="0"/>
              <a:t> </a:t>
            </a:r>
            <a:r>
              <a:rPr lang="el-GR" dirty="0" smtClean="0"/>
              <a:t>υγεία ισχυρίζονται και οι  </a:t>
            </a:r>
            <a:r>
              <a:rPr lang="en-US" dirty="0" err="1" smtClean="0"/>
              <a:t>Agudelo</a:t>
            </a:r>
            <a:r>
              <a:rPr lang="el-GR" dirty="0" smtClean="0"/>
              <a:t>-</a:t>
            </a:r>
            <a:r>
              <a:rPr lang="en-US" dirty="0" smtClean="0"/>
              <a:t>Suarez </a:t>
            </a:r>
            <a:r>
              <a:rPr lang="el-GR" dirty="0" smtClean="0"/>
              <a:t>κ.ά. (2013) που ανέδειξαν αυτή τη συσχέτιση στην Ισπανία, καθώς η οικονομική κρίση στη χώρα αυτή είχε ως αποτέλεσμα την επιδείνωση της ψυχικής υγείας μεταναστών εργατών. </a:t>
            </a:r>
            <a:endParaRPr lang="en-US" dirty="0" smtClean="0"/>
          </a:p>
          <a:p>
            <a:endParaRPr lang="en-US" dirty="0"/>
          </a:p>
        </p:txBody>
      </p:sp>
      <p:sp>
        <p:nvSpPr>
          <p:cNvPr id="4" name="Slide Number Placeholder 3"/>
          <p:cNvSpPr>
            <a:spLocks noGrp="1"/>
          </p:cNvSpPr>
          <p:nvPr>
            <p:ph type="sldNum" sz="quarter" idx="10"/>
          </p:nvPr>
        </p:nvSpPr>
        <p:spPr/>
        <p:txBody>
          <a:bodyPr/>
          <a:lstStyle/>
          <a:p>
            <a:fld id="{394531B8-82C7-CA48-AF60-CA2044082DCC}" type="slidenum">
              <a:rPr lang="en-US" smtClean="0"/>
              <a:t>10</a:t>
            </a:fld>
            <a:endParaRPr lang="en-US"/>
          </a:p>
        </p:txBody>
      </p:sp>
    </p:spTree>
    <p:extLst>
      <p:ext uri="{BB962C8B-B14F-4D97-AF65-F5344CB8AC3E}">
        <p14:creationId xmlns:p14="http://schemas.microsoft.com/office/powerpoint/2010/main" val="3250548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l-GR" sz="1800" dirty="0" smtClean="0"/>
              <a:t>Οι υλικές συνθήκες σχετίζονται με την υγεία άμεσα και μέσω του κοινωνικού και εργασιακού περιβάλλοντος, αφού το κοινωνικό και εργασιακό περιβάλλον σχηματοποιούν ψυχολογικούς παράγοντες και συμπεριφορές που σχετίζονται με την υγεία. Τέλος, οι εμπειρίες που έχουμε νωρίς στη ζωή, οι πολιτισμικοί και οι γονιδιακοί παράγοντες επίσης ασκούν επιρροές στην υγεία </a:t>
            </a:r>
            <a:endParaRPr lang="en-US" sz="18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l-GR" sz="1800" dirty="0" smtClean="0"/>
              <a:t>Η κοινωνική δομή, πάνω αριστερά στο διάγραμμα, επηρεάζει την ευεξία και την υγεία, κάτω δεξιά. Οι επιρροές της κοινωνικής δομής λειτουργούν μέσω τριών κυρίων μονοπατιών. </a:t>
            </a:r>
            <a:endParaRPr lang="en-US" sz="1800" dirty="0" smtClean="0"/>
          </a:p>
          <a:p>
            <a:endParaRPr lang="en-US" dirty="0"/>
          </a:p>
        </p:txBody>
      </p:sp>
      <p:sp>
        <p:nvSpPr>
          <p:cNvPr id="4" name="Slide Number Placeholder 3"/>
          <p:cNvSpPr>
            <a:spLocks noGrp="1"/>
          </p:cNvSpPr>
          <p:nvPr>
            <p:ph type="sldNum" sz="quarter" idx="10"/>
          </p:nvPr>
        </p:nvSpPr>
        <p:spPr/>
        <p:txBody>
          <a:bodyPr/>
          <a:lstStyle/>
          <a:p>
            <a:fld id="{394531B8-82C7-CA48-AF60-CA2044082DCC}" type="slidenum">
              <a:rPr lang="en-US" smtClean="0"/>
              <a:t>11</a:t>
            </a:fld>
            <a:endParaRPr lang="en-US"/>
          </a:p>
        </p:txBody>
      </p:sp>
    </p:spTree>
    <p:extLst>
      <p:ext uri="{BB962C8B-B14F-4D97-AF65-F5344CB8AC3E}">
        <p14:creationId xmlns:p14="http://schemas.microsoft.com/office/powerpoint/2010/main" val="2706382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l-GR" sz="1200" dirty="0" smtClean="0"/>
              <a:t>(</a:t>
            </a:r>
            <a:r>
              <a:rPr lang="en-US" sz="1200" dirty="0" err="1" smtClean="0"/>
              <a:t>Kentikelenis</a:t>
            </a:r>
            <a:r>
              <a:rPr lang="en-US" sz="1200" dirty="0" smtClean="0"/>
              <a:t> A, </a:t>
            </a:r>
            <a:r>
              <a:rPr lang="en-US" sz="1200" dirty="0" err="1" smtClean="0"/>
              <a:t>Karanikolos</a:t>
            </a:r>
            <a:r>
              <a:rPr lang="en-US" sz="1200" dirty="0" smtClean="0"/>
              <a:t> M, </a:t>
            </a:r>
            <a:r>
              <a:rPr lang="en-US" sz="1200" dirty="0" err="1" smtClean="0"/>
              <a:t>Papanicolas</a:t>
            </a:r>
            <a:r>
              <a:rPr lang="en-US" sz="1200" dirty="0" smtClean="0"/>
              <a:t> I, et al. Health effects of financial crisis:</a:t>
            </a:r>
            <a:r>
              <a:rPr lang="el-GR" sz="1200" dirty="0" smtClean="0"/>
              <a:t> </a:t>
            </a:r>
            <a:r>
              <a:rPr lang="en-US" sz="1200" dirty="0" smtClean="0"/>
              <a:t>omens of a Greek tragedy. Lancet 2011;378:1457–8</a:t>
            </a:r>
            <a:r>
              <a:rPr lang="el-GR" sz="1200" dirty="0" smtClean="0"/>
              <a:t>; </a:t>
            </a:r>
            <a:r>
              <a:rPr lang="en-US" sz="1200" dirty="0" err="1" smtClean="0"/>
              <a:t>Zavras</a:t>
            </a:r>
            <a:r>
              <a:rPr lang="en-US" sz="1200" dirty="0" smtClean="0"/>
              <a:t> D, </a:t>
            </a:r>
            <a:r>
              <a:rPr lang="en-US" sz="1200" dirty="0" err="1" smtClean="0"/>
              <a:t>Tsiantou</a:t>
            </a:r>
            <a:r>
              <a:rPr lang="en-US" sz="1200" dirty="0" smtClean="0"/>
              <a:t> V, </a:t>
            </a:r>
            <a:r>
              <a:rPr lang="en-US" sz="1200" dirty="0" err="1" smtClean="0"/>
              <a:t>Pavi</a:t>
            </a:r>
            <a:r>
              <a:rPr lang="en-US" sz="1200" dirty="0" smtClean="0"/>
              <a:t> E, et al. Impact of economic crisis and other</a:t>
            </a:r>
            <a:r>
              <a:rPr lang="el-GR" sz="1200" dirty="0" smtClean="0"/>
              <a:t> </a:t>
            </a:r>
            <a:r>
              <a:rPr lang="en-US" sz="1200" dirty="0" smtClean="0"/>
              <a:t>demographic and socio-economic factors on self-rated health in Greece. </a:t>
            </a:r>
            <a:r>
              <a:rPr lang="en-US" sz="1200" dirty="0" err="1" smtClean="0"/>
              <a:t>Eur</a:t>
            </a:r>
            <a:r>
              <a:rPr lang="en-US" sz="1200" dirty="0" smtClean="0"/>
              <a:t> J Public</a:t>
            </a:r>
            <a:r>
              <a:rPr lang="el-GR" sz="1200" dirty="0" smtClean="0"/>
              <a:t> </a:t>
            </a:r>
            <a:r>
              <a:rPr lang="en-US" sz="1200" dirty="0" smtClean="0"/>
              <a:t>Health 2012; DOI: 10.1093/</a:t>
            </a:r>
            <a:r>
              <a:rPr lang="en-US" sz="1200" dirty="0" err="1" smtClean="0"/>
              <a:t>eurpub</a:t>
            </a:r>
            <a:r>
              <a:rPr lang="en-US" sz="1200" dirty="0" smtClean="0"/>
              <a:t>/cks143.</a:t>
            </a:r>
            <a:r>
              <a:rPr lang="el-GR" sz="1200" dirty="0" smtClean="0"/>
              <a:t>)</a:t>
            </a:r>
          </a:p>
          <a:p>
            <a:endParaRPr lang="en-US" dirty="0"/>
          </a:p>
        </p:txBody>
      </p:sp>
      <p:sp>
        <p:nvSpPr>
          <p:cNvPr id="4" name="Slide Number Placeholder 3"/>
          <p:cNvSpPr>
            <a:spLocks noGrp="1"/>
          </p:cNvSpPr>
          <p:nvPr>
            <p:ph type="sldNum" sz="quarter" idx="10"/>
          </p:nvPr>
        </p:nvSpPr>
        <p:spPr/>
        <p:txBody>
          <a:bodyPr/>
          <a:lstStyle/>
          <a:p>
            <a:fld id="{394531B8-82C7-CA48-AF60-CA2044082DCC}" type="slidenum">
              <a:rPr lang="en-US" smtClean="0"/>
              <a:t>13</a:t>
            </a:fld>
            <a:endParaRPr lang="en-US"/>
          </a:p>
        </p:txBody>
      </p:sp>
    </p:spTree>
    <p:extLst>
      <p:ext uri="{BB962C8B-B14F-4D97-AF65-F5344CB8AC3E}">
        <p14:creationId xmlns:p14="http://schemas.microsoft.com/office/powerpoint/2010/main" val="248909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l-GR"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8ACDB3CC-F982-40F9-8DD6-BCC9AFBF44BD}" type="datetime1">
              <a:rPr lang="en-US" smtClean="0"/>
              <a:pPr/>
              <a:t>28/5/14</a:t>
            </a:fld>
            <a:endParaRPr lang="en-US" dirty="0"/>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dirty="0"/>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l-GR" smtClean="0"/>
              <a:t>Click to edit Master title style</a:t>
            </a:r>
            <a:endParaRPr/>
          </a:p>
        </p:txBody>
      </p:sp>
      <p:sp>
        <p:nvSpPr>
          <p:cNvPr id="5" name="Date Placeholder 4"/>
          <p:cNvSpPr>
            <a:spLocks noGrp="1"/>
          </p:cNvSpPr>
          <p:nvPr>
            <p:ph type="dt" sz="half" idx="10"/>
          </p:nvPr>
        </p:nvSpPr>
        <p:spPr/>
        <p:txBody>
          <a:bodyPr/>
          <a:lstStyle/>
          <a:p>
            <a:fld id="{D728701E-CAF4-4159-9B3E-41C86DFFA30D}" type="datetimeFigureOut">
              <a:rPr lang="en-US" smtClean="0"/>
              <a:t>28/5/14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l-GR" smtClean="0"/>
              <a:t>Click to edit Master title style</a:t>
            </a:r>
            <a:endParaRPr/>
          </a:p>
        </p:txBody>
      </p:sp>
      <p:sp>
        <p:nvSpPr>
          <p:cNvPr id="3" name="Date Placeholder 2"/>
          <p:cNvSpPr>
            <a:spLocks noGrp="1"/>
          </p:cNvSpPr>
          <p:nvPr>
            <p:ph type="dt" sz="half" idx="10"/>
          </p:nvPr>
        </p:nvSpPr>
        <p:spPr/>
        <p:txBody>
          <a:bodyPr/>
          <a:lstStyle/>
          <a:p>
            <a:fld id="{D728701E-CAF4-4159-9B3E-41C86DFFA30D}" type="datetimeFigureOut">
              <a:rPr lang="en-US" smtClean="0"/>
              <a:t>28/5/14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D728701E-CAF4-4159-9B3E-41C86DFFA30D}" type="datetimeFigureOut">
              <a:rPr lang="en-US" smtClean="0"/>
              <a:t>28/5/14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l-GR"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28/5/14</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l-GR"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28/5/14</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l-GR"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Click to edit Master text styles</a:t>
            </a:r>
          </a:p>
        </p:txBody>
      </p:sp>
      <p:sp>
        <p:nvSpPr>
          <p:cNvPr id="5" name="Date Placeholder 4"/>
          <p:cNvSpPr>
            <a:spLocks noGrp="1"/>
          </p:cNvSpPr>
          <p:nvPr>
            <p:ph type="dt" sz="half" idx="10"/>
          </p:nvPr>
        </p:nvSpPr>
        <p:spPr/>
        <p:txBody>
          <a:bodyPr/>
          <a:lstStyle/>
          <a:p>
            <a:fld id="{D728701E-CAF4-4159-9B3E-41C86DFFA30D}" type="datetimeFigureOut">
              <a:rPr lang="en-US" smtClean="0"/>
              <a:t>28/5/14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l-GR"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D728701E-CAF4-4159-9B3E-41C86DFFA30D}" type="datetimeFigureOut">
              <a:rPr lang="en-US" smtClean="0"/>
              <a:t>28/5/14</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l-GR" smtClean="0"/>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l-GR" smtClean="0"/>
              <a:t>Drag picture to placeholder or click icon to add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l-GR"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D728701E-CAF4-4159-9B3E-41C86DFFA30D}" type="datetimeFigureOut">
              <a:rPr lang="en-US" smtClean="0"/>
              <a:t>28/5/14</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l-GR" smtClean="0"/>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l-GR" smtClean="0"/>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l-GR"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l-GR"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28/5/14</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l-GR" smtClean="0"/>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l-GR" smtClean="0"/>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l-GR"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28/5/14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l-GR"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28/5/14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l-GR"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28/5/14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l-GR"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28/5/14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l-GR"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t>28/5/14</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l-GR" smtClean="0"/>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l-GR" smtClean="0"/>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l-GR"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l-GR"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64DDAE5B-B07C-441A-8026-C23A427A74DC}" type="datetime1">
              <a:rPr lang="en-US" smtClean="0"/>
              <a:pPr/>
              <a:t>28/5/14</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AC5B1FEA-406A-7749-A5C3-DDCB5F67A4CE}" type="slidenum">
              <a:rPr lang="en-US" smtClean="0"/>
              <a:pPr/>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l-GR"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28/5/14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l-GR"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dirty="0"/>
          </a:p>
        </p:txBody>
      </p:sp>
      <p:sp>
        <p:nvSpPr>
          <p:cNvPr id="7" name="Date Placeholder 6"/>
          <p:cNvSpPr>
            <a:spLocks noGrp="1"/>
          </p:cNvSpPr>
          <p:nvPr>
            <p:ph type="dt" sz="half" idx="10"/>
          </p:nvPr>
        </p:nvSpPr>
        <p:spPr/>
        <p:txBody>
          <a:bodyPr/>
          <a:lstStyle/>
          <a:p>
            <a:fld id="{D728701E-CAF4-4159-9B3E-41C86DFFA30D}" type="datetimeFigureOut">
              <a:rPr lang="en-US" smtClean="0"/>
              <a:t>28/5/14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2F1D00-BD13-4404-86B0-79703945A0A7}" type="slidenum">
              <a:rPr lang="en-US" smtClean="0"/>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l-GR"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28/5/14</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162F1D00-BD13-4404-86B0-79703945A0A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l-GR"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28/5/14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l-GR"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D728701E-CAF4-4159-9B3E-41C86DFFA30D}" type="datetimeFigureOut">
              <a:rPr lang="en-US" smtClean="0"/>
              <a:t>28/5/14</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162F1D00-BD13-4404-86B0-79703945A0A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5063" r:id="rId1"/>
    <p:sldLayoutId id="2147485064" r:id="rId2"/>
    <p:sldLayoutId id="2147485065" r:id="rId3"/>
    <p:sldLayoutId id="2147485066" r:id="rId4"/>
    <p:sldLayoutId id="2147485067" r:id="rId5"/>
    <p:sldLayoutId id="2147485068" r:id="rId6"/>
    <p:sldLayoutId id="2147485069" r:id="rId7"/>
    <p:sldLayoutId id="2147485070" r:id="rId8"/>
    <p:sldLayoutId id="2147485071" r:id="rId9"/>
    <p:sldLayoutId id="2147485072" r:id="rId10"/>
    <p:sldLayoutId id="2147485073" r:id="rId11"/>
    <p:sldLayoutId id="2147485074" r:id="rId12"/>
    <p:sldLayoutId id="2147485075" r:id="rId13"/>
    <p:sldLayoutId id="2147485076" r:id="rId14"/>
    <p:sldLayoutId id="2147485077" r:id="rId15"/>
    <p:sldLayoutId id="2147485078" r:id="rId16"/>
    <p:sldLayoutId id="2147485079" r:id="rId17"/>
    <p:sldLayoutId id="2147485080" r:id="rId18"/>
    <p:sldLayoutId id="2147485081" r:id="rId19"/>
    <p:sldLayoutId id="2147485082"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26.png"/><Relationship Id="rId1" Type="http://schemas.openxmlformats.org/officeDocument/2006/relationships/vmlDrawing" Target="../drawings/vmlDrawing1.vml"/><Relationship Id="rId2"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slideLayout" Target="../slideLayouts/slideLayout12.xml"/><Relationship Id="rId2"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l-GR" dirty="0" smtClean="0"/>
              <a:t>Υγεία και κοινωνική ευπάθεια</a:t>
            </a:r>
            <a:endParaRPr lang="en-US" dirty="0"/>
          </a:p>
        </p:txBody>
      </p:sp>
      <p:sp>
        <p:nvSpPr>
          <p:cNvPr id="3" name="Subtitle 2"/>
          <p:cNvSpPr>
            <a:spLocks noGrp="1"/>
          </p:cNvSpPr>
          <p:nvPr>
            <p:ph type="subTitle" idx="1"/>
          </p:nvPr>
        </p:nvSpPr>
        <p:spPr>
          <a:xfrm>
            <a:off x="4800600" y="5494089"/>
            <a:ext cx="4038600" cy="748553"/>
          </a:xfrm>
        </p:spPr>
        <p:txBody>
          <a:bodyPr>
            <a:normAutofit/>
          </a:bodyPr>
          <a:lstStyle/>
          <a:p>
            <a:r>
              <a:rPr lang="el-GR" dirty="0" smtClean="0"/>
              <a:t>Ευαγγελία Μαυρικάκη</a:t>
            </a:r>
            <a:r>
              <a:rPr lang="en-US" dirty="0" smtClean="0"/>
              <a:t>, </a:t>
            </a:r>
          </a:p>
          <a:p>
            <a:r>
              <a:rPr lang="el-GR" dirty="0" smtClean="0"/>
              <a:t>Επίκ. Καθηγήτρια</a:t>
            </a:r>
            <a:r>
              <a:rPr lang="en-US" dirty="0" smtClean="0"/>
              <a:t> </a:t>
            </a:r>
            <a:r>
              <a:rPr lang="el-GR" dirty="0" smtClean="0"/>
              <a:t>ΠΤΔΕ, ΕΚΠΑ</a:t>
            </a:r>
          </a:p>
          <a:p>
            <a:endParaRPr lang="en-US" dirty="0"/>
          </a:p>
        </p:txBody>
      </p:sp>
      <p:pic>
        <p:nvPicPr>
          <p:cNvPr id="9" name="Picture 8"/>
          <p:cNvPicPr>
            <a:picLocks noChangeAspect="1"/>
          </p:cNvPicPr>
          <p:nvPr/>
        </p:nvPicPr>
        <p:blipFill>
          <a:blip r:embed="rId3"/>
          <a:stretch>
            <a:fillRect/>
          </a:stretch>
        </p:blipFill>
        <p:spPr>
          <a:xfrm>
            <a:off x="6705600" y="288962"/>
            <a:ext cx="2421585" cy="1971638"/>
          </a:xfrm>
          <a:prstGeom prst="rect">
            <a:avLst/>
          </a:prstGeom>
          <a:effectLst>
            <a:softEdge rad="254000"/>
          </a:effectLst>
        </p:spPr>
      </p:pic>
      <p:pic>
        <p:nvPicPr>
          <p:cNvPr id="10" name="Picture 9"/>
          <p:cNvPicPr>
            <a:picLocks noChangeAspect="1"/>
          </p:cNvPicPr>
          <p:nvPr/>
        </p:nvPicPr>
        <p:blipFill>
          <a:blip r:embed="rId4"/>
          <a:stretch>
            <a:fillRect/>
          </a:stretch>
        </p:blipFill>
        <p:spPr>
          <a:xfrm>
            <a:off x="4610100" y="215900"/>
            <a:ext cx="2095500" cy="2044700"/>
          </a:xfrm>
          <a:prstGeom prst="rect">
            <a:avLst/>
          </a:prstGeom>
        </p:spPr>
      </p:pic>
      <p:pic>
        <p:nvPicPr>
          <p:cNvPr id="12" name="Picture 11"/>
          <p:cNvPicPr>
            <a:picLocks noChangeAspect="1"/>
          </p:cNvPicPr>
          <p:nvPr/>
        </p:nvPicPr>
        <p:blipFill>
          <a:blip r:embed="rId5"/>
          <a:stretch>
            <a:fillRect/>
          </a:stretch>
        </p:blipFill>
        <p:spPr>
          <a:xfrm>
            <a:off x="4610100" y="2384388"/>
            <a:ext cx="4229100" cy="2035212"/>
          </a:xfrm>
          <a:prstGeom prst="rect">
            <a:avLst/>
          </a:prstGeom>
        </p:spPr>
      </p:pic>
      <p:pic>
        <p:nvPicPr>
          <p:cNvPr id="14" name="Picture 13"/>
          <p:cNvPicPr>
            <a:picLocks noChangeAspect="1"/>
          </p:cNvPicPr>
          <p:nvPr/>
        </p:nvPicPr>
        <p:blipFill>
          <a:blip r:embed="rId6"/>
          <a:stretch>
            <a:fillRect/>
          </a:stretch>
        </p:blipFill>
        <p:spPr>
          <a:xfrm>
            <a:off x="806999" y="511138"/>
            <a:ext cx="3541536" cy="2911512"/>
          </a:xfrm>
          <a:prstGeom prst="rect">
            <a:avLst/>
          </a:prstGeom>
        </p:spPr>
      </p:pic>
      <p:grpSp>
        <p:nvGrpSpPr>
          <p:cNvPr id="7" name="Group 6"/>
          <p:cNvGrpSpPr/>
          <p:nvPr/>
        </p:nvGrpSpPr>
        <p:grpSpPr>
          <a:xfrm>
            <a:off x="300938" y="5976956"/>
            <a:ext cx="8065786" cy="1346634"/>
            <a:chOff x="300938" y="5976956"/>
            <a:chExt cx="8065786" cy="1346634"/>
          </a:xfrm>
        </p:grpSpPr>
        <p:pic>
          <p:nvPicPr>
            <p:cNvPr id="4" name="Picture 3"/>
            <p:cNvPicPr>
              <a:picLocks noChangeAspect="1"/>
            </p:cNvPicPr>
            <p:nvPr/>
          </p:nvPicPr>
          <p:blipFill>
            <a:blip r:embed="rId7"/>
            <a:stretch>
              <a:fillRect/>
            </a:stretch>
          </p:blipFill>
          <p:spPr>
            <a:xfrm>
              <a:off x="6243298" y="6311152"/>
              <a:ext cx="2123426" cy="457839"/>
            </a:xfrm>
            <a:prstGeom prst="rect">
              <a:avLst/>
            </a:prstGeom>
          </p:spPr>
        </p:pic>
        <p:grpSp>
          <p:nvGrpSpPr>
            <p:cNvPr id="6" name="Group 5"/>
            <p:cNvGrpSpPr/>
            <p:nvPr/>
          </p:nvGrpSpPr>
          <p:grpSpPr>
            <a:xfrm>
              <a:off x="300938" y="5976956"/>
              <a:ext cx="5836162" cy="1346634"/>
              <a:chOff x="300938" y="5976956"/>
              <a:chExt cx="5836162" cy="1346634"/>
            </a:xfrm>
          </p:grpSpPr>
          <p:pic>
            <p:nvPicPr>
              <p:cNvPr id="5"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0938" y="5976956"/>
                <a:ext cx="5836162" cy="1346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a:blip r:embed="rId9"/>
              <a:stretch>
                <a:fillRect/>
              </a:stretch>
            </p:blipFill>
            <p:spPr>
              <a:xfrm>
                <a:off x="2230906" y="6242642"/>
                <a:ext cx="1782820" cy="615097"/>
              </a:xfrm>
              <a:prstGeom prst="rect">
                <a:avLst/>
              </a:prstGeom>
            </p:spPr>
          </p:pic>
        </p:grpSp>
      </p:grpSp>
    </p:spTree>
    <p:extLst>
      <p:ext uri="{BB962C8B-B14F-4D97-AF65-F5344CB8AC3E}">
        <p14:creationId xmlns:p14="http://schemas.microsoft.com/office/powerpoint/2010/main" val="2242973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98474" y="3495264"/>
            <a:ext cx="3575285" cy="2681464"/>
          </a:xfrm>
          <a:prstGeom prst="rect">
            <a:avLst/>
          </a:prstGeom>
        </p:spPr>
      </p:pic>
      <p:sp>
        <p:nvSpPr>
          <p:cNvPr id="2" name="Title 1"/>
          <p:cNvSpPr>
            <a:spLocks noGrp="1"/>
          </p:cNvSpPr>
          <p:nvPr>
            <p:ph type="title"/>
          </p:nvPr>
        </p:nvSpPr>
        <p:spPr>
          <a:xfrm>
            <a:off x="498474" y="484094"/>
            <a:ext cx="7556313" cy="622740"/>
          </a:xfrm>
        </p:spPr>
        <p:style>
          <a:lnRef idx="1">
            <a:schemeClr val="accent1"/>
          </a:lnRef>
          <a:fillRef idx="3">
            <a:schemeClr val="accent1"/>
          </a:fillRef>
          <a:effectRef idx="2">
            <a:schemeClr val="accent1"/>
          </a:effectRef>
          <a:fontRef idx="minor">
            <a:schemeClr val="lt1"/>
          </a:fontRef>
        </p:style>
        <p:txBody>
          <a:bodyPr/>
          <a:lstStyle/>
          <a:p>
            <a:r>
              <a:rPr lang="el-GR" dirty="0" smtClean="0"/>
              <a:t>Ερμηνεία</a:t>
            </a:r>
            <a:endParaRPr lang="en-US" dirty="0"/>
          </a:p>
        </p:txBody>
      </p:sp>
      <p:pic>
        <p:nvPicPr>
          <p:cNvPr id="4" name="Picture 3"/>
          <p:cNvPicPr>
            <a:picLocks noChangeAspect="1"/>
          </p:cNvPicPr>
          <p:nvPr/>
        </p:nvPicPr>
        <p:blipFill>
          <a:blip r:embed="rId4"/>
          <a:stretch>
            <a:fillRect/>
          </a:stretch>
        </p:blipFill>
        <p:spPr>
          <a:xfrm>
            <a:off x="582559" y="1329551"/>
            <a:ext cx="2590861" cy="1862181"/>
          </a:xfrm>
          <a:prstGeom prst="rect">
            <a:avLst/>
          </a:prstGeom>
        </p:spPr>
      </p:pic>
      <p:pic>
        <p:nvPicPr>
          <p:cNvPr id="5" name="Picture 4"/>
          <p:cNvPicPr>
            <a:picLocks noChangeAspect="1"/>
          </p:cNvPicPr>
          <p:nvPr/>
        </p:nvPicPr>
        <p:blipFill>
          <a:blip r:embed="rId5"/>
          <a:stretch>
            <a:fillRect/>
          </a:stretch>
        </p:blipFill>
        <p:spPr>
          <a:xfrm>
            <a:off x="4651584" y="1292231"/>
            <a:ext cx="3174129" cy="2464161"/>
          </a:xfrm>
          <a:prstGeom prst="rect">
            <a:avLst/>
          </a:prstGeom>
        </p:spPr>
      </p:pic>
      <p:sp>
        <p:nvSpPr>
          <p:cNvPr id="7" name="Rectangle 6"/>
          <p:cNvSpPr/>
          <p:nvPr/>
        </p:nvSpPr>
        <p:spPr>
          <a:xfrm>
            <a:off x="4196795" y="3756392"/>
            <a:ext cx="4572000" cy="1477328"/>
          </a:xfrm>
          <a:prstGeom prst="rect">
            <a:avLst/>
          </a:prstGeom>
        </p:spPr>
        <p:txBody>
          <a:bodyPr>
            <a:spAutoFit/>
          </a:bodyPr>
          <a:lstStyle/>
          <a:p>
            <a:r>
              <a:rPr lang="el-GR" b="1" dirty="0">
                <a:solidFill>
                  <a:srgbClr val="800000"/>
                </a:solidFill>
              </a:rPr>
              <a:t>η αύξηση του πραγματικού εισοδήματος και η βελτίωση των συνθηκών εργασίας είναι πιο σημαντικές για τη μείωση της θνησιμότητας από τη βελτίωση της διατροφής και των συνθηκών υγιεινής</a:t>
            </a:r>
            <a:r>
              <a:rPr lang="el-GR" dirty="0"/>
              <a:t>.</a:t>
            </a:r>
            <a:endParaRPr lang="en-US" dirty="0"/>
          </a:p>
        </p:txBody>
      </p:sp>
    </p:spTree>
    <p:extLst>
      <p:ext uri="{BB962C8B-B14F-4D97-AF65-F5344CB8AC3E}">
        <p14:creationId xmlns:p14="http://schemas.microsoft.com/office/powerpoint/2010/main" val="240095921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1"/>
          <p:cNvPicPr/>
          <p:nvPr/>
        </p:nvPicPr>
        <p:blipFill>
          <a:blip r:embed="rId3" cstate="print"/>
          <a:srcRect/>
          <a:stretch>
            <a:fillRect/>
          </a:stretch>
        </p:blipFill>
        <p:spPr bwMode="auto">
          <a:xfrm>
            <a:off x="508000" y="1166400"/>
            <a:ext cx="8343900" cy="5018499"/>
          </a:xfrm>
          <a:prstGeom prst="rect">
            <a:avLst/>
          </a:prstGeom>
          <a:noFill/>
          <a:ln w="9525">
            <a:noFill/>
            <a:miter lim="800000"/>
            <a:headEnd/>
            <a:tailEnd/>
          </a:ln>
        </p:spPr>
      </p:pic>
      <p:sp>
        <p:nvSpPr>
          <p:cNvPr id="2" name="Title 1"/>
          <p:cNvSpPr>
            <a:spLocks noGrp="1"/>
          </p:cNvSpPr>
          <p:nvPr>
            <p:ph type="title"/>
          </p:nvPr>
        </p:nvSpPr>
        <p:spPr>
          <a:xfrm>
            <a:off x="508000" y="284496"/>
            <a:ext cx="7553326" cy="881904"/>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l-GR" sz="2000" b="1" dirty="0" smtClean="0"/>
              <a:t>Πώς επιδρούν διάφοροι </a:t>
            </a:r>
            <a:r>
              <a:rPr lang="el-GR" sz="2000" b="1" dirty="0"/>
              <a:t>παράγοντες στην υγεία ενός </a:t>
            </a:r>
            <a:r>
              <a:rPr lang="el-GR" sz="2000" b="1" dirty="0" smtClean="0"/>
              <a:t>ατόμου</a:t>
            </a:r>
            <a:r>
              <a:rPr lang="el-GR" sz="2000" dirty="0" smtClean="0"/>
              <a:t>. </a:t>
            </a:r>
            <a:endParaRPr lang="en-US" sz="2000" dirty="0"/>
          </a:p>
        </p:txBody>
      </p:sp>
    </p:spTree>
    <p:extLst>
      <p:ext uri="{BB962C8B-B14F-4D97-AF65-F5344CB8AC3E}">
        <p14:creationId xmlns:p14="http://schemas.microsoft.com/office/powerpoint/2010/main" val="70453479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961056050"/>
              </p:ext>
            </p:extLst>
          </p:nvPr>
        </p:nvGraphicFramePr>
        <p:xfrm>
          <a:off x="498473" y="603251"/>
          <a:ext cx="8441817" cy="6159182"/>
        </p:xfrm>
        <a:graphic>
          <a:graphicData uri="http://schemas.openxmlformats.org/presentationml/2006/ole">
            <mc:AlternateContent xmlns:mc="http://schemas.openxmlformats.org/markup-compatibility/2006">
              <mc:Choice xmlns:v="urn:schemas-microsoft-com:vml" Requires="v">
                <p:oleObj spid="_x0000_s2068" name="Document" r:id="rId3" imgW="5448300" imgH="3975100" progId="Word.Document.12">
                  <p:embed/>
                </p:oleObj>
              </mc:Choice>
              <mc:Fallback>
                <p:oleObj name="Document" r:id="rId3" imgW="5448300" imgH="3975100" progId="Word.Document.12">
                  <p:embed/>
                  <p:pic>
                    <p:nvPicPr>
                      <p:cNvPr id="0" name=""/>
                      <p:cNvPicPr/>
                      <p:nvPr/>
                    </p:nvPicPr>
                    <p:blipFill>
                      <a:blip r:embed="rId4"/>
                      <a:stretch>
                        <a:fillRect/>
                      </a:stretch>
                    </p:blipFill>
                    <p:spPr>
                      <a:xfrm>
                        <a:off x="498473" y="603251"/>
                        <a:ext cx="8441817" cy="6159182"/>
                      </a:xfrm>
                      <a:prstGeom prst="rect">
                        <a:avLst/>
                      </a:prstGeom>
                    </p:spPr>
                  </p:pic>
                </p:oleObj>
              </mc:Fallback>
            </mc:AlternateContent>
          </a:graphicData>
        </a:graphic>
      </p:graphicFrame>
    </p:spTree>
    <p:extLst>
      <p:ext uri="{BB962C8B-B14F-4D97-AF65-F5344CB8AC3E}">
        <p14:creationId xmlns:p14="http://schemas.microsoft.com/office/powerpoint/2010/main" val="1387641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138985" cy="1116106"/>
          </a:xfrm>
        </p:spPr>
        <p:style>
          <a:lnRef idx="2">
            <a:schemeClr val="accent1">
              <a:shade val="50000"/>
            </a:schemeClr>
          </a:lnRef>
          <a:fillRef idx="1">
            <a:schemeClr val="accent1"/>
          </a:fillRef>
          <a:effectRef idx="0">
            <a:schemeClr val="accent1"/>
          </a:effectRef>
          <a:fontRef idx="minor">
            <a:schemeClr val="lt1"/>
          </a:fontRef>
        </p:style>
        <p:txBody>
          <a:bodyPr/>
          <a:lstStyle/>
          <a:p>
            <a:r>
              <a:rPr lang="el-GR" dirty="0" smtClean="0"/>
              <a:t>ΟΙΚΟΝΟΜΙΚΗ ΚΡΙΣΗ ΚΑΙ ΥΓΕΙΑ</a:t>
            </a:r>
            <a:endParaRPr lang="en-US" dirty="0"/>
          </a:p>
        </p:txBody>
      </p:sp>
      <p:sp>
        <p:nvSpPr>
          <p:cNvPr id="3" name="Content Placeholder 2"/>
          <p:cNvSpPr>
            <a:spLocks noGrp="1"/>
          </p:cNvSpPr>
          <p:nvPr>
            <p:ph idx="1"/>
          </p:nvPr>
        </p:nvSpPr>
        <p:spPr>
          <a:xfrm>
            <a:off x="498474" y="1918080"/>
            <a:ext cx="8305339" cy="4363200"/>
          </a:xfrm>
        </p:spPr>
        <p:style>
          <a:lnRef idx="2">
            <a:schemeClr val="accent2"/>
          </a:lnRef>
          <a:fillRef idx="1">
            <a:schemeClr val="lt1"/>
          </a:fillRef>
          <a:effectRef idx="0">
            <a:schemeClr val="accent2"/>
          </a:effectRef>
          <a:fontRef idx="minor">
            <a:schemeClr val="dk1"/>
          </a:fontRef>
        </p:style>
        <p:txBody>
          <a:bodyPr>
            <a:normAutofit fontScale="85000" lnSpcReduction="20000"/>
          </a:bodyPr>
          <a:lstStyle/>
          <a:p>
            <a:r>
              <a:rPr lang="el-GR" dirty="0" smtClean="0"/>
              <a:t>Πρόσφατες έρευνες αποδίδουν αρνητικές τάσεις για την αυτοαναφορόμενη υγεία στην οικονομική κρίση</a:t>
            </a:r>
          </a:p>
          <a:p>
            <a:pPr marL="0" indent="0" algn="ctr">
              <a:buNone/>
            </a:pPr>
            <a:r>
              <a:rPr lang="el-GR" sz="2400" dirty="0" smtClean="0"/>
              <a:t>Πιθανές εξηγήσεις</a:t>
            </a:r>
            <a:r>
              <a:rPr lang="el-GR" sz="2400" dirty="0"/>
              <a:t>: </a:t>
            </a:r>
          </a:p>
          <a:p>
            <a:pPr marL="208800" indent="-216000">
              <a:buFont typeface="+mj-lt"/>
              <a:buAutoNum type="arabicPeriod"/>
            </a:pPr>
            <a:r>
              <a:rPr lang="el-GR" sz="1800" dirty="0" smtClean="0"/>
              <a:t>Αλλαγές </a:t>
            </a:r>
            <a:r>
              <a:rPr lang="el-GR" sz="1800" dirty="0"/>
              <a:t>στη φυσική υγεία. Η οικονομική κρίση μπορεί να οδήγησε σε μείωση σε πρόσβαση σε φροντίδα, που με τη σειρά της οδήγησε σε υποβάθμιση της υγείας. Η οικονομική κρίση μπορεί επίσης να  αύξησε τις επικίνδυνες συμπεριφορές υγείας όπως την υπερκατανάλωση αλκοόλ, που επίσης μπορεί να  υποβαθμίσει τη φυσική υγεία. Επιπλλέον, η οικονομική κρίση ενδέχεται να έχει αυξήσει το άγχος που επηρεάζει άμεσα την υγεία. Μια εναλλακτική εξήγηση είναι όμως ότι η υποβάθμιση της εκτιμώμενης υγείας κυρίως αντανακλά αλλαγές στην ψυχική υγεία ως αποτέλεσμα της κρίσης.</a:t>
            </a:r>
          </a:p>
          <a:p>
            <a:pPr marL="208800" indent="-216000">
              <a:buFont typeface="+mj-lt"/>
              <a:buAutoNum type="arabicPeriod"/>
            </a:pPr>
            <a:r>
              <a:rPr lang="el-GR" sz="1800" dirty="0"/>
              <a:t>Οι αυτοαναφορές για την υγεία είναι ένα γενικό μέτρο που ενσωματώνει στοιχεία τόσο της φυσικής όσο και της ψυχικής υγείας και η τελευταία μπορεί να επηρεάζεται περισσότερο από τα οικονομικά σοκ, βραχυπρόθεσμα. Κάτι τέτοιο συνάδει με τα ευρήματα πρόσφατων ερευνών που υποδηλώνουν ότι από όλες τις αιτίες θανάτου που επηρεάζονται από τους οικονομικούς κύκλους, οι αυτοκτονίες είναι η μόνη αιτία που σταθερά αυξάνεται στη διάρκεια οικονομικής ύφεσης. Τα αποτελέσματά μας μπορεί να αντανακλούν την ισχυρή επίδραση της </a:t>
            </a:r>
            <a:r>
              <a:rPr lang="el-GR" sz="1800" b="1" dirty="0">
                <a:solidFill>
                  <a:srgbClr val="800000"/>
                </a:solidFill>
              </a:rPr>
              <a:t>οικονομικής κρίσης στην ψυχική υγεία </a:t>
            </a:r>
            <a:r>
              <a:rPr lang="el-GR" sz="1800" dirty="0"/>
              <a:t>παρά την άμεση επίδραση της κρίσης σε πρόσβαση σε φροντίδα, τη συμπεριφορά ή άλλους παράγοντες που επηρεάζουν τη φυσική υγεία. </a:t>
            </a:r>
            <a:endParaRPr lang="en-US" sz="1800" dirty="0"/>
          </a:p>
        </p:txBody>
      </p:sp>
    </p:spTree>
    <p:extLst>
      <p:ext uri="{BB962C8B-B14F-4D97-AF65-F5344CB8AC3E}">
        <p14:creationId xmlns:p14="http://schemas.microsoft.com/office/powerpoint/2010/main" val="35626675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31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67936" y="463214"/>
            <a:ext cx="4859337" cy="703262"/>
          </a:xfrm>
        </p:spPr>
        <p:style>
          <a:lnRef idx="2">
            <a:schemeClr val="accent1"/>
          </a:lnRef>
          <a:fillRef idx="1">
            <a:schemeClr val="lt1"/>
          </a:fillRef>
          <a:effectRef idx="0">
            <a:schemeClr val="accent1"/>
          </a:effectRef>
          <a:fontRef idx="minor">
            <a:schemeClr val="dk1"/>
          </a:fontRef>
        </p:style>
        <p:txBody>
          <a:bodyPr>
            <a:normAutofit/>
          </a:bodyPr>
          <a:lstStyle/>
          <a:p>
            <a:r>
              <a:rPr lang="el-GR" b="1" dirty="0" smtClean="0"/>
              <a:t>Τα ελληνικά δεδομένα</a:t>
            </a:r>
            <a:endParaRPr lang="en-US" dirty="0"/>
          </a:p>
        </p:txBody>
      </p:sp>
      <p:sp>
        <p:nvSpPr>
          <p:cNvPr id="3" name="Content Placeholder 2"/>
          <p:cNvSpPr>
            <a:spLocks noGrp="1"/>
          </p:cNvSpPr>
          <p:nvPr>
            <p:ph idx="4294967295"/>
          </p:nvPr>
        </p:nvSpPr>
        <p:spPr>
          <a:xfrm>
            <a:off x="915940" y="1540453"/>
            <a:ext cx="7556500" cy="4754562"/>
          </a:xfrm>
          <a:noFill/>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r>
              <a:rPr lang="el-GR" dirty="0" smtClean="0"/>
              <a:t>Όπως </a:t>
            </a:r>
            <a:r>
              <a:rPr lang="el-GR" dirty="0"/>
              <a:t>και σε άλλες χώρες έτσι και στην Ελλάδα το χαμηλό μορφωτικό επίπεδο και το χαμηλό εισόδημα βρέθηκε ότι σχετίζονται άμεσα με χαμηλή σχετιζόμενη με την υγεία ποιότητα ζωής. Τα δημογραφικά χαρακτηριστικά ήταν οι πιο </a:t>
            </a:r>
            <a:r>
              <a:rPr lang="el-GR" dirty="0" smtClean="0"/>
              <a:t>σημαντικο</a:t>
            </a:r>
            <a:r>
              <a:rPr lang="el-GR" dirty="0" smtClean="0"/>
              <a:t>ί</a:t>
            </a:r>
            <a:r>
              <a:rPr lang="el-GR" dirty="0" smtClean="0"/>
              <a:t> </a:t>
            </a:r>
            <a:r>
              <a:rPr lang="el-GR" dirty="0"/>
              <a:t>προγνώστες (</a:t>
            </a:r>
            <a:r>
              <a:rPr lang="en-US" dirty="0" err="1"/>
              <a:t>Pappa</a:t>
            </a:r>
            <a:r>
              <a:rPr lang="en-US" dirty="0"/>
              <a:t> </a:t>
            </a:r>
            <a:r>
              <a:rPr lang="el-GR" dirty="0"/>
              <a:t>κ.ά. 2009). </a:t>
            </a:r>
            <a:endParaRPr lang="en-US" dirty="0" smtClean="0"/>
          </a:p>
          <a:p>
            <a:r>
              <a:rPr lang="el-GR" dirty="0" smtClean="0"/>
              <a:t>Το </a:t>
            </a:r>
            <a:r>
              <a:rPr lang="el-GR" dirty="0"/>
              <a:t>μορφωτικό επίπεδο φαίνεται να επηρεάζει όλες τις κλίμακες, ωστόσο σημαντικότερα επηρεάζει την </a:t>
            </a:r>
            <a:r>
              <a:rPr lang="el-GR" dirty="0" smtClean="0">
                <a:solidFill>
                  <a:srgbClr val="800000"/>
                </a:solidFill>
              </a:rPr>
              <a:t>ψυχική υγεία</a:t>
            </a:r>
            <a:r>
              <a:rPr lang="el-GR" dirty="0"/>
              <a:t>. Η αύξηση του μορφωτικού επιπέδου μειώνει τις ανισότητες στην υγεία συγκριτικά με άτομα μόρφωσης πανεπιστημιακού επιπέδου. Αυτό εξηγείται ως εξής: μια βελτίωση της εκπαίδευσης σημαίνει ότι το άτομο κατέχει περισσότερες εκπαιδευτικές δεξιότητες με τις οποίες μπορεί πιθανώς να ελαχιστοποιήσει την επίδραση συμβάντων στην οικογένεια, στο κοινωνικό και εργασιακό περιβάλλον που θα μπορούσαν να επηρεάσουν αρνητικά την υγεία του συγκριτικά με εκείνους που έχουν φοιτήσει μόνο στην πρωτοβάθμια εκπαίδευση. Επιπλέον, βρέθηκε ότι το μορφωτικό επίπεδο των γονέων παίζει σημαντικό ρόλο στις ωφέλιμες επιδράσεις της Μεσογειακής δίαιτας στο επίπεδο παχυσαρκίας του παιδιού (</a:t>
            </a:r>
            <a:r>
              <a:rPr lang="en-US" dirty="0" err="1"/>
              <a:t>Antonogeorgos</a:t>
            </a:r>
            <a:r>
              <a:rPr lang="el-GR" dirty="0"/>
              <a:t>, κά. 2013) </a:t>
            </a:r>
            <a:endParaRPr lang="en-US" dirty="0"/>
          </a:p>
          <a:p>
            <a:r>
              <a:rPr lang="el-GR" dirty="0"/>
              <a:t>Τα αποτελέσματα της οικονομικής κρίσης στην Ελλάδα ήταν ισχυρότερα και πιο σημαντικά σε άντρες, παρά σε γυναίκες. Ωστόσο, απαιτείται περισσότερη </a:t>
            </a:r>
            <a:r>
              <a:rPr lang="el-GR" dirty="0" smtClean="0"/>
              <a:t>έρευνα</a:t>
            </a:r>
            <a:endParaRPr lang="en-US" dirty="0"/>
          </a:p>
        </p:txBody>
      </p:sp>
    </p:spTree>
    <p:extLst>
      <p:ext uri="{BB962C8B-B14F-4D97-AF65-F5344CB8AC3E}">
        <p14:creationId xmlns:p14="http://schemas.microsoft.com/office/powerpoint/2010/main" val="2214626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459880" cy="826373"/>
          </a:xfrm>
        </p:spPr>
        <p:style>
          <a:lnRef idx="2">
            <a:schemeClr val="accent4">
              <a:shade val="50000"/>
            </a:schemeClr>
          </a:lnRef>
          <a:fillRef idx="1">
            <a:schemeClr val="accent4"/>
          </a:fillRef>
          <a:effectRef idx="0">
            <a:schemeClr val="accent4"/>
          </a:effectRef>
          <a:fontRef idx="minor">
            <a:schemeClr val="lt1"/>
          </a:fontRef>
        </p:style>
        <p:txBody>
          <a:bodyPr/>
          <a:lstStyle/>
          <a:p>
            <a:r>
              <a:rPr lang="el-GR" dirty="0" smtClean="0"/>
              <a:t>Οικονομική κρίση </a:t>
            </a:r>
            <a:r>
              <a:rPr lang="el-GR" dirty="0"/>
              <a:t>σ</a:t>
            </a:r>
            <a:r>
              <a:rPr lang="el-GR" dirty="0" smtClean="0"/>
              <a:t>την Ελλάδα &amp;Υγεία</a:t>
            </a:r>
            <a:endParaRPr lang="en-US" dirty="0"/>
          </a:p>
        </p:txBody>
      </p:sp>
      <p:sp>
        <p:nvSpPr>
          <p:cNvPr id="3" name="Content Placeholder 2"/>
          <p:cNvSpPr>
            <a:spLocks noGrp="1"/>
          </p:cNvSpPr>
          <p:nvPr>
            <p:ph idx="1"/>
          </p:nvPr>
        </p:nvSpPr>
        <p:spPr>
          <a:xfrm>
            <a:off x="0" y="1481331"/>
            <a:ext cx="5176414" cy="3774048"/>
          </a:xfrm>
          <a:ln>
            <a:noFill/>
          </a:ln>
        </p:spPr>
        <p:style>
          <a:lnRef idx="2">
            <a:schemeClr val="accent2"/>
          </a:lnRef>
          <a:fillRef idx="1">
            <a:schemeClr val="lt1"/>
          </a:fillRef>
          <a:effectRef idx="0">
            <a:schemeClr val="accent2"/>
          </a:effectRef>
          <a:fontRef idx="minor">
            <a:schemeClr val="dk1"/>
          </a:fontRef>
        </p:style>
        <p:txBody>
          <a:bodyPr>
            <a:noAutofit/>
          </a:bodyPr>
          <a:lstStyle/>
          <a:p>
            <a:r>
              <a:rPr lang="el-GR" sz="2400" dirty="0" smtClean="0"/>
              <a:t>Τα </a:t>
            </a:r>
            <a:r>
              <a:rPr lang="el-GR" sz="2400" dirty="0"/>
              <a:t>πρώτα δεδομένα </a:t>
            </a:r>
            <a:r>
              <a:rPr lang="el-GR" sz="2400" dirty="0" smtClean="0"/>
              <a:t>αναδεικνύουν:</a:t>
            </a:r>
          </a:p>
          <a:p>
            <a:pPr lvl="1"/>
            <a:r>
              <a:rPr lang="el-GR" sz="2400" b="1" dirty="0" smtClean="0"/>
              <a:t>θετική </a:t>
            </a:r>
            <a:r>
              <a:rPr lang="el-GR" sz="2400" b="1" dirty="0"/>
              <a:t>γραμμική συσχέτιση </a:t>
            </a:r>
            <a:r>
              <a:rPr lang="el-GR" sz="2400" dirty="0"/>
              <a:t>της ψυχικής υγείας με την υποκειμενική αξιολόγηση των οικονομικών δυσκολιών της οικογένειας, </a:t>
            </a:r>
            <a:endParaRPr lang="el-GR" sz="2400" dirty="0" smtClean="0"/>
          </a:p>
          <a:p>
            <a:pPr lvl="1"/>
            <a:r>
              <a:rPr lang="el-GR" sz="2400" dirty="0" smtClean="0"/>
              <a:t>ενώ </a:t>
            </a:r>
            <a:r>
              <a:rPr lang="el-GR" sz="2400" dirty="0"/>
              <a:t>η κατάσταση ανεργίας της μητέρας συσχετίστηκε μόνο με την ψυχική υγεία των κοριτσιών </a:t>
            </a:r>
            <a:r>
              <a:rPr lang="el-GR" sz="1100" dirty="0"/>
              <a:t>(Σκαπινάκης κά. 2007)</a:t>
            </a:r>
            <a:r>
              <a:rPr lang="el-GR" sz="2400" dirty="0"/>
              <a:t>. </a:t>
            </a:r>
            <a:endParaRPr lang="el-GR" sz="2400" dirty="0" smtClean="0"/>
          </a:p>
        </p:txBody>
      </p:sp>
      <p:sp>
        <p:nvSpPr>
          <p:cNvPr id="6" name="TextBox 5"/>
          <p:cNvSpPr txBox="1"/>
          <p:nvPr/>
        </p:nvSpPr>
        <p:spPr>
          <a:xfrm>
            <a:off x="498474" y="5255379"/>
            <a:ext cx="8175997" cy="132343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l-GR" sz="2000" dirty="0"/>
              <a:t>Η οικονομική κρίση στην Ελλάδα φαίνεται να επιφέρει επιπτώσεις στην υγεία και ιδιαίτερα στην ψυχική υγεία κυρίως μέσω της ανεργίας και της μείωσης του εισοδήματος, αλλά το είδος της σχέσης αυτής καθώς και η ερμηνεία της δεν αποτελεί εύκολο εγχείρημα </a:t>
            </a:r>
            <a:r>
              <a:rPr lang="el-GR" sz="1100" dirty="0"/>
              <a:t>(Ευθυμίου κ.ά. 2013)</a:t>
            </a:r>
            <a:r>
              <a:rPr lang="el-GR" sz="1100" dirty="0" smtClean="0"/>
              <a:t>.</a:t>
            </a:r>
            <a:endParaRPr lang="en-US" sz="1100" dirty="0"/>
          </a:p>
        </p:txBody>
      </p:sp>
      <p:pic>
        <p:nvPicPr>
          <p:cNvPr id="5" name="Picture 4"/>
          <p:cNvPicPr>
            <a:picLocks noChangeAspect="1"/>
          </p:cNvPicPr>
          <p:nvPr/>
        </p:nvPicPr>
        <p:blipFill>
          <a:blip r:embed="rId2"/>
          <a:stretch>
            <a:fillRect/>
          </a:stretch>
        </p:blipFill>
        <p:spPr>
          <a:xfrm>
            <a:off x="5193770" y="2008219"/>
            <a:ext cx="3950230" cy="2938971"/>
          </a:xfrm>
          <a:prstGeom prst="rect">
            <a:avLst/>
          </a:prstGeom>
        </p:spPr>
      </p:pic>
    </p:spTree>
    <p:extLst>
      <p:ext uri="{BB962C8B-B14F-4D97-AF65-F5344CB8AC3E}">
        <p14:creationId xmlns:p14="http://schemas.microsoft.com/office/powerpoint/2010/main" val="106679684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306294"/>
            <a:ext cx="7496176" cy="1179606"/>
          </a:xfrm>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l-GR" dirty="0" smtClean="0"/>
              <a:t>Δαπάνες </a:t>
            </a:r>
            <a:r>
              <a:rPr lang="el-GR" dirty="0" smtClean="0"/>
              <a:t>σε κοινωνικές </a:t>
            </a:r>
            <a:r>
              <a:rPr lang="el-GR" dirty="0"/>
              <a:t>υποστηρικτικές </a:t>
            </a:r>
            <a:r>
              <a:rPr lang="el-GR" dirty="0" smtClean="0"/>
              <a:t>δομές και υγε</a:t>
            </a:r>
            <a:r>
              <a:rPr lang="el-GR" dirty="0" smtClean="0"/>
              <a:t>ία πληθυσμού</a:t>
            </a:r>
            <a:endParaRPr lang="en-US" dirty="0"/>
          </a:p>
        </p:txBody>
      </p:sp>
      <p:sp>
        <p:nvSpPr>
          <p:cNvPr id="11" name="Content Placeholder 10"/>
          <p:cNvSpPr>
            <a:spLocks noGrp="1"/>
          </p:cNvSpPr>
          <p:nvPr>
            <p:ph idx="1"/>
          </p:nvPr>
        </p:nvSpPr>
        <p:spPr>
          <a:xfrm>
            <a:off x="498475" y="1587500"/>
            <a:ext cx="7496176" cy="2943225"/>
          </a:xfrm>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pPr>
              <a:lnSpc>
                <a:spcPct val="80000"/>
              </a:lnSpc>
            </a:pPr>
            <a:r>
              <a:rPr lang="el-GR" sz="2400" dirty="0" smtClean="0"/>
              <a:t>      ΑΕΠ -      θνησιμότητας</a:t>
            </a:r>
          </a:p>
          <a:p>
            <a:pPr>
              <a:lnSpc>
                <a:spcPct val="80000"/>
              </a:lnSpc>
            </a:pPr>
            <a:endParaRPr lang="el-GR" sz="2400" dirty="0" smtClean="0"/>
          </a:p>
          <a:p>
            <a:pPr>
              <a:lnSpc>
                <a:spcPct val="80000"/>
              </a:lnSpc>
            </a:pPr>
            <a:r>
              <a:rPr lang="el-GR" sz="2400" dirty="0" smtClean="0"/>
              <a:t>     100$ στο ετήσιο κατά κεφαλήν εισόδημα -    0,11% θνησιμότητας</a:t>
            </a:r>
            <a:endParaRPr lang="en-US" sz="2400" dirty="0" smtClean="0"/>
          </a:p>
          <a:p>
            <a:r>
              <a:rPr lang="el-GR" sz="2400" dirty="0" smtClean="0"/>
              <a:t>Αν και αύξηση του ΑΕΠ μειώνει τη θνησιμότητα, είναι η αύξηση των δαπανών σε κοινωνικές υποστηρικτικές δομές (παιδικοί σταθμοί, επιδόματα ανεργίας κ.λπ.) που κάνει τη διαφορά         </a:t>
            </a:r>
          </a:p>
          <a:p>
            <a:pPr marL="0" indent="0">
              <a:buNone/>
            </a:pPr>
            <a:r>
              <a:rPr lang="el-GR" sz="2400" b="1" dirty="0">
                <a:solidFill>
                  <a:srgbClr val="FF0000"/>
                </a:solidFill>
              </a:rPr>
              <a:t>	</a:t>
            </a:r>
            <a:r>
              <a:rPr lang="el-GR" sz="3300" b="1" dirty="0" smtClean="0">
                <a:solidFill>
                  <a:srgbClr val="FF0000"/>
                </a:solidFill>
              </a:rPr>
              <a:t>7πλάσια</a:t>
            </a:r>
            <a:r>
              <a:rPr lang="el-GR" sz="2400" dirty="0" smtClean="0"/>
              <a:t> </a:t>
            </a:r>
            <a:r>
              <a:rPr lang="el-GR" sz="3100" b="1" dirty="0" smtClean="0">
                <a:solidFill>
                  <a:srgbClr val="FF0000"/>
                </a:solidFill>
              </a:rPr>
              <a:t>μείωση θνησιμότητας</a:t>
            </a:r>
            <a:endParaRPr lang="en-US" sz="3100" b="1" dirty="0">
              <a:solidFill>
                <a:srgbClr val="FF0000"/>
              </a:solidFill>
            </a:endParaRPr>
          </a:p>
        </p:txBody>
      </p:sp>
      <p:sp>
        <p:nvSpPr>
          <p:cNvPr id="12" name="Up Arrow 11"/>
          <p:cNvSpPr/>
          <p:nvPr/>
        </p:nvSpPr>
        <p:spPr>
          <a:xfrm>
            <a:off x="908050" y="1641475"/>
            <a:ext cx="177800" cy="38100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own Arrow 12"/>
          <p:cNvSpPr/>
          <p:nvPr/>
        </p:nvSpPr>
        <p:spPr>
          <a:xfrm>
            <a:off x="1828800" y="1641475"/>
            <a:ext cx="139700" cy="3810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Up Arrow 13"/>
          <p:cNvSpPr/>
          <p:nvPr/>
        </p:nvSpPr>
        <p:spPr>
          <a:xfrm>
            <a:off x="908050" y="2349500"/>
            <a:ext cx="177800" cy="38100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Down Arrow 14"/>
          <p:cNvSpPr/>
          <p:nvPr/>
        </p:nvSpPr>
        <p:spPr>
          <a:xfrm>
            <a:off x="5559426" y="2400300"/>
            <a:ext cx="139700" cy="3810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a:off x="1085850" y="3962400"/>
            <a:ext cx="238126"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498475" y="5029200"/>
            <a:ext cx="7496176" cy="646331"/>
          </a:xfrm>
          <a:prstGeom prst="rect">
            <a:avLst/>
          </a:prstGeom>
          <a:ln/>
        </p:spPr>
        <p:style>
          <a:lnRef idx="3">
            <a:schemeClr val="lt1"/>
          </a:lnRef>
          <a:fillRef idx="1">
            <a:schemeClr val="accent3"/>
          </a:fillRef>
          <a:effectRef idx="1">
            <a:schemeClr val="accent3"/>
          </a:effectRef>
          <a:fontRef idx="minor">
            <a:schemeClr val="lt1"/>
          </a:fontRef>
        </p:style>
        <p:txBody>
          <a:bodyPr wrap="square" rtlCol="0">
            <a:spAutoFit/>
          </a:bodyPr>
          <a:lstStyle/>
          <a:p>
            <a:r>
              <a:rPr lang="el-GR" dirty="0" smtClean="0">
                <a:solidFill>
                  <a:srgbClr val="800000"/>
                </a:solidFill>
              </a:rPr>
              <a:t>Τα προγράμματα του ΔΝΤ σχετίζονται με πολύ αρνητικές συνέπειες για την υγεία</a:t>
            </a:r>
            <a:r>
              <a:rPr lang="el-GR" dirty="0" smtClean="0"/>
              <a:t> </a:t>
            </a:r>
            <a:r>
              <a:rPr lang="el-GR" dirty="0" smtClean="0">
                <a:solidFill>
                  <a:srgbClr val="800000"/>
                </a:solidFill>
              </a:rPr>
              <a:t>του πληθυσμού </a:t>
            </a:r>
            <a:r>
              <a:rPr lang="el-GR" sz="1200" dirty="0" smtClean="0"/>
              <a:t>(</a:t>
            </a:r>
            <a:r>
              <a:rPr lang="en-US" sz="1200" dirty="0" err="1" smtClean="0"/>
              <a:t>Stuckler</a:t>
            </a:r>
            <a:r>
              <a:rPr lang="en-US" sz="1200" dirty="0" smtClean="0"/>
              <a:t> &amp; </a:t>
            </a:r>
            <a:r>
              <a:rPr lang="en-US" sz="1200" dirty="0" err="1" smtClean="0"/>
              <a:t>Basu</a:t>
            </a:r>
            <a:r>
              <a:rPr lang="en-US" sz="1200" dirty="0" smtClean="0"/>
              <a:t>, 2009)</a:t>
            </a:r>
            <a:endParaRPr lang="en-US" sz="1200" dirty="0"/>
          </a:p>
        </p:txBody>
      </p:sp>
    </p:spTree>
    <p:extLst>
      <p:ext uri="{BB962C8B-B14F-4D97-AF65-F5344CB8AC3E}">
        <p14:creationId xmlns:p14="http://schemas.microsoft.com/office/powerpoint/2010/main" val="330705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79400" y="0"/>
            <a:ext cx="8569549" cy="6858000"/>
          </a:xfrm>
          <a:prstGeom prst="rect">
            <a:avLst/>
          </a:prstGeom>
        </p:spPr>
      </p:pic>
      <p:sp>
        <p:nvSpPr>
          <p:cNvPr id="7" name="Oval 6"/>
          <p:cNvSpPr/>
          <p:nvPr/>
        </p:nvSpPr>
        <p:spPr>
          <a:xfrm>
            <a:off x="3117850" y="2978150"/>
            <a:ext cx="1092200" cy="584200"/>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005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736600"/>
            <a:ext cx="9144000" cy="5368872"/>
          </a:xfrm>
          <a:prstGeom prst="rect">
            <a:avLst/>
          </a:prstGeom>
        </p:spPr>
      </p:pic>
    </p:spTree>
    <p:extLst>
      <p:ext uri="{BB962C8B-B14F-4D97-AF65-F5344CB8AC3E}">
        <p14:creationId xmlns:p14="http://schemas.microsoft.com/office/powerpoint/2010/main" val="2840364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49911048"/>
              </p:ext>
            </p:extLst>
          </p:nvPr>
        </p:nvGraphicFramePr>
        <p:xfrm>
          <a:off x="396874" y="393700"/>
          <a:ext cx="7826376" cy="56816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8" name="Group 7"/>
          <p:cNvGrpSpPr/>
          <p:nvPr/>
        </p:nvGrpSpPr>
        <p:grpSpPr>
          <a:xfrm>
            <a:off x="5946970" y="195819"/>
            <a:ext cx="4163129" cy="806874"/>
            <a:chOff x="5946970" y="195819"/>
            <a:chExt cx="4163129" cy="806874"/>
          </a:xfrm>
        </p:grpSpPr>
        <p:grpSp>
          <p:nvGrpSpPr>
            <p:cNvPr id="3" name="Group 2"/>
            <p:cNvGrpSpPr/>
            <p:nvPr/>
          </p:nvGrpSpPr>
          <p:grpSpPr>
            <a:xfrm>
              <a:off x="5946970" y="195819"/>
              <a:ext cx="4163129" cy="615097"/>
              <a:chOff x="1763000" y="1221556"/>
              <a:chExt cx="4361547" cy="615097"/>
            </a:xfrm>
          </p:grpSpPr>
          <p:sp>
            <p:nvSpPr>
              <p:cNvPr id="5" name="TextBox 4"/>
              <p:cNvSpPr txBox="1"/>
              <p:nvPr/>
            </p:nvSpPr>
            <p:spPr>
              <a:xfrm>
                <a:off x="1763000" y="1321826"/>
                <a:ext cx="4361547" cy="369332"/>
              </a:xfrm>
              <a:prstGeom prst="rect">
                <a:avLst/>
              </a:prstGeom>
              <a:noFill/>
            </p:spPr>
            <p:txBody>
              <a:bodyPr wrap="square" rtlCol="0">
                <a:spAutoFit/>
              </a:bodyPr>
              <a:lstStyle/>
              <a:p>
                <a:r>
                  <a:rPr lang="el-GR" dirty="0" smtClean="0"/>
                  <a:t>  Πρ</a:t>
                </a:r>
                <a:r>
                  <a:rPr lang="el-GR" dirty="0" smtClean="0"/>
                  <a:t>όγραμμα  </a:t>
                </a:r>
                <a:endParaRPr lang="en-US" dirty="0"/>
              </a:p>
            </p:txBody>
          </p:sp>
          <p:pic>
            <p:nvPicPr>
              <p:cNvPr id="6" name="Picture 5"/>
              <p:cNvPicPr>
                <a:picLocks noChangeAspect="1"/>
              </p:cNvPicPr>
              <p:nvPr/>
            </p:nvPicPr>
            <p:blipFill>
              <a:blip r:embed="rId7"/>
              <a:stretch>
                <a:fillRect/>
              </a:stretch>
            </p:blipFill>
            <p:spPr>
              <a:xfrm>
                <a:off x="3141651" y="1221556"/>
                <a:ext cx="1782820" cy="615097"/>
              </a:xfrm>
              <a:prstGeom prst="rect">
                <a:avLst/>
              </a:prstGeom>
            </p:spPr>
          </p:pic>
        </p:grpSp>
        <p:cxnSp>
          <p:nvCxnSpPr>
            <p:cNvPr id="7" name="Straight Arrow Connector 6"/>
            <p:cNvCxnSpPr/>
            <p:nvPr/>
          </p:nvCxnSpPr>
          <p:spPr>
            <a:xfrm>
              <a:off x="7262903" y="665421"/>
              <a:ext cx="0" cy="33727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0663972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09700" y="3690159"/>
            <a:ext cx="2730500" cy="3426777"/>
          </a:xfrm>
          <a:prstGeom prst="rect">
            <a:avLst/>
          </a:prstGeom>
        </p:spPr>
      </p:pic>
      <p:pic>
        <p:nvPicPr>
          <p:cNvPr id="5" name="Picture 4"/>
          <p:cNvPicPr>
            <a:picLocks noChangeAspect="1"/>
          </p:cNvPicPr>
          <p:nvPr/>
        </p:nvPicPr>
        <p:blipFill>
          <a:blip r:embed="rId3"/>
          <a:stretch>
            <a:fillRect/>
          </a:stretch>
        </p:blipFill>
        <p:spPr>
          <a:xfrm>
            <a:off x="6505407" y="288738"/>
            <a:ext cx="2356184" cy="3581400"/>
          </a:xfrm>
          <a:prstGeom prst="rect">
            <a:avLst/>
          </a:prstGeom>
        </p:spPr>
      </p:pic>
      <p:pic>
        <p:nvPicPr>
          <p:cNvPr id="6" name="Picture 5"/>
          <p:cNvPicPr>
            <a:picLocks noChangeAspect="1"/>
          </p:cNvPicPr>
          <p:nvPr/>
        </p:nvPicPr>
        <p:blipFill>
          <a:blip r:embed="rId4"/>
          <a:stretch>
            <a:fillRect/>
          </a:stretch>
        </p:blipFill>
        <p:spPr>
          <a:xfrm>
            <a:off x="496629" y="288738"/>
            <a:ext cx="2830771" cy="3770588"/>
          </a:xfrm>
          <a:prstGeom prst="rect">
            <a:avLst/>
          </a:prstGeom>
        </p:spPr>
      </p:pic>
      <p:pic>
        <p:nvPicPr>
          <p:cNvPr id="8" name="Picture 7"/>
          <p:cNvPicPr>
            <a:picLocks noChangeAspect="1"/>
          </p:cNvPicPr>
          <p:nvPr/>
        </p:nvPicPr>
        <p:blipFill>
          <a:blip r:embed="rId5"/>
          <a:stretch>
            <a:fillRect/>
          </a:stretch>
        </p:blipFill>
        <p:spPr>
          <a:xfrm>
            <a:off x="7302500" y="4076700"/>
            <a:ext cx="1447800" cy="2068286"/>
          </a:xfrm>
          <a:prstGeom prst="rect">
            <a:avLst/>
          </a:prstGeom>
        </p:spPr>
      </p:pic>
      <p:pic>
        <p:nvPicPr>
          <p:cNvPr id="10" name="Picture 9"/>
          <p:cNvPicPr>
            <a:picLocks noChangeAspect="1"/>
          </p:cNvPicPr>
          <p:nvPr/>
        </p:nvPicPr>
        <p:blipFill>
          <a:blip r:embed="rId6"/>
          <a:stretch>
            <a:fillRect/>
          </a:stretch>
        </p:blipFill>
        <p:spPr>
          <a:xfrm>
            <a:off x="3327400" y="168275"/>
            <a:ext cx="3296169" cy="5111750"/>
          </a:xfrm>
          <a:prstGeom prst="rect">
            <a:avLst/>
          </a:prstGeom>
        </p:spPr>
      </p:pic>
    </p:spTree>
    <p:extLst>
      <p:ext uri="{BB962C8B-B14F-4D97-AF65-F5344CB8AC3E}">
        <p14:creationId xmlns:p14="http://schemas.microsoft.com/office/powerpoint/2010/main" val="240416275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1" y="288738"/>
            <a:ext cx="7251699" cy="1140012"/>
          </a:xfrm>
        </p:spPr>
        <p:style>
          <a:lnRef idx="3">
            <a:schemeClr val="lt1"/>
          </a:lnRef>
          <a:fillRef idx="1">
            <a:schemeClr val="accent1"/>
          </a:fillRef>
          <a:effectRef idx="1">
            <a:schemeClr val="accent1"/>
          </a:effectRef>
          <a:fontRef idx="minor">
            <a:schemeClr val="lt1"/>
          </a:fontRef>
        </p:style>
        <p:txBody>
          <a:bodyPr/>
          <a:lstStyle/>
          <a:p>
            <a:pPr algn="ctr"/>
            <a:r>
              <a:rPr lang="el-GR" sz="2200" dirty="0"/>
              <a:t>Η φτώχεια βλάπτει σοβαρά την υγεία: οι υλικές, κοινωνικές και ψυχολογικές συνέπειες μιας φτωχής διαβίωσης στην </a:t>
            </a:r>
            <a:r>
              <a:rPr lang="el-GR" sz="2200" dirty="0" smtClean="0"/>
              <a:t>υγεία...</a:t>
            </a:r>
            <a:r>
              <a:rPr lang="en-US" sz="2200" dirty="0" smtClean="0"/>
              <a:t> </a:t>
            </a:r>
            <a:endParaRPr lang="en-US" sz="2200" dirty="0"/>
          </a:p>
        </p:txBody>
      </p:sp>
      <p:sp>
        <p:nvSpPr>
          <p:cNvPr id="9" name="Rectangle 8"/>
          <p:cNvSpPr/>
          <p:nvPr/>
        </p:nvSpPr>
        <p:spPr>
          <a:xfrm>
            <a:off x="2520951" y="1811635"/>
            <a:ext cx="2673349" cy="1200329"/>
          </a:xfrm>
          <a:prstGeom prst="rect">
            <a:avLst/>
          </a:prstGeom>
          <a:noFill/>
        </p:spPr>
        <p:style>
          <a:lnRef idx="2">
            <a:schemeClr val="accent5"/>
          </a:lnRef>
          <a:fillRef idx="1">
            <a:schemeClr val="lt1"/>
          </a:fillRef>
          <a:effectRef idx="0">
            <a:schemeClr val="accent5"/>
          </a:effectRef>
          <a:fontRef idx="minor">
            <a:schemeClr val="dk1"/>
          </a:fontRef>
        </p:style>
        <p:txBody>
          <a:bodyPr wrap="square">
            <a:spAutoFit/>
          </a:bodyPr>
          <a:lstStyle/>
          <a:p>
            <a:r>
              <a:rPr lang="el-GR" dirty="0"/>
              <a:t>Στις αναπτυγμένες χώρες τα 2/3 των θανάτων αφορούν άτομα ηλικίας μεγαλύτερης των 65 ετών.</a:t>
            </a:r>
          </a:p>
        </p:txBody>
      </p:sp>
      <p:sp>
        <p:nvSpPr>
          <p:cNvPr id="10" name="Rectangle 9"/>
          <p:cNvSpPr/>
          <p:nvPr/>
        </p:nvSpPr>
        <p:spPr>
          <a:xfrm>
            <a:off x="3902695" y="4445000"/>
            <a:ext cx="2377455" cy="2031325"/>
          </a:xfrm>
          <a:prstGeom prst="rect">
            <a:avLst/>
          </a:prstGeom>
          <a:ln w="38100" cmpd="sng">
            <a:solidFill>
              <a:srgbClr val="FF0000"/>
            </a:solidFill>
          </a:ln>
        </p:spPr>
        <p:txBody>
          <a:bodyPr wrap="square">
            <a:spAutoFit/>
          </a:bodyPr>
          <a:lstStyle/>
          <a:p>
            <a:r>
              <a:rPr lang="el-GR" dirty="0"/>
              <a:t>Αντίστοιχα στις αναπτυσσόμενες χώρες τα 2/3 των θανάτων αφορούν ηλικίες </a:t>
            </a:r>
            <a:r>
              <a:rPr lang="el-GR" b="1" dirty="0"/>
              <a:t>κάτω των 65 </a:t>
            </a:r>
            <a:r>
              <a:rPr lang="el-GR" dirty="0"/>
              <a:t>ετών και το </a:t>
            </a:r>
            <a:r>
              <a:rPr lang="el-GR" b="1" dirty="0"/>
              <a:t>1/3 κάτω των 5 ετών. </a:t>
            </a:r>
            <a:endParaRPr lang="en-US" b="1" dirty="0"/>
          </a:p>
        </p:txBody>
      </p:sp>
      <p:pic>
        <p:nvPicPr>
          <p:cNvPr id="12" name="Picture 11"/>
          <p:cNvPicPr>
            <a:picLocks noChangeAspect="1"/>
          </p:cNvPicPr>
          <p:nvPr/>
        </p:nvPicPr>
        <p:blipFill>
          <a:blip r:embed="rId2"/>
          <a:stretch>
            <a:fillRect/>
          </a:stretch>
        </p:blipFill>
        <p:spPr>
          <a:xfrm>
            <a:off x="482601" y="1600200"/>
            <a:ext cx="2038350" cy="2721302"/>
          </a:xfrm>
          <a:prstGeom prst="rect">
            <a:avLst/>
          </a:prstGeom>
        </p:spPr>
      </p:pic>
      <p:pic>
        <p:nvPicPr>
          <p:cNvPr id="13" name="Picture 12"/>
          <p:cNvPicPr>
            <a:picLocks noChangeAspect="1"/>
          </p:cNvPicPr>
          <p:nvPr/>
        </p:nvPicPr>
        <p:blipFill>
          <a:blip r:embed="rId3"/>
          <a:stretch>
            <a:fillRect/>
          </a:stretch>
        </p:blipFill>
        <p:spPr>
          <a:xfrm>
            <a:off x="5262996" y="1595735"/>
            <a:ext cx="3698006" cy="2533134"/>
          </a:xfrm>
          <a:prstGeom prst="rect">
            <a:avLst/>
          </a:prstGeom>
        </p:spPr>
      </p:pic>
      <p:pic>
        <p:nvPicPr>
          <p:cNvPr id="15" name="Picture 14"/>
          <p:cNvPicPr>
            <a:picLocks noChangeAspect="1"/>
          </p:cNvPicPr>
          <p:nvPr/>
        </p:nvPicPr>
        <p:blipFill>
          <a:blip r:embed="rId4"/>
          <a:stretch>
            <a:fillRect/>
          </a:stretch>
        </p:blipFill>
        <p:spPr>
          <a:xfrm>
            <a:off x="482601" y="4445000"/>
            <a:ext cx="3420094" cy="2264102"/>
          </a:xfrm>
          <a:prstGeom prst="rect">
            <a:avLst/>
          </a:prstGeom>
        </p:spPr>
      </p:pic>
      <p:pic>
        <p:nvPicPr>
          <p:cNvPr id="16" name="Picture 15"/>
          <p:cNvPicPr>
            <a:picLocks noChangeAspect="1"/>
          </p:cNvPicPr>
          <p:nvPr/>
        </p:nvPicPr>
        <p:blipFill>
          <a:blip r:embed="rId5"/>
          <a:stretch>
            <a:fillRect/>
          </a:stretch>
        </p:blipFill>
        <p:spPr>
          <a:xfrm>
            <a:off x="6280150" y="4387850"/>
            <a:ext cx="2680852" cy="2010639"/>
          </a:xfrm>
          <a:prstGeom prst="rect">
            <a:avLst/>
          </a:prstGeom>
        </p:spPr>
      </p:pic>
    </p:spTree>
    <p:extLst>
      <p:ext uri="{BB962C8B-B14F-4D97-AF65-F5344CB8AC3E}">
        <p14:creationId xmlns:p14="http://schemas.microsoft.com/office/powerpoint/2010/main" val="4176920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checkerboard(across)">
                                      <p:cBhvr>
                                        <p:cTn id="15" dur="500"/>
                                        <p:tgtEl>
                                          <p:spTgt spid="15"/>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heckerboard(across)">
                                      <p:cBhvr>
                                        <p:cTn id="18" dur="500"/>
                                        <p:tgtEl>
                                          <p:spTgt spid="10"/>
                                        </p:tgtEl>
                                      </p:cBhvr>
                                    </p:animEffect>
                                  </p:childTnLst>
                                </p:cTn>
                              </p:par>
                              <p:par>
                                <p:cTn id="19" presetID="5" presetClass="entr" presetSubtype="1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checkerboard(across)">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srcRect t="14535" b="14535"/>
          <a:stretch>
            <a:fillRect/>
          </a:stretch>
        </p:blipFill>
        <p:spPr>
          <a:xfrm>
            <a:off x="350744" y="1016000"/>
            <a:ext cx="5499916" cy="4718050"/>
          </a:xfrm>
          <a:prstGeom prst="rect">
            <a:avLst/>
          </a:prstGeom>
        </p:spPr>
      </p:pic>
      <p:sp>
        <p:nvSpPr>
          <p:cNvPr id="5" name="Content Placeholder 2"/>
          <p:cNvSpPr txBox="1">
            <a:spLocks noGrp="1"/>
          </p:cNvSpPr>
          <p:nvPr>
            <p:ph idx="1"/>
          </p:nvPr>
        </p:nvSpPr>
        <p:spPr>
          <a:xfrm>
            <a:off x="5740400" y="1930400"/>
            <a:ext cx="3092848" cy="474345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ormAutofit fontScale="92500" lnSpcReduction="10000"/>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r>
              <a:rPr lang="el-GR" dirty="0" smtClean="0"/>
              <a:t>Παιδιά που γεννούνται στη φτώχεια έχουν </a:t>
            </a:r>
            <a:r>
              <a:rPr lang="el-GR" b="1" dirty="0" smtClean="0"/>
              <a:t>διπλάσιες πιθανότητες να πεθάνουν πριν την ηλικία των 5 ετών</a:t>
            </a:r>
            <a:r>
              <a:rPr lang="el-GR" dirty="0" smtClean="0"/>
              <a:t> σε σχέση με παιδιά πλουσιότερων οικογενειών, </a:t>
            </a:r>
          </a:p>
          <a:p>
            <a:r>
              <a:rPr lang="el-GR" dirty="0" smtClean="0"/>
              <a:t>ενώ παιδιά που οι μητέρες τους είναι μορφωμένες – ακόμα και αν απλώς έχουν τελειώσει το δημοτικό σχολείο – έχουν περισσότερες πιθανότητες να επιβιώσουν συγκριτικά με παιδιά που οι μητέρες τους είναι αγράμματες.</a:t>
            </a:r>
            <a:endParaRPr lang="en-US" dirty="0"/>
          </a:p>
        </p:txBody>
      </p:sp>
    </p:spTree>
    <p:extLst>
      <p:ext uri="{BB962C8B-B14F-4D97-AF65-F5344CB8AC3E}">
        <p14:creationId xmlns:p14="http://schemas.microsoft.com/office/powerpoint/2010/main" val="210853203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5583" y="5295326"/>
            <a:ext cx="7556313" cy="1042753"/>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marL="0" indent="0">
              <a:buNone/>
            </a:pPr>
            <a:r>
              <a:rPr lang="el-GR" dirty="0" smtClean="0"/>
              <a:t>Τέλη 20ου  αιώνα: αύξηση </a:t>
            </a:r>
            <a:r>
              <a:rPr lang="el-GR" dirty="0"/>
              <a:t>του προσδόκιμου ζωής </a:t>
            </a:r>
            <a:r>
              <a:rPr lang="el-GR" dirty="0" smtClean="0"/>
              <a:t>αλλά </a:t>
            </a:r>
            <a:r>
              <a:rPr lang="el-GR" dirty="0"/>
              <a:t>το χάσμα μεταξύ των κοινωνικών ομάδων έχει αυξηθεί ιδίως από τις αρχές της δεκαετίας του ’80 και </a:t>
            </a:r>
            <a:r>
              <a:rPr lang="el-GR" dirty="0" smtClean="0"/>
              <a:t>μετά.</a:t>
            </a:r>
            <a:endParaRPr lang="en-US" dirty="0"/>
          </a:p>
        </p:txBody>
      </p:sp>
      <p:sp>
        <p:nvSpPr>
          <p:cNvPr id="4" name="Content Placeholder 2"/>
          <p:cNvSpPr txBox="1">
            <a:spLocks noGrp="1"/>
          </p:cNvSpPr>
          <p:nvPr>
            <p:ph type="title"/>
          </p:nvPr>
        </p:nvSpPr>
        <p:spPr>
          <a:prstGeom prst="rect">
            <a:avLst/>
          </a:prstGeom>
        </p:spPr>
        <p:txBody>
          <a:bodyPr vert="horz" lIns="91440" tIns="45720" rIns="91440" bIns="45720" rtlCol="0">
            <a:normAutofit fontScale="90000"/>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a:buNone/>
            </a:pPr>
            <a:r>
              <a:rPr lang="el-GR" dirty="0" smtClean="0"/>
              <a:t>Σε όλη την Ευρώπη σε πλούσιες αλλά και σε φτωχές χώρες, </a:t>
            </a:r>
            <a:r>
              <a:rPr lang="el-GR" dirty="0" smtClean="0">
                <a:solidFill>
                  <a:srgbClr val="800000"/>
                </a:solidFill>
              </a:rPr>
              <a:t>όσοι βρίσκονται σε δυσμενέστερη κοινωνικοοικονομική κατάσταση έχουν χειρότερη υγεία και υψηλότερη θνησιμότητα</a:t>
            </a:r>
            <a:r>
              <a:rPr lang="el-GR" dirty="0" smtClean="0"/>
              <a:t>. Ιδιαίτερα για τις </a:t>
            </a:r>
            <a:r>
              <a:rPr lang="el-GR" u="sng" dirty="0" smtClean="0"/>
              <a:t>μειονοτικές ομάδες </a:t>
            </a:r>
            <a:r>
              <a:rPr lang="el-GR" dirty="0" smtClean="0"/>
              <a:t>που υφίστανται και </a:t>
            </a:r>
            <a:r>
              <a:rPr lang="el-GR" i="1" dirty="0" smtClean="0"/>
              <a:t>προκαταλήψεις</a:t>
            </a:r>
            <a:r>
              <a:rPr lang="el-GR" dirty="0" smtClean="0"/>
              <a:t> και </a:t>
            </a:r>
            <a:r>
              <a:rPr lang="el-GR" i="1" dirty="0" smtClean="0"/>
              <a:t>ρατσισμό</a:t>
            </a:r>
            <a:r>
              <a:rPr lang="el-GR" dirty="0" smtClean="0"/>
              <a:t> η κατάσταση είναι χειρότερη.</a:t>
            </a:r>
          </a:p>
        </p:txBody>
      </p:sp>
      <p:sp>
        <p:nvSpPr>
          <p:cNvPr id="5" name="TextBox 4"/>
          <p:cNvSpPr txBox="1"/>
          <p:nvPr/>
        </p:nvSpPr>
        <p:spPr>
          <a:xfrm>
            <a:off x="2637624" y="1844261"/>
            <a:ext cx="1934168"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l-GR" dirty="0" smtClean="0"/>
              <a:t>Υλική αποστέρηση</a:t>
            </a:r>
            <a:endParaRPr lang="en-US" dirty="0"/>
          </a:p>
        </p:txBody>
      </p:sp>
      <p:sp>
        <p:nvSpPr>
          <p:cNvPr id="6" name="TextBox 5"/>
          <p:cNvSpPr txBox="1"/>
          <p:nvPr/>
        </p:nvSpPr>
        <p:spPr>
          <a:xfrm>
            <a:off x="230182" y="2606140"/>
            <a:ext cx="2407442" cy="369332"/>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l-GR" dirty="0" smtClean="0"/>
              <a:t>Κοινωνικά προβλήματα</a:t>
            </a:r>
            <a:endParaRPr lang="en-US" dirty="0"/>
          </a:p>
        </p:txBody>
      </p:sp>
      <p:sp>
        <p:nvSpPr>
          <p:cNvPr id="7" name="TextBox 6"/>
          <p:cNvSpPr txBox="1"/>
          <p:nvPr/>
        </p:nvSpPr>
        <p:spPr>
          <a:xfrm>
            <a:off x="5539043" y="2577175"/>
            <a:ext cx="2584399" cy="369332"/>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l-GR" dirty="0" smtClean="0"/>
              <a:t>Ψυχολογικά προβλήματα</a:t>
            </a:r>
            <a:endParaRPr lang="en-US" dirty="0"/>
          </a:p>
        </p:txBody>
      </p:sp>
      <p:sp>
        <p:nvSpPr>
          <p:cNvPr id="8" name="TextBox 7"/>
          <p:cNvSpPr txBox="1"/>
          <p:nvPr/>
        </p:nvSpPr>
        <p:spPr>
          <a:xfrm>
            <a:off x="1969052" y="3194817"/>
            <a:ext cx="3308343"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l-GR" dirty="0" smtClean="0"/>
              <a:t>Βλαπτικές επιδράσεις στην υγεία</a:t>
            </a:r>
            <a:endParaRPr lang="en-US" dirty="0"/>
          </a:p>
        </p:txBody>
      </p:sp>
      <p:sp>
        <p:nvSpPr>
          <p:cNvPr id="9" name="TextBox 8"/>
          <p:cNvSpPr txBox="1"/>
          <p:nvPr/>
        </p:nvSpPr>
        <p:spPr>
          <a:xfrm>
            <a:off x="815583" y="4058457"/>
            <a:ext cx="7683961" cy="6463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l-GR" dirty="0" smtClean="0"/>
              <a:t>Διαβάθμιση νοσηρότητας και θνησιμότητας σε όλα τα κοινωνικοοικονομικά στρώματα</a:t>
            </a:r>
            <a:endParaRPr lang="en-US" dirty="0"/>
          </a:p>
        </p:txBody>
      </p:sp>
      <p:cxnSp>
        <p:nvCxnSpPr>
          <p:cNvPr id="11" name="Straight Arrow Connector 10"/>
          <p:cNvCxnSpPr/>
          <p:nvPr/>
        </p:nvCxnSpPr>
        <p:spPr>
          <a:xfrm>
            <a:off x="3548537" y="2270606"/>
            <a:ext cx="1" cy="8634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6" idx="3"/>
          </p:cNvCxnSpPr>
          <p:nvPr/>
        </p:nvCxnSpPr>
        <p:spPr>
          <a:xfrm>
            <a:off x="2637624" y="2790806"/>
            <a:ext cx="802921" cy="2648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3641560" y="2790806"/>
            <a:ext cx="1860464" cy="2648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929685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474" y="438150"/>
            <a:ext cx="7556313" cy="5688013"/>
          </a:xfrm>
        </p:spPr>
        <p:txBody>
          <a:bodyPr>
            <a:normAutofit/>
          </a:bodyPr>
          <a:lstStyle/>
          <a:p>
            <a:pPr marL="0" indent="0">
              <a:buNone/>
            </a:pPr>
            <a:r>
              <a:rPr lang="el-GR" b="1" dirty="0" smtClean="0">
                <a:solidFill>
                  <a:srgbClr val="800000"/>
                </a:solidFill>
              </a:rPr>
              <a:t>ΦΡΟΝΤΙΔΑ ΠΑΙΔΙΩΝ</a:t>
            </a:r>
            <a:endParaRPr lang="en-US" b="1" dirty="0">
              <a:solidFill>
                <a:srgbClr val="800000"/>
              </a:solidFill>
            </a:endParaRPr>
          </a:p>
        </p:txBody>
      </p:sp>
      <p:pic>
        <p:nvPicPr>
          <p:cNvPr id="4" name="Picture 3"/>
          <p:cNvPicPr>
            <a:picLocks noChangeAspect="1"/>
          </p:cNvPicPr>
          <p:nvPr/>
        </p:nvPicPr>
        <p:blipFill>
          <a:blip r:embed="rId3"/>
          <a:stretch>
            <a:fillRect/>
          </a:stretch>
        </p:blipFill>
        <p:spPr>
          <a:xfrm>
            <a:off x="498474" y="922442"/>
            <a:ext cx="2827665" cy="2109873"/>
          </a:xfrm>
          <a:prstGeom prst="rect">
            <a:avLst/>
          </a:prstGeom>
        </p:spPr>
      </p:pic>
      <p:pic>
        <p:nvPicPr>
          <p:cNvPr id="5" name="Picture 4"/>
          <p:cNvPicPr>
            <a:picLocks noChangeAspect="1"/>
          </p:cNvPicPr>
          <p:nvPr/>
        </p:nvPicPr>
        <p:blipFill>
          <a:blip r:embed="rId4"/>
          <a:stretch>
            <a:fillRect/>
          </a:stretch>
        </p:blipFill>
        <p:spPr>
          <a:xfrm>
            <a:off x="3594098" y="333546"/>
            <a:ext cx="2896910" cy="2174254"/>
          </a:xfrm>
          <a:prstGeom prst="rect">
            <a:avLst/>
          </a:prstGeom>
        </p:spPr>
      </p:pic>
      <p:sp>
        <p:nvSpPr>
          <p:cNvPr id="6" name="TextBox 5"/>
          <p:cNvSpPr txBox="1"/>
          <p:nvPr/>
        </p:nvSpPr>
        <p:spPr>
          <a:xfrm>
            <a:off x="699812" y="3240000"/>
            <a:ext cx="230063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l-GR" dirty="0" smtClean="0"/>
              <a:t>Αναπαραγωγική υγεία</a:t>
            </a:r>
            <a:endParaRPr lang="en-US" dirty="0"/>
          </a:p>
        </p:txBody>
      </p:sp>
      <p:sp>
        <p:nvSpPr>
          <p:cNvPr id="7" name="TextBox 6"/>
          <p:cNvSpPr txBox="1"/>
          <p:nvPr/>
        </p:nvSpPr>
        <p:spPr>
          <a:xfrm>
            <a:off x="3114743" y="3240000"/>
            <a:ext cx="4414715" cy="64633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l-GR" dirty="0" smtClean="0"/>
              <a:t>1/5 παγκόσμιας επιβάρυνσης από ασθένειες</a:t>
            </a:r>
          </a:p>
          <a:p>
            <a:r>
              <a:rPr lang="el-GR" dirty="0" smtClean="0"/>
              <a:t>1/3 για όλες τις γυναίκες. </a:t>
            </a:r>
            <a:endParaRPr lang="en-US" dirty="0"/>
          </a:p>
        </p:txBody>
      </p:sp>
      <p:sp>
        <p:nvSpPr>
          <p:cNvPr id="8" name="TextBox 7"/>
          <p:cNvSpPr txBox="1"/>
          <p:nvPr/>
        </p:nvSpPr>
        <p:spPr>
          <a:xfrm>
            <a:off x="498474" y="4026240"/>
            <a:ext cx="3991523" cy="92333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l-GR" dirty="0" smtClean="0"/>
              <a:t>Ακόμα και σήμερα οι φτωχοί λαοί έχουν ελάχιστη πρόσβαση στην εκπαίδευση και σε υγειονομική περίθαλψη</a:t>
            </a:r>
            <a:endParaRPr lang="en-US" dirty="0"/>
          </a:p>
        </p:txBody>
      </p:sp>
      <p:cxnSp>
        <p:nvCxnSpPr>
          <p:cNvPr id="10" name="Straight Arrow Connector 9"/>
          <p:cNvCxnSpPr>
            <a:stCxn id="8" idx="3"/>
            <a:endCxn id="11" idx="1"/>
          </p:cNvCxnSpPr>
          <p:nvPr/>
        </p:nvCxnSpPr>
        <p:spPr>
          <a:xfrm>
            <a:off x="4489997" y="4487905"/>
            <a:ext cx="72835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5218355" y="4026240"/>
            <a:ext cx="3421306" cy="92333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l-GR" dirty="0" smtClean="0"/>
              <a:t>Φαύλος κύκλος φτώχειας και κακής υγείας που μεταβιβάζεται από τη μια γενιά στην άλλη</a:t>
            </a:r>
            <a:endParaRPr lang="en-US" dirty="0"/>
          </a:p>
        </p:txBody>
      </p:sp>
      <p:sp>
        <p:nvSpPr>
          <p:cNvPr id="13" name="TextBox 12"/>
          <p:cNvSpPr txBox="1"/>
          <p:nvPr/>
        </p:nvSpPr>
        <p:spPr>
          <a:xfrm>
            <a:off x="1365067" y="5184000"/>
            <a:ext cx="5838595"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r>
              <a:rPr lang="en-US" dirty="0" smtClean="0"/>
              <a:t>WHO </a:t>
            </a:r>
            <a:r>
              <a:rPr lang="en-US" i="1" dirty="0"/>
              <a:t>The Millennium Development Goals and beyond</a:t>
            </a:r>
            <a:r>
              <a:rPr lang="el-GR" i="1" dirty="0"/>
              <a:t> </a:t>
            </a:r>
            <a:r>
              <a:rPr lang="el-GR" i="1" dirty="0" smtClean="0"/>
              <a:t>2015</a:t>
            </a:r>
            <a:r>
              <a:rPr lang="en-US" i="1" dirty="0" smtClean="0"/>
              <a:t> </a:t>
            </a:r>
            <a:endParaRPr lang="en-US" dirty="0"/>
          </a:p>
        </p:txBody>
      </p:sp>
    </p:spTree>
    <p:extLst>
      <p:ext uri="{BB962C8B-B14F-4D97-AF65-F5344CB8AC3E}">
        <p14:creationId xmlns:p14="http://schemas.microsoft.com/office/powerpoint/2010/main" val="2868575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smtClean="0"/>
              <a:t>Η </a:t>
            </a:r>
            <a:r>
              <a:rPr lang="el-GR" b="1" dirty="0"/>
              <a:t>Επίδραση των Πρώτων Χρόνων Ζωής στην Υγεία</a:t>
            </a:r>
            <a:endParaRPr lang="en-US" b="1" dirty="0"/>
          </a:p>
        </p:txBody>
      </p:sp>
      <p:sp>
        <p:nvSpPr>
          <p:cNvPr id="3" name="Content Placeholder 2"/>
          <p:cNvSpPr>
            <a:spLocks noGrp="1"/>
          </p:cNvSpPr>
          <p:nvPr>
            <p:ph idx="1"/>
          </p:nvPr>
        </p:nvSpPr>
        <p:spPr>
          <a:effectLst>
            <a:glow rad="228600">
              <a:schemeClr val="accent1">
                <a:satMod val="175000"/>
                <a:alpha val="40000"/>
              </a:schemeClr>
            </a:glow>
          </a:effectLst>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el-GR" dirty="0"/>
              <a:t>Συσχετίσεις μεταξύ φτώχειας-κοινωνικών ανισοτήτων και της υγείας των παιδιών έχουν βρεθεί σε όλες τις χώρες ανεξαρτήτως μεθόδων, παροχών υγείας  και πολιτισμικού </a:t>
            </a:r>
            <a:r>
              <a:rPr lang="el-GR" dirty="0" smtClean="0"/>
              <a:t>πλαισίου. </a:t>
            </a:r>
            <a:r>
              <a:rPr lang="el-GR" dirty="0"/>
              <a:t>Μάλιστα, έχει βρεθεί συσχέτιση μεταξύ </a:t>
            </a:r>
            <a:r>
              <a:rPr lang="el-GR" b="1" dirty="0"/>
              <a:t>δεικτών της οικογένειας</a:t>
            </a:r>
            <a:r>
              <a:rPr lang="el-GR" dirty="0"/>
              <a:t> και της υγείας ενός παιδιού που γεννιέται σε αυτές τις </a:t>
            </a:r>
            <a:r>
              <a:rPr lang="el-GR" dirty="0" smtClean="0"/>
              <a:t>συνθήκες</a:t>
            </a:r>
            <a:r>
              <a:rPr lang="en-US" dirty="0" smtClean="0"/>
              <a:t>.</a:t>
            </a:r>
            <a:r>
              <a:rPr lang="el-GR" dirty="0" smtClean="0"/>
              <a:t> </a:t>
            </a:r>
            <a:r>
              <a:rPr lang="el-GR" dirty="0"/>
              <a:t>Ενδιαφέρον έχει η έρευνα </a:t>
            </a:r>
            <a:r>
              <a:rPr lang="en-US" dirty="0"/>
              <a:t>ABIS </a:t>
            </a:r>
            <a:r>
              <a:rPr lang="el-GR" dirty="0"/>
              <a:t>που διεξήχθη στη Σουηδία και το ενδιαφέρον της εστιάζεται στην ανεύρεση σχέσεων μεταξύ κοινωνικοοικονομικών παραγόντων και υγείας βρεφών-παιδιών. Τα αποτελέσματα ανέδειξαν μια τέτοια σχέση, όπου </a:t>
            </a:r>
            <a:r>
              <a:rPr lang="el-GR" dirty="0">
                <a:solidFill>
                  <a:schemeClr val="accent1">
                    <a:lumMod val="75000"/>
                  </a:schemeClr>
                </a:solidFill>
              </a:rPr>
              <a:t>οι </a:t>
            </a:r>
            <a:r>
              <a:rPr lang="el-GR" dirty="0">
                <a:solidFill>
                  <a:srgbClr val="0000FF"/>
                </a:solidFill>
              </a:rPr>
              <a:t>περισσότερο ευπαθείς κοινωνικές ομάδες έχουν υψηλότερα ποσοστά παιδικών </a:t>
            </a:r>
            <a:r>
              <a:rPr lang="el-GR" dirty="0" smtClean="0">
                <a:solidFill>
                  <a:srgbClr val="0000FF"/>
                </a:solidFill>
              </a:rPr>
              <a:t>ασθενειών</a:t>
            </a:r>
            <a:r>
              <a:rPr lang="en-US" dirty="0" smtClean="0">
                <a:solidFill>
                  <a:srgbClr val="0000FF"/>
                </a:solidFill>
              </a:rPr>
              <a:t>.</a:t>
            </a:r>
            <a:endParaRPr lang="en-US" dirty="0">
              <a:solidFill>
                <a:srgbClr val="0000FF"/>
              </a:solidFill>
            </a:endParaRPr>
          </a:p>
          <a:p>
            <a:endParaRPr lang="en-US" dirty="0"/>
          </a:p>
        </p:txBody>
      </p:sp>
    </p:spTree>
    <p:extLst>
      <p:ext uri="{BB962C8B-B14F-4D97-AF65-F5344CB8AC3E}">
        <p14:creationId xmlns:p14="http://schemas.microsoft.com/office/powerpoint/2010/main" val="3529714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98474" y="793045"/>
            <a:ext cx="7556313" cy="5179881"/>
          </a:xfrm>
          <a:prstGeom prst="rect">
            <a:avLst/>
          </a:prstGeom>
          <a:effectLst>
            <a:glow rad="228600">
              <a:schemeClr val="accent6">
                <a:satMod val="175000"/>
                <a:alpha val="40000"/>
              </a:schemeClr>
            </a:glow>
          </a:effectLst>
          <a:scene3d>
            <a:camera prst="orthographicFront"/>
            <a:lightRig rig="threePt" dir="t"/>
          </a:scene3d>
          <a:sp3d>
            <a:bevelT prst="relaxedInset"/>
          </a:sp3d>
        </p:spPr>
        <p:style>
          <a:lnRef idx="2">
            <a:schemeClr val="accent3"/>
          </a:lnRef>
          <a:fillRef idx="1">
            <a:schemeClr val="lt1"/>
          </a:fillRef>
          <a:effectRef idx="0">
            <a:schemeClr val="accent3"/>
          </a:effectRef>
          <a:fontRef idx="minor">
            <a:schemeClr val="dk1"/>
          </a:fontRef>
        </p:style>
        <p:txBody>
          <a:bodyPr wrap="square">
            <a:spAutoFit/>
          </a:bodyPr>
          <a:lstStyle/>
          <a:p>
            <a:r>
              <a:rPr lang="el-GR" dirty="0">
                <a:solidFill>
                  <a:srgbClr val="000090"/>
                </a:solidFill>
              </a:rPr>
              <a:t>Δείκτες της άμεσης οικογένειας κατά τη γέννηση</a:t>
            </a:r>
            <a:r>
              <a:rPr lang="el-GR" i="1" dirty="0">
                <a:solidFill>
                  <a:srgbClr val="000090"/>
                </a:solidFill>
              </a:rPr>
              <a:t> </a:t>
            </a:r>
            <a:r>
              <a:rPr lang="el-GR" dirty="0">
                <a:solidFill>
                  <a:srgbClr val="000090"/>
                </a:solidFill>
              </a:rPr>
              <a:t>που θεωρείται ότι επηρεάζουν αρνητικά τη μελλοντική υγεία</a:t>
            </a:r>
            <a:r>
              <a:rPr lang="el-GR" b="1" dirty="0">
                <a:solidFill>
                  <a:srgbClr val="000090"/>
                </a:solidFill>
              </a:rPr>
              <a:t> </a:t>
            </a:r>
            <a:r>
              <a:rPr lang="el-GR" dirty="0">
                <a:solidFill>
                  <a:srgbClr val="000090"/>
                </a:solidFill>
              </a:rPr>
              <a:t>του παιδιού (</a:t>
            </a:r>
            <a:r>
              <a:rPr lang="en-US" dirty="0" err="1">
                <a:solidFill>
                  <a:srgbClr val="000090"/>
                </a:solidFill>
              </a:rPr>
              <a:t>Faresj</a:t>
            </a:r>
            <a:r>
              <a:rPr lang="el-GR" dirty="0">
                <a:solidFill>
                  <a:srgbClr val="000090"/>
                </a:solidFill>
              </a:rPr>
              <a:t>ö, </a:t>
            </a:r>
            <a:r>
              <a:rPr lang="en-US" dirty="0">
                <a:solidFill>
                  <a:srgbClr val="000090"/>
                </a:solidFill>
              </a:rPr>
              <a:t>Karl</a:t>
            </a:r>
            <a:r>
              <a:rPr lang="el-GR" dirty="0">
                <a:solidFill>
                  <a:srgbClr val="000090"/>
                </a:solidFill>
              </a:rPr>
              <a:t>é</a:t>
            </a:r>
            <a:r>
              <a:rPr lang="en-US" dirty="0">
                <a:solidFill>
                  <a:srgbClr val="000090"/>
                </a:solidFill>
              </a:rPr>
              <a:t>n</a:t>
            </a:r>
            <a:r>
              <a:rPr lang="el-GR" dirty="0">
                <a:solidFill>
                  <a:srgbClr val="000090"/>
                </a:solidFill>
              </a:rPr>
              <a:t>, &amp; </a:t>
            </a:r>
            <a:r>
              <a:rPr lang="en-US" dirty="0" err="1">
                <a:solidFill>
                  <a:srgbClr val="000090"/>
                </a:solidFill>
              </a:rPr>
              <a:t>Ludvigsson</a:t>
            </a:r>
            <a:r>
              <a:rPr lang="el-GR" dirty="0">
                <a:solidFill>
                  <a:srgbClr val="000090"/>
                </a:solidFill>
              </a:rPr>
              <a:t>, χ.χ.)</a:t>
            </a:r>
            <a:r>
              <a:rPr lang="el-GR" dirty="0" smtClean="0">
                <a:solidFill>
                  <a:srgbClr val="000090"/>
                </a:solidFill>
              </a:rPr>
              <a:t>.</a:t>
            </a:r>
          </a:p>
          <a:p>
            <a:endParaRPr lang="en-US" dirty="0">
              <a:solidFill>
                <a:srgbClr val="000090"/>
              </a:solidFill>
            </a:endParaRPr>
          </a:p>
          <a:p>
            <a:pPr marL="285750" lvl="0" indent="-285750" fontAlgn="auto">
              <a:lnSpc>
                <a:spcPct val="120000"/>
              </a:lnSpc>
              <a:buFont typeface="Arial"/>
              <a:buChar char="•"/>
            </a:pPr>
            <a:r>
              <a:rPr lang="el-GR" dirty="0"/>
              <a:t>Διαβίωση σε Διαμέρισμα (σε αντίθεση με ιδιοκτησία σπιτιού)</a:t>
            </a:r>
            <a:endParaRPr lang="en-US" dirty="0"/>
          </a:p>
          <a:p>
            <a:pPr marL="285750" lvl="0" indent="-285750" fontAlgn="auto">
              <a:lnSpc>
                <a:spcPct val="120000"/>
              </a:lnSpc>
              <a:buFont typeface="Arial"/>
              <a:buChar char="•"/>
            </a:pPr>
            <a:r>
              <a:rPr lang="el-GR" dirty="0"/>
              <a:t>Υψηλότερο επίπεδο εκπαίδευσης πατέρα: δημοτικό σχολείο</a:t>
            </a:r>
            <a:endParaRPr lang="en-US" dirty="0"/>
          </a:p>
          <a:p>
            <a:pPr marL="285750" lvl="0" indent="-285750" fontAlgn="auto">
              <a:lnSpc>
                <a:spcPct val="120000"/>
              </a:lnSpc>
              <a:buFont typeface="Arial"/>
              <a:buChar char="•"/>
            </a:pPr>
            <a:r>
              <a:rPr lang="el-GR" dirty="0"/>
              <a:t>Υψηλότερο επίπεδο εκπαίδευσης μητέρας: δημοτικό σχολείο</a:t>
            </a:r>
            <a:endParaRPr lang="en-US" dirty="0"/>
          </a:p>
          <a:p>
            <a:pPr marL="285750" lvl="0" indent="-285750" fontAlgn="auto">
              <a:lnSpc>
                <a:spcPct val="120000"/>
              </a:lnSpc>
              <a:buFont typeface="Arial"/>
              <a:buChar char="•"/>
            </a:pPr>
            <a:r>
              <a:rPr lang="el-GR" dirty="0"/>
              <a:t>Πατέρας άνεργος ή σε αναρρωτική άδεια το χρόνο πριν ή κατά την εγκυμοσύνη</a:t>
            </a:r>
            <a:endParaRPr lang="en-US" dirty="0"/>
          </a:p>
          <a:p>
            <a:pPr marL="285750" lvl="0" indent="-285750" fontAlgn="auto">
              <a:lnSpc>
                <a:spcPct val="120000"/>
              </a:lnSpc>
              <a:buFont typeface="Arial"/>
              <a:buChar char="•"/>
            </a:pPr>
            <a:r>
              <a:rPr lang="el-GR" dirty="0"/>
              <a:t>Μητέρα άνεργη ή σε αναρρωτική άδεια κατά τη διάρκεια της εγκυμοσύνης</a:t>
            </a:r>
            <a:endParaRPr lang="en-US" dirty="0"/>
          </a:p>
          <a:p>
            <a:pPr marL="285750" lvl="0" indent="-285750" fontAlgn="auto">
              <a:lnSpc>
                <a:spcPct val="120000"/>
              </a:lnSpc>
              <a:buFont typeface="Arial"/>
              <a:buChar char="•"/>
            </a:pPr>
            <a:r>
              <a:rPr lang="el-GR" dirty="0"/>
              <a:t>Και οι δύο γονείς γεννημένοι σε άλλη χώρα</a:t>
            </a:r>
            <a:endParaRPr lang="en-US" dirty="0"/>
          </a:p>
          <a:p>
            <a:pPr marL="285750" lvl="0" indent="-285750" fontAlgn="auto">
              <a:lnSpc>
                <a:spcPct val="120000"/>
              </a:lnSpc>
              <a:buFont typeface="Arial"/>
              <a:buChar char="•"/>
            </a:pPr>
            <a:r>
              <a:rPr lang="en-US" dirty="0" err="1"/>
              <a:t>Μητέρ</a:t>
            </a:r>
            <a:r>
              <a:rPr lang="en-US" dirty="0"/>
              <a:t>α π</a:t>
            </a:r>
            <a:r>
              <a:rPr lang="en-US" dirty="0" err="1"/>
              <a:t>ου</a:t>
            </a:r>
            <a:r>
              <a:rPr lang="en-US" dirty="0"/>
              <a:t> </a:t>
            </a:r>
            <a:r>
              <a:rPr lang="en-US" dirty="0" err="1"/>
              <a:t>ζει</a:t>
            </a:r>
            <a:r>
              <a:rPr lang="en-US" dirty="0"/>
              <a:t> </a:t>
            </a:r>
            <a:r>
              <a:rPr lang="en-US" dirty="0" err="1"/>
              <a:t>μόνη</a:t>
            </a:r>
            <a:endParaRPr lang="en-US" dirty="0"/>
          </a:p>
          <a:p>
            <a:pPr marL="285750" lvl="0" indent="-285750" fontAlgn="auto">
              <a:lnSpc>
                <a:spcPct val="120000"/>
              </a:lnSpc>
              <a:buFont typeface="Arial"/>
              <a:buChar char="•"/>
            </a:pPr>
            <a:r>
              <a:rPr lang="el-GR" dirty="0"/>
              <a:t>Σοβαρό περιστατικό κατά τη διάρκεια της εγκυμοσύνης</a:t>
            </a:r>
            <a:endParaRPr lang="en-US" dirty="0"/>
          </a:p>
          <a:p>
            <a:pPr marL="285750" lvl="0" indent="-285750" fontAlgn="auto">
              <a:lnSpc>
                <a:spcPct val="120000"/>
              </a:lnSpc>
              <a:buFont typeface="Arial"/>
              <a:buChar char="•"/>
            </a:pPr>
            <a:r>
              <a:rPr lang="en-US" dirty="0" err="1" smtClean="0"/>
              <a:t>Mητέρ</a:t>
            </a:r>
            <a:r>
              <a:rPr lang="en-US" dirty="0" smtClean="0"/>
              <a:t>α </a:t>
            </a:r>
            <a:r>
              <a:rPr lang="en-US" dirty="0"/>
              <a:t>π</a:t>
            </a:r>
            <a:r>
              <a:rPr lang="en-US" dirty="0" err="1"/>
              <a:t>ου</a:t>
            </a:r>
            <a:r>
              <a:rPr lang="en-US" dirty="0"/>
              <a:t> </a:t>
            </a:r>
            <a:r>
              <a:rPr lang="en-US" dirty="0" err="1"/>
              <a:t>δεν</a:t>
            </a:r>
            <a:r>
              <a:rPr lang="en-US" dirty="0"/>
              <a:t> </a:t>
            </a:r>
            <a:r>
              <a:rPr lang="en-US" dirty="0" err="1"/>
              <a:t>νιώθει</a:t>
            </a:r>
            <a:r>
              <a:rPr lang="en-US" dirty="0"/>
              <a:t> </a:t>
            </a:r>
            <a:r>
              <a:rPr lang="en-US" dirty="0" err="1"/>
              <a:t>υ</a:t>
            </a:r>
            <a:r>
              <a:rPr lang="en-US" dirty="0"/>
              <a:t>π</a:t>
            </a:r>
            <a:r>
              <a:rPr lang="en-US" dirty="0" err="1"/>
              <a:t>οστήριξη</a:t>
            </a:r>
            <a:endParaRPr lang="en-US" dirty="0"/>
          </a:p>
          <a:p>
            <a:pPr marL="285750" lvl="0" indent="-285750" fontAlgn="auto">
              <a:lnSpc>
                <a:spcPct val="120000"/>
              </a:lnSpc>
              <a:buFont typeface="Arial"/>
              <a:buChar char="•"/>
            </a:pPr>
            <a:r>
              <a:rPr lang="en-US" dirty="0" err="1"/>
              <a:t>Μητέρ</a:t>
            </a:r>
            <a:r>
              <a:rPr lang="en-US" dirty="0"/>
              <a:t>α π</a:t>
            </a:r>
            <a:r>
              <a:rPr lang="en-US" dirty="0" err="1"/>
              <a:t>ου</a:t>
            </a:r>
            <a:r>
              <a:rPr lang="en-US" dirty="0"/>
              <a:t> </a:t>
            </a:r>
            <a:r>
              <a:rPr lang="en-US" dirty="0" err="1"/>
              <a:t>δεν</a:t>
            </a:r>
            <a:r>
              <a:rPr lang="en-US" dirty="0"/>
              <a:t> </a:t>
            </a:r>
            <a:r>
              <a:rPr lang="en-US" dirty="0" err="1"/>
              <a:t>νιώθει</a:t>
            </a:r>
            <a:r>
              <a:rPr lang="en-US" dirty="0"/>
              <a:t> α</a:t>
            </a:r>
            <a:r>
              <a:rPr lang="en-US" dirty="0" err="1"/>
              <a:t>σφ</a:t>
            </a:r>
            <a:r>
              <a:rPr lang="en-US" dirty="0"/>
              <a:t>α</a:t>
            </a:r>
            <a:r>
              <a:rPr lang="en-US" dirty="0" err="1"/>
              <a:t>λής</a:t>
            </a:r>
            <a:endParaRPr lang="en-US" dirty="0"/>
          </a:p>
          <a:p>
            <a:pPr marL="285750" lvl="0" indent="-285750" fontAlgn="auto">
              <a:lnSpc>
                <a:spcPct val="120000"/>
              </a:lnSpc>
              <a:buFont typeface="Arial"/>
              <a:buChar char="•"/>
            </a:pPr>
            <a:r>
              <a:rPr lang="el-GR" dirty="0"/>
              <a:t>Μητέρα που ανησυχεί με την πιθανότητα το παιδί να αρρωστήσει σοβαρά</a:t>
            </a:r>
            <a:endParaRPr lang="en-US" dirty="0">
              <a:effectLst/>
            </a:endParaRPr>
          </a:p>
        </p:txBody>
      </p:sp>
    </p:spTree>
    <p:extLst>
      <p:ext uri="{BB962C8B-B14F-4D97-AF65-F5344CB8AC3E}">
        <p14:creationId xmlns:p14="http://schemas.microsoft.com/office/powerpoint/2010/main" val="17471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1174" y="3035041"/>
            <a:ext cx="7556313" cy="3082079"/>
          </a:xfrm>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el-GR" dirty="0" smtClean="0"/>
              <a:t>Στην </a:t>
            </a:r>
            <a:r>
              <a:rPr lang="el-GR" dirty="0"/>
              <a:t>έρευνα </a:t>
            </a:r>
            <a:r>
              <a:rPr lang="en-US" i="1" dirty="0"/>
              <a:t>Whitehall</a:t>
            </a:r>
            <a:r>
              <a:rPr lang="el-GR" dirty="0"/>
              <a:t> (</a:t>
            </a:r>
            <a:r>
              <a:rPr lang="en-US" sz="1100" dirty="0"/>
              <a:t>Marmot </a:t>
            </a:r>
            <a:r>
              <a:rPr lang="el-GR" sz="1100" dirty="0"/>
              <a:t>και </a:t>
            </a:r>
            <a:r>
              <a:rPr lang="en-US" sz="1100" dirty="0"/>
              <a:t>Shipley</a:t>
            </a:r>
            <a:r>
              <a:rPr lang="el-GR" sz="1100" dirty="0"/>
              <a:t> 1996</a:t>
            </a:r>
            <a:r>
              <a:rPr lang="el-GR" dirty="0"/>
              <a:t>) φάνηκε ότι η θέση στην εργασιακή ιεραρχία εμφανίζει ισχυρή </a:t>
            </a:r>
            <a:r>
              <a:rPr lang="el-GR" dirty="0" smtClean="0"/>
              <a:t>αρνητικ</a:t>
            </a:r>
            <a:r>
              <a:rPr lang="el-GR" dirty="0" smtClean="0"/>
              <a:t>ή </a:t>
            </a:r>
            <a:r>
              <a:rPr lang="el-GR" dirty="0" smtClean="0"/>
              <a:t>συσχέτιση </a:t>
            </a:r>
            <a:r>
              <a:rPr lang="el-GR" dirty="0"/>
              <a:t>με τη θνησιμότητα: </a:t>
            </a:r>
            <a:r>
              <a:rPr lang="el-GR" b="1" dirty="0">
                <a:solidFill>
                  <a:srgbClr val="FF6600"/>
                </a:solidFill>
              </a:rPr>
              <a:t>π.χ. άντρες δημόσιοι υπάλληλοι, δεύτεροι στη σειρά ιεραρχίας, έχουν υψηλότερη θνησιμότητα από τους ανωτέρους τους</a:t>
            </a:r>
            <a:r>
              <a:rPr lang="el-GR" dirty="0"/>
              <a:t>. </a:t>
            </a:r>
            <a:endParaRPr lang="el-GR" dirty="0" smtClean="0"/>
          </a:p>
          <a:p>
            <a:pPr marL="0" indent="0">
              <a:buNone/>
            </a:pPr>
            <a:r>
              <a:rPr lang="el-GR" dirty="0" smtClean="0"/>
              <a:t>Γενικά</a:t>
            </a:r>
            <a:r>
              <a:rPr lang="el-GR" dirty="0"/>
              <a:t>, φάνηκε μια σχέση μεταξύ φτώχειας και νοσηρότητας. Και η σχέση αυτή στη συγκεκριμένη έρευνα δεν αφορούσε μόνο τη συνολική θνησιμότητα, αλλά και άλλες αιτίες θανάτου. </a:t>
            </a:r>
            <a:endParaRPr lang="en-US" dirty="0"/>
          </a:p>
        </p:txBody>
      </p:sp>
      <p:pic>
        <p:nvPicPr>
          <p:cNvPr id="5" name="Picture 4"/>
          <p:cNvPicPr>
            <a:picLocks noChangeAspect="1"/>
          </p:cNvPicPr>
          <p:nvPr/>
        </p:nvPicPr>
        <p:blipFill>
          <a:blip r:embed="rId3"/>
          <a:stretch>
            <a:fillRect/>
          </a:stretch>
        </p:blipFill>
        <p:spPr>
          <a:xfrm>
            <a:off x="5377319" y="295221"/>
            <a:ext cx="2706014" cy="2255012"/>
          </a:xfrm>
          <a:prstGeom prst="rect">
            <a:avLst/>
          </a:prstGeom>
        </p:spPr>
      </p:pic>
      <p:pic>
        <p:nvPicPr>
          <p:cNvPr id="6" name="Picture 5"/>
          <p:cNvPicPr>
            <a:picLocks noChangeAspect="1"/>
          </p:cNvPicPr>
          <p:nvPr/>
        </p:nvPicPr>
        <p:blipFill>
          <a:blip r:embed="rId4"/>
          <a:stretch>
            <a:fillRect/>
          </a:stretch>
        </p:blipFill>
        <p:spPr>
          <a:xfrm>
            <a:off x="691174" y="295221"/>
            <a:ext cx="4331548" cy="2436496"/>
          </a:xfrm>
          <a:prstGeom prst="rect">
            <a:avLst/>
          </a:prstGeom>
        </p:spPr>
      </p:pic>
    </p:spTree>
    <p:extLst>
      <p:ext uri="{BB962C8B-B14F-4D97-AF65-F5344CB8AC3E}">
        <p14:creationId xmlns:p14="http://schemas.microsoft.com/office/powerpoint/2010/main" val="3536223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4373</TotalTime>
  <Words>2438</Words>
  <Application>Microsoft Macintosh PowerPoint</Application>
  <PresentationFormat>On-screen Show (4:3)</PresentationFormat>
  <Paragraphs>91</Paragraphs>
  <Slides>19</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Advantage</vt:lpstr>
      <vt:lpstr>Document</vt:lpstr>
      <vt:lpstr>Υγεία και κοινωνική ευπάθεια</vt:lpstr>
      <vt:lpstr>PowerPoint Presentation</vt:lpstr>
      <vt:lpstr>Η φτώχεια βλάπτει σοβαρά την υγεία: οι υλικές, κοινωνικές και ψυχολογικές συνέπειες μιας φτωχής διαβίωσης στην υγεία... </vt:lpstr>
      <vt:lpstr>PowerPoint Presentation</vt:lpstr>
      <vt:lpstr>Σε όλη την Ευρώπη σε πλούσιες αλλά και σε φτωχές χώρες, όσοι βρίσκονται σε δυσμενέστερη κοινωνικοοικονομική κατάσταση έχουν χειρότερη υγεία και υψηλότερη θνησιμότητα. Ιδιαίτερα για τις μειονοτικές ομάδες που υφίστανται και προκαταλήψεις και ρατσισμό η κατάσταση είναι χειρότερη.</vt:lpstr>
      <vt:lpstr>PowerPoint Presentation</vt:lpstr>
      <vt:lpstr>Η Επίδραση των Πρώτων Χρόνων Ζωής στην Υγεία</vt:lpstr>
      <vt:lpstr>PowerPoint Presentation</vt:lpstr>
      <vt:lpstr>PowerPoint Presentation</vt:lpstr>
      <vt:lpstr>Ερμηνεία</vt:lpstr>
      <vt:lpstr>Πώς επιδρούν διάφοροι παράγοντες στην υγεία ενός ατόμου. </vt:lpstr>
      <vt:lpstr>PowerPoint Presentation</vt:lpstr>
      <vt:lpstr>ΟΙΚΟΝΟΜΙΚΗ ΚΡΙΣΗ ΚΑΙ ΥΓΕΙΑ</vt:lpstr>
      <vt:lpstr>Τα ελληνικά δεδομένα</vt:lpstr>
      <vt:lpstr>Οικονομική κρίση στην Ελλάδα &amp;Υγεία</vt:lpstr>
      <vt:lpstr>Δαπάνες σε κοινωνικές υποστηρικτικές δομές και υγεία πληθυσμού</vt:lpstr>
      <vt:lpstr>PowerPoint Presentation</vt:lpstr>
      <vt:lpstr>PowerPoint Presentation</vt:lpstr>
      <vt:lpstr>PowerPoint Presentation</vt:lpstr>
    </vt:vector>
  </TitlesOfParts>
  <Company>UoA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Υγεία και κοινωνική ευπάθεια</dc:title>
  <dc:creator>EVANGELIA MAVRIKAKI</dc:creator>
  <cp:lastModifiedBy>EVANGELIA MAVRIKAKI</cp:lastModifiedBy>
  <cp:revision>65</cp:revision>
  <dcterms:created xsi:type="dcterms:W3CDTF">2014-05-21T20:15:57Z</dcterms:created>
  <dcterms:modified xsi:type="dcterms:W3CDTF">2014-05-28T16:14:40Z</dcterms:modified>
</cp:coreProperties>
</file>