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5143500" cy="9144000"/>
  <p:embeddedFontLst>
    <p:embeddedFont>
      <p:font typeface="Mukta Light" panose="020B0604020202020204" charset="0"/>
      <p:regular r:id="rId13"/>
    </p:embeddedFont>
    <p:embeddedFont>
      <p:font typeface="Prompt Light" panose="00000400000000000000" pitchFamily="2" charset="-34"/>
      <p:regular r:id="rId14"/>
    </p:embeddedFont>
    <p:embeddedFont>
      <p:font typeface="Prompt Medium" panose="00000600000000000000" pitchFamily="2" charset="-34"/>
      <p:regular r:id="rId15"/>
    </p:embeddedFont>
  </p:embeddedFont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7" d="100"/>
          <a:sy n="87" d="100"/>
        </p:scale>
        <p:origin x="6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3039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B0C23">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B0C23">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B0C23">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B0C23">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B0C23">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B0C23">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B0C23">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B0C23">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B0C23">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B0C23">
              <a:alpha val="95000"/>
            </a:srgbClr>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slide" Target="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6.sv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0B0C23">
              <a:alpha val="80000"/>
            </a:srgbClr>
          </a:solidFill>
          <a:ln/>
        </p:spPr>
        <p:txBody>
          <a:bodyPr/>
          <a:lstStyle/>
          <a:p>
            <a:endParaRPr lang="el-GR" dirty="0"/>
          </a:p>
        </p:txBody>
      </p:sp>
      <p:sp>
        <p:nvSpPr>
          <p:cNvPr id="4" name="Text 1"/>
          <p:cNvSpPr/>
          <p:nvPr/>
        </p:nvSpPr>
        <p:spPr>
          <a:xfrm>
            <a:off x="662955" y="1908051"/>
            <a:ext cx="6348412" cy="428625"/>
          </a:xfrm>
          <a:prstGeom prst="rect">
            <a:avLst/>
          </a:prstGeom>
          <a:noFill/>
          <a:ln/>
        </p:spPr>
        <p:txBody>
          <a:bodyPr wrap="none" lIns="0" tIns="0" rIns="0" bIns="0" rtlCol="0" anchor="t"/>
          <a:lstStyle/>
          <a:p>
            <a:pPr marL="0" indent="0" algn="l">
              <a:lnSpc>
                <a:spcPts val="3350"/>
              </a:lnSpc>
              <a:buNone/>
            </a:pPr>
            <a:r>
              <a:rPr lang="en-US" sz="2700" dirty="0">
                <a:solidFill>
                  <a:srgbClr val="C6BFEE"/>
                </a:solidFill>
                <a:latin typeface="Prompt Medium" pitchFamily="34" charset="0"/>
                <a:ea typeface="Prompt Medium" pitchFamily="34" charset="-122"/>
                <a:cs typeface="Prompt Medium" pitchFamily="34" charset="-120"/>
              </a:rPr>
              <a:t>Επίσκεψη Εξωστρέφειας &amp; Job Tasting</a:t>
            </a:r>
            <a:endParaRPr lang="en-US" sz="2700" dirty="0"/>
          </a:p>
        </p:txBody>
      </p:sp>
      <p:sp>
        <p:nvSpPr>
          <p:cNvPr id="5" name="Text 2"/>
          <p:cNvSpPr/>
          <p:nvPr/>
        </p:nvSpPr>
        <p:spPr>
          <a:xfrm>
            <a:off x="662955" y="2568104"/>
            <a:ext cx="7818090" cy="246906"/>
          </a:xfrm>
          <a:prstGeom prst="rect">
            <a:avLst/>
          </a:prstGeom>
          <a:noFill/>
          <a:ln/>
        </p:spPr>
        <p:txBody>
          <a:bodyPr wrap="non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Δευτέρα 25 Μαΐου 202</a:t>
            </a:r>
            <a:r>
              <a:rPr lang="el-GR" sz="1200" dirty="0">
                <a:solidFill>
                  <a:srgbClr val="DAD8E9"/>
                </a:solidFill>
                <a:latin typeface="Mukta Light" pitchFamily="34" charset="0"/>
                <a:ea typeface="Mukta Light" pitchFamily="34" charset="-122"/>
                <a:cs typeface="Mukta Light" pitchFamily="34" charset="-120"/>
              </a:rPr>
              <a:t>6</a:t>
            </a:r>
            <a:r>
              <a:rPr lang="en-US" sz="1200" dirty="0">
                <a:solidFill>
                  <a:srgbClr val="DAD8E9"/>
                </a:solidFill>
                <a:latin typeface="Mukta Light" pitchFamily="34" charset="0"/>
                <a:ea typeface="Mukta Light" pitchFamily="34" charset="-122"/>
                <a:cs typeface="Mukta Light" pitchFamily="34" charset="-120"/>
              </a:rPr>
              <a:t> • 09:00 - 11:00</a:t>
            </a:r>
            <a:endParaRPr lang="en-US" sz="1200" dirty="0"/>
          </a:p>
        </p:txBody>
      </p:sp>
      <p:sp>
        <p:nvSpPr>
          <p:cNvPr id="6" name="Text 3"/>
          <p:cNvSpPr/>
          <p:nvPr/>
        </p:nvSpPr>
        <p:spPr>
          <a:xfrm>
            <a:off x="662955" y="2988543"/>
            <a:ext cx="7818090" cy="246906"/>
          </a:xfrm>
          <a:prstGeom prst="rect">
            <a:avLst/>
          </a:prstGeom>
          <a:noFill/>
          <a:ln/>
        </p:spPr>
        <p:txBody>
          <a:bodyPr wrap="non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ΕΕΕΕΚ </a:t>
            </a:r>
            <a:r>
              <a:rPr lang="en-US" sz="1200" dirty="0" err="1">
                <a:solidFill>
                  <a:srgbClr val="DAD8E9"/>
                </a:solidFill>
                <a:latin typeface="Mukta Light" pitchFamily="34" charset="0"/>
                <a:ea typeface="Mukta Light" pitchFamily="34" charset="-122"/>
                <a:cs typeface="Mukta Light" pitchFamily="34" charset="-120"/>
              </a:rPr>
              <a:t>Ηρ</a:t>
            </a:r>
            <a:r>
              <a:rPr lang="en-US" sz="1200" dirty="0">
                <a:solidFill>
                  <a:srgbClr val="DAD8E9"/>
                </a:solidFill>
                <a:latin typeface="Mukta Light" pitchFamily="34" charset="0"/>
                <a:ea typeface="Mukta Light" pitchFamily="34" charset="-122"/>
                <a:cs typeface="Mukta Light" pitchFamily="34" charset="-120"/>
              </a:rPr>
              <a:t>ακλείου Αττικής</a:t>
            </a:r>
            <a:r>
              <a:rPr lang="el-GR" sz="1200" dirty="0">
                <a:solidFill>
                  <a:srgbClr val="DAD8E9"/>
                </a:solidFill>
                <a:latin typeface="Mukta Light" pitchFamily="34" charset="0"/>
                <a:ea typeface="Mukta Light" pitchFamily="34" charset="-122"/>
                <a:cs typeface="Mukta Light" pitchFamily="34" charset="-120"/>
              </a:rPr>
              <a:t> </a:t>
            </a:r>
            <a:r>
              <a:rPr lang="en-US" sz="1200" dirty="0">
                <a:solidFill>
                  <a:srgbClr val="DAD8E9"/>
                </a:solidFill>
                <a:latin typeface="Mukta Light" pitchFamily="34" charset="0"/>
                <a:ea typeface="Mukta Light" pitchFamily="34" charset="-122"/>
                <a:cs typeface="Mukta Light" pitchFamily="34" charset="-120"/>
                <a:hlinkClick r:id="rId4" action="ppaction://hlinksldjump"/>
              </a:rPr>
              <a:t>https://www.xo.gr/maps/anazitisi-diefthynsis</a:t>
            </a:r>
            <a:r>
              <a:rPr lang="en-US" sz="1200">
                <a:solidFill>
                  <a:srgbClr val="DAD8E9"/>
                </a:solidFill>
                <a:latin typeface="Mukta Light" pitchFamily="34" charset="0"/>
                <a:ea typeface="Mukta Light" pitchFamily="34" charset="-122"/>
                <a:cs typeface="Mukta Light" pitchFamily="34" charset="-120"/>
                <a:hlinkClick r:id="rId4" action="ppaction://hlinksldjump"/>
              </a:rPr>
              <a:t>/peykon-88-90-irakleio-14122</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62955" y="1086222"/>
            <a:ext cx="4016648" cy="428625"/>
          </a:xfrm>
          <a:prstGeom prst="rect">
            <a:avLst/>
          </a:prstGeom>
          <a:noFill/>
          <a:ln/>
        </p:spPr>
        <p:txBody>
          <a:bodyPr wrap="none" lIns="0" tIns="0" rIns="0" bIns="0" rtlCol="0" anchor="t"/>
          <a:lstStyle/>
          <a:p>
            <a:pPr marL="0" indent="0" algn="l">
              <a:lnSpc>
                <a:spcPts val="3350"/>
              </a:lnSpc>
              <a:buNone/>
            </a:pPr>
            <a:r>
              <a:rPr lang="en-US" sz="2700" dirty="0">
                <a:solidFill>
                  <a:srgbClr val="C6BFEE"/>
                </a:solidFill>
                <a:latin typeface="Prompt Medium" pitchFamily="34" charset="0"/>
                <a:ea typeface="Prompt Medium" pitchFamily="34" charset="-122"/>
                <a:cs typeface="Prompt Medium" pitchFamily="34" charset="-120"/>
              </a:rPr>
              <a:t>Πληροφορίες Επίσκεψης</a:t>
            </a:r>
            <a:endParaRPr lang="en-US" sz="2700" dirty="0"/>
          </a:p>
        </p:txBody>
      </p:sp>
      <p:sp>
        <p:nvSpPr>
          <p:cNvPr id="3" name="Text 1"/>
          <p:cNvSpPr/>
          <p:nvPr/>
        </p:nvSpPr>
        <p:spPr>
          <a:xfrm>
            <a:off x="662955" y="1900535"/>
            <a:ext cx="1714500" cy="214313"/>
          </a:xfrm>
          <a:prstGeom prst="rect">
            <a:avLst/>
          </a:prstGeom>
          <a:noFill/>
          <a:ln/>
        </p:spPr>
        <p:txBody>
          <a:bodyPr wrap="none" lIns="0" tIns="0" rIns="0" bIns="0" rtlCol="0" anchor="t"/>
          <a:lstStyle/>
          <a:p>
            <a:pPr marL="0" indent="0" algn="l">
              <a:lnSpc>
                <a:spcPts val="1650"/>
              </a:lnSpc>
              <a:buNone/>
            </a:pPr>
            <a:r>
              <a:rPr lang="en-US" sz="1350" dirty="0">
                <a:solidFill>
                  <a:srgbClr val="C6BFEE"/>
                </a:solidFill>
                <a:latin typeface="Prompt Medium" pitchFamily="34" charset="0"/>
                <a:ea typeface="Prompt Medium" pitchFamily="34" charset="-122"/>
                <a:cs typeface="Prompt Medium" pitchFamily="34" charset="-120"/>
              </a:rPr>
              <a:t>Ημερομηνία &amp; Ώρα</a:t>
            </a:r>
            <a:endParaRPr lang="en-US" sz="1350" dirty="0"/>
          </a:p>
        </p:txBody>
      </p:sp>
      <p:sp>
        <p:nvSpPr>
          <p:cNvPr id="4" name="Text 2"/>
          <p:cNvSpPr/>
          <p:nvPr/>
        </p:nvSpPr>
        <p:spPr>
          <a:xfrm>
            <a:off x="662955" y="2269108"/>
            <a:ext cx="3720852" cy="246906"/>
          </a:xfrm>
          <a:prstGeom prst="rect">
            <a:avLst/>
          </a:prstGeom>
          <a:noFill/>
          <a:ln/>
        </p:spPr>
        <p:txBody>
          <a:bodyPr wrap="non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Δευτέρα 25 Μαΐου 2024</a:t>
            </a:r>
            <a:endParaRPr lang="en-US" sz="1200" dirty="0"/>
          </a:p>
        </p:txBody>
      </p:sp>
      <p:sp>
        <p:nvSpPr>
          <p:cNvPr id="5" name="Text 3"/>
          <p:cNvSpPr/>
          <p:nvPr/>
        </p:nvSpPr>
        <p:spPr>
          <a:xfrm>
            <a:off x="662955" y="2654871"/>
            <a:ext cx="3720852" cy="246906"/>
          </a:xfrm>
          <a:prstGeom prst="rect">
            <a:avLst/>
          </a:prstGeom>
          <a:noFill/>
          <a:ln/>
        </p:spPr>
        <p:txBody>
          <a:bodyPr wrap="non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09:00 - 11:00 π.μ.</a:t>
            </a:r>
            <a:endParaRPr lang="en-US" sz="1200" dirty="0"/>
          </a:p>
        </p:txBody>
      </p:sp>
      <p:sp>
        <p:nvSpPr>
          <p:cNvPr id="6" name="Text 4"/>
          <p:cNvSpPr/>
          <p:nvPr/>
        </p:nvSpPr>
        <p:spPr>
          <a:xfrm>
            <a:off x="662955" y="3056037"/>
            <a:ext cx="1714500" cy="214313"/>
          </a:xfrm>
          <a:prstGeom prst="rect">
            <a:avLst/>
          </a:prstGeom>
          <a:noFill/>
          <a:ln/>
        </p:spPr>
        <p:txBody>
          <a:bodyPr wrap="none" lIns="0" tIns="0" rIns="0" bIns="0" rtlCol="0" anchor="t"/>
          <a:lstStyle/>
          <a:p>
            <a:pPr marL="0" indent="0" algn="l">
              <a:lnSpc>
                <a:spcPts val="1650"/>
              </a:lnSpc>
              <a:buNone/>
            </a:pPr>
            <a:r>
              <a:rPr lang="en-US" sz="1350" dirty="0">
                <a:solidFill>
                  <a:srgbClr val="C6BFEE"/>
                </a:solidFill>
                <a:latin typeface="Prompt Medium" pitchFamily="34" charset="0"/>
                <a:ea typeface="Prompt Medium" pitchFamily="34" charset="-122"/>
                <a:cs typeface="Prompt Medium" pitchFamily="34" charset="-120"/>
              </a:rPr>
              <a:t>Διάρκεια</a:t>
            </a:r>
            <a:endParaRPr lang="en-US" sz="1350" dirty="0"/>
          </a:p>
        </p:txBody>
      </p:sp>
      <p:sp>
        <p:nvSpPr>
          <p:cNvPr id="7" name="Text 5"/>
          <p:cNvSpPr/>
          <p:nvPr/>
        </p:nvSpPr>
        <p:spPr>
          <a:xfrm>
            <a:off x="662955" y="3424610"/>
            <a:ext cx="3720852" cy="246906"/>
          </a:xfrm>
          <a:prstGeom prst="rect">
            <a:avLst/>
          </a:prstGeom>
          <a:noFill/>
          <a:ln/>
        </p:spPr>
        <p:txBody>
          <a:bodyPr wrap="non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2 ώρες εμπειρικής μάθησης</a:t>
            </a:r>
            <a:endParaRPr lang="en-US" sz="1200" dirty="0"/>
          </a:p>
        </p:txBody>
      </p:sp>
      <p:sp>
        <p:nvSpPr>
          <p:cNvPr id="8" name="Text 6"/>
          <p:cNvSpPr/>
          <p:nvPr/>
        </p:nvSpPr>
        <p:spPr>
          <a:xfrm>
            <a:off x="4764956" y="1900535"/>
            <a:ext cx="1714500" cy="214313"/>
          </a:xfrm>
          <a:prstGeom prst="rect">
            <a:avLst/>
          </a:prstGeom>
          <a:noFill/>
          <a:ln/>
        </p:spPr>
        <p:txBody>
          <a:bodyPr wrap="none" lIns="0" tIns="0" rIns="0" bIns="0" rtlCol="0" anchor="t"/>
          <a:lstStyle/>
          <a:p>
            <a:pPr marL="0" indent="0" algn="l">
              <a:lnSpc>
                <a:spcPts val="1650"/>
              </a:lnSpc>
              <a:buNone/>
            </a:pPr>
            <a:r>
              <a:rPr lang="en-US" sz="1350" dirty="0">
                <a:solidFill>
                  <a:srgbClr val="C6BFEE"/>
                </a:solidFill>
                <a:latin typeface="Prompt Medium" pitchFamily="34" charset="0"/>
                <a:ea typeface="Prompt Medium" pitchFamily="34" charset="-122"/>
                <a:cs typeface="Prompt Medium" pitchFamily="34" charset="-120"/>
              </a:rPr>
              <a:t>Οργανωτές</a:t>
            </a:r>
            <a:endParaRPr lang="en-US" sz="1350" dirty="0"/>
          </a:p>
        </p:txBody>
      </p:sp>
      <p:sp>
        <p:nvSpPr>
          <p:cNvPr id="9" name="Text 7"/>
          <p:cNvSpPr/>
          <p:nvPr/>
        </p:nvSpPr>
        <p:spPr>
          <a:xfrm>
            <a:off x="4764956" y="2269108"/>
            <a:ext cx="3720852" cy="246906"/>
          </a:xfrm>
          <a:prstGeom prst="rect">
            <a:avLst/>
          </a:prstGeom>
          <a:noFill/>
          <a:ln/>
        </p:spPr>
        <p:txBody>
          <a:bodyPr wrap="none" lIns="0" tIns="0" rIns="0" bIns="0" rtlCol="0" anchor="t"/>
          <a:lstStyle/>
          <a:p>
            <a:pPr marL="0" indent="0" algn="l">
              <a:lnSpc>
                <a:spcPts val="1900"/>
              </a:lnSpc>
              <a:buNone/>
            </a:pPr>
            <a:r>
              <a:rPr lang="en-US" sz="1200" b="1" dirty="0">
                <a:solidFill>
                  <a:srgbClr val="DAD8E9"/>
                </a:solidFill>
                <a:latin typeface="Mukta Light" pitchFamily="34" charset="0"/>
                <a:ea typeface="Mukta Light" pitchFamily="34" charset="-122"/>
                <a:cs typeface="Mukta Light" pitchFamily="34" charset="-120"/>
              </a:rPr>
              <a:t>Ελευθερία Μπόζα</a:t>
            </a:r>
            <a:r>
              <a:rPr lang="en-US" sz="1200" dirty="0">
                <a:solidFill>
                  <a:srgbClr val="DAD8E9"/>
                </a:solidFill>
                <a:latin typeface="Mukta Light" pitchFamily="34" charset="0"/>
                <a:ea typeface="Mukta Light" pitchFamily="34" charset="-122"/>
                <a:cs typeface="Mukta Light" pitchFamily="34" charset="-120"/>
              </a:rPr>
              <a:t> &amp; </a:t>
            </a:r>
            <a:r>
              <a:rPr lang="en-US" sz="1200" b="1" dirty="0">
                <a:solidFill>
                  <a:srgbClr val="DAD8E9"/>
                </a:solidFill>
                <a:latin typeface="Mukta Light" pitchFamily="34" charset="0"/>
                <a:ea typeface="Mukta Light" pitchFamily="34" charset="-122"/>
                <a:cs typeface="Mukta Light" pitchFamily="34" charset="-120"/>
              </a:rPr>
              <a:t>Μαρίσα Αγγελετοπούλου</a:t>
            </a:r>
            <a:endParaRPr lang="en-US" sz="1200" dirty="0"/>
          </a:p>
        </p:txBody>
      </p:sp>
      <p:sp>
        <p:nvSpPr>
          <p:cNvPr id="10" name="Text 8"/>
          <p:cNvSpPr/>
          <p:nvPr/>
        </p:nvSpPr>
        <p:spPr>
          <a:xfrm>
            <a:off x="4764956" y="2654871"/>
            <a:ext cx="3720852" cy="493812"/>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Επαγγελματικές Σύμβουλοι ΕΕΕΕΚ Ηρακλείου Αττικής</a:t>
            </a:r>
            <a:endParaRPr lang="el-GR" sz="1200" dirty="0">
              <a:solidFill>
                <a:srgbClr val="DAD8E9"/>
              </a:solidFill>
              <a:latin typeface="Mukta Light" pitchFamily="34" charset="0"/>
              <a:ea typeface="Mukta Light" pitchFamily="34" charset="-122"/>
              <a:cs typeface="Mukta Light" pitchFamily="34" charset="-120"/>
            </a:endParaRPr>
          </a:p>
          <a:p>
            <a:pPr marL="0" indent="0" algn="l">
              <a:lnSpc>
                <a:spcPts val="1900"/>
              </a:lnSpc>
              <a:buNone/>
            </a:pPr>
            <a:r>
              <a:rPr lang="el-GR" sz="1200" dirty="0">
                <a:solidFill>
                  <a:srgbClr val="DAD8E9"/>
                </a:solidFill>
                <a:cs typeface="Mukta Light" pitchFamily="34" charset="-120"/>
              </a:rPr>
              <a:t>Συνεργασία με τους εκπαιδευτικούς του σχολείου μας ,ΕΕΠ και ΕΒΠ</a:t>
            </a:r>
            <a:endParaRPr lang="en-US" sz="1200" dirty="0"/>
          </a:p>
        </p:txBody>
      </p:sp>
      <p:sp>
        <p:nvSpPr>
          <p:cNvPr id="11" name="Text 9"/>
          <p:cNvSpPr/>
          <p:nvPr/>
        </p:nvSpPr>
        <p:spPr>
          <a:xfrm>
            <a:off x="4764956" y="3302943"/>
            <a:ext cx="1714500" cy="214313"/>
          </a:xfrm>
          <a:prstGeom prst="rect">
            <a:avLst/>
          </a:prstGeom>
          <a:noFill/>
          <a:ln/>
        </p:spPr>
        <p:txBody>
          <a:bodyPr wrap="none" lIns="0" tIns="0" rIns="0" bIns="0" rtlCol="0" anchor="t"/>
          <a:lstStyle/>
          <a:p>
            <a:pPr marL="0" indent="0" algn="l">
              <a:lnSpc>
                <a:spcPts val="1650"/>
              </a:lnSpc>
              <a:buNone/>
            </a:pPr>
            <a:r>
              <a:rPr lang="en-US" sz="1350" dirty="0">
                <a:solidFill>
                  <a:srgbClr val="C6BFEE"/>
                </a:solidFill>
                <a:latin typeface="Prompt Medium" pitchFamily="34" charset="0"/>
                <a:ea typeface="Prompt Medium" pitchFamily="34" charset="-122"/>
                <a:cs typeface="Prompt Medium" pitchFamily="34" charset="-120"/>
              </a:rPr>
              <a:t>Συμμετέχοντες</a:t>
            </a:r>
            <a:endParaRPr lang="en-US" sz="1350" dirty="0"/>
          </a:p>
        </p:txBody>
      </p:sp>
      <p:sp>
        <p:nvSpPr>
          <p:cNvPr id="12" name="Text 10"/>
          <p:cNvSpPr/>
          <p:nvPr/>
        </p:nvSpPr>
        <p:spPr>
          <a:xfrm>
            <a:off x="4764956" y="3671515"/>
            <a:ext cx="3720852" cy="246906"/>
          </a:xfrm>
          <a:prstGeom prst="rect">
            <a:avLst/>
          </a:prstGeom>
          <a:noFill/>
          <a:ln/>
        </p:spPr>
        <p:txBody>
          <a:bodyPr wrap="non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15 άτομα - φοιτητές </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2955" y="1252165"/>
            <a:ext cx="3429000" cy="428625"/>
          </a:xfrm>
          <a:prstGeom prst="rect">
            <a:avLst/>
          </a:prstGeom>
          <a:noFill/>
          <a:ln/>
        </p:spPr>
        <p:txBody>
          <a:bodyPr wrap="none" lIns="0" tIns="0" rIns="0" bIns="0" rtlCol="0" anchor="t"/>
          <a:lstStyle/>
          <a:p>
            <a:pPr marL="0" indent="0" algn="l">
              <a:lnSpc>
                <a:spcPts val="3350"/>
              </a:lnSpc>
              <a:buNone/>
            </a:pPr>
            <a:r>
              <a:rPr lang="en-US" sz="2700" dirty="0">
                <a:solidFill>
                  <a:srgbClr val="C6BFEE"/>
                </a:solidFill>
                <a:latin typeface="Prompt Medium" pitchFamily="34" charset="0"/>
                <a:ea typeface="Prompt Medium" pitchFamily="34" charset="-122"/>
                <a:cs typeface="Prompt Medium" pitchFamily="34" charset="-120"/>
              </a:rPr>
              <a:t>Η Ιδέα μας</a:t>
            </a:r>
            <a:endParaRPr lang="en-US" sz="2700" dirty="0"/>
          </a:p>
        </p:txBody>
      </p:sp>
      <p:sp>
        <p:nvSpPr>
          <p:cNvPr id="3" name="Text 1"/>
          <p:cNvSpPr/>
          <p:nvPr/>
        </p:nvSpPr>
        <p:spPr>
          <a:xfrm>
            <a:off x="662955" y="1989386"/>
            <a:ext cx="7818090" cy="987623"/>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Η επίσκεψη αυτή αποτελεί μια σημαντική προέκταση του μαθήματος μας, συνδέοντας θεωρία και πράξη με τον πιο απτό τρόπο. Μέσα από το </a:t>
            </a:r>
            <a:r>
              <a:rPr lang="en-US" sz="1200" b="1" dirty="0">
                <a:solidFill>
                  <a:srgbClr val="DAD8E9"/>
                </a:solidFill>
                <a:latin typeface="Mukta Light" pitchFamily="34" charset="0"/>
                <a:ea typeface="Mukta Light" pitchFamily="34" charset="-122"/>
                <a:cs typeface="Mukta Light" pitchFamily="34" charset="-120"/>
              </a:rPr>
              <a:t>job tasting</a:t>
            </a:r>
            <a:r>
              <a:rPr lang="en-US" sz="1200" dirty="0">
                <a:solidFill>
                  <a:srgbClr val="DAD8E9"/>
                </a:solidFill>
                <a:latin typeface="Mukta Light" pitchFamily="34" charset="0"/>
                <a:ea typeface="Mukta Light" pitchFamily="34" charset="-122"/>
                <a:cs typeface="Mukta Light" pitchFamily="34" charset="-120"/>
              </a:rPr>
              <a:t>, οι συμμετέχοντες θα έχουν την ευκαιρία να ζήσουν απευθείας την καθημερινότητα στα εργαστήρια μας και να κατανοήσουν τις δυνατότητες που προσφέρει η επαγγελματική εκπαίδευση.</a:t>
            </a:r>
            <a:endParaRPr lang="en-US" sz="1200" dirty="0"/>
          </a:p>
        </p:txBody>
      </p:sp>
      <p:sp>
        <p:nvSpPr>
          <p:cNvPr id="4" name="Text 2"/>
          <p:cNvSpPr/>
          <p:nvPr/>
        </p:nvSpPr>
        <p:spPr>
          <a:xfrm>
            <a:off x="662955" y="3150543"/>
            <a:ext cx="7818090" cy="740718"/>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Πέρα από τη γνωστική διάσταση, αυτή η δράση ενσωματώνει την εξωστρέφεια του σχολείου μας, προωθώντας τη συμπερίληψη και την πρακτική υλοποίηση των στόχων επαγγελματικού προσανατολισμού που έχουμε θέσει για τους μαθητές </a:t>
            </a:r>
            <a:r>
              <a:rPr lang="el-GR" sz="1200">
                <a:solidFill>
                  <a:srgbClr val="DAD8E9"/>
                </a:solidFill>
                <a:latin typeface="Mukta Light" pitchFamily="34" charset="0"/>
                <a:ea typeface="Mukta Light" pitchFamily="34" charset="-122"/>
                <a:cs typeface="Mukta Light" pitchFamily="34" charset="-120"/>
              </a:rPr>
              <a:t>μας</a:t>
            </a:r>
            <a:r>
              <a:rPr lang="en-US" sz="1200">
                <a:solidFill>
                  <a:srgbClr val="DAD8E9"/>
                </a:solidFill>
                <a:latin typeface="Mukta Light" pitchFamily="34" charset="0"/>
                <a:ea typeface="Mukta Light" pitchFamily="34" charset="-122"/>
                <a:cs typeface="Mukta Light" pitchFamily="34" charset="-120"/>
              </a:rPr>
              <a: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2955" y="976387"/>
            <a:ext cx="3429000" cy="428625"/>
          </a:xfrm>
          <a:prstGeom prst="rect">
            <a:avLst/>
          </a:prstGeom>
          <a:noFill/>
          <a:ln/>
        </p:spPr>
        <p:txBody>
          <a:bodyPr wrap="none" lIns="0" tIns="0" rIns="0" bIns="0" rtlCol="0" anchor="t"/>
          <a:lstStyle/>
          <a:p>
            <a:pPr marL="0" indent="0" algn="l">
              <a:lnSpc>
                <a:spcPts val="3350"/>
              </a:lnSpc>
              <a:buNone/>
            </a:pPr>
            <a:r>
              <a:rPr lang="en-US" sz="2700" dirty="0">
                <a:solidFill>
                  <a:srgbClr val="C6BFEE"/>
                </a:solidFill>
                <a:latin typeface="Prompt Medium" pitchFamily="34" charset="0"/>
                <a:ea typeface="Prompt Medium" pitchFamily="34" charset="-122"/>
                <a:cs typeface="Prompt Medium" pitchFamily="34" charset="-120"/>
              </a:rPr>
              <a:t>Βασικοί Στόχοι</a:t>
            </a:r>
            <a:endParaRPr lang="en-US" sz="2700" dirty="0"/>
          </a:p>
        </p:txBody>
      </p:sp>
      <p:sp>
        <p:nvSpPr>
          <p:cNvPr id="3" name="Shape 1"/>
          <p:cNvSpPr/>
          <p:nvPr/>
        </p:nvSpPr>
        <p:spPr>
          <a:xfrm>
            <a:off x="662955" y="1713607"/>
            <a:ext cx="2503140" cy="2453506"/>
          </a:xfrm>
          <a:prstGeom prst="roundRect">
            <a:avLst>
              <a:gd name="adj" fmla="val 2641"/>
            </a:avLst>
          </a:prstGeom>
          <a:solidFill>
            <a:srgbClr val="542C49"/>
          </a:solidFill>
          <a:ln w="9525">
            <a:solidFill>
              <a:srgbClr val="A95B95"/>
            </a:solidFill>
            <a:prstDash val="solid"/>
          </a:ln>
        </p:spPr>
      </p:sp>
      <p:sp>
        <p:nvSpPr>
          <p:cNvPr id="4" name="Shape 2"/>
          <p:cNvSpPr/>
          <p:nvPr/>
        </p:nvSpPr>
        <p:spPr>
          <a:xfrm>
            <a:off x="826740" y="1877392"/>
            <a:ext cx="462855" cy="462855"/>
          </a:xfrm>
          <a:prstGeom prst="roundRect">
            <a:avLst>
              <a:gd name="adj" fmla="val 12346045"/>
            </a:avLst>
          </a:prstGeom>
          <a:solidFill>
            <a:srgbClr val="A95B95"/>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3988" y="2004640"/>
            <a:ext cx="208285" cy="208285"/>
          </a:xfrm>
          <a:prstGeom prst="rect">
            <a:avLst/>
          </a:prstGeom>
        </p:spPr>
      </p:pic>
      <p:sp>
        <p:nvSpPr>
          <p:cNvPr id="6" name="Text 3"/>
          <p:cNvSpPr/>
          <p:nvPr/>
        </p:nvSpPr>
        <p:spPr>
          <a:xfrm>
            <a:off x="826740" y="2494508"/>
            <a:ext cx="1714500" cy="214313"/>
          </a:xfrm>
          <a:prstGeom prst="rect">
            <a:avLst/>
          </a:prstGeom>
          <a:noFill/>
          <a:ln/>
        </p:spPr>
        <p:txBody>
          <a:bodyPr wrap="none" lIns="0" tIns="0" rIns="0" bIns="0" rtlCol="0" anchor="t"/>
          <a:lstStyle/>
          <a:p>
            <a:pPr marL="0" indent="0" algn="l">
              <a:lnSpc>
                <a:spcPts val="1650"/>
              </a:lnSpc>
              <a:buNone/>
            </a:pPr>
            <a:r>
              <a:rPr lang="en-US" sz="1350" dirty="0">
                <a:solidFill>
                  <a:srgbClr val="DAD8E9"/>
                </a:solidFill>
                <a:latin typeface="Prompt Medium" pitchFamily="34" charset="0"/>
                <a:ea typeface="Prompt Medium" pitchFamily="34" charset="-122"/>
                <a:cs typeface="Prompt Medium" pitchFamily="34" charset="-120"/>
              </a:rPr>
              <a:t>Εξωστρέφεια</a:t>
            </a:r>
            <a:endParaRPr lang="en-US" sz="1350" dirty="0"/>
          </a:p>
        </p:txBody>
      </p:sp>
      <p:sp>
        <p:nvSpPr>
          <p:cNvPr id="7" name="Text 4"/>
          <p:cNvSpPr/>
          <p:nvPr/>
        </p:nvSpPr>
        <p:spPr>
          <a:xfrm>
            <a:off x="826740" y="2801392"/>
            <a:ext cx="2175570" cy="740718"/>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Ενίσχυση της σύνδεσης του σχολείου με την κοινότητα και τους μαθητές</a:t>
            </a:r>
            <a:endParaRPr lang="en-US" sz="1200" dirty="0"/>
          </a:p>
        </p:txBody>
      </p:sp>
      <p:sp>
        <p:nvSpPr>
          <p:cNvPr id="8" name="Shape 5"/>
          <p:cNvSpPr/>
          <p:nvPr/>
        </p:nvSpPr>
        <p:spPr>
          <a:xfrm>
            <a:off x="3320355" y="1713607"/>
            <a:ext cx="2503215" cy="2453506"/>
          </a:xfrm>
          <a:prstGeom prst="roundRect">
            <a:avLst>
              <a:gd name="adj" fmla="val 2641"/>
            </a:avLst>
          </a:prstGeom>
          <a:solidFill>
            <a:srgbClr val="542C49"/>
          </a:solidFill>
          <a:ln w="9525">
            <a:solidFill>
              <a:srgbClr val="A95B95"/>
            </a:solidFill>
            <a:prstDash val="solid"/>
          </a:ln>
        </p:spPr>
      </p:sp>
      <p:sp>
        <p:nvSpPr>
          <p:cNvPr id="9" name="Shape 6"/>
          <p:cNvSpPr/>
          <p:nvPr/>
        </p:nvSpPr>
        <p:spPr>
          <a:xfrm>
            <a:off x="3484141" y="1877392"/>
            <a:ext cx="462855" cy="462855"/>
          </a:xfrm>
          <a:prstGeom prst="roundRect">
            <a:avLst>
              <a:gd name="adj" fmla="val 12346045"/>
            </a:avLst>
          </a:prstGeom>
          <a:solidFill>
            <a:srgbClr val="A95B95"/>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11389" y="2004640"/>
            <a:ext cx="208285" cy="208285"/>
          </a:xfrm>
          <a:prstGeom prst="rect">
            <a:avLst/>
          </a:prstGeom>
        </p:spPr>
      </p:pic>
      <p:sp>
        <p:nvSpPr>
          <p:cNvPr id="11" name="Text 7"/>
          <p:cNvSpPr/>
          <p:nvPr/>
        </p:nvSpPr>
        <p:spPr>
          <a:xfrm>
            <a:off x="3484141" y="2494508"/>
            <a:ext cx="1714500" cy="214313"/>
          </a:xfrm>
          <a:prstGeom prst="rect">
            <a:avLst/>
          </a:prstGeom>
          <a:noFill/>
          <a:ln/>
        </p:spPr>
        <p:txBody>
          <a:bodyPr wrap="none" lIns="0" tIns="0" rIns="0" bIns="0" rtlCol="0" anchor="t"/>
          <a:lstStyle/>
          <a:p>
            <a:pPr marL="0" indent="0" algn="l">
              <a:lnSpc>
                <a:spcPts val="1650"/>
              </a:lnSpc>
              <a:buNone/>
            </a:pPr>
            <a:r>
              <a:rPr lang="en-US" sz="1350" dirty="0">
                <a:solidFill>
                  <a:srgbClr val="DAD8E9"/>
                </a:solidFill>
                <a:latin typeface="Prompt Medium" pitchFamily="34" charset="0"/>
                <a:ea typeface="Prompt Medium" pitchFamily="34" charset="-122"/>
                <a:cs typeface="Prompt Medium" pitchFamily="34" charset="-120"/>
              </a:rPr>
              <a:t>Συμπερίληψη</a:t>
            </a:r>
            <a:endParaRPr lang="en-US" sz="1350" dirty="0"/>
          </a:p>
        </p:txBody>
      </p:sp>
      <p:sp>
        <p:nvSpPr>
          <p:cNvPr id="12" name="Text 8"/>
          <p:cNvSpPr/>
          <p:nvPr/>
        </p:nvSpPr>
        <p:spPr>
          <a:xfrm>
            <a:off x="3484141" y="2801392"/>
            <a:ext cx="2175644" cy="740718"/>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Δημιουργία χώρου όπου όλοι μπορούν να συμμετέχουν και να μαθαίνουν</a:t>
            </a:r>
            <a:endParaRPr lang="en-US" sz="1200" dirty="0"/>
          </a:p>
        </p:txBody>
      </p:sp>
      <p:sp>
        <p:nvSpPr>
          <p:cNvPr id="13" name="Shape 9"/>
          <p:cNvSpPr/>
          <p:nvPr/>
        </p:nvSpPr>
        <p:spPr>
          <a:xfrm>
            <a:off x="5977830" y="1713607"/>
            <a:ext cx="2503140" cy="2453506"/>
          </a:xfrm>
          <a:prstGeom prst="roundRect">
            <a:avLst>
              <a:gd name="adj" fmla="val 2641"/>
            </a:avLst>
          </a:prstGeom>
          <a:solidFill>
            <a:srgbClr val="542C49"/>
          </a:solidFill>
          <a:ln w="9525">
            <a:solidFill>
              <a:srgbClr val="A95B95"/>
            </a:solidFill>
            <a:prstDash val="solid"/>
          </a:ln>
        </p:spPr>
      </p:sp>
      <p:sp>
        <p:nvSpPr>
          <p:cNvPr id="14" name="Shape 10"/>
          <p:cNvSpPr/>
          <p:nvPr/>
        </p:nvSpPr>
        <p:spPr>
          <a:xfrm>
            <a:off x="6141616" y="1877392"/>
            <a:ext cx="462855" cy="462855"/>
          </a:xfrm>
          <a:prstGeom prst="roundRect">
            <a:avLst>
              <a:gd name="adj" fmla="val 12346045"/>
            </a:avLst>
          </a:prstGeom>
          <a:solidFill>
            <a:srgbClr val="A95B95"/>
          </a:solidFill>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68864" y="2004640"/>
            <a:ext cx="208285" cy="208285"/>
          </a:xfrm>
          <a:prstGeom prst="rect">
            <a:avLst/>
          </a:prstGeom>
        </p:spPr>
      </p:pic>
      <p:sp>
        <p:nvSpPr>
          <p:cNvPr id="16" name="Text 11"/>
          <p:cNvSpPr/>
          <p:nvPr/>
        </p:nvSpPr>
        <p:spPr>
          <a:xfrm>
            <a:off x="6141616" y="2494508"/>
            <a:ext cx="2175570" cy="428625"/>
          </a:xfrm>
          <a:prstGeom prst="rect">
            <a:avLst/>
          </a:prstGeom>
          <a:noFill/>
          <a:ln/>
        </p:spPr>
        <p:txBody>
          <a:bodyPr wrap="square" lIns="0" tIns="0" rIns="0" bIns="0" rtlCol="0" anchor="t"/>
          <a:lstStyle/>
          <a:p>
            <a:pPr marL="0" indent="0" algn="l">
              <a:lnSpc>
                <a:spcPts val="1650"/>
              </a:lnSpc>
              <a:buNone/>
            </a:pPr>
            <a:r>
              <a:rPr lang="en-US" sz="1350" dirty="0">
                <a:solidFill>
                  <a:srgbClr val="DAD8E9"/>
                </a:solidFill>
                <a:latin typeface="Prompt Medium" pitchFamily="34" charset="0"/>
                <a:ea typeface="Prompt Medium" pitchFamily="34" charset="-122"/>
                <a:cs typeface="Prompt Medium" pitchFamily="34" charset="-120"/>
              </a:rPr>
              <a:t>Επαγγελματικός Προσανατολισμός</a:t>
            </a:r>
            <a:endParaRPr lang="en-US" sz="1350" dirty="0"/>
          </a:p>
        </p:txBody>
      </p:sp>
      <p:sp>
        <p:nvSpPr>
          <p:cNvPr id="17" name="Text 12"/>
          <p:cNvSpPr/>
          <p:nvPr/>
        </p:nvSpPr>
        <p:spPr>
          <a:xfrm>
            <a:off x="6141616" y="3015704"/>
            <a:ext cx="2175570" cy="987623"/>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Πρακτική υλοποίηση των στόχων που έχουμε θέσει για τη σταδιοδρομία των μαθητών</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842445" y="374824"/>
            <a:ext cx="2625328" cy="328166"/>
          </a:xfrm>
          <a:prstGeom prst="rect">
            <a:avLst/>
          </a:prstGeom>
          <a:noFill/>
          <a:ln/>
        </p:spPr>
        <p:txBody>
          <a:bodyPr wrap="none" lIns="0" tIns="0" rIns="0" bIns="0" rtlCol="0" anchor="t"/>
          <a:lstStyle/>
          <a:p>
            <a:pPr marL="0" indent="0" algn="l">
              <a:lnSpc>
                <a:spcPts val="2550"/>
              </a:lnSpc>
              <a:buNone/>
            </a:pPr>
            <a:r>
              <a:rPr lang="en-US" sz="2050" dirty="0">
                <a:solidFill>
                  <a:srgbClr val="C6BFEE"/>
                </a:solidFill>
                <a:latin typeface="Prompt Medium" pitchFamily="34" charset="0"/>
                <a:ea typeface="Prompt Medium" pitchFamily="34" charset="-122"/>
                <a:cs typeface="Prompt Medium" pitchFamily="34" charset="-120"/>
              </a:rPr>
              <a:t>Δράσεις Επίσκεψης</a:t>
            </a:r>
            <a:endParaRPr lang="en-US" sz="2050" dirty="0"/>
          </a:p>
        </p:txBody>
      </p:sp>
      <p:sp>
        <p:nvSpPr>
          <p:cNvPr id="4" name="Text 1"/>
          <p:cNvSpPr/>
          <p:nvPr/>
        </p:nvSpPr>
        <p:spPr>
          <a:xfrm>
            <a:off x="3842445" y="838646"/>
            <a:ext cx="236265" cy="147638"/>
          </a:xfrm>
          <a:prstGeom prst="rect">
            <a:avLst/>
          </a:prstGeom>
          <a:noFill/>
          <a:ln/>
        </p:spPr>
        <p:txBody>
          <a:bodyPr wrap="none" lIns="0" tIns="0" rIns="0" bIns="0" rtlCol="0" anchor="ctr"/>
          <a:lstStyle/>
          <a:p>
            <a:pPr marL="0" indent="0" algn="l">
              <a:lnSpc>
                <a:spcPct val="100000"/>
              </a:lnSpc>
              <a:buNone/>
            </a:pPr>
            <a:r>
              <a:rPr lang="en-US" sz="900" dirty="0">
                <a:solidFill>
                  <a:srgbClr val="DAD8E9"/>
                </a:solidFill>
                <a:latin typeface="Prompt Light" pitchFamily="34" charset="0"/>
                <a:ea typeface="Prompt Light" pitchFamily="34" charset="-122"/>
                <a:cs typeface="Prompt Light" pitchFamily="34" charset="-120"/>
              </a:rPr>
              <a:t>01</a:t>
            </a:r>
            <a:endParaRPr lang="en-US" sz="900" dirty="0"/>
          </a:p>
        </p:txBody>
      </p:sp>
      <p:sp>
        <p:nvSpPr>
          <p:cNvPr id="5" name="Shape 2"/>
          <p:cNvSpPr/>
          <p:nvPr/>
        </p:nvSpPr>
        <p:spPr>
          <a:xfrm>
            <a:off x="3842445" y="1025054"/>
            <a:ext cx="4888111" cy="14288"/>
          </a:xfrm>
          <a:prstGeom prst="rect">
            <a:avLst/>
          </a:prstGeom>
          <a:solidFill>
            <a:srgbClr val="A95B95"/>
          </a:solidFill>
          <a:ln/>
        </p:spPr>
      </p:sp>
      <p:sp>
        <p:nvSpPr>
          <p:cNvPr id="6" name="Text 3"/>
          <p:cNvSpPr/>
          <p:nvPr/>
        </p:nvSpPr>
        <p:spPr>
          <a:xfrm>
            <a:off x="3842445" y="1112639"/>
            <a:ext cx="1312664" cy="164083"/>
          </a:xfrm>
          <a:prstGeom prst="rect">
            <a:avLst/>
          </a:prstGeom>
          <a:noFill/>
          <a:ln/>
        </p:spPr>
        <p:txBody>
          <a:bodyPr wrap="none" lIns="0" tIns="0" rIns="0" bIns="0" rtlCol="0" anchor="t"/>
          <a:lstStyle/>
          <a:p>
            <a:pPr marL="0" indent="0" algn="l">
              <a:lnSpc>
                <a:spcPts val="1250"/>
              </a:lnSpc>
              <a:buNone/>
            </a:pPr>
            <a:r>
              <a:rPr lang="en-US" sz="1000" dirty="0">
                <a:solidFill>
                  <a:srgbClr val="DAD8E9"/>
                </a:solidFill>
                <a:latin typeface="Prompt Medium" pitchFamily="34" charset="0"/>
                <a:ea typeface="Prompt Medium" pitchFamily="34" charset="-122"/>
                <a:cs typeface="Prompt Medium" pitchFamily="34" charset="-120"/>
              </a:rPr>
              <a:t>Καφετέρια</a:t>
            </a:r>
            <a:endParaRPr lang="en-US" sz="1000" dirty="0"/>
          </a:p>
        </p:txBody>
      </p:sp>
      <p:sp>
        <p:nvSpPr>
          <p:cNvPr id="7" name="Text 4"/>
          <p:cNvSpPr/>
          <p:nvPr/>
        </p:nvSpPr>
        <p:spPr>
          <a:xfrm>
            <a:off x="3842445" y="1330970"/>
            <a:ext cx="4888111" cy="500732"/>
          </a:xfrm>
          <a:prstGeom prst="rect">
            <a:avLst/>
          </a:prstGeom>
          <a:noFill/>
          <a:ln/>
        </p:spPr>
        <p:txBody>
          <a:bodyPr wrap="square" lIns="0" tIns="0" rIns="0" bIns="0" rtlCol="0" anchor="t"/>
          <a:lstStyle/>
          <a:p>
            <a:pPr marL="0" indent="0" algn="l">
              <a:lnSpc>
                <a:spcPts val="1300"/>
              </a:lnSpc>
              <a:buNone/>
            </a:pPr>
            <a:r>
              <a:rPr lang="en-US" sz="900" dirty="0">
                <a:solidFill>
                  <a:srgbClr val="DAD8E9"/>
                </a:solidFill>
                <a:latin typeface="Mukta Light" pitchFamily="34" charset="0"/>
                <a:ea typeface="Mukta Light" pitchFamily="34" charset="-122"/>
                <a:cs typeface="Mukta Light" pitchFamily="34" charset="-120"/>
              </a:rPr>
              <a:t>Βιωματική δράση στην καφετέρια που λειτουργούν οι μαθητές μαζί με τους εργαστηριακούς καθηγητές της μαγειρικής. Διάδραση και απόλαυση του καφέ σας σε πραγματικό περιβάλλον</a:t>
            </a:r>
            <a:endParaRPr lang="en-US" sz="900" dirty="0"/>
          </a:p>
        </p:txBody>
      </p:sp>
      <p:sp>
        <p:nvSpPr>
          <p:cNvPr id="8" name="Text 5"/>
          <p:cNvSpPr/>
          <p:nvPr/>
        </p:nvSpPr>
        <p:spPr>
          <a:xfrm>
            <a:off x="3842445" y="2010668"/>
            <a:ext cx="236265" cy="147638"/>
          </a:xfrm>
          <a:prstGeom prst="rect">
            <a:avLst/>
          </a:prstGeom>
          <a:noFill/>
          <a:ln/>
        </p:spPr>
        <p:txBody>
          <a:bodyPr wrap="none" lIns="0" tIns="0" rIns="0" bIns="0" rtlCol="0" anchor="ctr"/>
          <a:lstStyle/>
          <a:p>
            <a:pPr marL="0" indent="0" algn="l">
              <a:lnSpc>
                <a:spcPct val="100000"/>
              </a:lnSpc>
              <a:buNone/>
            </a:pPr>
            <a:r>
              <a:rPr lang="en-US" sz="900" dirty="0">
                <a:solidFill>
                  <a:srgbClr val="DAD8E9"/>
                </a:solidFill>
                <a:latin typeface="Prompt Light" pitchFamily="34" charset="0"/>
                <a:ea typeface="Prompt Light" pitchFamily="34" charset="-122"/>
                <a:cs typeface="Prompt Light" pitchFamily="34" charset="-120"/>
              </a:rPr>
              <a:t>02</a:t>
            </a:r>
            <a:endParaRPr lang="en-US" sz="900" dirty="0"/>
          </a:p>
        </p:txBody>
      </p:sp>
      <p:sp>
        <p:nvSpPr>
          <p:cNvPr id="9" name="Shape 6"/>
          <p:cNvSpPr/>
          <p:nvPr/>
        </p:nvSpPr>
        <p:spPr>
          <a:xfrm>
            <a:off x="3842445" y="2197075"/>
            <a:ext cx="4888111" cy="14288"/>
          </a:xfrm>
          <a:prstGeom prst="rect">
            <a:avLst/>
          </a:prstGeom>
          <a:solidFill>
            <a:srgbClr val="A95B95"/>
          </a:solidFill>
          <a:ln/>
        </p:spPr>
      </p:sp>
      <p:sp>
        <p:nvSpPr>
          <p:cNvPr id="10" name="Text 7"/>
          <p:cNvSpPr/>
          <p:nvPr/>
        </p:nvSpPr>
        <p:spPr>
          <a:xfrm>
            <a:off x="3842445" y="2284661"/>
            <a:ext cx="1479724" cy="164083"/>
          </a:xfrm>
          <a:prstGeom prst="rect">
            <a:avLst/>
          </a:prstGeom>
          <a:noFill/>
          <a:ln/>
        </p:spPr>
        <p:txBody>
          <a:bodyPr wrap="none" lIns="0" tIns="0" rIns="0" bIns="0" rtlCol="0" anchor="t"/>
          <a:lstStyle/>
          <a:p>
            <a:pPr marL="0" indent="0" algn="l">
              <a:lnSpc>
                <a:spcPts val="1250"/>
              </a:lnSpc>
              <a:buNone/>
            </a:pPr>
            <a:r>
              <a:rPr lang="en-US" sz="1000" dirty="0">
                <a:solidFill>
                  <a:srgbClr val="DAD8E9"/>
                </a:solidFill>
                <a:latin typeface="Prompt Medium" pitchFamily="34" charset="0"/>
                <a:ea typeface="Prompt Medium" pitchFamily="34" charset="-122"/>
                <a:cs typeface="Prompt Medium" pitchFamily="34" charset="-120"/>
              </a:rPr>
              <a:t>Εργαστήριο Μαγειρικής</a:t>
            </a:r>
            <a:endParaRPr lang="en-US" sz="1000" dirty="0"/>
          </a:p>
        </p:txBody>
      </p:sp>
      <p:sp>
        <p:nvSpPr>
          <p:cNvPr id="11" name="Text 8"/>
          <p:cNvSpPr/>
          <p:nvPr/>
        </p:nvSpPr>
        <p:spPr>
          <a:xfrm>
            <a:off x="3842445" y="2502991"/>
            <a:ext cx="4888111" cy="333821"/>
          </a:xfrm>
          <a:prstGeom prst="rect">
            <a:avLst/>
          </a:prstGeom>
          <a:noFill/>
          <a:ln/>
        </p:spPr>
        <p:txBody>
          <a:bodyPr wrap="square" lIns="0" tIns="0" rIns="0" bIns="0" rtlCol="0" anchor="t"/>
          <a:lstStyle/>
          <a:p>
            <a:pPr marL="0" indent="0" algn="l">
              <a:lnSpc>
                <a:spcPts val="1300"/>
              </a:lnSpc>
              <a:buNone/>
            </a:pPr>
            <a:r>
              <a:rPr lang="en-US" sz="900" dirty="0">
                <a:solidFill>
                  <a:srgbClr val="DAD8E9"/>
                </a:solidFill>
                <a:latin typeface="Mukta Light" pitchFamily="34" charset="0"/>
                <a:ea typeface="Mukta Light" pitchFamily="34" charset="-122"/>
                <a:cs typeface="Mukta Light" pitchFamily="34" charset="-120"/>
              </a:rPr>
              <a:t>Παρακολούθηση παρασκευών από τους τελειόφοιτους μαθητές. Ενδεχόμενη ενεργή συμμετοχή σε βασικές μαγειρικές τέχνες</a:t>
            </a:r>
            <a:endParaRPr lang="en-US" sz="900" dirty="0"/>
          </a:p>
        </p:txBody>
      </p:sp>
      <p:sp>
        <p:nvSpPr>
          <p:cNvPr id="12" name="Text 9"/>
          <p:cNvSpPr/>
          <p:nvPr/>
        </p:nvSpPr>
        <p:spPr>
          <a:xfrm>
            <a:off x="3842445" y="3015779"/>
            <a:ext cx="236265" cy="147638"/>
          </a:xfrm>
          <a:prstGeom prst="rect">
            <a:avLst/>
          </a:prstGeom>
          <a:noFill/>
          <a:ln/>
        </p:spPr>
        <p:txBody>
          <a:bodyPr wrap="none" lIns="0" tIns="0" rIns="0" bIns="0" rtlCol="0" anchor="ctr"/>
          <a:lstStyle/>
          <a:p>
            <a:pPr marL="0" indent="0" algn="l">
              <a:lnSpc>
                <a:spcPct val="100000"/>
              </a:lnSpc>
              <a:buNone/>
            </a:pPr>
            <a:r>
              <a:rPr lang="en-US" sz="900" dirty="0">
                <a:solidFill>
                  <a:srgbClr val="DAD8E9"/>
                </a:solidFill>
                <a:latin typeface="Prompt Light" pitchFamily="34" charset="0"/>
                <a:ea typeface="Prompt Light" pitchFamily="34" charset="-122"/>
                <a:cs typeface="Prompt Light" pitchFamily="34" charset="-120"/>
              </a:rPr>
              <a:t>03</a:t>
            </a:r>
            <a:endParaRPr lang="en-US" sz="900" dirty="0"/>
          </a:p>
        </p:txBody>
      </p:sp>
      <p:sp>
        <p:nvSpPr>
          <p:cNvPr id="13" name="Shape 10"/>
          <p:cNvSpPr/>
          <p:nvPr/>
        </p:nvSpPr>
        <p:spPr>
          <a:xfrm>
            <a:off x="3842445" y="3202186"/>
            <a:ext cx="4888111" cy="14288"/>
          </a:xfrm>
          <a:prstGeom prst="rect">
            <a:avLst/>
          </a:prstGeom>
          <a:solidFill>
            <a:srgbClr val="A95B95"/>
          </a:solidFill>
          <a:ln/>
        </p:spPr>
      </p:sp>
      <p:sp>
        <p:nvSpPr>
          <p:cNvPr id="14" name="Text 11"/>
          <p:cNvSpPr/>
          <p:nvPr/>
        </p:nvSpPr>
        <p:spPr>
          <a:xfrm>
            <a:off x="3842445" y="3289771"/>
            <a:ext cx="1561654" cy="164083"/>
          </a:xfrm>
          <a:prstGeom prst="rect">
            <a:avLst/>
          </a:prstGeom>
          <a:noFill/>
          <a:ln/>
        </p:spPr>
        <p:txBody>
          <a:bodyPr wrap="none" lIns="0" tIns="0" rIns="0" bIns="0" rtlCol="0" anchor="t"/>
          <a:lstStyle/>
          <a:p>
            <a:pPr marL="0" indent="0" algn="l">
              <a:lnSpc>
                <a:spcPts val="1250"/>
              </a:lnSpc>
              <a:buNone/>
            </a:pPr>
            <a:r>
              <a:rPr lang="en-US" sz="1000" dirty="0">
                <a:solidFill>
                  <a:srgbClr val="DAD8E9"/>
                </a:solidFill>
                <a:latin typeface="Prompt Medium" pitchFamily="34" charset="0"/>
                <a:ea typeface="Prompt Medium" pitchFamily="34" charset="-122"/>
                <a:cs typeface="Prompt Medium" pitchFamily="34" charset="-120"/>
              </a:rPr>
              <a:t>Θερμοκήπιο Κηπουρικής</a:t>
            </a:r>
            <a:endParaRPr lang="en-US" sz="1000" dirty="0"/>
          </a:p>
        </p:txBody>
      </p:sp>
      <p:sp>
        <p:nvSpPr>
          <p:cNvPr id="15" name="Text 12"/>
          <p:cNvSpPr/>
          <p:nvPr/>
        </p:nvSpPr>
        <p:spPr>
          <a:xfrm>
            <a:off x="3842445" y="3508102"/>
            <a:ext cx="4888111" cy="333821"/>
          </a:xfrm>
          <a:prstGeom prst="rect">
            <a:avLst/>
          </a:prstGeom>
          <a:noFill/>
          <a:ln/>
        </p:spPr>
        <p:txBody>
          <a:bodyPr wrap="square" lIns="0" tIns="0" rIns="0" bIns="0" rtlCol="0" anchor="t"/>
          <a:lstStyle/>
          <a:p>
            <a:pPr marL="0" indent="0" algn="l">
              <a:lnSpc>
                <a:spcPts val="1300"/>
              </a:lnSpc>
              <a:buNone/>
            </a:pPr>
            <a:r>
              <a:rPr lang="en-US" sz="900" dirty="0">
                <a:solidFill>
                  <a:srgbClr val="DAD8E9"/>
                </a:solidFill>
                <a:latin typeface="Mukta Light" pitchFamily="34" charset="0"/>
                <a:ea typeface="Mukta Light" pitchFamily="34" charset="-122"/>
                <a:cs typeface="Mukta Light" pitchFamily="34" charset="-120"/>
              </a:rPr>
              <a:t>Επίσκεψη στο θερμοκήπιο όπου οι μαθητές μας αναπτύσσουν τις κηπευτικές τους δεξιότητες</a:t>
            </a:r>
            <a:endParaRPr lang="en-US" sz="900" dirty="0"/>
          </a:p>
        </p:txBody>
      </p:sp>
      <p:sp>
        <p:nvSpPr>
          <p:cNvPr id="16" name="Text 13"/>
          <p:cNvSpPr/>
          <p:nvPr/>
        </p:nvSpPr>
        <p:spPr>
          <a:xfrm>
            <a:off x="3842445" y="4020889"/>
            <a:ext cx="236265" cy="147638"/>
          </a:xfrm>
          <a:prstGeom prst="rect">
            <a:avLst/>
          </a:prstGeom>
          <a:noFill/>
          <a:ln/>
        </p:spPr>
        <p:txBody>
          <a:bodyPr wrap="none" lIns="0" tIns="0" rIns="0" bIns="0" rtlCol="0" anchor="ctr"/>
          <a:lstStyle/>
          <a:p>
            <a:pPr marL="0" indent="0" algn="l">
              <a:lnSpc>
                <a:spcPct val="100000"/>
              </a:lnSpc>
              <a:buNone/>
            </a:pPr>
            <a:r>
              <a:rPr lang="en-US" sz="900" dirty="0">
                <a:solidFill>
                  <a:srgbClr val="DAD8E9"/>
                </a:solidFill>
                <a:latin typeface="Prompt Light" pitchFamily="34" charset="0"/>
                <a:ea typeface="Prompt Light" pitchFamily="34" charset="-122"/>
                <a:cs typeface="Prompt Light" pitchFamily="34" charset="-120"/>
              </a:rPr>
              <a:t>04</a:t>
            </a:r>
            <a:endParaRPr lang="en-US" sz="900" dirty="0"/>
          </a:p>
        </p:txBody>
      </p:sp>
      <p:sp>
        <p:nvSpPr>
          <p:cNvPr id="17" name="Shape 14"/>
          <p:cNvSpPr/>
          <p:nvPr/>
        </p:nvSpPr>
        <p:spPr>
          <a:xfrm>
            <a:off x="3842445" y="4207297"/>
            <a:ext cx="4888111" cy="14288"/>
          </a:xfrm>
          <a:prstGeom prst="rect">
            <a:avLst/>
          </a:prstGeom>
          <a:solidFill>
            <a:srgbClr val="A95B95"/>
          </a:solidFill>
          <a:ln/>
        </p:spPr>
      </p:sp>
      <p:sp>
        <p:nvSpPr>
          <p:cNvPr id="18" name="Text 15"/>
          <p:cNvSpPr/>
          <p:nvPr/>
        </p:nvSpPr>
        <p:spPr>
          <a:xfrm>
            <a:off x="3842445" y="4294882"/>
            <a:ext cx="1381199" cy="164083"/>
          </a:xfrm>
          <a:prstGeom prst="rect">
            <a:avLst/>
          </a:prstGeom>
          <a:noFill/>
          <a:ln/>
        </p:spPr>
        <p:txBody>
          <a:bodyPr wrap="none" lIns="0" tIns="0" rIns="0" bIns="0" rtlCol="0" anchor="t"/>
          <a:lstStyle/>
          <a:p>
            <a:pPr marL="0" indent="0" algn="l">
              <a:lnSpc>
                <a:spcPts val="1250"/>
              </a:lnSpc>
              <a:buNone/>
            </a:pPr>
            <a:r>
              <a:rPr lang="en-US" sz="1000" dirty="0">
                <a:solidFill>
                  <a:srgbClr val="DAD8E9"/>
                </a:solidFill>
                <a:latin typeface="Prompt Medium" pitchFamily="34" charset="0"/>
                <a:ea typeface="Prompt Medium" pitchFamily="34" charset="-122"/>
                <a:cs typeface="Prompt Medium" pitchFamily="34" charset="-120"/>
              </a:rPr>
              <a:t>Υπόλοιπα Εργαστήρια</a:t>
            </a:r>
            <a:endParaRPr lang="en-US" sz="1000" dirty="0"/>
          </a:p>
        </p:txBody>
      </p:sp>
      <p:sp>
        <p:nvSpPr>
          <p:cNvPr id="19" name="Text 16"/>
          <p:cNvSpPr/>
          <p:nvPr/>
        </p:nvSpPr>
        <p:spPr>
          <a:xfrm>
            <a:off x="3842445" y="4513213"/>
            <a:ext cx="4888111" cy="166911"/>
          </a:xfrm>
          <a:prstGeom prst="rect">
            <a:avLst/>
          </a:prstGeom>
          <a:noFill/>
          <a:ln/>
        </p:spPr>
        <p:txBody>
          <a:bodyPr wrap="none" lIns="0" tIns="0" rIns="0" bIns="0" rtlCol="0" anchor="t"/>
          <a:lstStyle/>
          <a:p>
            <a:pPr marL="0" indent="0" algn="l">
              <a:lnSpc>
                <a:spcPts val="1300"/>
              </a:lnSpc>
              <a:buNone/>
            </a:pPr>
            <a:r>
              <a:rPr lang="en-US" sz="900" dirty="0">
                <a:solidFill>
                  <a:srgbClr val="DAD8E9"/>
                </a:solidFill>
                <a:latin typeface="Mukta Light" pitchFamily="34" charset="0"/>
                <a:ea typeface="Mukta Light" pitchFamily="34" charset="-122"/>
                <a:cs typeface="Mukta Light" pitchFamily="34" charset="-120"/>
              </a:rPr>
              <a:t>Σύντομες επισκέψεις σε άλλα εργαστήρια του σχολείου για ολοκληρωμένη εμπειρία</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2955" y="660648"/>
            <a:ext cx="5019452" cy="428625"/>
          </a:xfrm>
          <a:prstGeom prst="rect">
            <a:avLst/>
          </a:prstGeom>
          <a:noFill/>
          <a:ln/>
        </p:spPr>
        <p:txBody>
          <a:bodyPr wrap="none" lIns="0" tIns="0" rIns="0" bIns="0" rtlCol="0" anchor="t"/>
          <a:lstStyle/>
          <a:p>
            <a:pPr marL="0" indent="0" algn="l">
              <a:lnSpc>
                <a:spcPts val="3350"/>
              </a:lnSpc>
              <a:buNone/>
            </a:pPr>
            <a:r>
              <a:rPr lang="en-US" sz="2700" dirty="0">
                <a:solidFill>
                  <a:srgbClr val="C6BFEE"/>
                </a:solidFill>
                <a:latin typeface="Prompt Medium" pitchFamily="34" charset="0"/>
                <a:ea typeface="Prompt Medium" pitchFamily="34" charset="-122"/>
                <a:cs typeface="Prompt Medium" pitchFamily="34" charset="-120"/>
              </a:rPr>
              <a:t>Επαγγελματική Συμβουλευτική</a:t>
            </a:r>
            <a:endParaRPr lang="en-US" sz="2700" dirty="0"/>
          </a:p>
        </p:txBody>
      </p:sp>
      <p:sp>
        <p:nvSpPr>
          <p:cNvPr id="3" name="Shape 1"/>
          <p:cNvSpPr/>
          <p:nvPr/>
        </p:nvSpPr>
        <p:spPr>
          <a:xfrm>
            <a:off x="551855" y="1320701"/>
            <a:ext cx="4762500" cy="3162151"/>
          </a:xfrm>
          <a:prstGeom prst="roundRect">
            <a:avLst>
              <a:gd name="adj" fmla="val 3513"/>
            </a:avLst>
          </a:prstGeom>
          <a:solidFill>
            <a:srgbClr val="A95B95">
              <a:alpha val="95000"/>
            </a:srgbClr>
          </a:solidFill>
          <a:ln/>
        </p:spPr>
      </p:sp>
      <p:sp>
        <p:nvSpPr>
          <p:cNvPr id="4" name="Text 2"/>
          <p:cNvSpPr/>
          <p:nvPr/>
        </p:nvSpPr>
        <p:spPr>
          <a:xfrm>
            <a:off x="706115" y="1474961"/>
            <a:ext cx="3972669" cy="257175"/>
          </a:xfrm>
          <a:prstGeom prst="rect">
            <a:avLst/>
          </a:prstGeom>
          <a:noFill/>
          <a:ln/>
        </p:spPr>
        <p:txBody>
          <a:bodyPr wrap="none" lIns="0" tIns="0" rIns="0" bIns="0" rtlCol="0" anchor="t"/>
          <a:lstStyle/>
          <a:p>
            <a:pPr marL="0" indent="0" algn="l">
              <a:lnSpc>
                <a:spcPts val="2000"/>
              </a:lnSpc>
              <a:buNone/>
            </a:pPr>
            <a:r>
              <a:rPr lang="en-US" sz="1600" dirty="0">
                <a:solidFill>
                  <a:srgbClr val="000000"/>
                </a:solidFill>
                <a:latin typeface="Prompt Medium" pitchFamily="34" charset="0"/>
                <a:ea typeface="Prompt Medium" pitchFamily="34" charset="-122"/>
                <a:cs typeface="Prompt Medium" pitchFamily="34" charset="-120"/>
              </a:rPr>
              <a:t>Γραφείο Συμβουλευτικής Σταδιοδρομίας</a:t>
            </a:r>
            <a:endParaRPr lang="en-US" sz="1600" dirty="0"/>
          </a:p>
        </p:txBody>
      </p:sp>
      <p:sp>
        <p:nvSpPr>
          <p:cNvPr id="5" name="Text 3"/>
          <p:cNvSpPr/>
          <p:nvPr/>
        </p:nvSpPr>
        <p:spPr>
          <a:xfrm>
            <a:off x="706115" y="1886396"/>
            <a:ext cx="4453979" cy="740718"/>
          </a:xfrm>
          <a:prstGeom prst="rect">
            <a:avLst/>
          </a:prstGeom>
          <a:noFill/>
          <a:ln/>
        </p:spPr>
        <p:txBody>
          <a:bodyPr wrap="square" lIns="0" tIns="0" rIns="0" bIns="0" rtlCol="0" anchor="t"/>
          <a:lstStyle/>
          <a:p>
            <a:pPr marL="0" indent="0" algn="l">
              <a:lnSpc>
                <a:spcPts val="1900"/>
              </a:lnSpc>
              <a:buNone/>
            </a:pPr>
            <a:r>
              <a:rPr lang="en-US" sz="1200" dirty="0">
                <a:solidFill>
                  <a:srgbClr val="000000"/>
                </a:solidFill>
                <a:latin typeface="Mukta Light" pitchFamily="34" charset="0"/>
                <a:ea typeface="Mukta Light" pitchFamily="34" charset="-122"/>
                <a:cs typeface="Mukta Light" pitchFamily="34" charset="-120"/>
              </a:rPr>
              <a:t>Θα έχετε την ευκαιρία να επισκεφτείτε το γραφείο όπου διενεργούμε με τη συνάδελφό μας τις ατομικές και ομαδικές συνεδρίες συμβουλευτικής Σταδιοδρομίας.</a:t>
            </a:r>
            <a:endParaRPr lang="en-US" sz="1200" dirty="0"/>
          </a:p>
        </p:txBody>
      </p:sp>
      <p:sp>
        <p:nvSpPr>
          <p:cNvPr id="6" name="Text 4"/>
          <p:cNvSpPr/>
          <p:nvPr/>
        </p:nvSpPr>
        <p:spPr>
          <a:xfrm>
            <a:off x="706115" y="2765971"/>
            <a:ext cx="4453979" cy="740718"/>
          </a:xfrm>
          <a:prstGeom prst="rect">
            <a:avLst/>
          </a:prstGeom>
          <a:noFill/>
          <a:ln/>
        </p:spPr>
        <p:txBody>
          <a:bodyPr wrap="square" lIns="0" tIns="0" rIns="0" bIns="0" rtlCol="0" anchor="t"/>
          <a:lstStyle/>
          <a:p>
            <a:pPr marL="0" indent="0" algn="l">
              <a:lnSpc>
                <a:spcPts val="1900"/>
              </a:lnSpc>
              <a:buNone/>
            </a:pPr>
            <a:r>
              <a:rPr lang="en-US" sz="1200" dirty="0">
                <a:solidFill>
                  <a:srgbClr val="000000"/>
                </a:solidFill>
                <a:latin typeface="Mukta Light" pitchFamily="34" charset="0"/>
                <a:ea typeface="Mukta Light" pitchFamily="34" charset="-122"/>
                <a:cs typeface="Mukta Light" pitchFamily="34" charset="-120"/>
              </a:rPr>
              <a:t>Εδώ, οι μαθητές και φοιτητές βρίσκουν καθοδήγηση για την επαγγελματική τους πορεία, εξερευνώντας δυνατότητες και καθορίζοντας στόχους.</a:t>
            </a:r>
            <a:endParaRPr lang="en-US" sz="1200" dirty="0"/>
          </a:p>
        </p:txBody>
      </p:sp>
      <p:sp>
        <p:nvSpPr>
          <p:cNvPr id="7" name="Shape 5"/>
          <p:cNvSpPr/>
          <p:nvPr/>
        </p:nvSpPr>
        <p:spPr>
          <a:xfrm>
            <a:off x="5473303" y="1320701"/>
            <a:ext cx="3123605" cy="3162151"/>
          </a:xfrm>
          <a:prstGeom prst="roundRect">
            <a:avLst>
              <a:gd name="adj" fmla="val 3557"/>
            </a:avLst>
          </a:prstGeom>
          <a:solidFill>
            <a:srgbClr val="A95B95">
              <a:alpha val="95000"/>
            </a:srgbClr>
          </a:solidFill>
          <a:ln/>
        </p:spPr>
      </p:sp>
      <p:pic>
        <p:nvPicPr>
          <p:cNvPr id="8" name="Image 0" descr="preencoded.png"/>
          <p:cNvPicPr>
            <a:picLocks noChangeAspect="1"/>
          </p:cNvPicPr>
          <p:nvPr/>
        </p:nvPicPr>
        <p:blipFill>
          <a:blip r:embed="rId3"/>
          <a:stretch>
            <a:fillRect/>
          </a:stretch>
        </p:blipFill>
        <p:spPr>
          <a:xfrm>
            <a:off x="5627563" y="1494234"/>
            <a:ext cx="2815084" cy="281508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2955" y="1375618"/>
            <a:ext cx="4663380" cy="428625"/>
          </a:xfrm>
          <a:prstGeom prst="rect">
            <a:avLst/>
          </a:prstGeom>
          <a:noFill/>
          <a:ln/>
        </p:spPr>
        <p:txBody>
          <a:bodyPr wrap="none" lIns="0" tIns="0" rIns="0" bIns="0" rtlCol="0" anchor="t"/>
          <a:lstStyle/>
          <a:p>
            <a:pPr marL="0" indent="0" algn="l">
              <a:lnSpc>
                <a:spcPts val="3350"/>
              </a:lnSpc>
              <a:buNone/>
            </a:pPr>
            <a:r>
              <a:rPr lang="en-US" sz="2700" dirty="0">
                <a:solidFill>
                  <a:srgbClr val="C6BFEE"/>
                </a:solidFill>
                <a:latin typeface="Prompt Medium" pitchFamily="34" charset="0"/>
                <a:ea typeface="Prompt Medium" pitchFamily="34" charset="-122"/>
                <a:cs typeface="Prompt Medium" pitchFamily="34" charset="-120"/>
              </a:rPr>
              <a:t>Γνωριμία με Εκπαιδευτικούς</a:t>
            </a:r>
            <a:endParaRPr lang="en-US" sz="2700" dirty="0"/>
          </a:p>
        </p:txBody>
      </p:sp>
      <p:sp>
        <p:nvSpPr>
          <p:cNvPr id="3" name="Text 1"/>
          <p:cNvSpPr/>
          <p:nvPr/>
        </p:nvSpPr>
        <p:spPr>
          <a:xfrm>
            <a:off x="662955" y="2112838"/>
            <a:ext cx="7818090" cy="987623"/>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Επιπλέον, θα έχετε την ευκαιρία να γνωρίσετε φιλόλογους που διδάσκουν στο ΕΕΕΕΚ Ηρακλείου Αττικής. Η συνάντηση αυτή θα σας βοηθήσει να συνδέσετε το αντικείμενό τους με τη δομή και τη λειτουργία του σχολείου μας, κατανοώντας πώς η θεωρητική γνώση συνδέεται με τις πρακτικές δεξιότητες που αναπτύσσονται στα εργαστήρια.</a:t>
            </a:r>
            <a:endParaRPr lang="en-US" sz="1200" dirty="0"/>
          </a:p>
        </p:txBody>
      </p:sp>
      <p:sp>
        <p:nvSpPr>
          <p:cNvPr id="4" name="Text 2"/>
          <p:cNvSpPr/>
          <p:nvPr/>
        </p:nvSpPr>
        <p:spPr>
          <a:xfrm>
            <a:off x="662955" y="3273996"/>
            <a:ext cx="7818090" cy="493812"/>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Η παρουσία των εκπαιδευτικών μας θα σας δώσει μια ολοκληρωμένη εικόνα του εκπαιδευτικού οικοσυστήματος που υποστηρίζει τους μαθητές σε κάθε βήμα της επαγγελματικής τους ανάπτυξης.</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2955" y="814462"/>
            <a:ext cx="3429000" cy="428625"/>
          </a:xfrm>
          <a:prstGeom prst="rect">
            <a:avLst/>
          </a:prstGeom>
          <a:noFill/>
          <a:ln/>
        </p:spPr>
        <p:txBody>
          <a:bodyPr wrap="none" lIns="0" tIns="0" rIns="0" bIns="0" rtlCol="0" anchor="t"/>
          <a:lstStyle/>
          <a:p>
            <a:pPr marL="0" indent="0" algn="l">
              <a:lnSpc>
                <a:spcPts val="3350"/>
              </a:lnSpc>
              <a:buNone/>
            </a:pPr>
            <a:r>
              <a:rPr lang="en-US" sz="2700" dirty="0">
                <a:solidFill>
                  <a:srgbClr val="C6BFEE"/>
                </a:solidFill>
                <a:latin typeface="Prompt Medium" pitchFamily="34" charset="0"/>
                <a:ea typeface="Prompt Medium" pitchFamily="34" charset="-122"/>
                <a:cs typeface="Prompt Medium" pitchFamily="34" charset="-120"/>
              </a:rPr>
              <a:t>Βιωματική Μάθηση</a:t>
            </a:r>
            <a:endParaRPr lang="en-US" sz="2700" dirty="0"/>
          </a:p>
        </p:txBody>
      </p:sp>
      <p:pic>
        <p:nvPicPr>
          <p:cNvPr id="3" name="Image 0" descr="preencoded.png"/>
          <p:cNvPicPr>
            <a:picLocks noChangeAspect="1"/>
          </p:cNvPicPr>
          <p:nvPr/>
        </p:nvPicPr>
        <p:blipFill>
          <a:blip r:embed="rId3"/>
          <a:stretch>
            <a:fillRect/>
          </a:stretch>
        </p:blipFill>
        <p:spPr>
          <a:xfrm>
            <a:off x="662955" y="1551682"/>
            <a:ext cx="1783705" cy="1783705"/>
          </a:xfrm>
          <a:prstGeom prst="rect">
            <a:avLst/>
          </a:prstGeom>
        </p:spPr>
      </p:pic>
      <p:sp>
        <p:nvSpPr>
          <p:cNvPr id="4" name="Text 1"/>
          <p:cNvSpPr/>
          <p:nvPr/>
        </p:nvSpPr>
        <p:spPr>
          <a:xfrm>
            <a:off x="662955" y="3528268"/>
            <a:ext cx="1714500" cy="214313"/>
          </a:xfrm>
          <a:prstGeom prst="rect">
            <a:avLst/>
          </a:prstGeom>
          <a:noFill/>
          <a:ln/>
        </p:spPr>
        <p:txBody>
          <a:bodyPr wrap="none" lIns="0" tIns="0" rIns="0" bIns="0" rtlCol="0" anchor="t"/>
          <a:lstStyle/>
          <a:p>
            <a:pPr marL="0" indent="0" algn="l">
              <a:lnSpc>
                <a:spcPts val="1650"/>
              </a:lnSpc>
              <a:buNone/>
            </a:pPr>
            <a:r>
              <a:rPr lang="en-US" sz="1350" dirty="0">
                <a:solidFill>
                  <a:srgbClr val="DAD8E9"/>
                </a:solidFill>
                <a:latin typeface="Prompt Medium" pitchFamily="34" charset="0"/>
                <a:ea typeface="Prompt Medium" pitchFamily="34" charset="-122"/>
                <a:cs typeface="Prompt Medium" pitchFamily="34" charset="-120"/>
              </a:rPr>
              <a:t>Καφετέρια</a:t>
            </a:r>
            <a:endParaRPr lang="en-US" sz="1350" dirty="0"/>
          </a:p>
        </p:txBody>
      </p:sp>
      <p:sp>
        <p:nvSpPr>
          <p:cNvPr id="5" name="Text 2"/>
          <p:cNvSpPr/>
          <p:nvPr/>
        </p:nvSpPr>
        <p:spPr>
          <a:xfrm>
            <a:off x="662955" y="3835152"/>
            <a:ext cx="2477393" cy="493812"/>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Αλληλεπίδραση με μαθητές σε λειτουργικό περιβάλλον</a:t>
            </a:r>
            <a:endParaRPr lang="en-US" sz="1200" dirty="0"/>
          </a:p>
        </p:txBody>
      </p:sp>
      <p:pic>
        <p:nvPicPr>
          <p:cNvPr id="6" name="Image 1" descr="preencoded.png"/>
          <p:cNvPicPr>
            <a:picLocks noChangeAspect="1"/>
          </p:cNvPicPr>
          <p:nvPr/>
        </p:nvPicPr>
        <p:blipFill>
          <a:blip r:embed="rId4"/>
          <a:stretch>
            <a:fillRect/>
          </a:stretch>
        </p:blipFill>
        <p:spPr>
          <a:xfrm>
            <a:off x="3333229" y="1551682"/>
            <a:ext cx="1783705" cy="1783705"/>
          </a:xfrm>
          <a:prstGeom prst="rect">
            <a:avLst/>
          </a:prstGeom>
        </p:spPr>
      </p:pic>
      <p:sp>
        <p:nvSpPr>
          <p:cNvPr id="7" name="Text 3"/>
          <p:cNvSpPr/>
          <p:nvPr/>
        </p:nvSpPr>
        <p:spPr>
          <a:xfrm>
            <a:off x="3333229" y="3528268"/>
            <a:ext cx="1714500" cy="214313"/>
          </a:xfrm>
          <a:prstGeom prst="rect">
            <a:avLst/>
          </a:prstGeom>
          <a:noFill/>
          <a:ln/>
        </p:spPr>
        <p:txBody>
          <a:bodyPr wrap="none" lIns="0" tIns="0" rIns="0" bIns="0" rtlCol="0" anchor="t"/>
          <a:lstStyle/>
          <a:p>
            <a:pPr marL="0" indent="0" algn="l">
              <a:lnSpc>
                <a:spcPts val="1650"/>
              </a:lnSpc>
              <a:buNone/>
            </a:pPr>
            <a:r>
              <a:rPr lang="en-US" sz="1350" dirty="0">
                <a:solidFill>
                  <a:srgbClr val="DAD8E9"/>
                </a:solidFill>
                <a:latin typeface="Prompt Medium" pitchFamily="34" charset="0"/>
                <a:ea typeface="Prompt Medium" pitchFamily="34" charset="-122"/>
                <a:cs typeface="Prompt Medium" pitchFamily="34" charset="-120"/>
              </a:rPr>
              <a:t>Μαγειρική</a:t>
            </a:r>
            <a:endParaRPr lang="en-US" sz="1350" dirty="0"/>
          </a:p>
        </p:txBody>
      </p:sp>
      <p:sp>
        <p:nvSpPr>
          <p:cNvPr id="8" name="Text 4"/>
          <p:cNvSpPr/>
          <p:nvPr/>
        </p:nvSpPr>
        <p:spPr>
          <a:xfrm>
            <a:off x="3333229" y="3835152"/>
            <a:ext cx="2477467" cy="493812"/>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Παρακολούθηση και ενεργή συμμετοχή σε παρασκευές</a:t>
            </a:r>
            <a:endParaRPr lang="en-US" sz="1200" dirty="0"/>
          </a:p>
        </p:txBody>
      </p:sp>
      <p:pic>
        <p:nvPicPr>
          <p:cNvPr id="9" name="Image 2" descr="preencoded.png"/>
          <p:cNvPicPr>
            <a:picLocks noChangeAspect="1"/>
          </p:cNvPicPr>
          <p:nvPr/>
        </p:nvPicPr>
        <p:blipFill>
          <a:blip r:embed="rId5"/>
          <a:stretch>
            <a:fillRect/>
          </a:stretch>
        </p:blipFill>
        <p:spPr>
          <a:xfrm>
            <a:off x="6003578" y="1551682"/>
            <a:ext cx="1783705" cy="1783705"/>
          </a:xfrm>
          <a:prstGeom prst="rect">
            <a:avLst/>
          </a:prstGeom>
        </p:spPr>
      </p:pic>
      <p:sp>
        <p:nvSpPr>
          <p:cNvPr id="10" name="Text 5"/>
          <p:cNvSpPr/>
          <p:nvPr/>
        </p:nvSpPr>
        <p:spPr>
          <a:xfrm>
            <a:off x="6003578" y="3528268"/>
            <a:ext cx="1714500" cy="214313"/>
          </a:xfrm>
          <a:prstGeom prst="rect">
            <a:avLst/>
          </a:prstGeom>
          <a:noFill/>
          <a:ln/>
        </p:spPr>
        <p:txBody>
          <a:bodyPr wrap="none" lIns="0" tIns="0" rIns="0" bIns="0" rtlCol="0" anchor="t"/>
          <a:lstStyle/>
          <a:p>
            <a:pPr marL="0" indent="0" algn="l">
              <a:lnSpc>
                <a:spcPts val="1650"/>
              </a:lnSpc>
              <a:buNone/>
            </a:pPr>
            <a:r>
              <a:rPr lang="en-US" sz="1350" dirty="0">
                <a:solidFill>
                  <a:srgbClr val="DAD8E9"/>
                </a:solidFill>
                <a:latin typeface="Prompt Medium" pitchFamily="34" charset="0"/>
                <a:ea typeface="Prompt Medium" pitchFamily="34" charset="-122"/>
                <a:cs typeface="Prompt Medium" pitchFamily="34" charset="-120"/>
              </a:rPr>
              <a:t>Κηπουρική</a:t>
            </a:r>
            <a:endParaRPr lang="en-US" sz="1350" dirty="0"/>
          </a:p>
        </p:txBody>
      </p:sp>
      <p:sp>
        <p:nvSpPr>
          <p:cNvPr id="11" name="Text 6"/>
          <p:cNvSpPr/>
          <p:nvPr/>
        </p:nvSpPr>
        <p:spPr>
          <a:xfrm>
            <a:off x="6003578" y="3835152"/>
            <a:ext cx="2477467" cy="493812"/>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Επίσκεψη θερμοκηπίου και γνωριμία με καλλιέργειες</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1273746" y="388293"/>
            <a:ext cx="3156719" cy="361652"/>
          </a:xfrm>
          <a:prstGeom prst="rect">
            <a:avLst/>
          </a:prstGeom>
          <a:noFill/>
          <a:ln/>
        </p:spPr>
        <p:txBody>
          <a:bodyPr wrap="none" lIns="0" tIns="0" rIns="0" bIns="0" rtlCol="0" anchor="t"/>
          <a:lstStyle/>
          <a:p>
            <a:pPr marL="0" indent="0" algn="l">
              <a:lnSpc>
                <a:spcPts val="2800"/>
              </a:lnSpc>
              <a:buNone/>
            </a:pPr>
            <a:r>
              <a:rPr lang="en-US" sz="2250" dirty="0">
                <a:solidFill>
                  <a:srgbClr val="C6BFEE"/>
                </a:solidFill>
                <a:latin typeface="Prompt Medium" pitchFamily="34" charset="0"/>
                <a:ea typeface="Prompt Medium" pitchFamily="34" charset="-122"/>
                <a:cs typeface="Prompt Medium" pitchFamily="34" charset="-120"/>
              </a:rPr>
              <a:t>Πρόγραμμα Επίσκεψης</a:t>
            </a:r>
            <a:endParaRPr lang="en-US" sz="2250" dirty="0"/>
          </a:p>
        </p:txBody>
      </p:sp>
      <p:sp>
        <p:nvSpPr>
          <p:cNvPr id="3" name="Shape 1"/>
          <p:cNvSpPr/>
          <p:nvPr/>
        </p:nvSpPr>
        <p:spPr>
          <a:xfrm>
            <a:off x="4564856" y="969615"/>
            <a:ext cx="14288" cy="3785592"/>
          </a:xfrm>
          <a:prstGeom prst="roundRect">
            <a:avLst>
              <a:gd name="adj" fmla="val 382711"/>
            </a:avLst>
          </a:prstGeom>
          <a:solidFill>
            <a:srgbClr val="6D4562"/>
          </a:solidFill>
          <a:ln/>
        </p:spPr>
      </p:sp>
      <p:sp>
        <p:nvSpPr>
          <p:cNvPr id="4" name="Shape 2"/>
          <p:cNvSpPr/>
          <p:nvPr/>
        </p:nvSpPr>
        <p:spPr>
          <a:xfrm>
            <a:off x="4049316" y="1108918"/>
            <a:ext cx="390525" cy="14288"/>
          </a:xfrm>
          <a:prstGeom prst="roundRect">
            <a:avLst>
              <a:gd name="adj" fmla="val 382711"/>
            </a:avLst>
          </a:prstGeom>
          <a:solidFill>
            <a:srgbClr val="6D4562"/>
          </a:solidFill>
          <a:ln/>
        </p:spPr>
      </p:sp>
      <p:sp>
        <p:nvSpPr>
          <p:cNvPr id="5" name="Shape 3"/>
          <p:cNvSpPr/>
          <p:nvPr/>
        </p:nvSpPr>
        <p:spPr>
          <a:xfrm>
            <a:off x="4425553" y="969615"/>
            <a:ext cx="292894" cy="292894"/>
          </a:xfrm>
          <a:prstGeom prst="roundRect">
            <a:avLst>
              <a:gd name="adj" fmla="val 18669"/>
            </a:avLst>
          </a:prstGeom>
          <a:solidFill>
            <a:srgbClr val="542C49"/>
          </a:solidFill>
          <a:ln w="4763">
            <a:solidFill>
              <a:srgbClr val="6D4562"/>
            </a:solidFill>
            <a:prstDash val="solid"/>
          </a:ln>
        </p:spPr>
      </p:sp>
      <p:sp>
        <p:nvSpPr>
          <p:cNvPr id="6" name="Text 4"/>
          <p:cNvSpPr/>
          <p:nvPr/>
        </p:nvSpPr>
        <p:spPr>
          <a:xfrm>
            <a:off x="4485233" y="1007566"/>
            <a:ext cx="173534" cy="216991"/>
          </a:xfrm>
          <a:prstGeom prst="rect">
            <a:avLst/>
          </a:prstGeom>
          <a:noFill/>
          <a:ln/>
        </p:spPr>
        <p:txBody>
          <a:bodyPr wrap="none" lIns="0" tIns="0" rIns="0" bIns="0" rtlCol="0" anchor="ctr"/>
          <a:lstStyle/>
          <a:p>
            <a:pPr marL="0" indent="0" algn="ctr">
              <a:lnSpc>
                <a:spcPct val="100000"/>
              </a:lnSpc>
              <a:buNone/>
            </a:pPr>
            <a:r>
              <a:rPr lang="en-US" sz="1350" dirty="0">
                <a:solidFill>
                  <a:srgbClr val="DAD8E9"/>
                </a:solidFill>
                <a:latin typeface="Prompt Medium" pitchFamily="34" charset="0"/>
                <a:ea typeface="Prompt Medium" pitchFamily="34" charset="-122"/>
                <a:cs typeface="Prompt Medium" pitchFamily="34" charset="-120"/>
              </a:rPr>
              <a:t>1</a:t>
            </a:r>
            <a:endParaRPr lang="en-US" sz="1350" dirty="0"/>
          </a:p>
        </p:txBody>
      </p:sp>
      <p:sp>
        <p:nvSpPr>
          <p:cNvPr id="7" name="Text 5"/>
          <p:cNvSpPr/>
          <p:nvPr/>
        </p:nvSpPr>
        <p:spPr>
          <a:xfrm>
            <a:off x="2474416" y="1014338"/>
            <a:ext cx="1446609" cy="180826"/>
          </a:xfrm>
          <a:prstGeom prst="rect">
            <a:avLst/>
          </a:prstGeom>
          <a:noFill/>
          <a:ln/>
        </p:spPr>
        <p:txBody>
          <a:bodyPr wrap="none" lIns="0" tIns="0" rIns="0" bIns="0" rtlCol="0" anchor="t"/>
          <a:lstStyle/>
          <a:p>
            <a:pPr marL="0" indent="0" algn="r">
              <a:lnSpc>
                <a:spcPts val="1400"/>
              </a:lnSpc>
              <a:buNone/>
            </a:pPr>
            <a:r>
              <a:rPr lang="en-US" sz="1100" dirty="0">
                <a:solidFill>
                  <a:srgbClr val="DAD8E9"/>
                </a:solidFill>
                <a:latin typeface="Prompt Medium" pitchFamily="34" charset="0"/>
                <a:ea typeface="Prompt Medium" pitchFamily="34" charset="-122"/>
                <a:cs typeface="Prompt Medium" pitchFamily="34" charset="-120"/>
              </a:rPr>
              <a:t>09:00 - 09:20</a:t>
            </a:r>
            <a:endParaRPr lang="en-US" sz="1100" dirty="0"/>
          </a:p>
        </p:txBody>
      </p:sp>
      <p:sp>
        <p:nvSpPr>
          <p:cNvPr id="8" name="Text 6"/>
          <p:cNvSpPr/>
          <p:nvPr/>
        </p:nvSpPr>
        <p:spPr>
          <a:xfrm>
            <a:off x="1273746" y="1261021"/>
            <a:ext cx="2647280" cy="192063"/>
          </a:xfrm>
          <a:prstGeom prst="rect">
            <a:avLst/>
          </a:prstGeom>
          <a:noFill/>
          <a:ln/>
        </p:spPr>
        <p:txBody>
          <a:bodyPr wrap="none" lIns="0" tIns="0" rIns="0" bIns="0" rtlCol="0" anchor="t"/>
          <a:lstStyle/>
          <a:p>
            <a:pPr marL="0" indent="0" algn="r">
              <a:lnSpc>
                <a:spcPts val="1500"/>
              </a:lnSpc>
              <a:buNone/>
            </a:pPr>
            <a:r>
              <a:rPr lang="en-US" sz="1000" dirty="0">
                <a:solidFill>
                  <a:srgbClr val="DAD8E9"/>
                </a:solidFill>
                <a:latin typeface="Mukta Light" pitchFamily="34" charset="0"/>
                <a:ea typeface="Mukta Light" pitchFamily="34" charset="-122"/>
                <a:cs typeface="Mukta Light" pitchFamily="34" charset="-120"/>
              </a:rPr>
              <a:t>Υποδοχή και παρουσίαση του ΕΕΕΕΚ</a:t>
            </a:r>
            <a:endParaRPr lang="en-US" sz="1000" dirty="0"/>
          </a:p>
        </p:txBody>
      </p:sp>
      <p:sp>
        <p:nvSpPr>
          <p:cNvPr id="9" name="Shape 7"/>
          <p:cNvSpPr/>
          <p:nvPr/>
        </p:nvSpPr>
        <p:spPr>
          <a:xfrm>
            <a:off x="4704159" y="1849338"/>
            <a:ext cx="390525" cy="14288"/>
          </a:xfrm>
          <a:prstGeom prst="roundRect">
            <a:avLst>
              <a:gd name="adj" fmla="val 382711"/>
            </a:avLst>
          </a:prstGeom>
          <a:solidFill>
            <a:srgbClr val="6D4562"/>
          </a:solidFill>
          <a:ln/>
        </p:spPr>
      </p:sp>
      <p:sp>
        <p:nvSpPr>
          <p:cNvPr id="10" name="Shape 8"/>
          <p:cNvSpPr/>
          <p:nvPr/>
        </p:nvSpPr>
        <p:spPr>
          <a:xfrm>
            <a:off x="4425553" y="1710035"/>
            <a:ext cx="292894" cy="292894"/>
          </a:xfrm>
          <a:prstGeom prst="roundRect">
            <a:avLst>
              <a:gd name="adj" fmla="val 18669"/>
            </a:avLst>
          </a:prstGeom>
          <a:solidFill>
            <a:srgbClr val="542C49"/>
          </a:solidFill>
          <a:ln w="4763">
            <a:solidFill>
              <a:srgbClr val="6D4562"/>
            </a:solidFill>
            <a:prstDash val="solid"/>
          </a:ln>
        </p:spPr>
      </p:sp>
      <p:sp>
        <p:nvSpPr>
          <p:cNvPr id="11" name="Text 9"/>
          <p:cNvSpPr/>
          <p:nvPr/>
        </p:nvSpPr>
        <p:spPr>
          <a:xfrm>
            <a:off x="4485233" y="1747986"/>
            <a:ext cx="173534" cy="216991"/>
          </a:xfrm>
          <a:prstGeom prst="rect">
            <a:avLst/>
          </a:prstGeom>
          <a:noFill/>
          <a:ln/>
        </p:spPr>
        <p:txBody>
          <a:bodyPr wrap="none" lIns="0" tIns="0" rIns="0" bIns="0" rtlCol="0" anchor="ctr"/>
          <a:lstStyle/>
          <a:p>
            <a:pPr marL="0" indent="0" algn="ctr">
              <a:lnSpc>
                <a:spcPct val="100000"/>
              </a:lnSpc>
              <a:buNone/>
            </a:pPr>
            <a:r>
              <a:rPr lang="en-US" sz="1350" dirty="0">
                <a:solidFill>
                  <a:srgbClr val="DAD8E9"/>
                </a:solidFill>
                <a:latin typeface="Prompt Medium" pitchFamily="34" charset="0"/>
                <a:ea typeface="Prompt Medium" pitchFamily="34" charset="-122"/>
                <a:cs typeface="Prompt Medium" pitchFamily="34" charset="-120"/>
              </a:rPr>
              <a:t>2</a:t>
            </a:r>
            <a:endParaRPr lang="en-US" sz="1350" dirty="0"/>
          </a:p>
        </p:txBody>
      </p:sp>
      <p:sp>
        <p:nvSpPr>
          <p:cNvPr id="12" name="Text 10"/>
          <p:cNvSpPr/>
          <p:nvPr/>
        </p:nvSpPr>
        <p:spPr>
          <a:xfrm>
            <a:off x="5222974" y="1754758"/>
            <a:ext cx="1446609" cy="180826"/>
          </a:xfrm>
          <a:prstGeom prst="rect">
            <a:avLst/>
          </a:prstGeom>
          <a:noFill/>
          <a:ln/>
        </p:spPr>
        <p:txBody>
          <a:bodyPr wrap="none" lIns="0" tIns="0" rIns="0" bIns="0" rtlCol="0" anchor="t"/>
          <a:lstStyle/>
          <a:p>
            <a:pPr marL="0" indent="0" algn="l">
              <a:lnSpc>
                <a:spcPts val="1400"/>
              </a:lnSpc>
              <a:buNone/>
            </a:pPr>
            <a:r>
              <a:rPr lang="en-US" sz="1100" dirty="0">
                <a:solidFill>
                  <a:srgbClr val="DAD8E9"/>
                </a:solidFill>
                <a:latin typeface="Prompt Medium" pitchFamily="34" charset="0"/>
                <a:ea typeface="Prompt Medium" pitchFamily="34" charset="-122"/>
                <a:cs typeface="Prompt Medium" pitchFamily="34" charset="-120"/>
              </a:rPr>
              <a:t>09:20 - 09:50</a:t>
            </a:r>
            <a:endParaRPr lang="en-US" sz="1100" dirty="0"/>
          </a:p>
        </p:txBody>
      </p:sp>
      <p:sp>
        <p:nvSpPr>
          <p:cNvPr id="13" name="Text 11"/>
          <p:cNvSpPr/>
          <p:nvPr/>
        </p:nvSpPr>
        <p:spPr>
          <a:xfrm>
            <a:off x="5222974" y="2001441"/>
            <a:ext cx="2647280" cy="192063"/>
          </a:xfrm>
          <a:prstGeom prst="rect">
            <a:avLst/>
          </a:prstGeom>
          <a:noFill/>
          <a:ln/>
        </p:spPr>
        <p:txBody>
          <a:bodyPr wrap="none" lIns="0" tIns="0" rIns="0" bIns="0" rtlCol="0" anchor="t"/>
          <a:lstStyle/>
          <a:p>
            <a:pPr marL="0" indent="0" algn="l">
              <a:lnSpc>
                <a:spcPts val="1500"/>
              </a:lnSpc>
              <a:buNone/>
            </a:pPr>
            <a:r>
              <a:rPr lang="en-US" sz="1000" dirty="0">
                <a:solidFill>
                  <a:srgbClr val="DAD8E9"/>
                </a:solidFill>
                <a:latin typeface="Mukta Light" pitchFamily="34" charset="0"/>
                <a:ea typeface="Mukta Light" pitchFamily="34" charset="-122"/>
                <a:cs typeface="Mukta Light" pitchFamily="34" charset="-120"/>
              </a:rPr>
              <a:t>Βιωματική δράση στην καφετέρια</a:t>
            </a:r>
            <a:endParaRPr lang="en-US" sz="1000" dirty="0"/>
          </a:p>
        </p:txBody>
      </p:sp>
      <p:sp>
        <p:nvSpPr>
          <p:cNvPr id="14" name="Shape 12"/>
          <p:cNvSpPr/>
          <p:nvPr/>
        </p:nvSpPr>
        <p:spPr>
          <a:xfrm>
            <a:off x="4049316" y="2502247"/>
            <a:ext cx="390525" cy="14288"/>
          </a:xfrm>
          <a:prstGeom prst="roundRect">
            <a:avLst>
              <a:gd name="adj" fmla="val 382711"/>
            </a:avLst>
          </a:prstGeom>
          <a:solidFill>
            <a:srgbClr val="6D4562"/>
          </a:solidFill>
          <a:ln/>
        </p:spPr>
      </p:sp>
      <p:sp>
        <p:nvSpPr>
          <p:cNvPr id="15" name="Shape 13"/>
          <p:cNvSpPr/>
          <p:nvPr/>
        </p:nvSpPr>
        <p:spPr>
          <a:xfrm>
            <a:off x="4425553" y="2362944"/>
            <a:ext cx="292894" cy="292894"/>
          </a:xfrm>
          <a:prstGeom prst="roundRect">
            <a:avLst>
              <a:gd name="adj" fmla="val 18669"/>
            </a:avLst>
          </a:prstGeom>
          <a:solidFill>
            <a:srgbClr val="542C49"/>
          </a:solidFill>
          <a:ln w="4763">
            <a:solidFill>
              <a:srgbClr val="6D4562"/>
            </a:solidFill>
            <a:prstDash val="solid"/>
          </a:ln>
        </p:spPr>
      </p:sp>
      <p:sp>
        <p:nvSpPr>
          <p:cNvPr id="16" name="Text 14"/>
          <p:cNvSpPr/>
          <p:nvPr/>
        </p:nvSpPr>
        <p:spPr>
          <a:xfrm>
            <a:off x="4485233" y="2400895"/>
            <a:ext cx="173534" cy="216991"/>
          </a:xfrm>
          <a:prstGeom prst="rect">
            <a:avLst/>
          </a:prstGeom>
          <a:noFill/>
          <a:ln/>
        </p:spPr>
        <p:txBody>
          <a:bodyPr wrap="none" lIns="0" tIns="0" rIns="0" bIns="0" rtlCol="0" anchor="ctr"/>
          <a:lstStyle/>
          <a:p>
            <a:pPr marL="0" indent="0" algn="ctr">
              <a:lnSpc>
                <a:spcPct val="100000"/>
              </a:lnSpc>
              <a:buNone/>
            </a:pPr>
            <a:r>
              <a:rPr lang="en-US" sz="1350" dirty="0">
                <a:solidFill>
                  <a:srgbClr val="DAD8E9"/>
                </a:solidFill>
                <a:latin typeface="Prompt Medium" pitchFamily="34" charset="0"/>
                <a:ea typeface="Prompt Medium" pitchFamily="34" charset="-122"/>
                <a:cs typeface="Prompt Medium" pitchFamily="34" charset="-120"/>
              </a:rPr>
              <a:t>3</a:t>
            </a:r>
            <a:endParaRPr lang="en-US" sz="1350" dirty="0"/>
          </a:p>
        </p:txBody>
      </p:sp>
      <p:sp>
        <p:nvSpPr>
          <p:cNvPr id="17" name="Text 15"/>
          <p:cNvSpPr/>
          <p:nvPr/>
        </p:nvSpPr>
        <p:spPr>
          <a:xfrm>
            <a:off x="2474416" y="2407667"/>
            <a:ext cx="1446609" cy="180826"/>
          </a:xfrm>
          <a:prstGeom prst="rect">
            <a:avLst/>
          </a:prstGeom>
          <a:noFill/>
          <a:ln/>
        </p:spPr>
        <p:txBody>
          <a:bodyPr wrap="none" lIns="0" tIns="0" rIns="0" bIns="0" rtlCol="0" anchor="t"/>
          <a:lstStyle/>
          <a:p>
            <a:pPr marL="0" indent="0" algn="r">
              <a:lnSpc>
                <a:spcPts val="1400"/>
              </a:lnSpc>
              <a:buNone/>
            </a:pPr>
            <a:r>
              <a:rPr lang="en-US" sz="1100" dirty="0">
                <a:solidFill>
                  <a:srgbClr val="DAD8E9"/>
                </a:solidFill>
                <a:latin typeface="Prompt Medium" pitchFamily="34" charset="0"/>
                <a:ea typeface="Prompt Medium" pitchFamily="34" charset="-122"/>
                <a:cs typeface="Prompt Medium" pitchFamily="34" charset="-120"/>
              </a:rPr>
              <a:t>09:50 - 10:20</a:t>
            </a:r>
            <a:endParaRPr lang="en-US" sz="1100" dirty="0"/>
          </a:p>
        </p:txBody>
      </p:sp>
      <p:sp>
        <p:nvSpPr>
          <p:cNvPr id="18" name="Text 16"/>
          <p:cNvSpPr/>
          <p:nvPr/>
        </p:nvSpPr>
        <p:spPr>
          <a:xfrm>
            <a:off x="1273746" y="2654350"/>
            <a:ext cx="2647280" cy="384125"/>
          </a:xfrm>
          <a:prstGeom prst="rect">
            <a:avLst/>
          </a:prstGeom>
          <a:noFill/>
          <a:ln/>
        </p:spPr>
        <p:txBody>
          <a:bodyPr wrap="square" lIns="0" tIns="0" rIns="0" bIns="0" rtlCol="0" anchor="t"/>
          <a:lstStyle/>
          <a:p>
            <a:pPr marL="0" indent="0" algn="r">
              <a:lnSpc>
                <a:spcPts val="1500"/>
              </a:lnSpc>
              <a:buNone/>
            </a:pPr>
            <a:r>
              <a:rPr lang="en-US" sz="1000" dirty="0">
                <a:solidFill>
                  <a:srgbClr val="DAD8E9"/>
                </a:solidFill>
                <a:latin typeface="Mukta Light" pitchFamily="34" charset="0"/>
                <a:ea typeface="Mukta Light" pitchFamily="34" charset="-122"/>
                <a:cs typeface="Mukta Light" pitchFamily="34" charset="-120"/>
              </a:rPr>
              <a:t>Επίσκεψη εργαστηρίου μαγειρικής και θερμοκηπίου</a:t>
            </a:r>
            <a:endParaRPr lang="en-US" sz="1000" dirty="0"/>
          </a:p>
        </p:txBody>
      </p:sp>
      <p:sp>
        <p:nvSpPr>
          <p:cNvPr id="19" name="Shape 17"/>
          <p:cNvSpPr/>
          <p:nvPr/>
        </p:nvSpPr>
        <p:spPr>
          <a:xfrm>
            <a:off x="4704159" y="3155231"/>
            <a:ext cx="390525" cy="14288"/>
          </a:xfrm>
          <a:prstGeom prst="roundRect">
            <a:avLst>
              <a:gd name="adj" fmla="val 382711"/>
            </a:avLst>
          </a:prstGeom>
          <a:solidFill>
            <a:srgbClr val="6D4562"/>
          </a:solidFill>
          <a:ln/>
        </p:spPr>
      </p:sp>
      <p:sp>
        <p:nvSpPr>
          <p:cNvPr id="20" name="Shape 18"/>
          <p:cNvSpPr/>
          <p:nvPr/>
        </p:nvSpPr>
        <p:spPr>
          <a:xfrm>
            <a:off x="4425553" y="3015928"/>
            <a:ext cx="292894" cy="292894"/>
          </a:xfrm>
          <a:prstGeom prst="roundRect">
            <a:avLst>
              <a:gd name="adj" fmla="val 18669"/>
            </a:avLst>
          </a:prstGeom>
          <a:solidFill>
            <a:srgbClr val="542C49"/>
          </a:solidFill>
          <a:ln w="4763">
            <a:solidFill>
              <a:srgbClr val="6D4562"/>
            </a:solidFill>
            <a:prstDash val="solid"/>
          </a:ln>
        </p:spPr>
      </p:sp>
      <p:sp>
        <p:nvSpPr>
          <p:cNvPr id="21" name="Text 19"/>
          <p:cNvSpPr/>
          <p:nvPr/>
        </p:nvSpPr>
        <p:spPr>
          <a:xfrm>
            <a:off x="4485233" y="3053879"/>
            <a:ext cx="173534" cy="216991"/>
          </a:xfrm>
          <a:prstGeom prst="rect">
            <a:avLst/>
          </a:prstGeom>
          <a:noFill/>
          <a:ln/>
        </p:spPr>
        <p:txBody>
          <a:bodyPr wrap="none" lIns="0" tIns="0" rIns="0" bIns="0" rtlCol="0" anchor="ctr"/>
          <a:lstStyle/>
          <a:p>
            <a:pPr marL="0" indent="0" algn="ctr">
              <a:lnSpc>
                <a:spcPct val="100000"/>
              </a:lnSpc>
              <a:buNone/>
            </a:pPr>
            <a:r>
              <a:rPr lang="en-US" sz="1350" dirty="0">
                <a:solidFill>
                  <a:srgbClr val="DAD8E9"/>
                </a:solidFill>
                <a:latin typeface="Prompt Medium" pitchFamily="34" charset="0"/>
                <a:ea typeface="Prompt Medium" pitchFamily="34" charset="-122"/>
                <a:cs typeface="Prompt Medium" pitchFamily="34" charset="-120"/>
              </a:rPr>
              <a:t>4</a:t>
            </a:r>
            <a:endParaRPr lang="en-US" sz="1350" dirty="0"/>
          </a:p>
        </p:txBody>
      </p:sp>
      <p:sp>
        <p:nvSpPr>
          <p:cNvPr id="22" name="Text 20"/>
          <p:cNvSpPr/>
          <p:nvPr/>
        </p:nvSpPr>
        <p:spPr>
          <a:xfrm>
            <a:off x="5222974" y="3060650"/>
            <a:ext cx="1446609" cy="180826"/>
          </a:xfrm>
          <a:prstGeom prst="rect">
            <a:avLst/>
          </a:prstGeom>
          <a:noFill/>
          <a:ln/>
        </p:spPr>
        <p:txBody>
          <a:bodyPr wrap="none" lIns="0" tIns="0" rIns="0" bIns="0" rtlCol="0" anchor="t"/>
          <a:lstStyle/>
          <a:p>
            <a:pPr marL="0" indent="0" algn="l">
              <a:lnSpc>
                <a:spcPts val="1400"/>
              </a:lnSpc>
              <a:buNone/>
            </a:pPr>
            <a:r>
              <a:rPr lang="en-US" sz="1100" dirty="0">
                <a:solidFill>
                  <a:srgbClr val="DAD8E9"/>
                </a:solidFill>
                <a:latin typeface="Prompt Medium" pitchFamily="34" charset="0"/>
                <a:ea typeface="Prompt Medium" pitchFamily="34" charset="-122"/>
                <a:cs typeface="Prompt Medium" pitchFamily="34" charset="-120"/>
              </a:rPr>
              <a:t>10:20 - 10:40</a:t>
            </a:r>
            <a:endParaRPr lang="en-US" sz="1100" dirty="0"/>
          </a:p>
        </p:txBody>
      </p:sp>
      <p:sp>
        <p:nvSpPr>
          <p:cNvPr id="23" name="Text 21"/>
          <p:cNvSpPr/>
          <p:nvPr/>
        </p:nvSpPr>
        <p:spPr>
          <a:xfrm>
            <a:off x="5222974" y="3307333"/>
            <a:ext cx="2647280" cy="384125"/>
          </a:xfrm>
          <a:prstGeom prst="rect">
            <a:avLst/>
          </a:prstGeom>
          <a:noFill/>
          <a:ln/>
        </p:spPr>
        <p:txBody>
          <a:bodyPr wrap="square" lIns="0" tIns="0" rIns="0" bIns="0" rtlCol="0" anchor="t"/>
          <a:lstStyle/>
          <a:p>
            <a:pPr marL="0" indent="0" algn="l">
              <a:lnSpc>
                <a:spcPts val="1500"/>
              </a:lnSpc>
              <a:buNone/>
            </a:pPr>
            <a:r>
              <a:rPr lang="en-US" sz="1000" dirty="0">
                <a:solidFill>
                  <a:srgbClr val="DAD8E9"/>
                </a:solidFill>
                <a:latin typeface="Mukta Light" pitchFamily="34" charset="0"/>
                <a:ea typeface="Mukta Light" pitchFamily="34" charset="-122"/>
                <a:cs typeface="Mukta Light" pitchFamily="34" charset="-120"/>
              </a:rPr>
              <a:t>Επίσκεψη γραφείου συμβουλευτικής Σταδιοδρομίας</a:t>
            </a:r>
            <a:endParaRPr lang="en-US" sz="1000" dirty="0"/>
          </a:p>
        </p:txBody>
      </p:sp>
      <p:sp>
        <p:nvSpPr>
          <p:cNvPr id="24" name="Shape 22"/>
          <p:cNvSpPr/>
          <p:nvPr/>
        </p:nvSpPr>
        <p:spPr>
          <a:xfrm>
            <a:off x="4049316" y="3808214"/>
            <a:ext cx="390525" cy="14288"/>
          </a:xfrm>
          <a:prstGeom prst="roundRect">
            <a:avLst>
              <a:gd name="adj" fmla="val 382711"/>
            </a:avLst>
          </a:prstGeom>
          <a:solidFill>
            <a:srgbClr val="6D4562"/>
          </a:solidFill>
          <a:ln/>
        </p:spPr>
      </p:sp>
      <p:sp>
        <p:nvSpPr>
          <p:cNvPr id="25" name="Shape 23"/>
          <p:cNvSpPr/>
          <p:nvPr/>
        </p:nvSpPr>
        <p:spPr>
          <a:xfrm>
            <a:off x="4425553" y="3668911"/>
            <a:ext cx="292894" cy="292894"/>
          </a:xfrm>
          <a:prstGeom prst="roundRect">
            <a:avLst>
              <a:gd name="adj" fmla="val 18669"/>
            </a:avLst>
          </a:prstGeom>
          <a:solidFill>
            <a:srgbClr val="542C49"/>
          </a:solidFill>
          <a:ln w="4763">
            <a:solidFill>
              <a:srgbClr val="6D4562"/>
            </a:solidFill>
            <a:prstDash val="solid"/>
          </a:ln>
        </p:spPr>
      </p:sp>
      <p:sp>
        <p:nvSpPr>
          <p:cNvPr id="26" name="Text 24"/>
          <p:cNvSpPr/>
          <p:nvPr/>
        </p:nvSpPr>
        <p:spPr>
          <a:xfrm>
            <a:off x="4485233" y="3706862"/>
            <a:ext cx="173534" cy="216991"/>
          </a:xfrm>
          <a:prstGeom prst="rect">
            <a:avLst/>
          </a:prstGeom>
          <a:noFill/>
          <a:ln/>
        </p:spPr>
        <p:txBody>
          <a:bodyPr wrap="none" lIns="0" tIns="0" rIns="0" bIns="0" rtlCol="0" anchor="ctr"/>
          <a:lstStyle/>
          <a:p>
            <a:pPr marL="0" indent="0" algn="ctr">
              <a:lnSpc>
                <a:spcPct val="100000"/>
              </a:lnSpc>
              <a:buNone/>
            </a:pPr>
            <a:r>
              <a:rPr lang="en-US" sz="1350" dirty="0">
                <a:solidFill>
                  <a:srgbClr val="DAD8E9"/>
                </a:solidFill>
                <a:latin typeface="Prompt Medium" pitchFamily="34" charset="0"/>
                <a:ea typeface="Prompt Medium" pitchFamily="34" charset="-122"/>
                <a:cs typeface="Prompt Medium" pitchFamily="34" charset="-120"/>
              </a:rPr>
              <a:t>5</a:t>
            </a:r>
            <a:endParaRPr lang="en-US" sz="1350" dirty="0"/>
          </a:p>
        </p:txBody>
      </p:sp>
      <p:sp>
        <p:nvSpPr>
          <p:cNvPr id="27" name="Text 25"/>
          <p:cNvSpPr/>
          <p:nvPr/>
        </p:nvSpPr>
        <p:spPr>
          <a:xfrm>
            <a:off x="2474416" y="3713634"/>
            <a:ext cx="1446609" cy="180826"/>
          </a:xfrm>
          <a:prstGeom prst="rect">
            <a:avLst/>
          </a:prstGeom>
          <a:noFill/>
          <a:ln/>
        </p:spPr>
        <p:txBody>
          <a:bodyPr wrap="none" lIns="0" tIns="0" rIns="0" bIns="0" rtlCol="0" anchor="t"/>
          <a:lstStyle/>
          <a:p>
            <a:pPr marL="0" indent="0" algn="r">
              <a:lnSpc>
                <a:spcPts val="1400"/>
              </a:lnSpc>
              <a:buNone/>
            </a:pPr>
            <a:r>
              <a:rPr lang="en-US" sz="1100" dirty="0">
                <a:solidFill>
                  <a:srgbClr val="DAD8E9"/>
                </a:solidFill>
                <a:latin typeface="Prompt Medium" pitchFamily="34" charset="0"/>
                <a:ea typeface="Prompt Medium" pitchFamily="34" charset="-122"/>
                <a:cs typeface="Prompt Medium" pitchFamily="34" charset="-120"/>
              </a:rPr>
              <a:t>10:40 - 11:00</a:t>
            </a:r>
            <a:endParaRPr lang="en-US" sz="1100" dirty="0"/>
          </a:p>
        </p:txBody>
      </p:sp>
      <p:sp>
        <p:nvSpPr>
          <p:cNvPr id="28" name="Text 26"/>
          <p:cNvSpPr/>
          <p:nvPr/>
        </p:nvSpPr>
        <p:spPr>
          <a:xfrm>
            <a:off x="1273746" y="3960316"/>
            <a:ext cx="2647280" cy="192063"/>
          </a:xfrm>
          <a:prstGeom prst="rect">
            <a:avLst/>
          </a:prstGeom>
          <a:noFill/>
          <a:ln/>
        </p:spPr>
        <p:txBody>
          <a:bodyPr wrap="none" lIns="0" tIns="0" rIns="0" bIns="0" rtlCol="0" anchor="t"/>
          <a:lstStyle/>
          <a:p>
            <a:pPr marL="0" indent="0" algn="r">
              <a:lnSpc>
                <a:spcPts val="1500"/>
              </a:lnSpc>
              <a:buNone/>
            </a:pPr>
            <a:r>
              <a:rPr lang="en-US" sz="1000" dirty="0">
                <a:solidFill>
                  <a:srgbClr val="DAD8E9"/>
                </a:solidFill>
                <a:latin typeface="Mukta Light" pitchFamily="34" charset="0"/>
                <a:ea typeface="Mukta Light" pitchFamily="34" charset="-122"/>
                <a:cs typeface="Mukta Light" pitchFamily="34" charset="-120"/>
              </a:rPr>
              <a:t>Γνωριμία με φιλόλογους και ερωτήσεις</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2955" y="508620"/>
            <a:ext cx="3429000" cy="428625"/>
          </a:xfrm>
          <a:prstGeom prst="rect">
            <a:avLst/>
          </a:prstGeom>
          <a:noFill/>
          <a:ln/>
        </p:spPr>
        <p:txBody>
          <a:bodyPr wrap="none" lIns="0" tIns="0" rIns="0" bIns="0" rtlCol="0" anchor="t"/>
          <a:lstStyle/>
          <a:p>
            <a:pPr marL="0" indent="0" algn="l">
              <a:lnSpc>
                <a:spcPts val="3350"/>
              </a:lnSpc>
              <a:buNone/>
            </a:pPr>
            <a:r>
              <a:rPr lang="el-GR" sz="2700" dirty="0">
                <a:solidFill>
                  <a:srgbClr val="C6BFEE"/>
                </a:solidFill>
                <a:latin typeface="Prompt Medium" pitchFamily="34" charset="0"/>
                <a:ea typeface="Prompt Medium" pitchFamily="34" charset="-122"/>
                <a:cs typeface="Prompt Medium" pitchFamily="34" charset="-120"/>
              </a:rPr>
              <a:t>Δήλωση σ</a:t>
            </a:r>
            <a:r>
              <a:rPr lang="en-US" sz="2700" dirty="0" err="1">
                <a:solidFill>
                  <a:srgbClr val="C6BFEE"/>
                </a:solidFill>
                <a:latin typeface="Prompt Medium" pitchFamily="34" charset="0"/>
                <a:ea typeface="Prompt Medium" pitchFamily="34" charset="-122"/>
                <a:cs typeface="Prompt Medium" pitchFamily="34" charset="-120"/>
              </a:rPr>
              <a:t>υμμετοχή</a:t>
            </a:r>
            <a:r>
              <a:rPr lang="el-GR" sz="2700" dirty="0">
                <a:solidFill>
                  <a:srgbClr val="C6BFEE"/>
                </a:solidFill>
                <a:latin typeface="Prompt Medium" pitchFamily="34" charset="0"/>
                <a:ea typeface="Prompt Medium" pitchFamily="34" charset="-122"/>
                <a:cs typeface="Prompt Medium" pitchFamily="34" charset="-120"/>
              </a:rPr>
              <a:t>ς</a:t>
            </a:r>
            <a:endParaRPr lang="en-US" sz="2700" dirty="0"/>
          </a:p>
        </p:txBody>
      </p:sp>
      <p:sp>
        <p:nvSpPr>
          <p:cNvPr id="3" name="Text 1"/>
          <p:cNvSpPr/>
          <p:nvPr/>
        </p:nvSpPr>
        <p:spPr>
          <a:xfrm>
            <a:off x="662955" y="1322933"/>
            <a:ext cx="2012379" cy="214313"/>
          </a:xfrm>
          <a:prstGeom prst="rect">
            <a:avLst/>
          </a:prstGeom>
          <a:noFill/>
          <a:ln/>
        </p:spPr>
        <p:txBody>
          <a:bodyPr wrap="none" lIns="0" tIns="0" rIns="0" bIns="0" rtlCol="0" anchor="t"/>
          <a:lstStyle/>
          <a:p>
            <a:pPr marL="0" indent="0" algn="l">
              <a:lnSpc>
                <a:spcPts val="1650"/>
              </a:lnSpc>
              <a:buNone/>
            </a:pPr>
            <a:r>
              <a:rPr lang="el-GR" sz="1350" dirty="0">
                <a:solidFill>
                  <a:srgbClr val="C6BFEE"/>
                </a:solidFill>
                <a:latin typeface="Prompt Medium" pitchFamily="34" charset="0"/>
                <a:ea typeface="Prompt Medium" pitchFamily="34" charset="-122"/>
                <a:cs typeface="Prompt Medium" pitchFamily="34" charset="-120"/>
              </a:rPr>
              <a:t>Οφέλη </a:t>
            </a:r>
            <a:r>
              <a:rPr lang="en-US" sz="1350" dirty="0" err="1">
                <a:solidFill>
                  <a:srgbClr val="C6BFEE"/>
                </a:solidFill>
                <a:latin typeface="Prompt Medium" pitchFamily="34" charset="0"/>
                <a:ea typeface="Prompt Medium" pitchFamily="34" charset="-122"/>
                <a:cs typeface="Prompt Medium" pitchFamily="34" charset="-120"/>
              </a:rPr>
              <a:t>Γι</a:t>
            </a:r>
            <a:r>
              <a:rPr lang="en-US" sz="1350" dirty="0">
                <a:solidFill>
                  <a:srgbClr val="C6BFEE"/>
                </a:solidFill>
                <a:latin typeface="Prompt Medium" pitchFamily="34" charset="0"/>
                <a:ea typeface="Prompt Medium" pitchFamily="34" charset="-122"/>
                <a:cs typeface="Prompt Medium" pitchFamily="34" charset="-120"/>
              </a:rPr>
              <a:t>α Φοιτητές &amp; Μαθητές</a:t>
            </a:r>
            <a:endParaRPr lang="en-US" sz="1350" dirty="0"/>
          </a:p>
        </p:txBody>
      </p:sp>
      <p:sp>
        <p:nvSpPr>
          <p:cNvPr id="4" name="Text 2"/>
          <p:cNvSpPr/>
          <p:nvPr/>
        </p:nvSpPr>
        <p:spPr>
          <a:xfrm>
            <a:off x="662955" y="1691506"/>
            <a:ext cx="3720852" cy="1728341"/>
          </a:xfrm>
          <a:prstGeom prst="rect">
            <a:avLst/>
          </a:prstGeom>
          <a:noFill/>
          <a:ln/>
        </p:spPr>
        <p:txBody>
          <a:bodyPr wrap="square" lIns="0" tIns="0" rIns="0" bIns="0" rtlCol="0" anchor="t"/>
          <a:lstStyle/>
          <a:p>
            <a:pPr marL="0" indent="0" algn="l">
              <a:lnSpc>
                <a:spcPts val="1900"/>
              </a:lnSpc>
              <a:buNone/>
            </a:pPr>
            <a:r>
              <a:rPr lang="en-US" sz="1200" dirty="0">
                <a:solidFill>
                  <a:srgbClr val="DAD8E9"/>
                </a:solidFill>
                <a:latin typeface="Mukta Light" pitchFamily="34" charset="0"/>
                <a:ea typeface="Mukta Light" pitchFamily="34" charset="-122"/>
                <a:cs typeface="Mukta Light" pitchFamily="34" charset="-120"/>
              </a:rPr>
              <a:t>Η επίσκεψη αυτή είναι σχεδιασμένη να είναι εξίσου χρήσιμη και ενδιαφέρουσα τόσο για τους φοιτητές όσο και για τους μαθητές μας. Μέσα από τη βιωματική εμπειρία, θα έχετε την ευκαιρία να δείτε από κοντά πώς λειτουργεί ένα εργαστηριακό περιβάλλον</a:t>
            </a:r>
            <a:r>
              <a:rPr lang="el-GR" sz="1200" dirty="0">
                <a:solidFill>
                  <a:srgbClr val="DAD8E9"/>
                </a:solidFill>
                <a:latin typeface="Mukta Light" pitchFamily="34" charset="0"/>
                <a:ea typeface="Mukta Light" pitchFamily="34" charset="-122"/>
                <a:cs typeface="Mukta Light" pitchFamily="34" charset="-120"/>
              </a:rPr>
              <a:t> στην Ειδική Αγωγή</a:t>
            </a:r>
            <a:r>
              <a:rPr lang="en-US" sz="1200" dirty="0">
                <a:solidFill>
                  <a:srgbClr val="DAD8E9"/>
                </a:solidFill>
                <a:latin typeface="Mukta Light" pitchFamily="34" charset="0"/>
                <a:ea typeface="Mukta Light" pitchFamily="34" charset="-122"/>
                <a:cs typeface="Mukta Light" pitchFamily="34" charset="-120"/>
              </a:rPr>
              <a:t> και πώς η θεωρία μετατρέπεται σε πράξη.</a:t>
            </a:r>
            <a:endParaRPr lang="en-US" sz="1200" dirty="0"/>
          </a:p>
        </p:txBody>
      </p:sp>
      <p:sp>
        <p:nvSpPr>
          <p:cNvPr id="5" name="Text 3"/>
          <p:cNvSpPr/>
          <p:nvPr/>
        </p:nvSpPr>
        <p:spPr>
          <a:xfrm>
            <a:off x="4764956" y="1322933"/>
            <a:ext cx="1808262" cy="214313"/>
          </a:xfrm>
          <a:prstGeom prst="rect">
            <a:avLst/>
          </a:prstGeom>
          <a:noFill/>
          <a:ln/>
        </p:spPr>
        <p:txBody>
          <a:bodyPr wrap="none" lIns="0" tIns="0" rIns="0" bIns="0" rtlCol="0" anchor="t"/>
          <a:lstStyle/>
          <a:p>
            <a:pPr marL="0" indent="0" algn="l">
              <a:lnSpc>
                <a:spcPts val="1650"/>
              </a:lnSpc>
              <a:buNone/>
            </a:pPr>
            <a:r>
              <a:rPr lang="en-US" sz="1350" dirty="0">
                <a:solidFill>
                  <a:srgbClr val="C6BFEE"/>
                </a:solidFill>
                <a:latin typeface="Prompt Medium" pitchFamily="34" charset="0"/>
                <a:ea typeface="Prompt Medium" pitchFamily="34" charset="-122"/>
                <a:cs typeface="Prompt Medium" pitchFamily="34" charset="-120"/>
              </a:rPr>
              <a:t>Υποστηρικτική Ομάδα</a:t>
            </a:r>
            <a:endParaRPr lang="en-US" sz="1350" dirty="0"/>
          </a:p>
        </p:txBody>
      </p:sp>
      <p:sp>
        <p:nvSpPr>
          <p:cNvPr id="6" name="Text 4"/>
          <p:cNvSpPr/>
          <p:nvPr/>
        </p:nvSpPr>
        <p:spPr>
          <a:xfrm>
            <a:off x="4764956" y="1691506"/>
            <a:ext cx="3720852" cy="1234529"/>
          </a:xfrm>
          <a:prstGeom prst="rect">
            <a:avLst/>
          </a:prstGeom>
          <a:noFill/>
          <a:ln/>
        </p:spPr>
        <p:txBody>
          <a:bodyPr wrap="square" lIns="0" tIns="0" rIns="0" bIns="0" rtlCol="0" anchor="t"/>
          <a:lstStyle/>
          <a:p>
            <a:pPr marL="0" indent="0" algn="l">
              <a:lnSpc>
                <a:spcPts val="1900"/>
              </a:lnSpc>
              <a:buNone/>
            </a:pPr>
            <a:r>
              <a:rPr lang="el-GR" sz="1200" dirty="0">
                <a:solidFill>
                  <a:srgbClr val="DAD8E9"/>
                </a:solidFill>
                <a:latin typeface="Mukta Light" pitchFamily="34" charset="0"/>
                <a:ea typeface="Mukta Light" pitchFamily="34" charset="-122"/>
                <a:cs typeface="Mukta Light" pitchFamily="34" charset="-120"/>
              </a:rPr>
              <a:t>Την </a:t>
            </a:r>
            <a:r>
              <a:rPr lang="en-US" sz="1200" dirty="0" err="1">
                <a:solidFill>
                  <a:srgbClr val="DAD8E9"/>
                </a:solidFill>
                <a:latin typeface="Mukta Light" pitchFamily="34" charset="0"/>
                <a:ea typeface="Mukta Light" pitchFamily="34" charset="-122"/>
                <a:cs typeface="Mukta Light" pitchFamily="34" charset="-120"/>
              </a:rPr>
              <a:t>οργάνωση</a:t>
            </a:r>
            <a:r>
              <a:rPr lang="en-US" sz="1200" dirty="0">
                <a:solidFill>
                  <a:srgbClr val="DAD8E9"/>
                </a:solidFill>
                <a:latin typeface="Mukta Light" pitchFamily="34" charset="0"/>
                <a:ea typeface="Mukta Light" pitchFamily="34" charset="-122"/>
                <a:cs typeface="Mukta Light" pitchFamily="34" charset="-120"/>
              </a:rPr>
              <a:t> της επίσκεψης ανέλαβαν οι </a:t>
            </a:r>
            <a:r>
              <a:rPr lang="en-US" sz="1200" b="1" dirty="0">
                <a:solidFill>
                  <a:srgbClr val="DAD8E9"/>
                </a:solidFill>
                <a:latin typeface="Mukta Light" pitchFamily="34" charset="0"/>
                <a:ea typeface="Mukta Light" pitchFamily="34" charset="-122"/>
                <a:cs typeface="Mukta Light" pitchFamily="34" charset="-120"/>
              </a:rPr>
              <a:t>Ελευθερία Μπόζα</a:t>
            </a:r>
            <a:r>
              <a:rPr lang="en-US" sz="1200" dirty="0">
                <a:solidFill>
                  <a:srgbClr val="DAD8E9"/>
                </a:solidFill>
                <a:latin typeface="Mukta Light" pitchFamily="34" charset="0"/>
                <a:ea typeface="Mukta Light" pitchFamily="34" charset="-122"/>
                <a:cs typeface="Mukta Light" pitchFamily="34" charset="-120"/>
              </a:rPr>
              <a:t> και </a:t>
            </a:r>
            <a:r>
              <a:rPr lang="en-US" sz="1200" b="1" dirty="0">
                <a:solidFill>
                  <a:srgbClr val="DAD8E9"/>
                </a:solidFill>
                <a:latin typeface="Mukta Light" pitchFamily="34" charset="0"/>
                <a:ea typeface="Mukta Light" pitchFamily="34" charset="-122"/>
                <a:cs typeface="Mukta Light" pitchFamily="34" charset="-120"/>
              </a:rPr>
              <a:t>Μαρίσα Αγγελετοπούλου</a:t>
            </a:r>
            <a:r>
              <a:rPr lang="en-US" sz="1200" dirty="0">
                <a:solidFill>
                  <a:srgbClr val="DAD8E9"/>
                </a:solidFill>
                <a:latin typeface="Mukta Light" pitchFamily="34" charset="0"/>
                <a:ea typeface="Mukta Light" pitchFamily="34" charset="-122"/>
                <a:cs typeface="Mukta Light" pitchFamily="34" charset="-120"/>
              </a:rPr>
              <a:t>, Επαγγελματικές Σύμβουλοι του ΕΕΕΕΚ Ηρακλείου Αττικής, οι οποίες έχουν ετοιμάσει ένα ολοκληρωμένο πρόγραμμα για σας.</a:t>
            </a:r>
            <a:endParaRPr lang="en-US" sz="1200" dirty="0"/>
          </a:p>
        </p:txBody>
      </p:sp>
      <p:sp>
        <p:nvSpPr>
          <p:cNvPr id="7" name="Shape 5"/>
          <p:cNvSpPr/>
          <p:nvPr/>
        </p:nvSpPr>
        <p:spPr>
          <a:xfrm>
            <a:off x="662955" y="3255264"/>
            <a:ext cx="7818090" cy="1836115"/>
          </a:xfrm>
          <a:prstGeom prst="roundRect">
            <a:avLst>
              <a:gd name="adj" fmla="val 7180"/>
            </a:avLst>
          </a:prstGeom>
          <a:solidFill>
            <a:srgbClr val="183A13"/>
          </a:solidFill>
          <a:ln/>
        </p:spPr>
      </p:sp>
      <p:pic>
        <p:nvPicPr>
          <p:cNvPr id="8" name="Image 0" descr="preencoded.png"/>
          <p:cNvPicPr>
            <a:picLocks noChangeAspect="1"/>
          </p:cNvPicPr>
          <p:nvPr/>
        </p:nvPicPr>
        <p:blipFill>
          <a:blip r:embed="rId3"/>
          <a:stretch>
            <a:fillRect/>
          </a:stretch>
        </p:blipFill>
        <p:spPr>
          <a:xfrm>
            <a:off x="817215" y="3956745"/>
            <a:ext cx="192881" cy="154260"/>
          </a:xfrm>
          <a:prstGeom prst="rect">
            <a:avLst/>
          </a:prstGeom>
        </p:spPr>
      </p:pic>
      <p:sp>
        <p:nvSpPr>
          <p:cNvPr id="9" name="Text 6"/>
          <p:cNvSpPr/>
          <p:nvPr/>
        </p:nvSpPr>
        <p:spPr>
          <a:xfrm>
            <a:off x="1164357" y="3925044"/>
            <a:ext cx="7162428" cy="493812"/>
          </a:xfrm>
          <a:prstGeom prst="rect">
            <a:avLst/>
          </a:prstGeom>
          <a:noFill/>
          <a:ln/>
        </p:spPr>
        <p:txBody>
          <a:bodyPr wrap="square" lIns="0" tIns="0" rIns="0" bIns="0" rtlCol="0" anchor="t"/>
          <a:lstStyle/>
          <a:p>
            <a:pPr marL="0" indent="0" algn="l">
              <a:lnSpc>
                <a:spcPts val="1900"/>
              </a:lnSpc>
              <a:buNone/>
            </a:pPr>
            <a:r>
              <a:rPr lang="en-US" sz="1200" b="1" dirty="0">
                <a:solidFill>
                  <a:srgbClr val="FFFFFF"/>
                </a:solidFill>
                <a:latin typeface="Mukta Light" pitchFamily="34" charset="0"/>
                <a:ea typeface="Mukta Light" pitchFamily="34" charset="-122"/>
                <a:cs typeface="Mukta Light" pitchFamily="34" charset="-120"/>
              </a:rPr>
              <a:t>15 άτομα συμμετέχουν σε αυτή την επίσκεψη - Μια ευκαιρία για εμπειρική μάθηση και επαγγελματικό προσανατολισμό!</a:t>
            </a:r>
            <a:r>
              <a:rPr lang="el-GR" sz="1200" b="1" dirty="0">
                <a:solidFill>
                  <a:srgbClr val="FFFFFF"/>
                </a:solidFill>
                <a:latin typeface="Mukta Light" pitchFamily="34" charset="0"/>
                <a:ea typeface="Mukta Light" pitchFamily="34" charset="-122"/>
                <a:cs typeface="Mukta Light" pitchFamily="34" charset="-120"/>
              </a:rPr>
              <a:t> Δήλωση στο</a:t>
            </a:r>
            <a:endParaRPr lang="en-US" sz="1200" b="1" dirty="0">
              <a:solidFill>
                <a:srgbClr val="FFFFFF"/>
              </a:solidFill>
              <a:latin typeface="Mukta Light" pitchFamily="34" charset="0"/>
              <a:ea typeface="Mukta Light" pitchFamily="34" charset="-122"/>
              <a:cs typeface="Mukta Light" pitchFamily="34" charset="-120"/>
            </a:endParaRPr>
          </a:p>
          <a:p>
            <a:pPr marL="0" indent="0" algn="l">
              <a:lnSpc>
                <a:spcPts val="1900"/>
              </a:lnSpc>
              <a:buNone/>
            </a:pPr>
            <a:endParaRPr lang="en-US" sz="1200" b="1" dirty="0">
              <a:solidFill>
                <a:srgbClr val="FFFFFF"/>
              </a:solidFill>
              <a:latin typeface="Mukta Light" pitchFamily="34" charset="0"/>
              <a:ea typeface="Mukta Light" pitchFamily="34" charset="-122"/>
              <a:cs typeface="Mukta Light" pitchFamily="34" charset="-120"/>
            </a:endParaRPr>
          </a:p>
          <a:p>
            <a:pPr marL="0" indent="0" algn="l">
              <a:lnSpc>
                <a:spcPts val="1900"/>
              </a:lnSpc>
              <a:buNone/>
            </a:pPr>
            <a:r>
              <a:rPr lang="el-GR" sz="1200" b="1" dirty="0">
                <a:solidFill>
                  <a:srgbClr val="FFFFFF"/>
                </a:solidFill>
                <a:latin typeface="Mukta Light" pitchFamily="34" charset="0"/>
                <a:ea typeface="Mukta Light" pitchFamily="34" charset="-122"/>
                <a:cs typeface="Mukta Light" pitchFamily="34" charset="-120"/>
              </a:rPr>
              <a:t> </a:t>
            </a:r>
            <a:r>
              <a:rPr lang="en-US" sz="2800" b="1" dirty="0">
                <a:solidFill>
                  <a:srgbClr val="FFFFFF"/>
                </a:solidFill>
                <a:latin typeface="Mukta Light" pitchFamily="34" charset="0"/>
                <a:ea typeface="Mukta Light" pitchFamily="34" charset="-122"/>
                <a:cs typeface="Mukta Light" pitchFamily="34" charset="-120"/>
              </a:rPr>
              <a:t>eleftheriabo@gmail.com</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604</Words>
  <Application>Microsoft Office PowerPoint</Application>
  <PresentationFormat>Προβολή στην οθόνη (16:9)</PresentationFormat>
  <Paragraphs>86</Paragraphs>
  <Slides>10</Slides>
  <Notes>10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10</vt:i4>
      </vt:variant>
    </vt:vector>
  </HeadingPairs>
  <TitlesOfParts>
    <vt:vector size="15" baseType="lpstr">
      <vt:lpstr>Prompt Medium</vt:lpstr>
      <vt:lpstr>Arial</vt:lpstr>
      <vt:lpstr>Mukta Light</vt:lpstr>
      <vt:lpstr>Prompt Light</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user</dc:creator>
  <cp:lastModifiedBy>Ελευθερία Μπόζα</cp:lastModifiedBy>
  <cp:revision>9</cp:revision>
  <dcterms:created xsi:type="dcterms:W3CDTF">2026-05-11T07:54:02Z</dcterms:created>
  <dcterms:modified xsi:type="dcterms:W3CDTF">2026-05-14T08:49:48Z</dcterms:modified>
</cp:coreProperties>
</file>