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4"/>
    <p:sldMasterId id="2147483699" r:id="rId5"/>
  </p:sldMasterIdLst>
  <p:notesMasterIdLst>
    <p:notesMasterId r:id="rId60"/>
  </p:notesMasterIdLst>
  <p:handoutMasterIdLst>
    <p:handoutMasterId r:id="rId61"/>
  </p:handoutMasterIdLst>
  <p:sldIdLst>
    <p:sldId id="359" r:id="rId6"/>
    <p:sldId id="356" r:id="rId7"/>
    <p:sldId id="301" r:id="rId8"/>
    <p:sldId id="346" r:id="rId9"/>
    <p:sldId id="303" r:id="rId10"/>
    <p:sldId id="302" r:id="rId11"/>
    <p:sldId id="347" r:id="rId12"/>
    <p:sldId id="360" r:id="rId13"/>
    <p:sldId id="276" r:id="rId14"/>
    <p:sldId id="283" r:id="rId15"/>
    <p:sldId id="372" r:id="rId16"/>
    <p:sldId id="348" r:id="rId17"/>
    <p:sldId id="349" r:id="rId18"/>
    <p:sldId id="353" r:id="rId19"/>
    <p:sldId id="350" r:id="rId20"/>
    <p:sldId id="351" r:id="rId21"/>
    <p:sldId id="362" r:id="rId22"/>
    <p:sldId id="361" r:id="rId23"/>
    <p:sldId id="363" r:id="rId24"/>
    <p:sldId id="369" r:id="rId25"/>
    <p:sldId id="370" r:id="rId26"/>
    <p:sldId id="371" r:id="rId27"/>
    <p:sldId id="307" r:id="rId28"/>
    <p:sldId id="364" r:id="rId29"/>
    <p:sldId id="333" r:id="rId30"/>
    <p:sldId id="334" r:id="rId31"/>
    <p:sldId id="308" r:id="rId32"/>
    <p:sldId id="309" r:id="rId33"/>
    <p:sldId id="320" r:id="rId34"/>
    <p:sldId id="321" r:id="rId35"/>
    <p:sldId id="322" r:id="rId36"/>
    <p:sldId id="373" r:id="rId37"/>
    <p:sldId id="374" r:id="rId38"/>
    <p:sldId id="375" r:id="rId39"/>
    <p:sldId id="376" r:id="rId40"/>
    <p:sldId id="368" r:id="rId41"/>
    <p:sldId id="354" r:id="rId42"/>
    <p:sldId id="310" r:id="rId43"/>
    <p:sldId id="357" r:id="rId44"/>
    <p:sldId id="311" r:id="rId45"/>
    <p:sldId id="378" r:id="rId46"/>
    <p:sldId id="377" r:id="rId47"/>
    <p:sldId id="312" r:id="rId48"/>
    <p:sldId id="313" r:id="rId49"/>
    <p:sldId id="326" r:id="rId50"/>
    <p:sldId id="315" r:id="rId51"/>
    <p:sldId id="316" r:id="rId52"/>
    <p:sldId id="317" r:id="rId53"/>
    <p:sldId id="318" r:id="rId54"/>
    <p:sldId id="319" r:id="rId55"/>
    <p:sldId id="355" r:id="rId56"/>
    <p:sldId id="324" r:id="rId57"/>
    <p:sldId id="325" r:id="rId58"/>
    <p:sldId id="331" r:id="rId59"/>
  </p:sldIdLst>
  <p:sldSz cx="12188825" cy="6858000"/>
  <p:notesSz cx="6858000" cy="9144000"/>
  <p:defaultTextStyle>
    <a:defPPr rtl="0">
      <a:defRPr lang="en-GB"/>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25" autoAdjust="0"/>
  </p:normalViewPr>
  <p:slideViewPr>
    <p:cSldViewPr showGuides="1">
      <p:cViewPr varScale="1">
        <p:scale>
          <a:sx n="78" d="100"/>
          <a:sy n="78" d="100"/>
        </p:scale>
        <p:origin x="850" y="67"/>
      </p:cViewPr>
      <p:guideLst>
        <p:guide pos="3839"/>
        <p:guide orient="horz" pos="2160"/>
      </p:guideLst>
    </p:cSldViewPr>
  </p:slideViewPr>
  <p:notesTextViewPr>
    <p:cViewPr>
      <p:scale>
        <a:sx n="1" d="1"/>
        <a:sy n="1" d="1"/>
      </p:scale>
      <p:origin x="0" y="0"/>
    </p:cViewPr>
  </p:notesTextViewPr>
  <p:notesViewPr>
    <p:cSldViewPr>
      <p:cViewPr varScale="1">
        <p:scale>
          <a:sx n="90" d="100"/>
          <a:sy n="90" d="100"/>
        </p:scale>
        <p:origin x="302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88DAD-E732-41BA-B5E1-3703DE6B60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4EF6D381-B1B3-498F-B121-A368A20AE3F7}">
      <dgm:prSet custT="1"/>
      <dgm:spPr/>
      <dgm:t>
        <a:bodyPr/>
        <a:lstStyle/>
        <a:p>
          <a:pPr rtl="0"/>
          <a:r>
            <a:rPr lang="el-GR" sz="6000" dirty="0">
              <a:latin typeface="Calibri" panose="020F0502020204030204" pitchFamily="34" charset="0"/>
              <a:cs typeface="Calibri" panose="020F0502020204030204" pitchFamily="34" charset="0"/>
            </a:rPr>
            <a:t>Σας ευχαριστώ πολύ!</a:t>
          </a:r>
        </a:p>
      </dgm:t>
    </dgm:pt>
    <dgm:pt modelId="{F752AAC3-D351-4D51-A3AB-CE22998468E8}" type="parTrans" cxnId="{33BE3612-ADAF-4411-A0F6-16C6F9FD4B66}">
      <dgm:prSet/>
      <dgm:spPr/>
      <dgm:t>
        <a:bodyPr/>
        <a:lstStyle/>
        <a:p>
          <a:endParaRPr lang="el-GR"/>
        </a:p>
      </dgm:t>
    </dgm:pt>
    <dgm:pt modelId="{C6FDEA50-4861-4662-9C2D-64810449B1A4}" type="sibTrans" cxnId="{33BE3612-ADAF-4411-A0F6-16C6F9FD4B66}">
      <dgm:prSet/>
      <dgm:spPr/>
      <dgm:t>
        <a:bodyPr/>
        <a:lstStyle/>
        <a:p>
          <a:endParaRPr lang="el-GR"/>
        </a:p>
      </dgm:t>
    </dgm:pt>
    <dgm:pt modelId="{5C7BAB16-B125-4329-AF7C-48221136A74F}" type="pres">
      <dgm:prSet presAssocID="{D4388DAD-E732-41BA-B5E1-3703DE6B60C5}" presName="linear" presStyleCnt="0">
        <dgm:presLayoutVars>
          <dgm:animLvl val="lvl"/>
          <dgm:resizeHandles val="exact"/>
        </dgm:presLayoutVars>
      </dgm:prSet>
      <dgm:spPr/>
    </dgm:pt>
    <dgm:pt modelId="{AFD09FBE-23C3-4D05-8F16-1FEE3FF41BB7}" type="pres">
      <dgm:prSet presAssocID="{4EF6D381-B1B3-498F-B121-A368A20AE3F7}" presName="parentText" presStyleLbl="node1" presStyleIdx="0" presStyleCnt="1" custScaleX="80666" custLinFactNeighborX="-7135" custLinFactNeighborY="-89577">
        <dgm:presLayoutVars>
          <dgm:chMax val="0"/>
          <dgm:bulletEnabled val="1"/>
        </dgm:presLayoutVars>
      </dgm:prSet>
      <dgm:spPr/>
    </dgm:pt>
  </dgm:ptLst>
  <dgm:cxnLst>
    <dgm:cxn modelId="{33BE3612-ADAF-4411-A0F6-16C6F9FD4B66}" srcId="{D4388DAD-E732-41BA-B5E1-3703DE6B60C5}" destId="{4EF6D381-B1B3-498F-B121-A368A20AE3F7}" srcOrd="0" destOrd="0" parTransId="{F752AAC3-D351-4D51-A3AB-CE22998468E8}" sibTransId="{C6FDEA50-4861-4662-9C2D-64810449B1A4}"/>
    <dgm:cxn modelId="{AD5DF35E-C0C2-4AF5-A2AA-5BF0A2FBA16A}" type="presOf" srcId="{4EF6D381-B1B3-498F-B121-A368A20AE3F7}" destId="{AFD09FBE-23C3-4D05-8F16-1FEE3FF41BB7}" srcOrd="0" destOrd="0" presId="urn:microsoft.com/office/officeart/2005/8/layout/vList2"/>
    <dgm:cxn modelId="{BBBBCB8C-403C-4682-88F2-A0384676E75E}" type="presOf" srcId="{D4388DAD-E732-41BA-B5E1-3703DE6B60C5}" destId="{5C7BAB16-B125-4329-AF7C-48221136A74F}" srcOrd="0" destOrd="0" presId="urn:microsoft.com/office/officeart/2005/8/layout/vList2"/>
    <dgm:cxn modelId="{20D6260D-3318-4846-BA5B-F90226BA52D7}" type="presParOf" srcId="{5C7BAB16-B125-4329-AF7C-48221136A74F}" destId="{AFD09FBE-23C3-4D05-8F16-1FEE3FF41BB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D09FBE-23C3-4D05-8F16-1FEE3FF41BB7}">
      <dsp:nvSpPr>
        <dsp:cNvPr id="0" name=""/>
        <dsp:cNvSpPr/>
      </dsp:nvSpPr>
      <dsp:spPr>
        <a:xfrm>
          <a:off x="257170" y="0"/>
          <a:ext cx="8193104" cy="14449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rtl="0">
            <a:lnSpc>
              <a:spcPct val="90000"/>
            </a:lnSpc>
            <a:spcBef>
              <a:spcPct val="0"/>
            </a:spcBef>
            <a:spcAft>
              <a:spcPct val="35000"/>
            </a:spcAft>
            <a:buNone/>
          </a:pPr>
          <a:r>
            <a:rPr lang="el-GR" sz="6000" kern="1200" dirty="0">
              <a:latin typeface="Calibri" panose="020F0502020204030204" pitchFamily="34" charset="0"/>
              <a:cs typeface="Calibri" panose="020F0502020204030204" pitchFamily="34" charset="0"/>
            </a:rPr>
            <a:t>Σας ευχαριστώ πολύ!</a:t>
          </a:r>
        </a:p>
      </dsp:txBody>
      <dsp:txXfrm>
        <a:off x="327707" y="70537"/>
        <a:ext cx="8052030" cy="13038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n-GB"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FC46FA63-D707-4B8C-96CC-B557CA336FCE}" type="datetime1">
              <a:rPr lang="en-GB" smtClean="0">
                <a:solidFill>
                  <a:schemeClr val="tx2"/>
                </a:solidFill>
              </a:rPr>
              <a:t>14/03/2025</a:t>
            </a:fld>
            <a:endParaRPr lang="en-GB"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n-GB"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n-GB" smtClean="0">
                <a:solidFill>
                  <a:schemeClr val="tx2"/>
                </a:solidFill>
              </a:rPr>
              <a:t>‹#›</a:t>
            </a:fld>
            <a:endParaRPr lang="en-GB"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n-GB" noProof="0"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73B178AC-64BE-41F2-A7AE-E34946EE79F8}" type="datetime1">
              <a:rPr lang="en-GB" noProof="0" smtClean="0"/>
              <a:pPr/>
              <a:t>14/03/2025</a:t>
            </a:fld>
            <a:endParaRPr lang="en-GB" noProof="0"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n-GB"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n-GB" noProof="0" smtClean="0"/>
              <a:pPr/>
              <a:t>‹#›</a:t>
            </a:fld>
            <a:endParaRPr lang="en-GB"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4" name="3 - Θέση αριθμού διαφάνειας"/>
          <p:cNvSpPr>
            <a:spLocks noGrp="1"/>
          </p:cNvSpPr>
          <p:nvPr>
            <p:ph type="sldNum" sz="quarter" idx="10"/>
          </p:nvPr>
        </p:nvSpPr>
        <p:spPr/>
        <p:txBody>
          <a:bodyPr/>
          <a:lstStyle/>
          <a:p>
            <a:fld id="{13DF8BD7-60B2-481F-BC54-0908C084F5ED}" type="slidenum">
              <a:rPr lang="el-GR" smtClean="0"/>
              <a:pPr/>
              <a:t>2</a:t>
            </a:fld>
            <a:endParaRPr lang="el-GR"/>
          </a:p>
        </p:txBody>
      </p:sp>
      <p:sp>
        <p:nvSpPr>
          <p:cNvPr id="5" name="4 - Θέση σημειώσεων"/>
          <p:cNvSpPr>
            <a:spLocks noGrp="1"/>
          </p:cNvSpPr>
          <p:nvPr>
            <p:ph type="body" sz="quarter" idx="11"/>
          </p:nvPr>
        </p:nvSpPr>
        <p:spPr/>
        <p:txBody>
          <a:bodyPr>
            <a:normAutofit/>
          </a:bodyPr>
          <a:lstStyle/>
          <a:p>
            <a:endParaRPr lang="el-GR"/>
          </a:p>
        </p:txBody>
      </p:sp>
    </p:spTree>
    <p:extLst>
      <p:ext uri="{BB962C8B-B14F-4D97-AF65-F5344CB8AC3E}">
        <p14:creationId xmlns:p14="http://schemas.microsoft.com/office/powerpoint/2010/main" val="401497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23</a:t>
            </a:fld>
            <a:endParaRPr lang="en-GB" dirty="0"/>
          </a:p>
        </p:txBody>
      </p:sp>
    </p:spTree>
    <p:extLst>
      <p:ext uri="{BB962C8B-B14F-4D97-AF65-F5344CB8AC3E}">
        <p14:creationId xmlns:p14="http://schemas.microsoft.com/office/powerpoint/2010/main" val="183738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25</a:t>
            </a:fld>
            <a:endParaRPr lang="en-GB" dirty="0"/>
          </a:p>
        </p:txBody>
      </p:sp>
    </p:spTree>
    <p:extLst>
      <p:ext uri="{BB962C8B-B14F-4D97-AF65-F5344CB8AC3E}">
        <p14:creationId xmlns:p14="http://schemas.microsoft.com/office/powerpoint/2010/main" val="97773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27</a:t>
            </a:fld>
            <a:endParaRPr lang="en-GB" dirty="0"/>
          </a:p>
        </p:txBody>
      </p:sp>
    </p:spTree>
    <p:extLst>
      <p:ext uri="{BB962C8B-B14F-4D97-AF65-F5344CB8AC3E}">
        <p14:creationId xmlns:p14="http://schemas.microsoft.com/office/powerpoint/2010/main" val="1160000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28</a:t>
            </a:fld>
            <a:endParaRPr lang="en-GB" dirty="0"/>
          </a:p>
        </p:txBody>
      </p:sp>
    </p:spTree>
    <p:extLst>
      <p:ext uri="{BB962C8B-B14F-4D97-AF65-F5344CB8AC3E}">
        <p14:creationId xmlns:p14="http://schemas.microsoft.com/office/powerpoint/2010/main" val="399019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29</a:t>
            </a:fld>
            <a:endParaRPr lang="en-GB" dirty="0"/>
          </a:p>
        </p:txBody>
      </p:sp>
    </p:spTree>
    <p:extLst>
      <p:ext uri="{BB962C8B-B14F-4D97-AF65-F5344CB8AC3E}">
        <p14:creationId xmlns:p14="http://schemas.microsoft.com/office/powerpoint/2010/main" val="2867394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30</a:t>
            </a:fld>
            <a:endParaRPr lang="en-GB" dirty="0"/>
          </a:p>
        </p:txBody>
      </p:sp>
    </p:spTree>
    <p:extLst>
      <p:ext uri="{BB962C8B-B14F-4D97-AF65-F5344CB8AC3E}">
        <p14:creationId xmlns:p14="http://schemas.microsoft.com/office/powerpoint/2010/main" val="76779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31</a:t>
            </a:fld>
            <a:endParaRPr lang="en-GB" dirty="0"/>
          </a:p>
        </p:txBody>
      </p:sp>
    </p:spTree>
    <p:extLst>
      <p:ext uri="{BB962C8B-B14F-4D97-AF65-F5344CB8AC3E}">
        <p14:creationId xmlns:p14="http://schemas.microsoft.com/office/powerpoint/2010/main" val="245552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3</a:t>
            </a:fld>
            <a:endParaRPr lang="en-GB" dirty="0"/>
          </a:p>
        </p:txBody>
      </p:sp>
    </p:spTree>
    <p:extLst>
      <p:ext uri="{BB962C8B-B14F-4D97-AF65-F5344CB8AC3E}">
        <p14:creationId xmlns:p14="http://schemas.microsoft.com/office/powerpoint/2010/main" val="313478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5</a:t>
            </a:fld>
            <a:endParaRPr lang="en-GB" dirty="0"/>
          </a:p>
        </p:txBody>
      </p:sp>
    </p:spTree>
    <p:extLst>
      <p:ext uri="{BB962C8B-B14F-4D97-AF65-F5344CB8AC3E}">
        <p14:creationId xmlns:p14="http://schemas.microsoft.com/office/powerpoint/2010/main" val="23510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6</a:t>
            </a:fld>
            <a:endParaRPr lang="en-GB" dirty="0"/>
          </a:p>
        </p:txBody>
      </p:sp>
    </p:spTree>
    <p:extLst>
      <p:ext uri="{BB962C8B-B14F-4D97-AF65-F5344CB8AC3E}">
        <p14:creationId xmlns:p14="http://schemas.microsoft.com/office/powerpoint/2010/main" val="223623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7</a:t>
            </a:fld>
            <a:endParaRPr lang="en-GB" dirty="0"/>
          </a:p>
        </p:txBody>
      </p:sp>
    </p:spTree>
    <p:extLst>
      <p:ext uri="{BB962C8B-B14F-4D97-AF65-F5344CB8AC3E}">
        <p14:creationId xmlns:p14="http://schemas.microsoft.com/office/powerpoint/2010/main" val="348886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9</a:t>
            </a:fld>
            <a:endParaRPr lang="en-GB" dirty="0"/>
          </a:p>
        </p:txBody>
      </p:sp>
    </p:spTree>
    <p:extLst>
      <p:ext uri="{BB962C8B-B14F-4D97-AF65-F5344CB8AC3E}">
        <p14:creationId xmlns:p14="http://schemas.microsoft.com/office/powerpoint/2010/main" val="294983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12</a:t>
            </a:fld>
            <a:endParaRPr lang="en-GB" dirty="0"/>
          </a:p>
        </p:txBody>
      </p:sp>
    </p:spTree>
    <p:extLst>
      <p:ext uri="{BB962C8B-B14F-4D97-AF65-F5344CB8AC3E}">
        <p14:creationId xmlns:p14="http://schemas.microsoft.com/office/powerpoint/2010/main" val="95139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pPr rtl="0"/>
            <a:fld id="{B8796F01-7154-41E0-B48B-A6921757531A}" type="slidenum">
              <a:rPr lang="en-GB" smtClean="0"/>
              <a:pPr rtl="0"/>
              <a:t>13</a:t>
            </a:fld>
            <a:endParaRPr lang="en-GB" dirty="0"/>
          </a:p>
        </p:txBody>
      </p:sp>
    </p:spTree>
    <p:extLst>
      <p:ext uri="{BB962C8B-B14F-4D97-AF65-F5344CB8AC3E}">
        <p14:creationId xmlns:p14="http://schemas.microsoft.com/office/powerpoint/2010/main" val="242363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64770A-EFBA-4723-8DF1-9D1A7A614CEA}" type="slidenum">
              <a:rPr lang="en-US" smtClean="0"/>
              <a:t>22</a:t>
            </a:fld>
            <a:endParaRPr lang="en-US"/>
          </a:p>
        </p:txBody>
      </p:sp>
    </p:spTree>
    <p:extLst>
      <p:ext uri="{BB962C8B-B14F-4D97-AF65-F5344CB8AC3E}">
        <p14:creationId xmlns:p14="http://schemas.microsoft.com/office/powerpoint/2010/main" val="334247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2">
                    <a:lumMod val="50000"/>
                  </a:schemeClr>
                </a:solidFill>
              </a:defRPr>
            </a:lvl1pPr>
          </a:lstStyle>
          <a:p>
            <a:fld id="{F6E0E8E6-B6EB-498A-BC29-48D81AAAA5B6}" type="datetimeFigureOut">
              <a:rPr lang="en-US" dirty="0"/>
              <a:t>3/14/2025</a:t>
            </a:fld>
            <a:endParaRPr lang="en-US" dirty="0"/>
          </a:p>
        </p:txBody>
      </p:sp>
      <p:sp>
        <p:nvSpPr>
          <p:cNvPr id="5" name="Footer Placeholder 4"/>
          <p:cNvSpPr>
            <a:spLocks noGrp="1"/>
          </p:cNvSpPr>
          <p:nvPr>
            <p:ph type="ftr" sz="quarter" idx="11"/>
          </p:nvPr>
        </p:nvSpPr>
        <p:spPr>
          <a:xfrm rot="21420000">
            <a:off x="-9142" y="4882896"/>
            <a:ext cx="4049737" cy="1197864"/>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4211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19273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524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68093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8144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3/14/2025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13821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3/14/2025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97127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132921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60410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4781DF-CCD1-4071-AB40-482CAE27BD7E}"/>
              </a:ext>
            </a:extLst>
          </p:cNvPr>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a:extLst>
              <a:ext uri="{FF2B5EF4-FFF2-40B4-BE49-F238E27FC236}">
                <a16:creationId xmlns:a16="http://schemas.microsoft.com/office/drawing/2014/main" id="{514FE75E-7718-467B-B511-F3F15C4338B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a:extLst>
              <a:ext uri="{FF2B5EF4-FFF2-40B4-BE49-F238E27FC236}">
                <a16:creationId xmlns:a16="http://schemas.microsoft.com/office/drawing/2014/main" id="{9A716405-882F-4919-AF46-DF678BC29705}"/>
              </a:ext>
            </a:extLst>
          </p:cNvPr>
          <p:cNvSpPr>
            <a:spLocks noGrp="1"/>
          </p:cNvSpPr>
          <p:nvPr>
            <p:ph type="dt" sz="half" idx="10"/>
          </p:nvPr>
        </p:nvSpPr>
        <p:spPr/>
        <p:txBody>
          <a:bodyPr/>
          <a:lstStyle/>
          <a:p>
            <a:fld id="{2EB17CF0-4385-8D48-919F-6D1BC087A257}" type="datetimeFigureOut">
              <a:rPr lang="el-GR" smtClean="0"/>
              <a:t>14/3/2025</a:t>
            </a:fld>
            <a:endParaRPr lang="el-GR" dirty="0"/>
          </a:p>
        </p:txBody>
      </p:sp>
      <p:sp>
        <p:nvSpPr>
          <p:cNvPr id="5" name="Θέση υποσέλιδου 4">
            <a:extLst>
              <a:ext uri="{FF2B5EF4-FFF2-40B4-BE49-F238E27FC236}">
                <a16:creationId xmlns:a16="http://schemas.microsoft.com/office/drawing/2014/main" id="{C8E3DF1A-264E-4723-930D-85619C72A66D}"/>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03AE2092-B332-4252-87F9-2F38A1F1F1FC}"/>
              </a:ext>
            </a:extLst>
          </p:cNvPr>
          <p:cNvSpPr>
            <a:spLocks noGrp="1"/>
          </p:cNvSpPr>
          <p:nvPr>
            <p:ph type="sldNum" sz="quarter" idx="12"/>
          </p:nvPr>
        </p:nvSpPr>
        <p:spPr/>
        <p:txBody>
          <a:bodyPr/>
          <a:lstStyle/>
          <a:p>
            <a:fld id="{DCF03467-8915-824B-8A8B-A386BC21806F}" type="slidenum">
              <a:rPr lang="el-GR" smtClean="0"/>
              <a:t>‹#›</a:t>
            </a:fld>
            <a:endParaRPr lang="el-GR" dirty="0"/>
          </a:p>
        </p:txBody>
      </p:sp>
    </p:spTree>
    <p:extLst>
      <p:ext uri="{BB962C8B-B14F-4D97-AF65-F5344CB8AC3E}">
        <p14:creationId xmlns:p14="http://schemas.microsoft.com/office/powerpoint/2010/main" val="315994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691" y="882376"/>
            <a:ext cx="9964364" cy="2926080"/>
          </a:xfrm>
        </p:spPr>
        <p:txBody>
          <a:bodyPr anchor="b">
            <a:normAutofit/>
          </a:bodyPr>
          <a:lstStyle>
            <a:lvl1pPr algn="ctr">
              <a:lnSpc>
                <a:spcPct val="85000"/>
              </a:lnSpc>
              <a:defRPr sz="7198"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085" y="3869635"/>
            <a:ext cx="8765577" cy="1388165"/>
          </a:xfrm>
        </p:spPr>
        <p:txBody>
          <a:bodyPr>
            <a:normAutofit/>
          </a:bodyPr>
          <a:lstStyle>
            <a:lvl1pPr marL="0" indent="0" algn="ctr">
              <a:buNone/>
              <a:defRPr sz="2199">
                <a:solidFill>
                  <a:srgbClr val="FFFFFF"/>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E6E6ADF-8844-4052-B652-15D935D7C6E3}" type="datetimeFigureOut">
              <a:rPr lang="el-GR" smtClean="0"/>
              <a:t>14/3/2025</a:t>
            </a:fld>
            <a:endParaRPr lang="el-G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l-G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8BD21E1-270A-42DD-A7EE-A8BCAE0CEF9F}" type="slidenum">
              <a:rPr lang="el-GR" smtClean="0"/>
              <a:t>‹#›</a:t>
            </a:fld>
            <a:endParaRPr lang="el-GR"/>
          </a:p>
        </p:txBody>
      </p:sp>
      <p:cxnSp>
        <p:nvCxnSpPr>
          <p:cNvPr id="8" name="Straight Connector 7"/>
          <p:cNvCxnSpPr/>
          <p:nvPr/>
        </p:nvCxnSpPr>
        <p:spPr>
          <a:xfrm>
            <a:off x="1978145" y="3733800"/>
            <a:ext cx="8227458"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24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90968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E6ADF-8844-4052-B652-15D935D7C6E3}"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1413048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136" y="1173575"/>
            <a:ext cx="9964364" cy="2926080"/>
          </a:xfrm>
        </p:spPr>
        <p:txBody>
          <a:bodyPr anchor="b">
            <a:noAutofit/>
          </a:bodyPr>
          <a:lstStyle>
            <a:lvl1pPr algn="ctr">
              <a:lnSpc>
                <a:spcPct val="85000"/>
              </a:lnSpc>
              <a:defRPr sz="7198"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483" y="4154520"/>
            <a:ext cx="8766812" cy="1363806"/>
          </a:xfrm>
        </p:spPr>
        <p:txBody>
          <a:bodyPr anchor="t">
            <a:normAutofit/>
          </a:bodyPr>
          <a:lstStyle>
            <a:lvl1pPr marL="0" indent="0" algn="ctr">
              <a:buNone/>
              <a:defRPr sz="2199">
                <a:solidFill>
                  <a:schemeClr val="accent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6E6ADF-8844-4052-B652-15D935D7C6E3}"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8BD21E1-270A-42DD-A7EE-A8BCAE0CEF9F}" type="slidenum">
              <a:rPr lang="el-GR" smtClean="0"/>
              <a:t>‹#›</a:t>
            </a:fld>
            <a:endParaRPr lang="el-GR"/>
          </a:p>
        </p:txBody>
      </p:sp>
      <p:cxnSp>
        <p:nvCxnSpPr>
          <p:cNvPr id="7" name="Straight Connector 6"/>
          <p:cNvCxnSpPr/>
          <p:nvPr/>
        </p:nvCxnSpPr>
        <p:spPr>
          <a:xfrm>
            <a:off x="1980684" y="4020408"/>
            <a:ext cx="822745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09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2702" y="2057399"/>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5980" y="2057400"/>
            <a:ext cx="4753642" cy="402336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6E6ADF-8844-4052-B652-15D935D7C6E3}" type="datetimeFigureOut">
              <a:rPr lang="el-GR" smtClean="0"/>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425583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2702" y="2001511"/>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2702" y="2721483"/>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7540" y="1999032"/>
            <a:ext cx="4753642" cy="777240"/>
          </a:xfrm>
        </p:spPr>
        <p:txBody>
          <a:bodyPr anchor="ctr"/>
          <a:lstStyle>
            <a:lvl1pPr marL="0" indent="0">
              <a:spcBef>
                <a:spcPts val="0"/>
              </a:spcBef>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7540" y="2719322"/>
            <a:ext cx="4753642" cy="3383280"/>
          </a:xfrm>
        </p:spPr>
        <p:txBody>
          <a:bodyPr/>
          <a:lstStyle>
            <a:lvl1pPr>
              <a:defRPr sz="21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6E6ADF-8844-4052-B652-15D935D7C6E3}" type="datetimeFigureOut">
              <a:rPr lang="el-GR" smtClean="0"/>
              <a:t>14/3/2025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2037721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6E6ADF-8844-4052-B652-15D935D7C6E3}" type="datetimeFigureOut">
              <a:rPr lang="el-GR" smtClean="0"/>
              <a:t>14/3/2025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3237787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E6ADF-8844-4052-B652-15D935D7C6E3}" type="datetimeFigureOut">
              <a:rPr lang="el-GR" smtClean="0"/>
              <a:t>14/3/2025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2206809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en-US"/>
              <a:t>Click to edit Master title style</a:t>
            </a:r>
            <a:endParaRPr lang="en-US" dirty="0"/>
          </a:p>
        </p:txBody>
      </p:sp>
      <p:sp>
        <p:nvSpPr>
          <p:cNvPr id="3" name="Content Placeholder 2"/>
          <p:cNvSpPr>
            <a:spLocks noGrp="1"/>
          </p:cNvSpPr>
          <p:nvPr>
            <p:ph idx="1"/>
          </p:nvPr>
        </p:nvSpPr>
        <p:spPr>
          <a:xfrm>
            <a:off x="5850635" y="1097280"/>
            <a:ext cx="5210723" cy="466344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2702" y="2834640"/>
            <a:ext cx="3930896" cy="301752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E6ADF-8844-4052-B652-15D935D7C6E3}" type="datetimeFigureOut">
              <a:rPr lang="el-GR" smtClean="0"/>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2360135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2702" y="1097280"/>
            <a:ext cx="3930896" cy="1737360"/>
          </a:xfrm>
        </p:spPr>
        <p:txBody>
          <a:bodyPr anchor="b">
            <a:noAutofit/>
          </a:bodyPr>
          <a:lstStyle>
            <a:lvl1pPr>
              <a:lnSpc>
                <a:spcPct val="90000"/>
              </a:lnSpc>
              <a:defRPr sz="39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1838" y="1069847"/>
            <a:ext cx="6097460" cy="4800600"/>
          </a:xfrm>
        </p:spPr>
        <p:txBody>
          <a:bodyPr lIns="274320" tIns="182880" anchor="t">
            <a:normAutofit/>
          </a:bodyPr>
          <a:lstStyle>
            <a:lvl1pPr marL="0" indent="0">
              <a:buNone/>
              <a:defRPr sz="27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2702" y="2834640"/>
            <a:ext cx="3930896" cy="2880360"/>
          </a:xfrm>
        </p:spPr>
        <p:txBody>
          <a:bodyPr>
            <a:normAutofit/>
          </a:bodyPr>
          <a:lstStyle>
            <a:lvl1pPr marL="0" indent="0">
              <a:lnSpc>
                <a:spcPct val="100000"/>
              </a:lnSpc>
              <a:spcBef>
                <a:spcPts val="1000"/>
              </a:spcBef>
              <a:buNone/>
              <a:defRPr sz="16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6E6ADF-8844-4052-B652-15D935D7C6E3}" type="datetimeFigureOut">
              <a:rPr lang="el-GR" smtClean="0"/>
              <a:t>14/3/2025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25973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E6ADF-8844-4052-B652-15D935D7C6E3}"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340543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762000"/>
            <a:ext cx="232349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2702" y="762000"/>
            <a:ext cx="742756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6E6ADF-8844-4052-B652-15D935D7C6E3}" type="datetimeFigureOut">
              <a:rPr lang="el-GR" smtClean="0"/>
              <a:t>14/3/2025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8BD21E1-270A-42DD-A7EE-A8BCAE0CEF9F}" type="slidenum">
              <a:rPr lang="el-GR" smtClean="0"/>
              <a:t>‹#›</a:t>
            </a:fld>
            <a:endParaRPr lang="el-GR"/>
          </a:p>
        </p:txBody>
      </p:sp>
    </p:spTree>
    <p:extLst>
      <p:ext uri="{BB962C8B-B14F-4D97-AF65-F5344CB8AC3E}">
        <p14:creationId xmlns:p14="http://schemas.microsoft.com/office/powerpoint/2010/main" val="27269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3/14/2025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53738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3/14/2025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62484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3/14/2025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9693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8900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3/14/2025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4878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3/14/2025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4334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3/14/2025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79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9144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3/14/2025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62963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2">
                    <a:lumMod val="50000"/>
                  </a:schemeClr>
                </a:solidFill>
              </a:defRPr>
            </a:lvl1pPr>
          </a:lstStyle>
          <a:p>
            <a:fld id="{61EAF71F-1A43-41B7-B605-0710A83174B7}" type="datetimeFigureOut">
              <a:rPr lang="en-US" dirty="0"/>
              <a:t>3/14/2025</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2">
                    <a:lumMod val="50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98755986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hf sldNum="0" hdr="0" ftr="0" dt="0"/>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080" y="243841"/>
            <a:ext cx="11721587"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2702" y="609600"/>
            <a:ext cx="9872948"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2703" y="2057400"/>
            <a:ext cx="9870300"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699" y="6223829"/>
            <a:ext cx="2328467" cy="365125"/>
          </a:xfrm>
          <a:prstGeom prst="rect">
            <a:avLst/>
          </a:prstGeom>
        </p:spPr>
        <p:txBody>
          <a:bodyPr vert="horz" lIns="91440" tIns="45720" rIns="91440" bIns="45720" rtlCol="0" anchor="ctr"/>
          <a:lstStyle>
            <a:lvl1pPr algn="l">
              <a:defRPr sz="1200">
                <a:solidFill>
                  <a:schemeClr val="accent1"/>
                </a:solidFill>
              </a:defRPr>
            </a:lvl1pPr>
          </a:lstStyle>
          <a:p>
            <a:fld id="{FE6E6ADF-8844-4052-B652-15D935D7C6E3}" type="datetimeFigureOut">
              <a:rPr lang="el-GR" smtClean="0"/>
              <a:t>14/3/2025</a:t>
            </a:fld>
            <a:endParaRPr lang="el-GR"/>
          </a:p>
        </p:txBody>
      </p:sp>
      <p:sp>
        <p:nvSpPr>
          <p:cNvPr id="5" name="Footer Placeholder 4"/>
          <p:cNvSpPr>
            <a:spLocks noGrp="1"/>
          </p:cNvSpPr>
          <p:nvPr>
            <p:ph type="ftr" sz="quarter" idx="3"/>
          </p:nvPr>
        </p:nvSpPr>
        <p:spPr>
          <a:xfrm>
            <a:off x="3948120" y="6223829"/>
            <a:ext cx="4716545" cy="365125"/>
          </a:xfrm>
          <a:prstGeom prst="rect">
            <a:avLst/>
          </a:prstGeom>
        </p:spPr>
        <p:txBody>
          <a:bodyPr vert="horz" lIns="91440" tIns="45720" rIns="91440" bIns="45720" rtlCol="0" anchor="ctr"/>
          <a:lstStyle>
            <a:lvl1pPr algn="ctr">
              <a:defRPr sz="1200">
                <a:solidFill>
                  <a:schemeClr val="accent1"/>
                </a:solidFill>
              </a:defRPr>
            </a:lvl1pPr>
          </a:lstStyle>
          <a:p>
            <a:endParaRPr lang="el-GR"/>
          </a:p>
        </p:txBody>
      </p:sp>
      <p:sp>
        <p:nvSpPr>
          <p:cNvPr id="6" name="Slide Number Placeholder 5"/>
          <p:cNvSpPr>
            <a:spLocks noGrp="1"/>
          </p:cNvSpPr>
          <p:nvPr>
            <p:ph type="sldNum" sz="quarter" idx="4"/>
          </p:nvPr>
        </p:nvSpPr>
        <p:spPr>
          <a:xfrm>
            <a:off x="9327101" y="6223829"/>
            <a:ext cx="1705773" cy="365125"/>
          </a:xfrm>
          <a:prstGeom prst="rect">
            <a:avLst/>
          </a:prstGeom>
        </p:spPr>
        <p:txBody>
          <a:bodyPr vert="horz" lIns="91440" tIns="45720" rIns="91440" bIns="45720" rtlCol="0" anchor="ctr"/>
          <a:lstStyle>
            <a:lvl1pPr algn="r">
              <a:defRPr sz="1200">
                <a:solidFill>
                  <a:schemeClr val="accent1"/>
                </a:solidFill>
              </a:defRPr>
            </a:lvl1pPr>
          </a:lstStyle>
          <a:p>
            <a:fld id="{F8BD21E1-270A-42DD-A7EE-A8BCAE0CEF9F}" type="slidenum">
              <a:rPr lang="el-GR" smtClean="0"/>
              <a:t>‹#›</a:t>
            </a:fld>
            <a:endParaRPr lang="el-GR"/>
          </a:p>
        </p:txBody>
      </p:sp>
    </p:spTree>
    <p:extLst>
      <p:ext uri="{BB962C8B-B14F-4D97-AF65-F5344CB8AC3E}">
        <p14:creationId xmlns:p14="http://schemas.microsoft.com/office/powerpoint/2010/main" val="50049363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xStyles>
    <p:titleStyle>
      <a:lvl1pPr algn="l" defTabSz="914126" rtl="0" eaLnBrk="1" latinLnBrk="0" hangingPunct="1">
        <a:lnSpc>
          <a:spcPct val="90000"/>
        </a:lnSpc>
        <a:spcBef>
          <a:spcPct val="0"/>
        </a:spcBef>
        <a:buNone/>
        <a:defRPr sz="4399" kern="1200">
          <a:solidFill>
            <a:schemeClr val="accent1"/>
          </a:solidFill>
          <a:latin typeface="+mj-lt"/>
          <a:ea typeface="+mj-ea"/>
          <a:cs typeface="+mj-cs"/>
        </a:defRPr>
      </a:lvl1pPr>
    </p:titleStyle>
    <p:bodyStyle>
      <a:lvl1pPr marL="228531" indent="-182825" algn="l" defTabSz="914126" rtl="0" eaLnBrk="1" latinLnBrk="0" hangingPunct="1">
        <a:lnSpc>
          <a:spcPct val="90000"/>
        </a:lnSpc>
        <a:spcBef>
          <a:spcPts val="1400"/>
        </a:spcBef>
        <a:buClr>
          <a:schemeClr val="accent1"/>
        </a:buClr>
        <a:buSzPct val="80000"/>
        <a:buFont typeface="Corbel" pitchFamily="34" charset="0"/>
        <a:buChar char="•"/>
        <a:defRPr sz="2199" kern="1200">
          <a:solidFill>
            <a:schemeClr val="accent1"/>
          </a:solidFill>
          <a:latin typeface="+mn-lt"/>
          <a:ea typeface="+mn-ea"/>
          <a:cs typeface="+mn-cs"/>
        </a:defRPr>
      </a:lvl1pPr>
      <a:lvl2pPr marL="457063"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999" kern="1200">
          <a:solidFill>
            <a:schemeClr val="accent1"/>
          </a:solidFill>
          <a:latin typeface="+mn-lt"/>
          <a:ea typeface="+mn-ea"/>
          <a:cs typeface="+mn-cs"/>
        </a:defRPr>
      </a:lvl2pPr>
      <a:lvl3pPr marL="731301"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799" kern="1200">
          <a:solidFill>
            <a:schemeClr val="accent1"/>
          </a:solidFill>
          <a:latin typeface="+mn-lt"/>
          <a:ea typeface="+mn-ea"/>
          <a:cs typeface="+mn-cs"/>
        </a:defRPr>
      </a:lvl3pPr>
      <a:lvl4pPr marL="1005538"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776" indent="-182825"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59952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43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34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250" indent="-228531" algn="l" defTabSz="914126"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15.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5400" dirty="0"/>
              <a:t>ΕργασιακΕς αξΙες: Η λειτουργΙα τους και η αξιοποΙησΗ τους στη συμβουλευτικΗ διαδικασΙα</a:t>
            </a:r>
          </a:p>
        </p:txBody>
      </p:sp>
      <p:sp>
        <p:nvSpPr>
          <p:cNvPr id="3" name="Subtitle 2"/>
          <p:cNvSpPr>
            <a:spLocks noGrp="1"/>
          </p:cNvSpPr>
          <p:nvPr>
            <p:ph type="subTitle" idx="1"/>
          </p:nvPr>
        </p:nvSpPr>
        <p:spPr/>
        <p:txBody>
          <a:bodyPr/>
          <a:lstStyle/>
          <a:p>
            <a:pPr algn="l"/>
            <a:r>
              <a:rPr lang="el-GR" dirty="0">
                <a:solidFill>
                  <a:srgbClr val="FF6600"/>
                </a:solidFill>
              </a:rPr>
              <a:t>ΚατερΙνα ΑργυροποΥλου,  ΑΝΑΠΛΗΡΩΤΡΙΑ Καθηγήτρια ΠαιΤΔΕ, ΕΚΠΑ</a:t>
            </a:r>
          </a:p>
        </p:txBody>
      </p:sp>
    </p:spTree>
    <p:extLst>
      <p:ext uri="{BB962C8B-B14F-4D97-AF65-F5344CB8AC3E}">
        <p14:creationId xmlns:p14="http://schemas.microsoft.com/office/powerpoint/2010/main" val="2347754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A60144C4-ABD2-70F4-BE61-257C3419006C}"/>
              </a:ext>
            </a:extLst>
          </p:cNvPr>
          <p:cNvSpPr>
            <a:spLocks noGrp="1"/>
          </p:cNvSpPr>
          <p:nvPr>
            <p:ph type="title"/>
          </p:nvPr>
        </p:nvSpPr>
        <p:spPr>
          <a:xfrm>
            <a:off x="343102" y="900310"/>
            <a:ext cx="10302459" cy="800354"/>
          </a:xfrm>
        </p:spPr>
        <p:txBody>
          <a:bodyPr>
            <a:normAutofit fontScale="90000"/>
          </a:bodyPr>
          <a:lstStyle/>
          <a:p>
            <a:pP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Φάσεις της επαγγελματικής ανάπτυξης</a:t>
            </a:r>
            <a:b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l-GR" altLang="en-US" b="1" dirty="0">
                <a:solidFill>
                  <a:srgbClr val="0070C0"/>
                </a:solidFill>
              </a:rPr>
              <a:t>1</a:t>
            </a:r>
            <a:r>
              <a:rPr lang="el-GR" altLang="en-US" b="1" baseline="30000" dirty="0">
                <a:solidFill>
                  <a:srgbClr val="0070C0"/>
                </a:solidFill>
              </a:rPr>
              <a:t>η</a:t>
            </a:r>
            <a:r>
              <a:rPr lang="el-GR" altLang="en-US" b="1" dirty="0">
                <a:solidFill>
                  <a:srgbClr val="0070C0"/>
                </a:solidFill>
              </a:rPr>
              <a:t> φάση </a:t>
            </a:r>
            <a:br>
              <a:rPr lang="el-GR" altLang="en-US" sz="2799" b="1" dirty="0">
                <a:solidFill>
                  <a:srgbClr val="0070C0"/>
                </a:solidFill>
              </a:rPr>
            </a:br>
            <a:br>
              <a:rPr lang="el-GR" dirty="0">
                <a:solidFill>
                  <a:schemeClr val="accent1">
                    <a:satMod val="150000"/>
                  </a:schemeClr>
                </a:solidFill>
              </a:rPr>
            </a:br>
            <a:endParaRPr lang="el-GR" dirty="0">
              <a:solidFill>
                <a:schemeClr val="accent1">
                  <a:satMod val="150000"/>
                </a:schemeClr>
              </a:solidFill>
            </a:endParaRPr>
          </a:p>
        </p:txBody>
      </p:sp>
      <p:sp>
        <p:nvSpPr>
          <p:cNvPr id="14339" name="2 - Θέση περιεχομένου">
            <a:extLst>
              <a:ext uri="{FF2B5EF4-FFF2-40B4-BE49-F238E27FC236}">
                <a16:creationId xmlns:a16="http://schemas.microsoft.com/office/drawing/2014/main" id="{FC7F9461-4957-7063-EC4C-7F661CA55461}"/>
              </a:ext>
            </a:extLst>
          </p:cNvPr>
          <p:cNvSpPr>
            <a:spLocks noGrp="1"/>
          </p:cNvSpPr>
          <p:nvPr>
            <p:ph idx="1"/>
          </p:nvPr>
        </p:nvSpPr>
        <p:spPr>
          <a:xfrm>
            <a:off x="545521" y="1700665"/>
            <a:ext cx="4393481" cy="4153813"/>
          </a:xfrm>
        </p:spPr>
        <p:txBody>
          <a:bodyPr>
            <a:normAutofit/>
          </a:bodyPr>
          <a:lstStyle/>
          <a:p>
            <a:pPr>
              <a:lnSpc>
                <a:spcPct val="110000"/>
              </a:lnSpc>
              <a:spcBef>
                <a:spcPts val="0"/>
              </a:spcBef>
              <a:buNone/>
              <a:defRPr/>
            </a:pPr>
            <a:r>
              <a:rPr lang="en-US" altLang="en-US" sz="2799" b="1" dirty="0">
                <a:solidFill>
                  <a:srgbClr val="0070C0"/>
                </a:solidFill>
              </a:rPr>
              <a:t>A</a:t>
            </a:r>
            <a:r>
              <a:rPr lang="el-GR" altLang="en-US" sz="2799" b="1" dirty="0">
                <a:solidFill>
                  <a:srgbClr val="0070C0"/>
                </a:solidFill>
              </a:rPr>
              <a:t>. </a:t>
            </a:r>
            <a:r>
              <a:rPr lang="el-GR" altLang="en-US" sz="2399" b="1" dirty="0">
                <a:solidFill>
                  <a:srgbClr val="0070C0"/>
                </a:solidFill>
              </a:rPr>
              <a:t>Στάδιο συνειδητοποίησης </a:t>
            </a:r>
            <a:endParaRPr lang="en-US" altLang="en-US" sz="2399" b="1" dirty="0">
              <a:solidFill>
                <a:srgbClr val="0070C0"/>
              </a:solidFill>
            </a:endParaRPr>
          </a:p>
          <a:p>
            <a:pPr>
              <a:lnSpc>
                <a:spcPct val="110000"/>
              </a:lnSpc>
              <a:spcBef>
                <a:spcPts val="0"/>
              </a:spcBef>
              <a:buNone/>
              <a:defRPr/>
            </a:pPr>
            <a:r>
              <a:rPr lang="en-US" altLang="en-US" sz="2399" b="1" dirty="0">
                <a:solidFill>
                  <a:srgbClr val="0070C0"/>
                </a:solidFill>
              </a:rPr>
              <a:t>   </a:t>
            </a:r>
            <a:r>
              <a:rPr lang="el-GR" altLang="en-US" sz="2399" b="1" dirty="0">
                <a:solidFill>
                  <a:srgbClr val="0070C0"/>
                </a:solidFill>
              </a:rPr>
              <a:t>(έως 7 ετών)</a:t>
            </a:r>
            <a:endParaRPr lang="en-US" altLang="en-US" sz="2399" b="1" dirty="0">
              <a:solidFill>
                <a:srgbClr val="0070C0"/>
              </a:solidFill>
            </a:endParaRPr>
          </a:p>
          <a:p>
            <a:pPr>
              <a:lnSpc>
                <a:spcPct val="110000"/>
              </a:lnSpc>
              <a:spcBef>
                <a:spcPts val="0"/>
              </a:spcBef>
              <a:buNone/>
              <a:defRPr/>
            </a:pPr>
            <a:endParaRPr lang="el-GR" altLang="en-US" sz="800" dirty="0"/>
          </a:p>
          <a:p>
            <a:pPr>
              <a:lnSpc>
                <a:spcPct val="110000"/>
              </a:lnSpc>
              <a:spcBef>
                <a:spcPts val="0"/>
              </a:spcBef>
              <a:buFont typeface="Wingdings" panose="05000000000000000000" pitchFamily="2" charset="2"/>
              <a:buChar char="ü"/>
              <a:defRPr/>
            </a:pPr>
            <a:r>
              <a:rPr lang="el-GR" altLang="en-US" dirty="0">
                <a:solidFill>
                  <a:schemeClr val="tx1">
                    <a:lumMod val="75000"/>
                    <a:lumOff val="25000"/>
                  </a:schemeClr>
                </a:solidFill>
              </a:rPr>
              <a:t>συνείδηση ομαδικής εργασίας </a:t>
            </a:r>
          </a:p>
          <a:p>
            <a:pPr>
              <a:lnSpc>
                <a:spcPct val="110000"/>
              </a:lnSpc>
              <a:spcBef>
                <a:spcPts val="0"/>
              </a:spcBef>
              <a:buFont typeface="Wingdings" panose="05000000000000000000" pitchFamily="2" charset="2"/>
              <a:buChar char="ü"/>
              <a:defRPr/>
            </a:pPr>
            <a:r>
              <a:rPr lang="el-GR" altLang="en-US" dirty="0">
                <a:solidFill>
                  <a:schemeClr val="tx1">
                    <a:lumMod val="75000"/>
                    <a:lumOff val="25000"/>
                  </a:schemeClr>
                </a:solidFill>
              </a:rPr>
              <a:t>συναίσθηση της εργασίας και των επαγγελμάτων </a:t>
            </a:r>
          </a:p>
          <a:p>
            <a:pPr>
              <a:lnSpc>
                <a:spcPct val="110000"/>
              </a:lnSpc>
              <a:spcBef>
                <a:spcPts val="0"/>
              </a:spcBef>
              <a:buFont typeface="Wingdings" panose="05000000000000000000" pitchFamily="2" charset="2"/>
              <a:buChar char="ü"/>
              <a:defRPr/>
            </a:pPr>
            <a:r>
              <a:rPr lang="el-GR" altLang="en-US" dirty="0">
                <a:solidFill>
                  <a:schemeClr val="tx1">
                    <a:lumMod val="75000"/>
                    <a:lumOff val="25000"/>
                  </a:schemeClr>
                </a:solidFill>
              </a:rPr>
              <a:t>αντίληψη των κοινωνικών ρόλων</a:t>
            </a:r>
          </a:p>
          <a:p>
            <a:pPr>
              <a:lnSpc>
                <a:spcPct val="110000"/>
              </a:lnSpc>
              <a:spcBef>
                <a:spcPts val="0"/>
              </a:spcBef>
              <a:buFont typeface="Wingdings" panose="05000000000000000000" pitchFamily="2" charset="2"/>
              <a:buChar char="ü"/>
              <a:defRPr/>
            </a:pPr>
            <a:r>
              <a:rPr lang="el-GR" altLang="en-US" b="1" dirty="0">
                <a:solidFill>
                  <a:schemeClr val="tx1">
                    <a:lumMod val="75000"/>
                    <a:lumOff val="25000"/>
                  </a:schemeClr>
                </a:solidFill>
              </a:rPr>
              <a:t>ρίζες ενδιαφερόντων</a:t>
            </a:r>
          </a:p>
          <a:p>
            <a:pPr eaLnBrk="1" hangingPunct="1">
              <a:defRPr/>
            </a:pPr>
            <a:endParaRPr lang="el-GR" altLang="en-US" dirty="0"/>
          </a:p>
        </p:txBody>
      </p:sp>
      <p:pic>
        <p:nvPicPr>
          <p:cNvPr id="14340" name="6 - Εικόνα" descr="images.jpg">
            <a:extLst>
              <a:ext uri="{FF2B5EF4-FFF2-40B4-BE49-F238E27FC236}">
                <a16:creationId xmlns:a16="http://schemas.microsoft.com/office/drawing/2014/main" id="{E89496FE-C5FD-B98F-44B5-F236DA9CE4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03542" y="4621540"/>
            <a:ext cx="1648982" cy="21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 Θέση περιεχομένου">
            <a:extLst>
              <a:ext uri="{FF2B5EF4-FFF2-40B4-BE49-F238E27FC236}">
                <a16:creationId xmlns:a16="http://schemas.microsoft.com/office/drawing/2014/main" id="{35B83DB7-F1E0-3D00-40B6-AC2724B5290C}"/>
              </a:ext>
            </a:extLst>
          </p:cNvPr>
          <p:cNvSpPr txBox="1">
            <a:spLocks/>
          </p:cNvSpPr>
          <p:nvPr/>
        </p:nvSpPr>
        <p:spPr>
          <a:xfrm>
            <a:off x="5344912" y="723497"/>
            <a:ext cx="5369457" cy="5642006"/>
          </a:xfrm>
          <a:prstGeom prst="rect">
            <a:avLst/>
          </a:prstGeom>
        </p:spPr>
        <p:txBody>
          <a:bodyPr vert="horz" lIns="91416" tIns="45708" rIns="91416" bIns="45708" rtlCol="0">
            <a:normAutofit fontScale="25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marR="0" lvl="0" indent="-319944" algn="l"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endParaRPr kumimoji="0" lang="el-GR" sz="2399"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319944" algn="ctr"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endParaRPr kumimoji="0" lang="el-GR" sz="9997"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319944" algn="ctr"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endParaRPr kumimoji="0" lang="el-GR" sz="4699"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319944" algn="l"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endParaRPr kumimoji="0" lang="el-GR" sz="8597"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319944" algn="l"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r>
              <a:rPr kumimoji="0" lang="en-US" sz="11197" b="1" i="0" u="none" strike="noStrike" kern="1200" cap="none" spc="0" normalizeH="0" baseline="0" noProof="0" dirty="0">
                <a:ln>
                  <a:noFill/>
                </a:ln>
                <a:solidFill>
                  <a:srgbClr val="0070C0"/>
                </a:solidFill>
                <a:effectLst/>
                <a:uLnTx/>
                <a:uFillTx/>
                <a:latin typeface="Corbel" panose="020B0503020204020204"/>
                <a:ea typeface="+mn-ea"/>
                <a:cs typeface="+mn-cs"/>
              </a:rPr>
              <a:t>B</a:t>
            </a:r>
            <a:r>
              <a:rPr kumimoji="0" lang="el-GR" sz="11197" b="1" i="0" u="none" strike="noStrike" kern="1200" cap="none" spc="0" normalizeH="0" baseline="0" noProof="0" dirty="0">
                <a:ln>
                  <a:noFill/>
                </a:ln>
                <a:solidFill>
                  <a:srgbClr val="0070C0"/>
                </a:solidFill>
                <a:effectLst/>
                <a:uLnTx/>
                <a:uFillTx/>
                <a:latin typeface="Corbel" panose="020B0503020204020204"/>
                <a:ea typeface="+mn-ea"/>
                <a:cs typeface="+mn-cs"/>
              </a:rPr>
              <a:t>. Στάδιο ενημέρωσης </a:t>
            </a:r>
            <a:endParaRPr kumimoji="0" lang="en-US" sz="11197" b="1" i="0" u="none" strike="noStrike" kern="1200" cap="none" spc="0" normalizeH="0" baseline="0" noProof="0" dirty="0">
              <a:ln>
                <a:noFill/>
              </a:ln>
              <a:solidFill>
                <a:srgbClr val="0070C0"/>
              </a:solidFill>
              <a:effectLst/>
              <a:uLnTx/>
              <a:uFillTx/>
              <a:latin typeface="Corbel" panose="020B0503020204020204"/>
              <a:ea typeface="+mn-ea"/>
              <a:cs typeface="+mn-cs"/>
            </a:endParaRPr>
          </a:p>
          <a:p>
            <a:pPr marL="0" marR="0" lvl="0" indent="-319944" algn="l"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r>
              <a:rPr kumimoji="0" lang="el-GR" sz="11197" b="1" i="0" u="none" strike="noStrike" kern="1200" cap="none" spc="0" normalizeH="0" baseline="0" noProof="0" dirty="0">
                <a:ln>
                  <a:noFill/>
                </a:ln>
                <a:solidFill>
                  <a:srgbClr val="0070C0"/>
                </a:solidFill>
                <a:effectLst/>
                <a:uLnTx/>
                <a:uFillTx/>
                <a:latin typeface="Corbel" panose="020B0503020204020204"/>
                <a:ea typeface="+mn-ea"/>
                <a:cs typeface="+mn-cs"/>
              </a:rPr>
              <a:t>(7-11 ετών)</a:t>
            </a:r>
          </a:p>
          <a:p>
            <a:pPr marL="0" marR="0" lvl="0" indent="-319944" algn="l"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endParaRPr kumimoji="0" lang="el-GR" sz="3999"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319944" algn="l" defTabSz="914126" rtl="0" eaLnBrk="1" fontAlgn="auto" latinLnBrk="0" hangingPunct="1">
              <a:lnSpc>
                <a:spcPct val="120000"/>
              </a:lnSpc>
              <a:spcBef>
                <a:spcPts val="0"/>
              </a:spcBef>
              <a:spcAft>
                <a:spcPts val="0"/>
              </a:spcAft>
              <a:buClr>
                <a:srgbClr val="A6B727"/>
              </a:buClr>
              <a:buSzPct val="80000"/>
              <a:buFont typeface="Wingdings" pitchFamily="2" charset="2"/>
              <a:buChar char="ü"/>
              <a:tabLst/>
              <a:defRPr/>
            </a:pPr>
            <a:r>
              <a:rPr kumimoji="0" lang="el-GR" sz="8797"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Αξιολογεί</a:t>
            </a:r>
            <a:r>
              <a:rPr kumimoji="0" lang="el-GR" sz="8797"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 τα επαγγέλματα με βάση τις πληροφορίες που συλλέγει.</a:t>
            </a:r>
          </a:p>
          <a:p>
            <a:pPr marL="0" marR="0" lvl="0" indent="-319944" algn="l" defTabSz="914126" rtl="0" eaLnBrk="1" fontAlgn="auto" latinLnBrk="0" hangingPunct="1">
              <a:lnSpc>
                <a:spcPct val="120000"/>
              </a:lnSpc>
              <a:spcBef>
                <a:spcPts val="0"/>
              </a:spcBef>
              <a:spcAft>
                <a:spcPts val="0"/>
              </a:spcAft>
              <a:buClr>
                <a:srgbClr val="A6B727"/>
              </a:buClr>
              <a:buSzPct val="80000"/>
              <a:buFont typeface="Wingdings" pitchFamily="2" charset="2"/>
              <a:buChar char="ü"/>
              <a:tabLst/>
              <a:defRPr/>
            </a:pPr>
            <a:r>
              <a:rPr kumimoji="0" lang="el-GR" sz="8797"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Διακρίνει</a:t>
            </a:r>
            <a:r>
              <a:rPr kumimoji="0" lang="el-GR" sz="8797"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 τη χρησιμότητα των διαφόρων επαγγελμάτων. </a:t>
            </a:r>
          </a:p>
          <a:p>
            <a:pPr marL="0" marR="0" lvl="0" indent="-319944" algn="l" defTabSz="914126" rtl="0" eaLnBrk="1" fontAlgn="auto" latinLnBrk="0" hangingPunct="1">
              <a:lnSpc>
                <a:spcPct val="120000"/>
              </a:lnSpc>
              <a:spcBef>
                <a:spcPts val="0"/>
              </a:spcBef>
              <a:spcAft>
                <a:spcPts val="0"/>
              </a:spcAft>
              <a:buClr>
                <a:srgbClr val="A6B727"/>
              </a:buClr>
              <a:buSzPct val="80000"/>
              <a:buFont typeface="Wingdings" pitchFamily="2" charset="2"/>
              <a:buChar char="ü"/>
              <a:tabLst/>
              <a:defRPr/>
            </a:pPr>
            <a:r>
              <a:rPr kumimoji="0" lang="el-GR" sz="8797"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Δημιουργεί</a:t>
            </a:r>
            <a:r>
              <a:rPr kumimoji="0" lang="el-GR" sz="8797" b="0"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 συμπάθεια ή αντιπάθεια για επαγγέλματα. </a:t>
            </a:r>
          </a:p>
          <a:p>
            <a:pPr marL="0" marR="0" lvl="0" indent="-319944" algn="l" defTabSz="914126" rtl="0" eaLnBrk="1" fontAlgn="auto" latinLnBrk="0" hangingPunct="1">
              <a:lnSpc>
                <a:spcPct val="120000"/>
              </a:lnSpc>
              <a:spcBef>
                <a:spcPts val="0"/>
              </a:spcBef>
              <a:spcAft>
                <a:spcPts val="0"/>
              </a:spcAft>
              <a:buClr>
                <a:srgbClr val="A6B727"/>
              </a:buClr>
              <a:buSzPct val="80000"/>
              <a:buFont typeface="Wingdings" pitchFamily="2" charset="2"/>
              <a:buChar char="ü"/>
              <a:tabLst/>
              <a:defRPr/>
            </a:pPr>
            <a:r>
              <a:rPr kumimoji="0" lang="el-GR" sz="8797" b="1" i="0" u="none"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rPr>
              <a:t>Παίρνει σειρά δοκιμαστικών αποφάσεων που στηρίζονται συνήθως σε μη ρεαλιστικά δεδομένα</a:t>
            </a:r>
            <a:endParaRPr kumimoji="0" lang="el-GR" sz="8797" b="0" i="0" u="sng" strike="noStrike" kern="1200" cap="none" spc="0" normalizeH="0" baseline="0" noProof="0" dirty="0">
              <a:ln>
                <a:noFill/>
              </a:ln>
              <a:solidFill>
                <a:srgbClr val="000000">
                  <a:lumMod val="75000"/>
                  <a:lumOff val="25000"/>
                </a:srgbClr>
              </a:solidFill>
              <a:effectLst/>
              <a:uLnTx/>
              <a:uFillTx/>
              <a:latin typeface="Corbel" panose="020B0503020204020204"/>
              <a:ea typeface="+mn-ea"/>
              <a:cs typeface="+mn-cs"/>
            </a:endParaRPr>
          </a:p>
          <a:p>
            <a:pPr marL="0" marR="0" lvl="0" indent="0" algn="l" defTabSz="914126" rtl="0" eaLnBrk="1" fontAlgn="auto" latinLnBrk="0" hangingPunct="1">
              <a:lnSpc>
                <a:spcPct val="120000"/>
              </a:lnSpc>
              <a:spcBef>
                <a:spcPts val="0"/>
              </a:spcBef>
              <a:spcAft>
                <a:spcPts val="0"/>
              </a:spcAft>
              <a:buClr>
                <a:srgbClr val="A6B727"/>
              </a:buClr>
              <a:buSzPct val="80000"/>
              <a:buFont typeface="Corbel" pitchFamily="34" charset="0"/>
              <a:buNone/>
              <a:tabLst/>
              <a:defRPr/>
            </a:pPr>
            <a:endParaRPr kumimoji="0" lang="el-GR" sz="2199"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9699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a:extLst>
              <a:ext uri="{FF2B5EF4-FFF2-40B4-BE49-F238E27FC236}">
                <a16:creationId xmlns:a16="http://schemas.microsoft.com/office/drawing/2014/main" id="{A0C32DB8-40F8-93C9-8316-C4252F3B5930}"/>
              </a:ext>
            </a:extLst>
          </p:cNvPr>
          <p:cNvSpPr>
            <a:spLocks noGrp="1"/>
          </p:cNvSpPr>
          <p:nvPr>
            <p:ph idx="1"/>
          </p:nvPr>
        </p:nvSpPr>
        <p:spPr>
          <a:xfrm>
            <a:off x="1008159" y="1510466"/>
            <a:ext cx="9062365" cy="5161209"/>
          </a:xfrm>
        </p:spPr>
        <p:txBody>
          <a:bodyPr rtlCol="0">
            <a:normAutofit/>
          </a:bodyPr>
          <a:lstStyle/>
          <a:p>
            <a:pPr marL="438780" indent="-319944">
              <a:spcBef>
                <a:spcPts val="0"/>
              </a:spcBef>
              <a:buNone/>
              <a:defRPr/>
            </a:pPr>
            <a:endParaRPr lang="el-GR" sz="1000" b="1" dirty="0">
              <a:solidFill>
                <a:srgbClr val="0070C0"/>
              </a:solidFill>
            </a:endParaRPr>
          </a:p>
          <a:p>
            <a:pPr marL="438780" indent="-319944">
              <a:lnSpc>
                <a:spcPct val="100000"/>
              </a:lnSpc>
              <a:spcBef>
                <a:spcPts val="0"/>
              </a:spcBef>
              <a:buNone/>
              <a:defRPr/>
            </a:pPr>
            <a:r>
              <a:rPr lang="el-GR" sz="2999" b="1" dirty="0">
                <a:solidFill>
                  <a:srgbClr val="0070C0"/>
                </a:solidFill>
              </a:rPr>
              <a:t>Γ. Στάδιο διερεύνησης &amp; προετοιμασίας (12</a:t>
            </a:r>
            <a:r>
              <a:rPr lang="en-US" sz="2999" b="1" dirty="0">
                <a:solidFill>
                  <a:srgbClr val="0070C0"/>
                </a:solidFill>
              </a:rPr>
              <a:t>-16</a:t>
            </a:r>
            <a:r>
              <a:rPr lang="el-GR" sz="2999" b="1" dirty="0">
                <a:solidFill>
                  <a:srgbClr val="0070C0"/>
                </a:solidFill>
              </a:rPr>
              <a:t> ετών)</a:t>
            </a:r>
            <a:endParaRPr lang="en-US" sz="2999" b="1" dirty="0">
              <a:solidFill>
                <a:srgbClr val="0070C0"/>
              </a:solidFill>
            </a:endParaRPr>
          </a:p>
          <a:p>
            <a:pPr marL="438780" indent="-319944">
              <a:lnSpc>
                <a:spcPct val="100000"/>
              </a:lnSpc>
              <a:spcBef>
                <a:spcPts val="0"/>
              </a:spcBef>
              <a:buNone/>
              <a:defRPr/>
            </a:pPr>
            <a:endParaRPr lang="el-GR" sz="900" b="1" dirty="0"/>
          </a:p>
          <a:p>
            <a:pPr marL="461633" indent="0">
              <a:lnSpc>
                <a:spcPct val="100000"/>
              </a:lnSpc>
              <a:spcBef>
                <a:spcPts val="0"/>
              </a:spcBef>
              <a:buFont typeface="Wingdings 2" panose="05020102010507070707" pitchFamily="18" charset="2"/>
              <a:buChar char=""/>
              <a:defRPr/>
            </a:pPr>
            <a:r>
              <a:rPr lang="el-GR" sz="2599" dirty="0">
                <a:solidFill>
                  <a:schemeClr val="tx1">
                    <a:lumMod val="75000"/>
                    <a:lumOff val="25000"/>
                  </a:schemeClr>
                </a:solidFill>
              </a:rPr>
              <a:t>Αποκρυστάλλωση </a:t>
            </a:r>
            <a:r>
              <a:rPr lang="el-GR" sz="2599" b="1" dirty="0">
                <a:solidFill>
                  <a:schemeClr val="tx1">
                    <a:lumMod val="75000"/>
                    <a:lumOff val="25000"/>
                  </a:schemeClr>
                </a:solidFill>
              </a:rPr>
              <a:t>αυτοαντίληψης</a:t>
            </a:r>
          </a:p>
          <a:p>
            <a:pPr marL="461633" indent="0">
              <a:lnSpc>
                <a:spcPct val="100000"/>
              </a:lnSpc>
              <a:spcBef>
                <a:spcPts val="0"/>
              </a:spcBef>
              <a:buFont typeface="Wingdings 2" panose="05020102010507070707" pitchFamily="18" charset="2"/>
              <a:buChar char=""/>
              <a:defRPr/>
            </a:pPr>
            <a:endParaRPr lang="el-GR" sz="1000" b="1" dirty="0">
              <a:solidFill>
                <a:schemeClr val="tx1">
                  <a:lumMod val="75000"/>
                  <a:lumOff val="25000"/>
                </a:schemeClr>
              </a:solidFill>
            </a:endParaRPr>
          </a:p>
          <a:p>
            <a:pPr marL="461633" indent="0">
              <a:lnSpc>
                <a:spcPct val="100000"/>
              </a:lnSpc>
              <a:spcBef>
                <a:spcPts val="0"/>
              </a:spcBef>
              <a:buFont typeface="Wingdings 2" panose="05020102010507070707" pitchFamily="18" charset="2"/>
              <a:buChar char=""/>
              <a:defRPr/>
            </a:pPr>
            <a:r>
              <a:rPr lang="el-GR" sz="2599" b="1" dirty="0">
                <a:solidFill>
                  <a:schemeClr val="tx1">
                    <a:lumMod val="75000"/>
                    <a:lumOff val="25000"/>
                  </a:schemeClr>
                </a:solidFill>
              </a:rPr>
              <a:t>Έλεγχος</a:t>
            </a:r>
            <a:r>
              <a:rPr lang="el-GR" sz="2599" dirty="0">
                <a:solidFill>
                  <a:schemeClr val="tx1">
                    <a:lumMod val="75000"/>
                    <a:lumOff val="25000"/>
                  </a:schemeClr>
                </a:solidFill>
              </a:rPr>
              <a:t> υποθέσεων που έκανε σε προηγούμενα στάδια</a:t>
            </a:r>
          </a:p>
          <a:p>
            <a:pPr marL="461633" indent="0">
              <a:lnSpc>
                <a:spcPct val="100000"/>
              </a:lnSpc>
              <a:spcBef>
                <a:spcPts val="0"/>
              </a:spcBef>
              <a:buFont typeface="Wingdings 2" panose="05020102010507070707" pitchFamily="18" charset="2"/>
              <a:buChar char=""/>
              <a:defRPr/>
            </a:pPr>
            <a:endParaRPr lang="el-GR" sz="1000" dirty="0">
              <a:solidFill>
                <a:schemeClr val="tx1">
                  <a:lumMod val="75000"/>
                  <a:lumOff val="25000"/>
                </a:schemeClr>
              </a:solidFill>
            </a:endParaRPr>
          </a:p>
          <a:p>
            <a:pPr marL="461633" indent="0">
              <a:lnSpc>
                <a:spcPct val="100000"/>
              </a:lnSpc>
              <a:spcBef>
                <a:spcPts val="0"/>
              </a:spcBef>
              <a:buFont typeface="Wingdings 2" panose="05020102010507070707" pitchFamily="18" charset="2"/>
              <a:buChar char=""/>
              <a:defRPr/>
            </a:pPr>
            <a:r>
              <a:rPr lang="el-GR" sz="2599" dirty="0">
                <a:solidFill>
                  <a:schemeClr val="tx1">
                    <a:lumMod val="75000"/>
                    <a:lumOff val="25000"/>
                  </a:schemeClr>
                </a:solidFill>
              </a:rPr>
              <a:t>Εκδήλωση </a:t>
            </a:r>
            <a:r>
              <a:rPr lang="el-GR" sz="2599" b="1" dirty="0">
                <a:solidFill>
                  <a:schemeClr val="tx1">
                    <a:lumMod val="75000"/>
                    <a:lumOff val="25000"/>
                  </a:schemeClr>
                </a:solidFill>
              </a:rPr>
              <a:t>ενδιαφέροντος</a:t>
            </a:r>
            <a:r>
              <a:rPr lang="el-GR" sz="2599" dirty="0">
                <a:solidFill>
                  <a:schemeClr val="tx1">
                    <a:lumMod val="75000"/>
                    <a:lumOff val="25000"/>
                  </a:schemeClr>
                </a:solidFill>
              </a:rPr>
              <a:t> για συγκεκριμένα επαγγέλματα. </a:t>
            </a:r>
          </a:p>
          <a:p>
            <a:pPr marL="461633" indent="0">
              <a:lnSpc>
                <a:spcPct val="100000"/>
              </a:lnSpc>
              <a:spcBef>
                <a:spcPts val="0"/>
              </a:spcBef>
              <a:buFont typeface="Wingdings 2" panose="05020102010507070707" pitchFamily="18" charset="2"/>
              <a:buChar char=""/>
              <a:defRPr/>
            </a:pPr>
            <a:endParaRPr lang="el-GR" sz="900" dirty="0">
              <a:solidFill>
                <a:schemeClr val="tx1">
                  <a:lumMod val="75000"/>
                  <a:lumOff val="25000"/>
                </a:schemeClr>
              </a:solidFill>
            </a:endParaRPr>
          </a:p>
          <a:p>
            <a:pPr marL="461633" indent="0">
              <a:lnSpc>
                <a:spcPct val="100000"/>
              </a:lnSpc>
              <a:spcBef>
                <a:spcPts val="0"/>
              </a:spcBef>
              <a:buFont typeface="Wingdings 2" panose="05020102010507070707" pitchFamily="18" charset="2"/>
              <a:buChar char="P"/>
              <a:defRPr/>
            </a:pPr>
            <a:r>
              <a:rPr lang="el-GR" sz="2599" b="1" dirty="0">
                <a:solidFill>
                  <a:schemeClr val="tx1">
                    <a:lumMod val="75000"/>
                    <a:lumOff val="25000"/>
                  </a:schemeClr>
                </a:solidFill>
              </a:rPr>
              <a:t>Ικανότητα συνδυασμού πληροφοριών, καταστάσεων, αξιών, ενδιαφερόντων &amp; φιλοδοξιών.</a:t>
            </a:r>
          </a:p>
          <a:p>
            <a:pPr marL="461633" indent="0">
              <a:lnSpc>
                <a:spcPct val="110000"/>
              </a:lnSpc>
              <a:spcBef>
                <a:spcPts val="0"/>
              </a:spcBef>
              <a:buFont typeface="Wingdings 2" panose="05020102010507070707" pitchFamily="18" charset="2"/>
              <a:buChar char="P"/>
              <a:defRPr/>
            </a:pPr>
            <a:endParaRPr lang="el-GR" sz="1200" dirty="0"/>
          </a:p>
        </p:txBody>
      </p:sp>
      <p:pic>
        <p:nvPicPr>
          <p:cNvPr id="16388" name="Picture 2">
            <a:extLst>
              <a:ext uri="{FF2B5EF4-FFF2-40B4-BE49-F238E27FC236}">
                <a16:creationId xmlns:a16="http://schemas.microsoft.com/office/drawing/2014/main" id="{9658D49F-2058-5D70-0C07-13B18C0CB6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3443" y="4935760"/>
            <a:ext cx="1174444" cy="158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 Τίτλος">
            <a:extLst>
              <a:ext uri="{FF2B5EF4-FFF2-40B4-BE49-F238E27FC236}">
                <a16:creationId xmlns:a16="http://schemas.microsoft.com/office/drawing/2014/main" id="{504B8D1E-763E-B384-074B-5983A1E241FC}"/>
              </a:ext>
            </a:extLst>
          </p:cNvPr>
          <p:cNvSpPr>
            <a:spLocks noGrp="1"/>
          </p:cNvSpPr>
          <p:nvPr>
            <p:ph type="title"/>
          </p:nvPr>
        </p:nvSpPr>
        <p:spPr>
          <a:xfrm>
            <a:off x="458603" y="995533"/>
            <a:ext cx="10302459" cy="800354"/>
          </a:xfrm>
        </p:spPr>
        <p:txBody>
          <a:bodyPr>
            <a:normAutofit fontScale="90000"/>
          </a:bodyPr>
          <a:lstStyle/>
          <a:p>
            <a:pPr>
              <a:defRPr/>
            </a:pPr>
            <a:r>
              <a:rPr lang="el-GR"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Ο 4 φάσεις της επαγγελματικής ανάπτυξης</a:t>
            </a:r>
            <a:br>
              <a:rPr lang="en-US"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br>
            <a:r>
              <a:rPr lang="el-GR" altLang="en-US" b="1" dirty="0">
                <a:solidFill>
                  <a:srgbClr val="0070C0"/>
                </a:solidFill>
              </a:rPr>
              <a:t>1</a:t>
            </a:r>
            <a:r>
              <a:rPr lang="el-GR" altLang="en-US" b="1" baseline="30000" dirty="0">
                <a:solidFill>
                  <a:srgbClr val="0070C0"/>
                </a:solidFill>
              </a:rPr>
              <a:t>η</a:t>
            </a:r>
            <a:r>
              <a:rPr lang="el-GR" altLang="en-US" b="1" dirty="0">
                <a:solidFill>
                  <a:srgbClr val="0070C0"/>
                </a:solidFill>
              </a:rPr>
              <a:t> φάση </a:t>
            </a:r>
            <a:br>
              <a:rPr lang="el-GR" altLang="en-US" sz="2799" b="1" dirty="0">
                <a:solidFill>
                  <a:srgbClr val="0070C0"/>
                </a:solidFill>
              </a:rPr>
            </a:br>
            <a:br>
              <a:rPr lang="el-GR" dirty="0">
                <a:solidFill>
                  <a:schemeClr val="accent1">
                    <a:satMod val="150000"/>
                  </a:schemeClr>
                </a:solidFill>
              </a:rPr>
            </a:br>
            <a:endParaRPr lang="el-GR" dirty="0">
              <a:solidFill>
                <a:schemeClr val="accent1">
                  <a:satMod val="150000"/>
                </a:schemeClr>
              </a:solidFill>
            </a:endParaRPr>
          </a:p>
        </p:txBody>
      </p:sp>
    </p:spTree>
    <p:extLst>
      <p:ext uri="{BB962C8B-B14F-4D97-AF65-F5344CB8AC3E}">
        <p14:creationId xmlns:p14="http://schemas.microsoft.com/office/powerpoint/2010/main" val="2272836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2133972" y="188913"/>
            <a:ext cx="8024441" cy="863600"/>
          </a:xfrm>
        </p:spPr>
        <p:txBody>
          <a:bodyPr rtlCol="0">
            <a:normAutofit/>
          </a:bodyPr>
          <a:lstStyle/>
          <a:p>
            <a:pPr rtl="0"/>
            <a:r>
              <a:rPr lang="el-GR" sz="3600" b="1" cap="none" dirty="0">
                <a:latin typeface="Calibri" panose="020F0502020204030204" pitchFamily="34" charset="0"/>
                <a:cs typeface="Calibri" panose="020F0502020204030204" pitchFamily="34" charset="0"/>
              </a:rPr>
              <a:t>Ανάπτυξη των εργασιακών αξιών</a:t>
            </a:r>
            <a:endParaRPr lang="en-US" sz="3600" b="1" cap="none" dirty="0">
              <a:latin typeface="Calibri" panose="020F0502020204030204" pitchFamily="34" charset="0"/>
              <a:cs typeface="Calibri" panose="020F0502020204030204" pitchFamily="34" charset="0"/>
            </a:endParaRPr>
          </a:p>
        </p:txBody>
      </p:sp>
      <p:sp>
        <p:nvSpPr>
          <p:cNvPr id="14" name="Content Placeholder 13"/>
          <p:cNvSpPr>
            <a:spLocks noGrp="1"/>
          </p:cNvSpPr>
          <p:nvPr>
            <p:ph idx="4294967295"/>
          </p:nvPr>
        </p:nvSpPr>
        <p:spPr>
          <a:xfrm>
            <a:off x="261764" y="1124744"/>
            <a:ext cx="11233248" cy="4824536"/>
          </a:xfrm>
        </p:spPr>
        <p:txBody>
          <a:bodyPr rtlCol="0">
            <a:normAutofit fontScale="92500"/>
          </a:bodyPr>
          <a:lstStyle/>
          <a:p>
            <a:pPr algn="just">
              <a:lnSpc>
                <a:spcPct val="150000"/>
              </a:lnSpc>
            </a:pPr>
            <a:r>
              <a:rPr lang="el-GR" sz="2200" b="1" cap="none" dirty="0">
                <a:solidFill>
                  <a:schemeClr val="tx1">
                    <a:lumMod val="75000"/>
                  </a:schemeClr>
                </a:solidFill>
                <a:latin typeface="Calibri" panose="020F0502020204030204" pitchFamily="34" charset="0"/>
                <a:cs typeface="Calibri" panose="020F0502020204030204" pitchFamily="34" charset="0"/>
              </a:rPr>
              <a:t>Γύρω στα 16 </a:t>
            </a:r>
            <a:r>
              <a:rPr lang="el-GR" sz="2200" cap="none" dirty="0">
                <a:solidFill>
                  <a:schemeClr val="tx1">
                    <a:lumMod val="75000"/>
                  </a:schemeClr>
                </a:solidFill>
                <a:latin typeface="Calibri" panose="020F0502020204030204" pitchFamily="34" charset="0"/>
                <a:cs typeface="Calibri" panose="020F0502020204030204" pitchFamily="34" charset="0"/>
              </a:rPr>
              <a:t>οι προσωπικές αξίες </a:t>
            </a:r>
            <a:r>
              <a:rPr lang="el-GR" sz="2200" b="1" cap="none" dirty="0">
                <a:solidFill>
                  <a:schemeClr val="tx1">
                    <a:lumMod val="75000"/>
                  </a:schemeClr>
                </a:solidFill>
                <a:latin typeface="Calibri" panose="020F0502020204030204" pitchFamily="34" charset="0"/>
                <a:cs typeface="Calibri" panose="020F0502020204030204" pitchFamily="34" charset="0"/>
              </a:rPr>
              <a:t>αρχίζουν να παίζουν βασικό ρόλο </a:t>
            </a:r>
            <a:r>
              <a:rPr lang="el-GR" sz="2200" cap="none" dirty="0">
                <a:solidFill>
                  <a:schemeClr val="tx1">
                    <a:lumMod val="75000"/>
                  </a:schemeClr>
                </a:solidFill>
                <a:latin typeface="Calibri" panose="020F0502020204030204" pitchFamily="34" charset="0"/>
                <a:cs typeface="Calibri" panose="020F0502020204030204" pitchFamily="34" charset="0"/>
              </a:rPr>
              <a:t>στις επαγγελματικές αποφάσεις και κατά </a:t>
            </a:r>
            <a:r>
              <a:rPr lang="el-GR" sz="2200" b="1" cap="none" dirty="0">
                <a:solidFill>
                  <a:schemeClr val="tx1">
                    <a:lumMod val="75000"/>
                  </a:schemeClr>
                </a:solidFill>
                <a:latin typeface="Calibri" panose="020F0502020204030204" pitchFamily="34" charset="0"/>
                <a:cs typeface="Calibri" panose="020F0502020204030204" pitchFamily="34" charset="0"/>
              </a:rPr>
              <a:t>το στάδιο της μετάβασης </a:t>
            </a:r>
            <a:r>
              <a:rPr lang="el-GR" sz="2200" cap="none" dirty="0">
                <a:solidFill>
                  <a:schemeClr val="tx1">
                    <a:lumMod val="75000"/>
                  </a:schemeClr>
                </a:solidFill>
                <a:latin typeface="Calibri" panose="020F0502020204030204" pitchFamily="34" charset="0"/>
                <a:cs typeface="Calibri" panose="020F0502020204030204" pitchFamily="34" charset="0"/>
              </a:rPr>
              <a:t>(γύρω στα 18) οι νέοι είναι έτοιμοι να δοκιμάσουν </a:t>
            </a:r>
            <a:r>
              <a:rPr lang="el-GR" sz="2200" b="1" cap="none" dirty="0">
                <a:solidFill>
                  <a:schemeClr val="tx1">
                    <a:lumMod val="75000"/>
                  </a:schemeClr>
                </a:solidFill>
                <a:latin typeface="Calibri" panose="020F0502020204030204" pitchFamily="34" charset="0"/>
                <a:cs typeface="Calibri" panose="020F0502020204030204" pitchFamily="34" charset="0"/>
              </a:rPr>
              <a:t>να ενσωματώσουν </a:t>
            </a:r>
            <a:r>
              <a:rPr lang="el-GR" sz="2200" cap="none" dirty="0">
                <a:solidFill>
                  <a:schemeClr val="tx1">
                    <a:lumMod val="75000"/>
                  </a:schemeClr>
                </a:solidFill>
                <a:latin typeface="Calibri" panose="020F0502020204030204" pitchFamily="34" charset="0"/>
                <a:cs typeface="Calibri" panose="020F0502020204030204" pitchFamily="34" charset="0"/>
              </a:rPr>
              <a:t>τα ενδιαφέροντά τους, τις ικανότητες και τις αξίες τους σε μια ρεαλιστική επαγγελματική επιλογή</a:t>
            </a:r>
          </a:p>
          <a:p>
            <a:pPr algn="just">
              <a:lnSpc>
                <a:spcPct val="150000"/>
              </a:lnSpc>
            </a:pPr>
            <a:r>
              <a:rPr lang="el-GR" sz="2200" cap="none" dirty="0">
                <a:solidFill>
                  <a:schemeClr val="tx1">
                    <a:lumMod val="75000"/>
                  </a:schemeClr>
                </a:solidFill>
                <a:latin typeface="Calibri" panose="020F0502020204030204" pitchFamily="34" charset="0"/>
                <a:cs typeface="Calibri" panose="020F0502020204030204" pitchFamily="34" charset="0"/>
              </a:rPr>
              <a:t>Οι έφηβοι αξιολογούν, γενικά, ένα ευρύ φάσμα εργασιακών ανταμοιβών ως πολύ σημαντικές </a:t>
            </a:r>
            <a:r>
              <a:rPr lang="el-GR" sz="2200" b="1" cap="none" dirty="0">
                <a:solidFill>
                  <a:schemeClr val="tx1">
                    <a:lumMod val="75000"/>
                  </a:schemeClr>
                </a:solidFill>
                <a:latin typeface="Calibri" panose="020F0502020204030204" pitchFamily="34" charset="0"/>
                <a:cs typeface="Calibri" panose="020F0502020204030204" pitchFamily="34" charset="0"/>
              </a:rPr>
              <a:t>επιδεικνύοντας σε ένα βαθμό μία στάση </a:t>
            </a:r>
            <a:r>
              <a:rPr lang="el-GR" sz="2200" cap="none" dirty="0">
                <a:solidFill>
                  <a:schemeClr val="tx1">
                    <a:lumMod val="75000"/>
                  </a:schemeClr>
                </a:solidFill>
                <a:latin typeface="Calibri" panose="020F0502020204030204" pitchFamily="34" charset="0"/>
                <a:cs typeface="Calibri" panose="020F0502020204030204" pitchFamily="34" charset="0"/>
              </a:rPr>
              <a:t>«τα θέλω όλα» αναφορικά με τις εργασιακές τους αξίες</a:t>
            </a:r>
          </a:p>
          <a:p>
            <a:pPr algn="just">
              <a:lnSpc>
                <a:spcPct val="150000"/>
              </a:lnSpc>
            </a:pPr>
            <a:r>
              <a:rPr lang="el-GR" sz="2200" cap="none" dirty="0">
                <a:solidFill>
                  <a:schemeClr val="tx1">
                    <a:lumMod val="75000"/>
                  </a:schemeClr>
                </a:solidFill>
                <a:latin typeface="Calibri" panose="020F0502020204030204" pitchFamily="34" charset="0"/>
                <a:cs typeface="Calibri" panose="020F0502020204030204" pitchFamily="34" charset="0"/>
              </a:rPr>
              <a:t> </a:t>
            </a:r>
            <a:r>
              <a:rPr lang="el-GR" sz="2200" b="1" cap="none" dirty="0">
                <a:solidFill>
                  <a:schemeClr val="tx1">
                    <a:lumMod val="75000"/>
                  </a:schemeClr>
                </a:solidFill>
                <a:latin typeface="Calibri" panose="020F0502020204030204" pitchFamily="34" charset="0"/>
                <a:cs typeface="Calibri" panose="020F0502020204030204" pitchFamily="34" charset="0"/>
              </a:rPr>
              <a:t>Με την πάροδο της ηλικίας γινόμαστε </a:t>
            </a:r>
            <a:r>
              <a:rPr lang="el-GR" sz="2200" cap="none" dirty="0">
                <a:solidFill>
                  <a:schemeClr val="tx1">
                    <a:lumMod val="75000"/>
                  </a:schemeClr>
                </a:solidFill>
                <a:latin typeface="Calibri" panose="020F0502020204030204" pitchFamily="34" charset="0"/>
                <a:cs typeface="Calibri" panose="020F0502020204030204" pitchFamily="34" charset="0"/>
              </a:rPr>
              <a:t>πιο επιλεκτικοί, πιο ρεαλιστικοί, εγκαταλείποντας τις επιθυμίες για ανταμοιβές που </a:t>
            </a:r>
            <a:r>
              <a:rPr lang="el-GR" sz="2200" b="1" cap="none" dirty="0">
                <a:solidFill>
                  <a:schemeClr val="tx1">
                    <a:lumMod val="75000"/>
                  </a:schemeClr>
                </a:solidFill>
                <a:latin typeface="Calibri" panose="020F0502020204030204" pitchFamily="34" charset="0"/>
                <a:cs typeface="Calibri" panose="020F0502020204030204" pitchFamily="34" charset="0"/>
              </a:rPr>
              <a:t>δεν λαμβάνονται σε επαρκείς ποσότητες </a:t>
            </a:r>
            <a:r>
              <a:rPr lang="el-GR" sz="2200" cap="none" dirty="0">
                <a:solidFill>
                  <a:schemeClr val="tx1">
                    <a:lumMod val="75000"/>
                  </a:schemeClr>
                </a:solidFill>
                <a:latin typeface="Calibri" panose="020F0502020204030204" pitchFamily="34" charset="0"/>
                <a:cs typeface="Calibri" panose="020F0502020204030204" pitchFamily="34" charset="0"/>
              </a:rPr>
              <a:t>(το να δίνει κανείς σημασία σε κάτι που δεν έχει ή δεν μπορεί να έχει δημιουργεί </a:t>
            </a:r>
            <a:r>
              <a:rPr lang="el-GR" sz="2200" b="1" cap="none" dirty="0">
                <a:solidFill>
                  <a:schemeClr val="tx1">
                    <a:lumMod val="75000"/>
                  </a:schemeClr>
                </a:solidFill>
                <a:latin typeface="Calibri" panose="020F0502020204030204" pitchFamily="34" charset="0"/>
                <a:cs typeface="Calibri" panose="020F0502020204030204" pitchFamily="34" charset="0"/>
              </a:rPr>
              <a:t>γνωστική ασυμφωνία</a:t>
            </a:r>
            <a:r>
              <a:rPr lang="el-GR" sz="2200" cap="none" dirty="0">
                <a:solidFill>
                  <a:schemeClr val="tx1">
                    <a:lumMod val="75000"/>
                  </a:schemeClr>
                </a:solidFill>
                <a:latin typeface="Calibri" panose="020F0502020204030204" pitchFamily="34" charset="0"/>
                <a:cs typeface="Calibri" panose="020F0502020204030204" pitchFamily="34" charset="0"/>
              </a:rPr>
              <a:t> και </a:t>
            </a:r>
            <a:r>
              <a:rPr lang="el-GR" sz="2200" b="1" cap="none" dirty="0">
                <a:solidFill>
                  <a:schemeClr val="tx1">
                    <a:lumMod val="75000"/>
                  </a:schemeClr>
                </a:solidFill>
                <a:latin typeface="Calibri" panose="020F0502020204030204" pitchFamily="34" charset="0"/>
                <a:cs typeface="Calibri" panose="020F0502020204030204" pitchFamily="34" charset="0"/>
              </a:rPr>
              <a:t>μείωση</a:t>
            </a:r>
            <a:r>
              <a:rPr lang="el-GR" sz="2200" cap="none" dirty="0">
                <a:solidFill>
                  <a:schemeClr val="tx1">
                    <a:lumMod val="75000"/>
                  </a:schemeClr>
                </a:solidFill>
                <a:latin typeface="Calibri" panose="020F0502020204030204" pitchFamily="34" charset="0"/>
                <a:cs typeface="Calibri" panose="020F0502020204030204" pitchFamily="34" charset="0"/>
              </a:rPr>
              <a:t> της αυτοεκτίμησης)</a:t>
            </a:r>
          </a:p>
          <a:p>
            <a:pPr algn="just">
              <a:lnSpc>
                <a:spcPct val="150000"/>
              </a:lnSpc>
            </a:pPr>
            <a:endParaRPr lang="el-GR" dirty="0">
              <a:solidFill>
                <a:schemeClr val="tx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0092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2032000" y="260350"/>
            <a:ext cx="10156825" cy="865188"/>
          </a:xfrm>
        </p:spPr>
        <p:txBody>
          <a:bodyPr rtlCol="0">
            <a:normAutofit/>
          </a:bodyPr>
          <a:lstStyle/>
          <a:p>
            <a:pPr rtl="0"/>
            <a:r>
              <a:rPr lang="el-GR" sz="3600" cap="none" dirty="0">
                <a:latin typeface="Calibri" panose="020F0502020204030204" pitchFamily="34" charset="0"/>
                <a:cs typeface="Calibri" panose="020F0502020204030204" pitchFamily="34" charset="0"/>
              </a:rPr>
              <a:t>Ανάπτυξη των εργασιακών αξιών</a:t>
            </a:r>
            <a:endParaRPr lang="en-US" sz="3600" cap="none" dirty="0">
              <a:latin typeface="Calibri" panose="020F0502020204030204" pitchFamily="34" charset="0"/>
              <a:cs typeface="Calibri" panose="020F0502020204030204" pitchFamily="34" charset="0"/>
            </a:endParaRPr>
          </a:p>
        </p:txBody>
      </p:sp>
      <p:sp>
        <p:nvSpPr>
          <p:cNvPr id="14" name="Content Placeholder 13"/>
          <p:cNvSpPr>
            <a:spLocks noGrp="1"/>
          </p:cNvSpPr>
          <p:nvPr>
            <p:ph idx="4294967295"/>
          </p:nvPr>
        </p:nvSpPr>
        <p:spPr>
          <a:xfrm>
            <a:off x="117749" y="1125538"/>
            <a:ext cx="11377264" cy="5327650"/>
          </a:xfrm>
        </p:spPr>
        <p:txBody>
          <a:bodyPr rtlCol="0">
            <a:normAutofit/>
          </a:bodyPr>
          <a:lstStyle/>
          <a:p>
            <a:pPr algn="just"/>
            <a:r>
              <a:rPr lang="el-GR" sz="2200" cap="none" dirty="0">
                <a:latin typeface="Calibri" panose="020F0502020204030204" pitchFamily="34" charset="0"/>
                <a:cs typeface="Calibri" panose="020F0502020204030204" pitchFamily="34" charset="0"/>
              </a:rPr>
              <a:t>Αν οι αξίες </a:t>
            </a:r>
            <a:r>
              <a:rPr lang="el-GR" sz="2200" b="1" cap="none" dirty="0">
                <a:latin typeface="Calibri" panose="020F0502020204030204" pitchFamily="34" charset="0"/>
                <a:cs typeface="Calibri" panose="020F0502020204030204" pitchFamily="34" charset="0"/>
              </a:rPr>
              <a:t>δεν είναι πλήρως αποκρυσταλλωμένες </a:t>
            </a:r>
            <a:r>
              <a:rPr lang="el-GR" sz="2200" cap="none" dirty="0">
                <a:latin typeface="Calibri" panose="020F0502020204030204" pitchFamily="34" charset="0"/>
                <a:cs typeface="Calibri" panose="020F0502020204030204" pitchFamily="34" charset="0"/>
              </a:rPr>
              <a:t>θα προκύψουν δυσκολίες και οι επιλογές θα είναι αβέβαιες</a:t>
            </a:r>
          </a:p>
          <a:p>
            <a:pPr algn="just"/>
            <a:r>
              <a:rPr lang="el-GR" sz="2200" cap="none" dirty="0">
                <a:latin typeface="Calibri" panose="020F0502020204030204" pitchFamily="34" charset="0"/>
                <a:cs typeface="Calibri" panose="020F0502020204030204" pitchFamily="34" charset="0"/>
              </a:rPr>
              <a:t>Οι εργασιακές αξίες ταξινομούνται ιεραρχικά στο μυαλό του ατόμου </a:t>
            </a:r>
            <a:r>
              <a:rPr lang="el-GR" sz="2200" b="1" cap="none" dirty="0">
                <a:latin typeface="Calibri" panose="020F0502020204030204" pitchFamily="34" charset="0"/>
                <a:cs typeface="Calibri" panose="020F0502020204030204" pitchFamily="34" charset="0"/>
              </a:rPr>
              <a:t>ανάλογα με τη σχετική σημασία τους</a:t>
            </a:r>
            <a:r>
              <a:rPr lang="el-GR" sz="2200" cap="none" dirty="0">
                <a:latin typeface="Calibri" panose="020F0502020204030204" pitchFamily="34" charset="0"/>
                <a:cs typeface="Calibri" panose="020F0502020204030204" pitchFamily="34" charset="0"/>
              </a:rPr>
              <a:t> και το άτομο εφαρμόζει αυτήν την ιεραρχία, όταν παίρνει σημαντικές αποφάσεις αναφορικά με την εργασία και τη σταδιοδρομία</a:t>
            </a:r>
          </a:p>
          <a:p>
            <a:pPr algn="just"/>
            <a:r>
              <a:rPr lang="el-GR" sz="2200" cap="none" dirty="0">
                <a:latin typeface="Calibri" panose="020F0502020204030204" pitchFamily="34" charset="0"/>
                <a:cs typeface="Calibri" panose="020F0502020204030204" pitchFamily="34" charset="0"/>
              </a:rPr>
              <a:t>Οι </a:t>
            </a:r>
            <a:r>
              <a:rPr lang="el-GR" sz="2200" b="1" cap="none" dirty="0">
                <a:latin typeface="Calibri" panose="020F0502020204030204" pitchFamily="34" charset="0"/>
                <a:cs typeface="Calibri" panose="020F0502020204030204" pitchFamily="34" charset="0"/>
              </a:rPr>
              <a:t>υψηλής προτεραιότητας αξίες</a:t>
            </a:r>
            <a:r>
              <a:rPr lang="el-GR" sz="2200" cap="none" dirty="0">
                <a:latin typeface="Calibri" panose="020F0502020204030204" pitchFamily="34" charset="0"/>
                <a:cs typeface="Calibri" panose="020F0502020204030204" pitchFamily="34" charset="0"/>
              </a:rPr>
              <a:t> είναι πιο κρίσιμες στη λήψη απόφασης από τις χαμηλής προτεραιότητας αξίες</a:t>
            </a:r>
          </a:p>
          <a:p>
            <a:pPr algn="just"/>
            <a:r>
              <a:rPr lang="el-GR" sz="2200" cap="none" dirty="0">
                <a:latin typeface="Calibri" panose="020F0502020204030204" pitchFamily="34" charset="0"/>
                <a:cs typeface="Calibri" panose="020F0502020204030204" pitchFamily="34" charset="0"/>
              </a:rPr>
              <a:t>Οι αξίες είναι </a:t>
            </a:r>
            <a:r>
              <a:rPr lang="el-GR" sz="2200" b="1" cap="none" dirty="0">
                <a:latin typeface="Calibri" panose="020F0502020204030204" pitchFamily="34" charset="0"/>
                <a:cs typeface="Calibri" panose="020F0502020204030204" pitchFamily="34" charset="0"/>
              </a:rPr>
              <a:t>πιο θεμελιώδεις </a:t>
            </a:r>
            <a:r>
              <a:rPr lang="el-GR" sz="2200" cap="none" dirty="0">
                <a:latin typeface="Calibri" panose="020F0502020204030204" pitchFamily="34" charset="0"/>
                <a:cs typeface="Calibri" panose="020F0502020204030204" pitchFamily="34" charset="0"/>
              </a:rPr>
              <a:t>από τα ενδιαφέροντα και το να διερευνηθεί τι επιδιώκει ένα άτομο από τη ζωή είναι συχνά χρήσιμο στα ζητήματα επιλογής του πεδίου ή της δραστηριότητας στην οποία μπορεί να το αναζητήσει</a:t>
            </a:r>
          </a:p>
          <a:p>
            <a:pPr algn="just"/>
            <a:endParaRPr lang="el-GR" dirty="0">
              <a:latin typeface="Calibri" panose="020F0502020204030204" pitchFamily="34" charset="0"/>
              <a:cs typeface="Calibri" panose="020F0502020204030204" pitchFamily="34" charset="0"/>
            </a:endParaRPr>
          </a:p>
          <a:p>
            <a:pPr algn="just"/>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172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p:cNvSpPr>
            <a:spLocks noGrp="1"/>
          </p:cNvSpPr>
          <p:nvPr>
            <p:ph sz="half" idx="4294967295"/>
          </p:nvPr>
        </p:nvSpPr>
        <p:spPr>
          <a:xfrm>
            <a:off x="5980995" y="188640"/>
            <a:ext cx="5472112" cy="5903912"/>
          </a:xfrm>
        </p:spPr>
        <p:txBody>
          <a:bodyPr>
            <a:normAutofit/>
          </a:bodyPr>
          <a:lstStyle/>
          <a:p>
            <a:pPr algn="just"/>
            <a:r>
              <a:rPr lang="el-GR" cap="none" dirty="0">
                <a:latin typeface="Calibri" panose="020F0502020204030204" pitchFamily="34" charset="0"/>
                <a:cs typeface="Calibri" panose="020F0502020204030204" pitchFamily="34" charset="0"/>
              </a:rPr>
              <a:t>Οι </a:t>
            </a:r>
            <a:r>
              <a:rPr lang="el-GR" b="1" i="1" cap="none" dirty="0">
                <a:latin typeface="Calibri" panose="020F0502020204030204" pitchFamily="34" charset="0"/>
                <a:cs typeface="Calibri" panose="020F0502020204030204" pitchFamily="34" charset="0"/>
              </a:rPr>
              <a:t>δηλωμένες ή συνειδητές αξίες </a:t>
            </a:r>
            <a:r>
              <a:rPr lang="el-GR" i="1" cap="none" dirty="0">
                <a:latin typeface="Calibri" panose="020F0502020204030204" pitchFamily="34" charset="0"/>
                <a:cs typeface="Calibri" panose="020F0502020204030204" pitchFamily="34" charset="0"/>
              </a:rPr>
              <a:t>είναι οι αξίες που τα άτομα έχουν εσωτερικεύσει κατά τη διάρκεια της ζωής τους</a:t>
            </a:r>
            <a:r>
              <a:rPr lang="el-GR" cap="none" dirty="0">
                <a:latin typeface="Calibri" panose="020F0502020204030204" pitchFamily="34" charset="0"/>
                <a:cs typeface="Calibri" panose="020F0502020204030204" pitchFamily="34" charset="0"/>
              </a:rPr>
              <a:t>, </a:t>
            </a:r>
            <a:r>
              <a:rPr lang="el-GR" u="sng" cap="none" dirty="0">
                <a:latin typeface="Calibri" panose="020F0502020204030204" pitchFamily="34" charset="0"/>
                <a:cs typeface="Calibri" panose="020F0502020204030204" pitchFamily="34" charset="0"/>
              </a:rPr>
              <a:t>αντανακλώντας μηνύματα που έρχονται από άλλους στη ζωή τους, συμπεριλαμβανομένων των μελών της οικογένειας</a:t>
            </a:r>
          </a:p>
          <a:p>
            <a:pPr algn="just"/>
            <a:endParaRPr lang="el-GR" dirty="0">
              <a:latin typeface="Calibri" panose="020F0502020204030204" pitchFamily="34" charset="0"/>
              <a:cs typeface="Calibri" panose="020F0502020204030204" pitchFamily="34" charset="0"/>
            </a:endParaRPr>
          </a:p>
          <a:p>
            <a:pPr algn="just"/>
            <a:r>
              <a:rPr lang="el-GR" cap="none" dirty="0">
                <a:latin typeface="Calibri" panose="020F0502020204030204" pitchFamily="34" charset="0"/>
                <a:cs typeface="Calibri" panose="020F0502020204030204" pitchFamily="34" charset="0"/>
              </a:rPr>
              <a:t>Οι </a:t>
            </a:r>
            <a:r>
              <a:rPr lang="el-GR" b="1" i="1" cap="none" dirty="0">
                <a:latin typeface="Calibri" panose="020F0502020204030204" pitchFamily="34" charset="0"/>
                <a:cs typeface="Calibri" panose="020F0502020204030204" pitchFamily="34" charset="0"/>
              </a:rPr>
              <a:t>κρυφές αξίες </a:t>
            </a:r>
            <a:r>
              <a:rPr lang="el-GR" cap="none" dirty="0">
                <a:latin typeface="Calibri" panose="020F0502020204030204" pitchFamily="34" charset="0"/>
                <a:cs typeface="Calibri" panose="020F0502020204030204" pitchFamily="34" charset="0"/>
              </a:rPr>
              <a:t>είναι εκείνες για τις οποίες </a:t>
            </a:r>
            <a:r>
              <a:rPr lang="el-GR" i="1" cap="none" dirty="0">
                <a:latin typeface="Calibri" panose="020F0502020204030204" pitchFamily="34" charset="0"/>
                <a:cs typeface="Calibri" panose="020F0502020204030204" pitchFamily="34" charset="0"/>
              </a:rPr>
              <a:t>τα άτομα μπορεί να μην έχουν επίγνωση ή να μην είναι σε θέση να περιγράψουν με σαφήνεια</a:t>
            </a:r>
            <a:r>
              <a:rPr lang="el-GR" cap="none" dirty="0">
                <a:latin typeface="Calibri" panose="020F0502020204030204" pitchFamily="34" charset="0"/>
                <a:cs typeface="Calibri" panose="020F0502020204030204" pitchFamily="34" charset="0"/>
              </a:rPr>
              <a:t>, χρειάζονται περισσότερη προσπάθεια για να αναγνωριστούν και </a:t>
            </a:r>
            <a:r>
              <a:rPr lang="el-GR" u="sng" cap="none" dirty="0">
                <a:latin typeface="Calibri" panose="020F0502020204030204" pitchFamily="34" charset="0"/>
                <a:cs typeface="Calibri" panose="020F0502020204030204" pitchFamily="34" charset="0"/>
              </a:rPr>
              <a:t>χρειάζεται να διερευνηθούν στον επαγγελματικό προσανατολισμό</a:t>
            </a:r>
            <a:endParaRPr lang="el-GR" u="sng" dirty="0">
              <a:latin typeface="Calibri" panose="020F0502020204030204" pitchFamily="34" charset="0"/>
              <a:cs typeface="Calibri" panose="020F0502020204030204" pitchFamily="34" charset="0"/>
            </a:endParaRPr>
          </a:p>
          <a:p>
            <a:endParaRPr lang="el-GR" dirty="0"/>
          </a:p>
        </p:txBody>
      </p:sp>
      <p:sp>
        <p:nvSpPr>
          <p:cNvPr id="6" name="Ορθογώνιο 5"/>
          <p:cNvSpPr/>
          <p:nvPr/>
        </p:nvSpPr>
        <p:spPr>
          <a:xfrm>
            <a:off x="45740" y="3789040"/>
            <a:ext cx="576064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a:latin typeface="Calibri" panose="020F0502020204030204" pitchFamily="34" charset="0"/>
                <a:cs typeface="Calibri" panose="020F0502020204030204" pitchFamily="34" charset="0"/>
              </a:rPr>
              <a:t>Οι </a:t>
            </a:r>
            <a:r>
              <a:rPr lang="el-GR" sz="2200" b="1" dirty="0">
                <a:latin typeface="Calibri" panose="020F0502020204030204" pitchFamily="34" charset="0"/>
                <a:cs typeface="Calibri" panose="020F0502020204030204" pitchFamily="34" charset="0"/>
              </a:rPr>
              <a:t>σημαντικοί άλλοι </a:t>
            </a:r>
            <a:r>
              <a:rPr lang="el-GR" sz="2200" dirty="0">
                <a:latin typeface="Calibri" panose="020F0502020204030204" pitchFamily="34" charset="0"/>
                <a:cs typeface="Calibri" panose="020F0502020204030204" pitchFamily="34" charset="0"/>
              </a:rPr>
              <a:t>επηρεάζουν αρκετά και αυτό μπορεί δυνητικά να περιορίσει την αυθεντικότητα των επιλογών μας από την άποψη της ικανότητας να κάνουμε επιλογές βάσει των δικών μας αξιών (</a:t>
            </a:r>
            <a:r>
              <a:rPr lang="el-GR" sz="2200" b="1" i="1" dirty="0">
                <a:latin typeface="Calibri" panose="020F0502020204030204" pitchFamily="34" charset="0"/>
                <a:cs typeface="Calibri" panose="020F0502020204030204" pitchFamily="34" charset="0"/>
              </a:rPr>
              <a:t>εφήβους)</a:t>
            </a:r>
            <a:endParaRPr lang="el-GR" sz="2200" dirty="0"/>
          </a:p>
        </p:txBody>
      </p:sp>
      <p:sp>
        <p:nvSpPr>
          <p:cNvPr id="8" name="Δεξί βέλος 7"/>
          <p:cNvSpPr/>
          <p:nvPr/>
        </p:nvSpPr>
        <p:spPr>
          <a:xfrm>
            <a:off x="261764" y="404664"/>
            <a:ext cx="5688632" cy="3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600" dirty="0">
              <a:latin typeface="Calibri" panose="020F0502020204030204" pitchFamily="34" charset="0"/>
              <a:cs typeface="Calibri" panose="020F0502020204030204" pitchFamily="34" charset="0"/>
            </a:endParaRPr>
          </a:p>
          <a:p>
            <a:pPr algn="ctr"/>
            <a:r>
              <a:rPr lang="el-GR" sz="2600" dirty="0">
                <a:latin typeface="Calibri" panose="020F0502020204030204" pitchFamily="34" charset="0"/>
                <a:cs typeface="Calibri" panose="020F0502020204030204" pitchFamily="34" charset="0"/>
              </a:rPr>
              <a:t>Οι αξίες χωρίζονται σε δύο κατηγορίες: τις </a:t>
            </a:r>
            <a:r>
              <a:rPr lang="el-GR" sz="2600" b="1" dirty="0">
                <a:latin typeface="Calibri" panose="020F0502020204030204" pitchFamily="34" charset="0"/>
                <a:cs typeface="Calibri" panose="020F0502020204030204" pitchFamily="34" charset="0"/>
              </a:rPr>
              <a:t>δηλωμένες</a:t>
            </a:r>
            <a:r>
              <a:rPr lang="el-GR" sz="2600" dirty="0">
                <a:latin typeface="Calibri" panose="020F0502020204030204" pitchFamily="34" charset="0"/>
                <a:cs typeface="Calibri" panose="020F0502020204030204" pitchFamily="34" charset="0"/>
              </a:rPr>
              <a:t> και τις </a:t>
            </a:r>
            <a:r>
              <a:rPr lang="el-GR" sz="2600" b="1" dirty="0">
                <a:latin typeface="Calibri" panose="020F0502020204030204" pitchFamily="34" charset="0"/>
                <a:cs typeface="Calibri" panose="020F0502020204030204" pitchFamily="34" charset="0"/>
              </a:rPr>
              <a:t>κρυφές</a:t>
            </a:r>
            <a:endParaRPr lang="el-GR" sz="2600" dirty="0">
              <a:latin typeface="Calibri" panose="020F0502020204030204" pitchFamily="34" charset="0"/>
              <a:cs typeface="Calibri" panose="020F0502020204030204" pitchFamily="34" charset="0"/>
            </a:endParaRPr>
          </a:p>
          <a:p>
            <a:pPr algn="ctr"/>
            <a:endParaRPr lang="el-GR" dirty="0"/>
          </a:p>
        </p:txBody>
      </p:sp>
    </p:spTree>
    <p:extLst>
      <p:ext uri="{BB962C8B-B14F-4D97-AF65-F5344CB8AC3E}">
        <p14:creationId xmlns:p14="http://schemas.microsoft.com/office/powerpoint/2010/main" val="329165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80185" y="1556792"/>
            <a:ext cx="10729192" cy="3785627"/>
          </a:xfrm>
          <a:prstGeom prst="rect">
            <a:avLst/>
          </a:prstGeom>
          <a:solidFill>
            <a:schemeClr val="bg1">
              <a:lumMod val="95000"/>
            </a:schemeClr>
          </a:solidFill>
          <a:ln w="9525">
            <a:noFill/>
            <a:miter lim="800000"/>
            <a:headEnd/>
            <a:tailEnd/>
          </a:ln>
          <a:effectLst>
            <a:outerShdw blurRad="393700" dist="50800" dir="5400000" algn="ctr" rotWithShape="0">
              <a:srgbClr val="000000">
                <a:alpha val="43137"/>
              </a:srgbClr>
            </a:outerShdw>
          </a:effectLst>
        </p:spPr>
        <p:txBody>
          <a:bodyPr vert="horz" wrap="square" lIns="91416" tIns="45708" rIns="91416" bIns="45708" numCol="1" anchor="ctr" anchorCtr="0" compatLnSpc="1">
            <a:prstTxWarp prst="textNoShape">
              <a:avLst/>
            </a:prstTxWarp>
            <a:spAutoFit/>
          </a:bodyPr>
          <a:lstStyle/>
          <a:p>
            <a:pPr algn="just" defTabSz="914171" eaLnBrk="0" fontAlgn="base" hangingPunct="0">
              <a:spcBef>
                <a:spcPct val="0"/>
              </a:spcBef>
              <a:spcAft>
                <a:spcPct val="0"/>
              </a:spcAft>
            </a:pPr>
            <a:r>
              <a:rPr lang="el-GR" dirty="0">
                <a:latin typeface="Calibri" panose="020F0502020204030204" pitchFamily="34" charset="0"/>
                <a:ea typeface="Times New Roman" pitchFamily="18" charset="0"/>
                <a:cs typeface="Calibri" panose="020F0502020204030204" pitchFamily="34" charset="0"/>
              </a:rPr>
              <a:t>Ο τρόπος συνειδητοποίησης και αντίληψης της έννοιας του εαυτού ποικίλλει ανάμεσα στις διάφορες κουλτούρες και αποδίδεται κυρίως με την έννοια του </a:t>
            </a:r>
            <a:r>
              <a:rPr lang="el-GR" i="1" dirty="0">
                <a:latin typeface="Calibri" panose="020F0502020204030204" pitchFamily="34" charset="0"/>
                <a:ea typeface="Times New Roman" pitchFamily="18" charset="0"/>
                <a:cs typeface="Calibri" panose="020F0502020204030204" pitchFamily="34" charset="0"/>
              </a:rPr>
              <a:t>ατομικισμού</a:t>
            </a:r>
            <a:r>
              <a:rPr lang="el-GR" dirty="0">
                <a:latin typeface="Calibri" panose="020F0502020204030204" pitchFamily="34" charset="0"/>
                <a:ea typeface="Times New Roman" pitchFamily="18" charset="0"/>
                <a:cs typeface="Calibri" panose="020F0502020204030204" pitchFamily="34" charset="0"/>
              </a:rPr>
              <a:t> ή του </a:t>
            </a:r>
            <a:r>
              <a:rPr lang="el-GR" i="1" dirty="0">
                <a:latin typeface="Calibri" panose="020F0502020204030204" pitchFamily="34" charset="0"/>
                <a:ea typeface="Times New Roman" pitchFamily="18" charset="0"/>
                <a:cs typeface="Calibri" panose="020F0502020204030204" pitchFamily="34" charset="0"/>
              </a:rPr>
              <a:t>κολεκτιβισμού.</a:t>
            </a:r>
            <a:r>
              <a:rPr lang="el-GR" dirty="0">
                <a:latin typeface="Calibri" panose="020F0502020204030204" pitchFamily="34" charset="0"/>
                <a:ea typeface="Times New Roman" pitchFamily="18" charset="0"/>
                <a:cs typeface="Calibri" panose="020F0502020204030204" pitchFamily="34" charset="0"/>
              </a:rPr>
              <a:t> </a:t>
            </a:r>
          </a:p>
          <a:p>
            <a:pPr algn="just" defTabSz="914171" eaLnBrk="0" fontAlgn="base" hangingPunct="0">
              <a:spcBef>
                <a:spcPct val="0"/>
              </a:spcBef>
              <a:spcAft>
                <a:spcPct val="0"/>
              </a:spcAft>
            </a:pPr>
            <a:endParaRPr lang="el-GR" dirty="0">
              <a:latin typeface="Calibri" panose="020F0502020204030204" pitchFamily="34" charset="0"/>
              <a:ea typeface="Times New Roman" pitchFamily="18" charset="0"/>
              <a:cs typeface="Calibri" panose="020F0502020204030204" pitchFamily="34" charset="0"/>
            </a:endParaRPr>
          </a:p>
          <a:p>
            <a:pPr algn="just" defTabSz="914171" eaLnBrk="0" fontAlgn="base" hangingPunct="0">
              <a:spcBef>
                <a:spcPct val="0"/>
              </a:spcBef>
              <a:spcAft>
                <a:spcPct val="0"/>
              </a:spcAft>
            </a:pPr>
            <a:r>
              <a:rPr lang="el-GR" dirty="0">
                <a:latin typeface="Calibri" panose="020F0502020204030204" pitchFamily="34" charset="0"/>
                <a:ea typeface="Times New Roman" pitchFamily="18" charset="0"/>
                <a:cs typeface="Calibri" panose="020F0502020204030204" pitchFamily="34" charset="0"/>
              </a:rPr>
              <a:t>Στις </a:t>
            </a:r>
            <a:r>
              <a:rPr lang="el-GR" b="1" dirty="0">
                <a:latin typeface="Calibri" panose="020F0502020204030204" pitchFamily="34" charset="0"/>
                <a:ea typeface="Times New Roman" pitchFamily="18" charset="0"/>
                <a:cs typeface="Calibri" panose="020F0502020204030204" pitchFamily="34" charset="0"/>
              </a:rPr>
              <a:t>ατομικιστικές κουλτούρες </a:t>
            </a:r>
            <a:r>
              <a:rPr lang="el-GR" dirty="0">
                <a:latin typeface="Calibri" panose="020F0502020204030204" pitchFamily="34" charset="0"/>
                <a:ea typeface="Times New Roman" pitchFamily="18" charset="0"/>
                <a:cs typeface="Calibri" panose="020F0502020204030204" pitchFamily="34" charset="0"/>
              </a:rPr>
              <a:t>είναι ιδιαίτερα εδραιωμένη η έννοια της </a:t>
            </a:r>
            <a:r>
              <a:rPr lang="el-GR" b="1" i="1" dirty="0">
                <a:solidFill>
                  <a:srgbClr val="C00000"/>
                </a:solidFill>
                <a:latin typeface="Calibri" panose="020F0502020204030204" pitchFamily="34" charset="0"/>
                <a:ea typeface="Times New Roman" pitchFamily="18" charset="0"/>
                <a:cs typeface="Calibri" panose="020F0502020204030204" pitchFamily="34" charset="0"/>
              </a:rPr>
              <a:t>αυτοπραγμάτωσης</a:t>
            </a:r>
            <a:r>
              <a:rPr lang="el-GR" dirty="0">
                <a:latin typeface="Calibri" panose="020F0502020204030204" pitchFamily="34" charset="0"/>
                <a:ea typeface="Times New Roman" pitchFamily="18" charset="0"/>
                <a:cs typeface="Calibri" panose="020F0502020204030204" pitchFamily="34" charset="0"/>
              </a:rPr>
              <a:t> και τις </a:t>
            </a:r>
            <a:r>
              <a:rPr lang="el-GR" b="1" i="1" dirty="0">
                <a:solidFill>
                  <a:srgbClr val="C00000"/>
                </a:solidFill>
                <a:latin typeface="Calibri" panose="020F0502020204030204" pitchFamily="34" charset="0"/>
                <a:ea typeface="Times New Roman" pitchFamily="18" charset="0"/>
                <a:cs typeface="Calibri" panose="020F0502020204030204" pitchFamily="34" charset="0"/>
              </a:rPr>
              <a:t>αυθεντικότητας</a:t>
            </a:r>
            <a:r>
              <a:rPr lang="el-GR" dirty="0">
                <a:latin typeface="Calibri" panose="020F0502020204030204" pitchFamily="34" charset="0"/>
                <a:ea typeface="Times New Roman" pitchFamily="18" charset="0"/>
                <a:cs typeface="Calibri" panose="020F0502020204030204" pitchFamily="34" charset="0"/>
              </a:rPr>
              <a:t> (το να είσαι ο αληθινός εαυτός σου) </a:t>
            </a:r>
          </a:p>
          <a:p>
            <a:pPr algn="just" defTabSz="914171" eaLnBrk="0" fontAlgn="base" hangingPunct="0">
              <a:spcBef>
                <a:spcPct val="0"/>
              </a:spcBef>
              <a:spcAft>
                <a:spcPct val="0"/>
              </a:spcAft>
            </a:pPr>
            <a:endParaRPr lang="el-GR" dirty="0">
              <a:latin typeface="Calibri" panose="020F0502020204030204" pitchFamily="34" charset="0"/>
              <a:ea typeface="Times New Roman" pitchFamily="18" charset="0"/>
              <a:cs typeface="Calibri" panose="020F0502020204030204" pitchFamily="34" charset="0"/>
            </a:endParaRPr>
          </a:p>
          <a:p>
            <a:pPr algn="just" defTabSz="914171" eaLnBrk="0" fontAlgn="base" hangingPunct="0">
              <a:spcBef>
                <a:spcPct val="0"/>
              </a:spcBef>
              <a:spcAft>
                <a:spcPct val="0"/>
              </a:spcAft>
            </a:pPr>
            <a:r>
              <a:rPr lang="el-GR" dirty="0">
                <a:latin typeface="Calibri" panose="020F0502020204030204" pitchFamily="34" charset="0"/>
                <a:ea typeface="Times New Roman" pitchFamily="18" charset="0"/>
                <a:cs typeface="Calibri" panose="020F0502020204030204" pitchFamily="34" charset="0"/>
              </a:rPr>
              <a:t>Σε μια </a:t>
            </a:r>
            <a:r>
              <a:rPr lang="el-GR" b="1" i="1" dirty="0">
                <a:latin typeface="Calibri" panose="020F0502020204030204" pitchFamily="34" charset="0"/>
                <a:ea typeface="Times New Roman" pitchFamily="18" charset="0"/>
                <a:cs typeface="Calibri" panose="020F0502020204030204" pitchFamily="34" charset="0"/>
              </a:rPr>
              <a:t>κολεκτιβιστική κουλτούρα </a:t>
            </a:r>
            <a:r>
              <a:rPr lang="el-GR" dirty="0">
                <a:latin typeface="Calibri" panose="020F0502020204030204" pitchFamily="34" charset="0"/>
                <a:ea typeface="Times New Roman" pitchFamily="18" charset="0"/>
                <a:cs typeface="Calibri" panose="020F0502020204030204" pitchFamily="34" charset="0"/>
              </a:rPr>
              <a:t>η ζωή των ατόμων καθορίζεται σε μεγάλο βαθμό από τις αξίες και τις αποφάσεις του συνόλου, με αποτέλεσμα οι άνθρωποι να </a:t>
            </a:r>
            <a:r>
              <a:rPr lang="el-GR" b="1" dirty="0">
                <a:solidFill>
                  <a:srgbClr val="C00000"/>
                </a:solidFill>
                <a:latin typeface="Calibri" panose="020F0502020204030204" pitchFamily="34" charset="0"/>
                <a:ea typeface="Times New Roman" pitchFamily="18" charset="0"/>
                <a:cs typeface="Calibri" panose="020F0502020204030204" pitchFamily="34" charset="0"/>
              </a:rPr>
              <a:t>ταυτίζονται με την κοινωνική αλληλεξάρτηση και τα κοινοτικά οφέλη</a:t>
            </a:r>
            <a:endParaRPr lang="el-GR" sz="2799" dirty="0">
              <a:cs typeface="Arial" pitchFamily="34" charset="0"/>
            </a:endParaRPr>
          </a:p>
        </p:txBody>
      </p:sp>
      <p:sp>
        <p:nvSpPr>
          <p:cNvPr id="2" name="Τίτλος 1"/>
          <p:cNvSpPr>
            <a:spLocks noGrp="1"/>
          </p:cNvSpPr>
          <p:nvPr>
            <p:ph type="title"/>
          </p:nvPr>
        </p:nvSpPr>
        <p:spPr>
          <a:xfrm>
            <a:off x="765820" y="116632"/>
            <a:ext cx="10394174" cy="1151965"/>
          </a:xfrm>
        </p:spPr>
        <p:txBody>
          <a:bodyPr>
            <a:normAutofit/>
          </a:bodyPr>
          <a:lstStyle/>
          <a:p>
            <a:pPr algn="ctr"/>
            <a:r>
              <a:rPr lang="el-GR" sz="3600" b="1" cap="none" dirty="0">
                <a:latin typeface="Calibri" panose="020F0502020204030204" pitchFamily="34" charset="0"/>
                <a:cs typeface="Calibri" panose="020F0502020204030204" pitchFamily="34" charset="0"/>
              </a:rPr>
              <a:t>Αξίες και πολιτισμικές διαφορές</a:t>
            </a:r>
          </a:p>
        </p:txBody>
      </p:sp>
    </p:spTree>
    <p:extLst>
      <p:ext uri="{BB962C8B-B14F-4D97-AF65-F5344CB8AC3E}">
        <p14:creationId xmlns:p14="http://schemas.microsoft.com/office/powerpoint/2010/main" val="1895485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477788" y="404664"/>
            <a:ext cx="11089232" cy="5529631"/>
          </a:xfrm>
          <a:prstGeom prst="rect">
            <a:avLst/>
          </a:prstGeom>
          <a:solidFill>
            <a:schemeClr val="bg1">
              <a:lumMod val="95000"/>
            </a:schemeClr>
          </a:solidFill>
          <a:ln w="9525">
            <a:noFill/>
            <a:miter lim="800000"/>
            <a:headEnd/>
            <a:tailEnd/>
          </a:ln>
          <a:effectLst>
            <a:outerShdw blurRad="482600" dist="50800" dir="5400000" sx="107000" sy="107000" algn="ctr" rotWithShape="0">
              <a:srgbClr val="000000">
                <a:alpha val="43137"/>
              </a:srgbClr>
            </a:outerShdw>
          </a:effectLst>
        </p:spPr>
        <p:txBody>
          <a:bodyPr vert="horz" wrap="square" lIns="91416" tIns="45708" rIns="91416" bIns="45708" numCol="1" anchor="ctr" anchorCtr="0" compatLnSpc="1">
            <a:prstTxWarp prst="textNoShape">
              <a:avLst/>
            </a:prstTxWarp>
            <a:spAutoFit/>
          </a:bodyPr>
          <a:lstStyle/>
          <a:p>
            <a:pPr algn="just" defTabSz="914171" eaLnBrk="0" fontAlgn="base" hangingPunct="0">
              <a:lnSpc>
                <a:spcPct val="150000"/>
              </a:lnSpc>
              <a:spcBef>
                <a:spcPct val="0"/>
              </a:spcBef>
              <a:spcAft>
                <a:spcPct val="0"/>
              </a:spcAft>
            </a:pPr>
            <a:r>
              <a:rPr lang="el-GR" sz="2800" dirty="0">
                <a:latin typeface="Calibri" panose="020F0502020204030204" pitchFamily="34" charset="0"/>
                <a:ea typeface="Times New Roman" pitchFamily="18" charset="0"/>
                <a:cs typeface="Calibri" panose="020F0502020204030204" pitchFamily="34" charset="0"/>
              </a:rPr>
              <a:t>Σε μια </a:t>
            </a:r>
            <a:r>
              <a:rPr lang="el-GR" sz="2800" b="1" i="1" dirty="0">
                <a:latin typeface="Calibri" panose="020F0502020204030204" pitchFamily="34" charset="0"/>
                <a:ea typeface="Times New Roman" pitchFamily="18" charset="0"/>
                <a:cs typeface="Calibri" panose="020F0502020204030204" pitchFamily="34" charset="0"/>
              </a:rPr>
              <a:t>παραδοσιακή κουλτούρα </a:t>
            </a:r>
            <a:r>
              <a:rPr lang="el-GR" sz="2800" dirty="0">
                <a:latin typeface="Calibri" panose="020F0502020204030204" pitchFamily="34" charset="0"/>
                <a:ea typeface="Times New Roman" pitchFamily="18" charset="0"/>
                <a:cs typeface="Calibri" panose="020F0502020204030204" pitchFamily="34" charset="0"/>
              </a:rPr>
              <a:t>η έννοια της </a:t>
            </a:r>
            <a:r>
              <a:rPr lang="el-GR" sz="2800" b="1" i="1" dirty="0">
                <a:solidFill>
                  <a:schemeClr val="accent2">
                    <a:lumMod val="75000"/>
                  </a:schemeClr>
                </a:solidFill>
                <a:latin typeface="Calibri" panose="020F0502020204030204" pitchFamily="34" charset="0"/>
                <a:ea typeface="Times New Roman" pitchFamily="18" charset="0"/>
                <a:cs typeface="Calibri" panose="020F0502020204030204" pitchFamily="34" charset="0"/>
              </a:rPr>
              <a:t>μοίρας</a:t>
            </a:r>
            <a:r>
              <a:rPr lang="el-GR" sz="2800" dirty="0">
                <a:latin typeface="Calibri" panose="020F0502020204030204" pitchFamily="34" charset="0"/>
                <a:ea typeface="Times New Roman" pitchFamily="18" charset="0"/>
                <a:cs typeface="Calibri" panose="020F0502020204030204" pitchFamily="34" charset="0"/>
              </a:rPr>
              <a:t> και της </a:t>
            </a:r>
            <a:r>
              <a:rPr lang="el-GR" sz="2800" b="1" i="1" dirty="0">
                <a:solidFill>
                  <a:schemeClr val="accent2">
                    <a:lumMod val="75000"/>
                  </a:schemeClr>
                </a:solidFill>
                <a:latin typeface="Calibri" panose="020F0502020204030204" pitchFamily="34" charset="0"/>
                <a:ea typeface="Times New Roman" pitchFamily="18" charset="0"/>
                <a:cs typeface="Calibri" panose="020F0502020204030204" pitchFamily="34" charset="0"/>
              </a:rPr>
              <a:t>ηθικής διδαχής μέσα από ιστορίες </a:t>
            </a:r>
            <a:r>
              <a:rPr lang="el-GR" sz="2800" dirty="0">
                <a:latin typeface="Calibri" panose="020F0502020204030204" pitchFamily="34" charset="0"/>
                <a:ea typeface="Times New Roman" pitchFamily="18" charset="0"/>
                <a:cs typeface="Calibri" panose="020F0502020204030204" pitchFamily="34" charset="0"/>
              </a:rPr>
              <a:t>παίζει καθοριστικό ρόλο στη ζωή των ατόμων. Επίσης, οι αξίες της </a:t>
            </a:r>
            <a:r>
              <a:rPr lang="el-GR" sz="2800" b="1" i="1" dirty="0">
                <a:solidFill>
                  <a:schemeClr val="accent2">
                    <a:lumMod val="75000"/>
                  </a:schemeClr>
                </a:solidFill>
                <a:latin typeface="Calibri" panose="020F0502020204030204" pitchFamily="34" charset="0"/>
                <a:ea typeface="Times New Roman" pitchFamily="18" charset="0"/>
                <a:cs typeface="Calibri" panose="020F0502020204030204" pitchFamily="34" charset="0"/>
              </a:rPr>
              <a:t>κοινοκτημοσύνης</a:t>
            </a:r>
            <a:r>
              <a:rPr lang="el-GR" sz="2800" b="1" i="1" dirty="0">
                <a:solidFill>
                  <a:srgbClr val="7030A0"/>
                </a:solidFill>
                <a:latin typeface="Calibri" panose="020F0502020204030204" pitchFamily="34" charset="0"/>
                <a:ea typeface="Times New Roman" pitchFamily="18" charset="0"/>
                <a:cs typeface="Calibri" panose="020F0502020204030204" pitchFamily="34" charset="0"/>
              </a:rPr>
              <a:t> </a:t>
            </a:r>
            <a:r>
              <a:rPr lang="el-GR" sz="2800" dirty="0">
                <a:latin typeface="Calibri" panose="020F0502020204030204" pitchFamily="34" charset="0"/>
                <a:ea typeface="Times New Roman" pitchFamily="18" charset="0"/>
                <a:cs typeface="Calibri" panose="020F0502020204030204" pitchFamily="34" charset="0"/>
              </a:rPr>
              <a:t>και της </a:t>
            </a:r>
            <a:r>
              <a:rPr lang="el-GR" sz="2800" b="1" i="1" dirty="0">
                <a:solidFill>
                  <a:schemeClr val="accent2">
                    <a:lumMod val="75000"/>
                  </a:schemeClr>
                </a:solidFill>
                <a:latin typeface="Calibri" panose="020F0502020204030204" pitchFamily="34" charset="0"/>
                <a:ea typeface="Times New Roman" pitchFamily="18" charset="0"/>
                <a:cs typeface="Calibri" panose="020F0502020204030204" pitchFamily="34" charset="0"/>
              </a:rPr>
              <a:t>θυσίας</a:t>
            </a:r>
            <a:r>
              <a:rPr lang="el-GR" sz="2800" dirty="0">
                <a:latin typeface="Calibri" panose="020F0502020204030204" pitchFamily="34" charset="0"/>
                <a:ea typeface="Times New Roman" pitchFamily="18" charset="0"/>
                <a:cs typeface="Calibri" panose="020F0502020204030204" pitchFamily="34" charset="0"/>
              </a:rPr>
              <a:t> είναι σημαντικές. </a:t>
            </a:r>
          </a:p>
          <a:p>
            <a:pPr algn="just" defTabSz="914171" eaLnBrk="0" fontAlgn="base" hangingPunct="0">
              <a:lnSpc>
                <a:spcPct val="150000"/>
              </a:lnSpc>
              <a:spcBef>
                <a:spcPct val="0"/>
              </a:spcBef>
              <a:spcAft>
                <a:spcPct val="0"/>
              </a:spcAft>
            </a:pPr>
            <a:endParaRPr lang="el-GR" sz="2800" dirty="0">
              <a:latin typeface="Calibri" panose="020F0502020204030204" pitchFamily="34" charset="0"/>
              <a:ea typeface="Times New Roman" pitchFamily="18" charset="0"/>
              <a:cs typeface="Calibri" panose="020F0502020204030204" pitchFamily="34" charset="0"/>
            </a:endParaRPr>
          </a:p>
          <a:p>
            <a:pPr algn="just" defTabSz="914171" eaLnBrk="0" fontAlgn="base" hangingPunct="0">
              <a:lnSpc>
                <a:spcPct val="150000"/>
              </a:lnSpc>
              <a:spcBef>
                <a:spcPct val="0"/>
              </a:spcBef>
              <a:spcAft>
                <a:spcPct val="0"/>
              </a:spcAft>
            </a:pPr>
            <a:r>
              <a:rPr lang="el-GR" sz="2800" dirty="0">
                <a:latin typeface="Calibri" panose="020F0502020204030204" pitchFamily="34" charset="0"/>
                <a:ea typeface="Times New Roman" pitchFamily="18" charset="0"/>
                <a:cs typeface="Calibri" panose="020F0502020204030204" pitchFamily="34" charset="0"/>
              </a:rPr>
              <a:t>Σε μια </a:t>
            </a:r>
            <a:r>
              <a:rPr lang="el-GR" sz="2800" b="1" i="1" dirty="0">
                <a:latin typeface="Calibri" panose="020F0502020204030204" pitchFamily="34" charset="0"/>
                <a:ea typeface="Times New Roman" pitchFamily="18" charset="0"/>
                <a:cs typeface="Calibri" panose="020F0502020204030204" pitchFamily="34" charset="0"/>
              </a:rPr>
              <a:t>δυτική σύγχρονη κουλτούρα</a:t>
            </a:r>
            <a:r>
              <a:rPr lang="el-GR" sz="2800" dirty="0">
                <a:latin typeface="Calibri" panose="020F0502020204030204" pitchFamily="34" charset="0"/>
                <a:ea typeface="Times New Roman" pitchFamily="18" charset="0"/>
                <a:cs typeface="Calibri" panose="020F0502020204030204" pitchFamily="34" charset="0"/>
              </a:rPr>
              <a:t> η έννοια της </a:t>
            </a:r>
            <a:r>
              <a:rPr lang="el-GR" sz="2800" b="1" i="1" dirty="0">
                <a:solidFill>
                  <a:srgbClr val="00B050"/>
                </a:solidFill>
                <a:latin typeface="Calibri" panose="020F0502020204030204" pitchFamily="34" charset="0"/>
                <a:ea typeface="Times New Roman" pitchFamily="18" charset="0"/>
                <a:cs typeface="Calibri" panose="020F0502020204030204" pitchFamily="34" charset="0"/>
              </a:rPr>
              <a:t>προσωπικής επιλογής </a:t>
            </a:r>
            <a:r>
              <a:rPr lang="el-GR" sz="2800" dirty="0">
                <a:latin typeface="Calibri" panose="020F0502020204030204" pitchFamily="34" charset="0"/>
                <a:ea typeface="Times New Roman" pitchFamily="18" charset="0"/>
                <a:cs typeface="Calibri" panose="020F0502020204030204" pitchFamily="34" charset="0"/>
              </a:rPr>
              <a:t>και </a:t>
            </a:r>
            <a:r>
              <a:rPr lang="el-GR" sz="2800" b="1" i="1" dirty="0">
                <a:solidFill>
                  <a:srgbClr val="00B050"/>
                </a:solidFill>
                <a:latin typeface="Calibri" panose="020F0502020204030204" pitchFamily="34" charset="0"/>
                <a:ea typeface="Times New Roman" pitchFamily="18" charset="0"/>
                <a:cs typeface="Calibri" panose="020F0502020204030204" pitchFamily="34" charset="0"/>
              </a:rPr>
              <a:t>ευθύνης</a:t>
            </a:r>
            <a:r>
              <a:rPr lang="el-GR" sz="2800" dirty="0">
                <a:latin typeface="Calibri" panose="020F0502020204030204" pitchFamily="34" charset="0"/>
                <a:ea typeface="Times New Roman" pitchFamily="18" charset="0"/>
                <a:cs typeface="Calibri" panose="020F0502020204030204" pitchFamily="34" charset="0"/>
              </a:rPr>
              <a:t> αλλά και η καθοδήγηση από αφηρημένες εσωτερικές έννοιες και αξίες όπως η </a:t>
            </a:r>
            <a:r>
              <a:rPr lang="el-GR" sz="2800" b="1" i="1" dirty="0">
                <a:solidFill>
                  <a:srgbClr val="00B050"/>
                </a:solidFill>
                <a:latin typeface="Calibri" panose="020F0502020204030204" pitchFamily="34" charset="0"/>
                <a:ea typeface="Times New Roman" pitchFamily="18" charset="0"/>
                <a:cs typeface="Calibri" panose="020F0502020204030204" pitchFamily="34" charset="0"/>
              </a:rPr>
              <a:t>αυτονομία, ορθολογικότητα</a:t>
            </a:r>
            <a:r>
              <a:rPr lang="el-GR" sz="2800" dirty="0">
                <a:latin typeface="Calibri" panose="020F0502020204030204" pitchFamily="34" charset="0"/>
                <a:ea typeface="Times New Roman" pitchFamily="18" charset="0"/>
                <a:cs typeface="Calibri" panose="020F0502020204030204" pitchFamily="34" charset="0"/>
              </a:rPr>
              <a:t> και η </a:t>
            </a:r>
            <a:r>
              <a:rPr lang="el-GR" sz="2800" b="1" i="1" dirty="0">
                <a:solidFill>
                  <a:srgbClr val="00B050"/>
                </a:solidFill>
                <a:latin typeface="Calibri" panose="020F0502020204030204" pitchFamily="34" charset="0"/>
                <a:ea typeface="Times New Roman" pitchFamily="18" charset="0"/>
                <a:cs typeface="Calibri" panose="020F0502020204030204" pitchFamily="34" charset="0"/>
              </a:rPr>
              <a:t>ανεξαρτησία</a:t>
            </a:r>
            <a:r>
              <a:rPr lang="el-GR" sz="2800" dirty="0">
                <a:latin typeface="Calibri" panose="020F0502020204030204" pitchFamily="34" charset="0"/>
                <a:ea typeface="Times New Roman" pitchFamily="18" charset="0"/>
                <a:cs typeface="Calibri" panose="020F0502020204030204" pitchFamily="34" charset="0"/>
              </a:rPr>
              <a:t> αποτελούν κεντρικό πλαίσιο αναφοράς.</a:t>
            </a:r>
          </a:p>
          <a:p>
            <a:pPr algn="just" defTabSz="914171" eaLnBrk="0" fontAlgn="base" hangingPunct="0">
              <a:spcBef>
                <a:spcPct val="0"/>
              </a:spcBef>
              <a:spcAft>
                <a:spcPct val="0"/>
              </a:spcAft>
            </a:pPr>
            <a:endParaRPr lang="el-GR" sz="1733" dirty="0">
              <a:cs typeface="Arial" pitchFamily="34" charset="0"/>
            </a:endParaRPr>
          </a:p>
        </p:txBody>
      </p:sp>
    </p:spTree>
    <p:extLst>
      <p:ext uri="{BB962C8B-B14F-4D97-AF65-F5344CB8AC3E}">
        <p14:creationId xmlns:p14="http://schemas.microsoft.com/office/powerpoint/2010/main" val="305540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806380" y="404664"/>
            <a:ext cx="4968552" cy="864096"/>
          </a:xfrm>
          <a:prstGeom prst="rect">
            <a:avLst/>
          </a:prstGeom>
          <a:solidFill>
            <a:schemeClr val="accent2">
              <a:lumMod val="60000"/>
              <a:lumOff val="40000"/>
            </a:schemeClr>
          </a:solidFill>
          <a:ln w="12700" cap="flat" cmpd="sng" algn="ctr">
            <a:solidFill>
              <a:srgbClr val="414E7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600" b="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ΠΟ</a:t>
            </a:r>
            <a:r>
              <a:rPr lang="el-GR" sz="3600" kern="0" dirty="0">
                <a:latin typeface="Calibri" panose="020F0502020204030204" pitchFamily="34" charset="0"/>
                <a:cs typeface="Calibri" panose="020F0502020204030204" pitchFamily="34" charset="0"/>
              </a:rPr>
              <a:t>Σ</a:t>
            </a:r>
            <a:r>
              <a:rPr kumimoji="0" lang="el-GR" sz="3600" b="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ΟΤΙΚΕΣ ΜΕΘΟΔΟΙ</a:t>
            </a:r>
          </a:p>
        </p:txBody>
      </p:sp>
      <p:pic>
        <p:nvPicPr>
          <p:cNvPr id="7" name="Εικόνα 6"/>
          <p:cNvPicPr>
            <a:picLocks noChangeAspect="1"/>
          </p:cNvPicPr>
          <p:nvPr/>
        </p:nvPicPr>
        <p:blipFill>
          <a:blip r:embed="rId2"/>
          <a:stretch>
            <a:fillRect/>
          </a:stretch>
        </p:blipFill>
        <p:spPr>
          <a:xfrm>
            <a:off x="1485900" y="2276872"/>
            <a:ext cx="4623965" cy="2053952"/>
          </a:xfrm>
          <a:prstGeom prst="rect">
            <a:avLst/>
          </a:prstGeom>
        </p:spPr>
      </p:pic>
      <p:sp>
        <p:nvSpPr>
          <p:cNvPr id="8" name="Ορθογώνιο 7"/>
          <p:cNvSpPr/>
          <p:nvPr/>
        </p:nvSpPr>
        <p:spPr>
          <a:xfrm>
            <a:off x="477788" y="332656"/>
            <a:ext cx="3600400" cy="1200329"/>
          </a:xfrm>
          <a:prstGeom prst="rect">
            <a:avLst/>
          </a:prstGeom>
        </p:spPr>
        <p:txBody>
          <a:bodyPr wrap="square">
            <a:spAutoFit/>
          </a:bodyPr>
          <a:lstStyle/>
          <a:p>
            <a:r>
              <a:rPr lang="el-GR" sz="3600" dirty="0">
                <a:latin typeface="Calibri Light" panose="020F0302020204030204" pitchFamily="34" charset="0"/>
                <a:cs typeface="Calibri Light" panose="020F0302020204030204" pitchFamily="34" charset="0"/>
              </a:rPr>
              <a:t>Αξιολόγηση των εργασιακών αξιών</a:t>
            </a:r>
          </a:p>
        </p:txBody>
      </p:sp>
    </p:spTree>
    <p:extLst>
      <p:ext uri="{BB962C8B-B14F-4D97-AF65-F5344CB8AC3E}">
        <p14:creationId xmlns:p14="http://schemas.microsoft.com/office/powerpoint/2010/main" val="80784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p:cNvPicPr>
            <a:picLocks noGrp="1" noChangeAspect="1"/>
          </p:cNvPicPr>
          <p:nvPr>
            <p:ph sz="quarter" idx="13"/>
          </p:nvPr>
        </p:nvPicPr>
        <p:blipFill>
          <a:blip r:embed="rId2"/>
          <a:stretch>
            <a:fillRect/>
          </a:stretch>
        </p:blipFill>
        <p:spPr>
          <a:xfrm>
            <a:off x="477788" y="1628800"/>
            <a:ext cx="2999492" cy="2377646"/>
          </a:xfrm>
          <a:prstGeom prst="rect">
            <a:avLst/>
          </a:prstGeom>
        </p:spPr>
      </p:pic>
      <p:sp>
        <p:nvSpPr>
          <p:cNvPr id="4" name="Θέση περιεχομένου 3"/>
          <p:cNvSpPr>
            <a:spLocks noGrp="1"/>
          </p:cNvSpPr>
          <p:nvPr>
            <p:ph sz="quarter" idx="14"/>
          </p:nvPr>
        </p:nvSpPr>
        <p:spPr>
          <a:xfrm>
            <a:off x="5230316" y="2348880"/>
            <a:ext cx="6063331" cy="3669860"/>
          </a:xfrm>
        </p:spPr>
        <p:txBody>
          <a:bodyPr>
            <a:normAutofit/>
          </a:bodyPr>
          <a:lstStyle/>
          <a:p>
            <a:pPr algn="just"/>
            <a:r>
              <a:rPr lang="el-GR" sz="2000" cap="none" dirty="0">
                <a:latin typeface="Calibri" panose="020F0502020204030204" pitchFamily="34" charset="0"/>
                <a:cs typeface="Calibri" panose="020F0502020204030204" pitchFamily="34" charset="0"/>
              </a:rPr>
              <a:t>Η </a:t>
            </a:r>
            <a:r>
              <a:rPr lang="el-GR" sz="2000" b="1" cap="none" dirty="0">
                <a:latin typeface="Calibri" panose="020F0502020204030204" pitchFamily="34" charset="0"/>
                <a:cs typeface="Calibri" panose="020F0502020204030204" pitchFamily="34" charset="0"/>
              </a:rPr>
              <a:t>μελλοντική επαγγελματική αυτοβιογραφία </a:t>
            </a:r>
            <a:r>
              <a:rPr lang="el-GR" sz="2000" cap="none" dirty="0">
                <a:latin typeface="Calibri" panose="020F0502020204030204" pitchFamily="34" charset="0"/>
                <a:cs typeface="Calibri" panose="020F0502020204030204" pitchFamily="34" charset="0"/>
              </a:rPr>
              <a:t>βασίζεται στις αφηγηματικές προσεγγίσεις, σύμφωνα με τις οποίες, </a:t>
            </a:r>
            <a:r>
              <a:rPr lang="el-GR" sz="2000" b="1" cap="none" dirty="0">
                <a:latin typeface="Calibri" panose="020F0502020204030204" pitchFamily="34" charset="0"/>
                <a:cs typeface="Calibri" panose="020F0502020204030204" pitchFamily="34" charset="0"/>
              </a:rPr>
              <a:t>η διήγηση ιστοριών</a:t>
            </a:r>
            <a:r>
              <a:rPr lang="el-GR" sz="2000" cap="none" dirty="0">
                <a:latin typeface="Calibri" panose="020F0502020204030204" pitchFamily="34" charset="0"/>
                <a:cs typeface="Calibri" panose="020F0502020204030204" pitchFamily="34" charset="0"/>
              </a:rPr>
              <a:t> ενισχύει τον τρόπο αντίληψης του εαυτού και του κόσμου</a:t>
            </a:r>
          </a:p>
          <a:p>
            <a:pPr algn="just"/>
            <a:r>
              <a:rPr lang="el-GR" sz="2000" cap="none" dirty="0">
                <a:latin typeface="Calibri" panose="020F0502020204030204" pitchFamily="34" charset="0"/>
                <a:cs typeface="Calibri" panose="020F0502020204030204" pitchFamily="34" charset="0"/>
              </a:rPr>
              <a:t>Το </a:t>
            </a:r>
            <a:r>
              <a:rPr lang="el-GR" sz="2000" b="1" cap="none" dirty="0">
                <a:latin typeface="Calibri" panose="020F0502020204030204" pitchFamily="34" charset="0"/>
                <a:cs typeface="Calibri" panose="020F0502020204030204" pitchFamily="34" charset="0"/>
              </a:rPr>
              <a:t>περιεχόμενο</a:t>
            </a:r>
            <a:r>
              <a:rPr lang="el-GR" sz="2000" cap="none" dirty="0">
                <a:latin typeface="Calibri" panose="020F0502020204030204" pitchFamily="34" charset="0"/>
                <a:cs typeface="Calibri" panose="020F0502020204030204" pitchFamily="34" charset="0"/>
              </a:rPr>
              <a:t> των μικρών προσωπικών ιστοριών που γραφεί ένα άτομο, </a:t>
            </a:r>
            <a:r>
              <a:rPr lang="el-GR" sz="2000" b="1" u="sng" cap="none" dirty="0">
                <a:latin typeface="Calibri" panose="020F0502020204030204" pitchFamily="34" charset="0"/>
                <a:cs typeface="Calibri" panose="020F0502020204030204" pitchFamily="34" charset="0"/>
              </a:rPr>
              <a:t>αντανακλά κάποιες βασικές αξίες και πεποιθήσεις του </a:t>
            </a:r>
          </a:p>
          <a:p>
            <a:endParaRPr lang="el-GR" dirty="0"/>
          </a:p>
        </p:txBody>
      </p:sp>
      <p:sp>
        <p:nvSpPr>
          <p:cNvPr id="6" name="Ορθογώνιο 5"/>
          <p:cNvSpPr/>
          <p:nvPr/>
        </p:nvSpPr>
        <p:spPr>
          <a:xfrm>
            <a:off x="477788" y="332656"/>
            <a:ext cx="3600400" cy="1200329"/>
          </a:xfrm>
          <a:prstGeom prst="rect">
            <a:avLst/>
          </a:prstGeom>
        </p:spPr>
        <p:txBody>
          <a:bodyPr wrap="square">
            <a:spAutoFit/>
          </a:bodyPr>
          <a:lstStyle/>
          <a:p>
            <a:r>
              <a:rPr lang="el-GR" sz="3600" dirty="0">
                <a:latin typeface="Calibri Light" panose="020F0302020204030204" pitchFamily="34" charset="0"/>
                <a:cs typeface="Calibri Light" panose="020F0302020204030204" pitchFamily="34" charset="0"/>
              </a:rPr>
              <a:t>Αξιολόγηση των εργασιακών αξιών</a:t>
            </a:r>
          </a:p>
        </p:txBody>
      </p:sp>
      <p:sp>
        <p:nvSpPr>
          <p:cNvPr id="7" name="Δεξί βέλος 6"/>
          <p:cNvSpPr/>
          <p:nvPr/>
        </p:nvSpPr>
        <p:spPr>
          <a:xfrm>
            <a:off x="333772" y="3718990"/>
            <a:ext cx="3600400" cy="2196244"/>
          </a:xfrm>
          <a:prstGeom prst="rightArrow">
            <a:avLst/>
          </a:prstGeom>
          <a:solidFill>
            <a:schemeClr val="accent2">
              <a:lumMod val="60000"/>
              <a:lumOff val="40000"/>
            </a:schemeClr>
          </a:solidFill>
          <a:ln w="12700" cap="flat" cmpd="sng" algn="ctr">
            <a:solidFill>
              <a:srgbClr val="414E7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b="1"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μελλοντική επαγγελματική αυτοβιογραφία</a:t>
            </a:r>
            <a:endParaRPr kumimoji="0" lang="el-GR" b="0" i="0" u="none" strike="noStrike" kern="0" cap="none" spc="0" normalizeH="0" baseline="0" noProof="0" dirty="0">
              <a:ln>
                <a:noFill/>
              </a:ln>
              <a:effectLst/>
              <a:uLnTx/>
              <a:uFillTx/>
              <a:latin typeface="Century Gothic"/>
              <a:ea typeface="+mn-ea"/>
            </a:endParaRPr>
          </a:p>
        </p:txBody>
      </p:sp>
      <p:sp>
        <p:nvSpPr>
          <p:cNvPr id="8" name="Ορθογώνιο 7"/>
          <p:cNvSpPr/>
          <p:nvPr/>
        </p:nvSpPr>
        <p:spPr>
          <a:xfrm>
            <a:off x="6094412" y="788097"/>
            <a:ext cx="4968552" cy="864096"/>
          </a:xfrm>
          <a:prstGeom prst="rect">
            <a:avLst/>
          </a:prstGeom>
          <a:solidFill>
            <a:schemeClr val="accent2">
              <a:lumMod val="60000"/>
              <a:lumOff val="40000"/>
            </a:schemeClr>
          </a:solidFill>
          <a:ln w="12700" cap="flat" cmpd="sng" algn="ctr">
            <a:solidFill>
              <a:srgbClr val="414E7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600" b="0" i="0" u="none" strike="noStrike" kern="0" cap="none" spc="0" normalizeH="0" baseline="0" noProof="0" dirty="0">
                <a:ln>
                  <a:noFill/>
                </a:ln>
                <a:effectLst/>
                <a:uLnTx/>
                <a:uFillTx/>
                <a:latin typeface="Calibri" panose="020F0502020204030204" pitchFamily="34" charset="0"/>
                <a:ea typeface="+mn-ea"/>
                <a:cs typeface="Calibri" panose="020F0502020204030204" pitchFamily="34" charset="0"/>
              </a:rPr>
              <a:t>ΠΟΙΟΤΙΚΕΣ ΜΕΘΟΔΟΙ</a:t>
            </a:r>
          </a:p>
        </p:txBody>
      </p:sp>
    </p:spTree>
    <p:extLst>
      <p:ext uri="{BB962C8B-B14F-4D97-AF65-F5344CB8AC3E}">
        <p14:creationId xmlns:p14="http://schemas.microsoft.com/office/powerpoint/2010/main" val="4260670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61764" y="428179"/>
            <a:ext cx="11305256" cy="5262979"/>
          </a:xfrm>
          <a:prstGeom prst="rect">
            <a:avLst/>
          </a:prstGeom>
        </p:spPr>
        <p:txBody>
          <a:bodyPr wrap="square">
            <a:spAutoFit/>
          </a:bodyPr>
          <a:lstStyle/>
          <a:p>
            <a:pPr algn="just"/>
            <a:r>
              <a:rPr lang="el-GR" dirty="0">
                <a:latin typeface="Calibri" panose="020F0502020204030204" pitchFamily="34" charset="0"/>
                <a:cs typeface="Calibri" panose="020F0502020204030204" pitchFamily="34" charset="0"/>
              </a:rPr>
              <a:t>Τρόπος χορήγησης: </a:t>
            </a:r>
          </a:p>
          <a:p>
            <a:pPr algn="just"/>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Η μελλοντική επαγγελματική αυτοβιογραφία αποτελείται από ένα φύλλο χαρτιού με τίτλο '' Η μελλοντική επαγγελματική αυτοβιογραφία '' με χώρο για το όνομα του ατόμου και τις </a:t>
            </a:r>
            <a:r>
              <a:rPr lang="el-GR" b="1" dirty="0">
                <a:latin typeface="Calibri" panose="020F0502020204030204" pitchFamily="34" charset="0"/>
                <a:cs typeface="Calibri" panose="020F0502020204030204" pitchFamily="34" charset="0"/>
              </a:rPr>
              <a:t>εξής οδηγίες</a:t>
            </a:r>
            <a:r>
              <a:rPr lang="el-GR" dirty="0">
                <a:latin typeface="Calibri" panose="020F0502020204030204" pitchFamily="34" charset="0"/>
                <a:cs typeface="Calibri" panose="020F0502020204030204" pitchFamily="34" charset="0"/>
              </a:rPr>
              <a:t>: </a:t>
            </a:r>
          </a:p>
          <a:p>
            <a:pPr algn="just"/>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''Παρακαλώ χρησιμοποιήστε αυτή τη σελίδα, για να γράψετε μια σύντομη παράγραφο για το </a:t>
            </a:r>
            <a:r>
              <a:rPr lang="el-GR" b="1" dirty="0">
                <a:latin typeface="Calibri" panose="020F0502020204030204" pitchFamily="34" charset="0"/>
                <a:cs typeface="Calibri" panose="020F0502020204030204" pitchFamily="34" charset="0"/>
              </a:rPr>
              <a:t>πού ελπίζετε </a:t>
            </a:r>
            <a:r>
              <a:rPr lang="el-GR" dirty="0">
                <a:latin typeface="Calibri" panose="020F0502020204030204" pitchFamily="34" charset="0"/>
                <a:cs typeface="Calibri" panose="020F0502020204030204" pitchFamily="34" charset="0"/>
              </a:rPr>
              <a:t>να είστε και </a:t>
            </a:r>
            <a:r>
              <a:rPr lang="el-GR" b="1" dirty="0">
                <a:latin typeface="Calibri" panose="020F0502020204030204" pitchFamily="34" charset="0"/>
                <a:cs typeface="Calibri" panose="020F0502020204030204" pitchFamily="34" charset="0"/>
              </a:rPr>
              <a:t>τι ελπίζετε </a:t>
            </a:r>
            <a:r>
              <a:rPr lang="el-GR" dirty="0">
                <a:latin typeface="Calibri" panose="020F0502020204030204" pitchFamily="34" charset="0"/>
                <a:cs typeface="Calibri" panose="020F0502020204030204" pitchFamily="34" charset="0"/>
              </a:rPr>
              <a:t>να κάνετε στη ζωή σας επαγγελματικά </a:t>
            </a:r>
            <a:r>
              <a:rPr lang="el-GR" b="1" dirty="0">
                <a:latin typeface="Calibri" panose="020F0502020204030204" pitchFamily="34" charset="0"/>
                <a:cs typeface="Calibri" panose="020F0502020204030204" pitchFamily="34" charset="0"/>
              </a:rPr>
              <a:t>πέντε χρόνια </a:t>
            </a:r>
            <a:r>
              <a:rPr lang="el-GR" dirty="0">
                <a:latin typeface="Calibri" panose="020F0502020204030204" pitchFamily="34" charset="0"/>
                <a:cs typeface="Calibri" panose="020F0502020204030204" pitchFamily="34" charset="0"/>
              </a:rPr>
              <a:t>από τώρα ''. </a:t>
            </a:r>
          </a:p>
          <a:p>
            <a:pPr algn="just"/>
            <a:endParaRPr lang="el-GR" dirty="0">
              <a:latin typeface="Calibri" panose="020F0502020204030204" pitchFamily="34" charset="0"/>
              <a:cs typeface="Calibri" panose="020F0502020204030204" pitchFamily="34" charset="0"/>
            </a:endParaRPr>
          </a:p>
          <a:p>
            <a:pPr algn="just"/>
            <a:r>
              <a:rPr lang="el-GR" dirty="0">
                <a:latin typeface="Calibri" panose="020F0502020204030204" pitchFamily="34" charset="0"/>
                <a:cs typeface="Calibri" panose="020F0502020204030204" pitchFamily="34" charset="0"/>
              </a:rPr>
              <a:t>Επιπλέον, δίνεται στα άτομα, προφορικά, η οδηγία να συμπληρώσουν τη φόρμα εντός δέκα λεπτών. Ο χώρος και ο χρόνος χορήγησης είναι σκόπιμα περιορισμένος, γιατί μια σύντομη, εστιασμένη και περιεκτική αφήγηση είναι το επιθυμητό αποτέλεσμα (</a:t>
            </a:r>
            <a:r>
              <a:rPr lang="el-GR" dirty="0" err="1">
                <a:latin typeface="Calibri" panose="020F0502020204030204" pitchFamily="34" charset="0"/>
                <a:cs typeface="Calibri" panose="020F0502020204030204" pitchFamily="34" charset="0"/>
              </a:rPr>
              <a:t>Rehfuss</a:t>
            </a:r>
            <a:r>
              <a:rPr lang="el-GR" dirty="0">
                <a:latin typeface="Calibri" panose="020F0502020204030204" pitchFamily="34" charset="0"/>
                <a:cs typeface="Calibri" panose="020F0502020204030204" pitchFamily="34" charset="0"/>
              </a:rPr>
              <a:t>, 2009). </a:t>
            </a:r>
          </a:p>
        </p:txBody>
      </p:sp>
    </p:spTree>
    <p:extLst>
      <p:ext uri="{BB962C8B-B14F-4D97-AF65-F5344CB8AC3E}">
        <p14:creationId xmlns:p14="http://schemas.microsoft.com/office/powerpoint/2010/main" val="160786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95D43937-4ED7-4D82-9D35-F30CD7AD1267}" type="slidenum">
              <a:rPr lang="el-GR" smtClean="0"/>
              <a:pPr/>
              <a:t>2</a:t>
            </a:fld>
            <a:endParaRPr lang="el-GR"/>
          </a:p>
        </p:txBody>
      </p:sp>
      <p:sp>
        <p:nvSpPr>
          <p:cNvPr id="2" name="1 - Τίτλος"/>
          <p:cNvSpPr>
            <a:spLocks noGrp="1"/>
          </p:cNvSpPr>
          <p:nvPr>
            <p:ph type="title" idx="4294967295"/>
          </p:nvPr>
        </p:nvSpPr>
        <p:spPr>
          <a:xfrm>
            <a:off x="405780" y="194060"/>
            <a:ext cx="10056812" cy="1238250"/>
          </a:xfrm>
        </p:spPr>
        <p:txBody>
          <a:bodyPr>
            <a:normAutofit/>
          </a:bodyPr>
          <a:lstStyle/>
          <a:p>
            <a:pPr algn="ctr"/>
            <a:r>
              <a:rPr lang="el-GR" sz="3600" cap="none" dirty="0">
                <a:solidFill>
                  <a:schemeClr val="tx1">
                    <a:lumMod val="75000"/>
                    <a:lumOff val="25000"/>
                  </a:schemeClr>
                </a:solidFill>
                <a:latin typeface="Calibri" panose="020F0502020204030204" pitchFamily="34" charset="0"/>
                <a:cs typeface="Calibri" panose="020F0502020204030204" pitchFamily="34" charset="0"/>
              </a:rPr>
              <a:t>Πώς</a:t>
            </a:r>
            <a:r>
              <a:rPr lang="en-US" sz="3600" cap="none" dirty="0">
                <a:solidFill>
                  <a:schemeClr val="tx1">
                    <a:lumMod val="75000"/>
                    <a:lumOff val="25000"/>
                  </a:schemeClr>
                </a:solidFill>
                <a:latin typeface="Calibri" panose="020F0502020204030204" pitchFamily="34" charset="0"/>
                <a:cs typeface="Calibri" panose="020F0502020204030204" pitchFamily="34" charset="0"/>
              </a:rPr>
              <a:t> </a:t>
            </a:r>
            <a:r>
              <a:rPr lang="el-GR" sz="3600" cap="none" dirty="0">
                <a:solidFill>
                  <a:schemeClr val="tx1">
                    <a:lumMod val="75000"/>
                    <a:lumOff val="25000"/>
                  </a:schemeClr>
                </a:solidFill>
                <a:latin typeface="Calibri" panose="020F0502020204030204" pitchFamily="34" charset="0"/>
                <a:cs typeface="Calibri" panose="020F0502020204030204" pitchFamily="34" charset="0"/>
              </a:rPr>
              <a:t>Επιλέγω τη Σταδιοδρομία μου;</a:t>
            </a:r>
          </a:p>
        </p:txBody>
      </p:sp>
      <p:sp>
        <p:nvSpPr>
          <p:cNvPr id="6" name="5 - Επεξήγηση με σύννεφο"/>
          <p:cNvSpPr/>
          <p:nvPr/>
        </p:nvSpPr>
        <p:spPr>
          <a:xfrm>
            <a:off x="0" y="1889163"/>
            <a:ext cx="4181165" cy="2487719"/>
          </a:xfrm>
          <a:prstGeom prst="cloudCallou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b="1" dirty="0">
                <a:solidFill>
                  <a:schemeClr val="tx1">
                    <a:lumMod val="75000"/>
                    <a:lumOff val="25000"/>
                  </a:schemeClr>
                </a:solidFill>
                <a:latin typeface="Calibri Light" panose="020F0302020204030204" pitchFamily="34" charset="0"/>
                <a:cs typeface="Calibri Light" panose="020F0302020204030204" pitchFamily="34" charset="0"/>
              </a:rPr>
              <a:t>Τι μου αρέσει; </a:t>
            </a:r>
          </a:p>
          <a:p>
            <a:pPr lvl="0"/>
            <a:r>
              <a:rPr lang="el-GR" sz="3200" b="1" dirty="0">
                <a:solidFill>
                  <a:schemeClr val="tx1">
                    <a:lumMod val="75000"/>
                    <a:lumOff val="25000"/>
                  </a:schemeClr>
                </a:solidFill>
                <a:latin typeface="Calibri Light" panose="020F0302020204030204" pitchFamily="34" charset="0"/>
                <a:cs typeface="Calibri Light" panose="020F0302020204030204" pitchFamily="34" charset="0"/>
              </a:rPr>
              <a:t>(Ενδιαφέροντα)</a:t>
            </a:r>
          </a:p>
        </p:txBody>
      </p:sp>
      <p:sp>
        <p:nvSpPr>
          <p:cNvPr id="8" name="7 - Επεξήγηση με σύννεφο"/>
          <p:cNvSpPr/>
          <p:nvPr/>
        </p:nvSpPr>
        <p:spPr>
          <a:xfrm>
            <a:off x="4181165" y="2276872"/>
            <a:ext cx="3476815" cy="3313898"/>
          </a:xfrm>
          <a:prstGeom prst="cloudCallout">
            <a:avLst/>
          </a:prstGeom>
          <a:solidFill>
            <a:schemeClr val="accent3">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2800" dirty="0">
                <a:solidFill>
                  <a:schemeClr val="tx1">
                    <a:lumMod val="75000"/>
                    <a:lumOff val="25000"/>
                  </a:schemeClr>
                </a:solidFill>
                <a:latin typeface="Calibri Light" panose="020F0302020204030204" pitchFamily="34" charset="0"/>
                <a:cs typeface="Calibri Light" panose="020F0302020204030204" pitchFamily="34" charset="0"/>
              </a:rPr>
              <a:t>     </a:t>
            </a:r>
            <a:r>
              <a:rPr lang="el-GR" sz="2800" b="1" dirty="0">
                <a:solidFill>
                  <a:schemeClr val="tx1">
                    <a:lumMod val="75000"/>
                    <a:lumOff val="25000"/>
                  </a:schemeClr>
                </a:solidFill>
                <a:latin typeface="Calibri Light" panose="020F0302020204030204" pitchFamily="34" charset="0"/>
                <a:cs typeface="Calibri Light" panose="020F0302020204030204" pitchFamily="34" charset="0"/>
              </a:rPr>
              <a:t>Τι μπορώ να κάνω;</a:t>
            </a:r>
          </a:p>
          <a:p>
            <a:pPr lvl="0"/>
            <a:r>
              <a:rPr lang="el-GR" sz="2800" b="1" dirty="0">
                <a:solidFill>
                  <a:schemeClr val="tx1">
                    <a:lumMod val="75000"/>
                    <a:lumOff val="25000"/>
                  </a:schemeClr>
                </a:solidFill>
                <a:latin typeface="Calibri Light" panose="020F0302020204030204" pitchFamily="34" charset="0"/>
                <a:cs typeface="Calibri Light" panose="020F0302020204030204" pitchFamily="34" charset="0"/>
              </a:rPr>
              <a:t>   (Ικανότητες)</a:t>
            </a:r>
          </a:p>
        </p:txBody>
      </p:sp>
      <p:sp>
        <p:nvSpPr>
          <p:cNvPr id="9" name="8 - Επεξήγηση με σύννεφο"/>
          <p:cNvSpPr/>
          <p:nvPr/>
        </p:nvSpPr>
        <p:spPr>
          <a:xfrm>
            <a:off x="8017650" y="1859190"/>
            <a:ext cx="3326948" cy="2793946"/>
          </a:xfrm>
          <a:prstGeom prst="cloudCallout">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l-GR" sz="3200" dirty="0">
                <a:solidFill>
                  <a:schemeClr val="tx1">
                    <a:lumMod val="75000"/>
                    <a:lumOff val="25000"/>
                  </a:schemeClr>
                </a:solidFill>
                <a:latin typeface="Calibri Light" panose="020F0302020204030204" pitchFamily="34" charset="0"/>
                <a:cs typeface="Calibri Light" panose="020F0302020204030204" pitchFamily="34" charset="0"/>
              </a:rPr>
              <a:t>Τι είναι σημαντικό για μένα;</a:t>
            </a:r>
          </a:p>
          <a:p>
            <a:pPr lvl="0" algn="ctr"/>
            <a:r>
              <a:rPr lang="el-GR" sz="3200" dirty="0">
                <a:solidFill>
                  <a:schemeClr val="tx1">
                    <a:lumMod val="75000"/>
                    <a:lumOff val="25000"/>
                  </a:schemeClr>
                </a:solidFill>
                <a:latin typeface="Calibri Light" panose="020F0302020204030204" pitchFamily="34" charset="0"/>
                <a:cs typeface="Calibri Light" panose="020F0302020204030204" pitchFamily="34" charset="0"/>
              </a:rPr>
              <a:t>(Αξίες)</a:t>
            </a:r>
            <a:endParaRPr lang="el-GR" sz="3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2581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49796" y="1052736"/>
            <a:ext cx="10729192" cy="3600986"/>
          </a:xfrm>
          <a:prstGeom prst="rect">
            <a:avLst/>
          </a:prstGeom>
        </p:spPr>
        <p:txBody>
          <a:bodyPr wrap="square">
            <a:spAutoFit/>
          </a:bodyPr>
          <a:lstStyle/>
          <a:p>
            <a:r>
              <a:rPr lang="el-GR" dirty="0">
                <a:latin typeface="Calibri" panose="020F0502020204030204" pitchFamily="34" charset="0"/>
                <a:cs typeface="Calibri" panose="020F0502020204030204" pitchFamily="34" charset="0"/>
              </a:rPr>
              <a:t>Τώρα προσπάθησε να σκεφτείς την απάντηση στις παρακάτω ερωτήσεις: </a:t>
            </a:r>
          </a:p>
          <a:p>
            <a:pPr marL="342900" indent="-342900">
              <a:lnSpc>
                <a:spcPct val="150000"/>
              </a:lnSpc>
              <a:buFont typeface="Arial" panose="020B0604020202020204" pitchFamily="34" charset="0"/>
              <a:buChar char="•"/>
            </a:pPr>
            <a:r>
              <a:rPr lang="el-GR" dirty="0">
                <a:latin typeface="Calibri" panose="020F0502020204030204" pitchFamily="34" charset="0"/>
                <a:cs typeface="Calibri" panose="020F0502020204030204" pitchFamily="34" charset="0"/>
              </a:rPr>
              <a:t>Είναι αρκετά αυτά που θα ήθελες να έχεις καταφέρει;</a:t>
            </a:r>
          </a:p>
          <a:p>
            <a:pPr marL="342900" indent="-342900">
              <a:lnSpc>
                <a:spcPct val="150000"/>
              </a:lnSpc>
              <a:buFont typeface="Arial" panose="020B0604020202020204" pitchFamily="34" charset="0"/>
              <a:buChar char="•"/>
            </a:pPr>
            <a:r>
              <a:rPr lang="el-GR" dirty="0">
                <a:latin typeface="Calibri" panose="020F0502020204030204" pitchFamily="34" charset="0"/>
                <a:cs typeface="Calibri" panose="020F0502020204030204" pitchFamily="34" charset="0"/>
              </a:rPr>
              <a:t>Ποια από αυτά μπορούν να επιτευχθούν πιο γρήγορα και ποια σε δεύτερο χρόνο;</a:t>
            </a:r>
          </a:p>
          <a:p>
            <a:pPr marL="342900" indent="-342900">
              <a:lnSpc>
                <a:spcPct val="150000"/>
              </a:lnSpc>
              <a:buFont typeface="Arial" panose="020B0604020202020204" pitchFamily="34" charset="0"/>
              <a:buChar char="•"/>
            </a:pPr>
            <a:r>
              <a:rPr lang="el-GR" dirty="0">
                <a:latin typeface="Calibri" panose="020F0502020204030204" pitchFamily="34" charset="0"/>
                <a:cs typeface="Calibri" panose="020F0502020204030204" pitchFamily="34" charset="0"/>
              </a:rPr>
              <a:t>Οι στόχοι σου πιστεύεις ότι είναι ρεαλιστικοί;</a:t>
            </a:r>
          </a:p>
          <a:p>
            <a:pPr marL="342900" indent="-342900">
              <a:lnSpc>
                <a:spcPct val="150000"/>
              </a:lnSpc>
              <a:buFont typeface="Arial" panose="020B0604020202020204" pitchFamily="34" charset="0"/>
              <a:buChar char="•"/>
            </a:pPr>
            <a:r>
              <a:rPr lang="el-GR" dirty="0">
                <a:latin typeface="Calibri" panose="020F0502020204030204" pitchFamily="34" charset="0"/>
                <a:cs typeface="Calibri" panose="020F0502020204030204" pitchFamily="34" charset="0"/>
              </a:rPr>
              <a:t>Η επίτευξή τους εξαρτάται μόνο από εσένα ή χρειάζεσαι και τη βοήθεια άλλων;</a:t>
            </a:r>
          </a:p>
          <a:p>
            <a:pPr marL="342900" indent="-342900">
              <a:lnSpc>
                <a:spcPct val="150000"/>
              </a:lnSpc>
              <a:buFont typeface="Arial" panose="020B0604020202020204" pitchFamily="34" charset="0"/>
              <a:buChar char="•"/>
            </a:pPr>
            <a:r>
              <a:rPr lang="el-GR" dirty="0">
                <a:latin typeface="Calibri" panose="020F0502020204030204" pitchFamily="34" charset="0"/>
                <a:cs typeface="Calibri" panose="020F0502020204030204" pitchFamily="34" charset="0"/>
              </a:rPr>
              <a:t>Πώς θα καταλάβεις, αν οι στόχοι σου έχουν επιτευχθεί; </a:t>
            </a:r>
          </a:p>
          <a:p>
            <a:pPr marL="342900" indent="-342900">
              <a:buFont typeface="Arial" panose="020B0604020202020204" pitchFamily="34" charset="0"/>
              <a:buChar char="•"/>
            </a:pP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0122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05780" y="332656"/>
            <a:ext cx="11089232" cy="5632311"/>
          </a:xfrm>
          <a:prstGeom prst="rect">
            <a:avLst/>
          </a:prstGeom>
        </p:spPr>
        <p:txBody>
          <a:bodyPr wrap="square">
            <a:spAutoFit/>
          </a:bodyPr>
          <a:lstStyle/>
          <a:p>
            <a:r>
              <a:rPr lang="el-GR" dirty="0"/>
              <a:t>-	</a:t>
            </a:r>
            <a:r>
              <a:rPr lang="el-GR" b="1" dirty="0">
                <a:latin typeface="Calibri" panose="020F0502020204030204" pitchFamily="34" charset="0"/>
                <a:cs typeface="Calibri" panose="020F0502020204030204" pitchFamily="34" charset="0"/>
              </a:rPr>
              <a:t>Σκέψου τον στόχο </a:t>
            </a:r>
            <a:r>
              <a:rPr lang="el-GR" dirty="0">
                <a:latin typeface="Calibri" panose="020F0502020204030204" pitchFamily="34" charset="0"/>
                <a:cs typeface="Calibri" panose="020F0502020204030204" pitchFamily="34" charset="0"/>
              </a:rPr>
              <a:t>που έγραψες στην επαγγελματική σου αυτοβιογραφία, ο οποίος χρειάζεται να επιτευχθεί πιο σύντομα. </a:t>
            </a:r>
          </a:p>
          <a:p>
            <a:r>
              <a:rPr lang="el-GR" dirty="0">
                <a:latin typeface="Calibri" panose="020F0502020204030204" pitchFamily="34" charset="0"/>
                <a:cs typeface="Calibri" panose="020F0502020204030204" pitchFamily="34" charset="0"/>
              </a:rPr>
              <a:t>-	Στη συνέχεια, </a:t>
            </a:r>
            <a:r>
              <a:rPr lang="el-GR" b="1" dirty="0">
                <a:latin typeface="Calibri" panose="020F0502020204030204" pitchFamily="34" charset="0"/>
                <a:cs typeface="Calibri" panose="020F0502020204030204" pitchFamily="34" charset="0"/>
              </a:rPr>
              <a:t>ζωγράφισε μια σκάλα </a:t>
            </a:r>
            <a:r>
              <a:rPr lang="el-GR" dirty="0">
                <a:latin typeface="Calibri" panose="020F0502020204030204" pitchFamily="34" charset="0"/>
                <a:cs typeface="Calibri" panose="020F0502020204030204" pitchFamily="34" charset="0"/>
              </a:rPr>
              <a:t>και γράψε σε </a:t>
            </a:r>
            <a:r>
              <a:rPr lang="el-GR" b="1" dirty="0">
                <a:latin typeface="Calibri" panose="020F0502020204030204" pitchFamily="34" charset="0"/>
                <a:cs typeface="Calibri" panose="020F0502020204030204" pitchFamily="34" charset="0"/>
              </a:rPr>
              <a:t>κάθε σκαλοπάτι </a:t>
            </a:r>
            <a:r>
              <a:rPr lang="el-GR" dirty="0">
                <a:latin typeface="Calibri" panose="020F0502020204030204" pitchFamily="34" charset="0"/>
                <a:cs typeface="Calibri" panose="020F0502020204030204" pitchFamily="34" charset="0"/>
              </a:rPr>
              <a:t>της σκάλας </a:t>
            </a:r>
            <a:r>
              <a:rPr lang="el-GR" b="1" dirty="0">
                <a:latin typeface="Calibri" panose="020F0502020204030204" pitchFamily="34" charset="0"/>
                <a:cs typeface="Calibri" panose="020F0502020204030204" pitchFamily="34" charset="0"/>
              </a:rPr>
              <a:t>τα βήματα </a:t>
            </a:r>
            <a:r>
              <a:rPr lang="el-GR" dirty="0">
                <a:latin typeface="Calibri" panose="020F0502020204030204" pitchFamily="34" charset="0"/>
                <a:cs typeface="Calibri" panose="020F0502020204030204" pitchFamily="34" charset="0"/>
              </a:rPr>
              <a:t>που χρειάζεται να κάνεις προκειμένου ο στόχος σου να επιτευχθεί. </a:t>
            </a:r>
          </a:p>
          <a:p>
            <a:r>
              <a:rPr lang="el-GR" dirty="0">
                <a:latin typeface="Calibri" panose="020F0502020204030204" pitchFamily="34" charset="0"/>
                <a:cs typeface="Calibri" panose="020F0502020204030204" pitchFamily="34" charset="0"/>
              </a:rPr>
              <a:t>Χρειάζεται να γνωρίζεις ότι: </a:t>
            </a:r>
          </a:p>
          <a:p>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ξεκινάς</a:t>
            </a:r>
            <a:r>
              <a:rPr lang="el-GR" dirty="0">
                <a:latin typeface="Calibri" panose="020F0502020204030204" pitchFamily="34" charset="0"/>
                <a:cs typeface="Calibri" panose="020F0502020204030204" pitchFamily="34" charset="0"/>
              </a:rPr>
              <a:t> από την αρχή της σκάλας</a:t>
            </a:r>
          </a:p>
          <a:p>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καταγράφεις</a:t>
            </a:r>
            <a:r>
              <a:rPr lang="el-GR" dirty="0">
                <a:latin typeface="Calibri" panose="020F0502020204030204" pitchFamily="34" charset="0"/>
                <a:cs typeface="Calibri" panose="020F0502020204030204" pitchFamily="34" charset="0"/>
              </a:rPr>
              <a:t> σε κάθε σκαλοπάτι λεπτομερώς και συγκεκριμένα τη διαδικασία που θα ακολουθήσεις και πόσο πρέπει να προσπαθήσεις προκειμένου να προχωρήσεις στο επόμενο σκαλοπάτι </a:t>
            </a:r>
          </a:p>
          <a:p>
            <a:r>
              <a:rPr lang="el-GR" dirty="0">
                <a:latin typeface="Calibri" panose="020F0502020204030204" pitchFamily="34" charset="0"/>
                <a:cs typeface="Calibri" panose="020F0502020204030204" pitchFamily="34" charset="0"/>
              </a:rPr>
              <a:t>	πρέπει να φτάσεις στην </a:t>
            </a:r>
            <a:r>
              <a:rPr lang="el-GR" b="1" dirty="0">
                <a:latin typeface="Calibri" panose="020F0502020204030204" pitchFamily="34" charset="0"/>
                <a:cs typeface="Calibri" panose="020F0502020204030204" pitchFamily="34" charset="0"/>
              </a:rPr>
              <a:t>κορυφή της σκάλας </a:t>
            </a:r>
            <a:r>
              <a:rPr lang="el-GR" dirty="0">
                <a:latin typeface="Calibri" panose="020F0502020204030204" pitchFamily="34" charset="0"/>
                <a:cs typeface="Calibri" panose="020F0502020204030204" pitchFamily="34" charset="0"/>
              </a:rPr>
              <a:t>που αποτελεί και την πραγματοποίηση του στόχου σου.</a:t>
            </a:r>
          </a:p>
          <a:p>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κάθε βήμα </a:t>
            </a:r>
            <a:r>
              <a:rPr lang="el-GR" dirty="0">
                <a:latin typeface="Calibri" panose="020F0502020204030204" pitchFamily="34" charset="0"/>
                <a:cs typeface="Calibri" panose="020F0502020204030204" pitchFamily="34" charset="0"/>
              </a:rPr>
              <a:t>προϋποθέτει την επίτευξη του προηγούμενου, </a:t>
            </a:r>
            <a:r>
              <a:rPr lang="el-GR" b="1" dirty="0">
                <a:latin typeface="Calibri" panose="020F0502020204030204" pitchFamily="34" charset="0"/>
                <a:cs typeface="Calibri" panose="020F0502020204030204" pitchFamily="34" charset="0"/>
              </a:rPr>
              <a:t>κάθε σκαλοπάτι</a:t>
            </a:r>
            <a:r>
              <a:rPr lang="el-GR" dirty="0">
                <a:latin typeface="Calibri" panose="020F0502020204030204" pitchFamily="34" charset="0"/>
                <a:cs typeface="Calibri" panose="020F0502020204030204" pitchFamily="34" charset="0"/>
              </a:rPr>
              <a:t>, δηλαδή, είναι ένας επιμέρους στόχος που δεν μπορεί να επιτευχθεί, αν δεν έχει ολοκληρωθεί ο προηγούμενος.</a:t>
            </a:r>
          </a:p>
          <a:p>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6191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336F9-9D76-4EA6-AAD4-89C7E0D855A3}"/>
              </a:ext>
            </a:extLst>
          </p:cNvPr>
          <p:cNvSpPr>
            <a:spLocks noGrp="1"/>
          </p:cNvSpPr>
          <p:nvPr>
            <p:ph type="title"/>
          </p:nvPr>
        </p:nvSpPr>
        <p:spPr>
          <a:xfrm>
            <a:off x="1693334" y="266011"/>
            <a:ext cx="8608358" cy="930742"/>
          </a:xfrm>
        </p:spPr>
        <p:txBody>
          <a:bodyPr>
            <a:normAutofit/>
          </a:bodyPr>
          <a:lstStyle/>
          <a:p>
            <a:r>
              <a:rPr lang="el-GR" b="1" cap="none" dirty="0">
                <a:solidFill>
                  <a:srgbClr val="000000"/>
                </a:solidFill>
                <a:latin typeface="Calibri" panose="020F0502020204030204" pitchFamily="34" charset="0"/>
                <a:cs typeface="Calibri" panose="020F0502020204030204" pitchFamily="34" charset="0"/>
              </a:rPr>
              <a:t>Στοχοθέτηση</a:t>
            </a:r>
            <a:endParaRPr lang="en-US" b="1" dirty="0">
              <a:solidFill>
                <a:srgbClr val="00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B9B0FFE-4A19-4A71-8BC2-9E6DFDDADAAF}"/>
              </a:ext>
            </a:extLst>
          </p:cNvPr>
          <p:cNvSpPr>
            <a:spLocks noGrp="1"/>
          </p:cNvSpPr>
          <p:nvPr>
            <p:ph idx="1"/>
          </p:nvPr>
        </p:nvSpPr>
        <p:spPr>
          <a:xfrm>
            <a:off x="621804" y="1139819"/>
            <a:ext cx="11034528" cy="4431624"/>
          </a:xfrm>
        </p:spPr>
        <p:txBody>
          <a:bodyPr>
            <a:normAutofit fontScale="92500"/>
          </a:bodyPr>
          <a:lstStyle/>
          <a:p>
            <a:r>
              <a:rPr lang="el-GR" sz="2800" b="1" cap="none" dirty="0">
                <a:solidFill>
                  <a:srgbClr val="000000"/>
                </a:solidFill>
                <a:latin typeface="Calibri" panose="020F0502020204030204" pitchFamily="34" charset="0"/>
                <a:cs typeface="Calibri" panose="020F0502020204030204" pitchFamily="34" charset="0"/>
              </a:rPr>
              <a:t>S</a:t>
            </a:r>
            <a:r>
              <a:rPr lang="el-GR" sz="2200" b="1" cap="none" dirty="0">
                <a:solidFill>
                  <a:srgbClr val="000000"/>
                </a:solidFill>
                <a:latin typeface="Calibri" panose="020F0502020204030204" pitchFamily="34" charset="0"/>
                <a:cs typeface="Calibri" panose="020F0502020204030204" pitchFamily="34" charset="0"/>
              </a:rPr>
              <a:t>pecific</a:t>
            </a:r>
            <a:r>
              <a:rPr lang="el-GR" sz="2200" cap="none" dirty="0">
                <a:solidFill>
                  <a:srgbClr val="000000"/>
                </a:solidFill>
                <a:latin typeface="Calibri" panose="020F0502020204030204" pitchFamily="34" charset="0"/>
                <a:cs typeface="Calibri" panose="020F0502020204030204" pitchFamily="34" charset="0"/>
              </a:rPr>
              <a:t> = συγκεκριμένος (τι πρέπει να κάνω;)</a:t>
            </a:r>
          </a:p>
          <a:p>
            <a:r>
              <a:rPr lang="el-GR" sz="2800" b="1" cap="none" dirty="0">
                <a:solidFill>
                  <a:srgbClr val="000000"/>
                </a:solidFill>
                <a:latin typeface="Calibri" panose="020F0502020204030204" pitchFamily="34" charset="0"/>
                <a:cs typeface="Calibri" panose="020F0502020204030204" pitchFamily="34" charset="0"/>
              </a:rPr>
              <a:t>M</a:t>
            </a:r>
            <a:r>
              <a:rPr lang="el-GR" sz="2200" b="1" cap="none" dirty="0">
                <a:solidFill>
                  <a:srgbClr val="000000"/>
                </a:solidFill>
                <a:latin typeface="Calibri" panose="020F0502020204030204" pitchFamily="34" charset="0"/>
                <a:cs typeface="Calibri" panose="020F0502020204030204" pitchFamily="34" charset="0"/>
              </a:rPr>
              <a:t>easurable</a:t>
            </a:r>
            <a:r>
              <a:rPr lang="el-GR" sz="2200" cap="none" dirty="0">
                <a:solidFill>
                  <a:srgbClr val="000000"/>
                </a:solidFill>
                <a:latin typeface="Calibri" panose="020F0502020204030204" pitchFamily="34" charset="0"/>
                <a:cs typeface="Calibri" panose="020F0502020204030204" pitchFamily="34" charset="0"/>
              </a:rPr>
              <a:t> = μετρήσιμος (πώς ξέρω ότι πέτυχα τον στόχο μου;)</a:t>
            </a:r>
          </a:p>
          <a:p>
            <a:r>
              <a:rPr lang="el-GR" sz="2800" b="1" cap="none" dirty="0">
                <a:solidFill>
                  <a:srgbClr val="000000"/>
                </a:solidFill>
                <a:latin typeface="Calibri" panose="020F0502020204030204" pitchFamily="34" charset="0"/>
                <a:cs typeface="Calibri" panose="020F0502020204030204" pitchFamily="34" charset="0"/>
              </a:rPr>
              <a:t>A</a:t>
            </a:r>
            <a:r>
              <a:rPr lang="el-GR" sz="2200" b="1" cap="none" dirty="0">
                <a:solidFill>
                  <a:srgbClr val="000000"/>
                </a:solidFill>
                <a:latin typeface="Calibri" panose="020F0502020204030204" pitchFamily="34" charset="0"/>
                <a:cs typeface="Calibri" panose="020F0502020204030204" pitchFamily="34" charset="0"/>
              </a:rPr>
              <a:t>chievable</a:t>
            </a:r>
            <a:r>
              <a:rPr lang="el-GR" sz="2200" cap="none" dirty="0">
                <a:solidFill>
                  <a:srgbClr val="000000"/>
                </a:solidFill>
                <a:latin typeface="Calibri" panose="020F0502020204030204" pitchFamily="34" charset="0"/>
                <a:cs typeface="Calibri" panose="020F0502020204030204" pitchFamily="34" charset="0"/>
              </a:rPr>
              <a:t> = εφικτός (είναι ρεαλιστικός ο στόχος μου;)</a:t>
            </a:r>
          </a:p>
          <a:p>
            <a:r>
              <a:rPr lang="el-GR" sz="2800" b="1" cap="none" dirty="0">
                <a:solidFill>
                  <a:srgbClr val="000000"/>
                </a:solidFill>
                <a:latin typeface="Calibri" panose="020F0502020204030204" pitchFamily="34" charset="0"/>
                <a:cs typeface="Calibri" panose="020F0502020204030204" pitchFamily="34" charset="0"/>
              </a:rPr>
              <a:t>R</a:t>
            </a:r>
            <a:r>
              <a:rPr lang="el-GR" sz="2200" b="1" cap="none" dirty="0">
                <a:solidFill>
                  <a:srgbClr val="000000"/>
                </a:solidFill>
                <a:latin typeface="Calibri" panose="020F0502020204030204" pitchFamily="34" charset="0"/>
                <a:cs typeface="Calibri" panose="020F0502020204030204" pitchFamily="34" charset="0"/>
              </a:rPr>
              <a:t>elevant</a:t>
            </a:r>
            <a:r>
              <a:rPr lang="el-GR" sz="2200" cap="none" dirty="0">
                <a:solidFill>
                  <a:srgbClr val="000000"/>
                </a:solidFill>
                <a:latin typeface="Calibri" panose="020F0502020204030204" pitchFamily="34" charset="0"/>
                <a:cs typeface="Calibri" panose="020F0502020204030204" pitchFamily="34" charset="0"/>
              </a:rPr>
              <a:t> = σχετικός (με ποια ανάγκη μου σχετίζεται ο στόχος μου;)</a:t>
            </a:r>
          </a:p>
          <a:p>
            <a:r>
              <a:rPr lang="el-GR" sz="2800" b="1" cap="none" dirty="0">
                <a:solidFill>
                  <a:srgbClr val="000000"/>
                </a:solidFill>
                <a:latin typeface="Calibri" panose="020F0502020204030204" pitchFamily="34" charset="0"/>
                <a:cs typeface="Calibri" panose="020F0502020204030204" pitchFamily="34" charset="0"/>
              </a:rPr>
              <a:t>T</a:t>
            </a:r>
            <a:r>
              <a:rPr lang="el-GR" sz="2200" b="1" cap="none" dirty="0">
                <a:solidFill>
                  <a:srgbClr val="000000"/>
                </a:solidFill>
                <a:latin typeface="Calibri" panose="020F0502020204030204" pitchFamily="34" charset="0"/>
                <a:cs typeface="Calibri" panose="020F0502020204030204" pitchFamily="34" charset="0"/>
              </a:rPr>
              <a:t>ime-bound</a:t>
            </a:r>
            <a:r>
              <a:rPr lang="el-GR" sz="2200" cap="none" dirty="0">
                <a:solidFill>
                  <a:srgbClr val="000000"/>
                </a:solidFill>
                <a:latin typeface="Calibri" panose="020F0502020204030204" pitchFamily="34" charset="0"/>
                <a:cs typeface="Calibri" panose="020F0502020204030204" pitchFamily="34" charset="0"/>
              </a:rPr>
              <a:t> = χρονικά οριοθετημένος (πότε θα ξεκινήσει η διαδικασία, πότε θα ολοκληρωθεί;)</a:t>
            </a:r>
          </a:p>
          <a:p>
            <a:r>
              <a:rPr lang="el-GR" sz="2800" b="1" cap="none" dirty="0">
                <a:solidFill>
                  <a:srgbClr val="000000"/>
                </a:solidFill>
                <a:latin typeface="Calibri" panose="020F0502020204030204" pitchFamily="34" charset="0"/>
                <a:cs typeface="Calibri" panose="020F0502020204030204" pitchFamily="34" charset="0"/>
              </a:rPr>
              <a:t>E</a:t>
            </a:r>
            <a:r>
              <a:rPr lang="el-GR" sz="2200" b="1" cap="none" dirty="0">
                <a:solidFill>
                  <a:srgbClr val="000000"/>
                </a:solidFill>
                <a:latin typeface="Calibri" panose="020F0502020204030204" pitchFamily="34" charset="0"/>
                <a:cs typeface="Calibri" panose="020F0502020204030204" pitchFamily="34" charset="0"/>
              </a:rPr>
              <a:t>valuated </a:t>
            </a:r>
            <a:r>
              <a:rPr lang="el-GR" sz="2200" cap="none" dirty="0">
                <a:solidFill>
                  <a:srgbClr val="000000"/>
                </a:solidFill>
                <a:latin typeface="Calibri" panose="020F0502020204030204" pitchFamily="34" charset="0"/>
                <a:cs typeface="Calibri" panose="020F0502020204030204" pitchFamily="34" charset="0"/>
              </a:rPr>
              <a:t>= αξιολογήσιμος (υπάρχει εξέλιξη;)</a:t>
            </a:r>
          </a:p>
          <a:p>
            <a:r>
              <a:rPr lang="el-GR" sz="2600" b="1" cap="none" dirty="0">
                <a:solidFill>
                  <a:srgbClr val="000000"/>
                </a:solidFill>
                <a:latin typeface="Calibri" panose="020F0502020204030204" pitchFamily="34" charset="0"/>
                <a:cs typeface="Calibri" panose="020F0502020204030204" pitchFamily="34" charset="0"/>
              </a:rPr>
              <a:t>R</a:t>
            </a:r>
            <a:r>
              <a:rPr lang="el-GR" sz="2200" b="1" cap="none" dirty="0">
                <a:solidFill>
                  <a:srgbClr val="000000"/>
                </a:solidFill>
                <a:latin typeface="Calibri" panose="020F0502020204030204" pitchFamily="34" charset="0"/>
                <a:cs typeface="Calibri" panose="020F0502020204030204" pitchFamily="34" charset="0"/>
              </a:rPr>
              <a:t>evisited </a:t>
            </a:r>
            <a:r>
              <a:rPr lang="el-GR" sz="2200" cap="none" dirty="0">
                <a:solidFill>
                  <a:srgbClr val="000000"/>
                </a:solidFill>
                <a:latin typeface="Calibri" panose="020F0502020204030204" pitchFamily="34" charset="0"/>
                <a:cs typeface="Calibri" panose="020F0502020204030204" pitchFamily="34" charset="0"/>
              </a:rPr>
              <a:t>= αναθεωρήσιμος (εφόσον δεν επιτεύχθηκε ο στόχος μου, τι κάνω;)</a:t>
            </a:r>
          </a:p>
        </p:txBody>
      </p:sp>
      <p:pic>
        <p:nvPicPr>
          <p:cNvPr id="7" name="Picture 6">
            <a:extLst>
              <a:ext uri="{FF2B5EF4-FFF2-40B4-BE49-F238E27FC236}">
                <a16:creationId xmlns:a16="http://schemas.microsoft.com/office/drawing/2014/main" id="{90928711-4440-409C-81E6-922CC07198CB}"/>
              </a:ext>
            </a:extLst>
          </p:cNvPr>
          <p:cNvPicPr>
            <a:picLocks noChangeAspect="1"/>
          </p:cNvPicPr>
          <p:nvPr/>
        </p:nvPicPr>
        <p:blipFill>
          <a:blip r:embed="rId3"/>
          <a:stretch>
            <a:fillRect/>
          </a:stretch>
        </p:blipFill>
        <p:spPr>
          <a:xfrm>
            <a:off x="7534572" y="44624"/>
            <a:ext cx="4209688" cy="1523603"/>
          </a:xfrm>
          <a:prstGeom prst="rect">
            <a:avLst/>
          </a:prstGeom>
        </p:spPr>
      </p:pic>
    </p:spTree>
    <p:extLst>
      <p:ext uri="{BB962C8B-B14F-4D97-AF65-F5344CB8AC3E}">
        <p14:creationId xmlns:p14="http://schemas.microsoft.com/office/powerpoint/2010/main" val="264367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50196" y="260649"/>
            <a:ext cx="7416824" cy="5328592"/>
          </a:xfrm>
        </p:spPr>
        <p:txBody>
          <a:bodyPr rtlCol="0">
            <a:noAutofit/>
          </a:bodyPr>
          <a:lstStyle/>
          <a:p>
            <a:pPr algn="just"/>
            <a:r>
              <a:rPr lang="el-GR" i="1" cap="none" dirty="0">
                <a:latin typeface="Calibri" panose="020F0502020204030204" pitchFamily="34" charset="0"/>
                <a:cs typeface="Calibri" panose="020F0502020204030204" pitchFamily="34" charset="0"/>
              </a:rPr>
              <a:t>Καλεί το άτομο </a:t>
            </a:r>
            <a:r>
              <a:rPr lang="el-GR" b="1" i="1" cap="none" dirty="0">
                <a:latin typeface="Calibri" panose="020F0502020204030204" pitchFamily="34" charset="0"/>
                <a:cs typeface="Calibri" panose="020F0502020204030204" pitchFamily="34" charset="0"/>
              </a:rPr>
              <a:t>να φανταστεί μία μελλοντική του ημέρα, μετά από πέντε χρόνια, από το πρωί ως το βράδυ </a:t>
            </a:r>
          </a:p>
          <a:p>
            <a:pPr algn="just"/>
            <a:r>
              <a:rPr lang="el-GR" i="1" cap="none" dirty="0">
                <a:latin typeface="Calibri" panose="020F0502020204030204" pitchFamily="34" charset="0"/>
                <a:cs typeface="Calibri" panose="020F0502020204030204" pitchFamily="34" charset="0"/>
              </a:rPr>
              <a:t>Θα ήθελα να φανταστείς τον εαυτό σου σε πέντε χρόνια από τώρα. Αισθάνεσαι πολύ ευχαριστημένος/-η με τη ζωή σου. Εργάζεσαι στο επάγγελμα που εσύ έχεις επιλέξει. Θα ήθελα να φανταστείς μια τυπική μέρα. Ξυπνάς, ανυπομονώντας πραγματικά για το πώς θα κυλήσει η μέρα σου. Ντύνεσαι. Τι φοράς; παίρνεις πρωινό και φεύγεις για τη δουλειά σου. Πώς φτάνεις εκεί; είσαι μόνος/-η ή είναι κάποιος άλλος μαζί σου; φτάνεις στη δουλειά. Κοίταξε γύρω σου πριν ξεκινήσεις να εργάζεσαι. Πώς φαίνεται ο περιβάλλον χώρος; υπάρχουν άλλα άτομα παρόντα; τι περιμένεις συγκεκριμένα να συμβεί κατά τη διάρκεια της μέρας σου; ξεκινάς να εργάζεσαι. Πώς περνάς το πρωινό σου;» </a:t>
            </a:r>
          </a:p>
        </p:txBody>
      </p:sp>
      <p:sp>
        <p:nvSpPr>
          <p:cNvPr id="4" name="Text Placeholder 3"/>
          <p:cNvSpPr>
            <a:spLocks noGrp="1"/>
          </p:cNvSpPr>
          <p:nvPr>
            <p:ph type="body" sz="half" idx="4294967295"/>
          </p:nvPr>
        </p:nvSpPr>
        <p:spPr>
          <a:xfrm>
            <a:off x="261764" y="404813"/>
            <a:ext cx="3312368" cy="2232099"/>
          </a:xfrm>
        </p:spPr>
        <p:txBody>
          <a:bodyPr rtlCol="0">
            <a:normAutofit/>
          </a:bodyPr>
          <a:lstStyle/>
          <a:p>
            <a:pPr marL="0" indent="0" algn="just" rtl="0">
              <a:buNone/>
            </a:pPr>
            <a:r>
              <a:rPr lang="el-GR" sz="3200" cap="none" dirty="0">
                <a:latin typeface="Calibri" panose="020F0502020204030204" pitchFamily="34" charset="0"/>
                <a:cs typeface="Calibri" panose="020F0502020204030204" pitchFamily="34" charset="0"/>
              </a:rPr>
              <a:t>Αξιολόγηση των εργασιακών αξιών</a:t>
            </a:r>
            <a:endParaRPr lang="en-US" sz="3200" cap="none" dirty="0">
              <a:latin typeface="Calibri" panose="020F0502020204030204" pitchFamily="34" charset="0"/>
              <a:cs typeface="Calibri" panose="020F0502020204030204" pitchFamily="34" charset="0"/>
            </a:endParaRPr>
          </a:p>
        </p:txBody>
      </p:sp>
      <p:sp>
        <p:nvSpPr>
          <p:cNvPr id="5" name="Δεξί βέλος 4"/>
          <p:cNvSpPr/>
          <p:nvPr/>
        </p:nvSpPr>
        <p:spPr>
          <a:xfrm>
            <a:off x="333772" y="2238094"/>
            <a:ext cx="3444771" cy="2919098"/>
          </a:xfrm>
          <a:prstGeom prst="rightArrow">
            <a:avLst>
              <a:gd name="adj1" fmla="val 50000"/>
              <a:gd name="adj2" fmla="val 50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latin typeface="Calibri" panose="020F0502020204030204" pitchFamily="34" charset="0"/>
                <a:cs typeface="Calibri" panose="020F0502020204030204" pitchFamily="34" charset="0"/>
              </a:rPr>
              <a:t>φαντασία της μελλοντικής ιδανικής μέρας </a:t>
            </a:r>
          </a:p>
        </p:txBody>
      </p:sp>
    </p:spTree>
    <p:extLst>
      <p:ext uri="{BB962C8B-B14F-4D97-AF65-F5344CB8AC3E}">
        <p14:creationId xmlns:p14="http://schemas.microsoft.com/office/powerpoint/2010/main" val="2599391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21804" y="1700808"/>
            <a:ext cx="10297144" cy="1754326"/>
          </a:xfrm>
          <a:prstGeom prst="rect">
            <a:avLst/>
          </a:prstGeom>
          <a:ln>
            <a:solidFill>
              <a:schemeClr val="accent1">
                <a:lumMod val="50000"/>
              </a:schemeClr>
            </a:solidFill>
          </a:ln>
        </p:spPr>
        <p:txBody>
          <a:bodyPr wrap="square">
            <a:spAutoFit/>
          </a:bodyPr>
          <a:lstStyle/>
          <a:p>
            <a:pPr indent="457200" algn="just">
              <a:lnSpc>
                <a:spcPct val="150000"/>
              </a:lnSpc>
              <a:spcAft>
                <a:spcPts val="800"/>
              </a:spcAft>
            </a:pPr>
            <a:r>
              <a:rPr lang="el-GR" dirty="0">
                <a:latin typeface="Calibri" panose="020F0502020204030204" pitchFamily="34" charset="0"/>
                <a:ea typeface="Calibri" panose="020F0502020204030204" pitchFamily="34" charset="0"/>
                <a:cs typeface="Calibri" panose="020F0502020204030204" pitchFamily="34" charset="0"/>
              </a:rPr>
              <a:t>''εργάζομαι μόνος μου αλλά αυτό μου αρέσει'', ''δουλεύω πολύ σε ομάδες και απολαμβάνω τις σχέσεις που διαμορφώνονται εκεί '' και ''Η δουλειά μου περιλαμβάνει αρκετές προκλήσεις και μου αρέσει αυτό''. </a:t>
            </a:r>
            <a:endParaRPr lang="el-GR"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0418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150196" y="576070"/>
            <a:ext cx="7272808" cy="5238415"/>
          </a:xfrm>
        </p:spPr>
        <p:txBody>
          <a:bodyPr rtlCol="0">
            <a:normAutofit fontScale="85000" lnSpcReduction="20000"/>
          </a:bodyPr>
          <a:lstStyle/>
          <a:p>
            <a:pPr algn="just">
              <a:lnSpc>
                <a:spcPct val="160000"/>
              </a:lnSpc>
            </a:pPr>
            <a:r>
              <a:rPr lang="el-GR" sz="3000" i="1" cap="none" dirty="0">
                <a:latin typeface="Calibri" panose="020F0502020204030204" pitchFamily="34" charset="0"/>
                <a:cs typeface="Calibri" panose="020F0502020204030204" pitchFamily="34" charset="0"/>
              </a:rPr>
              <a:t>Ποιες εργασιακές αξίες φανερώνονται μέσα από την αφήγηση σου; </a:t>
            </a:r>
          </a:p>
          <a:p>
            <a:pPr algn="just">
              <a:lnSpc>
                <a:spcPct val="160000"/>
              </a:lnSpc>
            </a:pPr>
            <a:r>
              <a:rPr lang="el-GR" sz="3000" i="1" cap="none" dirty="0">
                <a:latin typeface="Calibri" panose="020F0502020204030204" pitchFamily="34" charset="0"/>
                <a:cs typeface="Calibri" panose="020F0502020204030204" pitchFamily="34" charset="0"/>
              </a:rPr>
              <a:t>Συμπίπτουν με αυτές που διαφάνηκαν στο ερωτηματολόγιο εργασιακών αξιών</a:t>
            </a:r>
          </a:p>
          <a:p>
            <a:pPr algn="just">
              <a:lnSpc>
                <a:spcPct val="160000"/>
              </a:lnSpc>
            </a:pPr>
            <a:r>
              <a:rPr lang="el-GR" sz="3000" i="1" cap="none" dirty="0">
                <a:latin typeface="Calibri" panose="020F0502020204030204" pitchFamily="34" charset="0"/>
                <a:cs typeface="Calibri" panose="020F0502020204030204" pitchFamily="34" charset="0"/>
              </a:rPr>
              <a:t>Πόση σημασία απέδωσες στην προσωπική σου ζωή εκτός εργασίας;</a:t>
            </a:r>
          </a:p>
          <a:p>
            <a:pPr algn="just"/>
            <a:r>
              <a:rPr lang="el-GR" sz="3000" i="1" cap="none" dirty="0">
                <a:latin typeface="Calibri" panose="020F0502020204030204" pitchFamily="34" charset="0"/>
                <a:cs typeface="Calibri" panose="020F0502020204030204" pitchFamily="34" charset="0"/>
              </a:rPr>
              <a:t>Υπάρχει κάτι που σε ξάφνιασε;</a:t>
            </a:r>
          </a:p>
          <a:p>
            <a:pPr algn="just"/>
            <a:endParaRPr lang="el-GR" sz="2200" i="1" dirty="0">
              <a:latin typeface="Calibri" panose="020F0502020204030204" pitchFamily="34" charset="0"/>
              <a:cs typeface="Calibri" panose="020F0502020204030204" pitchFamily="34" charset="0"/>
            </a:endParaRPr>
          </a:p>
          <a:p>
            <a:pPr marL="0" indent="0" algn="just">
              <a:buNone/>
            </a:pPr>
            <a:r>
              <a:rPr lang="el-GR" sz="2200" i="1" dirty="0">
                <a:latin typeface="Calibri" panose="020F0502020204030204" pitchFamily="34" charset="0"/>
                <a:cs typeface="Calibri" panose="020F0502020204030204" pitchFamily="34" charset="0"/>
              </a:rPr>
              <a:t>	</a:t>
            </a:r>
          </a:p>
        </p:txBody>
      </p:sp>
      <p:pic>
        <p:nvPicPr>
          <p:cNvPr id="7" name="Εικόνα 6"/>
          <p:cNvPicPr>
            <a:picLocks noChangeAspect="1"/>
          </p:cNvPicPr>
          <p:nvPr/>
        </p:nvPicPr>
        <p:blipFill>
          <a:blip r:embed="rId3"/>
          <a:stretch>
            <a:fillRect/>
          </a:stretch>
        </p:blipFill>
        <p:spPr>
          <a:xfrm>
            <a:off x="117748" y="1340768"/>
            <a:ext cx="3660081" cy="3709020"/>
          </a:xfrm>
          <a:prstGeom prst="rect">
            <a:avLst/>
          </a:prstGeom>
        </p:spPr>
      </p:pic>
    </p:spTree>
    <p:extLst>
      <p:ext uri="{BB962C8B-B14F-4D97-AF65-F5344CB8AC3E}">
        <p14:creationId xmlns:p14="http://schemas.microsoft.com/office/powerpoint/2010/main" val="397571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837828" y="404664"/>
            <a:ext cx="10156825" cy="1397000"/>
          </a:xfrm>
          <a:solidFill>
            <a:schemeClr val="accent2">
              <a:lumMod val="60000"/>
              <a:lumOff val="40000"/>
            </a:schemeClr>
          </a:solidFill>
        </p:spPr>
        <p:txBody>
          <a:bodyPr/>
          <a:lstStyle/>
          <a:p>
            <a:pPr algn="ctr">
              <a:defRPr/>
            </a:pPr>
            <a:r>
              <a:rPr lang="el-GR" sz="3810" cap="none" dirty="0">
                <a:solidFill>
                  <a:schemeClr val="tx1"/>
                </a:solidFill>
                <a:latin typeface="Calibri" panose="020F0502020204030204" pitchFamily="34" charset="0"/>
                <a:cs typeface="Calibri" panose="020F0502020204030204" pitchFamily="34" charset="0"/>
              </a:rPr>
              <a:t>Εύλογα δημιουργείται το ερώτημα</a:t>
            </a:r>
            <a:endParaRPr lang="el-GR" sz="3810" cap="none" dirty="0">
              <a:latin typeface="Calibri" panose="020F0502020204030204" pitchFamily="34" charset="0"/>
              <a:cs typeface="Calibri" panose="020F0502020204030204" pitchFamily="34" charset="0"/>
            </a:endParaRPr>
          </a:p>
        </p:txBody>
      </p:sp>
      <p:sp>
        <p:nvSpPr>
          <p:cNvPr id="7" name="Θέση περιεχομένου 6"/>
          <p:cNvSpPr>
            <a:spLocks noGrp="1"/>
          </p:cNvSpPr>
          <p:nvPr>
            <p:ph idx="4294967295"/>
          </p:nvPr>
        </p:nvSpPr>
        <p:spPr>
          <a:xfrm>
            <a:off x="837828" y="1404938"/>
            <a:ext cx="8587160" cy="4113212"/>
          </a:xfrm>
        </p:spPr>
        <p:txBody>
          <a:bodyPr/>
          <a:lstStyle/>
          <a:p>
            <a:pPr algn="just">
              <a:defRPr/>
            </a:pPr>
            <a:endParaRPr lang="en-US" i="1" dirty="0">
              <a:effectLst/>
              <a:latin typeface="Cambria" pitchFamily="18" charset="0"/>
            </a:endParaRPr>
          </a:p>
          <a:p>
            <a:pPr algn="just">
              <a:lnSpc>
                <a:spcPct val="150000"/>
              </a:lnSpc>
              <a:defRPr/>
            </a:pPr>
            <a:r>
              <a:rPr lang="el-GR" sz="2800" i="1" cap="none" dirty="0">
                <a:effectLst/>
                <a:latin typeface="Calibri" panose="020F0502020204030204" pitchFamily="34" charset="0"/>
                <a:cs typeface="Calibri" panose="020F0502020204030204" pitchFamily="34" charset="0"/>
              </a:rPr>
              <a:t>Κατά πόσο ζούμε</a:t>
            </a:r>
            <a:r>
              <a:rPr lang="el-GR" sz="2800" cap="none" dirty="0">
                <a:effectLst/>
                <a:latin typeface="Calibri" panose="020F0502020204030204" pitchFamily="34" charset="0"/>
                <a:cs typeface="Calibri" panose="020F0502020204030204" pitchFamily="34" charset="0"/>
              </a:rPr>
              <a:t> </a:t>
            </a:r>
            <a:r>
              <a:rPr lang="el-GR" sz="2800" i="1" cap="none" dirty="0">
                <a:effectLst/>
                <a:latin typeface="Calibri" panose="020F0502020204030204" pitchFamily="34" charset="0"/>
                <a:cs typeface="Calibri" panose="020F0502020204030204" pitchFamily="34" charset="0"/>
              </a:rPr>
              <a:t>σύμφωνα με τις προσωπικές μας αξίες; </a:t>
            </a:r>
          </a:p>
          <a:p>
            <a:pPr algn="just">
              <a:lnSpc>
                <a:spcPct val="150000"/>
              </a:lnSpc>
              <a:defRPr/>
            </a:pPr>
            <a:r>
              <a:rPr lang="el-GR" sz="2800" i="1" cap="none" dirty="0">
                <a:effectLst/>
                <a:latin typeface="Calibri" panose="020F0502020204030204" pitchFamily="34" charset="0"/>
                <a:cs typeface="Calibri" panose="020F0502020204030204" pitchFamily="34" charset="0"/>
              </a:rPr>
              <a:t>Διαφέρουν οι αξίες μας από τη ζωή που ζούμε και από αυτή που επιθυμούμε να ζήσουμε στο μέλλον;</a:t>
            </a:r>
            <a:endParaRPr lang="el-GR" sz="2800" cap="none" dirty="0">
              <a:latin typeface="Calibri" panose="020F0502020204030204" pitchFamily="34" charset="0"/>
              <a:cs typeface="Calibri" panose="020F0502020204030204" pitchFamily="34" charset="0"/>
            </a:endParaRPr>
          </a:p>
        </p:txBody>
      </p:sp>
      <p:pic>
        <p:nvPicPr>
          <p:cNvPr id="10244" name="Εικόνα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0676" y="4581128"/>
            <a:ext cx="3346917" cy="212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662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02124" y="1196752"/>
            <a:ext cx="8064895" cy="4536503"/>
          </a:xfrm>
        </p:spPr>
        <p:txBody>
          <a:bodyPr rtlCol="0">
            <a:normAutofit fontScale="77500" lnSpcReduction="20000"/>
          </a:bodyPr>
          <a:lstStyle/>
          <a:p>
            <a:pPr algn="just"/>
            <a:r>
              <a:rPr lang="el-GR" sz="2300" b="1" i="1" cap="none" dirty="0">
                <a:latin typeface="Calibri" panose="020F0502020204030204" pitchFamily="34" charset="0"/>
                <a:cs typeface="Calibri" panose="020F0502020204030204" pitchFamily="34" charset="0"/>
              </a:rPr>
              <a:t>Είναι μία προβολική τεχνική </a:t>
            </a:r>
            <a:r>
              <a:rPr lang="el-GR" sz="2300" i="1" cap="none" dirty="0">
                <a:latin typeface="Calibri" panose="020F0502020204030204" pitchFamily="34" charset="0"/>
                <a:cs typeface="Calibri" panose="020F0502020204030204" pitchFamily="34" charset="0"/>
              </a:rPr>
              <a:t>που επιτρέπει να βλέπουμε τα πράγματα με έναν άλλο τρόπο εκτός από το να μιλάμε για αυτά </a:t>
            </a:r>
          </a:p>
          <a:p>
            <a:pPr algn="just"/>
            <a:r>
              <a:rPr lang="el-GR" sz="2300" i="1" cap="none" dirty="0">
                <a:latin typeface="Calibri" panose="020F0502020204030204" pitchFamily="34" charset="0"/>
                <a:cs typeface="Calibri" panose="020F0502020204030204" pitchFamily="34" charset="0"/>
              </a:rPr>
              <a:t>Χρειάζεται να έχουμε στη διάθεσή μας μία ποικιλία περιοδικών, ναι ένα ψαλίδι, μία κόλλα, ένα μεγάλο φύλλο χαρτιού και ενδεχομένως μαρκαδόρους, καθώς και ένα στυλό ή ένα μολύβι.</a:t>
            </a:r>
          </a:p>
          <a:p>
            <a:pPr algn="just"/>
            <a:r>
              <a:rPr lang="el-GR" sz="2300" i="1" cap="none" dirty="0">
                <a:latin typeface="Calibri" panose="020F0502020204030204" pitchFamily="34" charset="0"/>
                <a:cs typeface="Calibri" panose="020F0502020204030204" pitchFamily="34" charset="0"/>
              </a:rPr>
              <a:t>«Είστε ευτυχισμένοι, και όλα είναι καλά στη ζωή και τη σταδιοδρομία σας. Βλέπετε τον εαυτό σας να απολαμβάνει τις καταστάσεις της ζωής σας. Όταν βλέπετε αυτό το μέλλον, ξέρετε ότι έχετε επιλέξει και ακολουθήσει τη σωστή σταδιοδρομία.. </a:t>
            </a:r>
            <a:r>
              <a:rPr lang="el-GR" sz="2300" b="1" i="1" cap="none" dirty="0">
                <a:latin typeface="Calibri" panose="020F0502020204030204" pitchFamily="34" charset="0"/>
                <a:cs typeface="Calibri" panose="020F0502020204030204" pitchFamily="34" charset="0"/>
              </a:rPr>
              <a:t>Τώρα, θα πάρετε αυτά τα περιοδικά και θα επιλέξετε και έπειτα κόψετε τις εικόνες και λέξεις που ταιριάζουν σε σας με οποιονδήποτε τρόπο</a:t>
            </a:r>
            <a:r>
              <a:rPr lang="el-GR" sz="2300" i="1" cap="none" dirty="0">
                <a:latin typeface="Calibri" panose="020F0502020204030204" pitchFamily="34" charset="0"/>
                <a:cs typeface="Calibri" panose="020F0502020204030204" pitchFamily="34" charset="0"/>
              </a:rPr>
              <a:t>. Είναι σημαντικό να μην σκεφτείτε τις επιλογές σας ή να προσπαθήσετε να βρείτε τις "σωστές". Αντ' αυτού, </a:t>
            </a:r>
            <a:r>
              <a:rPr lang="el-GR" sz="2300" b="1" i="1" cap="none" dirty="0">
                <a:latin typeface="Calibri" panose="020F0502020204030204" pitchFamily="34" charset="0"/>
                <a:cs typeface="Calibri" panose="020F0502020204030204" pitchFamily="34" charset="0"/>
              </a:rPr>
              <a:t>επιτρέψτε στις εικόνες να σας μιλήσουν και να διαλέξετε όσες έχουν ένα νόημα για εσάς.</a:t>
            </a:r>
          </a:p>
          <a:p>
            <a:pPr algn="just"/>
            <a:r>
              <a:rPr lang="el-GR" sz="2300" i="1" cap="none" dirty="0">
                <a:latin typeface="Calibri" panose="020F0502020204030204" pitchFamily="34" charset="0"/>
                <a:cs typeface="Calibri" panose="020F0502020204030204" pitchFamily="34" charset="0"/>
              </a:rPr>
              <a:t>Γράψτε λέξεις ελεύθερου συνειρμού γύρω από τις εικόνες του κολάζ σας</a:t>
            </a:r>
          </a:p>
          <a:p>
            <a:pPr algn="just"/>
            <a:endParaRPr lang="el-GR" sz="2000" i="1" dirty="0">
              <a:latin typeface="Calibri" panose="020F0502020204030204" pitchFamily="34" charset="0"/>
              <a:cs typeface="Calibri" panose="020F0502020204030204" pitchFamily="34" charset="0"/>
            </a:endParaRPr>
          </a:p>
        </p:txBody>
      </p:sp>
      <p:sp>
        <p:nvSpPr>
          <p:cNvPr id="2" name="Ορθογώνιο 1"/>
          <p:cNvSpPr/>
          <p:nvPr/>
        </p:nvSpPr>
        <p:spPr>
          <a:xfrm>
            <a:off x="261764" y="404664"/>
            <a:ext cx="496855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latin typeface="Calibri" panose="020F0502020204030204" pitchFamily="34" charset="0"/>
                <a:cs typeface="Calibri" panose="020F0502020204030204" pitchFamily="34" charset="0"/>
              </a:rPr>
              <a:t>Η δημιουργία ενός κολάζ </a:t>
            </a:r>
          </a:p>
        </p:txBody>
      </p:sp>
      <p:pic>
        <p:nvPicPr>
          <p:cNvPr id="6" name="Εικόνα 5"/>
          <p:cNvPicPr>
            <a:picLocks noChangeAspect="1"/>
          </p:cNvPicPr>
          <p:nvPr/>
        </p:nvPicPr>
        <p:blipFill>
          <a:blip r:embed="rId3"/>
          <a:stretch>
            <a:fillRect/>
          </a:stretch>
        </p:blipFill>
        <p:spPr>
          <a:xfrm>
            <a:off x="283103" y="2240868"/>
            <a:ext cx="2880320" cy="2520280"/>
          </a:xfrm>
          <a:prstGeom prst="rect">
            <a:avLst/>
          </a:prstGeom>
        </p:spPr>
      </p:pic>
    </p:spTree>
    <p:extLst>
      <p:ext uri="{BB962C8B-B14F-4D97-AF65-F5344CB8AC3E}">
        <p14:creationId xmlns:p14="http://schemas.microsoft.com/office/powerpoint/2010/main" val="1634161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62164" y="332656"/>
            <a:ext cx="7431458" cy="5503863"/>
          </a:xfrm>
        </p:spPr>
        <p:txBody>
          <a:bodyPr rtlCol="0">
            <a:normAutofit fontScale="85000" lnSpcReduction="10000"/>
          </a:bodyPr>
          <a:lstStyle/>
          <a:p>
            <a:pPr algn="just"/>
            <a:r>
              <a:rPr lang="el-GR" sz="2800" i="1" cap="none" dirty="0">
                <a:latin typeface="Calibri" panose="020F0502020204030204" pitchFamily="34" charset="0"/>
                <a:cs typeface="Calibri" panose="020F0502020204030204" pitchFamily="34" charset="0"/>
              </a:rPr>
              <a:t>Πείτε μου για το κολάζ σας.</a:t>
            </a:r>
          </a:p>
          <a:p>
            <a:pPr algn="just">
              <a:lnSpc>
                <a:spcPct val="170000"/>
              </a:lnSpc>
            </a:pPr>
            <a:r>
              <a:rPr lang="el-GR" sz="2800" i="1" cap="none" dirty="0">
                <a:latin typeface="Calibri" panose="020F0502020204030204" pitchFamily="34" charset="0"/>
                <a:cs typeface="Calibri" panose="020F0502020204030204" pitchFamily="34" charset="0"/>
              </a:rPr>
              <a:t>Τι έρχεται στο μυαλό όταν βλέπετε αυτήν την εικόνα / λέξη; τι σημαίνει για σας; </a:t>
            </a:r>
          </a:p>
          <a:p>
            <a:pPr algn="just">
              <a:lnSpc>
                <a:spcPct val="170000"/>
              </a:lnSpc>
            </a:pPr>
            <a:r>
              <a:rPr lang="el-GR" sz="2800" i="1" cap="none" dirty="0">
                <a:latin typeface="Calibri" panose="020F0502020204030204" pitchFamily="34" charset="0"/>
                <a:cs typeface="Calibri" panose="020F0502020204030204" pitchFamily="34" charset="0"/>
              </a:rPr>
              <a:t>Πώς σχετίζονται αυτά τα </a:t>
            </a:r>
            <a:r>
              <a:rPr lang="el-GR" sz="2800" b="1" i="1" cap="none" dirty="0">
                <a:latin typeface="Calibri" panose="020F0502020204030204" pitchFamily="34" charset="0"/>
                <a:cs typeface="Calibri" panose="020F0502020204030204" pitchFamily="34" charset="0"/>
              </a:rPr>
              <a:t>πράγματα</a:t>
            </a:r>
            <a:r>
              <a:rPr lang="el-GR" sz="2800" i="1" cap="none" dirty="0">
                <a:latin typeface="Calibri" panose="020F0502020204030204" pitchFamily="34" charset="0"/>
                <a:cs typeface="Calibri" panose="020F0502020204030204" pitchFamily="34" charset="0"/>
              </a:rPr>
              <a:t> μεταξύ τους όπως τοποθετούνται στη σελίδα; </a:t>
            </a:r>
          </a:p>
          <a:p>
            <a:pPr algn="just">
              <a:lnSpc>
                <a:spcPct val="170000"/>
              </a:lnSpc>
            </a:pPr>
            <a:r>
              <a:rPr lang="el-GR" sz="2800" i="1" cap="none" dirty="0">
                <a:latin typeface="Calibri" panose="020F0502020204030204" pitchFamily="34" charset="0"/>
                <a:cs typeface="Calibri" panose="020F0502020204030204" pitchFamily="34" charset="0"/>
              </a:rPr>
              <a:t>Τι δείχνει το κολάζ σας για τον εαυτό σας / τη ζωή σας;</a:t>
            </a:r>
          </a:p>
          <a:p>
            <a:pPr algn="just">
              <a:lnSpc>
                <a:spcPct val="170000"/>
              </a:lnSpc>
            </a:pPr>
            <a:r>
              <a:rPr lang="el-GR" sz="2800" i="1" cap="none" dirty="0">
                <a:latin typeface="Calibri" panose="020F0502020204030204" pitchFamily="34" charset="0"/>
                <a:cs typeface="Calibri" panose="020F0502020204030204" pitchFamily="34" charset="0"/>
              </a:rPr>
              <a:t>Τι σας δείχνει για το τι είναι πιο σημαντικό για σας να έχετε μελλοντικά στη σταδιοδρομία σας; </a:t>
            </a:r>
          </a:p>
          <a:p>
            <a:pPr algn="just"/>
            <a:endParaRPr lang="el-GR" sz="2000" i="1" dirty="0">
              <a:latin typeface="Calibri" panose="020F0502020204030204" pitchFamily="34" charset="0"/>
              <a:cs typeface="Calibri" panose="020F0502020204030204" pitchFamily="34" charset="0"/>
            </a:endParaRPr>
          </a:p>
        </p:txBody>
      </p:sp>
      <p:pic>
        <p:nvPicPr>
          <p:cNvPr id="6" name="Εικόνα 5"/>
          <p:cNvPicPr>
            <a:picLocks noChangeAspect="1"/>
          </p:cNvPicPr>
          <p:nvPr/>
        </p:nvPicPr>
        <p:blipFill>
          <a:blip r:embed="rId3"/>
          <a:stretch>
            <a:fillRect/>
          </a:stretch>
        </p:blipFill>
        <p:spPr>
          <a:xfrm>
            <a:off x="405780" y="1653986"/>
            <a:ext cx="2880320" cy="2520280"/>
          </a:xfrm>
          <a:prstGeom prst="rect">
            <a:avLst/>
          </a:prstGeom>
        </p:spPr>
      </p:pic>
    </p:spTree>
    <p:extLst>
      <p:ext uri="{BB962C8B-B14F-4D97-AF65-F5344CB8AC3E}">
        <p14:creationId xmlns:p14="http://schemas.microsoft.com/office/powerpoint/2010/main" val="3868094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13250" y="1421868"/>
            <a:ext cx="7081762" cy="2808313"/>
          </a:xfrm>
        </p:spPr>
        <p:txBody>
          <a:bodyPr rtlCol="0">
            <a:normAutofit/>
          </a:bodyPr>
          <a:lstStyle/>
          <a:p>
            <a:pPr algn="just"/>
            <a:r>
              <a:rPr lang="el-GR" sz="2200" b="1" i="1" cap="none" dirty="0">
                <a:latin typeface="Calibri" panose="020F0502020204030204" pitchFamily="34" charset="0"/>
                <a:cs typeface="Calibri" panose="020F0502020204030204" pitchFamily="34" charset="0"/>
              </a:rPr>
              <a:t>Καταγράφονται </a:t>
            </a:r>
            <a:r>
              <a:rPr lang="el-GR" sz="2200" i="1" cap="none" dirty="0">
                <a:latin typeface="Calibri" panose="020F0502020204030204" pitchFamily="34" charset="0"/>
                <a:cs typeface="Calibri" panose="020F0502020204030204" pitchFamily="34" charset="0"/>
              </a:rPr>
              <a:t>οι εργασιακές αξίες που </a:t>
            </a:r>
            <a:r>
              <a:rPr lang="el-GR" sz="2200" b="1" i="1" cap="none" dirty="0">
                <a:latin typeface="Calibri" panose="020F0502020204030204" pitchFamily="34" charset="0"/>
                <a:cs typeface="Calibri" panose="020F0502020204030204" pitchFamily="34" charset="0"/>
              </a:rPr>
              <a:t>είναι σημαντικές </a:t>
            </a:r>
            <a:r>
              <a:rPr lang="el-GR" sz="2200" i="1" cap="none" dirty="0">
                <a:latin typeface="Calibri" panose="020F0502020204030204" pitchFamily="34" charset="0"/>
                <a:cs typeface="Calibri" panose="020F0502020204030204" pitchFamily="34" charset="0"/>
              </a:rPr>
              <a:t>για το άτομο ως </a:t>
            </a:r>
            <a:r>
              <a:rPr lang="el-GR" sz="2200" b="1" i="1" cap="none" dirty="0">
                <a:latin typeface="Calibri" panose="020F0502020204030204" pitchFamily="34" charset="0"/>
                <a:cs typeface="Calibri" panose="020F0502020204030204" pitchFamily="34" charset="0"/>
              </a:rPr>
              <a:t>κριτήρια</a:t>
            </a:r>
            <a:r>
              <a:rPr lang="el-GR" sz="2200" i="1" cap="none" dirty="0">
                <a:latin typeface="Calibri" panose="020F0502020204030204" pitchFamily="34" charset="0"/>
                <a:cs typeface="Calibri" panose="020F0502020204030204" pitchFamily="34" charset="0"/>
              </a:rPr>
              <a:t> που θέτει το ίδιο ως σημαντικά για τη λήψη της απόφασης του. </a:t>
            </a:r>
          </a:p>
          <a:p>
            <a:pPr algn="just"/>
            <a:r>
              <a:rPr lang="el-GR" sz="2200" b="1" i="1" cap="none" dirty="0">
                <a:latin typeface="Calibri" panose="020F0502020204030204" pitchFamily="34" charset="0"/>
                <a:cs typeface="Calibri" panose="020F0502020204030204" pitchFamily="34" charset="0"/>
              </a:rPr>
              <a:t>Δίπλα σε κάθε </a:t>
            </a:r>
            <a:r>
              <a:rPr lang="el-GR" sz="2200" i="1" cap="none" dirty="0">
                <a:latin typeface="Calibri" panose="020F0502020204030204" pitchFamily="34" charset="0"/>
                <a:cs typeface="Calibri" panose="020F0502020204030204" pitchFamily="34" charset="0"/>
              </a:rPr>
              <a:t>αξία – κριτήριο το άτομο βάζει ένα βαθμό </a:t>
            </a:r>
            <a:r>
              <a:rPr lang="el-GR" sz="2200" b="1" i="1" cap="none" dirty="0">
                <a:latin typeface="Calibri" panose="020F0502020204030204" pitchFamily="34" charset="0"/>
                <a:cs typeface="Calibri" panose="020F0502020204030204" pitchFamily="34" charset="0"/>
              </a:rPr>
              <a:t>σημαντικότητας</a:t>
            </a:r>
            <a:r>
              <a:rPr lang="el-GR" sz="2200" i="1" cap="none" dirty="0">
                <a:latin typeface="Calibri" panose="020F0502020204030204" pitchFamily="34" charset="0"/>
                <a:cs typeface="Calibri" panose="020F0502020204030204" pitchFamily="34" charset="0"/>
              </a:rPr>
              <a:t> από το 1 έως το 10. </a:t>
            </a:r>
          </a:p>
        </p:txBody>
      </p:sp>
      <p:sp>
        <p:nvSpPr>
          <p:cNvPr id="2" name="Ορθογώνιο 1"/>
          <p:cNvSpPr/>
          <p:nvPr/>
        </p:nvSpPr>
        <p:spPr>
          <a:xfrm>
            <a:off x="4726260" y="404664"/>
            <a:ext cx="676875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dirty="0">
                <a:latin typeface="Calibri" panose="020F0502020204030204" pitchFamily="34" charset="0"/>
                <a:cs typeface="Calibri" panose="020F0502020204030204" pitchFamily="34" charset="0"/>
              </a:rPr>
              <a:t>Αξιολόγηση επιλογών βάση των αξιών </a:t>
            </a:r>
          </a:p>
        </p:txBody>
      </p:sp>
      <p:pic>
        <p:nvPicPr>
          <p:cNvPr id="5" name="Εικόνα 4"/>
          <p:cNvPicPr>
            <a:picLocks noChangeAspect="1"/>
          </p:cNvPicPr>
          <p:nvPr/>
        </p:nvPicPr>
        <p:blipFill>
          <a:blip r:embed="rId3"/>
          <a:stretch>
            <a:fillRect/>
          </a:stretch>
        </p:blipFill>
        <p:spPr>
          <a:xfrm>
            <a:off x="393483" y="980728"/>
            <a:ext cx="3192946" cy="4104456"/>
          </a:xfrm>
          <a:prstGeom prst="rect">
            <a:avLst/>
          </a:prstGeom>
        </p:spPr>
      </p:pic>
      <p:graphicFrame>
        <p:nvGraphicFramePr>
          <p:cNvPr id="7" name="Πίνακας 6"/>
          <p:cNvGraphicFramePr>
            <a:graphicFrameLocks noGrp="1"/>
          </p:cNvGraphicFramePr>
          <p:nvPr>
            <p:extLst>
              <p:ext uri="{D42A27DB-BD31-4B8C-83A1-F6EECF244321}">
                <p14:modId xmlns:p14="http://schemas.microsoft.com/office/powerpoint/2010/main" val="2313394978"/>
              </p:ext>
            </p:extLst>
          </p:nvPr>
        </p:nvGraphicFramePr>
        <p:xfrm>
          <a:off x="5073811" y="3933056"/>
          <a:ext cx="5760640" cy="1944218"/>
        </p:xfrm>
        <a:graphic>
          <a:graphicData uri="http://schemas.openxmlformats.org/drawingml/2006/table">
            <a:tbl>
              <a:tblPr firstRow="1" firstCol="1" bandRow="1"/>
              <a:tblGrid>
                <a:gridCol w="3815848">
                  <a:extLst>
                    <a:ext uri="{9D8B030D-6E8A-4147-A177-3AD203B41FA5}">
                      <a16:colId xmlns:a16="http://schemas.microsoft.com/office/drawing/2014/main" val="1354247136"/>
                    </a:ext>
                  </a:extLst>
                </a:gridCol>
                <a:gridCol w="1944792">
                  <a:extLst>
                    <a:ext uri="{9D8B030D-6E8A-4147-A177-3AD203B41FA5}">
                      <a16:colId xmlns:a16="http://schemas.microsoft.com/office/drawing/2014/main" val="3063895058"/>
                    </a:ext>
                  </a:extLst>
                </a:gridCol>
              </a:tblGrid>
              <a:tr h="446946">
                <a:tc>
                  <a:txBody>
                    <a:bodyPr/>
                    <a:lstStyle/>
                    <a:p>
                      <a:pP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Αξίες - κριτήρια</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38100" cap="flat" cmpd="sng" algn="ctr">
                      <a:solidFill>
                        <a:srgbClr val="5B9BD5"/>
                      </a:solidFill>
                      <a:prstDash val="solid"/>
                      <a:round/>
                      <a:headEnd type="none" w="med" len="med"/>
                      <a:tailEnd type="none" w="med" len="med"/>
                    </a:lnB>
                    <a:solidFill>
                      <a:srgbClr val="FFFFFF"/>
                    </a:solidFill>
                  </a:tcPr>
                </a:tc>
                <a:tc>
                  <a:txBody>
                    <a:bodyPr/>
                    <a:lstStyle/>
                    <a:p>
                      <a:pPr algn="ct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Βαθμός</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a:noFill/>
                    </a:lnR>
                    <a:lnT>
                      <a:noFill/>
                    </a:lnT>
                    <a:lnB w="38100" cap="flat" cmpd="sng" algn="ctr">
                      <a:solidFill>
                        <a:srgbClr val="5B9BD5"/>
                      </a:solidFill>
                      <a:prstDash val="solid"/>
                      <a:round/>
                      <a:headEnd type="none" w="med" len="med"/>
                      <a:tailEnd type="none" w="med" len="med"/>
                    </a:lnB>
                    <a:solidFill>
                      <a:srgbClr val="FFFFFF"/>
                    </a:solidFill>
                  </a:tcPr>
                </a:tc>
                <a:extLst>
                  <a:ext uri="{0D108BD9-81ED-4DB2-BD59-A6C34878D82A}">
                    <a16:rowId xmlns:a16="http://schemas.microsoft.com/office/drawing/2014/main" val="1665841833"/>
                  </a:ext>
                </a:extLst>
              </a:tr>
              <a:tr h="374318">
                <a:tc>
                  <a:txBody>
                    <a:bodyPr/>
                    <a:lstStyle/>
                    <a:p>
                      <a:pP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Χρήματα</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w="38100" cap="flat" cmpd="sng" algn="ctr">
                      <a:solidFill>
                        <a:srgbClr val="5B9BD5"/>
                      </a:solidFill>
                      <a:prstDash val="solid"/>
                      <a:round/>
                      <a:headEnd type="none" w="med" len="med"/>
                      <a:tailEnd type="none" w="med" len="med"/>
                    </a:lnT>
                    <a:lnB>
                      <a:noFill/>
                    </a:lnB>
                    <a:solidFill>
                      <a:srgbClr val="FFFFFF"/>
                    </a:solidFill>
                  </a:tcPr>
                </a:tc>
                <a:tc>
                  <a:txBody>
                    <a:bodyPr/>
                    <a:lstStyle/>
                    <a:p>
                      <a:pPr algn="ct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38100" cap="flat" cmpd="sng" algn="ctr">
                      <a:solidFill>
                        <a:srgbClr val="5B9BD5"/>
                      </a:solidFill>
                      <a:prstDash val="solid"/>
                      <a:round/>
                      <a:headEnd type="none" w="med" len="med"/>
                      <a:tailEnd type="none" w="med" len="med"/>
                    </a:lnT>
                    <a:lnB>
                      <a:noFill/>
                    </a:lnB>
                    <a:solidFill>
                      <a:srgbClr val="D6E6F4"/>
                    </a:solidFill>
                  </a:tcPr>
                </a:tc>
                <a:extLst>
                  <a:ext uri="{0D108BD9-81ED-4DB2-BD59-A6C34878D82A}">
                    <a16:rowId xmlns:a16="http://schemas.microsoft.com/office/drawing/2014/main" val="3137613419"/>
                  </a:ext>
                </a:extLst>
              </a:tr>
              <a:tr h="374318">
                <a:tc>
                  <a:txBody>
                    <a:bodyPr/>
                    <a:lstStyle/>
                    <a:p>
                      <a:pP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Δημιουργικότητα</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a:noFill/>
                    </a:lnB>
                  </a:tcPr>
                </a:tc>
                <a:extLst>
                  <a:ext uri="{0D108BD9-81ED-4DB2-BD59-A6C34878D82A}">
                    <a16:rowId xmlns:a16="http://schemas.microsoft.com/office/drawing/2014/main" val="189225779"/>
                  </a:ext>
                </a:extLst>
              </a:tr>
              <a:tr h="374318">
                <a:tc>
                  <a:txBody>
                    <a:bodyPr/>
                    <a:lstStyle/>
                    <a:p>
                      <a:pP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Προσφορά</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a:noFill/>
                    </a:lnB>
                    <a:solidFill>
                      <a:srgbClr val="D6E6F4"/>
                    </a:solidFill>
                  </a:tcPr>
                </a:tc>
                <a:extLst>
                  <a:ext uri="{0D108BD9-81ED-4DB2-BD59-A6C34878D82A}">
                    <a16:rowId xmlns:a16="http://schemas.microsoft.com/office/drawing/2014/main" val="2332388592"/>
                  </a:ext>
                </a:extLst>
              </a:tr>
              <a:tr h="374318">
                <a:tc>
                  <a:txBody>
                    <a:bodyPr/>
                    <a:lstStyle/>
                    <a:p>
                      <a:pP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Αποκατάσταση</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a:noFill/>
                    </a:lnL>
                    <a:lnR w="12700" cap="flat" cmpd="sng" algn="ctr">
                      <a:solidFill>
                        <a:srgbClr val="5B9BD5"/>
                      </a:solidFill>
                      <a:prstDash val="solid"/>
                      <a:round/>
                      <a:headEnd type="none" w="med" len="med"/>
                      <a:tailEnd type="none" w="med" len="med"/>
                    </a:lnR>
                    <a:lnT>
                      <a:noFill/>
                    </a:lnT>
                    <a:lnB>
                      <a:noFill/>
                    </a:lnB>
                    <a:solidFill>
                      <a:srgbClr val="FFFFFF"/>
                    </a:solidFill>
                  </a:tcPr>
                </a:tc>
                <a:tc>
                  <a:txBody>
                    <a:bodyPr/>
                    <a:lstStyle/>
                    <a:p>
                      <a:pPr algn="ctr">
                        <a:lnSpc>
                          <a:spcPct val="107000"/>
                        </a:lnSpc>
                        <a:spcAft>
                          <a:spcPts val="0"/>
                        </a:spcAft>
                      </a:pPr>
                      <a:r>
                        <a:rPr lang="el-GR"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a:noFill/>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805393808"/>
                  </a:ext>
                </a:extLst>
              </a:tr>
            </a:tbl>
          </a:graphicData>
        </a:graphic>
      </p:graphicFrame>
    </p:spTree>
    <p:extLst>
      <p:ext uri="{BB962C8B-B14F-4D97-AF65-F5344CB8AC3E}">
        <p14:creationId xmlns:p14="http://schemas.microsoft.com/office/powerpoint/2010/main" val="22680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l-GR" dirty="0">
                <a:latin typeface="Calibri Light" panose="020F0302020204030204" pitchFamily="34" charset="0"/>
                <a:cs typeface="Calibri Light" panose="020F0302020204030204" pitchFamily="34" charset="0"/>
              </a:rPr>
              <a:t>Εργασια</a:t>
            </a:r>
            <a:r>
              <a:rPr lang="en-US" dirty="0">
                <a:latin typeface="Calibri Light" panose="020F0302020204030204" pitchFamily="34" charset="0"/>
                <a:cs typeface="Calibri Light" panose="020F0302020204030204" pitchFamily="34" charset="0"/>
              </a:rPr>
              <a:t>KE</a:t>
            </a:r>
            <a:r>
              <a:rPr lang="el-GR" dirty="0">
                <a:latin typeface="Calibri Light" panose="020F0302020204030204" pitchFamily="34" charset="0"/>
                <a:cs typeface="Calibri Light" panose="020F0302020204030204" pitchFamily="34" charset="0"/>
              </a:rPr>
              <a:t>ς αξ</a:t>
            </a:r>
            <a:r>
              <a:rPr lang="en-US" dirty="0">
                <a:latin typeface="Calibri Light" panose="020F0302020204030204" pitchFamily="34" charset="0"/>
                <a:cs typeface="Calibri Light" panose="020F0302020204030204" pitchFamily="34" charset="0"/>
              </a:rPr>
              <a:t>I</a:t>
            </a:r>
            <a:r>
              <a:rPr lang="el-GR" dirty="0">
                <a:latin typeface="Calibri Light" panose="020F0302020204030204" pitchFamily="34" charset="0"/>
                <a:cs typeface="Calibri Light" panose="020F0302020204030204" pitchFamily="34" charset="0"/>
              </a:rPr>
              <a:t>ες</a:t>
            </a:r>
            <a:endParaRPr lang="en-US" dirty="0">
              <a:latin typeface="Calibri Light" panose="020F0302020204030204" pitchFamily="34" charset="0"/>
              <a:cs typeface="Calibri Light" panose="020F0302020204030204" pitchFamily="34" charset="0"/>
            </a:endParaRPr>
          </a:p>
        </p:txBody>
      </p:sp>
      <p:sp>
        <p:nvSpPr>
          <p:cNvPr id="14" name="Content Placeholder 13"/>
          <p:cNvSpPr>
            <a:spLocks noGrp="1"/>
          </p:cNvSpPr>
          <p:nvPr>
            <p:ph idx="4294967295"/>
          </p:nvPr>
        </p:nvSpPr>
        <p:spPr>
          <a:xfrm>
            <a:off x="477788" y="2133768"/>
            <a:ext cx="10941050" cy="1368425"/>
          </a:xfrm>
        </p:spPr>
        <p:txBody>
          <a:bodyPr rtlCol="0">
            <a:normAutofit/>
          </a:bodyPr>
          <a:lstStyle/>
          <a:p>
            <a:pPr marL="0" indent="0" algn="ctr">
              <a:buNone/>
            </a:pPr>
            <a:r>
              <a:rPr lang="el-GR" sz="2800" i="1" dirty="0">
                <a:solidFill>
                  <a:schemeClr val="tx1">
                    <a:lumMod val="75000"/>
                  </a:schemeClr>
                </a:solidFill>
                <a:latin typeface="Calibri" panose="020F0502020204030204" pitchFamily="34" charset="0"/>
                <a:cs typeface="Calibri" panose="020F0502020204030204" pitchFamily="34" charset="0"/>
              </a:rPr>
              <a:t>«</a:t>
            </a:r>
            <a:r>
              <a:rPr lang="en-US" sz="2800" i="1" cap="none" dirty="0">
                <a:solidFill>
                  <a:schemeClr val="tx1">
                    <a:lumMod val="75000"/>
                  </a:schemeClr>
                </a:solidFill>
                <a:latin typeface="Calibri" panose="020F0502020204030204" pitchFamily="34" charset="0"/>
                <a:cs typeface="Calibri" panose="020F0502020204030204" pitchFamily="34" charset="0"/>
              </a:rPr>
              <a:t>O</a:t>
            </a:r>
            <a:r>
              <a:rPr lang="el-GR" sz="2800" i="1" cap="none" dirty="0">
                <a:solidFill>
                  <a:schemeClr val="tx1">
                    <a:lumMod val="75000"/>
                  </a:schemeClr>
                </a:solidFill>
                <a:latin typeface="Calibri" panose="020F0502020204030204" pitchFamily="34" charset="0"/>
                <a:cs typeface="Calibri" panose="020F0502020204030204" pitchFamily="34" charset="0"/>
              </a:rPr>
              <a:t>ι εργασιακές αξίες είναι μία από τις σημαντικότερες επιρροές που οδηγούν τους ανθρώπους σε διαφορετικά επαγγέλματα</a:t>
            </a:r>
            <a:r>
              <a:rPr lang="el-GR" sz="2800" i="1" dirty="0">
                <a:solidFill>
                  <a:schemeClr val="tx1">
                    <a:lumMod val="75000"/>
                  </a:schemeClr>
                </a:solidFill>
                <a:latin typeface="Calibri" panose="020F0502020204030204" pitchFamily="34" charset="0"/>
                <a:cs typeface="Calibri" panose="020F0502020204030204" pitchFamily="34" charset="0"/>
              </a:rPr>
              <a:t>» </a:t>
            </a:r>
            <a:r>
              <a:rPr lang="el-GR" sz="2000" cap="none" dirty="0">
                <a:solidFill>
                  <a:schemeClr val="tx1">
                    <a:lumMod val="75000"/>
                  </a:schemeClr>
                </a:solidFill>
                <a:latin typeface="Calibri" panose="020F0502020204030204" pitchFamily="34" charset="0"/>
                <a:cs typeface="Calibri" panose="020F0502020204030204" pitchFamily="34" charset="0"/>
              </a:rPr>
              <a:t>(Su &amp; </a:t>
            </a:r>
            <a:r>
              <a:rPr lang="el-GR" sz="2000" cap="none" dirty="0" err="1">
                <a:solidFill>
                  <a:schemeClr val="tx1">
                    <a:lumMod val="75000"/>
                  </a:schemeClr>
                </a:solidFill>
                <a:latin typeface="Calibri" panose="020F0502020204030204" pitchFamily="34" charset="0"/>
                <a:cs typeface="Calibri" panose="020F0502020204030204" pitchFamily="34" charset="0"/>
              </a:rPr>
              <a:t>Rounds</a:t>
            </a:r>
            <a:r>
              <a:rPr lang="el-GR" sz="2000" cap="none" dirty="0">
                <a:solidFill>
                  <a:schemeClr val="tx1">
                    <a:lumMod val="75000"/>
                  </a:schemeClr>
                </a:solidFill>
                <a:latin typeface="Calibri" panose="020F0502020204030204" pitchFamily="34" charset="0"/>
                <a:cs typeface="Calibri" panose="020F0502020204030204" pitchFamily="34" charset="0"/>
              </a:rPr>
              <a:t>, 2015)</a:t>
            </a:r>
          </a:p>
        </p:txBody>
      </p:sp>
      <p:pic>
        <p:nvPicPr>
          <p:cNvPr id="2" name="Εικόνα 1"/>
          <p:cNvPicPr>
            <a:picLocks noChangeAspect="1"/>
          </p:cNvPicPr>
          <p:nvPr/>
        </p:nvPicPr>
        <p:blipFill>
          <a:blip r:embed="rId3"/>
          <a:stretch>
            <a:fillRect/>
          </a:stretch>
        </p:blipFill>
        <p:spPr>
          <a:xfrm>
            <a:off x="7534572" y="4149080"/>
            <a:ext cx="4144119" cy="2232248"/>
          </a:xfrm>
          <a:prstGeom prst="rect">
            <a:avLst/>
          </a:prstGeom>
        </p:spPr>
      </p:pic>
    </p:spTree>
    <p:extLst>
      <p:ext uri="{BB962C8B-B14F-4D97-AF65-F5344CB8AC3E}">
        <p14:creationId xmlns:p14="http://schemas.microsoft.com/office/powerpoint/2010/main" val="3263262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34171" y="620688"/>
            <a:ext cx="7777162" cy="3384351"/>
          </a:xfrm>
        </p:spPr>
        <p:txBody>
          <a:bodyPr rtlCol="0">
            <a:normAutofit/>
          </a:bodyPr>
          <a:lstStyle/>
          <a:p>
            <a:pPr algn="just"/>
            <a:r>
              <a:rPr lang="el-GR" i="1" cap="none" dirty="0">
                <a:latin typeface="Calibri" panose="020F0502020204030204" pitchFamily="34" charset="0"/>
                <a:cs typeface="Calibri" panose="020F0502020204030204" pitchFamily="34" charset="0"/>
              </a:rPr>
              <a:t>Έπειτα, </a:t>
            </a:r>
            <a:r>
              <a:rPr lang="el-GR" b="1" i="1" cap="none" dirty="0">
                <a:latin typeface="Calibri" panose="020F0502020204030204" pitchFamily="34" charset="0"/>
                <a:cs typeface="Calibri" panose="020F0502020204030204" pitchFamily="34" charset="0"/>
              </a:rPr>
              <a:t>καταγράφονται</a:t>
            </a:r>
            <a:r>
              <a:rPr lang="el-GR" i="1" cap="none" dirty="0">
                <a:latin typeface="Calibri" panose="020F0502020204030204" pitchFamily="34" charset="0"/>
                <a:cs typeface="Calibri" panose="020F0502020204030204" pitchFamily="34" charset="0"/>
              </a:rPr>
              <a:t> όλες οι πιθανές </a:t>
            </a:r>
            <a:r>
              <a:rPr lang="el-GR" b="1" i="1" cap="none" dirty="0">
                <a:latin typeface="Calibri" panose="020F0502020204030204" pitchFamily="34" charset="0"/>
                <a:cs typeface="Calibri" panose="020F0502020204030204" pitchFamily="34" charset="0"/>
              </a:rPr>
              <a:t>εναλλακτικές επιλογές </a:t>
            </a:r>
            <a:r>
              <a:rPr lang="el-GR" i="1" cap="none" dirty="0">
                <a:latin typeface="Calibri" panose="020F0502020204030204" pitchFamily="34" charset="0"/>
                <a:cs typeface="Calibri" panose="020F0502020204030204" pitchFamily="34" charset="0"/>
              </a:rPr>
              <a:t>και σχηματίζεται ένας πίνακας, όπου οι εναλλακτικές επιλογές τοποθετούνται στην </a:t>
            </a:r>
            <a:r>
              <a:rPr lang="el-GR" b="1" i="1" cap="none" dirty="0">
                <a:latin typeface="Calibri" panose="020F0502020204030204" pitchFamily="34" charset="0"/>
                <a:cs typeface="Calibri" panose="020F0502020204030204" pitchFamily="34" charset="0"/>
              </a:rPr>
              <a:t>πρώτη στήλη </a:t>
            </a:r>
            <a:r>
              <a:rPr lang="el-GR" i="1" cap="none" dirty="0">
                <a:latin typeface="Calibri" panose="020F0502020204030204" pitchFamily="34" charset="0"/>
                <a:cs typeface="Calibri" panose="020F0502020204030204" pitchFamily="34" charset="0"/>
              </a:rPr>
              <a:t>και οι εργασιακές αξίες – κριτήρια </a:t>
            </a:r>
            <a:r>
              <a:rPr lang="el-GR" b="1" i="1" cap="none" dirty="0">
                <a:latin typeface="Calibri" panose="020F0502020204030204" pitchFamily="34" charset="0"/>
                <a:cs typeface="Calibri" panose="020F0502020204030204" pitchFamily="34" charset="0"/>
              </a:rPr>
              <a:t>στην πρώτη γραμμή</a:t>
            </a:r>
          </a:p>
        </p:txBody>
      </p:sp>
      <p:pic>
        <p:nvPicPr>
          <p:cNvPr id="5" name="Εικόνα 4"/>
          <p:cNvPicPr>
            <a:picLocks noChangeAspect="1"/>
          </p:cNvPicPr>
          <p:nvPr/>
        </p:nvPicPr>
        <p:blipFill>
          <a:blip r:embed="rId3"/>
          <a:stretch>
            <a:fillRect/>
          </a:stretch>
        </p:blipFill>
        <p:spPr>
          <a:xfrm>
            <a:off x="309178" y="1768040"/>
            <a:ext cx="3192946" cy="3101119"/>
          </a:xfrm>
          <a:prstGeom prst="rect">
            <a:avLst/>
          </a:prstGeom>
        </p:spPr>
      </p:pic>
      <p:sp>
        <p:nvSpPr>
          <p:cNvPr id="8" name="Ορθογώνιο 7"/>
          <p:cNvSpPr/>
          <p:nvPr/>
        </p:nvSpPr>
        <p:spPr>
          <a:xfrm>
            <a:off x="4124571" y="3183902"/>
            <a:ext cx="7396361" cy="1200329"/>
          </a:xfrm>
          <a:prstGeom prst="rect">
            <a:avLst/>
          </a:prstGeom>
        </p:spPr>
        <p:txBody>
          <a:bodyPr wrap="square">
            <a:spAutoFit/>
          </a:bodyPr>
          <a:lstStyle/>
          <a:p>
            <a:pPr algn="just"/>
            <a:r>
              <a:rPr lang="el-GR" i="1" dirty="0">
                <a:latin typeface="Calibri" panose="020F0502020204030204" pitchFamily="34" charset="0"/>
                <a:cs typeface="Calibri" panose="020F0502020204030204" pitchFamily="34" charset="0"/>
              </a:rPr>
              <a:t>Τα άτομα, δίνουν μία </a:t>
            </a:r>
            <a:r>
              <a:rPr lang="el-GR" b="1" i="1" dirty="0">
                <a:latin typeface="Calibri" panose="020F0502020204030204" pitchFamily="34" charset="0"/>
                <a:cs typeface="Calibri" panose="020F0502020204030204" pitchFamily="34" charset="0"/>
              </a:rPr>
              <a:t>βαθμολογία σε κάθε εναλλακτική</a:t>
            </a:r>
            <a:r>
              <a:rPr lang="el-GR" i="1" dirty="0">
                <a:latin typeface="Calibri" panose="020F0502020204030204" pitchFamily="34" charset="0"/>
                <a:cs typeface="Calibri" panose="020F0502020204030204" pitchFamily="34" charset="0"/>
              </a:rPr>
              <a:t>, η οποία στηρίζεται στο κατά πόσο αυτή ικανοποιεί κάθε ένα από τα κριτήρια</a:t>
            </a:r>
            <a:r>
              <a:rPr lang="el-GR" dirty="0">
                <a:latin typeface="Calibri" panose="020F0502020204030204" pitchFamily="34" charset="0"/>
                <a:cs typeface="Calibri" panose="020F0502020204030204" pitchFamily="34" charset="0"/>
              </a:rPr>
              <a:t>.</a:t>
            </a:r>
          </a:p>
        </p:txBody>
      </p:sp>
      <p:graphicFrame>
        <p:nvGraphicFramePr>
          <p:cNvPr id="9" name="Αντικείμενο 8"/>
          <p:cNvGraphicFramePr>
            <a:graphicFrameLocks noChangeAspect="1"/>
          </p:cNvGraphicFramePr>
          <p:nvPr>
            <p:extLst>
              <p:ext uri="{D42A27DB-BD31-4B8C-83A1-F6EECF244321}">
                <p14:modId xmlns:p14="http://schemas.microsoft.com/office/powerpoint/2010/main" val="467877757"/>
              </p:ext>
            </p:extLst>
          </p:nvPr>
        </p:nvGraphicFramePr>
        <p:xfrm>
          <a:off x="4157868" y="4403236"/>
          <a:ext cx="7200798" cy="1471117"/>
        </p:xfrm>
        <a:graphic>
          <a:graphicData uri="http://schemas.openxmlformats.org/presentationml/2006/ole">
            <mc:AlternateContent xmlns:mc="http://schemas.openxmlformats.org/markup-compatibility/2006">
              <mc:Choice xmlns:v="urn:schemas-microsoft-com:vml" Requires="v">
                <p:oleObj name="Έγγραφο" r:id="rId4" imgW="5274753" imgH="1212524" progId="Word.Document.12">
                  <p:embed/>
                </p:oleObj>
              </mc:Choice>
              <mc:Fallback>
                <p:oleObj name="Έγγραφο" r:id="rId4" imgW="5274753" imgH="1212524" progId="Word.Document.12">
                  <p:embed/>
                  <p:pic>
                    <p:nvPicPr>
                      <p:cNvPr id="0" name=""/>
                      <p:cNvPicPr/>
                      <p:nvPr/>
                    </p:nvPicPr>
                    <p:blipFill>
                      <a:blip r:embed="rId5"/>
                      <a:stretch>
                        <a:fillRect/>
                      </a:stretch>
                    </p:blipFill>
                    <p:spPr>
                      <a:xfrm>
                        <a:off x="4157868" y="4403236"/>
                        <a:ext cx="7200798" cy="1471117"/>
                      </a:xfrm>
                      <a:prstGeom prst="rect">
                        <a:avLst/>
                      </a:prstGeom>
                    </p:spPr>
                  </p:pic>
                </p:oleObj>
              </mc:Fallback>
            </mc:AlternateContent>
          </a:graphicData>
        </a:graphic>
      </p:graphicFrame>
      <p:graphicFrame>
        <p:nvGraphicFramePr>
          <p:cNvPr id="11" name="Αντικείμενο 10"/>
          <p:cNvGraphicFramePr>
            <a:graphicFrameLocks noChangeAspect="1"/>
          </p:cNvGraphicFramePr>
          <p:nvPr>
            <p:extLst>
              <p:ext uri="{D42A27DB-BD31-4B8C-83A1-F6EECF244321}">
                <p14:modId xmlns:p14="http://schemas.microsoft.com/office/powerpoint/2010/main" val="1405838850"/>
              </p:ext>
            </p:extLst>
          </p:nvPr>
        </p:nvGraphicFramePr>
        <p:xfrm>
          <a:off x="3934172" y="241496"/>
          <a:ext cx="7056783" cy="1541198"/>
        </p:xfrm>
        <a:graphic>
          <a:graphicData uri="http://schemas.openxmlformats.org/presentationml/2006/ole">
            <mc:AlternateContent xmlns:mc="http://schemas.openxmlformats.org/markup-compatibility/2006">
              <mc:Choice xmlns:v="urn:schemas-microsoft-com:vml" Requires="v">
                <p:oleObj name="Έγγραφο" r:id="rId6" imgW="5274753" imgH="1212524" progId="Word.Document.12">
                  <p:embed/>
                </p:oleObj>
              </mc:Choice>
              <mc:Fallback>
                <p:oleObj name="Έγγραφο" r:id="rId6" imgW="5274753" imgH="1212524" progId="Word.Document.12">
                  <p:embed/>
                  <p:pic>
                    <p:nvPicPr>
                      <p:cNvPr id="6" name="Αντικείμενο 5"/>
                      <p:cNvPicPr/>
                      <p:nvPr/>
                    </p:nvPicPr>
                    <p:blipFill>
                      <a:blip r:embed="rId7"/>
                      <a:stretch>
                        <a:fillRect/>
                      </a:stretch>
                    </p:blipFill>
                    <p:spPr>
                      <a:xfrm>
                        <a:off x="3934172" y="241496"/>
                        <a:ext cx="7056783" cy="1541198"/>
                      </a:xfrm>
                      <a:prstGeom prst="rect">
                        <a:avLst/>
                      </a:prstGeom>
                    </p:spPr>
                  </p:pic>
                </p:oleObj>
              </mc:Fallback>
            </mc:AlternateContent>
          </a:graphicData>
        </a:graphic>
      </p:graphicFrame>
    </p:spTree>
    <p:extLst>
      <p:ext uri="{BB962C8B-B14F-4D97-AF65-F5344CB8AC3E}">
        <p14:creationId xmlns:p14="http://schemas.microsoft.com/office/powerpoint/2010/main" val="558030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574132" y="116632"/>
            <a:ext cx="8069312" cy="1428119"/>
          </a:xfrm>
        </p:spPr>
        <p:txBody>
          <a:bodyPr rtlCol="0">
            <a:normAutofit/>
          </a:bodyPr>
          <a:lstStyle/>
          <a:p>
            <a:pPr algn="just"/>
            <a:r>
              <a:rPr lang="el-GR" sz="2200" i="1" cap="none" dirty="0">
                <a:latin typeface="Calibri" panose="020F0502020204030204" pitchFamily="34" charset="0"/>
                <a:cs typeface="Calibri" panose="020F0502020204030204" pitchFamily="34" charset="0"/>
              </a:rPr>
              <a:t>Στη συνέχεια ζητείται από το άτομο να πολλαπλασιάσει τις βαθμολογίες που έδωσε στις εναλλακτικές επιλογές για κάθε αξία - κριτήριο με το βαθμό της σημαντικότητάς του. </a:t>
            </a:r>
            <a:endParaRPr lang="el-GR" sz="2200" b="1" i="1" cap="none" dirty="0">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a:blip r:embed="rId3"/>
          <a:stretch>
            <a:fillRect/>
          </a:stretch>
        </p:blipFill>
        <p:spPr>
          <a:xfrm>
            <a:off x="333772" y="2060848"/>
            <a:ext cx="3192946" cy="3024336"/>
          </a:xfrm>
          <a:prstGeom prst="rect">
            <a:avLst/>
          </a:prstGeom>
        </p:spPr>
      </p:pic>
      <p:graphicFrame>
        <p:nvGraphicFramePr>
          <p:cNvPr id="7" name="Πίνακας 6"/>
          <p:cNvGraphicFramePr>
            <a:graphicFrameLocks noGrp="1"/>
          </p:cNvGraphicFramePr>
          <p:nvPr>
            <p:extLst>
              <p:ext uri="{D42A27DB-BD31-4B8C-83A1-F6EECF244321}">
                <p14:modId xmlns:p14="http://schemas.microsoft.com/office/powerpoint/2010/main" val="3697265484"/>
              </p:ext>
            </p:extLst>
          </p:nvPr>
        </p:nvGraphicFramePr>
        <p:xfrm>
          <a:off x="3828367" y="1700808"/>
          <a:ext cx="7738653" cy="1695897"/>
        </p:xfrm>
        <a:graphic>
          <a:graphicData uri="http://schemas.openxmlformats.org/drawingml/2006/table">
            <a:tbl>
              <a:tblPr firstRow="1" firstCol="1" bandRow="1">
                <a:tableStyleId>{69012ECD-51FC-41F1-AA8D-1B2483CD663E}</a:tableStyleId>
              </a:tblPr>
              <a:tblGrid>
                <a:gridCol w="1439749">
                  <a:extLst>
                    <a:ext uri="{9D8B030D-6E8A-4147-A177-3AD203B41FA5}">
                      <a16:colId xmlns:a16="http://schemas.microsoft.com/office/drawing/2014/main" val="1795902803"/>
                    </a:ext>
                  </a:extLst>
                </a:gridCol>
                <a:gridCol w="1259781">
                  <a:extLst>
                    <a:ext uri="{9D8B030D-6E8A-4147-A177-3AD203B41FA5}">
                      <a16:colId xmlns:a16="http://schemas.microsoft.com/office/drawing/2014/main" val="120261310"/>
                    </a:ext>
                  </a:extLst>
                </a:gridCol>
                <a:gridCol w="1904551">
                  <a:extLst>
                    <a:ext uri="{9D8B030D-6E8A-4147-A177-3AD203B41FA5}">
                      <a16:colId xmlns:a16="http://schemas.microsoft.com/office/drawing/2014/main" val="3091423876"/>
                    </a:ext>
                  </a:extLst>
                </a:gridCol>
                <a:gridCol w="1334885">
                  <a:extLst>
                    <a:ext uri="{9D8B030D-6E8A-4147-A177-3AD203B41FA5}">
                      <a16:colId xmlns:a16="http://schemas.microsoft.com/office/drawing/2014/main" val="3990255768"/>
                    </a:ext>
                  </a:extLst>
                </a:gridCol>
                <a:gridCol w="1613173">
                  <a:extLst>
                    <a:ext uri="{9D8B030D-6E8A-4147-A177-3AD203B41FA5}">
                      <a16:colId xmlns:a16="http://schemas.microsoft.com/office/drawing/2014/main" val="2223172025"/>
                    </a:ext>
                  </a:extLst>
                </a:gridCol>
                <a:gridCol w="186514">
                  <a:extLst>
                    <a:ext uri="{9D8B030D-6E8A-4147-A177-3AD203B41FA5}">
                      <a16:colId xmlns:a16="http://schemas.microsoft.com/office/drawing/2014/main" val="2138832090"/>
                    </a:ext>
                  </a:extLst>
                </a:gridCol>
              </a:tblGrid>
              <a:tr h="0">
                <a:tc>
                  <a:txBody>
                    <a:bodyPr/>
                    <a:lstStyle/>
                    <a:p>
                      <a:pPr>
                        <a:lnSpc>
                          <a:spcPct val="107000"/>
                        </a:lnSpc>
                        <a:spcAft>
                          <a:spcPts val="0"/>
                        </a:spcAft>
                      </a:pPr>
                      <a:r>
                        <a:rPr lang="el-GR" sz="1800" dirty="0">
                          <a:effectLst/>
                          <a:latin typeface="Calibri" panose="020F0502020204030204" pitchFamily="34" charset="0"/>
                          <a:cs typeface="Calibri" panose="020F0502020204030204" pitchFamily="34" charset="0"/>
                        </a:rPr>
                        <a:t>Εναλλακτικές επιλογές</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Χρήματα</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Δημιουργικότητα</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a:effectLst/>
                          <a:latin typeface="Calibri" panose="020F0502020204030204" pitchFamily="34" charset="0"/>
                          <a:cs typeface="Calibri" panose="020F0502020204030204" pitchFamily="34" charset="0"/>
                        </a:rPr>
                        <a:t>Προσφορά</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a:effectLst/>
                          <a:latin typeface="Calibri" panose="020F0502020204030204" pitchFamily="34" charset="0"/>
                          <a:cs typeface="Calibri" panose="020F0502020204030204" pitchFamily="34" charset="0"/>
                        </a:rPr>
                        <a:t>Αποκατάσταση</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n-GB" sz="1200">
                          <a:effectLst/>
                        </a:rPr>
                        <a:t> </a:t>
                      </a:r>
                      <a:endParaRPr lang="el-G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2691898347"/>
                  </a:ext>
                </a:extLst>
              </a:tr>
              <a:tr h="0">
                <a:tc>
                  <a:txBody>
                    <a:bodyPr/>
                    <a:lstStyle/>
                    <a:p>
                      <a:pPr>
                        <a:lnSpc>
                          <a:spcPct val="107000"/>
                        </a:lnSpc>
                        <a:spcAft>
                          <a:spcPts val="0"/>
                        </a:spcAft>
                      </a:pPr>
                      <a:r>
                        <a:rPr lang="el-GR" sz="1800">
                          <a:effectLst/>
                          <a:latin typeface="Calibri" panose="020F0502020204030204" pitchFamily="34" charset="0"/>
                          <a:cs typeface="Calibri" panose="020F0502020204030204" pitchFamily="34" charset="0"/>
                        </a:rPr>
                        <a:t>Νηπιαγωγός</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7 </a:t>
                      </a:r>
                      <a:r>
                        <a:rPr lang="en-US" sz="1800" dirty="0">
                          <a:effectLst/>
                          <a:latin typeface="Calibri" panose="020F0502020204030204" pitchFamily="34" charset="0"/>
                          <a:cs typeface="Calibri" panose="020F0502020204030204" pitchFamily="34" charset="0"/>
                        </a:rPr>
                        <a:t>x 8</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10 x 9</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a:effectLst/>
                          <a:latin typeface="Calibri" panose="020F0502020204030204" pitchFamily="34" charset="0"/>
                          <a:cs typeface="Calibri" panose="020F0502020204030204" pitchFamily="34" charset="0"/>
                        </a:rPr>
                        <a:t>7 x 9</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a:effectLst/>
                          <a:latin typeface="Calibri" panose="020F0502020204030204" pitchFamily="34" charset="0"/>
                          <a:cs typeface="Calibri" panose="020F0502020204030204" pitchFamily="34" charset="0"/>
                        </a:rPr>
                        <a:t>6 x 7</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n-GB" sz="1200">
                          <a:effectLst/>
                        </a:rPr>
                        <a:t> </a:t>
                      </a:r>
                      <a:endParaRPr lang="el-G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2195875965"/>
                  </a:ext>
                </a:extLst>
              </a:tr>
              <a:tr h="0">
                <a:tc>
                  <a:txBody>
                    <a:bodyPr/>
                    <a:lstStyle/>
                    <a:p>
                      <a:pPr>
                        <a:lnSpc>
                          <a:spcPct val="107000"/>
                        </a:lnSpc>
                        <a:spcAft>
                          <a:spcPts val="0"/>
                        </a:spcAft>
                      </a:pPr>
                      <a:r>
                        <a:rPr lang="el-GR" sz="1800">
                          <a:effectLst/>
                          <a:latin typeface="Calibri" panose="020F0502020204030204" pitchFamily="34" charset="0"/>
                          <a:cs typeface="Calibri" panose="020F0502020204030204" pitchFamily="34" charset="0"/>
                        </a:rPr>
                        <a:t>Φιλόλογος</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8 x 8</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6 x 9</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6 x 9</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a:effectLst/>
                          <a:latin typeface="Calibri" panose="020F0502020204030204" pitchFamily="34" charset="0"/>
                          <a:cs typeface="Calibri" panose="020F0502020204030204" pitchFamily="34" charset="0"/>
                        </a:rPr>
                        <a:t>7 x 7</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n-GB" sz="1200">
                          <a:effectLst/>
                        </a:rPr>
                        <a:t> </a:t>
                      </a:r>
                      <a:endParaRPr lang="el-G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1417565021"/>
                  </a:ext>
                </a:extLst>
              </a:tr>
              <a:tr h="0">
                <a:tc>
                  <a:txBody>
                    <a:bodyPr/>
                    <a:lstStyle/>
                    <a:p>
                      <a:pPr>
                        <a:lnSpc>
                          <a:spcPct val="107000"/>
                        </a:lnSpc>
                        <a:spcAft>
                          <a:spcPts val="0"/>
                        </a:spcAft>
                      </a:pPr>
                      <a:r>
                        <a:rPr lang="el-GR" sz="1800" dirty="0">
                          <a:effectLst/>
                          <a:latin typeface="Calibri" panose="020F0502020204030204" pitchFamily="34" charset="0"/>
                          <a:cs typeface="Calibri" panose="020F0502020204030204" pitchFamily="34" charset="0"/>
                        </a:rPr>
                        <a:t>Ψυχολόγος</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a:effectLst/>
                          <a:latin typeface="Calibri" panose="020F0502020204030204" pitchFamily="34" charset="0"/>
                          <a:cs typeface="Calibri" panose="020F0502020204030204" pitchFamily="34" charset="0"/>
                        </a:rPr>
                        <a:t>9 x 8</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7 x 9</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10 x 9</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8 x 7</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n-GB" sz="1200">
                          <a:effectLst/>
                        </a:rPr>
                        <a:t> </a:t>
                      </a:r>
                      <a:endParaRPr lang="el-GR"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3276587300"/>
                  </a:ext>
                </a:extLst>
              </a:tr>
              <a:tr h="0">
                <a:tc>
                  <a:txBody>
                    <a:bodyPr/>
                    <a:lstStyle/>
                    <a:p>
                      <a:pPr>
                        <a:lnSpc>
                          <a:spcPct val="107000"/>
                        </a:lnSpc>
                        <a:spcAft>
                          <a:spcPts val="0"/>
                        </a:spcAft>
                      </a:pPr>
                      <a:r>
                        <a:rPr lang="el-GR" sz="1800">
                          <a:effectLst/>
                          <a:latin typeface="Calibri" panose="020F0502020204030204" pitchFamily="34" charset="0"/>
                          <a:cs typeface="Calibri" panose="020F0502020204030204" pitchFamily="34" charset="0"/>
                        </a:rPr>
                        <a:t>Δάσκαλος</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a:effectLst/>
                          <a:latin typeface="Calibri" panose="020F0502020204030204" pitchFamily="34" charset="0"/>
                          <a:cs typeface="Calibri" panose="020F0502020204030204" pitchFamily="34" charset="0"/>
                        </a:rPr>
                        <a:t>7 x 8</a:t>
                      </a:r>
                      <a:endParaRPr lang="el-GR" sz="18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8 x 9</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7 x 9</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l-GR" sz="1800" dirty="0">
                          <a:effectLst/>
                          <a:latin typeface="Calibri" panose="020F0502020204030204" pitchFamily="34" charset="0"/>
                          <a:cs typeface="Calibri" panose="020F0502020204030204" pitchFamily="34" charset="0"/>
                        </a:rPr>
                        <a:t>6 x 7</a:t>
                      </a:r>
                      <a:endParaRPr lang="el-G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7051" marR="67051" marT="0" marB="0"/>
                </a:tc>
                <a:tc>
                  <a:txBody>
                    <a:bodyPr/>
                    <a:lstStyle/>
                    <a:p>
                      <a:pPr algn="ctr">
                        <a:lnSpc>
                          <a:spcPct val="107000"/>
                        </a:lnSpc>
                        <a:spcAft>
                          <a:spcPts val="0"/>
                        </a:spcAft>
                      </a:pPr>
                      <a:r>
                        <a:rPr lang="en-GB" sz="1200" dirty="0">
                          <a:effectLst/>
                        </a:rPr>
                        <a:t> </a:t>
                      </a:r>
                      <a:endParaRPr lang="el-G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051" marR="67051" marT="0" marB="0"/>
                </a:tc>
                <a:extLst>
                  <a:ext uri="{0D108BD9-81ED-4DB2-BD59-A6C34878D82A}">
                    <a16:rowId xmlns:a16="http://schemas.microsoft.com/office/drawing/2014/main" val="3353827849"/>
                  </a:ext>
                </a:extLst>
              </a:tr>
            </a:tbl>
          </a:graphicData>
        </a:graphic>
      </p:graphicFrame>
      <p:sp>
        <p:nvSpPr>
          <p:cNvPr id="11" name="Ορθογώνιο 10"/>
          <p:cNvSpPr/>
          <p:nvPr/>
        </p:nvSpPr>
        <p:spPr>
          <a:xfrm>
            <a:off x="4006180" y="3858890"/>
            <a:ext cx="7272808" cy="1200329"/>
          </a:xfrm>
          <a:prstGeom prst="rect">
            <a:avLst/>
          </a:prstGeom>
        </p:spPr>
        <p:txBody>
          <a:bodyPr wrap="square">
            <a:spAutoFit/>
          </a:bodyPr>
          <a:lstStyle/>
          <a:p>
            <a:pPr algn="just"/>
            <a:r>
              <a:rPr lang="el-GR" i="1" dirty="0">
                <a:latin typeface="Calibri" panose="020F0502020204030204" pitchFamily="34" charset="0"/>
                <a:cs typeface="Calibri" panose="020F0502020204030204" pitchFamily="34" charset="0"/>
              </a:rPr>
              <a:t>Η εναλλακτική επιλογή που συγκεντρώνει την </a:t>
            </a:r>
            <a:r>
              <a:rPr lang="el-GR" b="1" i="1" dirty="0">
                <a:latin typeface="Calibri" panose="020F0502020204030204" pitchFamily="34" charset="0"/>
                <a:cs typeface="Calibri" panose="020F0502020204030204" pitchFamily="34" charset="0"/>
              </a:rPr>
              <a:t>υψηλότερη βαθμολογία </a:t>
            </a:r>
            <a:r>
              <a:rPr lang="el-GR" i="1" dirty="0">
                <a:latin typeface="Calibri" panose="020F0502020204030204" pitchFamily="34" charset="0"/>
                <a:cs typeface="Calibri" panose="020F0502020204030204" pitchFamily="34" charset="0"/>
              </a:rPr>
              <a:t>κρίνεται ως η καλύτερη εναλλακτική επιλογή για το άτομο </a:t>
            </a:r>
          </a:p>
        </p:txBody>
      </p:sp>
    </p:spTree>
    <p:extLst>
      <p:ext uri="{BB962C8B-B14F-4D97-AF65-F5344CB8AC3E}">
        <p14:creationId xmlns:p14="http://schemas.microsoft.com/office/powerpoint/2010/main" val="3901087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51C13C-67CF-DAEE-45E8-F62C3DA50A4B}"/>
              </a:ext>
            </a:extLst>
          </p:cNvPr>
          <p:cNvSpPr txBox="1"/>
          <p:nvPr/>
        </p:nvSpPr>
        <p:spPr>
          <a:xfrm>
            <a:off x="837828" y="260648"/>
            <a:ext cx="10153128" cy="5223481"/>
          </a:xfrm>
          <a:prstGeom prst="rect">
            <a:avLst/>
          </a:prstGeom>
          <a:noFill/>
        </p:spPr>
        <p:txBody>
          <a:bodyPr wrap="square">
            <a:spAutoFit/>
          </a:bodyPr>
          <a:lstStyle/>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Όνομα:</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Πέτρος.</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Ηλικία:</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15 ετών.</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Τάξη:</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Γ’ Γυμνασίου.</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Περιοχή:</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a:t>
            </a:r>
            <a:r>
              <a:rPr lang="el-GR" sz="1600" kern="50" dirty="0" err="1">
                <a:effectLst/>
                <a:latin typeface="Calibri" panose="020F0502020204030204" pitchFamily="34" charset="0"/>
                <a:ea typeface="Times New Roman" panose="02020603050405020304" pitchFamily="18" charset="0"/>
                <a:cs typeface="Lucida Sans Unicode" panose="020B0602030504020204" pitchFamily="34" charset="0"/>
              </a:rPr>
              <a:t>Γκύζη</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Επάγγελμα πατέρα:</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Υδραυλικός. Οι δουλειές του πηγαίνουν καλά. Η οικονομική κατάσταση της οικογένειας είναι καλή.</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Επάγγελμα μητέρας</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Οικιακά.</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Αδέλφια:</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Δεν έχει.</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Τι λένε οι γονείς:</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Θέλουν ο Πέτρος να γίνει νομικός σύμβουλος σε ναυτιλιακή εταιρεία ή τουλάχιστον να μπει στο Πανεπιστήμιο. Οι ίδιοι δε σπούδασαν γιατί οι οικογένειες τους δεν είχαν αρκετά χρήματα.</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Τι λένε οι φίλοι:</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Δεν έχει συζητήσει μαζί τους σχετικά με το μελλοντικό του επάγγελμα.</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Ενδιαφέροντα:</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Του αρέσουν οι χειρωνακτικές εργασίες, η μουσική, το ποδόσφαιρο, το μπάσκετ.</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Σχολική βαθμολογία:</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Μαθηματικά 11, Φυσική και Χημεία 12, Αρχαία 12, Έκθεση και Νέα ελληνικά 11.</a:t>
            </a:r>
            <a:endParaRPr lang="el-GR" sz="1600" kern="50" dirty="0">
              <a:effectLst/>
              <a:latin typeface="Times New Roman" panose="02020603050405020304" pitchFamily="18" charset="0"/>
              <a:ea typeface="Times New Roman" panose="02020603050405020304" pitchFamily="18" charset="0"/>
            </a:endParaRPr>
          </a:p>
          <a:p>
            <a:pPr algn="just">
              <a:lnSpc>
                <a:spcPct val="150000"/>
              </a:lnSpc>
            </a:pPr>
            <a:r>
              <a:rPr lang="el-GR" sz="1600" i="1" kern="50" dirty="0">
                <a:effectLst/>
                <a:latin typeface="Calibri" panose="020F0502020204030204" pitchFamily="34" charset="0"/>
                <a:ea typeface="Times New Roman" panose="02020603050405020304" pitchFamily="18" charset="0"/>
                <a:cs typeface="Lucida Sans Unicode" panose="020B0602030504020204" pitchFamily="34" charset="0"/>
              </a:rPr>
              <a:t>Εξωσχολικές δραστηριότητες:</a:t>
            </a:r>
            <a:r>
              <a:rPr lang="el-GR" sz="1600" kern="50" dirty="0">
                <a:effectLst/>
                <a:latin typeface="Calibri" panose="020F0502020204030204" pitchFamily="34" charset="0"/>
                <a:ea typeface="Times New Roman" panose="02020603050405020304" pitchFamily="18" charset="0"/>
                <a:cs typeface="Lucida Sans Unicode" panose="020B0602030504020204" pitchFamily="34" charset="0"/>
              </a:rPr>
              <a:t> Βοηθάει τον πατέρα του στη δουλειά και τα καταφέρνει καλά. Παίζει ντραμς σε ερασιτεχνικό συγκρότημα. Παίζει μπάσκετ στην εφηβική ομάδα του τοπικού συλλόγου.</a:t>
            </a:r>
            <a:endParaRPr lang="el-GR" sz="1600" kern="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5114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2CD95289-005B-791F-9CB2-41AAD27CED3E}"/>
              </a:ext>
            </a:extLst>
          </p:cNvPr>
          <p:cNvGraphicFramePr>
            <a:graphicFrameLocks noGrp="1"/>
          </p:cNvGraphicFramePr>
          <p:nvPr>
            <p:extLst>
              <p:ext uri="{D42A27DB-BD31-4B8C-83A1-F6EECF244321}">
                <p14:modId xmlns:p14="http://schemas.microsoft.com/office/powerpoint/2010/main" val="403492569"/>
              </p:ext>
            </p:extLst>
          </p:nvPr>
        </p:nvGraphicFramePr>
        <p:xfrm>
          <a:off x="2835537" y="2636912"/>
          <a:ext cx="6373732" cy="2542614"/>
        </p:xfrm>
        <a:graphic>
          <a:graphicData uri="http://schemas.openxmlformats.org/drawingml/2006/table">
            <a:tbl>
              <a:tblPr/>
              <a:tblGrid>
                <a:gridCol w="4657814">
                  <a:extLst>
                    <a:ext uri="{9D8B030D-6E8A-4147-A177-3AD203B41FA5}">
                      <a16:colId xmlns:a16="http://schemas.microsoft.com/office/drawing/2014/main" val="2441753292"/>
                    </a:ext>
                  </a:extLst>
                </a:gridCol>
                <a:gridCol w="1715918">
                  <a:extLst>
                    <a:ext uri="{9D8B030D-6E8A-4147-A177-3AD203B41FA5}">
                      <a16:colId xmlns:a16="http://schemas.microsoft.com/office/drawing/2014/main" val="2623364282"/>
                    </a:ext>
                  </a:extLst>
                </a:gridCol>
              </a:tblGrid>
              <a:tr h="733014">
                <a:tc>
                  <a:txBody>
                    <a:bodyPr/>
                    <a:lstStyle/>
                    <a:p>
                      <a:pPr algn="just">
                        <a:lnSpc>
                          <a:spcPct val="150000"/>
                        </a:lnSpc>
                        <a:spcAft>
                          <a:spcPts val="600"/>
                        </a:spcAft>
                      </a:pPr>
                      <a:r>
                        <a:rPr lang="el-GR" sz="1200" b="1" i="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Κριτήρια</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i="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Βαθμολογία</a:t>
                      </a:r>
                      <a:endParaRPr lang="el-GR" sz="1200" kern="5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l-GR" sz="1200" b="1" i="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(από 1 έως 10)</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95742696"/>
                  </a:ext>
                </a:extLst>
              </a:tr>
              <a:tr h="301600">
                <a:tc>
                  <a:txBody>
                    <a:bodyPr/>
                    <a:lstStyle/>
                    <a:p>
                      <a:pPr algn="just">
                        <a:lnSpc>
                          <a:spcPct val="150000"/>
                        </a:lnSpc>
                        <a:spcAft>
                          <a:spcPts val="600"/>
                        </a:spcAft>
                      </a:pPr>
                      <a:r>
                        <a:rPr lang="en-US"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23245643"/>
                  </a:ext>
                </a:extLst>
              </a:tr>
              <a:tr h="301600">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775914858"/>
                  </a:ext>
                </a:extLst>
              </a:tr>
              <a:tr h="301600">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162470950"/>
                  </a:ext>
                </a:extLst>
              </a:tr>
              <a:tr h="301600">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05818652"/>
                  </a:ext>
                </a:extLst>
              </a:tr>
              <a:tr h="301600">
                <a:tc>
                  <a:txBody>
                    <a:bodyPr/>
                    <a:lstStyle/>
                    <a:p>
                      <a:pPr algn="just">
                        <a:lnSpc>
                          <a:spcPct val="150000"/>
                        </a:lnSpc>
                        <a:spcAft>
                          <a:spcPts val="600"/>
                        </a:spcAft>
                      </a:pPr>
                      <a:r>
                        <a:rPr lang="en-US"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88709720"/>
                  </a:ext>
                </a:extLst>
              </a:tr>
              <a:tr h="301600">
                <a:tc>
                  <a:txBody>
                    <a:bodyPr/>
                    <a:lstStyle/>
                    <a:p>
                      <a:pPr algn="just">
                        <a:lnSpc>
                          <a:spcPct val="150000"/>
                        </a:lnSpc>
                        <a:spcAft>
                          <a:spcPts val="600"/>
                        </a:spcAft>
                      </a:pPr>
                      <a:r>
                        <a:rPr lang="en-US"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1645637262"/>
                  </a:ext>
                </a:extLst>
              </a:tr>
            </a:tbl>
          </a:graphicData>
        </a:graphic>
      </p:graphicFrame>
      <p:sp>
        <p:nvSpPr>
          <p:cNvPr id="4" name="TextBox 3">
            <a:extLst>
              <a:ext uri="{FF2B5EF4-FFF2-40B4-BE49-F238E27FC236}">
                <a16:creationId xmlns:a16="http://schemas.microsoft.com/office/drawing/2014/main" id="{61B7FFAC-56BF-AF5F-E811-4FC3CDF3861E}"/>
              </a:ext>
            </a:extLst>
          </p:cNvPr>
          <p:cNvSpPr txBox="1"/>
          <p:nvPr/>
        </p:nvSpPr>
        <p:spPr>
          <a:xfrm>
            <a:off x="1125860" y="260648"/>
            <a:ext cx="9793087" cy="1889620"/>
          </a:xfrm>
          <a:prstGeom prst="rect">
            <a:avLst/>
          </a:prstGeom>
          <a:noFill/>
        </p:spPr>
        <p:txBody>
          <a:bodyPr wrap="square">
            <a:spAutoFit/>
          </a:bodyPr>
          <a:lstStyle/>
          <a:p>
            <a:pPr algn="ctr">
              <a:lnSpc>
                <a:spcPct val="150000"/>
              </a:lnSpc>
              <a:spcBef>
                <a:spcPts val="1200"/>
              </a:spcBef>
            </a:pPr>
            <a:r>
              <a:rPr lang="el-GR" sz="2000" i="1" kern="50" dirty="0">
                <a:effectLst/>
                <a:latin typeface="Calibri" panose="020F0502020204030204" pitchFamily="34" charset="0"/>
                <a:ea typeface="Times New Roman" panose="02020603050405020304" pitchFamily="18" charset="0"/>
                <a:cs typeface="Times New Roman" panose="02020603050405020304" pitchFamily="18" charset="0"/>
              </a:rPr>
              <a:t>Πίνακας 1.</a:t>
            </a:r>
            <a:r>
              <a:rPr lang="el-GR" sz="2000" kern="50" dirty="0">
                <a:effectLst/>
                <a:latin typeface="Calibri" panose="020F0502020204030204" pitchFamily="34" charset="0"/>
                <a:ea typeface="Times New Roman" panose="02020603050405020304" pitchFamily="18" charset="0"/>
                <a:cs typeface="Times New Roman" panose="02020603050405020304" pitchFamily="18" charset="0"/>
              </a:rPr>
              <a:t> Κριτήρια επιλογής επαγγέλματος</a:t>
            </a:r>
            <a:endParaRPr lang="el-GR" sz="2000" kern="50" dirty="0">
              <a:effectLst/>
              <a:latin typeface="Times New Roman" panose="02020603050405020304" pitchFamily="18" charset="0"/>
              <a:ea typeface="Times New Roman" panose="02020603050405020304" pitchFamily="18" charset="0"/>
            </a:endParaRPr>
          </a:p>
          <a:p>
            <a:pPr algn="just">
              <a:lnSpc>
                <a:spcPct val="150000"/>
              </a:lnSpc>
            </a:pPr>
            <a:r>
              <a:rPr lang="el-GR" sz="2000" i="1" kern="50" dirty="0">
                <a:effectLst/>
                <a:latin typeface="Calibri" panose="020F0502020204030204" pitchFamily="34" charset="0"/>
                <a:ea typeface="Times New Roman" panose="02020603050405020304" pitchFamily="18" charset="0"/>
                <a:cs typeface="Times New Roman" panose="02020603050405020304" pitchFamily="18" charset="0"/>
              </a:rPr>
              <a:t>Καταγράφετε τα κριτήρια που είναι σημαντικά για τον Πέτρο ως κριτήρια που θέτει ο ίδιος ως σημαντικά για τη λήψη της απόφασης του. Δίπλα σε κάθε κριτήριο βάζετε ένα βαθμό σημαντικότητας από το 1 έως το 10.</a:t>
            </a:r>
            <a:endParaRPr lang="el-GR" sz="2000" kern="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954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a:extLst>
              <a:ext uri="{FF2B5EF4-FFF2-40B4-BE49-F238E27FC236}">
                <a16:creationId xmlns:a16="http://schemas.microsoft.com/office/drawing/2014/main" id="{60D449C1-EE10-E02F-F1CE-632D3B65078C}"/>
              </a:ext>
            </a:extLst>
          </p:cNvPr>
          <p:cNvGraphicFramePr>
            <a:graphicFrameLocks noGrp="1"/>
          </p:cNvGraphicFramePr>
          <p:nvPr>
            <p:extLst>
              <p:ext uri="{D42A27DB-BD31-4B8C-83A1-F6EECF244321}">
                <p14:modId xmlns:p14="http://schemas.microsoft.com/office/powerpoint/2010/main" val="3563977580"/>
              </p:ext>
            </p:extLst>
          </p:nvPr>
        </p:nvGraphicFramePr>
        <p:xfrm>
          <a:off x="2615724" y="1700809"/>
          <a:ext cx="6533515" cy="3507620"/>
        </p:xfrm>
        <a:graphic>
          <a:graphicData uri="http://schemas.openxmlformats.org/drawingml/2006/table">
            <a:tbl>
              <a:tblPr/>
              <a:tblGrid>
                <a:gridCol w="1256665">
                  <a:extLst>
                    <a:ext uri="{9D8B030D-6E8A-4147-A177-3AD203B41FA5}">
                      <a16:colId xmlns:a16="http://schemas.microsoft.com/office/drawing/2014/main" val="3157221227"/>
                    </a:ext>
                  </a:extLst>
                </a:gridCol>
                <a:gridCol w="914400">
                  <a:extLst>
                    <a:ext uri="{9D8B030D-6E8A-4147-A177-3AD203B41FA5}">
                      <a16:colId xmlns:a16="http://schemas.microsoft.com/office/drawing/2014/main" val="3490944080"/>
                    </a:ext>
                  </a:extLst>
                </a:gridCol>
                <a:gridCol w="913765">
                  <a:extLst>
                    <a:ext uri="{9D8B030D-6E8A-4147-A177-3AD203B41FA5}">
                      <a16:colId xmlns:a16="http://schemas.microsoft.com/office/drawing/2014/main" val="2335478837"/>
                    </a:ext>
                  </a:extLst>
                </a:gridCol>
                <a:gridCol w="792480">
                  <a:extLst>
                    <a:ext uri="{9D8B030D-6E8A-4147-A177-3AD203B41FA5}">
                      <a16:colId xmlns:a16="http://schemas.microsoft.com/office/drawing/2014/main" val="1434533784"/>
                    </a:ext>
                  </a:extLst>
                </a:gridCol>
                <a:gridCol w="922020">
                  <a:extLst>
                    <a:ext uri="{9D8B030D-6E8A-4147-A177-3AD203B41FA5}">
                      <a16:colId xmlns:a16="http://schemas.microsoft.com/office/drawing/2014/main" val="4206294760"/>
                    </a:ext>
                  </a:extLst>
                </a:gridCol>
                <a:gridCol w="883920">
                  <a:extLst>
                    <a:ext uri="{9D8B030D-6E8A-4147-A177-3AD203B41FA5}">
                      <a16:colId xmlns:a16="http://schemas.microsoft.com/office/drawing/2014/main" val="1768695371"/>
                    </a:ext>
                  </a:extLst>
                </a:gridCol>
                <a:gridCol w="850265">
                  <a:extLst>
                    <a:ext uri="{9D8B030D-6E8A-4147-A177-3AD203B41FA5}">
                      <a16:colId xmlns:a16="http://schemas.microsoft.com/office/drawing/2014/main" val="2426089208"/>
                    </a:ext>
                  </a:extLst>
                </a:gridCol>
              </a:tblGrid>
              <a:tr h="701524">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Επιλογές / </a:t>
                      </a:r>
                      <a:endParaRPr lang="el-GR" sz="1200" kern="5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Κριτήρια</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n-US"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a:t>
                      </a: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ήριο 1</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2</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3</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4</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5</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6</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087073526"/>
                  </a:ext>
                </a:extLst>
              </a:tr>
              <a:tr h="701524">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επιλ.</a:t>
                      </a:r>
                      <a:endParaRPr lang="el-GR" sz="1200" kern="5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343824904"/>
                  </a:ext>
                </a:extLst>
              </a:tr>
              <a:tr h="701524">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επιλ.</a:t>
                      </a:r>
                      <a:endParaRPr lang="el-GR" sz="1200" kern="5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3848907571"/>
                  </a:ext>
                </a:extLst>
              </a:tr>
              <a:tr h="701524">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επιλ.</a:t>
                      </a:r>
                      <a:endParaRPr lang="el-GR" sz="1200" kern="5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209695799"/>
                  </a:ext>
                </a:extLst>
              </a:tr>
              <a:tr h="701524">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επιλ.</a:t>
                      </a:r>
                      <a:endParaRPr lang="el-GR" sz="1200" kern="5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C0C0C0"/>
                      </a:solidFill>
                      <a:prstDash val="solid"/>
                      <a:round/>
                      <a:headEnd type="none" w="med" len="med"/>
                      <a:tailEnd type="none" w="med" len="med"/>
                    </a:lnL>
                    <a:lnR>
                      <a:noFill/>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97922756"/>
                  </a:ext>
                </a:extLst>
              </a:tr>
            </a:tbl>
          </a:graphicData>
        </a:graphic>
      </p:graphicFrame>
      <p:sp>
        <p:nvSpPr>
          <p:cNvPr id="6" name="TextBox 5">
            <a:extLst>
              <a:ext uri="{FF2B5EF4-FFF2-40B4-BE49-F238E27FC236}">
                <a16:creationId xmlns:a16="http://schemas.microsoft.com/office/drawing/2014/main" id="{632EABCB-C6C8-3CCD-4C77-8B413F5734D5}"/>
              </a:ext>
            </a:extLst>
          </p:cNvPr>
          <p:cNvSpPr txBox="1"/>
          <p:nvPr/>
        </p:nvSpPr>
        <p:spPr>
          <a:xfrm>
            <a:off x="2061964" y="188640"/>
            <a:ext cx="7992888" cy="463397"/>
          </a:xfrm>
          <a:prstGeom prst="rect">
            <a:avLst/>
          </a:prstGeom>
          <a:noFill/>
        </p:spPr>
        <p:txBody>
          <a:bodyPr wrap="square">
            <a:spAutoFit/>
          </a:bodyPr>
          <a:lstStyle/>
          <a:p>
            <a:pPr algn="just">
              <a:lnSpc>
                <a:spcPct val="150000"/>
              </a:lnSpc>
              <a:spcAft>
                <a:spcPts val="600"/>
              </a:spcAft>
            </a:pPr>
            <a:r>
              <a:rPr lang="el-GR" sz="1800" i="1" kern="50" dirty="0">
                <a:effectLst/>
                <a:latin typeface="Calibri" panose="020F0502020204030204" pitchFamily="34" charset="0"/>
                <a:ea typeface="Times New Roman" panose="02020603050405020304" pitchFamily="18" charset="0"/>
                <a:cs typeface="Times New Roman" panose="02020603050405020304" pitchFamily="18" charset="0"/>
              </a:rPr>
              <a:t>Πίνακας 2.</a:t>
            </a:r>
            <a:r>
              <a:rPr lang="el-GR" sz="1800" kern="50" dirty="0">
                <a:effectLst/>
                <a:latin typeface="Calibri" panose="020F0502020204030204" pitchFamily="34" charset="0"/>
                <a:ea typeface="Times New Roman" panose="02020603050405020304" pitchFamily="18" charset="0"/>
                <a:cs typeface="Times New Roman" panose="02020603050405020304" pitchFamily="18" charset="0"/>
              </a:rPr>
              <a:t> Αξία των εναλλακτικών επιλογών (βαθμολογία από 1 έως 10)</a:t>
            </a:r>
            <a:endParaRPr lang="el-GR" sz="1800" kern="5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FF6C94D3-4479-403A-4922-9A64AC139092}"/>
              </a:ext>
            </a:extLst>
          </p:cNvPr>
          <p:cNvSpPr txBox="1"/>
          <p:nvPr/>
        </p:nvSpPr>
        <p:spPr>
          <a:xfrm>
            <a:off x="909836" y="824544"/>
            <a:ext cx="9577064" cy="463397"/>
          </a:xfrm>
          <a:prstGeom prst="rect">
            <a:avLst/>
          </a:prstGeom>
          <a:noFill/>
        </p:spPr>
        <p:txBody>
          <a:bodyPr wrap="square">
            <a:spAutoFit/>
          </a:bodyPr>
          <a:lstStyle/>
          <a:p>
            <a:pPr marL="342900" lvl="0" indent="-342900" algn="just">
              <a:lnSpc>
                <a:spcPct val="150000"/>
              </a:lnSpc>
              <a:spcAft>
                <a:spcPts val="600"/>
              </a:spcAft>
              <a:buFont typeface="Wingdings" panose="05000000000000000000" pitchFamily="2" charset="2"/>
              <a:buChar char=""/>
            </a:pPr>
            <a:r>
              <a:rPr lang="el-GR" sz="1800" i="1" kern="50" dirty="0">
                <a:effectLst/>
                <a:latin typeface="Calibri" panose="020F0502020204030204" pitchFamily="34" charset="0"/>
                <a:ea typeface="Times New Roman" panose="02020603050405020304" pitchFamily="18" charset="0"/>
                <a:cs typeface="Times New Roman" panose="02020603050405020304" pitchFamily="18" charset="0"/>
              </a:rPr>
              <a:t>οι εναλλακτικές επιλογές τοποθετούνται στην πρώτη στήλη και τα κριτήρια στην πρώτη γραμμή.</a:t>
            </a:r>
            <a:endParaRPr lang="el-GR" sz="1800" kern="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9270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a:extLst>
              <a:ext uri="{FF2B5EF4-FFF2-40B4-BE49-F238E27FC236}">
                <a16:creationId xmlns:a16="http://schemas.microsoft.com/office/drawing/2014/main" id="{AFCE7517-FE6B-A72C-8B7F-8AADDB3A8C1E}"/>
              </a:ext>
            </a:extLst>
          </p:cNvPr>
          <p:cNvGraphicFramePr>
            <a:graphicFrameLocks noGrp="1"/>
          </p:cNvGraphicFramePr>
          <p:nvPr>
            <p:extLst>
              <p:ext uri="{D42A27DB-BD31-4B8C-83A1-F6EECF244321}">
                <p14:modId xmlns:p14="http://schemas.microsoft.com/office/powerpoint/2010/main" val="2149689256"/>
              </p:ext>
            </p:extLst>
          </p:nvPr>
        </p:nvGraphicFramePr>
        <p:xfrm>
          <a:off x="1845940" y="2931635"/>
          <a:ext cx="8352927" cy="2153548"/>
        </p:xfrm>
        <a:graphic>
          <a:graphicData uri="http://schemas.openxmlformats.org/drawingml/2006/table">
            <a:tbl>
              <a:tblPr/>
              <a:tblGrid>
                <a:gridCol w="1172898">
                  <a:extLst>
                    <a:ext uri="{9D8B030D-6E8A-4147-A177-3AD203B41FA5}">
                      <a16:colId xmlns:a16="http://schemas.microsoft.com/office/drawing/2014/main" val="607827611"/>
                    </a:ext>
                  </a:extLst>
                </a:gridCol>
                <a:gridCol w="1026185">
                  <a:extLst>
                    <a:ext uri="{9D8B030D-6E8A-4147-A177-3AD203B41FA5}">
                      <a16:colId xmlns:a16="http://schemas.microsoft.com/office/drawing/2014/main" val="1326333027"/>
                    </a:ext>
                  </a:extLst>
                </a:gridCol>
                <a:gridCol w="1026999">
                  <a:extLst>
                    <a:ext uri="{9D8B030D-6E8A-4147-A177-3AD203B41FA5}">
                      <a16:colId xmlns:a16="http://schemas.microsoft.com/office/drawing/2014/main" val="4148714121"/>
                    </a:ext>
                  </a:extLst>
                </a:gridCol>
                <a:gridCol w="1026999">
                  <a:extLst>
                    <a:ext uri="{9D8B030D-6E8A-4147-A177-3AD203B41FA5}">
                      <a16:colId xmlns:a16="http://schemas.microsoft.com/office/drawing/2014/main" val="1280855706"/>
                    </a:ext>
                  </a:extLst>
                </a:gridCol>
                <a:gridCol w="1172898">
                  <a:extLst>
                    <a:ext uri="{9D8B030D-6E8A-4147-A177-3AD203B41FA5}">
                      <a16:colId xmlns:a16="http://schemas.microsoft.com/office/drawing/2014/main" val="13632397"/>
                    </a:ext>
                  </a:extLst>
                </a:gridCol>
                <a:gridCol w="1026999">
                  <a:extLst>
                    <a:ext uri="{9D8B030D-6E8A-4147-A177-3AD203B41FA5}">
                      <a16:colId xmlns:a16="http://schemas.microsoft.com/office/drawing/2014/main" val="3785755249"/>
                    </a:ext>
                  </a:extLst>
                </a:gridCol>
                <a:gridCol w="1026185">
                  <a:extLst>
                    <a:ext uri="{9D8B030D-6E8A-4147-A177-3AD203B41FA5}">
                      <a16:colId xmlns:a16="http://schemas.microsoft.com/office/drawing/2014/main" val="1920979196"/>
                    </a:ext>
                  </a:extLst>
                </a:gridCol>
                <a:gridCol w="873764">
                  <a:extLst>
                    <a:ext uri="{9D8B030D-6E8A-4147-A177-3AD203B41FA5}">
                      <a16:colId xmlns:a16="http://schemas.microsoft.com/office/drawing/2014/main" val="3764457764"/>
                    </a:ext>
                  </a:extLst>
                </a:gridCol>
              </a:tblGrid>
              <a:tr h="813948">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Επιλογές / </a:t>
                      </a:r>
                      <a:endParaRPr lang="el-GR" sz="1200" kern="50">
                        <a:effectLst/>
                        <a:latin typeface="Times New Roman" panose="02020603050405020304" pitchFamily="18" charset="0"/>
                        <a:ea typeface="Times New Roman" panose="02020603050405020304" pitchFamily="18" charset="0"/>
                      </a:endParaRPr>
                    </a:p>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Κριτήρια</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n-US"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a:t>
                      </a: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ήριο 1</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2</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3</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4</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5</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Κριτήριο 6</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1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Σύνολο</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052621366"/>
                  </a:ext>
                </a:extLst>
              </a:tr>
              <a:tr h="334900">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753476084"/>
                  </a:ext>
                </a:extLst>
              </a:tr>
              <a:tr h="334900">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2647866514"/>
                  </a:ext>
                </a:extLst>
              </a:tr>
              <a:tr h="334900">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3694207146"/>
                  </a:ext>
                </a:extLst>
              </a:tr>
              <a:tr h="334900">
                <a:tc>
                  <a:txBody>
                    <a:bodyPr/>
                    <a:lstStyle/>
                    <a:p>
                      <a:pPr algn="just">
                        <a:lnSpc>
                          <a:spcPct val="150000"/>
                        </a:lnSpc>
                        <a:spcAft>
                          <a:spcPts val="600"/>
                        </a:spcAft>
                      </a:pP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r>
                        <a:rPr lang="el-GR" sz="1200" b="1" kern="50"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η</a:t>
                      </a:r>
                      <a:r>
                        <a:rPr lang="el-GR" sz="1200" b="1" kern="5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επ.</a:t>
                      </a:r>
                      <a:endParaRPr lang="el-GR" sz="1200" kern="5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algn="just">
                        <a:lnSpc>
                          <a:spcPct val="150000"/>
                        </a:lnSpc>
                        <a:spcAft>
                          <a:spcPts val="600"/>
                        </a:spcAft>
                      </a:pPr>
                      <a:r>
                        <a:rPr lang="el-GR" sz="1200" b="1" kern="5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200" kern="5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extLst>
                  <a:ext uri="{0D108BD9-81ED-4DB2-BD59-A6C34878D82A}">
                    <a16:rowId xmlns:a16="http://schemas.microsoft.com/office/drawing/2014/main" val="4059295173"/>
                  </a:ext>
                </a:extLst>
              </a:tr>
            </a:tbl>
          </a:graphicData>
        </a:graphic>
      </p:graphicFrame>
      <p:sp>
        <p:nvSpPr>
          <p:cNvPr id="4" name="TextBox 3">
            <a:extLst>
              <a:ext uri="{FF2B5EF4-FFF2-40B4-BE49-F238E27FC236}">
                <a16:creationId xmlns:a16="http://schemas.microsoft.com/office/drawing/2014/main" id="{C0E6BEEF-7AEA-AE4F-1993-A0C7BAB82943}"/>
              </a:ext>
            </a:extLst>
          </p:cNvPr>
          <p:cNvSpPr txBox="1"/>
          <p:nvPr/>
        </p:nvSpPr>
        <p:spPr>
          <a:xfrm>
            <a:off x="2277988" y="548680"/>
            <a:ext cx="6135328" cy="878895"/>
          </a:xfrm>
          <a:prstGeom prst="rect">
            <a:avLst/>
          </a:prstGeom>
          <a:noFill/>
        </p:spPr>
        <p:txBody>
          <a:bodyPr wrap="square">
            <a:spAutoFit/>
          </a:bodyPr>
          <a:lstStyle/>
          <a:p>
            <a:pPr indent="-540385" algn="just">
              <a:lnSpc>
                <a:spcPct val="150000"/>
              </a:lnSpc>
              <a:spcAft>
                <a:spcPts val="600"/>
              </a:spcAft>
            </a:pPr>
            <a:r>
              <a:rPr lang="el-GR" sz="1800" i="1" kern="50" dirty="0">
                <a:effectLst/>
                <a:latin typeface="Calibri" panose="020F0502020204030204" pitchFamily="34" charset="0"/>
                <a:ea typeface="Times New Roman" panose="02020603050405020304" pitchFamily="18" charset="0"/>
                <a:cs typeface="Times New Roman" panose="02020603050405020304" pitchFamily="18" charset="0"/>
              </a:rPr>
              <a:t>Πίνακας 3.</a:t>
            </a:r>
            <a:r>
              <a:rPr lang="el-GR" sz="1800" kern="50" dirty="0">
                <a:effectLst/>
                <a:latin typeface="Calibri" panose="020F0502020204030204" pitchFamily="34" charset="0"/>
                <a:ea typeface="Times New Roman" panose="02020603050405020304" pitchFamily="18" charset="0"/>
                <a:cs typeface="Times New Roman" panose="02020603050405020304" pitchFamily="18" charset="0"/>
              </a:rPr>
              <a:t> Αξία των εναλλακτικών επιλογών [βαθμολογία κριτηρίων χ βαθμολογία πίνακα 2]</a:t>
            </a:r>
            <a:endParaRPr lang="el-GR" sz="1800" kern="5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FE7152B-848C-C4A6-9334-F7D5CADAACD6}"/>
              </a:ext>
            </a:extLst>
          </p:cNvPr>
          <p:cNvSpPr txBox="1"/>
          <p:nvPr/>
        </p:nvSpPr>
        <p:spPr>
          <a:xfrm>
            <a:off x="1413892" y="1628800"/>
            <a:ext cx="9001000" cy="791499"/>
          </a:xfrm>
          <a:prstGeom prst="rect">
            <a:avLst/>
          </a:prstGeom>
          <a:noFill/>
        </p:spPr>
        <p:txBody>
          <a:bodyPr wrap="square">
            <a:spAutoFit/>
          </a:bodyPr>
          <a:lstStyle/>
          <a:p>
            <a:pPr algn="just">
              <a:lnSpc>
                <a:spcPct val="150000"/>
              </a:lnSpc>
              <a:spcAft>
                <a:spcPts val="600"/>
              </a:spcAft>
            </a:pPr>
            <a:r>
              <a:rPr lang="el-GR" sz="1600" i="1" kern="50" dirty="0">
                <a:effectLst/>
                <a:latin typeface="Calibri" panose="020F0502020204030204" pitchFamily="34" charset="0"/>
                <a:ea typeface="Times New Roman" panose="02020603050405020304" pitchFamily="18" charset="0"/>
                <a:cs typeface="Times New Roman" panose="02020603050405020304" pitchFamily="18" charset="0"/>
              </a:rPr>
              <a:t>Στη συνέχεια πολλαπλασιάζετε τις βαθμολογίες που δώσατε στις εναλλακτικές επιλογές για κάθε αξία - κριτήριο με το βαθμό της σημαντικότητάς του.</a:t>
            </a:r>
            <a:endParaRPr lang="el-GR" sz="1600" kern="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4504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13892" y="1628800"/>
            <a:ext cx="9577064" cy="2677656"/>
          </a:xfrm>
          <a:prstGeom prst="rect">
            <a:avLst/>
          </a:prstGeom>
        </p:spPr>
        <p:txBody>
          <a:bodyPr wrap="square">
            <a:spAutoFit/>
          </a:bodyPr>
          <a:lstStyle/>
          <a:p>
            <a:r>
              <a:rPr lang="el-GR" sz="2800" dirty="0">
                <a:latin typeface="Calibri" panose="020F0502020204030204" pitchFamily="34" charset="0"/>
                <a:cs typeface="Calibri" panose="020F0502020204030204" pitchFamily="34" charset="0"/>
              </a:rPr>
              <a:t>Ωστόσο, η επιλογή με τη μεγαλύτερη βαθμολογία είναι αυτή με τη μεγαλύτερη αξία για εσάς και όχι η «καλύτερη». </a:t>
            </a:r>
          </a:p>
          <a:p>
            <a:endParaRPr lang="el-GR" sz="2800" dirty="0">
              <a:latin typeface="Calibri" panose="020F0502020204030204" pitchFamily="34" charset="0"/>
              <a:cs typeface="Calibri" panose="020F0502020204030204" pitchFamily="34" charset="0"/>
            </a:endParaRPr>
          </a:p>
          <a:p>
            <a:pPr algn="just"/>
            <a:r>
              <a:rPr lang="el-GR" sz="2800" dirty="0">
                <a:latin typeface="Calibri" panose="020F0502020204030204" pitchFamily="34" charset="0"/>
                <a:cs typeface="Calibri" panose="020F0502020204030204" pitchFamily="34" charset="0"/>
              </a:rPr>
              <a:t>Για να βρούμε την πιο κατάλληλη επιλογή θα πρέπει να συνυπολογίζουμε και τις συνέπειές της κάθε επιλογής, αλλά και το κατά πόσο είναι εφικτή και εύκολο να επιτευχθεί ή όχι.</a:t>
            </a:r>
          </a:p>
        </p:txBody>
      </p:sp>
    </p:spTree>
    <p:extLst>
      <p:ext uri="{BB962C8B-B14F-4D97-AF65-F5344CB8AC3E}">
        <p14:creationId xmlns:p14="http://schemas.microsoft.com/office/powerpoint/2010/main" val="2314216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1387475" y="476250"/>
            <a:ext cx="9675489" cy="1397000"/>
          </a:xfrm>
        </p:spPr>
        <p:txBody>
          <a:bodyPr>
            <a:normAutofit/>
          </a:bodyPr>
          <a:lstStyle/>
          <a:p>
            <a:pPr algn="ctr"/>
            <a:r>
              <a:rPr lang="el-GR" sz="3600" b="1" cap="none" dirty="0">
                <a:solidFill>
                  <a:schemeClr val="tx1"/>
                </a:solidFill>
                <a:latin typeface="Calibri" panose="020F0502020204030204" pitchFamily="34" charset="0"/>
                <a:cs typeface="Calibri" panose="020F0502020204030204" pitchFamily="34" charset="0"/>
              </a:rPr>
              <a:t>Εργασιακές αξίες &amp; επαγγελματικός προσανατολισμός</a:t>
            </a:r>
            <a:endParaRPr lang="el-GR" sz="3600" b="1" cap="none" dirty="0">
              <a:solidFill>
                <a:schemeClr val="tx1"/>
              </a:solidFill>
            </a:endParaRPr>
          </a:p>
        </p:txBody>
      </p:sp>
      <p:pic>
        <p:nvPicPr>
          <p:cNvPr id="4" name="Εικόνα 3"/>
          <p:cNvPicPr>
            <a:picLocks noChangeAspect="1"/>
          </p:cNvPicPr>
          <p:nvPr/>
        </p:nvPicPr>
        <p:blipFill>
          <a:blip r:embed="rId2"/>
          <a:stretch>
            <a:fillRect/>
          </a:stretch>
        </p:blipFill>
        <p:spPr>
          <a:xfrm>
            <a:off x="3214092" y="2586037"/>
            <a:ext cx="5472608" cy="2787179"/>
          </a:xfrm>
          <a:prstGeom prst="rect">
            <a:avLst/>
          </a:prstGeom>
        </p:spPr>
      </p:pic>
    </p:spTree>
    <p:extLst>
      <p:ext uri="{BB962C8B-B14F-4D97-AF65-F5344CB8AC3E}">
        <p14:creationId xmlns:p14="http://schemas.microsoft.com/office/powerpoint/2010/main" val="2194960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4294967295"/>
          </p:nvPr>
        </p:nvSpPr>
        <p:spPr>
          <a:xfrm>
            <a:off x="261764" y="404664"/>
            <a:ext cx="11258277" cy="5256584"/>
          </a:xfrm>
        </p:spPr>
        <p:txBody>
          <a:bodyPr>
            <a:noAutofit/>
          </a:bodyPr>
          <a:lstStyle/>
          <a:p>
            <a:pPr algn="just"/>
            <a:r>
              <a:rPr lang="el-GR" cap="none" dirty="0">
                <a:latin typeface="Calibri" panose="020F0502020204030204" pitchFamily="34" charset="0"/>
                <a:cs typeface="Calibri" panose="020F0502020204030204" pitchFamily="34" charset="0"/>
              </a:rPr>
              <a:t>Να βοηθήσουμε τους μαθητές να συνειδητοποιήσουν το προσωπικό τους σύστημα αξιών, το οποίο αποτελεί σημαντική </a:t>
            </a:r>
            <a:r>
              <a:rPr lang="el-GR" b="1" cap="none" dirty="0">
                <a:latin typeface="Calibri" panose="020F0502020204030204" pitchFamily="34" charset="0"/>
                <a:cs typeface="Calibri" panose="020F0502020204030204" pitchFamily="34" charset="0"/>
              </a:rPr>
              <a:t>πτυχή </a:t>
            </a:r>
            <a:r>
              <a:rPr lang="el-GR" cap="none" dirty="0">
                <a:latin typeface="Calibri" panose="020F0502020204030204" pitchFamily="34" charset="0"/>
                <a:cs typeface="Calibri" panose="020F0502020204030204" pitchFamily="34" charset="0"/>
              </a:rPr>
              <a:t>της</a:t>
            </a:r>
            <a:r>
              <a:rPr lang="el-GR" b="1" cap="none" dirty="0">
                <a:latin typeface="Calibri" panose="020F0502020204030204" pitchFamily="34" charset="0"/>
                <a:cs typeface="Calibri" panose="020F0502020204030204" pitchFamily="34" charset="0"/>
              </a:rPr>
              <a:t> αυτογνωσίας </a:t>
            </a:r>
            <a:r>
              <a:rPr lang="el-GR" cap="none" dirty="0">
                <a:latin typeface="Calibri" panose="020F0502020204030204" pitchFamily="34" charset="0"/>
                <a:cs typeface="Calibri" panose="020F0502020204030204" pitchFamily="34" charset="0"/>
              </a:rPr>
              <a:t>και του </a:t>
            </a:r>
            <a:r>
              <a:rPr lang="el-GR" b="1" cap="none" dirty="0">
                <a:latin typeface="Calibri" panose="020F0502020204030204" pitchFamily="34" charset="0"/>
                <a:cs typeface="Calibri" panose="020F0502020204030204" pitchFamily="34" charset="0"/>
              </a:rPr>
              <a:t>αυτοπροσδιορισμού </a:t>
            </a:r>
            <a:r>
              <a:rPr lang="el-GR" cap="none" dirty="0">
                <a:latin typeface="Calibri" panose="020F0502020204030204" pitchFamily="34" charset="0"/>
                <a:cs typeface="Calibri" panose="020F0502020204030204" pitchFamily="34" charset="0"/>
              </a:rPr>
              <a:t>τους </a:t>
            </a:r>
          </a:p>
          <a:p>
            <a:pPr algn="just"/>
            <a:r>
              <a:rPr lang="el-GR" cap="none" dirty="0">
                <a:latin typeface="Calibri" panose="020F0502020204030204" pitchFamily="34" charset="0"/>
                <a:cs typeface="Calibri" panose="020F0502020204030204" pitchFamily="34" charset="0"/>
              </a:rPr>
              <a:t>Η </a:t>
            </a:r>
            <a:r>
              <a:rPr lang="el-GR" b="1" cap="none" dirty="0">
                <a:latin typeface="Calibri" panose="020F0502020204030204" pitchFamily="34" charset="0"/>
                <a:cs typeface="Calibri" panose="020F0502020204030204" pitchFamily="34" charset="0"/>
              </a:rPr>
              <a:t>επίγνωση των αξιών </a:t>
            </a:r>
            <a:r>
              <a:rPr lang="el-GR" cap="none" dirty="0">
                <a:latin typeface="Calibri" panose="020F0502020204030204" pitchFamily="34" charset="0"/>
                <a:cs typeface="Calibri" panose="020F0502020204030204" pitchFamily="34" charset="0"/>
              </a:rPr>
              <a:t>μπορεί να κατευθύνει τους μαθητές στην </a:t>
            </a:r>
            <a:r>
              <a:rPr lang="el-GR" b="1" cap="none" dirty="0">
                <a:latin typeface="Calibri" panose="020F0502020204030204" pitchFamily="34" charset="0"/>
                <a:cs typeface="Calibri" panose="020F0502020204030204" pitchFamily="34" charset="0"/>
              </a:rPr>
              <a:t>αναζήτηση πληροφοριών </a:t>
            </a:r>
            <a:r>
              <a:rPr lang="el-GR" cap="none" dirty="0">
                <a:latin typeface="Calibri" panose="020F0502020204030204" pitchFamily="34" charset="0"/>
                <a:cs typeface="Calibri" panose="020F0502020204030204" pitchFamily="34" charset="0"/>
              </a:rPr>
              <a:t>αναφορικά με τις επιθυμητές επαγγελματικές τους κατευθύνσεις</a:t>
            </a:r>
          </a:p>
          <a:p>
            <a:pPr algn="just"/>
            <a:r>
              <a:rPr lang="el-GR" cap="none" dirty="0">
                <a:latin typeface="Calibri" panose="020F0502020204030204" pitchFamily="34" charset="0"/>
                <a:cs typeface="Calibri" panose="020F0502020204030204" pitchFamily="34" charset="0"/>
              </a:rPr>
              <a:t> Οι </a:t>
            </a:r>
            <a:r>
              <a:rPr lang="el-GR" b="1" cap="none" dirty="0">
                <a:latin typeface="Calibri" panose="020F0502020204030204" pitchFamily="34" charset="0"/>
                <a:cs typeface="Calibri" panose="020F0502020204030204" pitchFamily="34" charset="0"/>
              </a:rPr>
              <a:t>πληροφορίες</a:t>
            </a:r>
            <a:r>
              <a:rPr lang="el-GR" cap="none" dirty="0">
                <a:latin typeface="Calibri" panose="020F0502020204030204" pitchFamily="34" charset="0"/>
                <a:cs typeface="Calibri" panose="020F0502020204030204" pitchFamily="34" charset="0"/>
              </a:rPr>
              <a:t> αυτές μπορούν να βοηθήσουν στην καλύτερη περιγραφή μιας σταδιοδρομίας που μπορεί να θεωρούνταν μη αποδεκτή από την οικογένεια, καθώς και στην καλύτερη περιγραφή του επαγγελματικού σχεδιασμού</a:t>
            </a:r>
          </a:p>
          <a:p>
            <a:pPr algn="just"/>
            <a:r>
              <a:rPr lang="el-GR" cap="none" dirty="0">
                <a:latin typeface="Calibri" panose="020F0502020204030204" pitchFamily="34" charset="0"/>
                <a:cs typeface="Calibri" panose="020F0502020204030204" pitchFamily="34" charset="0"/>
              </a:rPr>
              <a:t>Να υποστηρίξουμε τις </a:t>
            </a:r>
            <a:r>
              <a:rPr lang="el-GR" b="1" cap="none" dirty="0">
                <a:latin typeface="Calibri" panose="020F0502020204030204" pitchFamily="34" charset="0"/>
                <a:cs typeface="Calibri" panose="020F0502020204030204" pitchFamily="34" charset="0"/>
              </a:rPr>
              <a:t>οικογενειακές συζητήσεις </a:t>
            </a:r>
            <a:r>
              <a:rPr lang="el-GR" cap="none" dirty="0">
                <a:latin typeface="Calibri" panose="020F0502020204030204" pitchFamily="34" charset="0"/>
                <a:cs typeface="Calibri" panose="020F0502020204030204" pitchFamily="34" charset="0"/>
              </a:rPr>
              <a:t>αναφορικά με τις αξίες και να βοηθήσουμε την οικογένεια να εργαστεί πάνω στις διάφορες συγκρούσεις και των υποβοσκουσών κινήτρων (</a:t>
            </a:r>
            <a:r>
              <a:rPr lang="el-GR" b="1" cap="none" dirty="0">
                <a:latin typeface="Calibri" panose="020F0502020204030204" pitchFamily="34" charset="0"/>
                <a:cs typeface="Calibri" panose="020F0502020204030204" pitchFamily="34" charset="0"/>
              </a:rPr>
              <a:t>γονική εμπλοκή</a:t>
            </a:r>
            <a:r>
              <a:rPr lang="el-GR" cap="none" dirty="0">
                <a:latin typeface="Calibri" panose="020F0502020204030204" pitchFamily="34" charset="0"/>
                <a:cs typeface="Calibri" panose="020F0502020204030204" pitchFamily="34" charset="0"/>
              </a:rPr>
              <a:t>)</a:t>
            </a:r>
          </a:p>
          <a:p>
            <a:pPr algn="just"/>
            <a:r>
              <a:rPr lang="el-GR" cap="none" dirty="0">
                <a:latin typeface="Calibri" panose="020F0502020204030204" pitchFamily="34" charset="0"/>
                <a:cs typeface="Calibri" panose="020F0502020204030204" pitchFamily="34" charset="0"/>
              </a:rPr>
              <a:t> Για τις ανάγκες </a:t>
            </a:r>
            <a:r>
              <a:rPr lang="el-GR" b="1" cap="none" dirty="0">
                <a:latin typeface="Calibri" panose="020F0502020204030204" pitchFamily="34" charset="0"/>
                <a:cs typeface="Calibri" panose="020F0502020204030204" pitchFamily="34" charset="0"/>
              </a:rPr>
              <a:t>μαθητών διαφορετικών πολιτισμικών ομάδων </a:t>
            </a:r>
            <a:r>
              <a:rPr lang="el-GR" cap="none" dirty="0">
                <a:latin typeface="Calibri" panose="020F0502020204030204" pitchFamily="34" charset="0"/>
                <a:cs typeface="Calibri" panose="020F0502020204030204" pitchFamily="34" charset="0"/>
              </a:rPr>
              <a:t>είναι προτιμότερο να χρησιμοποιηθεί κάποιο ποιοτικό μέσο </a:t>
            </a:r>
          </a:p>
          <a:p>
            <a:pPr algn="just"/>
            <a:endParaRPr lang="el-GR" sz="1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7268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p:cNvSpPr>
            <a:spLocks noGrp="1"/>
          </p:cNvSpPr>
          <p:nvPr>
            <p:ph sz="half" idx="4294967295"/>
          </p:nvPr>
        </p:nvSpPr>
        <p:spPr>
          <a:xfrm>
            <a:off x="261764" y="268172"/>
            <a:ext cx="11376025" cy="3304844"/>
          </a:xfrm>
        </p:spPr>
        <p:txBody>
          <a:bodyPr>
            <a:noAutofit/>
          </a:bodyPr>
          <a:lstStyle/>
          <a:p>
            <a:pPr algn="just">
              <a:lnSpc>
                <a:spcPct val="150000"/>
              </a:lnSpc>
            </a:pPr>
            <a:r>
              <a:rPr lang="el-GR" sz="2800" cap="none" dirty="0">
                <a:latin typeface="Calibri" panose="020F0502020204030204" pitchFamily="34" charset="0"/>
                <a:cs typeface="Calibri" panose="020F0502020204030204" pitchFamily="34" charset="0"/>
              </a:rPr>
              <a:t>Η </a:t>
            </a:r>
            <a:r>
              <a:rPr lang="el-GR" sz="2800" b="1" cap="none" dirty="0">
                <a:latin typeface="Calibri" panose="020F0502020204030204" pitchFamily="34" charset="0"/>
                <a:cs typeface="Calibri" panose="020F0502020204030204" pitchFamily="34" charset="0"/>
              </a:rPr>
              <a:t>επαγγελματική ταυτότητα </a:t>
            </a:r>
            <a:r>
              <a:rPr lang="el-GR" sz="2800" cap="none" dirty="0">
                <a:latin typeface="Calibri" panose="020F0502020204030204" pitchFamily="34" charset="0"/>
                <a:cs typeface="Calibri" panose="020F0502020204030204" pitchFamily="34" charset="0"/>
              </a:rPr>
              <a:t>αναδεικνύει τη </a:t>
            </a:r>
            <a:r>
              <a:rPr lang="el-GR" sz="2800" b="1" u="sng" cap="none" dirty="0">
                <a:latin typeface="Calibri" panose="020F0502020204030204" pitchFamily="34" charset="0"/>
                <a:cs typeface="Calibri" panose="020F0502020204030204" pitchFamily="34" charset="0"/>
              </a:rPr>
              <a:t>γνώση</a:t>
            </a:r>
            <a:r>
              <a:rPr lang="el-GR" sz="2800" cap="none" dirty="0">
                <a:latin typeface="Calibri" panose="020F0502020204030204" pitchFamily="34" charset="0"/>
                <a:cs typeface="Calibri" panose="020F0502020204030204" pitchFamily="34" charset="0"/>
              </a:rPr>
              <a:t> σχετικά με τα πρότυπα επαγγελματικών ενδιαφερόντων, τις αξίες και τις ικανότητες, ενώ </a:t>
            </a:r>
            <a:r>
              <a:rPr lang="el-GR" sz="2800" b="1" u="sng" cap="none" dirty="0">
                <a:latin typeface="Calibri" panose="020F0502020204030204" pitchFamily="34" charset="0"/>
                <a:cs typeface="Calibri" panose="020F0502020204030204" pitchFamily="34" charset="0"/>
              </a:rPr>
              <a:t>αναπτύσσεται</a:t>
            </a:r>
            <a:r>
              <a:rPr lang="el-GR" sz="2800" cap="none" dirty="0">
                <a:latin typeface="Calibri" panose="020F0502020204030204" pitchFamily="34" charset="0"/>
                <a:cs typeface="Calibri" panose="020F0502020204030204" pitchFamily="34" charset="0"/>
              </a:rPr>
              <a:t> μέσα από διαδικασίες αλληλεπίδρασης μεταξύ εαυτού και επαγγελματικών επιλογών αξιοποιώντας δραστηριότητες </a:t>
            </a:r>
            <a:r>
              <a:rPr lang="el-GR" sz="2800" b="1" cap="none" dirty="0">
                <a:latin typeface="Calibri" panose="020F0502020204030204" pitchFamily="34" charset="0"/>
                <a:cs typeface="Calibri" panose="020F0502020204030204" pitchFamily="34" charset="0"/>
              </a:rPr>
              <a:t>διερεύνησης</a:t>
            </a:r>
            <a:r>
              <a:rPr lang="el-GR" sz="2800" cap="none" dirty="0">
                <a:latin typeface="Calibri" panose="020F0502020204030204" pitchFamily="34" charset="0"/>
                <a:cs typeface="Calibri" panose="020F0502020204030204" pitchFamily="34" charset="0"/>
              </a:rPr>
              <a:t>, </a:t>
            </a:r>
            <a:r>
              <a:rPr lang="el-GR" sz="2800" b="1" cap="none" dirty="0">
                <a:latin typeface="Calibri" panose="020F0502020204030204" pitchFamily="34" charset="0"/>
                <a:cs typeface="Calibri" panose="020F0502020204030204" pitchFamily="34" charset="0"/>
              </a:rPr>
              <a:t>δέσμευσης</a:t>
            </a:r>
            <a:r>
              <a:rPr lang="el-GR" sz="2800" cap="none" dirty="0">
                <a:latin typeface="Calibri" panose="020F0502020204030204" pitchFamily="34" charset="0"/>
                <a:cs typeface="Calibri" panose="020F0502020204030204" pitchFamily="34" charset="0"/>
              </a:rPr>
              <a:t>, και </a:t>
            </a:r>
            <a:r>
              <a:rPr lang="el-GR" sz="2800" b="1" cap="none" dirty="0">
                <a:latin typeface="Calibri" panose="020F0502020204030204" pitchFamily="34" charset="0"/>
                <a:cs typeface="Calibri" panose="020F0502020204030204" pitchFamily="34" charset="0"/>
              </a:rPr>
              <a:t>αναστοχασμού</a:t>
            </a:r>
            <a:endParaRPr lang="el-GR" sz="2800" b="1" i="1" cap="none" dirty="0">
              <a:latin typeface="Calibri" panose="020F0502020204030204" pitchFamily="34" charset="0"/>
              <a:cs typeface="Calibri" panose="020F0502020204030204" pitchFamily="34" charset="0"/>
            </a:endParaRPr>
          </a:p>
        </p:txBody>
      </p:sp>
      <p:pic>
        <p:nvPicPr>
          <p:cNvPr id="2" name="Εικόνα 1"/>
          <p:cNvPicPr>
            <a:picLocks noChangeAspect="1"/>
          </p:cNvPicPr>
          <p:nvPr/>
        </p:nvPicPr>
        <p:blipFill>
          <a:blip r:embed="rId2"/>
          <a:stretch>
            <a:fillRect/>
          </a:stretch>
        </p:blipFill>
        <p:spPr>
          <a:xfrm>
            <a:off x="6958508" y="3212976"/>
            <a:ext cx="3960440" cy="2304256"/>
          </a:xfrm>
          <a:prstGeom prst="rect">
            <a:avLst/>
          </a:prstGeom>
        </p:spPr>
      </p:pic>
    </p:spTree>
    <p:extLst>
      <p:ext uri="{BB962C8B-B14F-4D97-AF65-F5344CB8AC3E}">
        <p14:creationId xmlns:p14="http://schemas.microsoft.com/office/powerpoint/2010/main" val="274825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773932" y="2204864"/>
            <a:ext cx="892899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i="1" dirty="0">
                <a:latin typeface="Calibri" panose="020F0502020204030204" pitchFamily="34" charset="0"/>
                <a:cs typeface="Calibri" panose="020F0502020204030204" pitchFamily="34" charset="0"/>
              </a:rPr>
              <a:t>τι είναι σημαντικό για εμένα να υπάρχει στην επαγγελματική μου ζωή;</a:t>
            </a:r>
          </a:p>
        </p:txBody>
      </p:sp>
    </p:spTree>
    <p:extLst>
      <p:ext uri="{BB962C8B-B14F-4D97-AF65-F5344CB8AC3E}">
        <p14:creationId xmlns:p14="http://schemas.microsoft.com/office/powerpoint/2010/main" val="2297305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261764" y="735650"/>
            <a:ext cx="7200900" cy="4319587"/>
          </a:xfrm>
        </p:spPr>
        <p:txBody>
          <a:bodyPr>
            <a:noAutofit/>
          </a:bodyPr>
          <a:lstStyle/>
          <a:p>
            <a:pPr algn="just"/>
            <a:r>
              <a:rPr lang="el-GR" sz="2800" b="1" cap="none" dirty="0">
                <a:latin typeface="Calibri" panose="020F0502020204030204" pitchFamily="34" charset="0"/>
                <a:cs typeface="Calibri" panose="020F0502020204030204" pitchFamily="34" charset="0"/>
              </a:rPr>
              <a:t>Ποσοτικό μέσο </a:t>
            </a:r>
            <a:r>
              <a:rPr lang="el-GR" sz="2800" cap="none" dirty="0">
                <a:latin typeface="Calibri" panose="020F0502020204030204" pitchFamily="34" charset="0"/>
                <a:cs typeface="Calibri" panose="020F0502020204030204" pitchFamily="34" charset="0"/>
              </a:rPr>
              <a:t>χρειάζεται να είναι κατάλληλο για την ηλικιακή ομάδα, το γλωσσικό και πολιτισμικό υπόβαθρο και άλλα ιδιαίτερα χαρακτηριστικά του εφήβου </a:t>
            </a:r>
          </a:p>
          <a:p>
            <a:pPr algn="just"/>
            <a:r>
              <a:rPr lang="el-GR" sz="2800" b="1" cap="none" dirty="0">
                <a:latin typeface="Calibri" panose="020F0502020204030204" pitchFamily="34" charset="0"/>
                <a:cs typeface="Calibri" panose="020F0502020204030204" pitchFamily="34" charset="0"/>
              </a:rPr>
              <a:t>Μία συγκεκριμένη μέθοδος </a:t>
            </a:r>
            <a:r>
              <a:rPr lang="el-GR" sz="2800" i="1" cap="none" dirty="0">
                <a:latin typeface="Calibri" panose="020F0502020204030204" pitchFamily="34" charset="0"/>
                <a:cs typeface="Calibri" panose="020F0502020204030204" pitchFamily="34" charset="0"/>
              </a:rPr>
              <a:t>ενδέχεται να έχει νόημα για ένα άτομο, κάτι που όμως δεν σημαίνει ότι θα είναι το ίδιο χρήσιμη και σε κάποιον άλλον </a:t>
            </a:r>
          </a:p>
        </p:txBody>
      </p:sp>
      <p:pic>
        <p:nvPicPr>
          <p:cNvPr id="5" name="Θέση περιεχομένου 4"/>
          <p:cNvPicPr>
            <a:picLocks noGrp="1" noChangeAspect="1"/>
          </p:cNvPicPr>
          <p:nvPr>
            <p:ph sz="half" idx="4294967295"/>
          </p:nvPr>
        </p:nvPicPr>
        <p:blipFill>
          <a:blip r:embed="rId2"/>
          <a:stretch>
            <a:fillRect/>
          </a:stretch>
        </p:blipFill>
        <p:spPr>
          <a:xfrm>
            <a:off x="7894613" y="843599"/>
            <a:ext cx="3744416" cy="4103688"/>
          </a:xfrm>
          <a:prstGeom prst="rect">
            <a:avLst/>
          </a:prstGeom>
        </p:spPr>
      </p:pic>
    </p:spTree>
    <p:extLst>
      <p:ext uri="{BB962C8B-B14F-4D97-AF65-F5344CB8AC3E}">
        <p14:creationId xmlns:p14="http://schemas.microsoft.com/office/powerpoint/2010/main" val="1721799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5003AC-37B5-B8A7-D992-F21756EED2C2}"/>
              </a:ext>
            </a:extLst>
          </p:cNvPr>
          <p:cNvSpPr txBox="1"/>
          <p:nvPr/>
        </p:nvSpPr>
        <p:spPr>
          <a:xfrm>
            <a:off x="549796" y="404664"/>
            <a:ext cx="10369152" cy="400110"/>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Σχέδιο μαθήματος - Προσδιορίζω τις επαγγελματικές μου αξίες, συνθέτω τον Εαυτό μου</a:t>
            </a:r>
            <a:endParaRPr lang="el-GR" sz="2000" dirty="0"/>
          </a:p>
        </p:txBody>
      </p:sp>
      <p:sp>
        <p:nvSpPr>
          <p:cNvPr id="5" name="TextBox 4">
            <a:extLst>
              <a:ext uri="{FF2B5EF4-FFF2-40B4-BE49-F238E27FC236}">
                <a16:creationId xmlns:a16="http://schemas.microsoft.com/office/drawing/2014/main" id="{A4B6C7E4-7DEE-6BF8-15D4-877DCDC3BF1B}"/>
              </a:ext>
            </a:extLst>
          </p:cNvPr>
          <p:cNvSpPr txBox="1"/>
          <p:nvPr/>
        </p:nvSpPr>
        <p:spPr>
          <a:xfrm>
            <a:off x="621804" y="1052736"/>
            <a:ext cx="9649072" cy="400110"/>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1</a:t>
            </a:r>
            <a:r>
              <a:rPr lang="el-GR" sz="2000" b="1" baseline="30000" dirty="0">
                <a:effectLst/>
                <a:latin typeface="Calibri" panose="020F0502020204030204" pitchFamily="34" charset="0"/>
                <a:ea typeface="Calibri" panose="020F0502020204030204" pitchFamily="34" charset="0"/>
              </a:rPr>
              <a:t>η</a:t>
            </a:r>
            <a:r>
              <a:rPr lang="el-GR" sz="2000" b="1" dirty="0">
                <a:effectLst/>
                <a:latin typeface="Calibri" panose="020F0502020204030204" pitchFamily="34" charset="0"/>
                <a:ea typeface="Calibri" panose="020F0502020204030204" pitchFamily="34" charset="0"/>
              </a:rPr>
              <a:t> διδακτική ώρα: Εισαγωγή και διερεύνηση επαγγελματικών αξιών</a:t>
            </a:r>
            <a:endParaRPr lang="el-GR" sz="2000" dirty="0"/>
          </a:p>
        </p:txBody>
      </p:sp>
      <p:sp>
        <p:nvSpPr>
          <p:cNvPr id="6" name="Ορθογώνιο 5">
            <a:extLst>
              <a:ext uri="{FF2B5EF4-FFF2-40B4-BE49-F238E27FC236}">
                <a16:creationId xmlns:a16="http://schemas.microsoft.com/office/drawing/2014/main" id="{9041275C-71D2-CC3A-8424-564F8CD76DFB}"/>
              </a:ext>
            </a:extLst>
          </p:cNvPr>
          <p:cNvSpPr/>
          <p:nvPr/>
        </p:nvSpPr>
        <p:spPr>
          <a:xfrm>
            <a:off x="333772" y="1674035"/>
            <a:ext cx="11233248"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50000"/>
              </a:lnSpc>
              <a:buFont typeface="Arial" panose="020B0604020202020204" pitchFamily="34" charset="0"/>
              <a:buChar char="•"/>
            </a:pPr>
            <a:endParaRPr lang="el-GR" sz="2200" dirty="0">
              <a:solidFill>
                <a:schemeClr val="tx1"/>
              </a:solidFill>
              <a:effectLst/>
              <a:latin typeface="Calibri" panose="020F0502020204030204" pitchFamily="34" charset="0"/>
              <a:ea typeface="Calibri" panose="020F0502020204030204" pitchFamily="34" charset="0"/>
            </a:endParaRPr>
          </a:p>
          <a:p>
            <a:pPr marL="342900" indent="-342900" algn="ctr">
              <a:lnSpc>
                <a:spcPct val="150000"/>
              </a:lnSpc>
              <a:buFont typeface="Arial" panose="020B0604020202020204" pitchFamily="34" charset="0"/>
              <a:buChar char="•"/>
            </a:pPr>
            <a:endParaRPr lang="el-GR" sz="2200" dirty="0">
              <a:solidFill>
                <a:schemeClr val="tx1"/>
              </a:solidFill>
              <a:latin typeface="Calibri" panose="020F0502020204030204" pitchFamily="34" charset="0"/>
              <a:ea typeface="Calibri" panose="020F0502020204030204" pitchFamily="34" charset="0"/>
            </a:endParaRPr>
          </a:p>
          <a:p>
            <a:pPr marL="342900" indent="-342900" algn="ctr">
              <a:lnSpc>
                <a:spcPct val="150000"/>
              </a:lnSpc>
              <a:buFont typeface="Arial" panose="020B0604020202020204" pitchFamily="34" charset="0"/>
              <a:buChar char="•"/>
            </a:pPr>
            <a:r>
              <a:rPr lang="el-GR" sz="2000" dirty="0">
                <a:solidFill>
                  <a:schemeClr val="tx1"/>
                </a:solidFill>
                <a:effectLst/>
                <a:latin typeface="Calibri" panose="020F0502020204030204" pitchFamily="34" charset="0"/>
                <a:ea typeface="Calibri" panose="020F0502020204030204" pitchFamily="34" charset="0"/>
              </a:rPr>
              <a:t>Συζητούμε με τους μαθητές τι είναι ή τι νομίζουν ότι είναι οι αξίες</a:t>
            </a:r>
          </a:p>
          <a:p>
            <a:pPr marL="342900" indent="-342900" algn="ctr">
              <a:lnSpc>
                <a:spcPct val="150000"/>
              </a:lnSpc>
              <a:buFont typeface="Arial" panose="020B0604020202020204" pitchFamily="34" charset="0"/>
              <a:buChar char="•"/>
            </a:pPr>
            <a:r>
              <a:rPr lang="el-GR" sz="2000" dirty="0">
                <a:solidFill>
                  <a:schemeClr val="tx1"/>
                </a:solidFill>
                <a:effectLst/>
                <a:latin typeface="Calibri" panose="020F0502020204030204" pitchFamily="34" charset="0"/>
                <a:ea typeface="Calibri" panose="020F0502020204030204" pitchFamily="34" charset="0"/>
              </a:rPr>
              <a:t>Μέσω ιδεοθύελλας συλλέγουμε παραδείγματα αξιών και κατόπιν</a:t>
            </a:r>
            <a:r>
              <a:rPr lang="el-GR" sz="2000" dirty="0">
                <a:effectLst/>
                <a:latin typeface="Calibri" panose="020F0502020204030204" pitchFamily="34" charset="0"/>
                <a:ea typeface="Calibri" panose="020F0502020204030204" pitchFamily="34" charset="0"/>
              </a:rPr>
              <a:t> </a:t>
            </a:r>
            <a:r>
              <a:rPr lang="el-GR" sz="2000" dirty="0">
                <a:solidFill>
                  <a:schemeClr val="tx1"/>
                </a:solidFill>
                <a:effectLst/>
                <a:latin typeface="Calibri" panose="020F0502020204030204" pitchFamily="34" charset="0"/>
                <a:ea typeface="Calibri" panose="020F0502020204030204" pitchFamily="34" charset="0"/>
              </a:rPr>
              <a:t>ομαδοποιούμε σε κατηγορίες</a:t>
            </a:r>
          </a:p>
          <a:p>
            <a:pPr marL="342900" indent="-342900" algn="ctr">
              <a:lnSpc>
                <a:spcPct val="150000"/>
              </a:lnSpc>
              <a:buFont typeface="Arial" panose="020B0604020202020204" pitchFamily="34" charset="0"/>
              <a:buChar char="•"/>
            </a:pPr>
            <a:r>
              <a:rPr lang="el-GR" sz="2000" dirty="0">
                <a:solidFill>
                  <a:schemeClr val="tx1"/>
                </a:solidFill>
                <a:effectLst/>
                <a:latin typeface="Calibri" panose="020F0502020204030204" pitchFamily="34" charset="0"/>
                <a:ea typeface="Calibri" panose="020F0502020204030204" pitchFamily="34" charset="0"/>
              </a:rPr>
              <a:t> Συζητούμε τη σημασία των επαγγελματικών αξιών. </a:t>
            </a:r>
          </a:p>
          <a:p>
            <a:pPr marL="342900" indent="-342900" algn="ctr">
              <a:lnSpc>
                <a:spcPct val="150000"/>
              </a:lnSpc>
              <a:buFont typeface="Arial" panose="020B0604020202020204" pitchFamily="34" charset="0"/>
              <a:buChar char="•"/>
            </a:pPr>
            <a:r>
              <a:rPr lang="el-GR" sz="2000" dirty="0">
                <a:solidFill>
                  <a:schemeClr val="tx1"/>
                </a:solidFill>
                <a:effectLst/>
                <a:latin typeface="Calibri" panose="020F0502020204030204" pitchFamily="34" charset="0"/>
                <a:ea typeface="Calibri" panose="020F0502020204030204" pitchFamily="34" charset="0"/>
              </a:rPr>
              <a:t>Ρωτάμε τους μαθητές να αναλογιστούν τον ρόλο των επαγγελματικών αξιών στην εργασία χρησιμοποιώντας παραδείγματα.</a:t>
            </a:r>
          </a:p>
          <a:p>
            <a:pPr marL="342900" indent="-342900" algn="ctr">
              <a:lnSpc>
                <a:spcPct val="150000"/>
              </a:lnSpc>
              <a:buFont typeface="Arial" panose="020B0604020202020204" pitchFamily="34" charset="0"/>
              <a:buChar char="•"/>
            </a:pPr>
            <a:r>
              <a:rPr lang="el-GR" sz="2000" dirty="0">
                <a:solidFill>
                  <a:schemeClr val="tx1"/>
                </a:solidFill>
                <a:effectLst/>
                <a:latin typeface="Calibri" panose="020F0502020204030204" pitchFamily="34" charset="0"/>
                <a:ea typeface="Calibri" panose="020F0502020204030204" pitchFamily="34" charset="0"/>
              </a:rPr>
              <a:t>Ζητούμε να επισκεφθούν την ιστοσελίδα του ΕΟΠΠΕΠ που περιλαμβάνει το τεστ επαγγελματικών αξιών. Εφόσον δώσουμε τις απαιτούμενες οδηγίες, ζητούμε να συμπληρώσουν το ερωτηματολόγιο στο σπίτι τους (ανεστραμμένη μάθηση) και να καταγράψουν τα αποτελέσματα</a:t>
            </a:r>
            <a:endParaRPr lang="el-GR" sz="2000" dirty="0">
              <a:solidFill>
                <a:schemeClr val="tx1"/>
              </a:solidFill>
              <a:latin typeface="Calibri" panose="020F0502020204030204" pitchFamily="34" charset="0"/>
              <a:ea typeface="Calibri" panose="020F0502020204030204" pitchFamily="34" charset="0"/>
            </a:endParaRPr>
          </a:p>
          <a:p>
            <a:pPr marL="342900" indent="-342900" algn="ctr">
              <a:buFont typeface="Arial" panose="020B0604020202020204" pitchFamily="34" charset="0"/>
              <a:buChar char="•"/>
            </a:pPr>
            <a:endParaRPr lang="el-GR" dirty="0">
              <a:latin typeface="Calibri" panose="020F0502020204030204" pitchFamily="34" charset="0"/>
              <a:ea typeface="Calibri" panose="020F0502020204030204" pitchFamily="34" charset="0"/>
            </a:endParaRPr>
          </a:p>
          <a:p>
            <a:pPr marL="342900" indent="-342900" algn="ctr">
              <a:buFont typeface="Arial" panose="020B0604020202020204" pitchFamily="34" charset="0"/>
              <a:buChar char="•"/>
            </a:pPr>
            <a:endParaRPr lang="el-GR" dirty="0"/>
          </a:p>
        </p:txBody>
      </p:sp>
    </p:spTree>
    <p:extLst>
      <p:ext uri="{BB962C8B-B14F-4D97-AF65-F5344CB8AC3E}">
        <p14:creationId xmlns:p14="http://schemas.microsoft.com/office/powerpoint/2010/main" val="138549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5003AC-37B5-B8A7-D992-F21756EED2C2}"/>
              </a:ext>
            </a:extLst>
          </p:cNvPr>
          <p:cNvSpPr txBox="1"/>
          <p:nvPr/>
        </p:nvSpPr>
        <p:spPr>
          <a:xfrm>
            <a:off x="549796" y="404664"/>
            <a:ext cx="10369152" cy="400110"/>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Σχέδιο μαθήματος - Προσδιορίζω τις επαγγελματικές μου αξίες, συνθέτω τον Εαυτό μου</a:t>
            </a:r>
            <a:endParaRPr lang="el-GR" sz="2000" dirty="0"/>
          </a:p>
        </p:txBody>
      </p:sp>
      <p:sp>
        <p:nvSpPr>
          <p:cNvPr id="5" name="TextBox 4">
            <a:extLst>
              <a:ext uri="{FF2B5EF4-FFF2-40B4-BE49-F238E27FC236}">
                <a16:creationId xmlns:a16="http://schemas.microsoft.com/office/drawing/2014/main" id="{A4B6C7E4-7DEE-6BF8-15D4-877DCDC3BF1B}"/>
              </a:ext>
            </a:extLst>
          </p:cNvPr>
          <p:cNvSpPr txBox="1"/>
          <p:nvPr/>
        </p:nvSpPr>
        <p:spPr>
          <a:xfrm>
            <a:off x="621804" y="1052736"/>
            <a:ext cx="9649072" cy="707886"/>
          </a:xfrm>
          <a:prstGeom prst="rect">
            <a:avLst/>
          </a:prstGeom>
          <a:noFill/>
        </p:spPr>
        <p:txBody>
          <a:bodyPr wrap="square">
            <a:spAutoFit/>
          </a:bodyPr>
          <a:lstStyle/>
          <a:p>
            <a:r>
              <a:rPr lang="el-GR" sz="2000" b="1" dirty="0">
                <a:effectLst/>
                <a:latin typeface="Calibri" panose="020F0502020204030204" pitchFamily="34" charset="0"/>
                <a:ea typeface="Calibri" panose="020F0502020204030204" pitchFamily="34" charset="0"/>
              </a:rPr>
              <a:t>2</a:t>
            </a:r>
            <a:r>
              <a:rPr lang="el-GR" sz="2000" b="1" baseline="30000" dirty="0">
                <a:effectLst/>
                <a:latin typeface="Calibri" panose="020F0502020204030204" pitchFamily="34" charset="0"/>
                <a:ea typeface="Calibri" panose="020F0502020204030204" pitchFamily="34" charset="0"/>
              </a:rPr>
              <a:t>η</a:t>
            </a:r>
            <a:r>
              <a:rPr lang="el-GR" sz="2000" b="1" dirty="0">
                <a:effectLst/>
                <a:latin typeface="Calibri" panose="020F0502020204030204" pitchFamily="34" charset="0"/>
                <a:ea typeface="Calibri" panose="020F0502020204030204" pitchFamily="34" charset="0"/>
              </a:rPr>
              <a:t> διδακτική ώρα: Ο ρόλος των επαγγελματικών αξιών στη διαμόρφωση της συμπεριφοράς μας</a:t>
            </a:r>
            <a:endParaRPr lang="el-GR" sz="2000" dirty="0"/>
          </a:p>
        </p:txBody>
      </p:sp>
      <p:sp>
        <p:nvSpPr>
          <p:cNvPr id="6" name="Ορθογώνιο 5">
            <a:extLst>
              <a:ext uri="{FF2B5EF4-FFF2-40B4-BE49-F238E27FC236}">
                <a16:creationId xmlns:a16="http://schemas.microsoft.com/office/drawing/2014/main" id="{9041275C-71D2-CC3A-8424-564F8CD76DFB}"/>
              </a:ext>
            </a:extLst>
          </p:cNvPr>
          <p:cNvSpPr/>
          <p:nvPr/>
        </p:nvSpPr>
        <p:spPr>
          <a:xfrm>
            <a:off x="189756" y="1916832"/>
            <a:ext cx="11233248"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r>
              <a:rPr lang="el-GR" dirty="0">
                <a:latin typeface="Calibri" panose="020F0502020204030204" pitchFamily="34" charset="0"/>
                <a:ea typeface="Calibri" panose="020F0502020204030204" pitchFamily="34" charset="0"/>
              </a:rPr>
              <a:t>Ζητούμε από τους μαθητές και τις μαθήτριες να συζητήσουν τα αποτελέσματα του τεστ με το άτομο που κάθεται δίπλα τους </a:t>
            </a:r>
          </a:p>
          <a:p>
            <a:pPr marL="342900" indent="-342900" algn="ctr">
              <a:buFont typeface="Arial" panose="020B0604020202020204" pitchFamily="34" charset="0"/>
              <a:buChar char="•"/>
            </a:pPr>
            <a:r>
              <a:rPr lang="el-GR" sz="2400" dirty="0">
                <a:effectLst/>
                <a:latin typeface="Calibri" panose="020F0502020204030204" pitchFamily="34" charset="0"/>
                <a:ea typeface="Calibri" panose="020F0502020204030204" pitchFamily="34" charset="0"/>
              </a:rPr>
              <a:t>Ζητούμε από τον συνομιλητή του κάθε ατόμου να καταγράψει κατά πόσο έχει αντιληφθεί αυτές τις αξίες στον τρόπο με τον οποίο συμπεριφέρεται ο συμμαθητής/η συμμαθήτριά τους.</a:t>
            </a:r>
          </a:p>
          <a:p>
            <a:pPr marL="342900" indent="-342900" algn="ctr">
              <a:buFont typeface="Arial" panose="020B0604020202020204" pitchFamily="34" charset="0"/>
              <a:buChar char="•"/>
            </a:pPr>
            <a:r>
              <a:rPr lang="el-GR" sz="2400" dirty="0">
                <a:effectLst/>
                <a:latin typeface="Calibri" panose="020F0502020204030204" pitchFamily="34" charset="0"/>
                <a:ea typeface="Calibri" panose="020F0502020204030204" pitchFamily="34" charset="0"/>
              </a:rPr>
              <a:t>Προσκαλούμε ενδεικτικά δύο δυάδες που θέλουν να παρουσιάσουν τα αποτελέσματα των συζητήσεων τους στην ολομέλεια</a:t>
            </a:r>
          </a:p>
          <a:p>
            <a:pPr marL="342900" indent="-342900" algn="ctr">
              <a:buFont typeface="Arial" panose="020B0604020202020204" pitchFamily="34" charset="0"/>
              <a:buChar char="•"/>
            </a:pPr>
            <a:r>
              <a:rPr lang="el-GR" sz="2400" dirty="0">
                <a:effectLst/>
                <a:latin typeface="Calibri" panose="020F0502020204030204" pitchFamily="34" charset="0"/>
                <a:ea typeface="Calibri" panose="020F0502020204030204" pitchFamily="34" charset="0"/>
              </a:rPr>
              <a:t>ζητούμε να αναστοχαστούν σχετικά με το εάν πιστεύουν ότι οι επαγγελματικές αξίες παραμένουν σταθερές ή μεταβάλλονται στον χρόνο </a:t>
            </a:r>
            <a:r>
              <a:rPr lang="el-GR" sz="2400">
                <a:effectLst/>
                <a:latin typeface="Calibri" panose="020F0502020204030204" pitchFamily="34" charset="0"/>
                <a:ea typeface="Calibri" panose="020F0502020204030204" pitchFamily="34" charset="0"/>
              </a:rPr>
              <a:t>αναφέροντας παραδείγματα</a:t>
            </a:r>
            <a:endParaRPr lang="el-GR" dirty="0"/>
          </a:p>
        </p:txBody>
      </p:sp>
    </p:spTree>
    <p:extLst>
      <p:ext uri="{BB962C8B-B14F-4D97-AF65-F5344CB8AC3E}">
        <p14:creationId xmlns:p14="http://schemas.microsoft.com/office/powerpoint/2010/main" val="21180012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2930735" y="908720"/>
            <a:ext cx="5040560" cy="852487"/>
          </a:xfrm>
          <a:solidFill>
            <a:schemeClr val="accent1">
              <a:lumMod val="75000"/>
            </a:schemeClr>
          </a:solidFill>
        </p:spPr>
        <p:txBody>
          <a:bodyPr/>
          <a:lstStyle/>
          <a:p>
            <a:pPr algn="ctr"/>
            <a:r>
              <a:rPr lang="el-GR" sz="3200" cap="none" dirty="0">
                <a:solidFill>
                  <a:schemeClr val="tx1"/>
                </a:solidFill>
                <a:latin typeface="Calibri" panose="020F0502020204030204" pitchFamily="34" charset="0"/>
                <a:cs typeface="Calibri" panose="020F0502020204030204" pitchFamily="34" charset="0"/>
              </a:rPr>
              <a:t>Μελέτη περίπτωσης</a:t>
            </a:r>
            <a:endParaRPr lang="el-GR" cap="none" dirty="0">
              <a:solidFill>
                <a:schemeClr val="tx1"/>
              </a:solidFill>
            </a:endParaRPr>
          </a:p>
        </p:txBody>
      </p:sp>
      <p:pic>
        <p:nvPicPr>
          <p:cNvPr id="3" name="Εικόνα 2"/>
          <p:cNvPicPr>
            <a:picLocks noChangeAspect="1"/>
          </p:cNvPicPr>
          <p:nvPr/>
        </p:nvPicPr>
        <p:blipFill>
          <a:blip r:embed="rId2"/>
          <a:stretch>
            <a:fillRect/>
          </a:stretch>
        </p:blipFill>
        <p:spPr>
          <a:xfrm>
            <a:off x="3574132" y="2505074"/>
            <a:ext cx="3753767" cy="2724125"/>
          </a:xfrm>
          <a:prstGeom prst="rect">
            <a:avLst/>
          </a:prstGeom>
        </p:spPr>
      </p:pic>
    </p:spTree>
    <p:extLst>
      <p:ext uri="{BB962C8B-B14F-4D97-AF65-F5344CB8AC3E}">
        <p14:creationId xmlns:p14="http://schemas.microsoft.com/office/powerpoint/2010/main" val="579768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6526460" y="260648"/>
            <a:ext cx="4854500" cy="996950"/>
          </a:xfrm>
          <a:solidFill>
            <a:schemeClr val="accent1">
              <a:lumMod val="75000"/>
            </a:schemeClr>
          </a:solidFill>
        </p:spPr>
        <p:txBody>
          <a:bodyPr>
            <a:normAutofit/>
          </a:bodyPr>
          <a:lstStyle/>
          <a:p>
            <a:pPr algn="ctr"/>
            <a:r>
              <a:rPr lang="el-GR" sz="3200" b="1" cap="none" dirty="0">
                <a:solidFill>
                  <a:schemeClr val="bg1"/>
                </a:solidFill>
                <a:latin typeface="Calibri" panose="020F0502020204030204" pitchFamily="34" charset="0"/>
                <a:cs typeface="Calibri" panose="020F0502020204030204" pitchFamily="34" charset="0"/>
              </a:rPr>
              <a:t>Μελέτη περίπτωσης</a:t>
            </a:r>
          </a:p>
        </p:txBody>
      </p:sp>
      <p:sp>
        <p:nvSpPr>
          <p:cNvPr id="3" name="Θέση περιεχομένου 2"/>
          <p:cNvSpPr>
            <a:spLocks noGrp="1"/>
          </p:cNvSpPr>
          <p:nvPr>
            <p:ph idx="4294967295"/>
          </p:nvPr>
        </p:nvSpPr>
        <p:spPr>
          <a:xfrm>
            <a:off x="261764" y="980728"/>
            <a:ext cx="10801350" cy="4895850"/>
          </a:xfrm>
        </p:spPr>
        <p:txBody>
          <a:bodyPr>
            <a:normAutofit lnSpcReduction="10000"/>
          </a:bodyPr>
          <a:lstStyle/>
          <a:p>
            <a:pPr algn="just"/>
            <a:r>
              <a:rPr lang="el-GR" b="1" i="1" cap="none" dirty="0">
                <a:latin typeface="Calibri" panose="020F0502020204030204" pitchFamily="34" charset="0"/>
                <a:cs typeface="Calibri" panose="020F0502020204030204" pitchFamily="34" charset="0"/>
              </a:rPr>
              <a:t>Βάνια 18 ετών</a:t>
            </a:r>
            <a:r>
              <a:rPr lang="el-GR" i="1" cap="none" dirty="0">
                <a:latin typeface="Calibri" panose="020F0502020204030204" pitchFamily="34" charset="0"/>
                <a:cs typeface="Calibri" panose="020F0502020204030204" pitchFamily="34" charset="0"/>
              </a:rPr>
              <a:t>, απόφοιτη της τρίτης λυκείου. </a:t>
            </a:r>
          </a:p>
          <a:p>
            <a:pPr algn="just"/>
            <a:r>
              <a:rPr lang="el-GR" b="1" i="1" cap="none" dirty="0">
                <a:latin typeface="Calibri" panose="020F0502020204030204" pitchFamily="34" charset="0"/>
                <a:cs typeface="Calibri" panose="020F0502020204030204" pitchFamily="34" charset="0"/>
              </a:rPr>
              <a:t>Αισθάνεται αρκετά αβέβαιη </a:t>
            </a:r>
            <a:r>
              <a:rPr lang="el-GR" i="1" cap="none" dirty="0">
                <a:latin typeface="Calibri" panose="020F0502020204030204" pitchFamily="34" charset="0"/>
                <a:cs typeface="Calibri" panose="020F0502020204030204" pitchFamily="34" charset="0"/>
              </a:rPr>
              <a:t>μετά τις πανελλήνιες εξετάσεις σε σχέση με τις επαγγελματικές, άρα και εκπαιδευτικές της επιλογές. </a:t>
            </a:r>
            <a:endParaRPr lang="el-GR" cap="none" dirty="0">
              <a:latin typeface="Calibri" panose="020F0502020204030204" pitchFamily="34" charset="0"/>
              <a:cs typeface="Calibri" panose="020F0502020204030204" pitchFamily="34" charset="0"/>
            </a:endParaRPr>
          </a:p>
          <a:p>
            <a:pPr algn="just"/>
            <a:r>
              <a:rPr lang="el-GR" b="1" i="1" cap="none" dirty="0">
                <a:latin typeface="Calibri" panose="020F0502020204030204" pitchFamily="34" charset="0"/>
                <a:cs typeface="Calibri" panose="020F0502020204030204" pitchFamily="34" charset="0"/>
              </a:rPr>
              <a:t>Καλή μαθήτρια </a:t>
            </a:r>
            <a:r>
              <a:rPr lang="el-GR" i="1" cap="none" dirty="0">
                <a:latin typeface="Calibri" panose="020F0502020204030204" pitchFamily="34" charset="0"/>
                <a:cs typeface="Calibri" panose="020F0502020204030204" pitchFamily="34" charset="0"/>
              </a:rPr>
              <a:t>αλλά η επίδοσή της στις εξετάσεις </a:t>
            </a:r>
            <a:r>
              <a:rPr lang="el-GR" b="1" i="1" cap="none" dirty="0">
                <a:latin typeface="Calibri" panose="020F0502020204030204" pitchFamily="34" charset="0"/>
                <a:cs typeface="Calibri" panose="020F0502020204030204" pitchFamily="34" charset="0"/>
              </a:rPr>
              <a:t>δεν ήταν η αναμενόμενη</a:t>
            </a:r>
            <a:r>
              <a:rPr lang="el-GR" i="1" cap="none" dirty="0">
                <a:latin typeface="Calibri" panose="020F0502020204030204" pitchFamily="34" charset="0"/>
                <a:cs typeface="Calibri" panose="020F0502020204030204" pitchFamily="34" charset="0"/>
              </a:rPr>
              <a:t>, τόσο βάσει της μέχρι τότε πορείας της όσο και βάσει των υψηλών προσδοκιών που είχαν οι καθηγητές και οι γονείς της για την ίδια. </a:t>
            </a:r>
            <a:endParaRPr lang="el-GR" cap="none" dirty="0">
              <a:latin typeface="Calibri" panose="020F0502020204030204" pitchFamily="34" charset="0"/>
              <a:cs typeface="Calibri" panose="020F0502020204030204" pitchFamily="34" charset="0"/>
            </a:endParaRPr>
          </a:p>
          <a:p>
            <a:pPr algn="just"/>
            <a:r>
              <a:rPr lang="el-GR" i="1" cap="none" dirty="0">
                <a:latin typeface="Calibri" panose="020F0502020204030204" pitchFamily="34" charset="0"/>
                <a:cs typeface="Calibri" panose="020F0502020204030204" pitchFamily="34" charset="0"/>
              </a:rPr>
              <a:t>Η ομάδα προσανατολισμού </a:t>
            </a:r>
            <a:r>
              <a:rPr lang="el-GR" b="1" i="1" cap="none" dirty="0">
                <a:latin typeface="Calibri" panose="020F0502020204030204" pitchFamily="34" charset="0"/>
                <a:cs typeface="Calibri" panose="020F0502020204030204" pitchFamily="34" charset="0"/>
              </a:rPr>
              <a:t>που είχε επιλέξει </a:t>
            </a:r>
            <a:r>
              <a:rPr lang="el-GR" i="1" cap="none" dirty="0">
                <a:latin typeface="Calibri" panose="020F0502020204030204" pitchFamily="34" charset="0"/>
                <a:cs typeface="Calibri" panose="020F0502020204030204" pitchFamily="34" charset="0"/>
              </a:rPr>
              <a:t>στο σχολείο ήταν θετικών σπουδών.</a:t>
            </a:r>
            <a:endParaRPr lang="el-GR" cap="none" dirty="0">
              <a:latin typeface="Calibri" panose="020F0502020204030204" pitchFamily="34" charset="0"/>
              <a:cs typeface="Calibri" panose="020F0502020204030204" pitchFamily="34" charset="0"/>
            </a:endParaRPr>
          </a:p>
          <a:p>
            <a:pPr algn="just"/>
            <a:r>
              <a:rPr lang="el-GR" i="1" cap="none" dirty="0">
                <a:latin typeface="Calibri" panose="020F0502020204030204" pitchFamily="34" charset="0"/>
                <a:cs typeface="Calibri" panose="020F0502020204030204" pitchFamily="34" charset="0"/>
              </a:rPr>
              <a:t>Η ίδια αναφέρει ότι ενώ στην αρχή της τρίτης λυκείου </a:t>
            </a:r>
            <a:r>
              <a:rPr lang="el-GR" b="1" i="1" cap="none" dirty="0">
                <a:latin typeface="Calibri" panose="020F0502020204030204" pitchFamily="34" charset="0"/>
                <a:cs typeface="Calibri" panose="020F0502020204030204" pitchFamily="34" charset="0"/>
              </a:rPr>
              <a:t>ήθελε να γίνει </a:t>
            </a:r>
            <a:r>
              <a:rPr lang="el-GR" i="1" cap="none" dirty="0">
                <a:latin typeface="Calibri" panose="020F0502020204030204" pitchFamily="34" charset="0"/>
                <a:cs typeface="Calibri" panose="020F0502020204030204" pitchFamily="34" charset="0"/>
              </a:rPr>
              <a:t>μηχανολόγος μηχανικός, γνωρίζοντας ότι είναι μία υψηλόβαθμη σχολή πίστευε ότι δεν θα τα καταφέρει να περάσει και να την ολοκληρώσει. </a:t>
            </a:r>
            <a:r>
              <a:rPr lang="el-GR" b="1" i="1" cap="none" dirty="0">
                <a:latin typeface="Calibri" panose="020F0502020204030204" pitchFamily="34" charset="0"/>
                <a:cs typeface="Calibri" panose="020F0502020204030204" pitchFamily="34" charset="0"/>
              </a:rPr>
              <a:t>Ύστερα, ανέφερε «δεν είχα στόχο». </a:t>
            </a:r>
            <a:endParaRPr lang="el-GR" b="1" cap="none" dirty="0">
              <a:latin typeface="Calibri" panose="020F0502020204030204" pitchFamily="34" charset="0"/>
              <a:cs typeface="Calibri" panose="020F0502020204030204" pitchFamily="34" charset="0"/>
            </a:endParaRPr>
          </a:p>
          <a:p>
            <a:pPr algn="just"/>
            <a:r>
              <a:rPr lang="el-GR" i="1" cap="none" dirty="0">
                <a:latin typeface="Calibri" panose="020F0502020204030204" pitchFamily="34" charset="0"/>
                <a:cs typeface="Calibri" panose="020F0502020204030204" pitchFamily="34" charset="0"/>
              </a:rPr>
              <a:t>Είναι το πρώτο παιδί μιας πενταμελούς οικογένειας, πατέρας της είναι διευθυντής τμήματος σε μία ιδιωτική εταιρία και η μητέρα της εκπαιδευτικός</a:t>
            </a:r>
            <a:r>
              <a:rPr lang="el-GR" i="1" cap="none" dirty="0"/>
              <a:t>.</a:t>
            </a:r>
            <a:endParaRPr lang="el-GR" cap="none" dirty="0"/>
          </a:p>
          <a:p>
            <a:endParaRPr lang="el-GR" dirty="0"/>
          </a:p>
        </p:txBody>
      </p:sp>
    </p:spTree>
    <p:extLst>
      <p:ext uri="{BB962C8B-B14F-4D97-AF65-F5344CB8AC3E}">
        <p14:creationId xmlns:p14="http://schemas.microsoft.com/office/powerpoint/2010/main" val="2804005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333771" y="332656"/>
            <a:ext cx="6408713" cy="924644"/>
          </a:xfrm>
          <a:solidFill>
            <a:schemeClr val="accent1">
              <a:lumMod val="75000"/>
            </a:schemeClr>
          </a:solidFill>
        </p:spPr>
        <p:txBody>
          <a:bodyPr>
            <a:normAutofit/>
          </a:bodyPr>
          <a:lstStyle/>
          <a:p>
            <a:r>
              <a:rPr lang="el-GR" sz="3200" b="1" cap="none" dirty="0">
                <a:solidFill>
                  <a:schemeClr val="bg1"/>
                </a:solidFill>
                <a:latin typeface="Calibri" panose="020F0502020204030204" pitchFamily="34" charset="0"/>
                <a:cs typeface="Calibri" panose="020F0502020204030204" pitchFamily="34" charset="0"/>
              </a:rPr>
              <a:t>Επεξεργασία μελέτης περίπτωσης</a:t>
            </a:r>
          </a:p>
        </p:txBody>
      </p:sp>
      <p:sp>
        <p:nvSpPr>
          <p:cNvPr id="3" name="Θέση περιεχομένου 2"/>
          <p:cNvSpPr>
            <a:spLocks noGrp="1"/>
          </p:cNvSpPr>
          <p:nvPr>
            <p:ph idx="4294967295"/>
          </p:nvPr>
        </p:nvSpPr>
        <p:spPr>
          <a:xfrm>
            <a:off x="261764" y="1052736"/>
            <a:ext cx="7345363" cy="4968875"/>
          </a:xfrm>
        </p:spPr>
        <p:txBody>
          <a:bodyPr>
            <a:normAutofit/>
          </a:bodyPr>
          <a:lstStyle/>
          <a:p>
            <a:pPr algn="just"/>
            <a:r>
              <a:rPr lang="el-GR" sz="2200" b="1" i="1" cap="none" dirty="0">
                <a:latin typeface="Calibri" panose="020F0502020204030204" pitchFamily="34" charset="0"/>
                <a:cs typeface="Calibri" panose="020F0502020204030204" pitchFamily="34" charset="0"/>
              </a:rPr>
              <a:t>Διερεύνηση ενδιαφερόντων και ικανοτήτων</a:t>
            </a:r>
          </a:p>
          <a:p>
            <a:pPr algn="just"/>
            <a:r>
              <a:rPr lang="el-GR" sz="2200" b="1" i="1" cap="none" dirty="0">
                <a:latin typeface="Calibri" panose="020F0502020204030204" pitchFamily="34" charset="0"/>
                <a:cs typeface="Calibri" panose="020F0502020204030204" pitchFamily="34" charset="0"/>
              </a:rPr>
              <a:t>Διερεύνηση και αποσαφήνιση αξιών</a:t>
            </a:r>
          </a:p>
          <a:p>
            <a:pPr algn="just"/>
            <a:r>
              <a:rPr lang="el-GR" sz="2200" b="1" i="1" cap="none" dirty="0">
                <a:latin typeface="Calibri" panose="020F0502020204030204" pitchFamily="34" charset="0"/>
                <a:cs typeface="Calibri" panose="020F0502020204030204" pitchFamily="34" charset="0"/>
              </a:rPr>
              <a:t>Διερεύνηση εκπαιδευτικών και επαγγελματικών επιλογών</a:t>
            </a:r>
          </a:p>
          <a:p>
            <a:pPr algn="just"/>
            <a:r>
              <a:rPr lang="el-GR" sz="2200" b="1" i="1" cap="none" dirty="0">
                <a:latin typeface="Calibri" panose="020F0502020204030204" pitchFamily="34" charset="0"/>
                <a:cs typeface="Calibri" panose="020F0502020204030204" pitchFamily="34" charset="0"/>
              </a:rPr>
              <a:t>Αξιολόγηση εκπαιδευτικών και επαγγελματικών επιλογών</a:t>
            </a:r>
          </a:p>
          <a:p>
            <a:pPr algn="just"/>
            <a:r>
              <a:rPr lang="el-GR" sz="2200" b="1" i="1" cap="none" dirty="0">
                <a:latin typeface="Calibri" panose="020F0502020204030204" pitchFamily="34" charset="0"/>
                <a:cs typeface="Calibri" panose="020F0502020204030204" pitchFamily="34" charset="0"/>
              </a:rPr>
              <a:t>Επεξεργασία συγκρούσεων και εσωτερικευμένων αξιών</a:t>
            </a:r>
          </a:p>
          <a:p>
            <a:pPr algn="just"/>
            <a:r>
              <a:rPr lang="el-GR" sz="2200" b="1" i="1" cap="none" dirty="0">
                <a:latin typeface="Calibri" panose="020F0502020204030204" pitchFamily="34" charset="0"/>
                <a:cs typeface="Calibri" panose="020F0502020204030204" pitchFamily="34" charset="0"/>
              </a:rPr>
              <a:t>Λήψη απόφασης</a:t>
            </a:r>
          </a:p>
        </p:txBody>
      </p:sp>
      <p:pic>
        <p:nvPicPr>
          <p:cNvPr id="4" name="Εικόνα 3"/>
          <p:cNvPicPr>
            <a:picLocks noChangeAspect="1"/>
          </p:cNvPicPr>
          <p:nvPr/>
        </p:nvPicPr>
        <p:blipFill>
          <a:blip r:embed="rId2"/>
          <a:stretch>
            <a:fillRect/>
          </a:stretch>
        </p:blipFill>
        <p:spPr>
          <a:xfrm>
            <a:off x="8182644" y="1257176"/>
            <a:ext cx="3456383" cy="3683992"/>
          </a:xfrm>
          <a:prstGeom prst="rect">
            <a:avLst/>
          </a:prstGeom>
        </p:spPr>
      </p:pic>
    </p:spTree>
    <p:extLst>
      <p:ext uri="{BB962C8B-B14F-4D97-AF65-F5344CB8AC3E}">
        <p14:creationId xmlns:p14="http://schemas.microsoft.com/office/powerpoint/2010/main" val="4152780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261764" y="116632"/>
            <a:ext cx="11305256" cy="5689600"/>
          </a:xfrm>
        </p:spPr>
        <p:txBody>
          <a:bodyPr>
            <a:noAutofit/>
          </a:bodyPr>
          <a:lstStyle/>
          <a:p>
            <a:pPr algn="just"/>
            <a:r>
              <a:rPr lang="el-GR" sz="2000" b="1" i="1" cap="none" dirty="0">
                <a:latin typeface="Calibri" panose="020F0502020204030204" pitchFamily="34" charset="0"/>
                <a:cs typeface="Calibri" panose="020F0502020204030204" pitchFamily="34" charset="0"/>
              </a:rPr>
              <a:t>Διερεύνηση ενδιαφερόντων και ικανοτήτων </a:t>
            </a:r>
            <a:r>
              <a:rPr lang="el-GR" sz="2000" i="1" cap="none" dirty="0">
                <a:latin typeface="Calibri" panose="020F0502020204030204" pitchFamily="34" charset="0"/>
                <a:cs typeface="Calibri" panose="020F0502020204030204" pitchFamily="34" charset="0"/>
              </a:rPr>
              <a:t>(</a:t>
            </a:r>
            <a:r>
              <a:rPr lang="el-GR" sz="2000" b="1" i="1" cap="none" dirty="0">
                <a:latin typeface="Calibri" panose="020F0502020204030204" pitchFamily="34" charset="0"/>
                <a:cs typeface="Calibri" panose="020F0502020204030204" pitchFamily="34" charset="0"/>
              </a:rPr>
              <a:t>τι της αρέσει να κάνει </a:t>
            </a:r>
            <a:r>
              <a:rPr lang="el-GR" sz="2000" i="1" cap="none" dirty="0">
                <a:latin typeface="Calibri" panose="020F0502020204030204" pitchFamily="34" charset="0"/>
                <a:cs typeface="Calibri" panose="020F0502020204030204" pitchFamily="34" charset="0"/>
              </a:rPr>
              <a:t>στον ελεύθερο της χρόνο, ποια είναι τα αγαπημένα της βιβλία ή ταινίες, τα αγαπημένα της μαθήματα, τις μέχρι σήμερα σκέψεις της για πιθανά επαγγέλματα ενασχόλησης- </a:t>
            </a:r>
            <a:r>
              <a:rPr lang="el-GR" sz="2000" b="1" i="1" cap="none" dirty="0">
                <a:latin typeface="Calibri" panose="020F0502020204030204" pitchFamily="34" charset="0"/>
                <a:cs typeface="Calibri" panose="020F0502020204030204" pitchFamily="34" charset="0"/>
              </a:rPr>
              <a:t>χορήγηση ερωτηματολογίου</a:t>
            </a:r>
            <a:r>
              <a:rPr lang="el-GR" sz="2000" i="1" cap="none" dirty="0">
                <a:latin typeface="Calibri" panose="020F0502020204030204" pitchFamily="34" charset="0"/>
                <a:cs typeface="Calibri" panose="020F0502020204030204" pitchFamily="34" charset="0"/>
              </a:rPr>
              <a:t>)</a:t>
            </a:r>
          </a:p>
          <a:p>
            <a:pPr algn="just"/>
            <a:r>
              <a:rPr lang="el-GR" sz="2000" b="1" i="1" cap="none" dirty="0">
                <a:latin typeface="Calibri" panose="020F0502020204030204" pitchFamily="34" charset="0"/>
                <a:cs typeface="Calibri" panose="020F0502020204030204" pitchFamily="34" charset="0"/>
              </a:rPr>
              <a:t>Διερεύνηση </a:t>
            </a:r>
            <a:r>
              <a:rPr lang="el-GR" sz="2000" i="1" cap="none" dirty="0">
                <a:latin typeface="Calibri" panose="020F0502020204030204" pitchFamily="34" charset="0"/>
                <a:cs typeface="Calibri" panose="020F0502020204030204" pitchFamily="34" charset="0"/>
              </a:rPr>
              <a:t>ενδιαφερόντων και </a:t>
            </a:r>
            <a:r>
              <a:rPr lang="el-GR" sz="2000" b="1" i="1" cap="none" dirty="0">
                <a:latin typeface="Calibri" panose="020F0502020204030204" pitchFamily="34" charset="0"/>
                <a:cs typeface="Calibri" panose="020F0502020204030204" pitchFamily="34" charset="0"/>
              </a:rPr>
              <a:t>ικανοτήτων</a:t>
            </a:r>
            <a:r>
              <a:rPr lang="el-GR" sz="2000" i="1" cap="none" dirty="0">
                <a:latin typeface="Calibri" panose="020F0502020204030204" pitchFamily="34" charset="0"/>
                <a:cs typeface="Calibri" panose="020F0502020204030204" pitchFamily="34" charset="0"/>
              </a:rPr>
              <a:t> (ικανότητές της σχετικά με τα αγαπημένα μαθήματα: μαθηματικά και βιολογία, στα οποία ήταν και ιδιαίτερα καλή, ενώ φυσική, αρχαία και υπολογιστές δεν της άρεσαν, γιατί της φαίνονταν βαρετά)</a:t>
            </a:r>
          </a:p>
          <a:p>
            <a:pPr algn="just"/>
            <a:r>
              <a:rPr lang="el-GR" sz="2000" i="1" cap="none" dirty="0">
                <a:latin typeface="Calibri" panose="020F0502020204030204" pitchFamily="34" charset="0"/>
                <a:cs typeface="Calibri" panose="020F0502020204030204" pitchFamily="34" charset="0"/>
              </a:rPr>
              <a:t>Από μικρή, της άρεσε να ασχολείται </a:t>
            </a:r>
            <a:r>
              <a:rPr lang="el-GR" sz="2000" b="1" i="1" cap="none" dirty="0">
                <a:latin typeface="Calibri" panose="020F0502020204030204" pitchFamily="34" charset="0"/>
                <a:cs typeface="Calibri" panose="020F0502020204030204" pitchFamily="34" charset="0"/>
              </a:rPr>
              <a:t>με τις μηχανές</a:t>
            </a:r>
          </a:p>
          <a:p>
            <a:pPr algn="just"/>
            <a:r>
              <a:rPr lang="el-GR" sz="2000" i="1" cap="none" dirty="0">
                <a:latin typeface="Calibri" panose="020F0502020204030204" pitchFamily="34" charset="0"/>
                <a:cs typeface="Calibri" panose="020F0502020204030204" pitchFamily="34" charset="0"/>
              </a:rPr>
              <a:t>Ανέφερε ότι της αρέσει να σκέφτεται και μετά να κάνει πράγματα, </a:t>
            </a:r>
            <a:r>
              <a:rPr lang="el-GR" sz="2000" b="1" i="1" cap="none" dirty="0">
                <a:latin typeface="Calibri" panose="020F0502020204030204" pitchFamily="34" charset="0"/>
                <a:cs typeface="Calibri" panose="020F0502020204030204" pitchFamily="34" charset="0"/>
              </a:rPr>
              <a:t>άρα να συνδέει τη θεωρία με την πράξη</a:t>
            </a:r>
          </a:p>
          <a:p>
            <a:pPr algn="just"/>
            <a:r>
              <a:rPr lang="el-GR" sz="2000" i="1" cap="none" dirty="0">
                <a:latin typeface="Calibri" panose="020F0502020204030204" pitchFamily="34" charset="0"/>
                <a:cs typeface="Calibri" panose="020F0502020204030204" pitchFamily="34" charset="0"/>
              </a:rPr>
              <a:t>Διαβάζει αστυνομικά μυθιστορήματα και ασχολείται με τη γυμναστική</a:t>
            </a:r>
          </a:p>
          <a:p>
            <a:pPr algn="just"/>
            <a:r>
              <a:rPr lang="el-GR" sz="2000" i="1" cap="none" dirty="0">
                <a:latin typeface="Calibri" panose="020F0502020204030204" pitchFamily="34" charset="0"/>
                <a:cs typeface="Calibri" panose="020F0502020204030204" pitchFamily="34" charset="0"/>
              </a:rPr>
              <a:t>Τα </a:t>
            </a:r>
            <a:r>
              <a:rPr lang="el-GR" sz="2000" b="1" i="1" cap="none" dirty="0">
                <a:latin typeface="Calibri" panose="020F0502020204030204" pitchFamily="34" charset="0"/>
                <a:cs typeface="Calibri" panose="020F0502020204030204" pitchFamily="34" charset="0"/>
              </a:rPr>
              <a:t>αποτελέσματα</a:t>
            </a:r>
            <a:r>
              <a:rPr lang="el-GR" sz="2000" i="1" cap="none" dirty="0">
                <a:latin typeface="Calibri" panose="020F0502020204030204" pitchFamily="34" charset="0"/>
                <a:cs typeface="Calibri" panose="020F0502020204030204" pitchFamily="34" charset="0"/>
              </a:rPr>
              <a:t> του </a:t>
            </a:r>
            <a:r>
              <a:rPr lang="el-GR" sz="2000" b="1" i="1" cap="none" dirty="0">
                <a:latin typeface="Calibri" panose="020F0502020204030204" pitchFamily="34" charset="0"/>
                <a:cs typeface="Calibri" panose="020F0502020204030204" pitchFamily="34" charset="0"/>
              </a:rPr>
              <a:t>ερωτηματολογίου ενδιαφερόντων </a:t>
            </a:r>
            <a:r>
              <a:rPr lang="el-GR" sz="2000" i="1" cap="none" dirty="0">
                <a:latin typeface="Calibri" panose="020F0502020204030204" pitchFamily="34" charset="0"/>
                <a:cs typeface="Calibri" panose="020F0502020204030204" pitchFamily="34" charset="0"/>
              </a:rPr>
              <a:t>ανέδειξαν επαγγέλματα επιχειρησιακής έρευνας, ποιοτικού ελέγχου, διοικητικά, νομικά και καλλιτεχνικά επαγγέλματα, χωρίς όμως να ξεχωρίζει κάτι με μεγάλη διαφορά από τα υπόλοιπα. </a:t>
            </a:r>
          </a:p>
        </p:txBody>
      </p:sp>
    </p:spTree>
    <p:extLst>
      <p:ext uri="{BB962C8B-B14F-4D97-AF65-F5344CB8AC3E}">
        <p14:creationId xmlns:p14="http://schemas.microsoft.com/office/powerpoint/2010/main" val="2763409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82475" y="301099"/>
            <a:ext cx="11412537" cy="5111750"/>
          </a:xfrm>
        </p:spPr>
        <p:txBody>
          <a:bodyPr>
            <a:noAutofit/>
          </a:bodyPr>
          <a:lstStyle/>
          <a:p>
            <a:pPr algn="just"/>
            <a:r>
              <a:rPr lang="el-GR" i="1" u="sng" cap="none" dirty="0">
                <a:latin typeface="Calibri" panose="020F0502020204030204" pitchFamily="34" charset="0"/>
                <a:cs typeface="Calibri" panose="020F0502020204030204" pitchFamily="34" charset="0"/>
              </a:rPr>
              <a:t>Τα </a:t>
            </a:r>
            <a:r>
              <a:rPr lang="el-GR" b="1" i="1" u="sng" cap="none" dirty="0">
                <a:latin typeface="Calibri" panose="020F0502020204030204" pitchFamily="34" charset="0"/>
                <a:cs typeface="Calibri" panose="020F0502020204030204" pitchFamily="34" charset="0"/>
              </a:rPr>
              <a:t>επαγγέλματα που είχε σκεφτεί μέχρι σήμερα</a:t>
            </a:r>
            <a:r>
              <a:rPr lang="el-GR" i="1" cap="none" dirty="0">
                <a:latin typeface="Calibri" panose="020F0502020204030204" pitchFamily="34" charset="0"/>
                <a:cs typeface="Calibri" panose="020F0502020204030204" pitchFamily="34" charset="0"/>
              </a:rPr>
              <a:t>, </a:t>
            </a:r>
            <a:r>
              <a:rPr lang="el-GR" b="1" i="1" cap="none" dirty="0">
                <a:latin typeface="Calibri" panose="020F0502020204030204" pitchFamily="34" charset="0"/>
                <a:cs typeface="Calibri" panose="020F0502020204030204" pitchFamily="34" charset="0"/>
              </a:rPr>
              <a:t>μηχανολόγου μηχανικού</a:t>
            </a:r>
            <a:r>
              <a:rPr lang="el-GR" i="1" cap="none" dirty="0">
                <a:latin typeface="Calibri" panose="020F0502020204030204" pitchFamily="34" charset="0"/>
                <a:cs typeface="Calibri" panose="020F0502020204030204" pitchFamily="34" charset="0"/>
              </a:rPr>
              <a:t>, καθώς της αρέσουν οι μηχανές και να χρησιμοποιεί τα χέρια της, του</a:t>
            </a:r>
            <a:r>
              <a:rPr lang="el-GR" b="1" i="1" cap="none" dirty="0">
                <a:latin typeface="Calibri" panose="020F0502020204030204" pitchFamily="34" charset="0"/>
                <a:cs typeface="Calibri" panose="020F0502020204030204" pitchFamily="34" charset="0"/>
              </a:rPr>
              <a:t> βιοτεχνολόγου</a:t>
            </a:r>
            <a:r>
              <a:rPr lang="el-GR" i="1" cap="none" dirty="0">
                <a:latin typeface="Calibri" panose="020F0502020204030204" pitchFamily="34" charset="0"/>
                <a:cs typeface="Calibri" panose="020F0502020204030204" pitchFamily="34" charset="0"/>
              </a:rPr>
              <a:t>, καθώς της αρέσει η βιολογία και η έρευνα σε εργαστήρια και του </a:t>
            </a:r>
            <a:r>
              <a:rPr lang="el-GR" b="1" i="1" cap="none" dirty="0">
                <a:latin typeface="Calibri" panose="020F0502020204030204" pitchFamily="34" charset="0"/>
                <a:cs typeface="Calibri" panose="020F0502020204030204" pitchFamily="34" charset="0"/>
              </a:rPr>
              <a:t>εγκληματολόγου</a:t>
            </a:r>
          </a:p>
          <a:p>
            <a:pPr algn="just"/>
            <a:r>
              <a:rPr lang="el-GR" i="1" cap="none" dirty="0">
                <a:latin typeface="Calibri" panose="020F0502020204030204" pitchFamily="34" charset="0"/>
                <a:cs typeface="Calibri" panose="020F0502020204030204" pitchFamily="34" charset="0"/>
              </a:rPr>
              <a:t>Ακόμα, έχει σκεφτεί και τη </a:t>
            </a:r>
            <a:r>
              <a:rPr lang="el-GR" b="1" i="1" cap="none" dirty="0">
                <a:latin typeface="Calibri" panose="020F0502020204030204" pitchFamily="34" charset="0"/>
                <a:cs typeface="Calibri" panose="020F0502020204030204" pitchFamily="34" charset="0"/>
              </a:rPr>
              <a:t>σχολή των εφαρμοσμένων μαθηματικών</a:t>
            </a:r>
            <a:r>
              <a:rPr lang="el-GR" i="1" cap="none" dirty="0">
                <a:latin typeface="Calibri" panose="020F0502020204030204" pitchFamily="34" charset="0"/>
                <a:cs typeface="Calibri" panose="020F0502020204030204" pitchFamily="34" charset="0"/>
              </a:rPr>
              <a:t>, επειδή της αρέσει να σκέφτεται και είναι καλή στα μαθηματικά, αλλά δεν θέλει να γίνει καθηγήτρια</a:t>
            </a:r>
          </a:p>
          <a:p>
            <a:pPr algn="just"/>
            <a:r>
              <a:rPr lang="el-GR" i="1" cap="none" dirty="0">
                <a:latin typeface="Calibri" panose="020F0502020204030204" pitchFamily="34" charset="0"/>
                <a:cs typeface="Calibri" panose="020F0502020204030204" pitchFamily="34" charset="0"/>
              </a:rPr>
              <a:t>Τα μέχρι τώρα δεδομένα σχετικά με τα ενδιαφέροντα και τις ικανότητες της Βάνιας έδιναν από τη </a:t>
            </a:r>
            <a:r>
              <a:rPr lang="el-GR" b="1" i="1" cap="none" dirty="0">
                <a:latin typeface="Calibri" panose="020F0502020204030204" pitchFamily="34" charset="0"/>
                <a:cs typeface="Calibri" panose="020F0502020204030204" pitchFamily="34" charset="0"/>
              </a:rPr>
              <a:t>μία ένα ευρύ αριθμό επιλογών</a:t>
            </a:r>
            <a:r>
              <a:rPr lang="el-GR" i="1" cap="none" dirty="0">
                <a:latin typeface="Calibri" panose="020F0502020204030204" pitchFamily="34" charset="0"/>
                <a:cs typeface="Calibri" panose="020F0502020204030204" pitchFamily="34" charset="0"/>
              </a:rPr>
              <a:t>, αλλά από την άλλη </a:t>
            </a:r>
            <a:r>
              <a:rPr lang="el-GR" b="1" i="1" cap="none" dirty="0">
                <a:latin typeface="Calibri" panose="020F0502020204030204" pitchFamily="34" charset="0"/>
                <a:cs typeface="Calibri" panose="020F0502020204030204" pitchFamily="34" charset="0"/>
              </a:rPr>
              <a:t>την περιόριζαν </a:t>
            </a:r>
            <a:r>
              <a:rPr lang="el-GR" i="1" cap="none" dirty="0">
                <a:latin typeface="Calibri" panose="020F0502020204030204" pitchFamily="34" charset="0"/>
                <a:cs typeface="Calibri" panose="020F0502020204030204" pitchFamily="34" charset="0"/>
              </a:rPr>
              <a:t>κιόλας, καθώς όλες οι προαναφερθείσες επιλογές αφορούσαν υψηλόβαθμες σχολές στις οποίες δεν είχε μεγάλες πιθανότητες να εισαχθεί </a:t>
            </a:r>
            <a:r>
              <a:rPr lang="el-GR" b="1" i="1" cap="none" dirty="0">
                <a:latin typeface="Calibri" panose="020F0502020204030204" pitchFamily="34" charset="0"/>
                <a:cs typeface="Calibri" panose="020F0502020204030204" pitchFamily="34" charset="0"/>
              </a:rPr>
              <a:t>λόγω βαθμολογίας</a:t>
            </a:r>
          </a:p>
          <a:p>
            <a:pPr algn="just"/>
            <a:r>
              <a:rPr lang="el-GR" i="1" cap="none" dirty="0">
                <a:latin typeface="Calibri" panose="020F0502020204030204" pitchFamily="34" charset="0"/>
                <a:cs typeface="Calibri" panose="020F0502020204030204" pitchFamily="34" charset="0"/>
              </a:rPr>
              <a:t>Ως επόμενο βήμα, </a:t>
            </a:r>
            <a:r>
              <a:rPr lang="el-GR" b="1" i="1" cap="none" dirty="0">
                <a:latin typeface="Calibri" panose="020F0502020204030204" pitchFamily="34" charset="0"/>
                <a:cs typeface="Calibri" panose="020F0502020204030204" pitchFamily="34" charset="0"/>
              </a:rPr>
              <a:t>διερευνήθηκαν οι εργασιακές της αξίες </a:t>
            </a:r>
            <a:r>
              <a:rPr lang="el-GR" i="1" cap="none" dirty="0">
                <a:latin typeface="Calibri" panose="020F0502020204030204" pitchFamily="34" charset="0"/>
                <a:cs typeface="Calibri" panose="020F0502020204030204" pitchFamily="34" charset="0"/>
              </a:rPr>
              <a:t>και </a:t>
            </a:r>
            <a:r>
              <a:rPr lang="el-GR" b="1" i="1" cap="none" dirty="0">
                <a:latin typeface="Calibri" panose="020F0502020204030204" pitchFamily="34" charset="0"/>
                <a:cs typeface="Calibri" panose="020F0502020204030204" pitchFamily="34" charset="0"/>
              </a:rPr>
              <a:t>πώς φαντάζεται τη μελλοντική ιδανική ημέρα</a:t>
            </a:r>
          </a:p>
        </p:txBody>
      </p:sp>
      <p:sp>
        <p:nvSpPr>
          <p:cNvPr id="4" name="Ορθογώνιο 3"/>
          <p:cNvSpPr/>
          <p:nvPr/>
        </p:nvSpPr>
        <p:spPr>
          <a:xfrm>
            <a:off x="1269876" y="5013176"/>
            <a:ext cx="10369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b="1" i="1" dirty="0">
              <a:latin typeface="Calibri" panose="020F0502020204030204" pitchFamily="34" charset="0"/>
              <a:cs typeface="Calibri" panose="020F0502020204030204" pitchFamily="34" charset="0"/>
            </a:endParaRPr>
          </a:p>
          <a:p>
            <a:pPr algn="ctr"/>
            <a:r>
              <a:rPr lang="el-GR" sz="2800" b="1" i="1" dirty="0">
                <a:latin typeface="Calibri" panose="020F0502020204030204" pitchFamily="34" charset="0"/>
                <a:cs typeface="Calibri" panose="020F0502020204030204" pitchFamily="34" charset="0"/>
              </a:rPr>
              <a:t>Ποιες αξίες πιστεύετε ότι επέλεξε η Βάνια?</a:t>
            </a:r>
          </a:p>
          <a:p>
            <a:pPr algn="ctr"/>
            <a:r>
              <a:rPr lang="el-GR" sz="2800" b="1" i="1" dirty="0">
                <a:latin typeface="Calibri" panose="020F0502020204030204" pitchFamily="34" charset="0"/>
                <a:cs typeface="Calibri" panose="020F0502020204030204" pitchFamily="34" charset="0"/>
              </a:rPr>
              <a:t> Πώς φαντάζεται τη μελλοντική ιδανική ημέρα ?</a:t>
            </a:r>
          </a:p>
          <a:p>
            <a:pPr algn="ctr"/>
            <a:endParaRPr lang="el-GR" sz="28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858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333772" y="116633"/>
            <a:ext cx="11090275" cy="4032448"/>
          </a:xfrm>
        </p:spPr>
        <p:txBody>
          <a:bodyPr>
            <a:normAutofit/>
          </a:bodyPr>
          <a:lstStyle/>
          <a:p>
            <a:pPr algn="just"/>
            <a:r>
              <a:rPr lang="el-GR" sz="2800" b="1" i="1" u="sng" cap="none" dirty="0">
                <a:latin typeface="Calibri" panose="020F0502020204030204" pitchFamily="34" charset="0"/>
                <a:cs typeface="Calibri" panose="020F0502020204030204" pitchFamily="34" charset="0"/>
              </a:rPr>
              <a:t>Εργασιακές αξίες</a:t>
            </a:r>
            <a:r>
              <a:rPr lang="el-GR" i="1" cap="none" dirty="0">
                <a:latin typeface="Calibri" panose="020F0502020204030204" pitchFamily="34" charset="0"/>
                <a:cs typeface="Calibri" panose="020F0502020204030204" pitchFamily="34" charset="0"/>
              </a:rPr>
              <a:t>: </a:t>
            </a:r>
            <a:r>
              <a:rPr lang="el-GR" i="1" cap="none" dirty="0">
                <a:solidFill>
                  <a:srgbClr val="C00000"/>
                </a:solidFill>
                <a:latin typeface="Calibri" panose="020F0502020204030204" pitchFamily="34" charset="0"/>
                <a:cs typeface="Calibri" panose="020F0502020204030204" pitchFamily="34" charset="0"/>
              </a:rPr>
              <a:t>κύρος, υψηλές αποδοχές, πνευματική δραστηριότητα, χειρωνακτική δραστηριότητα και η συχνή αλλαγή δραστηριοτήτων</a:t>
            </a:r>
          </a:p>
          <a:p>
            <a:pPr marL="0" indent="0" algn="just">
              <a:buNone/>
            </a:pPr>
            <a:r>
              <a:rPr lang="el-GR" b="1" i="1" cap="none" dirty="0">
                <a:latin typeface="Calibri" panose="020F0502020204030204" pitchFamily="34" charset="0"/>
                <a:cs typeface="Calibri" panose="020F0502020204030204" pitchFamily="34" charset="0"/>
              </a:rPr>
              <a:t>      </a:t>
            </a:r>
            <a:r>
              <a:rPr lang="el-GR" sz="2800" b="1" i="1" u="sng" cap="none" dirty="0">
                <a:latin typeface="Calibri" panose="020F0502020204030204" pitchFamily="34" charset="0"/>
                <a:cs typeface="Calibri" panose="020F0502020204030204" pitchFamily="34" charset="0"/>
              </a:rPr>
              <a:t>Μελλοντική ιδανική ημέρα </a:t>
            </a:r>
          </a:p>
          <a:p>
            <a:pPr algn="just"/>
            <a:r>
              <a:rPr lang="el-GR" i="1" cap="none" dirty="0">
                <a:latin typeface="Calibri" panose="020F0502020204030204" pitchFamily="34" charset="0"/>
                <a:cs typeface="Calibri" panose="020F0502020204030204" pitchFamily="34" charset="0"/>
              </a:rPr>
              <a:t>«ξυπνάω στις 7 το πρωί. Ντύνομαι απλά. Φοράω ένα τζιν, ένα μαύρο μπλουζάκι και μπότες. Πηγαίνω στη δουλειά μου με τη μηχανή. Το σπίτι από τη δουλειά απέχει περίπου μία ώρα. Φτάνω σε ένα μεγάλο κτίριο που είναι πάνω σε μία μεγάλη οδό. Μπαίνω μέσα και με ξέρουν όλοι. Έχω και γραμματέα. Πάω στο γραφείο και μου φτιάχνει καφέ. Εκεί κάνω κάποιες σκέψεις και προγραμματισμό και μετά πηγαίνω στο υπόγειο για επίβλεψη. Δείχνω στους καινούργιους τι να κάνουν (μ΄ αρέσει αυτό). Είμαι καλή με τους καλούς αλλά αυστηρή με τους υπόλοιπους». </a:t>
            </a:r>
          </a:p>
        </p:txBody>
      </p:sp>
      <p:pic>
        <p:nvPicPr>
          <p:cNvPr id="4" name="Εικόνα 3"/>
          <p:cNvPicPr>
            <a:picLocks noChangeAspect="1"/>
          </p:cNvPicPr>
          <p:nvPr/>
        </p:nvPicPr>
        <p:blipFill>
          <a:blip r:embed="rId2"/>
          <a:stretch>
            <a:fillRect/>
          </a:stretch>
        </p:blipFill>
        <p:spPr>
          <a:xfrm>
            <a:off x="7678588" y="4664695"/>
            <a:ext cx="3960440" cy="2004665"/>
          </a:xfrm>
          <a:prstGeom prst="rect">
            <a:avLst/>
          </a:prstGeom>
        </p:spPr>
      </p:pic>
      <p:sp>
        <p:nvSpPr>
          <p:cNvPr id="5" name="Ορθογώνιο 4"/>
          <p:cNvSpPr/>
          <p:nvPr/>
        </p:nvSpPr>
        <p:spPr>
          <a:xfrm>
            <a:off x="765820" y="4365105"/>
            <a:ext cx="6336704"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i="1" dirty="0">
                <a:latin typeface="Calibri" panose="020F0502020204030204" pitchFamily="34" charset="0"/>
                <a:cs typeface="Calibri" panose="020F0502020204030204" pitchFamily="34" charset="0"/>
              </a:rPr>
              <a:t>Τι παρατηρείτε στην αφήγησή της?</a:t>
            </a:r>
          </a:p>
          <a:p>
            <a:pPr algn="ctr"/>
            <a:endParaRPr lang="el-GR" dirty="0"/>
          </a:p>
        </p:txBody>
      </p:sp>
    </p:spTree>
    <p:extLst>
      <p:ext uri="{BB962C8B-B14F-4D97-AF65-F5344CB8AC3E}">
        <p14:creationId xmlns:p14="http://schemas.microsoft.com/office/powerpoint/2010/main" val="2964306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333772" y="188641"/>
            <a:ext cx="11042824" cy="5688632"/>
          </a:xfrm>
        </p:spPr>
        <p:txBody>
          <a:bodyPr>
            <a:normAutofit/>
          </a:bodyPr>
          <a:lstStyle/>
          <a:p>
            <a:pPr algn="just"/>
            <a:r>
              <a:rPr lang="el-GR" sz="1900" i="1" cap="none" dirty="0">
                <a:latin typeface="Calibri" panose="020F0502020204030204" pitchFamily="34" charset="0"/>
                <a:cs typeface="Calibri" panose="020F0502020204030204" pitchFamily="34" charset="0"/>
              </a:rPr>
              <a:t>Στη συνέχεια, </a:t>
            </a:r>
            <a:r>
              <a:rPr lang="el-GR" sz="1900" b="1" i="1" cap="none" dirty="0">
                <a:latin typeface="Calibri" panose="020F0502020204030204" pitchFamily="34" charset="0"/>
                <a:cs typeface="Calibri" panose="020F0502020204030204" pitchFamily="34" charset="0"/>
              </a:rPr>
              <a:t>δόθηκε έμφαση </a:t>
            </a:r>
            <a:r>
              <a:rPr lang="el-GR" sz="1900" i="1" cap="none" dirty="0">
                <a:latin typeface="Calibri" panose="020F0502020204030204" pitchFamily="34" charset="0"/>
                <a:cs typeface="Calibri" panose="020F0502020204030204" pitchFamily="34" charset="0"/>
              </a:rPr>
              <a:t>στη διερεύνηση του εργασιακού περιβάλλοντος και των εκπαιδευτικών επιλογών &amp; δόθηκαν κατάλληλες πηγές πληροφόρησης</a:t>
            </a:r>
          </a:p>
          <a:p>
            <a:pPr algn="just"/>
            <a:r>
              <a:rPr lang="el-GR" sz="1900" i="1" cap="none" dirty="0">
                <a:latin typeface="Calibri" panose="020F0502020204030204" pitchFamily="34" charset="0"/>
                <a:cs typeface="Calibri" panose="020F0502020204030204" pitchFamily="34" charset="0"/>
              </a:rPr>
              <a:t>Της ζητήθηκε να </a:t>
            </a:r>
            <a:r>
              <a:rPr lang="el-GR" sz="1900" b="1" i="1" cap="none" dirty="0">
                <a:latin typeface="Calibri" panose="020F0502020204030204" pitchFamily="34" charset="0"/>
                <a:cs typeface="Calibri" panose="020F0502020204030204" pitchFamily="34" charset="0"/>
              </a:rPr>
              <a:t>ενημερωθεί </a:t>
            </a:r>
            <a:r>
              <a:rPr lang="el-GR" sz="1900" i="1" cap="none" dirty="0">
                <a:latin typeface="Calibri" panose="020F0502020204030204" pitchFamily="34" charset="0"/>
                <a:cs typeface="Calibri" panose="020F0502020204030204" pitchFamily="34" charset="0"/>
              </a:rPr>
              <a:t>για τις </a:t>
            </a:r>
            <a:r>
              <a:rPr lang="el-GR" sz="1900" b="1" i="1" cap="none" dirty="0">
                <a:latin typeface="Calibri" panose="020F0502020204030204" pitchFamily="34" charset="0"/>
                <a:cs typeface="Calibri" panose="020F0502020204030204" pitchFamily="34" charset="0"/>
              </a:rPr>
              <a:t>διαθέσιμες εκπαιδευτικές διεξόδους στα επιλεγμένα μέχρι σήμερα πεδία </a:t>
            </a:r>
            <a:r>
              <a:rPr lang="el-GR" sz="1900" i="1" cap="none" dirty="0">
                <a:latin typeface="Calibri" panose="020F0502020204030204" pitchFamily="34" charset="0"/>
                <a:cs typeface="Calibri" panose="020F0502020204030204" pitchFamily="34" charset="0"/>
              </a:rPr>
              <a:t>και να </a:t>
            </a:r>
            <a:r>
              <a:rPr lang="el-GR" sz="1900" b="1" i="1" cap="none" dirty="0">
                <a:latin typeface="Calibri" panose="020F0502020204030204" pitchFamily="34" charset="0"/>
                <a:cs typeface="Calibri" panose="020F0502020204030204" pitchFamily="34" charset="0"/>
              </a:rPr>
              <a:t>σημειώσει </a:t>
            </a:r>
            <a:r>
              <a:rPr lang="el-GR" sz="1900" i="1" cap="none" dirty="0">
                <a:latin typeface="Calibri" panose="020F0502020204030204" pitchFamily="34" charset="0"/>
                <a:cs typeface="Calibri" panose="020F0502020204030204" pitchFamily="34" charset="0"/>
              </a:rPr>
              <a:t>όσες τις </a:t>
            </a:r>
            <a:r>
              <a:rPr lang="el-GR" sz="1900" b="1" i="1" cap="none" dirty="0">
                <a:latin typeface="Calibri" panose="020F0502020204030204" pitchFamily="34" charset="0"/>
                <a:cs typeface="Calibri" panose="020F0502020204030204" pitchFamily="34" charset="0"/>
              </a:rPr>
              <a:t>φαίνονταν ενδιαφέρουσες, </a:t>
            </a:r>
            <a:r>
              <a:rPr lang="el-GR" sz="1900" i="1" cap="none" dirty="0">
                <a:latin typeface="Calibri" panose="020F0502020204030204" pitchFamily="34" charset="0"/>
                <a:cs typeface="Calibri" panose="020F0502020204030204" pitchFamily="34" charset="0"/>
              </a:rPr>
              <a:t>αφού</a:t>
            </a:r>
            <a:r>
              <a:rPr lang="el-GR" sz="1900" b="1" i="1" cap="none" dirty="0">
                <a:latin typeface="Calibri" panose="020F0502020204030204" pitchFamily="34" charset="0"/>
                <a:cs typeface="Calibri" panose="020F0502020204030204" pitchFamily="34" charset="0"/>
              </a:rPr>
              <a:t> αναζητήσει πληροφορίες ακόμα και για αυτές που δεν γνωρίζει καθόλου, αποκλείοντας όσες απείχαν περισσότερο από 2.000 μόρια από τη βαθμολογία της</a:t>
            </a:r>
          </a:p>
          <a:p>
            <a:pPr algn="just"/>
            <a:r>
              <a:rPr lang="el-GR" sz="1900" i="1" cap="none" dirty="0">
                <a:latin typeface="Calibri" panose="020F0502020204030204" pitchFamily="34" charset="0"/>
                <a:cs typeface="Calibri" panose="020F0502020204030204" pitchFamily="34" charset="0"/>
              </a:rPr>
              <a:t>Η </a:t>
            </a:r>
            <a:r>
              <a:rPr lang="el-GR" sz="1900" i="1" cap="none" dirty="0" err="1">
                <a:latin typeface="Calibri" panose="020F0502020204030204" pitchFamily="34" charset="0"/>
                <a:cs typeface="Calibri" panose="020F0502020204030204" pitchFamily="34" charset="0"/>
              </a:rPr>
              <a:t>βάνια</a:t>
            </a:r>
            <a:r>
              <a:rPr lang="el-GR" sz="1900" i="1" cap="none" dirty="0">
                <a:latin typeface="Calibri" panose="020F0502020204030204" pitchFamily="34" charset="0"/>
                <a:cs typeface="Calibri" panose="020F0502020204030204" pitchFamily="34" charset="0"/>
              </a:rPr>
              <a:t>, έτσι ανακάλυψε ένα </a:t>
            </a:r>
            <a:r>
              <a:rPr lang="el-GR" sz="1900" b="1" i="1" cap="none" dirty="0">
                <a:latin typeface="Calibri" panose="020F0502020204030204" pitchFamily="34" charset="0"/>
                <a:cs typeface="Calibri" panose="020F0502020204030204" pitchFamily="34" charset="0"/>
              </a:rPr>
              <a:t>νέο εύρος επιλογών</a:t>
            </a:r>
            <a:r>
              <a:rPr lang="el-GR" sz="1900" i="1" cap="none" dirty="0">
                <a:latin typeface="Calibri" panose="020F0502020204030204" pitchFamily="34" charset="0"/>
                <a:cs typeface="Calibri" panose="020F0502020204030204" pitchFamily="34" charset="0"/>
              </a:rPr>
              <a:t>, οι οποίες βρίσκονταν μέσα στις δυνατότητές της </a:t>
            </a:r>
            <a:r>
              <a:rPr lang="el-GR" sz="1900" b="1" i="1" cap="none" dirty="0">
                <a:latin typeface="Calibri" panose="020F0502020204030204" pitchFamily="34" charset="0"/>
                <a:cs typeface="Calibri" panose="020F0502020204030204" pitchFamily="34" charset="0"/>
              </a:rPr>
              <a:t>βάσει μορίων και ήταν συμβατές με τα ενδιαφέροντα και τις αξίες της</a:t>
            </a:r>
          </a:p>
          <a:p>
            <a:pPr algn="just"/>
            <a:r>
              <a:rPr lang="el-GR" sz="1900" u="sng" cap="none" dirty="0">
                <a:solidFill>
                  <a:srgbClr val="C00000"/>
                </a:solidFill>
                <a:latin typeface="Calibri" panose="020F0502020204030204" pitchFamily="34" charset="0"/>
                <a:cs typeface="Calibri" panose="020F0502020204030204" pitchFamily="34" charset="0"/>
              </a:rPr>
              <a:t>Η λίστα εμπεριείχε τα εξής</a:t>
            </a:r>
            <a:r>
              <a:rPr lang="el-GR" sz="1900" b="1" i="1" cap="none" dirty="0">
                <a:latin typeface="Calibri" panose="020F0502020204030204" pitchFamily="34" charset="0"/>
                <a:cs typeface="Calibri" panose="020F0502020204030204" pitchFamily="34" charset="0"/>
              </a:rPr>
              <a:t>: βιοτεχνολογία, επιστήμη τροφής και διατροφής ανθρώπου, τεχνολογία τροφίμων και στατιστική. </a:t>
            </a:r>
          </a:p>
          <a:p>
            <a:pPr algn="just"/>
            <a:r>
              <a:rPr lang="el-GR" sz="1900" i="1" cap="none" dirty="0">
                <a:latin typeface="Calibri" panose="020F0502020204030204" pitchFamily="34" charset="0"/>
                <a:cs typeface="Calibri" panose="020F0502020204030204" pitchFamily="34" charset="0"/>
              </a:rPr>
              <a:t>Τόσο από τη συμβουλευτική όσο και από την </a:t>
            </a:r>
            <a:r>
              <a:rPr lang="el-GR" sz="1900" b="1" i="1" cap="none" dirty="0">
                <a:latin typeface="Calibri" panose="020F0502020204030204" pitchFamily="34" charset="0"/>
                <a:cs typeface="Calibri" panose="020F0502020204030204" pitchFamily="34" charset="0"/>
              </a:rPr>
              <a:t>άσκηση της αξιολόγησης των εναλλακτικών επιλογών βάσει των αξιών </a:t>
            </a:r>
            <a:r>
              <a:rPr lang="el-GR" sz="1900" i="1" cap="none" dirty="0">
                <a:latin typeface="Calibri" panose="020F0502020204030204" pitchFamily="34" charset="0"/>
                <a:cs typeface="Calibri" panose="020F0502020204030204" pitchFamily="34" charset="0"/>
              </a:rPr>
              <a:t>φάνηκε ότι η πιο συμβατή σχολή με βάση τις αξίες αλλά και τα ενδιαφέροντα της είναι αυτή </a:t>
            </a:r>
            <a:r>
              <a:rPr lang="el-GR" sz="1900" b="1" i="1" cap="none" dirty="0">
                <a:latin typeface="Calibri" panose="020F0502020204030204" pitchFamily="34" charset="0"/>
                <a:cs typeface="Calibri" panose="020F0502020204030204" pitchFamily="34" charset="0"/>
              </a:rPr>
              <a:t>της βιοτεχνολογίας, έπειτα αυτή της τεχνολογίας τροφίμων και τελευταία αυτή της στατιστικής</a:t>
            </a:r>
          </a:p>
          <a:p>
            <a:pPr algn="just"/>
            <a:endParaRPr lang="el-GR" sz="2200"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7099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972" y="281921"/>
            <a:ext cx="5329237" cy="720725"/>
          </a:xfrm>
        </p:spPr>
        <p:txBody>
          <a:bodyPr rtlCol="0">
            <a:noAutofit/>
          </a:bodyPr>
          <a:lstStyle/>
          <a:p>
            <a:r>
              <a:rPr lang="el-GR" sz="4000" b="1" dirty="0">
                <a:latin typeface="Calibri" panose="020F0502020204030204" pitchFamily="34" charset="0"/>
                <a:cs typeface="Calibri" panose="020F0502020204030204" pitchFamily="34" charset="0"/>
              </a:rPr>
              <a:t>ΕργασιακΕς αξΙες</a:t>
            </a:r>
            <a:endParaRPr lang="en-US" sz="4000" b="1" dirty="0">
              <a:latin typeface="Calibri" panose="020F0502020204030204" pitchFamily="34" charset="0"/>
              <a:cs typeface="Calibri" panose="020F0502020204030204" pitchFamily="34" charset="0"/>
            </a:endParaRPr>
          </a:p>
        </p:txBody>
      </p:sp>
      <p:sp>
        <p:nvSpPr>
          <p:cNvPr id="5" name="Content Placeholder 4"/>
          <p:cNvSpPr>
            <a:spLocks noGrp="1"/>
          </p:cNvSpPr>
          <p:nvPr>
            <p:ph sz="half" idx="4294967295"/>
          </p:nvPr>
        </p:nvSpPr>
        <p:spPr>
          <a:xfrm>
            <a:off x="477788" y="1124744"/>
            <a:ext cx="11022013" cy="4411343"/>
          </a:xfrm>
        </p:spPr>
        <p:txBody>
          <a:bodyPr rtlCol="0">
            <a:noAutofit/>
          </a:bodyPr>
          <a:lstStyle/>
          <a:p>
            <a:pPr algn="just"/>
            <a:r>
              <a:rPr lang="el-GR" sz="2200" b="1" i="1" cap="none" dirty="0">
                <a:latin typeface="Calibri" panose="020F0502020204030204" pitchFamily="34" charset="0"/>
                <a:cs typeface="Calibri" panose="020F0502020204030204" pitchFamily="34" charset="0"/>
              </a:rPr>
              <a:t>Εξηγούν</a:t>
            </a:r>
            <a:r>
              <a:rPr lang="en-US" sz="2200" i="1" cap="none" dirty="0">
                <a:latin typeface="Calibri" panose="020F0502020204030204" pitchFamily="34" charset="0"/>
                <a:cs typeface="Calibri" panose="020F0502020204030204" pitchFamily="34" charset="0"/>
              </a:rPr>
              <a:t> </a:t>
            </a:r>
            <a:r>
              <a:rPr lang="el-GR" sz="2200" i="1" cap="none" dirty="0">
                <a:latin typeface="Calibri" panose="020F0502020204030204" pitchFamily="34" charset="0"/>
                <a:cs typeface="Calibri" panose="020F0502020204030204" pitchFamily="34" charset="0"/>
              </a:rPr>
              <a:t>τα </a:t>
            </a:r>
            <a:r>
              <a:rPr lang="el-GR" sz="2200" b="1" i="1" cap="none" dirty="0">
                <a:latin typeface="Calibri" panose="020F0502020204030204" pitchFamily="34" charset="0"/>
                <a:cs typeface="Calibri" panose="020F0502020204030204" pitchFamily="34" charset="0"/>
              </a:rPr>
              <a:t>επιθυμητά χαρακτηριστικά </a:t>
            </a:r>
            <a:r>
              <a:rPr lang="el-GR" sz="2200" i="1" cap="none" dirty="0">
                <a:latin typeface="Calibri" panose="020F0502020204030204" pitchFamily="34" charset="0"/>
                <a:cs typeface="Calibri" panose="020F0502020204030204" pitchFamily="34" charset="0"/>
              </a:rPr>
              <a:t>της τρέχουσας ή της μελλοντικής εργασίας</a:t>
            </a:r>
          </a:p>
          <a:p>
            <a:pPr algn="just"/>
            <a:r>
              <a:rPr lang="el-GR" sz="2200" b="1" i="1" cap="none" dirty="0">
                <a:latin typeface="Calibri" panose="020F0502020204030204" pitchFamily="34" charset="0"/>
                <a:cs typeface="Calibri" panose="020F0502020204030204" pitchFamily="34" charset="0"/>
              </a:rPr>
              <a:t>Ερμηνεύουν τις ατομικές διαφορές </a:t>
            </a:r>
            <a:r>
              <a:rPr lang="el-GR" sz="2200" i="1" cap="none" dirty="0">
                <a:latin typeface="Calibri" panose="020F0502020204030204" pitchFamily="34" charset="0"/>
                <a:cs typeface="Calibri" panose="020F0502020204030204" pitchFamily="34" charset="0"/>
              </a:rPr>
              <a:t>στα επαγγελματικά ενδιαφέροντα και τις επιλογές σταδιοδρομίας</a:t>
            </a:r>
          </a:p>
          <a:p>
            <a:pPr algn="just"/>
            <a:r>
              <a:rPr lang="el-GR" sz="2200" b="1" i="1" cap="none" dirty="0">
                <a:latin typeface="Calibri" panose="020F0502020204030204" pitchFamily="34" charset="0"/>
                <a:cs typeface="Calibri" panose="020F0502020204030204" pitchFamily="34" charset="0"/>
              </a:rPr>
              <a:t>Συνδέονται</a:t>
            </a:r>
            <a:r>
              <a:rPr lang="el-GR" sz="2200" i="1" cap="none" dirty="0">
                <a:latin typeface="Calibri" panose="020F0502020204030204" pitchFamily="34" charset="0"/>
                <a:cs typeface="Calibri" panose="020F0502020204030204" pitchFamily="34" charset="0"/>
              </a:rPr>
              <a:t> με την </a:t>
            </a:r>
            <a:r>
              <a:rPr lang="el-GR" sz="2200" b="1" i="1" cap="none" dirty="0">
                <a:latin typeface="Calibri" panose="020F0502020204030204" pitchFamily="34" charset="0"/>
                <a:cs typeface="Calibri" panose="020F0502020204030204" pitchFamily="34" charset="0"/>
              </a:rPr>
              <a:t>ικανοποίηση</a:t>
            </a:r>
            <a:r>
              <a:rPr lang="el-GR" sz="2200" i="1" cap="none" dirty="0">
                <a:latin typeface="Calibri" panose="020F0502020204030204" pitchFamily="34" charset="0"/>
                <a:cs typeface="Calibri" panose="020F0502020204030204" pitchFamily="34" charset="0"/>
              </a:rPr>
              <a:t> από την εργασία και τη ζωή, το </a:t>
            </a:r>
            <a:r>
              <a:rPr lang="el-GR" sz="2200" b="1" i="1" cap="none" dirty="0">
                <a:latin typeface="Calibri" panose="020F0502020204030204" pitchFamily="34" charset="0"/>
                <a:cs typeface="Calibri" panose="020F0502020204030204" pitchFamily="34" charset="0"/>
              </a:rPr>
              <a:t>κίνητρο</a:t>
            </a:r>
            <a:r>
              <a:rPr lang="el-GR" sz="2200" i="1" cap="none" dirty="0">
                <a:latin typeface="Calibri" panose="020F0502020204030204" pitchFamily="34" charset="0"/>
                <a:cs typeface="Calibri" panose="020F0502020204030204" pitchFamily="34" charset="0"/>
              </a:rPr>
              <a:t> για εργασία και τη </a:t>
            </a:r>
            <a:r>
              <a:rPr lang="el-GR" sz="2200" b="1" i="1" cap="none" dirty="0">
                <a:latin typeface="Calibri" panose="020F0502020204030204" pitchFamily="34" charset="0"/>
                <a:cs typeface="Calibri" panose="020F0502020204030204" pitchFamily="34" charset="0"/>
              </a:rPr>
              <a:t>δέσμευση</a:t>
            </a:r>
            <a:r>
              <a:rPr lang="el-GR" sz="2200" i="1" cap="none" dirty="0">
                <a:latin typeface="Calibri" panose="020F0502020204030204" pitchFamily="34" charset="0"/>
                <a:cs typeface="Calibri" panose="020F0502020204030204" pitchFamily="34" charset="0"/>
              </a:rPr>
              <a:t> σε αυτήν, την </a:t>
            </a:r>
            <a:r>
              <a:rPr lang="el-GR" sz="2200" b="1" i="1" cap="none" dirty="0">
                <a:latin typeface="Calibri" panose="020F0502020204030204" pitchFamily="34" charset="0"/>
                <a:cs typeface="Calibri" panose="020F0502020204030204" pitchFamily="34" charset="0"/>
              </a:rPr>
              <a:t>απόδοση</a:t>
            </a:r>
            <a:r>
              <a:rPr lang="el-GR" sz="2200" i="1" cap="none" dirty="0">
                <a:latin typeface="Calibri" panose="020F0502020204030204" pitchFamily="34" charset="0"/>
                <a:cs typeface="Calibri" panose="020F0502020204030204" pitchFamily="34" charset="0"/>
              </a:rPr>
              <a:t> στην εργασία και τα μελλοντικά επιτεύγματα ή τις αμοιβές</a:t>
            </a:r>
          </a:p>
          <a:p>
            <a:pPr algn="just"/>
            <a:r>
              <a:rPr lang="el-GR" sz="2200" b="1" i="1" cap="none" dirty="0">
                <a:latin typeface="Calibri" panose="020F0502020204030204" pitchFamily="34" charset="0"/>
                <a:cs typeface="Calibri" panose="020F0502020204030204" pitchFamily="34" charset="0"/>
              </a:rPr>
              <a:t>Λειτουργούν</a:t>
            </a:r>
            <a:r>
              <a:rPr lang="el-GR" sz="2200" i="1" cap="none" dirty="0">
                <a:latin typeface="Calibri" panose="020F0502020204030204" pitchFamily="34" charset="0"/>
                <a:cs typeface="Calibri" panose="020F0502020204030204" pitchFamily="34" charset="0"/>
              </a:rPr>
              <a:t> ως </a:t>
            </a:r>
            <a:r>
              <a:rPr lang="el-GR" sz="2200" b="1" i="1" cap="none" dirty="0">
                <a:latin typeface="Calibri" panose="020F0502020204030204" pitchFamily="34" charset="0"/>
                <a:cs typeface="Calibri" panose="020F0502020204030204" pitchFamily="34" charset="0"/>
              </a:rPr>
              <a:t>οδηγοί</a:t>
            </a:r>
            <a:r>
              <a:rPr lang="el-GR" sz="2200" i="1" cap="none" dirty="0">
                <a:latin typeface="Calibri" panose="020F0502020204030204" pitchFamily="34" charset="0"/>
                <a:cs typeface="Calibri" panose="020F0502020204030204" pitchFamily="34" charset="0"/>
              </a:rPr>
              <a:t> στη διάρκεια </a:t>
            </a:r>
            <a:r>
              <a:rPr lang="el-GR" sz="2200" b="1" i="1" cap="none" dirty="0">
                <a:latin typeface="Calibri" panose="020F0502020204030204" pitchFamily="34" charset="0"/>
                <a:cs typeface="Calibri" panose="020F0502020204030204" pitchFamily="34" charset="0"/>
              </a:rPr>
              <a:t>διαφόρων φάσεων </a:t>
            </a:r>
            <a:r>
              <a:rPr lang="el-GR" sz="2200" i="1" cap="none" dirty="0">
                <a:latin typeface="Calibri" panose="020F0502020204030204" pitchFamily="34" charset="0"/>
                <a:cs typeface="Calibri" panose="020F0502020204030204" pitchFamily="34" charset="0"/>
              </a:rPr>
              <a:t>της </a:t>
            </a:r>
            <a:r>
              <a:rPr lang="el-GR" sz="2200" b="1" i="1" cap="none" dirty="0">
                <a:latin typeface="Calibri" panose="020F0502020204030204" pitchFamily="34" charset="0"/>
                <a:cs typeface="Calibri" panose="020F0502020204030204" pitchFamily="34" charset="0"/>
              </a:rPr>
              <a:t>επαγγελματικής ανάπτυξης </a:t>
            </a:r>
            <a:r>
              <a:rPr lang="el-GR" sz="2200" i="1" cap="none" dirty="0">
                <a:latin typeface="Calibri" panose="020F0502020204030204" pitchFamily="34" charset="0"/>
                <a:cs typeface="Calibri" panose="020F0502020204030204" pitchFamily="34" charset="0"/>
              </a:rPr>
              <a:t>και </a:t>
            </a:r>
            <a:r>
              <a:rPr lang="el-GR" sz="2200" b="1" i="1" cap="none" dirty="0">
                <a:latin typeface="Calibri" panose="020F0502020204030204" pitchFamily="34" charset="0"/>
                <a:cs typeface="Calibri" panose="020F0502020204030204" pitchFamily="34" charset="0"/>
              </a:rPr>
              <a:t>πορείας</a:t>
            </a:r>
            <a:r>
              <a:rPr lang="el-GR" sz="2200" i="1" cap="none" dirty="0">
                <a:latin typeface="Calibri" panose="020F0502020204030204" pitchFamily="34" charset="0"/>
                <a:cs typeface="Calibri" panose="020F0502020204030204" pitchFamily="34" charset="0"/>
              </a:rPr>
              <a:t> του ατόμου, από την επαγγελματική επιλογή και αναζήτηση εργασίας έως τις αρχικές εργασιακές εμπειρίες, τη διαχείριση των επαγγελματικών δραστηριοτήτων και την αξιολόγηση των αποτελεσμάτων αυτών (ικανοποίηση/δυσαρέσκεια)</a:t>
            </a:r>
          </a:p>
          <a:p>
            <a:pPr algn="just"/>
            <a:r>
              <a:rPr lang="el-GR" sz="2200" cap="none" dirty="0">
                <a:latin typeface="Calibri" panose="020F0502020204030204" pitchFamily="34" charset="0"/>
                <a:cs typeface="Calibri" panose="020F0502020204030204" pitchFamily="34" charset="0"/>
              </a:rPr>
              <a:t>Η </a:t>
            </a:r>
            <a:r>
              <a:rPr lang="el-GR" sz="2200" b="1" i="1" cap="none" dirty="0">
                <a:latin typeface="Calibri" panose="020F0502020204030204" pitchFamily="34" charset="0"/>
                <a:cs typeface="Calibri" panose="020F0502020204030204" pitchFamily="34" charset="0"/>
              </a:rPr>
              <a:t>αξιολόγηση</a:t>
            </a:r>
            <a:r>
              <a:rPr lang="el-GR" sz="2200" cap="none" dirty="0">
                <a:latin typeface="Calibri" panose="020F0502020204030204" pitchFamily="34" charset="0"/>
                <a:cs typeface="Calibri" panose="020F0502020204030204" pitchFamily="34" charset="0"/>
              </a:rPr>
              <a:t> τους όπως και τα ενδιαφέροντα είναι ένα </a:t>
            </a:r>
            <a:r>
              <a:rPr lang="el-GR" sz="2200" b="1" cap="none" dirty="0">
                <a:latin typeface="Calibri" panose="020F0502020204030204" pitchFamily="34" charset="0"/>
                <a:cs typeface="Calibri" panose="020F0502020204030204" pitchFamily="34" charset="0"/>
              </a:rPr>
              <a:t>χρήσιμο εργαλείο</a:t>
            </a:r>
            <a:endParaRPr lang="en-US" sz="2200" b="1"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68649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333772" y="116632"/>
            <a:ext cx="11305256" cy="6121400"/>
          </a:xfrm>
        </p:spPr>
        <p:txBody>
          <a:bodyPr>
            <a:normAutofit/>
          </a:bodyPr>
          <a:lstStyle/>
          <a:p>
            <a:pPr marL="0" indent="0" algn="just">
              <a:buNone/>
            </a:pPr>
            <a:r>
              <a:rPr lang="el-GR" sz="1800" i="1" cap="none" dirty="0">
                <a:latin typeface="Calibri" panose="020F0502020204030204" pitchFamily="34" charset="0"/>
                <a:cs typeface="Calibri" panose="020F0502020204030204" pitchFamily="34" charset="0"/>
              </a:rPr>
              <a:t>Ωστόσο, προέκυψε </a:t>
            </a:r>
            <a:r>
              <a:rPr lang="el-GR" sz="1800" b="1" i="1" cap="none" dirty="0">
                <a:latin typeface="Calibri" panose="020F0502020204030204" pitchFamily="34" charset="0"/>
                <a:cs typeface="Calibri" panose="020F0502020204030204" pitchFamily="34" charset="0"/>
              </a:rPr>
              <a:t>μία σημαντική σύγκρουση αξιών</a:t>
            </a:r>
            <a:r>
              <a:rPr lang="el-GR" sz="1800" i="1" cap="none" dirty="0">
                <a:latin typeface="Calibri" panose="020F0502020204030204" pitchFamily="34" charset="0"/>
                <a:cs typeface="Calibri" panose="020F0502020204030204" pitchFamily="34" charset="0"/>
              </a:rPr>
              <a:t>, τόσο δικών της όσο</a:t>
            </a:r>
            <a:r>
              <a:rPr lang="en-US" sz="1800" i="1" cap="none" dirty="0">
                <a:latin typeface="Calibri" panose="020F0502020204030204" pitchFamily="34" charset="0"/>
                <a:cs typeface="Calibri" panose="020F0502020204030204" pitchFamily="34" charset="0"/>
              </a:rPr>
              <a:t> </a:t>
            </a:r>
            <a:r>
              <a:rPr lang="el-GR" sz="1800" i="1" cap="none" dirty="0">
                <a:latin typeface="Calibri" panose="020F0502020204030204" pitchFamily="34" charset="0"/>
                <a:cs typeface="Calibri" panose="020F0502020204030204" pitchFamily="34" charset="0"/>
              </a:rPr>
              <a:t>και της ίδιας με την οικογένειά της </a:t>
            </a:r>
          </a:p>
          <a:p>
            <a:pPr marL="0" indent="0" algn="just">
              <a:buNone/>
            </a:pPr>
            <a:r>
              <a:rPr lang="el-GR" sz="1800" i="1" cap="none" dirty="0">
                <a:latin typeface="Calibri" panose="020F0502020204030204" pitchFamily="34" charset="0"/>
                <a:cs typeface="Calibri" panose="020F0502020204030204" pitchFamily="34" charset="0"/>
              </a:rPr>
              <a:t>Παρόλο που το επάγγελμα του τεχνολόγου τροφίμων ανταποκρίνεται στις ανάγκες και το προφίλ της, ωστόσο </a:t>
            </a:r>
            <a:r>
              <a:rPr lang="el-GR" sz="1800" i="1" u="sng" cap="none" dirty="0">
                <a:latin typeface="Calibri" panose="020F0502020204030204" pitchFamily="34" charset="0"/>
                <a:cs typeface="Calibri" panose="020F0502020204030204" pitchFamily="34" charset="0"/>
              </a:rPr>
              <a:t>θεωρείται από την ίδια ότι δεν έχει το ίδιο κύρος και γόητρο  με </a:t>
            </a:r>
            <a:r>
              <a:rPr lang="el-GR" sz="1800" i="1" cap="none" dirty="0">
                <a:latin typeface="Calibri" panose="020F0502020204030204" pitchFamily="34" charset="0"/>
                <a:cs typeface="Calibri" panose="020F0502020204030204" pitchFamily="34" charset="0"/>
              </a:rPr>
              <a:t>το επάγγελμα του στατιστικολόγου</a:t>
            </a:r>
          </a:p>
          <a:p>
            <a:pPr lvl="0" algn="just"/>
            <a:r>
              <a:rPr lang="el-GR" sz="1800" i="1" cap="none" dirty="0">
                <a:solidFill>
                  <a:schemeClr val="tx1">
                    <a:lumMod val="95000"/>
                    <a:lumOff val="5000"/>
                  </a:schemeClr>
                </a:solidFill>
                <a:latin typeface="Calibri" panose="020F0502020204030204" pitchFamily="34" charset="0"/>
                <a:cs typeface="Calibri" panose="020F0502020204030204" pitchFamily="34" charset="0"/>
              </a:rPr>
              <a:t>Η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αξία του κύρους </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φάνηκε να είναι καθοριστική για την ίδια και κατά ένα μεγάλο βαθμό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ενδοβαλλόμενη</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 από το οικογενειακό της περιβάλλον. </a:t>
            </a:r>
            <a:endParaRPr lang="en-US" sz="1800" i="1" cap="none" dirty="0">
              <a:solidFill>
                <a:schemeClr val="tx1">
                  <a:lumMod val="95000"/>
                  <a:lumOff val="5000"/>
                </a:schemeClr>
              </a:solidFill>
              <a:latin typeface="Calibri" panose="020F0502020204030204" pitchFamily="34" charset="0"/>
              <a:cs typeface="Calibri" panose="020F0502020204030204" pitchFamily="34" charset="0"/>
            </a:endParaRPr>
          </a:p>
          <a:p>
            <a:pPr lvl="0" algn="just"/>
            <a:r>
              <a:rPr lang="el-GR" sz="1800" i="1" cap="none" dirty="0">
                <a:solidFill>
                  <a:schemeClr val="tx1">
                    <a:lumMod val="95000"/>
                    <a:lumOff val="5000"/>
                  </a:schemeClr>
                </a:solidFill>
                <a:latin typeface="Calibri" panose="020F0502020204030204" pitchFamily="34" charset="0"/>
                <a:cs typeface="Calibri" panose="020F0502020204030204" pitchFamily="34" charset="0"/>
              </a:rPr>
              <a:t>Η ίδια δήλωσε ότι παρόλο που η στατιστική δεν της αρέσει τόσο πολύ, όσο η βιοτεχνολογία και η τεχνολογία τροφίμων,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και όταν φαντάζεται τον εαυτό της ως στατιστικολόγο </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σκέφτεται ότι «θα είναι κάτι που θα βαριέται»,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δεν αντέχει να υποστηρίξει </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τις άλλες δύο επιλογές,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επειδή θα νιώθει ότι στερείται γοήτρου και αναγνώρισης από τους άλλους.</a:t>
            </a:r>
            <a:endParaRPr lang="en-US" sz="1800" b="1" i="1" cap="none" dirty="0">
              <a:solidFill>
                <a:schemeClr val="tx1">
                  <a:lumMod val="95000"/>
                  <a:lumOff val="5000"/>
                </a:schemeClr>
              </a:solidFill>
              <a:latin typeface="Calibri" panose="020F0502020204030204" pitchFamily="34" charset="0"/>
              <a:cs typeface="Calibri" panose="020F0502020204030204" pitchFamily="34" charset="0"/>
            </a:endParaRPr>
          </a:p>
          <a:p>
            <a:pPr lvl="0" algn="just"/>
            <a:r>
              <a:rPr lang="el-GR" sz="1800" i="1" cap="none" dirty="0">
                <a:solidFill>
                  <a:schemeClr val="tx1">
                    <a:lumMod val="95000"/>
                    <a:lumOff val="5000"/>
                  </a:schemeClr>
                </a:solidFill>
                <a:latin typeface="Calibri" panose="020F0502020204030204" pitchFamily="34" charset="0"/>
                <a:cs typeface="Calibri" panose="020F0502020204030204" pitchFamily="34" charset="0"/>
              </a:rPr>
              <a:t>Στην επίλυση της παραπάνω σύγκρουσης βοήθησε η αναζήτηση </a:t>
            </a:r>
            <a:r>
              <a:rPr lang="el-GR" sz="1800" b="1" i="1" u="sng" cap="none" dirty="0">
                <a:solidFill>
                  <a:schemeClr val="tx1">
                    <a:lumMod val="95000"/>
                    <a:lumOff val="5000"/>
                  </a:schemeClr>
                </a:solidFill>
                <a:latin typeface="Calibri" panose="020F0502020204030204" pitchFamily="34" charset="0"/>
                <a:cs typeface="Calibri" panose="020F0502020204030204" pitchFamily="34" charset="0"/>
              </a:rPr>
              <a:t>περαιτέρω πληροφόρησης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για τα δύο επαγγέλματα</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 την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επαγγελματική τους αποκατάσταση </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και τις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επαγγελματικές διεξόδους </a:t>
            </a:r>
          </a:p>
          <a:p>
            <a:pPr lvl="0" algn="just"/>
            <a:r>
              <a:rPr lang="el-GR" sz="1800" i="1" cap="none" dirty="0">
                <a:solidFill>
                  <a:schemeClr val="tx1">
                    <a:lumMod val="95000"/>
                    <a:lumOff val="5000"/>
                  </a:schemeClr>
                </a:solidFill>
                <a:latin typeface="Calibri" panose="020F0502020204030204" pitchFamily="34" charset="0"/>
                <a:cs typeface="Calibri" panose="020F0502020204030204" pitchFamily="34" charset="0"/>
              </a:rPr>
              <a:t>Κατά αυτό τον τρόπο η Βάνια μπόρεσε να εμπλουτίσει την εικόνα των δύο επαγγελμάτων, ξεφεύγοντας από τα στερεότυπα, και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να παρουσιάσει με μεγαλύτερη σιγουριά </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τη πιθανή επιλογή της στους σημαντικούς άλλους</a:t>
            </a:r>
            <a:r>
              <a:rPr lang="en-US" sz="1800" i="1" cap="none" dirty="0">
                <a:solidFill>
                  <a:schemeClr val="tx1">
                    <a:lumMod val="95000"/>
                    <a:lumOff val="5000"/>
                  </a:schemeClr>
                </a:solidFill>
                <a:latin typeface="Calibri" panose="020F0502020204030204" pitchFamily="34" charset="0"/>
                <a:cs typeface="Calibri" panose="020F0502020204030204" pitchFamily="34" charset="0"/>
              </a:rPr>
              <a:t> (</a:t>
            </a:r>
            <a:r>
              <a:rPr lang="el-GR" sz="1800" b="1" i="1" cap="none" dirty="0">
                <a:solidFill>
                  <a:schemeClr val="tx1">
                    <a:lumMod val="95000"/>
                    <a:lumOff val="5000"/>
                  </a:schemeClr>
                </a:solidFill>
                <a:latin typeface="Calibri" panose="020F0502020204030204" pitchFamily="34" charset="0"/>
                <a:cs typeface="Calibri" panose="020F0502020204030204" pitchFamily="34" charset="0"/>
              </a:rPr>
              <a:t>δέσμευση</a:t>
            </a:r>
            <a:r>
              <a:rPr lang="el-GR" sz="1800" i="1" cap="none" dirty="0">
                <a:solidFill>
                  <a:schemeClr val="tx1">
                    <a:lumMod val="95000"/>
                    <a:lumOff val="5000"/>
                  </a:schemeClr>
                </a:solidFill>
                <a:latin typeface="Calibri" panose="020F0502020204030204" pitchFamily="34" charset="0"/>
                <a:cs typeface="Calibri" panose="020F0502020204030204" pitchFamily="34" charset="0"/>
              </a:rPr>
              <a:t>)</a:t>
            </a:r>
          </a:p>
          <a:p>
            <a:pPr marL="0" indent="0" algn="just">
              <a:buNone/>
            </a:pPr>
            <a:endParaRPr lang="el-GR" sz="2200" i="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5223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4294967295"/>
          </p:nvPr>
        </p:nvSpPr>
        <p:spPr>
          <a:xfrm>
            <a:off x="405780" y="292893"/>
            <a:ext cx="4457002" cy="512763"/>
          </a:xfrm>
          <a:solidFill>
            <a:schemeClr val="accent1">
              <a:lumMod val="75000"/>
            </a:schemeClr>
          </a:solidFill>
        </p:spPr>
        <p:txBody>
          <a:bodyPr>
            <a:normAutofit fontScale="92500" lnSpcReduction="10000"/>
          </a:bodyPr>
          <a:lstStyle/>
          <a:p>
            <a:r>
              <a:rPr lang="el-GR" sz="2800" cap="none" dirty="0">
                <a:solidFill>
                  <a:schemeClr val="bg1"/>
                </a:solidFill>
                <a:latin typeface="Calibri" panose="020F0502020204030204" pitchFamily="34" charset="0"/>
                <a:cs typeface="Calibri" panose="020F0502020204030204" pitchFamily="34" charset="0"/>
              </a:rPr>
              <a:t>Τεχνολόγος τροφίμων </a:t>
            </a:r>
          </a:p>
        </p:txBody>
      </p:sp>
      <p:sp>
        <p:nvSpPr>
          <p:cNvPr id="4" name="Θέση περιεχομένου 3"/>
          <p:cNvSpPr>
            <a:spLocks noGrp="1"/>
          </p:cNvSpPr>
          <p:nvPr>
            <p:ph sz="half" idx="4294967295"/>
          </p:nvPr>
        </p:nvSpPr>
        <p:spPr>
          <a:xfrm>
            <a:off x="189756" y="1268413"/>
            <a:ext cx="5218857" cy="2420937"/>
          </a:xfrm>
        </p:spPr>
        <p:txBody>
          <a:bodyPr>
            <a:normAutofit/>
          </a:bodyPr>
          <a:lstStyle/>
          <a:p>
            <a:pPr algn="just"/>
            <a:r>
              <a:rPr lang="el-GR" cap="none" dirty="0">
                <a:latin typeface="Calibri" panose="020F0502020204030204" pitchFamily="34" charset="0"/>
                <a:cs typeface="Calibri" panose="020F0502020204030204" pitchFamily="34" charset="0"/>
              </a:rPr>
              <a:t>Ο τεχνολόγος τροφίμων </a:t>
            </a:r>
            <a:r>
              <a:rPr lang="el-GR" b="1" cap="none" dirty="0">
                <a:latin typeface="Calibri" panose="020F0502020204030204" pitchFamily="34" charset="0"/>
                <a:cs typeface="Calibri" panose="020F0502020204030204" pitchFamily="34" charset="0"/>
              </a:rPr>
              <a:t>ασχολείται </a:t>
            </a:r>
            <a:r>
              <a:rPr lang="el-GR" cap="none" dirty="0">
                <a:latin typeface="Calibri" panose="020F0502020204030204" pitchFamily="34" charset="0"/>
                <a:cs typeface="Calibri" panose="020F0502020204030204" pitchFamily="34" charset="0"/>
              </a:rPr>
              <a:t>με την επεξεργασία, τη συσκευασία, τη μεταφορά, την αποθήκευση και τον έλεγχο της ποιοτικής κατάστασης των τροφίμων, από το στάδιο της συλλογής τους ως τη δημιουργία του τελικού προϊόντος που διατίθεται προς κατανάλωση. </a:t>
            </a:r>
          </a:p>
        </p:txBody>
      </p:sp>
      <p:sp>
        <p:nvSpPr>
          <p:cNvPr id="5" name="Θέση κειμένου 4"/>
          <p:cNvSpPr>
            <a:spLocks noGrp="1"/>
          </p:cNvSpPr>
          <p:nvPr>
            <p:ph type="body" sz="quarter" idx="4294967295"/>
          </p:nvPr>
        </p:nvSpPr>
        <p:spPr>
          <a:xfrm>
            <a:off x="7155169" y="294481"/>
            <a:ext cx="4062213" cy="511175"/>
          </a:xfrm>
          <a:solidFill>
            <a:schemeClr val="accent1">
              <a:lumMod val="75000"/>
            </a:schemeClr>
          </a:solidFill>
        </p:spPr>
        <p:txBody>
          <a:bodyPr>
            <a:normAutofit fontScale="92500" lnSpcReduction="10000"/>
          </a:bodyPr>
          <a:lstStyle/>
          <a:p>
            <a:pPr algn="ctr"/>
            <a:r>
              <a:rPr lang="el-GR" sz="2800" cap="none" dirty="0">
                <a:solidFill>
                  <a:schemeClr val="bg1"/>
                </a:solidFill>
                <a:latin typeface="Calibri" panose="020F0502020204030204" pitchFamily="34" charset="0"/>
                <a:cs typeface="Calibri" panose="020F0502020204030204" pitchFamily="34" charset="0"/>
              </a:rPr>
              <a:t>Βιοτεχνολόγος</a:t>
            </a:r>
          </a:p>
        </p:txBody>
      </p:sp>
      <p:sp>
        <p:nvSpPr>
          <p:cNvPr id="6" name="Θέση περιεχομένου 5"/>
          <p:cNvSpPr>
            <a:spLocks noGrp="1"/>
          </p:cNvSpPr>
          <p:nvPr>
            <p:ph sz="quarter" idx="4294967295"/>
          </p:nvPr>
        </p:nvSpPr>
        <p:spPr>
          <a:xfrm>
            <a:off x="6454452" y="1341438"/>
            <a:ext cx="5040561" cy="1800225"/>
          </a:xfrm>
        </p:spPr>
        <p:txBody>
          <a:bodyPr>
            <a:normAutofit lnSpcReduction="10000"/>
          </a:bodyPr>
          <a:lstStyle/>
          <a:p>
            <a:pPr algn="just"/>
            <a:r>
              <a:rPr lang="el-GR" cap="none" dirty="0">
                <a:latin typeface="Calibri" panose="020F0502020204030204" pitchFamily="34" charset="0"/>
                <a:cs typeface="Calibri" panose="020F0502020204030204" pitchFamily="34" charset="0"/>
              </a:rPr>
              <a:t>Ο βιοτεχνολόγος </a:t>
            </a:r>
            <a:r>
              <a:rPr lang="el-GR" b="1" cap="none" dirty="0">
                <a:latin typeface="Calibri" panose="020F0502020204030204" pitchFamily="34" charset="0"/>
                <a:cs typeface="Calibri" panose="020F0502020204030204" pitchFamily="34" charset="0"/>
              </a:rPr>
              <a:t>εργάζεται</a:t>
            </a:r>
            <a:r>
              <a:rPr lang="el-GR" cap="none" dirty="0">
                <a:latin typeface="Calibri" panose="020F0502020204030204" pitchFamily="34" charset="0"/>
                <a:cs typeface="Calibri" panose="020F0502020204030204" pitchFamily="34" charset="0"/>
              </a:rPr>
              <a:t> τόσο με φυτικούς όσο και με ζωικούς οργανισμούς για τη βιομηχανική ανάπτυξη προϊόντων. Για την ανάπτυξη νέων φαρμάκων ακόμα και με τη δημιουργία βιοκαυσίμων</a:t>
            </a:r>
            <a:r>
              <a:rPr lang="el-GR" dirty="0">
                <a:latin typeface="Calibri" panose="020F0502020204030204" pitchFamily="34" charset="0"/>
                <a:cs typeface="Calibri" panose="020F0502020204030204" pitchFamily="34" charset="0"/>
              </a:rPr>
              <a:t>.</a:t>
            </a:r>
          </a:p>
        </p:txBody>
      </p:sp>
      <p:sp>
        <p:nvSpPr>
          <p:cNvPr id="8" name="Ορθογώνιο 7"/>
          <p:cNvSpPr/>
          <p:nvPr/>
        </p:nvSpPr>
        <p:spPr>
          <a:xfrm>
            <a:off x="402801" y="3861048"/>
            <a:ext cx="5112568" cy="1323439"/>
          </a:xfrm>
          <a:prstGeom prst="rect">
            <a:avLst/>
          </a:prstGeom>
        </p:spPr>
        <p:txBody>
          <a:bodyPr wrap="square">
            <a:spAutoFit/>
          </a:bodyPr>
          <a:lstStyle/>
          <a:p>
            <a:pPr algn="just"/>
            <a:r>
              <a:rPr lang="el-GR" sz="2000" dirty="0">
                <a:latin typeface="Calibri" panose="020F0502020204030204" pitchFamily="34" charset="0"/>
                <a:cs typeface="Calibri" panose="020F0502020204030204" pitchFamily="34" charset="0"/>
              </a:rPr>
              <a:t>Οι προοπτικές απασχόλησης </a:t>
            </a:r>
            <a:r>
              <a:rPr lang="el-GR" sz="2000" b="1" dirty="0">
                <a:latin typeface="Calibri" panose="020F0502020204030204" pitchFamily="34" charset="0"/>
                <a:cs typeface="Calibri" panose="020F0502020204030204" pitchFamily="34" charset="0"/>
              </a:rPr>
              <a:t>διαγράφονται θετικές</a:t>
            </a:r>
            <a:r>
              <a:rPr lang="el-GR" sz="2000" dirty="0">
                <a:latin typeface="Calibri" panose="020F0502020204030204" pitchFamily="34" charset="0"/>
                <a:cs typeface="Calibri" panose="020F0502020204030204" pitchFamily="34" charset="0"/>
              </a:rPr>
              <a:t>, καθώς οι υπηρεσίες αυτού του είδους είναι απαραίτητες στη σημερινή εποχή και οι </a:t>
            </a:r>
            <a:r>
              <a:rPr lang="el-GR" sz="2000" b="1" dirty="0">
                <a:latin typeface="Calibri" panose="020F0502020204030204" pitchFamily="34" charset="0"/>
                <a:cs typeface="Calibri" panose="020F0502020204030204" pitchFamily="34" charset="0"/>
              </a:rPr>
              <a:t>αποδοχές υψηλές</a:t>
            </a:r>
          </a:p>
        </p:txBody>
      </p:sp>
      <p:sp>
        <p:nvSpPr>
          <p:cNvPr id="9" name="Ορθογώνιο 8"/>
          <p:cNvSpPr/>
          <p:nvPr/>
        </p:nvSpPr>
        <p:spPr>
          <a:xfrm>
            <a:off x="6526459" y="3798530"/>
            <a:ext cx="4896545" cy="1015663"/>
          </a:xfrm>
          <a:prstGeom prst="rect">
            <a:avLst/>
          </a:prstGeom>
        </p:spPr>
        <p:txBody>
          <a:bodyPr wrap="square">
            <a:spAutoFit/>
          </a:bodyPr>
          <a:lstStyle/>
          <a:p>
            <a:pPr algn="just"/>
            <a:r>
              <a:rPr lang="el-GR" sz="2000" dirty="0">
                <a:latin typeface="Calibri" panose="020F0502020204030204" pitchFamily="34" charset="0"/>
                <a:cs typeface="Calibri" panose="020F0502020204030204" pitchFamily="34" charset="0"/>
              </a:rPr>
              <a:t>Έχει πλήθος εφαρμογών στις επιστήμες υγείας, την Γεωπονική επιστήμη, την προστασία του περιβάλλοντος</a:t>
            </a:r>
          </a:p>
        </p:txBody>
      </p:sp>
    </p:spTree>
    <p:extLst>
      <p:ext uri="{BB962C8B-B14F-4D97-AF65-F5344CB8AC3E}">
        <p14:creationId xmlns:p14="http://schemas.microsoft.com/office/powerpoint/2010/main" val="2641592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549796" y="548681"/>
            <a:ext cx="11089232" cy="4752527"/>
          </a:xfrm>
        </p:spPr>
        <p:txBody>
          <a:bodyPr>
            <a:normAutofit/>
          </a:bodyPr>
          <a:lstStyle/>
          <a:p>
            <a:pPr algn="just"/>
            <a:r>
              <a:rPr lang="el-GR" sz="2200" cap="none" dirty="0">
                <a:latin typeface="Calibri" panose="020F0502020204030204" pitchFamily="34" charset="0"/>
                <a:cs typeface="Calibri" panose="020F0502020204030204" pitchFamily="34" charset="0"/>
              </a:rPr>
              <a:t>Ακόμα, πραγματοποιήθηκε συνάντηση με την ίδια και την οικογένεια, παρουσία του συμβούλου, όπου </a:t>
            </a:r>
            <a:r>
              <a:rPr lang="el-GR" sz="2200" b="1" cap="none" dirty="0">
                <a:latin typeface="Calibri" panose="020F0502020204030204" pitchFamily="34" charset="0"/>
                <a:cs typeface="Calibri" panose="020F0502020204030204" pitchFamily="34" charset="0"/>
              </a:rPr>
              <a:t>συζητήθηκε η αξία του κύρους σε βάθος</a:t>
            </a:r>
            <a:r>
              <a:rPr lang="el-GR" sz="2200" cap="none" dirty="0">
                <a:latin typeface="Calibri" panose="020F0502020204030204" pitchFamily="34" charset="0"/>
                <a:cs typeface="Calibri" panose="020F0502020204030204" pitchFamily="34" charset="0"/>
              </a:rPr>
              <a:t>. </a:t>
            </a:r>
          </a:p>
          <a:p>
            <a:pPr algn="just"/>
            <a:r>
              <a:rPr lang="el-GR" sz="2200" cap="none" dirty="0">
                <a:latin typeface="Calibri" panose="020F0502020204030204" pitchFamily="34" charset="0"/>
                <a:cs typeface="Calibri" panose="020F0502020204030204" pitchFamily="34" charset="0"/>
              </a:rPr>
              <a:t>Από τη συζήτηση </a:t>
            </a:r>
            <a:r>
              <a:rPr lang="el-GR" sz="2200" b="1" cap="none" dirty="0">
                <a:latin typeface="Calibri" panose="020F0502020204030204" pitchFamily="34" charset="0"/>
                <a:cs typeface="Calibri" panose="020F0502020204030204" pitchFamily="34" charset="0"/>
              </a:rPr>
              <a:t>των παραγόντων που προσδίδουν κύρος </a:t>
            </a:r>
            <a:r>
              <a:rPr lang="el-GR" sz="2200" cap="none" dirty="0">
                <a:latin typeface="Calibri" panose="020F0502020204030204" pitchFamily="34" charset="0"/>
                <a:cs typeface="Calibri" panose="020F0502020204030204" pitchFamily="34" charset="0"/>
              </a:rPr>
              <a:t>σε έναν επαγγελματία και από παραδείγματα που αναδύθηκαν από την ίδια την εμπειρία των δύο γονέων προέκυψε ότι οι εργαζόμενοι, που ανελίσσονται επαγγελματικά και πετυχαίνουν αναγνώριση και σεβασμό, </a:t>
            </a:r>
            <a:r>
              <a:rPr lang="el-GR" sz="2200" b="1" cap="none" dirty="0">
                <a:latin typeface="Calibri" panose="020F0502020204030204" pitchFamily="34" charset="0"/>
                <a:cs typeface="Calibri" panose="020F0502020204030204" pitchFamily="34" charset="0"/>
              </a:rPr>
              <a:t>δεν είναι απαραίτητα οι απόφοιτοι πανεπιστημιακών ιδρυμάτων</a:t>
            </a:r>
            <a:r>
              <a:rPr lang="el-GR" sz="2200" cap="none" dirty="0">
                <a:latin typeface="Calibri" panose="020F0502020204030204" pitchFamily="34" charset="0"/>
                <a:cs typeface="Calibri" panose="020F0502020204030204" pitchFamily="34" charset="0"/>
              </a:rPr>
              <a:t>. </a:t>
            </a:r>
          </a:p>
          <a:p>
            <a:pPr algn="just"/>
            <a:r>
              <a:rPr lang="el-GR" sz="2200" cap="none" dirty="0">
                <a:latin typeface="Calibri" panose="020F0502020204030204" pitchFamily="34" charset="0"/>
                <a:cs typeface="Calibri" panose="020F0502020204030204" pitchFamily="34" charset="0"/>
              </a:rPr>
              <a:t>Με αυτό τον τρόπο </a:t>
            </a:r>
            <a:r>
              <a:rPr lang="el-GR" sz="2200" b="1" i="1" cap="none" dirty="0">
                <a:latin typeface="Calibri" panose="020F0502020204030204" pitchFamily="34" charset="0"/>
                <a:cs typeface="Calibri" panose="020F0502020204030204" pitchFamily="34" charset="0"/>
              </a:rPr>
              <a:t>έγινε μια αναπλαισίωση της παρούσας στάσης </a:t>
            </a:r>
            <a:r>
              <a:rPr lang="el-GR" sz="2200" cap="none" dirty="0">
                <a:latin typeface="Calibri" panose="020F0502020204030204" pitchFamily="34" charset="0"/>
                <a:cs typeface="Calibri" panose="020F0502020204030204" pitchFamily="34" charset="0"/>
              </a:rPr>
              <a:t>των γονέων αναφορικά με τις επαγγελματικές επιλογές της Βάνιας, </a:t>
            </a:r>
            <a:r>
              <a:rPr lang="el-GR" sz="2200" b="1" cap="none" dirty="0">
                <a:latin typeface="Calibri" panose="020F0502020204030204" pitchFamily="34" charset="0"/>
                <a:cs typeface="Calibri" panose="020F0502020204030204" pitchFamily="34" charset="0"/>
              </a:rPr>
              <a:t>η οποία στηρίχθηκε στην καλύτερη γνώση τόσο του εαυτού της όσο και του περιβάλλοντος</a:t>
            </a:r>
            <a:endParaRPr lang="el-GR" sz="2200" b="1" i="1" cap="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8443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4294967295"/>
          </p:nvPr>
        </p:nvSpPr>
        <p:spPr>
          <a:xfrm>
            <a:off x="405780" y="260648"/>
            <a:ext cx="10684495" cy="3387725"/>
          </a:xfrm>
        </p:spPr>
        <p:txBody>
          <a:bodyPr>
            <a:normAutofit/>
          </a:bodyPr>
          <a:lstStyle/>
          <a:p>
            <a:pPr algn="just">
              <a:lnSpc>
                <a:spcPct val="200000"/>
              </a:lnSpc>
            </a:pPr>
            <a:r>
              <a:rPr lang="el-GR" sz="2200" cap="none" dirty="0">
                <a:latin typeface="Calibri" panose="020F0502020204030204" pitchFamily="34" charset="0"/>
                <a:cs typeface="Calibri" panose="020F0502020204030204" pitchFamily="34" charset="0"/>
              </a:rPr>
              <a:t>Βάσει της παραπάνω διαδικασίας, η συμβουλευόμενη κατάφερε </a:t>
            </a:r>
            <a:r>
              <a:rPr lang="el-GR" sz="2200" b="1" i="1" cap="none" dirty="0">
                <a:latin typeface="Calibri" panose="020F0502020204030204" pitchFamily="34" charset="0"/>
                <a:cs typeface="Calibri" panose="020F0502020204030204" pitchFamily="34" charset="0"/>
              </a:rPr>
              <a:t>να κατασταλάξει στην απόφαση της βιοτεχνολογίας και της τεχνολογίας τροφίμων</a:t>
            </a:r>
            <a:r>
              <a:rPr lang="el-GR" sz="2200" cap="none" dirty="0">
                <a:latin typeface="Calibri" panose="020F0502020204030204" pitchFamily="34" charset="0"/>
                <a:cs typeface="Calibri" panose="020F0502020204030204" pitchFamily="34" charset="0"/>
              </a:rPr>
              <a:t>, να </a:t>
            </a:r>
            <a:r>
              <a:rPr lang="el-GR" sz="2200" b="1" cap="none" dirty="0">
                <a:latin typeface="Calibri" panose="020F0502020204030204" pitchFamily="34" charset="0"/>
                <a:cs typeface="Calibri" panose="020F0502020204030204" pitchFamily="34" charset="0"/>
              </a:rPr>
              <a:t>νιώσει σιγουριά </a:t>
            </a:r>
            <a:r>
              <a:rPr lang="el-GR" sz="2200" cap="none" dirty="0">
                <a:latin typeface="Calibri" panose="020F0502020204030204" pitchFamily="34" charset="0"/>
                <a:cs typeface="Calibri" panose="020F0502020204030204" pitchFamily="34" charset="0"/>
              </a:rPr>
              <a:t>για τα </a:t>
            </a:r>
            <a:r>
              <a:rPr lang="el-GR" sz="2200" b="1" cap="none" dirty="0">
                <a:latin typeface="Calibri" panose="020F0502020204030204" pitchFamily="34" charset="0"/>
                <a:cs typeface="Calibri" panose="020F0502020204030204" pitchFamily="34" charset="0"/>
              </a:rPr>
              <a:t>ενδιαφέροντα</a:t>
            </a:r>
            <a:r>
              <a:rPr lang="el-GR" sz="2200" cap="none" dirty="0">
                <a:latin typeface="Calibri" panose="020F0502020204030204" pitchFamily="34" charset="0"/>
                <a:cs typeface="Calibri" panose="020F0502020204030204" pitchFamily="34" charset="0"/>
              </a:rPr>
              <a:t>, τις </a:t>
            </a:r>
            <a:r>
              <a:rPr lang="el-GR" sz="2200" b="1" cap="none" dirty="0">
                <a:latin typeface="Calibri" panose="020F0502020204030204" pitchFamily="34" charset="0"/>
                <a:cs typeface="Calibri" panose="020F0502020204030204" pitchFamily="34" charset="0"/>
              </a:rPr>
              <a:t>αξίες</a:t>
            </a:r>
            <a:r>
              <a:rPr lang="el-GR" sz="2200" cap="none" dirty="0">
                <a:latin typeface="Calibri" panose="020F0502020204030204" pitchFamily="34" charset="0"/>
                <a:cs typeface="Calibri" panose="020F0502020204030204" pitchFamily="34" charset="0"/>
              </a:rPr>
              <a:t> και τις </a:t>
            </a:r>
            <a:r>
              <a:rPr lang="el-GR" sz="2200" b="1" cap="none" dirty="0">
                <a:latin typeface="Calibri" panose="020F0502020204030204" pitchFamily="34" charset="0"/>
                <a:cs typeface="Calibri" panose="020F0502020204030204" pitchFamily="34" charset="0"/>
              </a:rPr>
              <a:t>ικανότητές</a:t>
            </a:r>
            <a:r>
              <a:rPr lang="el-GR" sz="2200" cap="none" dirty="0">
                <a:latin typeface="Calibri" panose="020F0502020204030204" pitchFamily="34" charset="0"/>
                <a:cs typeface="Calibri" panose="020F0502020204030204" pitchFamily="34" charset="0"/>
              </a:rPr>
              <a:t> της και να </a:t>
            </a:r>
            <a:r>
              <a:rPr lang="el-GR" sz="2200" b="1" cap="none" dirty="0">
                <a:latin typeface="Calibri" panose="020F0502020204030204" pitchFamily="34" charset="0"/>
                <a:cs typeface="Calibri" panose="020F0502020204030204" pitchFamily="34" charset="0"/>
              </a:rPr>
              <a:t>υποστηρίξει </a:t>
            </a:r>
            <a:r>
              <a:rPr lang="el-GR" sz="2200" cap="none" dirty="0">
                <a:latin typeface="Calibri" panose="020F0502020204030204" pitchFamily="34" charset="0"/>
                <a:cs typeface="Calibri" panose="020F0502020204030204" pitchFamily="34" charset="0"/>
              </a:rPr>
              <a:t>καλύτερα</a:t>
            </a:r>
            <a:r>
              <a:rPr lang="el-GR" sz="2200" b="1" cap="none" dirty="0">
                <a:latin typeface="Calibri" panose="020F0502020204030204" pitchFamily="34" charset="0"/>
                <a:cs typeface="Calibri" panose="020F0502020204030204" pitchFamily="34" charset="0"/>
              </a:rPr>
              <a:t> </a:t>
            </a:r>
            <a:r>
              <a:rPr lang="el-GR" sz="2200" cap="none" dirty="0">
                <a:latin typeface="Calibri" panose="020F0502020204030204" pitchFamily="34" charset="0"/>
                <a:cs typeface="Calibri" panose="020F0502020204030204" pitchFamily="34" charset="0"/>
              </a:rPr>
              <a:t>την </a:t>
            </a:r>
            <a:r>
              <a:rPr lang="el-GR" sz="2200" b="1" cap="none" dirty="0">
                <a:latin typeface="Calibri" panose="020F0502020204030204" pitchFamily="34" charset="0"/>
                <a:cs typeface="Calibri" panose="020F0502020204030204" pitchFamily="34" charset="0"/>
              </a:rPr>
              <a:t>απόφασή της στο περιβάλλον</a:t>
            </a:r>
            <a:r>
              <a:rPr lang="el-GR" sz="2200" cap="none" dirty="0">
                <a:latin typeface="Calibri" panose="020F0502020204030204" pitchFamily="34" charset="0"/>
                <a:cs typeface="Calibri" panose="020F0502020204030204" pitchFamily="34" charset="0"/>
              </a:rPr>
              <a:t> της </a:t>
            </a:r>
            <a:r>
              <a:rPr lang="el-GR" sz="2200" b="1" cap="none" dirty="0">
                <a:latin typeface="Calibri" panose="020F0502020204030204" pitchFamily="34" charset="0"/>
                <a:cs typeface="Calibri" panose="020F0502020204030204" pitchFamily="34" charset="0"/>
              </a:rPr>
              <a:t>αντλώντας</a:t>
            </a:r>
            <a:r>
              <a:rPr lang="el-GR" sz="2200" cap="none" dirty="0">
                <a:latin typeface="Calibri" panose="020F0502020204030204" pitchFamily="34" charset="0"/>
                <a:cs typeface="Calibri" panose="020F0502020204030204" pitchFamily="34" charset="0"/>
              </a:rPr>
              <a:t> την </a:t>
            </a:r>
            <a:r>
              <a:rPr lang="el-GR" sz="2200" b="1" cap="none" dirty="0">
                <a:latin typeface="Calibri" panose="020F0502020204030204" pitchFamily="34" charset="0"/>
                <a:cs typeface="Calibri" panose="020F0502020204030204" pitchFamily="34" charset="0"/>
              </a:rPr>
              <a:t>υποστήριξη</a:t>
            </a:r>
            <a:r>
              <a:rPr lang="el-GR" sz="2200" cap="none" dirty="0">
                <a:latin typeface="Calibri" panose="020F0502020204030204" pitchFamily="34" charset="0"/>
                <a:cs typeface="Calibri" panose="020F0502020204030204" pitchFamily="34" charset="0"/>
              </a:rPr>
              <a:t> του. </a:t>
            </a:r>
            <a:endParaRPr lang="el-GR" sz="2200" i="1" cap="none" dirty="0">
              <a:latin typeface="Calibri" panose="020F0502020204030204" pitchFamily="34" charset="0"/>
              <a:cs typeface="Calibri" panose="020F0502020204030204" pitchFamily="34" charset="0"/>
            </a:endParaRPr>
          </a:p>
        </p:txBody>
      </p:sp>
      <p:pic>
        <p:nvPicPr>
          <p:cNvPr id="4" name="Εικόνα 3"/>
          <p:cNvPicPr>
            <a:picLocks noChangeAspect="1"/>
          </p:cNvPicPr>
          <p:nvPr/>
        </p:nvPicPr>
        <p:blipFill>
          <a:blip r:embed="rId2"/>
          <a:stretch>
            <a:fillRect/>
          </a:stretch>
        </p:blipFill>
        <p:spPr>
          <a:xfrm>
            <a:off x="7822604" y="3717032"/>
            <a:ext cx="3804270" cy="1892424"/>
          </a:xfrm>
          <a:prstGeom prst="rect">
            <a:avLst/>
          </a:prstGeom>
        </p:spPr>
      </p:pic>
    </p:spTree>
    <p:extLst>
      <p:ext uri="{BB962C8B-B14F-4D97-AF65-F5344CB8AC3E}">
        <p14:creationId xmlns:p14="http://schemas.microsoft.com/office/powerpoint/2010/main" val="2862532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Θέση περιεχομένου 5"/>
          <p:cNvGraphicFramePr>
            <a:graphicFrameLocks noGrp="1"/>
          </p:cNvGraphicFramePr>
          <p:nvPr>
            <p:ph idx="4294967295"/>
            <p:extLst>
              <p:ext uri="{D42A27DB-BD31-4B8C-83A1-F6EECF244321}">
                <p14:modId xmlns:p14="http://schemas.microsoft.com/office/powerpoint/2010/main" val="4140567681"/>
              </p:ext>
            </p:extLst>
          </p:nvPr>
        </p:nvGraphicFramePr>
        <p:xfrm>
          <a:off x="1845940" y="1340768"/>
          <a:ext cx="10156825" cy="2303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2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2566020" y="3212976"/>
            <a:ext cx="712879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Calibri" panose="020F0502020204030204" pitchFamily="34" charset="0"/>
              <a:cs typeface="Calibri" panose="020F0502020204030204" pitchFamily="34" charset="0"/>
            </a:endParaRPr>
          </a:p>
          <a:p>
            <a:pPr algn="ctr"/>
            <a:r>
              <a:rPr lang="el-GR" sz="2800" b="1" dirty="0">
                <a:latin typeface="Calibri" panose="020F0502020204030204" pitchFamily="34" charset="0"/>
                <a:cs typeface="Calibri" panose="020F0502020204030204" pitchFamily="34" charset="0"/>
              </a:rPr>
              <a:t>Δεν υπάρχει μία </a:t>
            </a:r>
            <a:r>
              <a:rPr lang="el-GR" sz="2800" dirty="0">
                <a:latin typeface="Calibri" panose="020F0502020204030204" pitchFamily="34" charset="0"/>
                <a:cs typeface="Calibri" panose="020F0502020204030204" pitchFamily="34" charset="0"/>
              </a:rPr>
              <a:t>μοναδική, καθορισμένη ταξινόμηση των εργασιακών αξιών, υπάρχουν </a:t>
            </a:r>
            <a:r>
              <a:rPr lang="el-GR" sz="2800" b="1" dirty="0">
                <a:latin typeface="Calibri" panose="020F0502020204030204" pitchFamily="34" charset="0"/>
                <a:cs typeface="Calibri" panose="020F0502020204030204" pitchFamily="34" charset="0"/>
              </a:rPr>
              <a:t>πολυάριθμες τυπολογίες </a:t>
            </a:r>
            <a:endParaRPr lang="en-US" sz="2800" b="1" dirty="0">
              <a:latin typeface="Calibri" panose="020F0502020204030204" pitchFamily="34" charset="0"/>
              <a:cs typeface="Calibri" panose="020F0502020204030204" pitchFamily="34" charset="0"/>
            </a:endParaRPr>
          </a:p>
          <a:p>
            <a:pPr algn="ctr"/>
            <a:endParaRPr lang="el-GR" dirty="0"/>
          </a:p>
        </p:txBody>
      </p:sp>
      <p:sp>
        <p:nvSpPr>
          <p:cNvPr id="9" name="Ορθογώνιο 8"/>
          <p:cNvSpPr/>
          <p:nvPr/>
        </p:nvSpPr>
        <p:spPr>
          <a:xfrm>
            <a:off x="2638028" y="1484784"/>
            <a:ext cx="6051015" cy="584775"/>
          </a:xfrm>
          <a:prstGeom prst="rect">
            <a:avLst/>
          </a:prstGeom>
        </p:spPr>
        <p:txBody>
          <a:bodyPr wrap="none">
            <a:spAutoFit/>
          </a:bodyPr>
          <a:lstStyle/>
          <a:p>
            <a:pPr algn="ctr"/>
            <a:r>
              <a:rPr lang="el-GR" sz="3200" b="1" i="1" dirty="0">
                <a:solidFill>
                  <a:srgbClr val="374C81"/>
                </a:solidFill>
                <a:latin typeface="Calibri" panose="020F0502020204030204" pitchFamily="34" charset="0"/>
                <a:cs typeface="Calibri" panose="020F0502020204030204" pitchFamily="34" charset="0"/>
              </a:rPr>
              <a:t>πόσες εργασιακές αξίες υπάρχουν</a:t>
            </a:r>
            <a:endParaRPr lang="el-GR" sz="3200" dirty="0"/>
          </a:p>
        </p:txBody>
      </p:sp>
      <p:pic>
        <p:nvPicPr>
          <p:cNvPr id="11" name="Εικόνα 10"/>
          <p:cNvPicPr>
            <a:picLocks noChangeAspect="1"/>
          </p:cNvPicPr>
          <p:nvPr/>
        </p:nvPicPr>
        <p:blipFill>
          <a:blip r:embed="rId3"/>
          <a:stretch>
            <a:fillRect/>
          </a:stretch>
        </p:blipFill>
        <p:spPr>
          <a:xfrm>
            <a:off x="8974732" y="214260"/>
            <a:ext cx="2800350" cy="1638300"/>
          </a:xfrm>
          <a:prstGeom prst="rect">
            <a:avLst/>
          </a:prstGeom>
        </p:spPr>
      </p:pic>
    </p:spTree>
    <p:extLst>
      <p:ext uri="{BB962C8B-B14F-4D97-AF65-F5344CB8AC3E}">
        <p14:creationId xmlns:p14="http://schemas.microsoft.com/office/powerpoint/2010/main" val="3439404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4294967295"/>
          </p:nvPr>
        </p:nvSpPr>
        <p:spPr>
          <a:xfrm>
            <a:off x="333772" y="116632"/>
            <a:ext cx="10945216" cy="5472607"/>
          </a:xfrm>
        </p:spPr>
        <p:txBody>
          <a:bodyPr>
            <a:noAutofit/>
          </a:bodyPr>
          <a:lstStyle/>
          <a:p>
            <a:pPr algn="just"/>
            <a:r>
              <a:rPr lang="el-GR" sz="2800" cap="none" dirty="0">
                <a:latin typeface="Calibri" panose="020F0502020204030204" pitchFamily="34" charset="0"/>
                <a:cs typeface="Calibri" panose="020F0502020204030204" pitchFamily="34" charset="0"/>
              </a:rPr>
              <a:t>Α) </a:t>
            </a:r>
            <a:r>
              <a:rPr lang="el-GR" sz="2800" b="1" cap="none" dirty="0">
                <a:latin typeface="Calibri" panose="020F0502020204030204" pitchFamily="34" charset="0"/>
                <a:cs typeface="Calibri" panose="020F0502020204030204" pitchFamily="34" charset="0"/>
              </a:rPr>
              <a:t>εξωτερικές</a:t>
            </a:r>
            <a:r>
              <a:rPr lang="el-GR" sz="2800" cap="none" dirty="0">
                <a:latin typeface="Calibri" panose="020F0502020204030204" pitchFamily="34" charset="0"/>
                <a:cs typeface="Calibri" panose="020F0502020204030204" pitchFamily="34" charset="0"/>
              </a:rPr>
              <a:t> (σχετιζόμενες με τις </a:t>
            </a:r>
            <a:r>
              <a:rPr lang="el-GR" sz="2800" b="1" cap="none" dirty="0">
                <a:latin typeface="Calibri" panose="020F0502020204030204" pitchFamily="34" charset="0"/>
                <a:cs typeface="Calibri" panose="020F0502020204030204" pitchFamily="34" charset="0"/>
              </a:rPr>
              <a:t>υλικές πτυχές </a:t>
            </a:r>
            <a:r>
              <a:rPr lang="el-GR" sz="2800" cap="none" dirty="0">
                <a:latin typeface="Calibri" panose="020F0502020204030204" pitchFamily="34" charset="0"/>
                <a:cs typeface="Calibri" panose="020F0502020204030204" pitchFamily="34" charset="0"/>
              </a:rPr>
              <a:t>της εργασίας: μισθός, εργασιακή ασφάλεια) </a:t>
            </a:r>
          </a:p>
          <a:p>
            <a:pPr algn="just"/>
            <a:r>
              <a:rPr lang="el-GR" sz="2800" cap="none" dirty="0">
                <a:latin typeface="Calibri" panose="020F0502020204030204" pitchFamily="34" charset="0"/>
                <a:cs typeface="Calibri" panose="020F0502020204030204" pitchFamily="34" charset="0"/>
              </a:rPr>
              <a:t>Β) </a:t>
            </a:r>
            <a:r>
              <a:rPr lang="el-GR" sz="2800" b="1" cap="none" dirty="0">
                <a:latin typeface="Calibri" panose="020F0502020204030204" pitchFamily="34" charset="0"/>
                <a:cs typeface="Calibri" panose="020F0502020204030204" pitchFamily="34" charset="0"/>
              </a:rPr>
              <a:t>εσωτερικές</a:t>
            </a:r>
            <a:r>
              <a:rPr lang="el-GR" sz="2800" cap="none" dirty="0">
                <a:latin typeface="Calibri" panose="020F0502020204030204" pitchFamily="34" charset="0"/>
                <a:cs typeface="Calibri" panose="020F0502020204030204" pitchFamily="34" charset="0"/>
              </a:rPr>
              <a:t> (σχετιζόμενες με την </a:t>
            </a:r>
            <a:r>
              <a:rPr lang="el-GR" sz="2800" b="1" cap="none" dirty="0">
                <a:latin typeface="Calibri" panose="020F0502020204030204" pitchFamily="34" charset="0"/>
                <a:cs typeface="Calibri" panose="020F0502020204030204" pitchFamily="34" charset="0"/>
              </a:rPr>
              <a:t>ικανοποίηση από τη φύση </a:t>
            </a:r>
            <a:r>
              <a:rPr lang="el-GR" sz="2800" cap="none" dirty="0">
                <a:latin typeface="Calibri" panose="020F0502020204030204" pitchFamily="34" charset="0"/>
                <a:cs typeface="Calibri" panose="020F0502020204030204" pitchFamily="34" charset="0"/>
              </a:rPr>
              <a:t>της ίδιας της εργασίας- </a:t>
            </a:r>
            <a:r>
              <a:rPr lang="el-GR" sz="2800" b="1" cap="none" dirty="0">
                <a:latin typeface="Calibri" panose="020F0502020204030204" pitchFamily="34" charset="0"/>
                <a:cs typeface="Calibri" panose="020F0502020204030204" pitchFamily="34" charset="0"/>
              </a:rPr>
              <a:t>άυλες ανταμοιβές</a:t>
            </a:r>
            <a:r>
              <a:rPr lang="el-GR" sz="2800" cap="none" dirty="0">
                <a:latin typeface="Calibri" panose="020F0502020204030204" pitchFamily="34" charset="0"/>
                <a:cs typeface="Calibri" panose="020F0502020204030204" pitchFamily="34" charset="0"/>
              </a:rPr>
              <a:t>: αυτοέκφραση, μάθηση, ενδιαφέρον )</a:t>
            </a:r>
          </a:p>
          <a:p>
            <a:pPr algn="just"/>
            <a:r>
              <a:rPr lang="el-GR" sz="2800" cap="none" dirty="0">
                <a:latin typeface="Calibri" panose="020F0502020204030204" pitchFamily="34" charset="0"/>
                <a:cs typeface="Calibri" panose="020F0502020204030204" pitchFamily="34" charset="0"/>
              </a:rPr>
              <a:t>Γ) </a:t>
            </a:r>
            <a:r>
              <a:rPr lang="el-GR" sz="2800" b="1" cap="none" dirty="0">
                <a:latin typeface="Calibri" panose="020F0502020204030204" pitchFamily="34" charset="0"/>
                <a:cs typeface="Calibri" panose="020F0502020204030204" pitchFamily="34" charset="0"/>
              </a:rPr>
              <a:t>κοινωνικές</a:t>
            </a:r>
            <a:r>
              <a:rPr lang="el-GR" sz="2800" cap="none" dirty="0">
                <a:latin typeface="Calibri" panose="020F0502020204030204" pitchFamily="34" charset="0"/>
                <a:cs typeface="Calibri" panose="020F0502020204030204" pitchFamily="34" charset="0"/>
              </a:rPr>
              <a:t> (αναφέρονται στις σχέσεις με συναδέλφους, επιβλέποντες και άλλους ανθρώπους) </a:t>
            </a:r>
          </a:p>
          <a:p>
            <a:pPr algn="just"/>
            <a:r>
              <a:rPr lang="el-GR" sz="2800" cap="none" dirty="0">
                <a:latin typeface="Calibri" panose="020F0502020204030204" pitchFamily="34" charset="0"/>
                <a:cs typeface="Calibri" panose="020F0502020204030204" pitchFamily="34" charset="0"/>
              </a:rPr>
              <a:t>Δ) </a:t>
            </a:r>
            <a:r>
              <a:rPr lang="el-GR" sz="2800" b="1" cap="none" dirty="0">
                <a:latin typeface="Calibri" panose="020F0502020204030204" pitchFamily="34" charset="0"/>
                <a:cs typeface="Calibri" panose="020F0502020204030204" pitchFamily="34" charset="0"/>
              </a:rPr>
              <a:t>αλτρουιστικές</a:t>
            </a:r>
            <a:r>
              <a:rPr lang="el-GR" sz="2800" cap="none" dirty="0">
                <a:latin typeface="Calibri" panose="020F0502020204030204" pitchFamily="34" charset="0"/>
                <a:cs typeface="Calibri" panose="020F0502020204030204" pitchFamily="34" charset="0"/>
              </a:rPr>
              <a:t> (συμπεριλαμβάνουν την επιθυμία της συμβολής στην κοινωνία και της βοήθειας άλλων) </a:t>
            </a:r>
          </a:p>
          <a:p>
            <a:pPr algn="just"/>
            <a:r>
              <a:rPr lang="el-GR" sz="2800" cap="none" dirty="0">
                <a:latin typeface="Calibri" panose="020F0502020204030204" pitchFamily="34" charset="0"/>
                <a:cs typeface="Calibri" panose="020F0502020204030204" pitchFamily="34" charset="0"/>
              </a:rPr>
              <a:t>Ε) </a:t>
            </a:r>
            <a:r>
              <a:rPr lang="el-GR" sz="2800" b="1" cap="none" dirty="0">
                <a:latin typeface="Calibri" panose="020F0502020204030204" pitchFamily="34" charset="0"/>
                <a:cs typeface="Calibri" panose="020F0502020204030204" pitchFamily="34" charset="0"/>
              </a:rPr>
              <a:t>γοήτρου</a:t>
            </a:r>
            <a:r>
              <a:rPr lang="el-GR" sz="2800" cap="none" dirty="0">
                <a:latin typeface="Calibri" panose="020F0502020204030204" pitchFamily="34" charset="0"/>
                <a:cs typeface="Calibri" panose="020F0502020204030204" pitchFamily="34" charset="0"/>
              </a:rPr>
              <a:t> (σχετιζόμενες με τη δύναμη και το κύρος)</a:t>
            </a:r>
          </a:p>
        </p:txBody>
      </p:sp>
    </p:spTree>
    <p:extLst>
      <p:ext uri="{BB962C8B-B14F-4D97-AF65-F5344CB8AC3E}">
        <p14:creationId xmlns:p14="http://schemas.microsoft.com/office/powerpoint/2010/main" val="5938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9646" y="116632"/>
            <a:ext cx="11073357" cy="2462213"/>
          </a:xfrm>
          <a:prstGeom prst="rect">
            <a:avLst/>
          </a:prstGeom>
          <a:solidFill>
            <a:schemeClr val="accent2">
              <a:lumMod val="60000"/>
              <a:lumOff val="40000"/>
            </a:schemeClr>
          </a:solidFill>
        </p:spPr>
        <p:txBody>
          <a:bodyPr wrap="square">
            <a:spAutoFit/>
          </a:bodyPr>
          <a:lstStyle/>
          <a:p>
            <a:pPr algn="just"/>
            <a:r>
              <a:rPr lang="el-GR" sz="2200" dirty="0">
                <a:latin typeface="Calibri" panose="020F0502020204030204" pitchFamily="34" charset="0"/>
                <a:cs typeface="Calibri" panose="020F0502020204030204" pitchFamily="34" charset="0"/>
              </a:rPr>
              <a:t>Οι αξίες αποτελούν τον </a:t>
            </a:r>
            <a:r>
              <a:rPr lang="el-GR" sz="2200" b="1" dirty="0">
                <a:latin typeface="Calibri" panose="020F0502020204030204" pitchFamily="34" charset="0"/>
                <a:cs typeface="Calibri" panose="020F0502020204030204" pitchFamily="34" charset="0"/>
              </a:rPr>
              <a:t>συνδετικό κρίκο </a:t>
            </a:r>
            <a:r>
              <a:rPr lang="el-GR" sz="2200" dirty="0">
                <a:latin typeface="Calibri" panose="020F0502020204030204" pitchFamily="34" charset="0"/>
                <a:cs typeface="Calibri" panose="020F0502020204030204" pitchFamily="34" charset="0"/>
              </a:rPr>
              <a:t>ανάμεσα στη γενικότερη κινητοποίηση που προκαλούν οι </a:t>
            </a:r>
            <a:r>
              <a:rPr lang="el-GR" sz="2200" b="1" dirty="0">
                <a:latin typeface="Calibri" panose="020F0502020204030204" pitchFamily="34" charset="0"/>
                <a:cs typeface="Calibri" panose="020F0502020204030204" pitchFamily="34" charset="0"/>
              </a:rPr>
              <a:t>ανάγκες</a:t>
            </a:r>
            <a:r>
              <a:rPr lang="el-GR" sz="2200" dirty="0">
                <a:latin typeface="Calibri" panose="020F0502020204030204" pitchFamily="34" charset="0"/>
                <a:cs typeface="Calibri" panose="020F0502020204030204" pitchFamily="34" charset="0"/>
              </a:rPr>
              <a:t> (αλληλεπίδραση ατόμου-περιβάλλοντος) και στην ειδικότερη κινητοποίηση που προκαλούν οι </a:t>
            </a:r>
            <a:r>
              <a:rPr lang="el-GR" sz="2200" b="1" dirty="0">
                <a:latin typeface="Calibri" panose="020F0502020204030204" pitchFamily="34" charset="0"/>
                <a:cs typeface="Calibri" panose="020F0502020204030204" pitchFamily="34" charset="0"/>
              </a:rPr>
              <a:t>στόχοι</a:t>
            </a:r>
            <a:r>
              <a:rPr lang="el-GR" sz="2200" dirty="0">
                <a:latin typeface="Calibri" panose="020F0502020204030204" pitchFamily="34" charset="0"/>
                <a:cs typeface="Calibri" panose="020F0502020204030204" pitchFamily="34" charset="0"/>
              </a:rPr>
              <a:t> ή οι προτιμήσεις. </a:t>
            </a:r>
          </a:p>
          <a:p>
            <a:pPr algn="just"/>
            <a:endParaRPr lang="el-GR" sz="2200" dirty="0">
              <a:latin typeface="Calibri" panose="020F0502020204030204" pitchFamily="34" charset="0"/>
              <a:cs typeface="Calibri" panose="020F0502020204030204" pitchFamily="34" charset="0"/>
            </a:endParaRPr>
          </a:p>
          <a:p>
            <a:pPr algn="just"/>
            <a:r>
              <a:rPr lang="el-GR" sz="2200" dirty="0">
                <a:latin typeface="Calibri" panose="020F0502020204030204" pitchFamily="34" charset="0"/>
                <a:cs typeface="Calibri" panose="020F0502020204030204" pitchFamily="34" charset="0"/>
              </a:rPr>
              <a:t>Για παράδειγμα, αν κάποιος χρειάζεται να εκπληρώσει την ανάγκη του για κοινωνική αναγνώριση, τη μετασχηματίζει σε αξία («κύρος») και τη χρησιμοποιεί στη συνέχεια, ως κριτήριο επιλογής επαγγέλματος</a:t>
            </a:r>
            <a:r>
              <a:rPr lang="el-GR" sz="2200" dirty="0"/>
              <a:t> </a:t>
            </a:r>
          </a:p>
        </p:txBody>
      </p:sp>
      <p:sp>
        <p:nvSpPr>
          <p:cNvPr id="3" name="Ορθογώνιο 2"/>
          <p:cNvSpPr/>
          <p:nvPr/>
        </p:nvSpPr>
        <p:spPr>
          <a:xfrm>
            <a:off x="369776" y="2794288"/>
            <a:ext cx="11089232" cy="1107996"/>
          </a:xfrm>
          <a:prstGeom prst="rect">
            <a:avLst/>
          </a:prstGeom>
          <a:solidFill>
            <a:schemeClr val="accent1">
              <a:lumMod val="40000"/>
              <a:lumOff val="60000"/>
            </a:schemeClr>
          </a:solidFill>
        </p:spPr>
        <p:txBody>
          <a:bodyPr wrap="square">
            <a:spAutoFit/>
          </a:bodyPr>
          <a:lstStyle/>
          <a:p>
            <a:pPr algn="just"/>
            <a:r>
              <a:rPr lang="el-GR" sz="2200" dirty="0">
                <a:latin typeface="Calibri" panose="020F0502020204030204" pitchFamily="34" charset="0"/>
                <a:cs typeface="Calibri" panose="020F0502020204030204" pitchFamily="34" charset="0"/>
              </a:rPr>
              <a:t>Οι αξίες λειτουργούν ως </a:t>
            </a:r>
            <a:r>
              <a:rPr lang="el-GR" sz="2200" b="1" dirty="0">
                <a:latin typeface="Calibri" panose="020F0502020204030204" pitchFamily="34" charset="0"/>
                <a:cs typeface="Calibri" panose="020F0502020204030204" pitchFamily="34" charset="0"/>
              </a:rPr>
              <a:t>κίνητρα</a:t>
            </a:r>
            <a:r>
              <a:rPr lang="el-GR" sz="2200" dirty="0">
                <a:latin typeface="Calibri" panose="020F0502020204030204" pitchFamily="34" charset="0"/>
                <a:cs typeface="Calibri" panose="020F0502020204030204" pitchFamily="34" charset="0"/>
              </a:rPr>
              <a:t>, τα οποία χρησιμεύουν ως κριτήρια που προκαλούν </a:t>
            </a:r>
            <a:r>
              <a:rPr lang="el-GR" sz="2200" b="1" dirty="0">
                <a:latin typeface="Calibri" panose="020F0502020204030204" pitchFamily="34" charset="0"/>
                <a:cs typeface="Calibri" panose="020F0502020204030204" pitchFamily="34" charset="0"/>
              </a:rPr>
              <a:t>σκέψη</a:t>
            </a:r>
            <a:r>
              <a:rPr lang="el-GR" sz="2200" dirty="0">
                <a:latin typeface="Calibri" panose="020F0502020204030204" pitchFamily="34" charset="0"/>
                <a:cs typeface="Calibri" panose="020F0502020204030204" pitchFamily="34" charset="0"/>
              </a:rPr>
              <a:t> (αναστοχασμό) και </a:t>
            </a:r>
            <a:r>
              <a:rPr lang="el-GR" sz="2200" b="1" dirty="0">
                <a:latin typeface="Calibri" panose="020F0502020204030204" pitchFamily="34" charset="0"/>
                <a:cs typeface="Calibri" panose="020F0502020204030204" pitchFamily="34" charset="0"/>
              </a:rPr>
              <a:t>δράση</a:t>
            </a:r>
            <a:r>
              <a:rPr lang="el-GR" sz="2200" dirty="0">
                <a:latin typeface="Calibri" panose="020F0502020204030204" pitchFamily="34" charset="0"/>
                <a:cs typeface="Calibri" panose="020F0502020204030204" pitchFamily="34" charset="0"/>
              </a:rPr>
              <a:t> για εργασιακά περιβάλλοντα που είναι σύμφωνα με το αξιακό σύστημα των ανθρώπων </a:t>
            </a:r>
          </a:p>
        </p:txBody>
      </p:sp>
      <p:sp>
        <p:nvSpPr>
          <p:cNvPr id="4" name="Ορθογώνιο 3"/>
          <p:cNvSpPr/>
          <p:nvPr/>
        </p:nvSpPr>
        <p:spPr>
          <a:xfrm>
            <a:off x="349645" y="4087326"/>
            <a:ext cx="11073357" cy="1446550"/>
          </a:xfrm>
          <a:prstGeom prst="rect">
            <a:avLst/>
          </a:prstGeom>
          <a:solidFill>
            <a:schemeClr val="accent1">
              <a:lumMod val="60000"/>
              <a:lumOff val="40000"/>
            </a:schemeClr>
          </a:solidFill>
        </p:spPr>
        <p:txBody>
          <a:bodyPr wrap="square">
            <a:spAutoFit/>
          </a:bodyPr>
          <a:lstStyle/>
          <a:p>
            <a:pPr algn="just"/>
            <a:r>
              <a:rPr lang="el-GR" sz="2200" dirty="0">
                <a:latin typeface="Calibri" panose="020F0502020204030204" pitchFamily="34" charset="0"/>
                <a:cs typeface="Calibri" panose="020F0502020204030204" pitchFamily="34" charset="0"/>
              </a:rPr>
              <a:t>Βασικό συστατικό της ανθρώπινης δράσης αποτελούν οι </a:t>
            </a:r>
            <a:r>
              <a:rPr lang="el-GR" sz="2200" b="1" dirty="0">
                <a:latin typeface="Calibri" panose="020F0502020204030204" pitchFamily="34" charset="0"/>
                <a:cs typeface="Calibri" panose="020F0502020204030204" pitchFamily="34" charset="0"/>
              </a:rPr>
              <a:t>στόχοι</a:t>
            </a:r>
            <a:r>
              <a:rPr lang="el-GR" sz="2200" dirty="0">
                <a:latin typeface="Calibri" panose="020F0502020204030204" pitchFamily="34" charset="0"/>
                <a:cs typeface="Calibri" panose="020F0502020204030204" pitchFamily="34" charset="0"/>
              </a:rPr>
              <a:t>. Επειδή οι στόχοι είναι το απώτερο σημείο στο οποίο αποβλέπουν οι σκέψεις, οι αποφάσεις και οι ενέργειες ενός ατόμου, στην ιδανική τους μορφή βασίζονται στη διερεύνηση των γνήσιων αξιών του ατόμου, καθώς κινητοποιούν τη συμπεριφορά προς τις κατευθύνσεις αυτές</a:t>
            </a:r>
          </a:p>
        </p:txBody>
      </p:sp>
    </p:spTree>
    <p:extLst>
      <p:ext uri="{BB962C8B-B14F-4D97-AF65-F5344CB8AC3E}">
        <p14:creationId xmlns:p14="http://schemas.microsoft.com/office/powerpoint/2010/main" val="2921298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1197868" y="260350"/>
            <a:ext cx="8496945" cy="865188"/>
          </a:xfrm>
        </p:spPr>
        <p:txBody>
          <a:bodyPr rtlCol="0">
            <a:normAutofit/>
          </a:bodyPr>
          <a:lstStyle/>
          <a:p>
            <a:pPr algn="ctr" rtl="0"/>
            <a:r>
              <a:rPr lang="el-GR" sz="3600" b="1" cap="none" dirty="0">
                <a:latin typeface="Calibri" panose="020F0502020204030204" pitchFamily="34" charset="0"/>
                <a:cs typeface="Calibri" panose="020F0502020204030204" pitchFamily="34" charset="0"/>
              </a:rPr>
              <a:t>Ανάπτυξη των εργασιακών αξιών</a:t>
            </a:r>
            <a:endParaRPr lang="en-US" sz="3600" b="1" cap="none" dirty="0">
              <a:latin typeface="Calibri" panose="020F0502020204030204" pitchFamily="34" charset="0"/>
              <a:cs typeface="Calibri" panose="020F0502020204030204" pitchFamily="34" charset="0"/>
            </a:endParaRPr>
          </a:p>
        </p:txBody>
      </p:sp>
      <p:sp>
        <p:nvSpPr>
          <p:cNvPr id="14" name="Content Placeholder 13"/>
          <p:cNvSpPr>
            <a:spLocks noGrp="1"/>
          </p:cNvSpPr>
          <p:nvPr>
            <p:ph idx="4294967295"/>
          </p:nvPr>
        </p:nvSpPr>
        <p:spPr>
          <a:xfrm>
            <a:off x="405780" y="1340768"/>
            <a:ext cx="11017250" cy="4248472"/>
          </a:xfrm>
        </p:spPr>
        <p:txBody>
          <a:bodyPr rtlCol="0">
            <a:noAutofit/>
          </a:bodyPr>
          <a:lstStyle/>
          <a:p>
            <a:pPr algn="just">
              <a:lnSpc>
                <a:spcPct val="150000"/>
              </a:lnSpc>
            </a:pPr>
            <a:r>
              <a:rPr lang="el-GR" sz="2400" cap="none" dirty="0">
                <a:solidFill>
                  <a:schemeClr val="tx1">
                    <a:lumMod val="75000"/>
                  </a:schemeClr>
                </a:solidFill>
                <a:latin typeface="Calibri" panose="020F0502020204030204" pitchFamily="34" charset="0"/>
                <a:cs typeface="Calibri" panose="020F0502020204030204" pitchFamily="34" charset="0"/>
              </a:rPr>
              <a:t>Το </a:t>
            </a:r>
            <a:r>
              <a:rPr lang="el-GR" sz="2400" b="1" cap="none" dirty="0">
                <a:solidFill>
                  <a:schemeClr val="tx1">
                    <a:lumMod val="75000"/>
                  </a:schemeClr>
                </a:solidFill>
                <a:latin typeface="Calibri" panose="020F0502020204030204" pitchFamily="34" charset="0"/>
                <a:cs typeface="Calibri" panose="020F0502020204030204" pitchFamily="34" charset="0"/>
              </a:rPr>
              <a:t>θεωρητικό υπόβαθρο </a:t>
            </a:r>
            <a:r>
              <a:rPr lang="el-GR" sz="2400" cap="none" dirty="0">
                <a:solidFill>
                  <a:schemeClr val="tx1">
                    <a:lumMod val="75000"/>
                  </a:schemeClr>
                </a:solidFill>
                <a:latin typeface="Calibri" panose="020F0502020204030204" pitchFamily="34" charset="0"/>
                <a:cs typeface="Calibri" panose="020F0502020204030204" pitchFamily="34" charset="0"/>
              </a:rPr>
              <a:t>των θεωριών αυτών βρίσκεται στην εξελικτική ψυχολογία</a:t>
            </a:r>
          </a:p>
          <a:p>
            <a:pPr algn="just">
              <a:lnSpc>
                <a:spcPct val="150000"/>
              </a:lnSpc>
            </a:pPr>
            <a:r>
              <a:rPr lang="el-GR" sz="2400" cap="none" dirty="0">
                <a:solidFill>
                  <a:schemeClr val="tx1">
                    <a:lumMod val="75000"/>
                  </a:schemeClr>
                </a:solidFill>
                <a:latin typeface="Calibri" panose="020F0502020204030204" pitchFamily="34" charset="0"/>
                <a:cs typeface="Calibri" panose="020F0502020204030204" pitchFamily="34" charset="0"/>
              </a:rPr>
              <a:t>Η </a:t>
            </a:r>
            <a:r>
              <a:rPr lang="el-GR" sz="2400" b="1" cap="none" dirty="0">
                <a:solidFill>
                  <a:schemeClr val="tx1">
                    <a:lumMod val="75000"/>
                  </a:schemeClr>
                </a:solidFill>
                <a:latin typeface="Calibri" panose="020F0502020204030204" pitchFamily="34" charset="0"/>
                <a:cs typeface="Calibri" panose="020F0502020204030204" pitchFamily="34" charset="0"/>
              </a:rPr>
              <a:t>επαγγελματική συμπεριφορά </a:t>
            </a:r>
            <a:r>
              <a:rPr lang="el-GR" sz="2400" cap="none" dirty="0">
                <a:solidFill>
                  <a:schemeClr val="tx1">
                    <a:lumMod val="75000"/>
                  </a:schemeClr>
                </a:solidFill>
                <a:latin typeface="Calibri" panose="020F0502020204030204" pitchFamily="34" charset="0"/>
                <a:cs typeface="Calibri" panose="020F0502020204030204" pitchFamily="34" charset="0"/>
              </a:rPr>
              <a:t>αποτελεί μια μακρόχρονη, συνεχή διαδικασία που αρχίζει στην πρώιμη παιδική ηλικία και εξελίσσεται στη διάρκεια του βίου</a:t>
            </a:r>
            <a:endParaRPr lang="en-GB" sz="2400" cap="none" dirty="0">
              <a:solidFill>
                <a:schemeClr val="tx1">
                  <a:lumMod val="75000"/>
                </a:schemeClr>
              </a:solidFill>
              <a:latin typeface="Calibri" panose="020F0502020204030204" pitchFamily="34" charset="0"/>
              <a:cs typeface="Calibri" panose="020F0502020204030204" pitchFamily="34" charset="0"/>
            </a:endParaRPr>
          </a:p>
          <a:p>
            <a:pPr algn="just">
              <a:lnSpc>
                <a:spcPct val="150000"/>
              </a:lnSpc>
            </a:pPr>
            <a:r>
              <a:rPr lang="el-GR" sz="2400" cap="none" dirty="0">
                <a:solidFill>
                  <a:schemeClr val="tx1">
                    <a:lumMod val="75000"/>
                  </a:schemeClr>
                </a:solidFill>
                <a:latin typeface="Calibri" panose="020F0502020204030204" pitchFamily="34" charset="0"/>
                <a:cs typeface="Calibri" panose="020F0502020204030204" pitchFamily="34" charset="0"/>
              </a:rPr>
              <a:t>Οι εργασιακές αξίες αναδεικνύονται στην </a:t>
            </a:r>
            <a:r>
              <a:rPr lang="el-GR" sz="2400" b="1" cap="none" dirty="0">
                <a:solidFill>
                  <a:schemeClr val="tx1">
                    <a:lumMod val="75000"/>
                  </a:schemeClr>
                </a:solidFill>
                <a:latin typeface="Calibri" panose="020F0502020204030204" pitchFamily="34" charset="0"/>
                <a:cs typeface="Calibri" panose="020F0502020204030204" pitchFamily="34" charset="0"/>
              </a:rPr>
              <a:t>πρώιμη εφηβεία </a:t>
            </a:r>
            <a:r>
              <a:rPr lang="el-GR" sz="2400" cap="none" dirty="0">
                <a:solidFill>
                  <a:schemeClr val="tx1">
                    <a:lumMod val="75000"/>
                  </a:schemeClr>
                </a:solidFill>
                <a:latin typeface="Calibri" panose="020F0502020204030204" pitchFamily="34" charset="0"/>
                <a:cs typeface="Calibri" panose="020F0502020204030204" pitchFamily="34" charset="0"/>
              </a:rPr>
              <a:t>ως εκφράσεις των γενικών ανθρώπινων αξιών</a:t>
            </a:r>
          </a:p>
          <a:p>
            <a:pPr algn="just">
              <a:lnSpc>
                <a:spcPct val="150000"/>
              </a:lnSpc>
            </a:pPr>
            <a:r>
              <a:rPr lang="el-GR" sz="2400" cap="none" dirty="0">
                <a:solidFill>
                  <a:schemeClr val="tx1">
                    <a:lumMod val="75000"/>
                  </a:schemeClr>
                </a:solidFill>
                <a:latin typeface="Calibri" panose="020F0502020204030204" pitchFamily="34" charset="0"/>
                <a:cs typeface="Calibri" panose="020F0502020204030204" pitchFamily="34" charset="0"/>
              </a:rPr>
              <a:t> </a:t>
            </a:r>
            <a:r>
              <a:rPr lang="el-GR" sz="2400" b="1" cap="none" dirty="0">
                <a:solidFill>
                  <a:schemeClr val="tx1">
                    <a:lumMod val="75000"/>
                  </a:schemeClr>
                </a:solidFill>
                <a:latin typeface="Calibri" panose="020F0502020204030204" pitchFamily="34" charset="0"/>
                <a:cs typeface="Calibri" panose="020F0502020204030204" pitchFamily="34" charset="0"/>
              </a:rPr>
              <a:t>Δοκιμάζονται</a:t>
            </a:r>
            <a:r>
              <a:rPr lang="el-GR" sz="2400" cap="none" dirty="0">
                <a:solidFill>
                  <a:schemeClr val="tx1">
                    <a:lumMod val="75000"/>
                  </a:schemeClr>
                </a:solidFill>
                <a:latin typeface="Calibri" panose="020F0502020204030204" pitchFamily="34" charset="0"/>
                <a:cs typeface="Calibri" panose="020F0502020204030204" pitchFamily="34" charset="0"/>
              </a:rPr>
              <a:t> και </a:t>
            </a:r>
            <a:r>
              <a:rPr lang="el-GR" sz="2400" b="1" cap="none" dirty="0">
                <a:solidFill>
                  <a:schemeClr val="tx1">
                    <a:lumMod val="75000"/>
                  </a:schemeClr>
                </a:solidFill>
                <a:latin typeface="Calibri" panose="020F0502020204030204" pitchFamily="34" charset="0"/>
                <a:cs typeface="Calibri" panose="020F0502020204030204" pitchFamily="34" charset="0"/>
              </a:rPr>
              <a:t>προσδιορίζονται</a:t>
            </a:r>
            <a:r>
              <a:rPr lang="el-GR" sz="2400" cap="none" dirty="0">
                <a:solidFill>
                  <a:schemeClr val="tx1">
                    <a:lumMod val="75000"/>
                  </a:schemeClr>
                </a:solidFill>
                <a:latin typeface="Calibri" panose="020F0502020204030204" pitchFamily="34" charset="0"/>
                <a:cs typeface="Calibri" panose="020F0502020204030204" pitchFamily="34" charset="0"/>
              </a:rPr>
              <a:t> καθ’ όλη τη </a:t>
            </a:r>
            <a:r>
              <a:rPr lang="el-GR" sz="2400" i="1" cap="none" dirty="0">
                <a:solidFill>
                  <a:schemeClr val="tx1">
                    <a:lumMod val="75000"/>
                  </a:schemeClr>
                </a:solidFill>
                <a:latin typeface="Calibri" panose="020F0502020204030204" pitchFamily="34" charset="0"/>
                <a:cs typeface="Calibri" panose="020F0502020204030204" pitchFamily="34" charset="0"/>
              </a:rPr>
              <a:t>διάρκεια της εφηβείας </a:t>
            </a:r>
            <a:r>
              <a:rPr lang="el-GR" sz="2400" cap="none" dirty="0">
                <a:solidFill>
                  <a:schemeClr val="tx1">
                    <a:lumMod val="75000"/>
                  </a:schemeClr>
                </a:solidFill>
                <a:latin typeface="Calibri" panose="020F0502020204030204" pitchFamily="34" charset="0"/>
                <a:cs typeface="Calibri" panose="020F0502020204030204" pitchFamily="34" charset="0"/>
              </a:rPr>
              <a:t>και της </a:t>
            </a:r>
            <a:r>
              <a:rPr lang="el-GR" sz="2400" i="1" cap="none" dirty="0">
                <a:solidFill>
                  <a:schemeClr val="tx1">
                    <a:lumMod val="75000"/>
                  </a:schemeClr>
                </a:solidFill>
                <a:latin typeface="Calibri" panose="020F0502020204030204" pitchFamily="34" charset="0"/>
                <a:cs typeface="Calibri" panose="020F0502020204030204" pitchFamily="34" charset="0"/>
              </a:rPr>
              <a:t>πρώιμης ενηλικίωσης </a:t>
            </a:r>
            <a:r>
              <a:rPr lang="el-GR" sz="2400" cap="none" dirty="0">
                <a:solidFill>
                  <a:schemeClr val="tx1">
                    <a:lumMod val="75000"/>
                  </a:schemeClr>
                </a:solidFill>
                <a:latin typeface="Calibri" panose="020F0502020204030204" pitchFamily="34" charset="0"/>
                <a:cs typeface="Calibri" panose="020F0502020204030204" pitchFamily="34" charset="0"/>
              </a:rPr>
              <a:t>– γίνονται πιο </a:t>
            </a:r>
            <a:r>
              <a:rPr lang="el-GR" sz="2400" b="1" cap="none" dirty="0">
                <a:solidFill>
                  <a:schemeClr val="tx1">
                    <a:lumMod val="75000"/>
                  </a:schemeClr>
                </a:solidFill>
                <a:latin typeface="Calibri" panose="020F0502020204030204" pitchFamily="34" charset="0"/>
                <a:cs typeface="Calibri" panose="020F0502020204030204" pitchFamily="34" charset="0"/>
              </a:rPr>
              <a:t>συνεκτικές</a:t>
            </a:r>
            <a:r>
              <a:rPr lang="el-GR" sz="2400" cap="none" dirty="0">
                <a:solidFill>
                  <a:schemeClr val="tx1">
                    <a:lumMod val="75000"/>
                  </a:schemeClr>
                </a:solidFill>
                <a:latin typeface="Calibri" panose="020F0502020204030204" pitchFamily="34" charset="0"/>
                <a:cs typeface="Calibri" panose="020F0502020204030204" pitchFamily="34" charset="0"/>
              </a:rPr>
              <a:t> και σχετικά </a:t>
            </a:r>
            <a:r>
              <a:rPr lang="el-GR" sz="2400" b="1" cap="none" dirty="0">
                <a:solidFill>
                  <a:schemeClr val="tx1">
                    <a:lumMod val="75000"/>
                  </a:schemeClr>
                </a:solidFill>
                <a:latin typeface="Calibri" panose="020F0502020204030204" pitchFamily="34" charset="0"/>
                <a:cs typeface="Calibri" panose="020F0502020204030204" pitchFamily="34" charset="0"/>
              </a:rPr>
              <a:t>σταθερές</a:t>
            </a:r>
            <a:r>
              <a:rPr lang="el-GR" sz="2400" cap="none" dirty="0">
                <a:solidFill>
                  <a:schemeClr val="tx1">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111829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4.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www.w3.org/XML/1998/namespace"/>
    <ds:schemaRef ds:uri="http://schemas.openxmlformats.org/package/2006/metadata/core-properties"/>
    <ds:schemaRef ds:uri="http://schemas.microsoft.com/office/2006/documentManagement/types"/>
    <ds:schemaRef ds:uri="http://purl.org/dc/elements/1.1/"/>
    <ds:schemaRef ds:uri="4873beb7-5857-4685-be1f-d57550cc96cc"/>
    <ds:schemaRef ds:uri="http://purl.org/dc/dcmityp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TF02787940</Template>
  <TotalTime>0</TotalTime>
  <Words>4464</Words>
  <Application>Microsoft Office PowerPoint</Application>
  <PresentationFormat>Προσαρμογή</PresentationFormat>
  <Paragraphs>409</Paragraphs>
  <Slides>54</Slides>
  <Notes>16</Notes>
  <HiddenSlides>0</HiddenSlides>
  <MMClips>0</MMClips>
  <ScaleCrop>false</ScaleCrop>
  <HeadingPairs>
    <vt:vector size="8" baseType="variant">
      <vt:variant>
        <vt:lpstr>Γραμματοσειρές που χρησιμοποιούνται</vt:lpstr>
      </vt:variant>
      <vt:variant>
        <vt:i4>10</vt:i4>
      </vt: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54</vt:i4>
      </vt:variant>
    </vt:vector>
  </HeadingPairs>
  <TitlesOfParts>
    <vt:vector size="67" baseType="lpstr">
      <vt:lpstr>Arial</vt:lpstr>
      <vt:lpstr>Calibri</vt:lpstr>
      <vt:lpstr>Calibri Light</vt:lpstr>
      <vt:lpstr>Cambria</vt:lpstr>
      <vt:lpstr>Century Gothic</vt:lpstr>
      <vt:lpstr>Corbel</vt:lpstr>
      <vt:lpstr>Impact</vt:lpstr>
      <vt:lpstr>Times New Roman</vt:lpstr>
      <vt:lpstr>Wingdings</vt:lpstr>
      <vt:lpstr>Wingdings 2</vt:lpstr>
      <vt:lpstr>Main Event</vt:lpstr>
      <vt:lpstr>Basis</vt:lpstr>
      <vt:lpstr>Έγγραφο</vt:lpstr>
      <vt:lpstr>ΕργασιακΕς αξΙες: Η λειτουργΙα τους και η αξιοποΙησΗ τους στη συμβουλευτικΗ διαδικασΙα</vt:lpstr>
      <vt:lpstr>Πώς Επιλέγω τη Σταδιοδρομία μου;</vt:lpstr>
      <vt:lpstr>ΕργασιαKEς αξIες</vt:lpstr>
      <vt:lpstr>Παρουσίαση του PowerPoint</vt:lpstr>
      <vt:lpstr>ΕργασιακΕς αξΙες</vt:lpstr>
      <vt:lpstr>Παρουσίαση του PowerPoint</vt:lpstr>
      <vt:lpstr>Παρουσίαση του PowerPoint</vt:lpstr>
      <vt:lpstr>Παρουσίαση του PowerPoint</vt:lpstr>
      <vt:lpstr>Ανάπτυξη των εργασιακών αξιών</vt:lpstr>
      <vt:lpstr>Φάσεις της επαγγελματικής ανάπτυξης 1η φάση   </vt:lpstr>
      <vt:lpstr>Ο 4 φάσεις της επαγγελματικής ανάπτυξης 1η φάση   </vt:lpstr>
      <vt:lpstr>Ανάπτυξη των εργασιακών αξιών</vt:lpstr>
      <vt:lpstr>Ανάπτυξη των εργασιακών αξιών</vt:lpstr>
      <vt:lpstr>Παρουσίαση του PowerPoint</vt:lpstr>
      <vt:lpstr>Αξίες και πολιτισμικές διαφορές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Στοχοθέτηση</vt:lpstr>
      <vt:lpstr>Παρουσίαση του PowerPoint</vt:lpstr>
      <vt:lpstr>Παρουσίαση του PowerPoint</vt:lpstr>
      <vt:lpstr>Παρουσίαση του PowerPoint</vt:lpstr>
      <vt:lpstr>Εύλογα δημιουργείται το ερώτημα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Εργασιακές αξίες &amp; επαγγελματικός προσανατολισμός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Μελέτη περίπτωσης</vt:lpstr>
      <vt:lpstr>Μελέτη περίπτωσης</vt:lpstr>
      <vt:lpstr>Επεξεργασία μελέτης περίπτωσης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2019-09-08T09:21:49Z</dcterms:created>
  <dcterms:modified xsi:type="dcterms:W3CDTF">2025-03-14T17:01:47Z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