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sldIdLst>
    <p:sldId id="350" r:id="rId2"/>
    <p:sldId id="549" r:id="rId3"/>
    <p:sldId id="832" r:id="rId4"/>
    <p:sldId id="833" r:id="rId5"/>
    <p:sldId id="844" r:id="rId6"/>
    <p:sldId id="837" r:id="rId7"/>
    <p:sldId id="838" r:id="rId8"/>
    <p:sldId id="839" r:id="rId9"/>
    <p:sldId id="840" r:id="rId10"/>
    <p:sldId id="841" r:id="rId11"/>
    <p:sldId id="843" r:id="rId12"/>
    <p:sldId id="834" r:id="rId13"/>
    <p:sldId id="836" r:id="rId14"/>
    <p:sldId id="845" r:id="rId15"/>
    <p:sldId id="851" r:id="rId16"/>
    <p:sldId id="853" r:id="rId17"/>
    <p:sldId id="850" r:id="rId18"/>
    <p:sldId id="852" r:id="rId19"/>
    <p:sldId id="846" r:id="rId20"/>
    <p:sldId id="835" r:id="rId21"/>
    <p:sldId id="848" r:id="rId22"/>
    <p:sldId id="849" r:id="rId23"/>
    <p:sldId id="854" r:id="rId24"/>
    <p:sldId id="855" r:id="rId25"/>
    <p:sldId id="856" r:id="rId26"/>
    <p:sldId id="847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INIATI MARIA" initials="KM" lastIdx="1" clrIdx="0">
    <p:extLst>
      <p:ext uri="{19B8F6BF-5375-455C-9EA6-DF929625EA0E}">
        <p15:presenceInfo xmlns:p15="http://schemas.microsoft.com/office/powerpoint/2012/main" userId="KOLLINIATI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331" autoAdjust="0"/>
  </p:normalViewPr>
  <p:slideViewPr>
    <p:cSldViewPr>
      <p:cViewPr varScale="1">
        <p:scale>
          <a:sx n="73" d="100"/>
          <a:sy n="73" d="100"/>
        </p:scale>
        <p:origin x="173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2AC90-1833-402B-A6A1-C3D3A9DFE1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ECB534-FC47-4DB5-A5E9-069AD4F79D01}">
      <dgm:prSet phldrT="[Text]" custT="1"/>
      <dgm:spPr>
        <a:xfrm>
          <a:off x="302895" y="3919"/>
          <a:ext cx="4240530" cy="9151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1</a:t>
          </a:r>
          <a:r>
            <a:rPr lang="el-GR" sz="2400" b="1" baseline="30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η</a:t>
          </a:r>
          <a:r>
            <a:rPr lang="el-GR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 γενιά</a:t>
          </a:r>
          <a:r>
            <a:rPr lang="de-DE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l-GR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Ατομικά και πολιτικά δικαιώματα </a:t>
          </a:r>
          <a:endParaRPr lang="en-GB" sz="24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/>
            <a:ea typeface="+mn-ea"/>
            <a:cs typeface="+mn-cs"/>
          </a:endParaRPr>
        </a:p>
      </dgm:t>
    </dgm:pt>
    <dgm:pt modelId="{6D4D86E8-F3AE-4225-8758-B72ACB4BA10D}" type="parTrans" cxnId="{C786F884-1191-4EA7-B691-0705BF6DCDBD}">
      <dgm:prSet/>
      <dgm:spPr/>
      <dgm:t>
        <a:bodyPr/>
        <a:lstStyle/>
        <a:p>
          <a:endParaRPr lang="en-GB"/>
        </a:p>
      </dgm:t>
    </dgm:pt>
    <dgm:pt modelId="{6BD04A27-84DD-4153-B9E2-171A03FD5B7C}" type="sibTrans" cxnId="{C786F884-1191-4EA7-B691-0705BF6DCDBD}">
      <dgm:prSet/>
      <dgm:spPr/>
      <dgm:t>
        <a:bodyPr/>
        <a:lstStyle/>
        <a:p>
          <a:endParaRPr lang="en-GB"/>
        </a:p>
      </dgm:t>
    </dgm:pt>
    <dgm:pt modelId="{79177905-B40C-485B-8160-3D367EE77EF9}">
      <dgm:prSet phldrT="[Text]" custT="1"/>
      <dgm:spPr>
        <a:xfrm>
          <a:off x="302895" y="1410080"/>
          <a:ext cx="4240530" cy="9151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2η γενιά</a:t>
          </a:r>
          <a:r>
            <a:rPr lang="de-DE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Οικονομικά</a:t>
          </a:r>
          <a:r>
            <a:rPr lang="de-DE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, </a:t>
          </a:r>
          <a:r>
            <a: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κοινωνικά και πολιτιστικά δικαιώματα</a:t>
          </a:r>
          <a:endParaRPr lang="en-GB" sz="20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/>
            <a:ea typeface="+mn-ea"/>
            <a:cs typeface="+mn-cs"/>
          </a:endParaRPr>
        </a:p>
      </dgm:t>
    </dgm:pt>
    <dgm:pt modelId="{16D2177F-4EB5-40A6-961D-89A37DAFEFA8}" type="parTrans" cxnId="{07CBF221-7EB7-4DC5-B2FD-1CB275E3AB27}">
      <dgm:prSet/>
      <dgm:spPr/>
      <dgm:t>
        <a:bodyPr/>
        <a:lstStyle/>
        <a:p>
          <a:endParaRPr lang="en-GB"/>
        </a:p>
      </dgm:t>
    </dgm:pt>
    <dgm:pt modelId="{4061CFFF-F26C-44AC-B7F1-3731B5688AB8}" type="sibTrans" cxnId="{07CBF221-7EB7-4DC5-B2FD-1CB275E3AB27}">
      <dgm:prSet/>
      <dgm:spPr/>
      <dgm:t>
        <a:bodyPr/>
        <a:lstStyle/>
        <a:p>
          <a:endParaRPr lang="en-GB"/>
        </a:p>
      </dgm:t>
    </dgm:pt>
    <dgm:pt modelId="{B26DC33A-78F6-4F28-9EA9-D3D0A730E304}">
      <dgm:prSet phldrT="[Text]" custT="1"/>
      <dgm:spPr>
        <a:xfrm>
          <a:off x="302895" y="2816240"/>
          <a:ext cx="4240530" cy="9151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3η γενιά</a:t>
          </a:r>
          <a:r>
            <a:rPr lang="de-DE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n-GB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“</a:t>
          </a:r>
          <a:r>
            <a:rPr lang="el-GR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Δικαιώματα αλληλεγγύης</a:t>
          </a:r>
          <a:r>
            <a:rPr lang="en-GB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” </a:t>
          </a:r>
        </a:p>
      </dgm:t>
    </dgm:pt>
    <dgm:pt modelId="{AFBF1B17-2AFC-4A01-83A3-0DB6968673AB}" type="parTrans" cxnId="{4E6CB5E2-7FB1-4146-820D-AE729EA51E90}">
      <dgm:prSet/>
      <dgm:spPr/>
      <dgm:t>
        <a:bodyPr/>
        <a:lstStyle/>
        <a:p>
          <a:endParaRPr lang="en-GB"/>
        </a:p>
      </dgm:t>
    </dgm:pt>
    <dgm:pt modelId="{3B6FE9A6-A902-4BA6-84FF-134A069CCE9F}" type="sibTrans" cxnId="{4E6CB5E2-7FB1-4146-820D-AE729EA51E90}">
      <dgm:prSet/>
      <dgm:spPr/>
      <dgm:t>
        <a:bodyPr/>
        <a:lstStyle/>
        <a:p>
          <a:endParaRPr lang="en-GB"/>
        </a:p>
      </dgm:t>
    </dgm:pt>
    <dgm:pt modelId="{09966141-6D2B-4E64-8B06-8BB184B269AF}" type="pres">
      <dgm:prSet presAssocID="{A5D2AC90-1833-402B-A6A1-C3D3A9DFE1D1}" presName="linear" presStyleCnt="0">
        <dgm:presLayoutVars>
          <dgm:dir/>
          <dgm:animLvl val="lvl"/>
          <dgm:resizeHandles val="exact"/>
        </dgm:presLayoutVars>
      </dgm:prSet>
      <dgm:spPr/>
    </dgm:pt>
    <dgm:pt modelId="{77AE8244-76B5-49A0-B940-83D5E6C0F8F4}" type="pres">
      <dgm:prSet presAssocID="{07ECB534-FC47-4DB5-A5E9-069AD4F79D01}" presName="parentLin" presStyleCnt="0"/>
      <dgm:spPr/>
    </dgm:pt>
    <dgm:pt modelId="{E73F6099-9E27-425B-8B1F-83468372843A}" type="pres">
      <dgm:prSet presAssocID="{07ECB534-FC47-4DB5-A5E9-069AD4F79D01}" presName="parentLeftMargin" presStyleLbl="node1" presStyleIdx="0" presStyleCnt="3"/>
      <dgm:spPr/>
    </dgm:pt>
    <dgm:pt modelId="{B3A069FE-A3EC-4087-AF20-5CE554485059}" type="pres">
      <dgm:prSet presAssocID="{07ECB534-FC47-4DB5-A5E9-069AD4F79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6F2C5B-5325-41C4-977B-01675EF37413}" type="pres">
      <dgm:prSet presAssocID="{07ECB534-FC47-4DB5-A5E9-069AD4F79D01}" presName="negativeSpace" presStyleCnt="0"/>
      <dgm:spPr/>
    </dgm:pt>
    <dgm:pt modelId="{736BF035-655E-4E02-A1EB-34DAA174A395}" type="pres">
      <dgm:prSet presAssocID="{07ECB534-FC47-4DB5-A5E9-069AD4F79D01}" presName="childText" presStyleLbl="conFgAcc1" presStyleIdx="0" presStyleCnt="3">
        <dgm:presLayoutVars>
          <dgm:bulletEnabled val="1"/>
        </dgm:presLayoutVars>
      </dgm:prSet>
      <dgm:spPr>
        <a:xfrm>
          <a:off x="0" y="461479"/>
          <a:ext cx="6057900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9809F7C-A77F-445C-8792-248AABB55D6A}" type="pres">
      <dgm:prSet presAssocID="{6BD04A27-84DD-4153-B9E2-171A03FD5B7C}" presName="spaceBetweenRectangles" presStyleCnt="0"/>
      <dgm:spPr/>
    </dgm:pt>
    <dgm:pt modelId="{E2CCFB7D-5DCE-42A1-9F81-AEE38DF72D58}" type="pres">
      <dgm:prSet presAssocID="{79177905-B40C-485B-8160-3D367EE77EF9}" presName="parentLin" presStyleCnt="0"/>
      <dgm:spPr/>
    </dgm:pt>
    <dgm:pt modelId="{7B41C482-39E9-4C76-9F52-32B735C692B5}" type="pres">
      <dgm:prSet presAssocID="{79177905-B40C-485B-8160-3D367EE77EF9}" presName="parentLeftMargin" presStyleLbl="node1" presStyleIdx="0" presStyleCnt="3"/>
      <dgm:spPr/>
    </dgm:pt>
    <dgm:pt modelId="{4701D249-3B88-4735-8A70-DA1C27211B82}" type="pres">
      <dgm:prSet presAssocID="{79177905-B40C-485B-8160-3D367EE77E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5E3140-6126-4291-A177-ABDBE1ACFF24}" type="pres">
      <dgm:prSet presAssocID="{79177905-B40C-485B-8160-3D367EE77EF9}" presName="negativeSpace" presStyleCnt="0"/>
      <dgm:spPr/>
    </dgm:pt>
    <dgm:pt modelId="{1718E3F2-0208-4C3D-86C3-D5AF181F0592}" type="pres">
      <dgm:prSet presAssocID="{79177905-B40C-485B-8160-3D367EE77EF9}" presName="childText" presStyleLbl="conFgAcc1" presStyleIdx="1" presStyleCnt="3">
        <dgm:presLayoutVars>
          <dgm:bulletEnabled val="1"/>
        </dgm:presLayoutVars>
      </dgm:prSet>
      <dgm:spPr>
        <a:xfrm>
          <a:off x="0" y="1867640"/>
          <a:ext cx="6057900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C029376-D3CA-45E3-9418-85DC3494D028}" type="pres">
      <dgm:prSet presAssocID="{4061CFFF-F26C-44AC-B7F1-3731B5688AB8}" presName="spaceBetweenRectangles" presStyleCnt="0"/>
      <dgm:spPr/>
    </dgm:pt>
    <dgm:pt modelId="{3CDAF794-ED8F-4784-8983-30DFD5E784DD}" type="pres">
      <dgm:prSet presAssocID="{B26DC33A-78F6-4F28-9EA9-D3D0A730E304}" presName="parentLin" presStyleCnt="0"/>
      <dgm:spPr/>
    </dgm:pt>
    <dgm:pt modelId="{E1D1A773-7EB5-46E0-889B-BAB0257BF140}" type="pres">
      <dgm:prSet presAssocID="{B26DC33A-78F6-4F28-9EA9-D3D0A730E304}" presName="parentLeftMargin" presStyleLbl="node1" presStyleIdx="1" presStyleCnt="3"/>
      <dgm:spPr/>
    </dgm:pt>
    <dgm:pt modelId="{C2569E48-2F50-4734-863C-AAE39CF7EEC0}" type="pres">
      <dgm:prSet presAssocID="{B26DC33A-78F6-4F28-9EA9-D3D0A730E30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D1A58D-CB34-4079-9216-E5195FA144AB}" type="pres">
      <dgm:prSet presAssocID="{B26DC33A-78F6-4F28-9EA9-D3D0A730E304}" presName="negativeSpace" presStyleCnt="0"/>
      <dgm:spPr/>
    </dgm:pt>
    <dgm:pt modelId="{E36867CF-01B4-4826-A49A-A0D2B3672C63}" type="pres">
      <dgm:prSet presAssocID="{B26DC33A-78F6-4F28-9EA9-D3D0A730E304}" presName="childText" presStyleLbl="conFgAcc1" presStyleIdx="2" presStyleCnt="3">
        <dgm:presLayoutVars>
          <dgm:bulletEnabled val="1"/>
        </dgm:presLayoutVars>
      </dgm:prSet>
      <dgm:spPr>
        <a:xfrm>
          <a:off x="0" y="3273800"/>
          <a:ext cx="6057900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D3DC5819-1493-4535-9AF4-F2F87C82F0CA}" type="presOf" srcId="{B26DC33A-78F6-4F28-9EA9-D3D0A730E304}" destId="{C2569E48-2F50-4734-863C-AAE39CF7EEC0}" srcOrd="1" destOrd="0" presId="urn:microsoft.com/office/officeart/2005/8/layout/list1"/>
    <dgm:cxn modelId="{07CBF221-7EB7-4DC5-B2FD-1CB275E3AB27}" srcId="{A5D2AC90-1833-402B-A6A1-C3D3A9DFE1D1}" destId="{79177905-B40C-485B-8160-3D367EE77EF9}" srcOrd="1" destOrd="0" parTransId="{16D2177F-4EB5-40A6-961D-89A37DAFEFA8}" sibTransId="{4061CFFF-F26C-44AC-B7F1-3731B5688AB8}"/>
    <dgm:cxn modelId="{73274058-6614-44B8-9A78-5229C22804D6}" type="presOf" srcId="{79177905-B40C-485B-8160-3D367EE77EF9}" destId="{7B41C482-39E9-4C76-9F52-32B735C692B5}" srcOrd="0" destOrd="0" presId="urn:microsoft.com/office/officeart/2005/8/layout/list1"/>
    <dgm:cxn modelId="{E56BF080-AE43-4E34-AE2F-2C6814E064DD}" type="presOf" srcId="{B26DC33A-78F6-4F28-9EA9-D3D0A730E304}" destId="{E1D1A773-7EB5-46E0-889B-BAB0257BF140}" srcOrd="0" destOrd="0" presId="urn:microsoft.com/office/officeart/2005/8/layout/list1"/>
    <dgm:cxn modelId="{C786F884-1191-4EA7-B691-0705BF6DCDBD}" srcId="{A5D2AC90-1833-402B-A6A1-C3D3A9DFE1D1}" destId="{07ECB534-FC47-4DB5-A5E9-069AD4F79D01}" srcOrd="0" destOrd="0" parTransId="{6D4D86E8-F3AE-4225-8758-B72ACB4BA10D}" sibTransId="{6BD04A27-84DD-4153-B9E2-171A03FD5B7C}"/>
    <dgm:cxn modelId="{B2D94CB1-737E-4B22-844B-0F7B1455C2B0}" type="presOf" srcId="{A5D2AC90-1833-402B-A6A1-C3D3A9DFE1D1}" destId="{09966141-6D2B-4E64-8B06-8BB184B269AF}" srcOrd="0" destOrd="0" presId="urn:microsoft.com/office/officeart/2005/8/layout/list1"/>
    <dgm:cxn modelId="{15F53FC6-33A6-49B7-8E23-AB951A744E80}" type="presOf" srcId="{07ECB534-FC47-4DB5-A5E9-069AD4F79D01}" destId="{E73F6099-9E27-425B-8B1F-83468372843A}" srcOrd="0" destOrd="0" presId="urn:microsoft.com/office/officeart/2005/8/layout/list1"/>
    <dgm:cxn modelId="{E37AA9D1-AA39-4289-9DCF-6549A641D637}" type="presOf" srcId="{07ECB534-FC47-4DB5-A5E9-069AD4F79D01}" destId="{B3A069FE-A3EC-4087-AF20-5CE554485059}" srcOrd="1" destOrd="0" presId="urn:microsoft.com/office/officeart/2005/8/layout/list1"/>
    <dgm:cxn modelId="{25B2A2D9-FB6C-450D-A619-AA495169B478}" type="presOf" srcId="{79177905-B40C-485B-8160-3D367EE77EF9}" destId="{4701D249-3B88-4735-8A70-DA1C27211B82}" srcOrd="1" destOrd="0" presId="urn:microsoft.com/office/officeart/2005/8/layout/list1"/>
    <dgm:cxn modelId="{4E6CB5E2-7FB1-4146-820D-AE729EA51E90}" srcId="{A5D2AC90-1833-402B-A6A1-C3D3A9DFE1D1}" destId="{B26DC33A-78F6-4F28-9EA9-D3D0A730E304}" srcOrd="2" destOrd="0" parTransId="{AFBF1B17-2AFC-4A01-83A3-0DB6968673AB}" sibTransId="{3B6FE9A6-A902-4BA6-84FF-134A069CCE9F}"/>
    <dgm:cxn modelId="{6DC178C5-C163-4CF0-A25E-A3D3651C93BB}" type="presParOf" srcId="{09966141-6D2B-4E64-8B06-8BB184B269AF}" destId="{77AE8244-76B5-49A0-B940-83D5E6C0F8F4}" srcOrd="0" destOrd="0" presId="urn:microsoft.com/office/officeart/2005/8/layout/list1"/>
    <dgm:cxn modelId="{3192350A-82C0-42B9-BC9A-91EBCF4E4349}" type="presParOf" srcId="{77AE8244-76B5-49A0-B940-83D5E6C0F8F4}" destId="{E73F6099-9E27-425B-8B1F-83468372843A}" srcOrd="0" destOrd="0" presId="urn:microsoft.com/office/officeart/2005/8/layout/list1"/>
    <dgm:cxn modelId="{D81FB929-E762-4F84-8212-37E16227C687}" type="presParOf" srcId="{77AE8244-76B5-49A0-B940-83D5E6C0F8F4}" destId="{B3A069FE-A3EC-4087-AF20-5CE554485059}" srcOrd="1" destOrd="0" presId="urn:microsoft.com/office/officeart/2005/8/layout/list1"/>
    <dgm:cxn modelId="{3AB0AF1E-072A-4889-8CBF-1D9AE0D3EAFE}" type="presParOf" srcId="{09966141-6D2B-4E64-8B06-8BB184B269AF}" destId="{7F6F2C5B-5325-41C4-977B-01675EF37413}" srcOrd="1" destOrd="0" presId="urn:microsoft.com/office/officeart/2005/8/layout/list1"/>
    <dgm:cxn modelId="{4A670D43-8DB1-4805-A680-567ECB94D962}" type="presParOf" srcId="{09966141-6D2B-4E64-8B06-8BB184B269AF}" destId="{736BF035-655E-4E02-A1EB-34DAA174A395}" srcOrd="2" destOrd="0" presId="urn:microsoft.com/office/officeart/2005/8/layout/list1"/>
    <dgm:cxn modelId="{3AB8F6F4-A767-43DD-865E-1C4B104A5DBD}" type="presParOf" srcId="{09966141-6D2B-4E64-8B06-8BB184B269AF}" destId="{39809F7C-A77F-445C-8792-248AABB55D6A}" srcOrd="3" destOrd="0" presId="urn:microsoft.com/office/officeart/2005/8/layout/list1"/>
    <dgm:cxn modelId="{4958C8A9-E1F1-48D2-A3E2-105EF5EE2527}" type="presParOf" srcId="{09966141-6D2B-4E64-8B06-8BB184B269AF}" destId="{E2CCFB7D-5DCE-42A1-9F81-AEE38DF72D58}" srcOrd="4" destOrd="0" presId="urn:microsoft.com/office/officeart/2005/8/layout/list1"/>
    <dgm:cxn modelId="{BE1D38B8-4064-48CB-8AE8-A8B54BB4FDB5}" type="presParOf" srcId="{E2CCFB7D-5DCE-42A1-9F81-AEE38DF72D58}" destId="{7B41C482-39E9-4C76-9F52-32B735C692B5}" srcOrd="0" destOrd="0" presId="urn:microsoft.com/office/officeart/2005/8/layout/list1"/>
    <dgm:cxn modelId="{454D8DAD-22E1-4B21-902F-4CCBD2F1AF6D}" type="presParOf" srcId="{E2CCFB7D-5DCE-42A1-9F81-AEE38DF72D58}" destId="{4701D249-3B88-4735-8A70-DA1C27211B82}" srcOrd="1" destOrd="0" presId="urn:microsoft.com/office/officeart/2005/8/layout/list1"/>
    <dgm:cxn modelId="{3CD26983-31F5-4205-BB92-9B08EA313644}" type="presParOf" srcId="{09966141-6D2B-4E64-8B06-8BB184B269AF}" destId="{9B5E3140-6126-4291-A177-ABDBE1ACFF24}" srcOrd="5" destOrd="0" presId="urn:microsoft.com/office/officeart/2005/8/layout/list1"/>
    <dgm:cxn modelId="{27105106-62FB-47C5-9A0A-683C63D0DF3B}" type="presParOf" srcId="{09966141-6D2B-4E64-8B06-8BB184B269AF}" destId="{1718E3F2-0208-4C3D-86C3-D5AF181F0592}" srcOrd="6" destOrd="0" presId="urn:microsoft.com/office/officeart/2005/8/layout/list1"/>
    <dgm:cxn modelId="{5D3E1CA0-4C4D-46C6-9B6C-E11C89688335}" type="presParOf" srcId="{09966141-6D2B-4E64-8B06-8BB184B269AF}" destId="{EC029376-D3CA-45E3-9418-85DC3494D028}" srcOrd="7" destOrd="0" presId="urn:microsoft.com/office/officeart/2005/8/layout/list1"/>
    <dgm:cxn modelId="{B37ADBFE-081A-4397-AF65-440AA1697534}" type="presParOf" srcId="{09966141-6D2B-4E64-8B06-8BB184B269AF}" destId="{3CDAF794-ED8F-4784-8983-30DFD5E784DD}" srcOrd="8" destOrd="0" presId="urn:microsoft.com/office/officeart/2005/8/layout/list1"/>
    <dgm:cxn modelId="{0A12B8DE-307C-47AB-9940-228D1FC6552E}" type="presParOf" srcId="{3CDAF794-ED8F-4784-8983-30DFD5E784DD}" destId="{E1D1A773-7EB5-46E0-889B-BAB0257BF140}" srcOrd="0" destOrd="0" presId="urn:microsoft.com/office/officeart/2005/8/layout/list1"/>
    <dgm:cxn modelId="{F790197B-80D7-407A-B4EA-BD9F62FF4AFC}" type="presParOf" srcId="{3CDAF794-ED8F-4784-8983-30DFD5E784DD}" destId="{C2569E48-2F50-4734-863C-AAE39CF7EEC0}" srcOrd="1" destOrd="0" presId="urn:microsoft.com/office/officeart/2005/8/layout/list1"/>
    <dgm:cxn modelId="{70C252E4-1E94-4462-AAD2-9C5277F1C357}" type="presParOf" srcId="{09966141-6D2B-4E64-8B06-8BB184B269AF}" destId="{4BD1A58D-CB34-4079-9216-E5195FA144AB}" srcOrd="9" destOrd="0" presId="urn:microsoft.com/office/officeart/2005/8/layout/list1"/>
    <dgm:cxn modelId="{04E3870A-A1BA-4165-8E9D-019E975A7282}" type="presParOf" srcId="{09966141-6D2B-4E64-8B06-8BB184B269AF}" destId="{E36867CF-01B4-4826-A49A-A0D2B3672C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04394-894E-4D8F-B05F-68CC5A9D06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2AA2D4-BA60-47E6-AA71-B778682CA2D4}">
      <dgm:prSet phldrT="[Text]" custT="1"/>
      <dgm:spPr/>
      <dgm:t>
        <a:bodyPr/>
        <a:lstStyle/>
        <a:p>
          <a:r>
            <a:rPr lang="en-GB" sz="2400" dirty="0"/>
            <a:t>1</a:t>
          </a:r>
          <a:r>
            <a:rPr lang="el-GR" sz="2400" baseline="30000" dirty="0"/>
            <a:t>η</a:t>
          </a:r>
          <a:r>
            <a:rPr lang="el-GR" sz="2400" dirty="0"/>
            <a:t> γενιά /ΕΣΔΑ</a:t>
          </a:r>
          <a:endParaRPr lang="en-GB" sz="2400" dirty="0"/>
        </a:p>
      </dgm:t>
    </dgm:pt>
    <dgm:pt modelId="{66AF69C2-2778-4239-A39C-35056841A121}" type="parTrans" cxnId="{C736EB4D-1717-4C91-8C03-83425F09C3E4}">
      <dgm:prSet/>
      <dgm:spPr/>
      <dgm:t>
        <a:bodyPr/>
        <a:lstStyle/>
        <a:p>
          <a:endParaRPr lang="en-GB"/>
        </a:p>
      </dgm:t>
    </dgm:pt>
    <dgm:pt modelId="{CF41CE25-4BAE-4985-8F62-24377A080E08}" type="sibTrans" cxnId="{C736EB4D-1717-4C91-8C03-83425F09C3E4}">
      <dgm:prSet/>
      <dgm:spPr/>
      <dgm:t>
        <a:bodyPr/>
        <a:lstStyle/>
        <a:p>
          <a:endParaRPr lang="en-GB"/>
        </a:p>
      </dgm:t>
    </dgm:pt>
    <dgm:pt modelId="{F9085B37-D029-4AE8-8617-1095065154C6}">
      <dgm:prSet phldrT="[Text]" custT="1"/>
      <dgm:spPr/>
      <dgm:t>
        <a:bodyPr/>
        <a:lstStyle/>
        <a:p>
          <a:r>
            <a:rPr lang="el-GR" sz="2400" dirty="0"/>
            <a:t>Δικαίωμα στη ζωή</a:t>
          </a:r>
          <a:endParaRPr lang="en-GB" sz="2400" dirty="0"/>
        </a:p>
      </dgm:t>
    </dgm:pt>
    <dgm:pt modelId="{FBC90597-2DF1-4C92-BE64-7CC8549260C1}" type="parTrans" cxnId="{5EA4E35C-CE45-4832-AD2A-153A395388CE}">
      <dgm:prSet/>
      <dgm:spPr/>
      <dgm:t>
        <a:bodyPr/>
        <a:lstStyle/>
        <a:p>
          <a:endParaRPr lang="en-GB"/>
        </a:p>
      </dgm:t>
    </dgm:pt>
    <dgm:pt modelId="{72759946-14F4-4C5D-B98F-68FB92894F48}" type="sibTrans" cxnId="{5EA4E35C-CE45-4832-AD2A-153A395388CE}">
      <dgm:prSet/>
      <dgm:spPr/>
      <dgm:t>
        <a:bodyPr/>
        <a:lstStyle/>
        <a:p>
          <a:endParaRPr lang="en-GB"/>
        </a:p>
      </dgm:t>
    </dgm:pt>
    <dgm:pt modelId="{5EB7816C-67EE-4866-9499-2E969E53E569}">
      <dgm:prSet phldrT="[Text]" custT="1"/>
      <dgm:spPr/>
      <dgm:t>
        <a:bodyPr/>
        <a:lstStyle/>
        <a:p>
          <a:r>
            <a:rPr lang="el-GR" sz="2400" dirty="0"/>
            <a:t>Στην ιδιωτικότητα</a:t>
          </a:r>
          <a:endParaRPr lang="en-GB" sz="2400" dirty="0"/>
        </a:p>
      </dgm:t>
    </dgm:pt>
    <dgm:pt modelId="{CD495457-0243-4DFC-A69E-181BC2D01324}" type="parTrans" cxnId="{AB98EECE-E147-45A7-A7CC-3B1B05849FF2}">
      <dgm:prSet/>
      <dgm:spPr/>
      <dgm:t>
        <a:bodyPr/>
        <a:lstStyle/>
        <a:p>
          <a:endParaRPr lang="en-GB"/>
        </a:p>
      </dgm:t>
    </dgm:pt>
    <dgm:pt modelId="{24367773-369A-45F8-8868-E3DEFD9E6810}" type="sibTrans" cxnId="{AB98EECE-E147-45A7-A7CC-3B1B05849FF2}">
      <dgm:prSet/>
      <dgm:spPr/>
      <dgm:t>
        <a:bodyPr/>
        <a:lstStyle/>
        <a:p>
          <a:endParaRPr lang="en-GB"/>
        </a:p>
      </dgm:t>
    </dgm:pt>
    <dgm:pt modelId="{C88E4F91-5D36-4B80-A972-11255FDB082D}">
      <dgm:prSet phldrT="[Text]"/>
      <dgm:spPr/>
      <dgm:t>
        <a:bodyPr/>
        <a:lstStyle/>
        <a:p>
          <a:r>
            <a:rPr lang="en-GB" dirty="0"/>
            <a:t>2</a:t>
          </a:r>
          <a:r>
            <a:rPr lang="el-GR" baseline="30000" dirty="0"/>
            <a:t>η</a:t>
          </a:r>
          <a:r>
            <a:rPr lang="el-GR" dirty="0"/>
            <a:t> γενιά </a:t>
          </a:r>
          <a:endParaRPr lang="en-GB" dirty="0"/>
        </a:p>
      </dgm:t>
    </dgm:pt>
    <dgm:pt modelId="{E8C4CBC7-C77B-4E83-A4DD-2E797C69289A}" type="parTrans" cxnId="{3C025261-E0A2-42A6-82FB-9358EA071CC7}">
      <dgm:prSet/>
      <dgm:spPr/>
      <dgm:t>
        <a:bodyPr/>
        <a:lstStyle/>
        <a:p>
          <a:endParaRPr lang="en-GB"/>
        </a:p>
      </dgm:t>
    </dgm:pt>
    <dgm:pt modelId="{6F4DA9C5-D929-4C27-BBFB-57CE7411667B}" type="sibTrans" cxnId="{3C025261-E0A2-42A6-82FB-9358EA071CC7}">
      <dgm:prSet/>
      <dgm:spPr/>
      <dgm:t>
        <a:bodyPr/>
        <a:lstStyle/>
        <a:p>
          <a:endParaRPr lang="en-GB"/>
        </a:p>
      </dgm:t>
    </dgm:pt>
    <dgm:pt modelId="{87529161-F386-4A85-AECC-8251D22094E7}">
      <dgm:prSet phldrT="[Text]" custT="1"/>
      <dgm:spPr/>
      <dgm:t>
        <a:bodyPr/>
        <a:lstStyle/>
        <a:p>
          <a:r>
            <a:rPr lang="el-GR" sz="2400" dirty="0"/>
            <a:t>Προστασία υγείας</a:t>
          </a:r>
          <a:endParaRPr lang="en-GB" sz="2400" dirty="0"/>
        </a:p>
      </dgm:t>
    </dgm:pt>
    <dgm:pt modelId="{7F60D1E1-4E50-4171-A223-4744CD13BAEA}" type="parTrans" cxnId="{FB720FF7-1ED4-4263-93D0-E63B49939B72}">
      <dgm:prSet/>
      <dgm:spPr/>
      <dgm:t>
        <a:bodyPr/>
        <a:lstStyle/>
        <a:p>
          <a:endParaRPr lang="en-GB"/>
        </a:p>
      </dgm:t>
    </dgm:pt>
    <dgm:pt modelId="{2159E8E8-A2AD-47D7-A804-CF7D4D8C8166}" type="sibTrans" cxnId="{FB720FF7-1ED4-4263-93D0-E63B49939B72}">
      <dgm:prSet/>
      <dgm:spPr/>
      <dgm:t>
        <a:bodyPr/>
        <a:lstStyle/>
        <a:p>
          <a:endParaRPr lang="en-GB"/>
        </a:p>
      </dgm:t>
    </dgm:pt>
    <dgm:pt modelId="{35DED66E-EE63-49BE-89DC-786111E1E833}">
      <dgm:prSet phldrT="[Text]" custT="1"/>
      <dgm:spPr/>
      <dgm:t>
        <a:bodyPr/>
        <a:lstStyle/>
        <a:p>
          <a:r>
            <a:rPr lang="el-GR" sz="2400" dirty="0"/>
            <a:t>Στέγαση </a:t>
          </a:r>
          <a:r>
            <a:rPr lang="en-GB" sz="2400" dirty="0"/>
            <a:t> </a:t>
          </a:r>
        </a:p>
      </dgm:t>
    </dgm:pt>
    <dgm:pt modelId="{6B737563-249B-4135-A66E-410C86BD1A84}" type="parTrans" cxnId="{FD5D10D7-28B4-45A8-85D7-E22BE428E4CF}">
      <dgm:prSet/>
      <dgm:spPr/>
      <dgm:t>
        <a:bodyPr/>
        <a:lstStyle/>
        <a:p>
          <a:endParaRPr lang="en-GB"/>
        </a:p>
      </dgm:t>
    </dgm:pt>
    <dgm:pt modelId="{C8040C43-BEA3-4698-88F0-A612A2BF5626}" type="sibTrans" cxnId="{FD5D10D7-28B4-45A8-85D7-E22BE428E4CF}">
      <dgm:prSet/>
      <dgm:spPr/>
      <dgm:t>
        <a:bodyPr/>
        <a:lstStyle/>
        <a:p>
          <a:endParaRPr lang="en-GB"/>
        </a:p>
      </dgm:t>
    </dgm:pt>
    <dgm:pt modelId="{3E06A317-2E5D-48AF-B421-3CDB614DDB09}">
      <dgm:prSet phldrT="[Text]"/>
      <dgm:spPr/>
      <dgm:t>
        <a:bodyPr/>
        <a:lstStyle/>
        <a:p>
          <a:r>
            <a:rPr lang="en-GB" dirty="0"/>
            <a:t>3</a:t>
          </a:r>
          <a:r>
            <a:rPr lang="el-GR" baseline="30000" dirty="0"/>
            <a:t>η</a:t>
          </a:r>
          <a:r>
            <a:rPr lang="el-GR" dirty="0"/>
            <a:t> γενιά </a:t>
          </a:r>
          <a:endParaRPr lang="en-GB" dirty="0"/>
        </a:p>
      </dgm:t>
    </dgm:pt>
    <dgm:pt modelId="{46D6A945-776B-4E77-921E-C5F13ACCBE80}" type="parTrans" cxnId="{5C06F407-2366-4F37-A453-1A6DD9E8C1B6}">
      <dgm:prSet/>
      <dgm:spPr/>
      <dgm:t>
        <a:bodyPr/>
        <a:lstStyle/>
        <a:p>
          <a:endParaRPr lang="en-GB"/>
        </a:p>
      </dgm:t>
    </dgm:pt>
    <dgm:pt modelId="{98FD8829-31D1-4E9B-AA7D-CB48D1C6D965}" type="sibTrans" cxnId="{5C06F407-2366-4F37-A453-1A6DD9E8C1B6}">
      <dgm:prSet/>
      <dgm:spPr/>
      <dgm:t>
        <a:bodyPr/>
        <a:lstStyle/>
        <a:p>
          <a:endParaRPr lang="en-GB"/>
        </a:p>
      </dgm:t>
    </dgm:pt>
    <dgm:pt modelId="{2C593803-474A-4C8F-9BE1-0F7333D2B6E2}">
      <dgm:prSet phldrT="[Text]"/>
      <dgm:spPr/>
      <dgm:t>
        <a:bodyPr/>
        <a:lstStyle/>
        <a:p>
          <a:r>
            <a:rPr lang="el-GR" dirty="0"/>
            <a:t>Υγιές περιβάλλον</a:t>
          </a:r>
          <a:endParaRPr lang="en-GB" dirty="0"/>
        </a:p>
      </dgm:t>
    </dgm:pt>
    <dgm:pt modelId="{3CDAA5CC-5BCB-4D7E-8979-1C2958F6ADDE}" type="parTrans" cxnId="{520B2BFD-77E0-44F6-BFC8-1504101551FE}">
      <dgm:prSet/>
      <dgm:spPr/>
      <dgm:t>
        <a:bodyPr/>
        <a:lstStyle/>
        <a:p>
          <a:endParaRPr lang="en-GB"/>
        </a:p>
      </dgm:t>
    </dgm:pt>
    <dgm:pt modelId="{3C728803-A655-423B-8321-28D01BF46BB4}" type="sibTrans" cxnId="{520B2BFD-77E0-44F6-BFC8-1504101551FE}">
      <dgm:prSet/>
      <dgm:spPr/>
      <dgm:t>
        <a:bodyPr/>
        <a:lstStyle/>
        <a:p>
          <a:endParaRPr lang="en-GB"/>
        </a:p>
      </dgm:t>
    </dgm:pt>
    <dgm:pt modelId="{0C86B73F-F6E7-4610-A364-46E39DFE6005}">
      <dgm:prSet phldrT="[Text]"/>
      <dgm:spPr/>
      <dgm:t>
        <a:bodyPr/>
        <a:lstStyle/>
        <a:p>
          <a:r>
            <a:rPr lang="el-GR" dirty="0"/>
            <a:t>Δικαίωμα στους φυσικούς πόρους</a:t>
          </a:r>
          <a:r>
            <a:rPr lang="en-GB" dirty="0"/>
            <a:t>  </a:t>
          </a:r>
        </a:p>
      </dgm:t>
    </dgm:pt>
    <dgm:pt modelId="{77D67807-80D4-48E3-ADC9-F3E4C340D6D8}" type="parTrans" cxnId="{A02A1486-158F-4F27-AF21-6353BBE138C1}">
      <dgm:prSet/>
      <dgm:spPr/>
      <dgm:t>
        <a:bodyPr/>
        <a:lstStyle/>
        <a:p>
          <a:endParaRPr lang="en-GB"/>
        </a:p>
      </dgm:t>
    </dgm:pt>
    <dgm:pt modelId="{0DC5114A-9F90-4D45-88FE-DABCA794C63C}" type="sibTrans" cxnId="{A02A1486-158F-4F27-AF21-6353BBE138C1}">
      <dgm:prSet/>
      <dgm:spPr/>
      <dgm:t>
        <a:bodyPr/>
        <a:lstStyle/>
        <a:p>
          <a:endParaRPr lang="en-GB"/>
        </a:p>
      </dgm:t>
    </dgm:pt>
    <dgm:pt modelId="{4F2A9865-00E5-4763-B18D-0F3DA525FC76}">
      <dgm:prSet phldrT="[Text]" custT="1"/>
      <dgm:spPr/>
      <dgm:t>
        <a:bodyPr/>
        <a:lstStyle/>
        <a:p>
          <a:r>
            <a:rPr lang="el-GR" sz="2400" dirty="0"/>
            <a:t>Στην έκφραση </a:t>
          </a:r>
          <a:r>
            <a:rPr lang="en-GB" sz="2400" dirty="0"/>
            <a:t>  </a:t>
          </a:r>
        </a:p>
      </dgm:t>
    </dgm:pt>
    <dgm:pt modelId="{CAE1F3D8-7D27-4CFF-B855-E1FDA1DC4134}" type="parTrans" cxnId="{DBE91FB5-242C-4D17-8340-9666D31392B9}">
      <dgm:prSet/>
      <dgm:spPr/>
      <dgm:t>
        <a:bodyPr/>
        <a:lstStyle/>
        <a:p>
          <a:endParaRPr lang="en-GB"/>
        </a:p>
      </dgm:t>
    </dgm:pt>
    <dgm:pt modelId="{698532C6-D577-47AC-AB71-8255440AF947}" type="sibTrans" cxnId="{DBE91FB5-242C-4D17-8340-9666D31392B9}">
      <dgm:prSet/>
      <dgm:spPr/>
      <dgm:t>
        <a:bodyPr/>
        <a:lstStyle/>
        <a:p>
          <a:endParaRPr lang="en-GB"/>
        </a:p>
      </dgm:t>
    </dgm:pt>
    <dgm:pt modelId="{7DD64FD6-04C8-4CF1-BA32-21CBDD08DB04}">
      <dgm:prSet phldrT="[Text]" custT="1"/>
      <dgm:spPr/>
      <dgm:t>
        <a:bodyPr/>
        <a:lstStyle/>
        <a:p>
          <a:r>
            <a:rPr lang="el-GR" sz="2400" dirty="0"/>
            <a:t>Εκπαίδευση </a:t>
          </a:r>
          <a:r>
            <a:rPr lang="en-GB" sz="2400" dirty="0"/>
            <a:t> </a:t>
          </a:r>
        </a:p>
      </dgm:t>
    </dgm:pt>
    <dgm:pt modelId="{0EF2BEC4-F22C-44CD-B9CD-FDC4D59C4D6A}" type="parTrans" cxnId="{E428E11F-DE01-4E66-A6A0-B53E565D9E28}">
      <dgm:prSet/>
      <dgm:spPr/>
      <dgm:t>
        <a:bodyPr/>
        <a:lstStyle/>
        <a:p>
          <a:endParaRPr lang="en-GB"/>
        </a:p>
      </dgm:t>
    </dgm:pt>
    <dgm:pt modelId="{2D5FCE71-66A9-4D6F-803A-08D7C820E539}" type="sibTrans" cxnId="{E428E11F-DE01-4E66-A6A0-B53E565D9E28}">
      <dgm:prSet/>
      <dgm:spPr/>
      <dgm:t>
        <a:bodyPr/>
        <a:lstStyle/>
        <a:p>
          <a:endParaRPr lang="en-GB"/>
        </a:p>
      </dgm:t>
    </dgm:pt>
    <dgm:pt modelId="{093315E3-42E2-4163-AF61-0758B3D7D9A9}">
      <dgm:prSet phldrT="[Text]" custT="1"/>
      <dgm:spPr/>
      <dgm:t>
        <a:bodyPr/>
        <a:lstStyle/>
        <a:p>
          <a:r>
            <a:rPr lang="el-GR" sz="2400" dirty="0"/>
            <a:t>Εργασία </a:t>
          </a:r>
          <a:endParaRPr lang="en-GB" sz="2400" dirty="0"/>
        </a:p>
      </dgm:t>
    </dgm:pt>
    <dgm:pt modelId="{349FED06-986F-4518-84D6-B5023FDB0DC4}" type="parTrans" cxnId="{8D922B7B-33D0-4355-B1E1-211D8517F843}">
      <dgm:prSet/>
      <dgm:spPr/>
      <dgm:t>
        <a:bodyPr/>
        <a:lstStyle/>
        <a:p>
          <a:endParaRPr lang="en-GB"/>
        </a:p>
      </dgm:t>
    </dgm:pt>
    <dgm:pt modelId="{87F5A019-B9BD-4B6A-BE67-A1E831957E7B}" type="sibTrans" cxnId="{8D922B7B-33D0-4355-B1E1-211D8517F843}">
      <dgm:prSet/>
      <dgm:spPr/>
      <dgm:t>
        <a:bodyPr/>
        <a:lstStyle/>
        <a:p>
          <a:endParaRPr lang="en-GB"/>
        </a:p>
      </dgm:t>
    </dgm:pt>
    <dgm:pt modelId="{1034AD7C-75EC-4A07-B897-AB7C3E1B13E7}">
      <dgm:prSet phldrT="[Text]" custT="1"/>
      <dgm:spPr/>
      <dgm:t>
        <a:bodyPr/>
        <a:lstStyle/>
        <a:p>
          <a:r>
            <a:rPr lang="el-GR" sz="2400" dirty="0"/>
            <a:t>Στην περιουσία</a:t>
          </a:r>
          <a:endParaRPr lang="en-GB" sz="2400" dirty="0"/>
        </a:p>
      </dgm:t>
    </dgm:pt>
    <dgm:pt modelId="{B5D9F65D-F460-4E42-8D71-C20F9D2F5C4C}" type="parTrans" cxnId="{26137213-C0C1-493E-994A-CECBE36163B2}">
      <dgm:prSet/>
      <dgm:spPr/>
      <dgm:t>
        <a:bodyPr/>
        <a:lstStyle/>
        <a:p>
          <a:endParaRPr lang="en-US"/>
        </a:p>
      </dgm:t>
    </dgm:pt>
    <dgm:pt modelId="{C899070C-603C-45C8-901E-1BA8D995C35D}" type="sibTrans" cxnId="{26137213-C0C1-493E-994A-CECBE36163B2}">
      <dgm:prSet/>
      <dgm:spPr/>
      <dgm:t>
        <a:bodyPr/>
        <a:lstStyle/>
        <a:p>
          <a:endParaRPr lang="en-US"/>
        </a:p>
      </dgm:t>
    </dgm:pt>
    <dgm:pt modelId="{10823284-61A3-47A8-8C25-69FB779D2F50}" type="pres">
      <dgm:prSet presAssocID="{E2204394-894E-4D8F-B05F-68CC5A9D0658}" presName="Name0" presStyleCnt="0">
        <dgm:presLayoutVars>
          <dgm:dir/>
          <dgm:animLvl val="lvl"/>
          <dgm:resizeHandles val="exact"/>
        </dgm:presLayoutVars>
      </dgm:prSet>
      <dgm:spPr/>
    </dgm:pt>
    <dgm:pt modelId="{A18A7FBF-D910-4229-9899-0F68AFCE02EB}" type="pres">
      <dgm:prSet presAssocID="{922AA2D4-BA60-47E6-AA71-B778682CA2D4}" presName="composite" presStyleCnt="0"/>
      <dgm:spPr/>
    </dgm:pt>
    <dgm:pt modelId="{B28B4010-50BE-4409-BA12-B9BC35E91148}" type="pres">
      <dgm:prSet presAssocID="{922AA2D4-BA60-47E6-AA71-B778682CA2D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EE9901C-3BCA-4C77-90EC-760CD8DFDE23}" type="pres">
      <dgm:prSet presAssocID="{922AA2D4-BA60-47E6-AA71-B778682CA2D4}" presName="desTx" presStyleLbl="alignAccFollowNode1" presStyleIdx="0" presStyleCnt="3">
        <dgm:presLayoutVars>
          <dgm:bulletEnabled val="1"/>
        </dgm:presLayoutVars>
      </dgm:prSet>
      <dgm:spPr/>
    </dgm:pt>
    <dgm:pt modelId="{AA8C4EF2-7E9B-4AF5-BB63-6FE10C345B66}" type="pres">
      <dgm:prSet presAssocID="{CF41CE25-4BAE-4985-8F62-24377A080E08}" presName="space" presStyleCnt="0"/>
      <dgm:spPr/>
    </dgm:pt>
    <dgm:pt modelId="{963BCEBB-943B-418E-89F2-83631AFA4FA4}" type="pres">
      <dgm:prSet presAssocID="{C88E4F91-5D36-4B80-A972-11255FDB082D}" presName="composite" presStyleCnt="0"/>
      <dgm:spPr/>
    </dgm:pt>
    <dgm:pt modelId="{145AA06E-FDA2-4490-B716-CAE74BF39B3C}" type="pres">
      <dgm:prSet presAssocID="{C88E4F91-5D36-4B80-A972-11255FDB082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C149191-085E-489C-AEBF-BC36DA07C9CE}" type="pres">
      <dgm:prSet presAssocID="{C88E4F91-5D36-4B80-A972-11255FDB082D}" presName="desTx" presStyleLbl="alignAccFollowNode1" presStyleIdx="1" presStyleCnt="3">
        <dgm:presLayoutVars>
          <dgm:bulletEnabled val="1"/>
        </dgm:presLayoutVars>
      </dgm:prSet>
      <dgm:spPr/>
    </dgm:pt>
    <dgm:pt modelId="{89C50558-1971-4DF7-89B0-69DEF91BDE83}" type="pres">
      <dgm:prSet presAssocID="{6F4DA9C5-D929-4C27-BBFB-57CE7411667B}" presName="space" presStyleCnt="0"/>
      <dgm:spPr/>
    </dgm:pt>
    <dgm:pt modelId="{056616A5-10AB-4EB2-9B78-D293AAF9E938}" type="pres">
      <dgm:prSet presAssocID="{3E06A317-2E5D-48AF-B421-3CDB614DDB09}" presName="composite" presStyleCnt="0"/>
      <dgm:spPr/>
    </dgm:pt>
    <dgm:pt modelId="{E100A7BB-8E2F-4FA3-98AE-9D3427E0345C}" type="pres">
      <dgm:prSet presAssocID="{3E06A317-2E5D-48AF-B421-3CDB614DDB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9AAA15-E05C-4A89-9D78-2681CBA5272B}" type="pres">
      <dgm:prSet presAssocID="{3E06A317-2E5D-48AF-B421-3CDB614DDB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C06F407-2366-4F37-A453-1A6DD9E8C1B6}" srcId="{E2204394-894E-4D8F-B05F-68CC5A9D0658}" destId="{3E06A317-2E5D-48AF-B421-3CDB614DDB09}" srcOrd="2" destOrd="0" parTransId="{46D6A945-776B-4E77-921E-C5F13ACCBE80}" sibTransId="{98FD8829-31D1-4E9B-AA7D-CB48D1C6D965}"/>
    <dgm:cxn modelId="{B52F510B-E834-42A4-BBD7-8BC4B812047A}" type="presOf" srcId="{E2204394-894E-4D8F-B05F-68CC5A9D0658}" destId="{10823284-61A3-47A8-8C25-69FB779D2F50}" srcOrd="0" destOrd="0" presId="urn:microsoft.com/office/officeart/2005/8/layout/hList1"/>
    <dgm:cxn modelId="{26137213-C0C1-493E-994A-CECBE36163B2}" srcId="{922AA2D4-BA60-47E6-AA71-B778682CA2D4}" destId="{1034AD7C-75EC-4A07-B897-AB7C3E1B13E7}" srcOrd="2" destOrd="0" parTransId="{B5D9F65D-F460-4E42-8D71-C20F9D2F5C4C}" sibTransId="{C899070C-603C-45C8-901E-1BA8D995C35D}"/>
    <dgm:cxn modelId="{50B66E16-EC6A-4D8D-BA51-45F114266AE2}" type="presOf" srcId="{7DD64FD6-04C8-4CF1-BA32-21CBDD08DB04}" destId="{DC149191-085E-489C-AEBF-BC36DA07C9CE}" srcOrd="0" destOrd="2" presId="urn:microsoft.com/office/officeart/2005/8/layout/hList1"/>
    <dgm:cxn modelId="{3D96FD16-F1DD-406E-B55A-88B31E7BD189}" type="presOf" srcId="{4F2A9865-00E5-4763-B18D-0F3DA525FC76}" destId="{BEE9901C-3BCA-4C77-90EC-760CD8DFDE23}" srcOrd="0" destOrd="3" presId="urn:microsoft.com/office/officeart/2005/8/layout/hList1"/>
    <dgm:cxn modelId="{E428E11F-DE01-4E66-A6A0-B53E565D9E28}" srcId="{C88E4F91-5D36-4B80-A972-11255FDB082D}" destId="{7DD64FD6-04C8-4CF1-BA32-21CBDD08DB04}" srcOrd="2" destOrd="0" parTransId="{0EF2BEC4-F22C-44CD-B9CD-FDC4D59C4D6A}" sibTransId="{2D5FCE71-66A9-4D6F-803A-08D7C820E539}"/>
    <dgm:cxn modelId="{5EA4E35C-CE45-4832-AD2A-153A395388CE}" srcId="{922AA2D4-BA60-47E6-AA71-B778682CA2D4}" destId="{F9085B37-D029-4AE8-8617-1095065154C6}" srcOrd="0" destOrd="0" parTransId="{FBC90597-2DF1-4C92-BE64-7CC8549260C1}" sibTransId="{72759946-14F4-4C5D-B98F-68FB92894F48}"/>
    <dgm:cxn modelId="{8EA21841-3371-4C2C-8562-C9768C3E3E33}" type="presOf" srcId="{C88E4F91-5D36-4B80-A972-11255FDB082D}" destId="{145AA06E-FDA2-4490-B716-CAE74BF39B3C}" srcOrd="0" destOrd="0" presId="urn:microsoft.com/office/officeart/2005/8/layout/hList1"/>
    <dgm:cxn modelId="{3C025261-E0A2-42A6-82FB-9358EA071CC7}" srcId="{E2204394-894E-4D8F-B05F-68CC5A9D0658}" destId="{C88E4F91-5D36-4B80-A972-11255FDB082D}" srcOrd="1" destOrd="0" parTransId="{E8C4CBC7-C77B-4E83-A4DD-2E797C69289A}" sibTransId="{6F4DA9C5-D929-4C27-BBFB-57CE7411667B}"/>
    <dgm:cxn modelId="{75A9E56B-6399-49A4-B66F-4F1333093EB3}" type="presOf" srcId="{922AA2D4-BA60-47E6-AA71-B778682CA2D4}" destId="{B28B4010-50BE-4409-BA12-B9BC35E91148}" srcOrd="0" destOrd="0" presId="urn:microsoft.com/office/officeart/2005/8/layout/hList1"/>
    <dgm:cxn modelId="{C736EB4D-1717-4C91-8C03-83425F09C3E4}" srcId="{E2204394-894E-4D8F-B05F-68CC5A9D0658}" destId="{922AA2D4-BA60-47E6-AA71-B778682CA2D4}" srcOrd="0" destOrd="0" parTransId="{66AF69C2-2778-4239-A39C-35056841A121}" sibTransId="{CF41CE25-4BAE-4985-8F62-24377A080E08}"/>
    <dgm:cxn modelId="{D0AAFF54-08FB-48C3-865D-AF49E36AC9FA}" type="presOf" srcId="{35DED66E-EE63-49BE-89DC-786111E1E833}" destId="{DC149191-085E-489C-AEBF-BC36DA07C9CE}" srcOrd="0" destOrd="1" presId="urn:microsoft.com/office/officeart/2005/8/layout/hList1"/>
    <dgm:cxn modelId="{8D922B7B-33D0-4355-B1E1-211D8517F843}" srcId="{C88E4F91-5D36-4B80-A972-11255FDB082D}" destId="{093315E3-42E2-4163-AF61-0758B3D7D9A9}" srcOrd="3" destOrd="0" parTransId="{349FED06-986F-4518-84D6-B5023FDB0DC4}" sibTransId="{87F5A019-B9BD-4B6A-BE67-A1E831957E7B}"/>
    <dgm:cxn modelId="{A02A1486-158F-4F27-AF21-6353BBE138C1}" srcId="{3E06A317-2E5D-48AF-B421-3CDB614DDB09}" destId="{0C86B73F-F6E7-4610-A364-46E39DFE6005}" srcOrd="1" destOrd="0" parTransId="{77D67807-80D4-48E3-ADC9-F3E4C340D6D8}" sibTransId="{0DC5114A-9F90-4D45-88FE-DABCA794C63C}"/>
    <dgm:cxn modelId="{53C42987-B3C3-464F-804A-9323778D89BD}" type="presOf" srcId="{2C593803-474A-4C8F-9BE1-0F7333D2B6E2}" destId="{739AAA15-E05C-4A89-9D78-2681CBA5272B}" srcOrd="0" destOrd="0" presId="urn:microsoft.com/office/officeart/2005/8/layout/hList1"/>
    <dgm:cxn modelId="{47532B8B-D335-47C5-9B5A-B55525FCECE6}" type="presOf" srcId="{093315E3-42E2-4163-AF61-0758B3D7D9A9}" destId="{DC149191-085E-489C-AEBF-BC36DA07C9CE}" srcOrd="0" destOrd="3" presId="urn:microsoft.com/office/officeart/2005/8/layout/hList1"/>
    <dgm:cxn modelId="{69AE43AB-5383-4783-A010-7C00CF7B0625}" type="presOf" srcId="{3E06A317-2E5D-48AF-B421-3CDB614DDB09}" destId="{E100A7BB-8E2F-4FA3-98AE-9D3427E0345C}" srcOrd="0" destOrd="0" presId="urn:microsoft.com/office/officeart/2005/8/layout/hList1"/>
    <dgm:cxn modelId="{DBE91FB5-242C-4D17-8340-9666D31392B9}" srcId="{922AA2D4-BA60-47E6-AA71-B778682CA2D4}" destId="{4F2A9865-00E5-4763-B18D-0F3DA525FC76}" srcOrd="3" destOrd="0" parTransId="{CAE1F3D8-7D27-4CFF-B855-E1FDA1DC4134}" sibTransId="{698532C6-D577-47AC-AB71-8255440AF947}"/>
    <dgm:cxn modelId="{9A69A0BE-23C3-4F05-9D96-950DF2E94A8B}" type="presOf" srcId="{5EB7816C-67EE-4866-9499-2E969E53E569}" destId="{BEE9901C-3BCA-4C77-90EC-760CD8DFDE23}" srcOrd="0" destOrd="1" presId="urn:microsoft.com/office/officeart/2005/8/layout/hList1"/>
    <dgm:cxn modelId="{01530ABF-910E-4A6E-9566-BEDC6C2DBE88}" type="presOf" srcId="{F9085B37-D029-4AE8-8617-1095065154C6}" destId="{BEE9901C-3BCA-4C77-90EC-760CD8DFDE23}" srcOrd="0" destOrd="0" presId="urn:microsoft.com/office/officeart/2005/8/layout/hList1"/>
    <dgm:cxn modelId="{AB98EECE-E147-45A7-A7CC-3B1B05849FF2}" srcId="{922AA2D4-BA60-47E6-AA71-B778682CA2D4}" destId="{5EB7816C-67EE-4866-9499-2E969E53E569}" srcOrd="1" destOrd="0" parTransId="{CD495457-0243-4DFC-A69E-181BC2D01324}" sibTransId="{24367773-369A-45F8-8868-E3DEFD9E6810}"/>
    <dgm:cxn modelId="{FD5D10D7-28B4-45A8-85D7-E22BE428E4CF}" srcId="{C88E4F91-5D36-4B80-A972-11255FDB082D}" destId="{35DED66E-EE63-49BE-89DC-786111E1E833}" srcOrd="1" destOrd="0" parTransId="{6B737563-249B-4135-A66E-410C86BD1A84}" sibTransId="{C8040C43-BEA3-4698-88F0-A612A2BF5626}"/>
    <dgm:cxn modelId="{7492EEE2-7E96-4B37-B4C3-AF5D36F43A93}" type="presOf" srcId="{0C86B73F-F6E7-4610-A364-46E39DFE6005}" destId="{739AAA15-E05C-4A89-9D78-2681CBA5272B}" srcOrd="0" destOrd="1" presId="urn:microsoft.com/office/officeart/2005/8/layout/hList1"/>
    <dgm:cxn modelId="{C082CBE4-4F12-4D21-8C62-E08526440FF8}" type="presOf" srcId="{1034AD7C-75EC-4A07-B897-AB7C3E1B13E7}" destId="{BEE9901C-3BCA-4C77-90EC-760CD8DFDE23}" srcOrd="0" destOrd="2" presId="urn:microsoft.com/office/officeart/2005/8/layout/hList1"/>
    <dgm:cxn modelId="{CDC7F1F5-0704-4238-A2F5-AAEC68CAD9D8}" type="presOf" srcId="{87529161-F386-4A85-AECC-8251D22094E7}" destId="{DC149191-085E-489C-AEBF-BC36DA07C9CE}" srcOrd="0" destOrd="0" presId="urn:microsoft.com/office/officeart/2005/8/layout/hList1"/>
    <dgm:cxn modelId="{FB720FF7-1ED4-4263-93D0-E63B49939B72}" srcId="{C88E4F91-5D36-4B80-A972-11255FDB082D}" destId="{87529161-F386-4A85-AECC-8251D22094E7}" srcOrd="0" destOrd="0" parTransId="{7F60D1E1-4E50-4171-A223-4744CD13BAEA}" sibTransId="{2159E8E8-A2AD-47D7-A804-CF7D4D8C8166}"/>
    <dgm:cxn modelId="{520B2BFD-77E0-44F6-BFC8-1504101551FE}" srcId="{3E06A317-2E5D-48AF-B421-3CDB614DDB09}" destId="{2C593803-474A-4C8F-9BE1-0F7333D2B6E2}" srcOrd="0" destOrd="0" parTransId="{3CDAA5CC-5BCB-4D7E-8979-1C2958F6ADDE}" sibTransId="{3C728803-A655-423B-8321-28D01BF46BB4}"/>
    <dgm:cxn modelId="{975C1CFF-A670-4E01-ACD9-BDE80ED5F3AF}" type="presParOf" srcId="{10823284-61A3-47A8-8C25-69FB779D2F50}" destId="{A18A7FBF-D910-4229-9899-0F68AFCE02EB}" srcOrd="0" destOrd="0" presId="urn:microsoft.com/office/officeart/2005/8/layout/hList1"/>
    <dgm:cxn modelId="{2A127CF0-A965-469F-BA63-47F2CCF440A2}" type="presParOf" srcId="{A18A7FBF-D910-4229-9899-0F68AFCE02EB}" destId="{B28B4010-50BE-4409-BA12-B9BC35E91148}" srcOrd="0" destOrd="0" presId="urn:microsoft.com/office/officeart/2005/8/layout/hList1"/>
    <dgm:cxn modelId="{8396D17B-79FA-459E-840B-61137C686885}" type="presParOf" srcId="{A18A7FBF-D910-4229-9899-0F68AFCE02EB}" destId="{BEE9901C-3BCA-4C77-90EC-760CD8DFDE23}" srcOrd="1" destOrd="0" presId="urn:microsoft.com/office/officeart/2005/8/layout/hList1"/>
    <dgm:cxn modelId="{15AF1C9B-8D57-4C06-AA4A-1EFC332BC23B}" type="presParOf" srcId="{10823284-61A3-47A8-8C25-69FB779D2F50}" destId="{AA8C4EF2-7E9B-4AF5-BB63-6FE10C345B66}" srcOrd="1" destOrd="0" presId="urn:microsoft.com/office/officeart/2005/8/layout/hList1"/>
    <dgm:cxn modelId="{CD243B53-5068-45BC-84C7-984D6C8AB5D9}" type="presParOf" srcId="{10823284-61A3-47A8-8C25-69FB779D2F50}" destId="{963BCEBB-943B-418E-89F2-83631AFA4FA4}" srcOrd="2" destOrd="0" presId="urn:microsoft.com/office/officeart/2005/8/layout/hList1"/>
    <dgm:cxn modelId="{C568DC04-B622-4D01-8B33-641B1D0C63AD}" type="presParOf" srcId="{963BCEBB-943B-418E-89F2-83631AFA4FA4}" destId="{145AA06E-FDA2-4490-B716-CAE74BF39B3C}" srcOrd="0" destOrd="0" presId="urn:microsoft.com/office/officeart/2005/8/layout/hList1"/>
    <dgm:cxn modelId="{5A0F4669-5ABA-485F-B755-3F643765D878}" type="presParOf" srcId="{963BCEBB-943B-418E-89F2-83631AFA4FA4}" destId="{DC149191-085E-489C-AEBF-BC36DA07C9CE}" srcOrd="1" destOrd="0" presId="urn:microsoft.com/office/officeart/2005/8/layout/hList1"/>
    <dgm:cxn modelId="{776FCE30-8B2D-4030-BF01-7DE7B01414F1}" type="presParOf" srcId="{10823284-61A3-47A8-8C25-69FB779D2F50}" destId="{89C50558-1971-4DF7-89B0-69DEF91BDE83}" srcOrd="3" destOrd="0" presId="urn:microsoft.com/office/officeart/2005/8/layout/hList1"/>
    <dgm:cxn modelId="{E9594D5F-5D9E-4699-87DB-D15C40CAB13F}" type="presParOf" srcId="{10823284-61A3-47A8-8C25-69FB779D2F50}" destId="{056616A5-10AB-4EB2-9B78-D293AAF9E938}" srcOrd="4" destOrd="0" presId="urn:microsoft.com/office/officeart/2005/8/layout/hList1"/>
    <dgm:cxn modelId="{2746FDD0-4594-4D69-B96A-CF0015B2B619}" type="presParOf" srcId="{056616A5-10AB-4EB2-9B78-D293AAF9E938}" destId="{E100A7BB-8E2F-4FA3-98AE-9D3427E0345C}" srcOrd="0" destOrd="0" presId="urn:microsoft.com/office/officeart/2005/8/layout/hList1"/>
    <dgm:cxn modelId="{BA9E15B4-0004-4327-9C46-AF9F8DA2F2BF}" type="presParOf" srcId="{056616A5-10AB-4EB2-9B78-D293AAF9E938}" destId="{739AAA15-E05C-4A89-9D78-2681CBA527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736CE5-0145-45C6-ADBC-CE1C3C5AF2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3ABE21-1C2B-495B-A6F4-92ECB47C50C2}">
      <dgm:prSet phldrT="[Text]" custT="1"/>
      <dgm:spPr/>
      <dgm:t>
        <a:bodyPr/>
        <a:lstStyle/>
        <a:p>
          <a:r>
            <a:rPr lang="el-GR" sz="2400" b="1" dirty="0"/>
            <a:t>1 Ιδιωτική ζωή</a:t>
          </a:r>
          <a:endParaRPr lang="en-GB" sz="2400" b="1" dirty="0"/>
        </a:p>
      </dgm:t>
    </dgm:pt>
    <dgm:pt modelId="{0E6447F5-92D4-4C44-85B6-227973B256FB}" type="parTrans" cxnId="{DF701C7C-EB3F-4994-8A9E-FA3C5FA3EE04}">
      <dgm:prSet/>
      <dgm:spPr/>
      <dgm:t>
        <a:bodyPr/>
        <a:lstStyle/>
        <a:p>
          <a:endParaRPr lang="en-GB"/>
        </a:p>
      </dgm:t>
    </dgm:pt>
    <dgm:pt modelId="{91D9964F-6066-4BE6-B525-3E9062C13E98}" type="sibTrans" cxnId="{DF701C7C-EB3F-4994-8A9E-FA3C5FA3EE04}">
      <dgm:prSet/>
      <dgm:spPr/>
      <dgm:t>
        <a:bodyPr/>
        <a:lstStyle/>
        <a:p>
          <a:endParaRPr lang="en-GB"/>
        </a:p>
      </dgm:t>
    </dgm:pt>
    <dgm:pt modelId="{2D831980-4211-46B0-809E-8948D423E6D7}">
      <dgm:prSet phldrT="[Text]" custT="1"/>
      <dgm:spPr/>
      <dgm:t>
        <a:bodyPr/>
        <a:lstStyle/>
        <a:p>
          <a:r>
            <a:rPr lang="el-GR" sz="2400" b="1" dirty="0"/>
            <a:t>2 Οικογενειακή ζωή</a:t>
          </a:r>
          <a:endParaRPr lang="en-GB" sz="2400" b="1" dirty="0"/>
        </a:p>
      </dgm:t>
    </dgm:pt>
    <dgm:pt modelId="{FC2604DC-659A-4EFA-8FBF-02C76BC7C0CE}" type="parTrans" cxnId="{636A909A-C430-46F1-9184-5F5AA708E217}">
      <dgm:prSet/>
      <dgm:spPr/>
      <dgm:t>
        <a:bodyPr/>
        <a:lstStyle/>
        <a:p>
          <a:endParaRPr lang="en-GB"/>
        </a:p>
      </dgm:t>
    </dgm:pt>
    <dgm:pt modelId="{01E11D11-3411-4797-AB99-479E3BCF9886}" type="sibTrans" cxnId="{636A909A-C430-46F1-9184-5F5AA708E217}">
      <dgm:prSet/>
      <dgm:spPr/>
      <dgm:t>
        <a:bodyPr/>
        <a:lstStyle/>
        <a:p>
          <a:endParaRPr lang="en-GB"/>
        </a:p>
      </dgm:t>
    </dgm:pt>
    <dgm:pt modelId="{30A263FD-2E68-4FA5-B690-E24103AF64D6}">
      <dgm:prSet phldrT="[Text]" custT="1"/>
      <dgm:spPr/>
      <dgm:t>
        <a:bodyPr/>
        <a:lstStyle/>
        <a:p>
          <a:r>
            <a:rPr lang="el-GR" sz="2400" b="1" dirty="0"/>
            <a:t>3 Κατοικία </a:t>
          </a:r>
          <a:endParaRPr lang="en-GB" sz="2400" b="1" dirty="0"/>
        </a:p>
      </dgm:t>
    </dgm:pt>
    <dgm:pt modelId="{AC40A329-886E-432E-A824-86C1B18AA6AE}" type="parTrans" cxnId="{7FBF655A-057B-4F58-A51C-A8FDB0BE3044}">
      <dgm:prSet/>
      <dgm:spPr/>
      <dgm:t>
        <a:bodyPr/>
        <a:lstStyle/>
        <a:p>
          <a:endParaRPr lang="en-GB"/>
        </a:p>
      </dgm:t>
    </dgm:pt>
    <dgm:pt modelId="{7AD5273F-E283-4135-AAC3-005C7B1A9474}" type="sibTrans" cxnId="{7FBF655A-057B-4F58-A51C-A8FDB0BE3044}">
      <dgm:prSet/>
      <dgm:spPr/>
      <dgm:t>
        <a:bodyPr/>
        <a:lstStyle/>
        <a:p>
          <a:endParaRPr lang="en-GB"/>
        </a:p>
      </dgm:t>
    </dgm:pt>
    <dgm:pt modelId="{C1729862-C236-4A70-A8DA-872291BEF629}">
      <dgm:prSet phldrT="[Text]" custT="1"/>
      <dgm:spPr/>
      <dgm:t>
        <a:bodyPr/>
        <a:lstStyle/>
        <a:p>
          <a:r>
            <a:rPr lang="el-GR" sz="2000" b="1" dirty="0"/>
            <a:t>4 Αλληλογραφία </a:t>
          </a:r>
          <a:endParaRPr lang="en-GB" sz="2000" b="1" dirty="0"/>
        </a:p>
      </dgm:t>
    </dgm:pt>
    <dgm:pt modelId="{D2E1C5FC-603A-4756-80A2-05D8B6E64C47}" type="parTrans" cxnId="{F7727785-D64E-4B3A-83AE-1F8E2178071E}">
      <dgm:prSet/>
      <dgm:spPr/>
      <dgm:t>
        <a:bodyPr/>
        <a:lstStyle/>
        <a:p>
          <a:endParaRPr lang="en-GB"/>
        </a:p>
      </dgm:t>
    </dgm:pt>
    <dgm:pt modelId="{44F04F0B-F1EE-43BB-A99D-DABC7E94FA8E}" type="sibTrans" cxnId="{F7727785-D64E-4B3A-83AE-1F8E2178071E}">
      <dgm:prSet/>
      <dgm:spPr/>
      <dgm:t>
        <a:bodyPr/>
        <a:lstStyle/>
        <a:p>
          <a:endParaRPr lang="en-GB"/>
        </a:p>
      </dgm:t>
    </dgm:pt>
    <dgm:pt modelId="{5224DAFC-A740-432B-BFE6-01F3179BBBEC}">
      <dgm:prSet phldrT="[Text]" custT="1"/>
      <dgm:spPr/>
      <dgm:t>
        <a:bodyPr/>
        <a:lstStyle/>
        <a:p>
          <a:r>
            <a:rPr lang="de-DE" sz="2400" b="1" dirty="0"/>
            <a:t>4 </a:t>
          </a:r>
          <a:r>
            <a:rPr lang="el-GR" sz="2400" b="1" dirty="0"/>
            <a:t>πτυχές</a:t>
          </a:r>
          <a:r>
            <a:rPr lang="de-DE" sz="2400" b="1" dirty="0"/>
            <a:t> </a:t>
          </a:r>
          <a:r>
            <a:rPr lang="el-GR" sz="2400" b="1" dirty="0"/>
            <a:t>προσωπικής αυτονομίας</a:t>
          </a:r>
          <a:endParaRPr lang="en-GB" sz="2400" b="1" dirty="0"/>
        </a:p>
      </dgm:t>
    </dgm:pt>
    <dgm:pt modelId="{64643357-A72E-4740-A6DB-3675384C268A}" type="parTrans" cxnId="{BC66396E-9798-41C9-B925-408652A349F1}">
      <dgm:prSet/>
      <dgm:spPr/>
      <dgm:t>
        <a:bodyPr/>
        <a:lstStyle/>
        <a:p>
          <a:endParaRPr lang="en-GB"/>
        </a:p>
      </dgm:t>
    </dgm:pt>
    <dgm:pt modelId="{5F1B26BC-8462-4E23-834B-B8F9269CDD55}" type="sibTrans" cxnId="{BC66396E-9798-41C9-B925-408652A349F1}">
      <dgm:prSet/>
      <dgm:spPr/>
      <dgm:t>
        <a:bodyPr/>
        <a:lstStyle/>
        <a:p>
          <a:endParaRPr lang="en-GB"/>
        </a:p>
      </dgm:t>
    </dgm:pt>
    <dgm:pt modelId="{35624FD7-6AA0-49E1-9E36-DEA70966C801}" type="pres">
      <dgm:prSet presAssocID="{E2736CE5-0145-45C6-ADBC-CE1C3C5AF290}" presName="diagram" presStyleCnt="0">
        <dgm:presLayoutVars>
          <dgm:dir/>
          <dgm:resizeHandles val="exact"/>
        </dgm:presLayoutVars>
      </dgm:prSet>
      <dgm:spPr/>
    </dgm:pt>
    <dgm:pt modelId="{CE6A16BE-B554-42D7-B0C4-4C68C8BB19CC}" type="pres">
      <dgm:prSet presAssocID="{313ABE21-1C2B-495B-A6F4-92ECB47C50C2}" presName="node" presStyleLbl="node1" presStyleIdx="0" presStyleCnt="5">
        <dgm:presLayoutVars>
          <dgm:bulletEnabled val="1"/>
        </dgm:presLayoutVars>
      </dgm:prSet>
      <dgm:spPr/>
    </dgm:pt>
    <dgm:pt modelId="{930BE165-A8B5-41AA-8221-458C9FD23748}" type="pres">
      <dgm:prSet presAssocID="{91D9964F-6066-4BE6-B525-3E9062C13E98}" presName="sibTrans" presStyleCnt="0"/>
      <dgm:spPr/>
    </dgm:pt>
    <dgm:pt modelId="{76B0BA1D-4967-4B97-BB07-3EB11C0F7EF9}" type="pres">
      <dgm:prSet presAssocID="{2D831980-4211-46B0-809E-8948D423E6D7}" presName="node" presStyleLbl="node1" presStyleIdx="1" presStyleCnt="5" custLinFactNeighborX="2094" custLinFactNeighborY="-163">
        <dgm:presLayoutVars>
          <dgm:bulletEnabled val="1"/>
        </dgm:presLayoutVars>
      </dgm:prSet>
      <dgm:spPr/>
    </dgm:pt>
    <dgm:pt modelId="{9649F838-EA6A-4CBE-AE64-319F5439C61F}" type="pres">
      <dgm:prSet presAssocID="{01E11D11-3411-4797-AB99-479E3BCF9886}" presName="sibTrans" presStyleCnt="0"/>
      <dgm:spPr/>
    </dgm:pt>
    <dgm:pt modelId="{5F55BD92-D602-44A1-8273-9777EC1438B6}" type="pres">
      <dgm:prSet presAssocID="{30A263FD-2E68-4FA5-B690-E24103AF64D6}" presName="node" presStyleLbl="node1" presStyleIdx="2" presStyleCnt="5">
        <dgm:presLayoutVars>
          <dgm:bulletEnabled val="1"/>
        </dgm:presLayoutVars>
      </dgm:prSet>
      <dgm:spPr/>
    </dgm:pt>
    <dgm:pt modelId="{66047ABA-4074-40DD-8B45-4DF26FC2F0FC}" type="pres">
      <dgm:prSet presAssocID="{7AD5273F-E283-4135-AAC3-005C7B1A9474}" presName="sibTrans" presStyleCnt="0"/>
      <dgm:spPr/>
    </dgm:pt>
    <dgm:pt modelId="{EB1B348F-7F12-4215-A4ED-CFB522724ACB}" type="pres">
      <dgm:prSet presAssocID="{C1729862-C236-4A70-A8DA-872291BEF629}" presName="node" presStyleLbl="node1" presStyleIdx="3" presStyleCnt="5">
        <dgm:presLayoutVars>
          <dgm:bulletEnabled val="1"/>
        </dgm:presLayoutVars>
      </dgm:prSet>
      <dgm:spPr/>
    </dgm:pt>
    <dgm:pt modelId="{11B5BE64-443D-4BE1-A843-799C1C8167FC}" type="pres">
      <dgm:prSet presAssocID="{44F04F0B-F1EE-43BB-A99D-DABC7E94FA8E}" presName="sibTrans" presStyleCnt="0"/>
      <dgm:spPr/>
    </dgm:pt>
    <dgm:pt modelId="{307F47B9-F438-41C1-B95C-D6ECB1A51984}" type="pres">
      <dgm:prSet presAssocID="{5224DAFC-A740-432B-BFE6-01F3179BBBEC}" presName="node" presStyleLbl="node1" presStyleIdx="4" presStyleCnt="5">
        <dgm:presLayoutVars>
          <dgm:bulletEnabled val="1"/>
        </dgm:presLayoutVars>
      </dgm:prSet>
      <dgm:spPr/>
    </dgm:pt>
  </dgm:ptLst>
  <dgm:cxnLst>
    <dgm:cxn modelId="{3355291C-A0D1-477F-BFD0-A70594A60D7E}" type="presOf" srcId="{313ABE21-1C2B-495B-A6F4-92ECB47C50C2}" destId="{CE6A16BE-B554-42D7-B0C4-4C68C8BB19CC}" srcOrd="0" destOrd="0" presId="urn:microsoft.com/office/officeart/2005/8/layout/default"/>
    <dgm:cxn modelId="{1E5B7A42-A874-4299-8AAF-BB5464971104}" type="presOf" srcId="{30A263FD-2E68-4FA5-B690-E24103AF64D6}" destId="{5F55BD92-D602-44A1-8273-9777EC1438B6}" srcOrd="0" destOrd="0" presId="urn:microsoft.com/office/officeart/2005/8/layout/default"/>
    <dgm:cxn modelId="{1C840C67-498B-47E3-943C-373C6B21B23C}" type="presOf" srcId="{C1729862-C236-4A70-A8DA-872291BEF629}" destId="{EB1B348F-7F12-4215-A4ED-CFB522724ACB}" srcOrd="0" destOrd="0" presId="urn:microsoft.com/office/officeart/2005/8/layout/default"/>
    <dgm:cxn modelId="{BC66396E-9798-41C9-B925-408652A349F1}" srcId="{E2736CE5-0145-45C6-ADBC-CE1C3C5AF290}" destId="{5224DAFC-A740-432B-BFE6-01F3179BBBEC}" srcOrd="4" destOrd="0" parTransId="{64643357-A72E-4740-A6DB-3675384C268A}" sibTransId="{5F1B26BC-8462-4E23-834B-B8F9269CDD55}"/>
    <dgm:cxn modelId="{BB1A6D55-6623-4F61-BA71-4F6C683A7331}" type="presOf" srcId="{E2736CE5-0145-45C6-ADBC-CE1C3C5AF290}" destId="{35624FD7-6AA0-49E1-9E36-DEA70966C801}" srcOrd="0" destOrd="0" presId="urn:microsoft.com/office/officeart/2005/8/layout/default"/>
    <dgm:cxn modelId="{7FBF655A-057B-4F58-A51C-A8FDB0BE3044}" srcId="{E2736CE5-0145-45C6-ADBC-CE1C3C5AF290}" destId="{30A263FD-2E68-4FA5-B690-E24103AF64D6}" srcOrd="2" destOrd="0" parTransId="{AC40A329-886E-432E-A824-86C1B18AA6AE}" sibTransId="{7AD5273F-E283-4135-AAC3-005C7B1A9474}"/>
    <dgm:cxn modelId="{DF701C7C-EB3F-4994-8A9E-FA3C5FA3EE04}" srcId="{E2736CE5-0145-45C6-ADBC-CE1C3C5AF290}" destId="{313ABE21-1C2B-495B-A6F4-92ECB47C50C2}" srcOrd="0" destOrd="0" parTransId="{0E6447F5-92D4-4C44-85B6-227973B256FB}" sibTransId="{91D9964F-6066-4BE6-B525-3E9062C13E98}"/>
    <dgm:cxn modelId="{F7727785-D64E-4B3A-83AE-1F8E2178071E}" srcId="{E2736CE5-0145-45C6-ADBC-CE1C3C5AF290}" destId="{C1729862-C236-4A70-A8DA-872291BEF629}" srcOrd="3" destOrd="0" parTransId="{D2E1C5FC-603A-4756-80A2-05D8B6E64C47}" sibTransId="{44F04F0B-F1EE-43BB-A99D-DABC7E94FA8E}"/>
    <dgm:cxn modelId="{33995195-6A9A-463C-A50B-C18FA4944E93}" type="presOf" srcId="{2D831980-4211-46B0-809E-8948D423E6D7}" destId="{76B0BA1D-4967-4B97-BB07-3EB11C0F7EF9}" srcOrd="0" destOrd="0" presId="urn:microsoft.com/office/officeart/2005/8/layout/default"/>
    <dgm:cxn modelId="{636A909A-C430-46F1-9184-5F5AA708E217}" srcId="{E2736CE5-0145-45C6-ADBC-CE1C3C5AF290}" destId="{2D831980-4211-46B0-809E-8948D423E6D7}" srcOrd="1" destOrd="0" parTransId="{FC2604DC-659A-4EFA-8FBF-02C76BC7C0CE}" sibTransId="{01E11D11-3411-4797-AB99-479E3BCF9886}"/>
    <dgm:cxn modelId="{B6F489EC-3C32-4108-BC83-8A8F5C16C120}" type="presOf" srcId="{5224DAFC-A740-432B-BFE6-01F3179BBBEC}" destId="{307F47B9-F438-41C1-B95C-D6ECB1A51984}" srcOrd="0" destOrd="0" presId="urn:microsoft.com/office/officeart/2005/8/layout/default"/>
    <dgm:cxn modelId="{4EB29765-C067-422A-A0E1-50E8866C8A03}" type="presParOf" srcId="{35624FD7-6AA0-49E1-9E36-DEA70966C801}" destId="{CE6A16BE-B554-42D7-B0C4-4C68C8BB19CC}" srcOrd="0" destOrd="0" presId="urn:microsoft.com/office/officeart/2005/8/layout/default"/>
    <dgm:cxn modelId="{10D146B7-5A3E-4B63-8E56-8E299CB5A52D}" type="presParOf" srcId="{35624FD7-6AA0-49E1-9E36-DEA70966C801}" destId="{930BE165-A8B5-41AA-8221-458C9FD23748}" srcOrd="1" destOrd="0" presId="urn:microsoft.com/office/officeart/2005/8/layout/default"/>
    <dgm:cxn modelId="{3BC4508C-FAF0-4BB8-8202-039C9102AC70}" type="presParOf" srcId="{35624FD7-6AA0-49E1-9E36-DEA70966C801}" destId="{76B0BA1D-4967-4B97-BB07-3EB11C0F7EF9}" srcOrd="2" destOrd="0" presId="urn:microsoft.com/office/officeart/2005/8/layout/default"/>
    <dgm:cxn modelId="{8ACF16AF-2303-4C33-BED3-875BA5665F15}" type="presParOf" srcId="{35624FD7-6AA0-49E1-9E36-DEA70966C801}" destId="{9649F838-EA6A-4CBE-AE64-319F5439C61F}" srcOrd="3" destOrd="0" presId="urn:microsoft.com/office/officeart/2005/8/layout/default"/>
    <dgm:cxn modelId="{3D589EA9-F4B1-44BF-8998-51892785CB1E}" type="presParOf" srcId="{35624FD7-6AA0-49E1-9E36-DEA70966C801}" destId="{5F55BD92-D602-44A1-8273-9777EC1438B6}" srcOrd="4" destOrd="0" presId="urn:microsoft.com/office/officeart/2005/8/layout/default"/>
    <dgm:cxn modelId="{520CB372-5ACF-4F2B-B68C-039F8DBBD0CD}" type="presParOf" srcId="{35624FD7-6AA0-49E1-9E36-DEA70966C801}" destId="{66047ABA-4074-40DD-8B45-4DF26FC2F0FC}" srcOrd="5" destOrd="0" presId="urn:microsoft.com/office/officeart/2005/8/layout/default"/>
    <dgm:cxn modelId="{7849CBE1-59D8-4893-93B4-1E085D70FB69}" type="presParOf" srcId="{35624FD7-6AA0-49E1-9E36-DEA70966C801}" destId="{EB1B348F-7F12-4215-A4ED-CFB522724ACB}" srcOrd="6" destOrd="0" presId="urn:microsoft.com/office/officeart/2005/8/layout/default"/>
    <dgm:cxn modelId="{36C832DA-F181-435F-8D7C-95EA1028DA2C}" type="presParOf" srcId="{35624FD7-6AA0-49E1-9E36-DEA70966C801}" destId="{11B5BE64-443D-4BE1-A843-799C1C8167FC}" srcOrd="7" destOrd="0" presId="urn:microsoft.com/office/officeart/2005/8/layout/default"/>
    <dgm:cxn modelId="{694604E1-8020-4394-9687-436F491816EF}" type="presParOf" srcId="{35624FD7-6AA0-49E1-9E36-DEA70966C801}" destId="{307F47B9-F438-41C1-B95C-D6ECB1A519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7D163-249E-45F2-96CB-07444126F5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42D416-E57B-4E88-9972-2F32BA0227A0}">
      <dgm:prSet phldrT="[Text]" custT="1"/>
      <dgm:spPr/>
      <dgm:t>
        <a:bodyPr/>
        <a:lstStyle/>
        <a:p>
          <a:r>
            <a:rPr lang="el-GR" sz="2800" dirty="0"/>
            <a:t>Αρνητικές υποχρεώσεις </a:t>
          </a:r>
          <a:r>
            <a:rPr lang="de-DE" sz="2800" dirty="0"/>
            <a:t> </a:t>
          </a:r>
          <a:endParaRPr lang="en-GB" sz="2800" dirty="0"/>
        </a:p>
      </dgm:t>
    </dgm:pt>
    <dgm:pt modelId="{47C9AF87-F296-4A7A-907E-65B7606854E5}" type="parTrans" cxnId="{8BAB078E-F129-4CC6-AB33-BCE8AC8E11F6}">
      <dgm:prSet/>
      <dgm:spPr/>
      <dgm:t>
        <a:bodyPr/>
        <a:lstStyle/>
        <a:p>
          <a:endParaRPr lang="en-GB"/>
        </a:p>
      </dgm:t>
    </dgm:pt>
    <dgm:pt modelId="{80A08CCE-E398-4672-B0EC-02C1D83372D9}" type="sibTrans" cxnId="{8BAB078E-F129-4CC6-AB33-BCE8AC8E11F6}">
      <dgm:prSet/>
      <dgm:spPr/>
      <dgm:t>
        <a:bodyPr/>
        <a:lstStyle/>
        <a:p>
          <a:endParaRPr lang="en-GB"/>
        </a:p>
      </dgm:t>
    </dgm:pt>
    <dgm:pt modelId="{7A0FD403-A95A-440B-8AE9-9EFCEDA148B6}">
      <dgm:prSet phldrT="[Text]" custT="1"/>
      <dgm:spPr/>
      <dgm:t>
        <a:bodyPr/>
        <a:lstStyle/>
        <a:p>
          <a:r>
            <a:rPr lang="el-GR" sz="3200" dirty="0"/>
            <a:t>Αποχή παρέμβασης </a:t>
          </a:r>
          <a:r>
            <a:rPr lang="de-DE" sz="3200" dirty="0"/>
            <a:t> </a:t>
          </a:r>
          <a:endParaRPr lang="en-GB" sz="3200" dirty="0"/>
        </a:p>
      </dgm:t>
    </dgm:pt>
    <dgm:pt modelId="{F046E7DE-2C00-40EC-85D0-ECE247B12A5B}" type="parTrans" cxnId="{7F7B7562-0C38-4345-A6A9-6343F605F67D}">
      <dgm:prSet/>
      <dgm:spPr/>
      <dgm:t>
        <a:bodyPr/>
        <a:lstStyle/>
        <a:p>
          <a:endParaRPr lang="en-GB"/>
        </a:p>
      </dgm:t>
    </dgm:pt>
    <dgm:pt modelId="{201436A6-60C7-47A2-847E-0B628713AA89}" type="sibTrans" cxnId="{7F7B7562-0C38-4345-A6A9-6343F605F67D}">
      <dgm:prSet/>
      <dgm:spPr/>
      <dgm:t>
        <a:bodyPr/>
        <a:lstStyle/>
        <a:p>
          <a:endParaRPr lang="en-GB"/>
        </a:p>
      </dgm:t>
    </dgm:pt>
    <dgm:pt modelId="{A915B214-0632-405E-B5D2-ECAFAE376163}">
      <dgm:prSet phldrT="[Text]" custT="1"/>
      <dgm:spPr/>
      <dgm:t>
        <a:bodyPr/>
        <a:lstStyle/>
        <a:p>
          <a:r>
            <a:rPr lang="el-GR" sz="2800" dirty="0"/>
            <a:t>Θετικές υποχρεώσεις </a:t>
          </a:r>
          <a:r>
            <a:rPr lang="de-DE" sz="2800" dirty="0"/>
            <a:t> </a:t>
          </a:r>
          <a:endParaRPr lang="en-GB" sz="2800" dirty="0"/>
        </a:p>
      </dgm:t>
    </dgm:pt>
    <dgm:pt modelId="{484A344E-F35A-4546-9B08-E6CAA00D6D24}" type="parTrans" cxnId="{FAEB5FA5-F664-4977-B725-AD3AB62882E7}">
      <dgm:prSet/>
      <dgm:spPr/>
      <dgm:t>
        <a:bodyPr/>
        <a:lstStyle/>
        <a:p>
          <a:endParaRPr lang="en-GB"/>
        </a:p>
      </dgm:t>
    </dgm:pt>
    <dgm:pt modelId="{554B0C39-1030-449B-A57D-5FC8ADCBEEE3}" type="sibTrans" cxnId="{FAEB5FA5-F664-4977-B725-AD3AB62882E7}">
      <dgm:prSet/>
      <dgm:spPr/>
      <dgm:t>
        <a:bodyPr/>
        <a:lstStyle/>
        <a:p>
          <a:endParaRPr lang="en-GB"/>
        </a:p>
      </dgm:t>
    </dgm:pt>
    <dgm:pt modelId="{2972AC05-4AA5-4AF5-BF4B-C04DEE062B4E}">
      <dgm:prSet phldrT="[Text]" custT="1"/>
      <dgm:spPr/>
      <dgm:t>
        <a:bodyPr/>
        <a:lstStyle/>
        <a:p>
          <a:r>
            <a:rPr lang="el-GR" sz="3200" dirty="0"/>
            <a:t>Νομικά ή πρακτικά μέτρα </a:t>
          </a:r>
          <a:r>
            <a:rPr lang="en-GB" sz="3200" dirty="0"/>
            <a:t>  </a:t>
          </a:r>
        </a:p>
      </dgm:t>
    </dgm:pt>
    <dgm:pt modelId="{C8459A79-B09C-4B13-A24B-99107B6C6817}" type="parTrans" cxnId="{24007F0E-1D63-4627-B7C5-EFD0528F07D7}">
      <dgm:prSet/>
      <dgm:spPr/>
      <dgm:t>
        <a:bodyPr/>
        <a:lstStyle/>
        <a:p>
          <a:endParaRPr lang="en-GB"/>
        </a:p>
      </dgm:t>
    </dgm:pt>
    <dgm:pt modelId="{FCFAC1EA-9BAB-4D1B-8E1D-C8852447ED37}" type="sibTrans" cxnId="{24007F0E-1D63-4627-B7C5-EFD0528F07D7}">
      <dgm:prSet/>
      <dgm:spPr/>
      <dgm:t>
        <a:bodyPr/>
        <a:lstStyle/>
        <a:p>
          <a:endParaRPr lang="en-GB"/>
        </a:p>
      </dgm:t>
    </dgm:pt>
    <dgm:pt modelId="{E3D5BD4B-495A-4390-8B39-A41F2E5BC05A}" type="pres">
      <dgm:prSet presAssocID="{EB87D163-249E-45F2-96CB-07444126F535}" presName="linear" presStyleCnt="0">
        <dgm:presLayoutVars>
          <dgm:animLvl val="lvl"/>
          <dgm:resizeHandles val="exact"/>
        </dgm:presLayoutVars>
      </dgm:prSet>
      <dgm:spPr/>
    </dgm:pt>
    <dgm:pt modelId="{130EAA78-F826-494C-8943-3EE920486D76}" type="pres">
      <dgm:prSet presAssocID="{4042D416-E57B-4E88-9972-2F32BA0227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057201-4ABB-4767-B9B2-B03D1D81BBCE}" type="pres">
      <dgm:prSet presAssocID="{4042D416-E57B-4E88-9972-2F32BA0227A0}" presName="childText" presStyleLbl="revTx" presStyleIdx="0" presStyleCnt="2">
        <dgm:presLayoutVars>
          <dgm:bulletEnabled val="1"/>
        </dgm:presLayoutVars>
      </dgm:prSet>
      <dgm:spPr/>
    </dgm:pt>
    <dgm:pt modelId="{5A55706A-5BDF-4D13-BB9F-4A516B82A354}" type="pres">
      <dgm:prSet presAssocID="{A915B214-0632-405E-B5D2-ECAFAE3761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EFB2497-238F-4E02-8338-BB1DC7E3C673}" type="pres">
      <dgm:prSet presAssocID="{A915B214-0632-405E-B5D2-ECAFAE37616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CB3DC0C-29ED-477A-8C11-CD3D20C92A29}" type="presOf" srcId="{4042D416-E57B-4E88-9972-2F32BA0227A0}" destId="{130EAA78-F826-494C-8943-3EE920486D76}" srcOrd="0" destOrd="0" presId="urn:microsoft.com/office/officeart/2005/8/layout/vList2"/>
    <dgm:cxn modelId="{24007F0E-1D63-4627-B7C5-EFD0528F07D7}" srcId="{A915B214-0632-405E-B5D2-ECAFAE376163}" destId="{2972AC05-4AA5-4AF5-BF4B-C04DEE062B4E}" srcOrd="0" destOrd="0" parTransId="{C8459A79-B09C-4B13-A24B-99107B6C6817}" sibTransId="{FCFAC1EA-9BAB-4D1B-8E1D-C8852447ED37}"/>
    <dgm:cxn modelId="{782F7C37-CD7F-47DB-AB18-5D59CCE64F6F}" type="presOf" srcId="{2972AC05-4AA5-4AF5-BF4B-C04DEE062B4E}" destId="{EEFB2497-238F-4E02-8338-BB1DC7E3C673}" srcOrd="0" destOrd="0" presId="urn:microsoft.com/office/officeart/2005/8/layout/vList2"/>
    <dgm:cxn modelId="{EA5C533A-2DD2-46CF-962E-6B8114384122}" type="presOf" srcId="{EB87D163-249E-45F2-96CB-07444126F535}" destId="{E3D5BD4B-495A-4390-8B39-A41F2E5BC05A}" srcOrd="0" destOrd="0" presId="urn:microsoft.com/office/officeart/2005/8/layout/vList2"/>
    <dgm:cxn modelId="{7F7B7562-0C38-4345-A6A9-6343F605F67D}" srcId="{4042D416-E57B-4E88-9972-2F32BA0227A0}" destId="{7A0FD403-A95A-440B-8AE9-9EFCEDA148B6}" srcOrd="0" destOrd="0" parTransId="{F046E7DE-2C00-40EC-85D0-ECE247B12A5B}" sibTransId="{201436A6-60C7-47A2-847E-0B628713AA89}"/>
    <dgm:cxn modelId="{F130B46F-BB41-491B-9C7D-B77F987159EA}" type="presOf" srcId="{A915B214-0632-405E-B5D2-ECAFAE376163}" destId="{5A55706A-5BDF-4D13-BB9F-4A516B82A354}" srcOrd="0" destOrd="0" presId="urn:microsoft.com/office/officeart/2005/8/layout/vList2"/>
    <dgm:cxn modelId="{8BAB078E-F129-4CC6-AB33-BCE8AC8E11F6}" srcId="{EB87D163-249E-45F2-96CB-07444126F535}" destId="{4042D416-E57B-4E88-9972-2F32BA0227A0}" srcOrd="0" destOrd="0" parTransId="{47C9AF87-F296-4A7A-907E-65B7606854E5}" sibTransId="{80A08CCE-E398-4672-B0EC-02C1D83372D9}"/>
    <dgm:cxn modelId="{76B2A89C-D861-4026-90C6-728105427918}" type="presOf" srcId="{7A0FD403-A95A-440B-8AE9-9EFCEDA148B6}" destId="{77057201-4ABB-4767-B9B2-B03D1D81BBCE}" srcOrd="0" destOrd="0" presId="urn:microsoft.com/office/officeart/2005/8/layout/vList2"/>
    <dgm:cxn modelId="{FAEB5FA5-F664-4977-B725-AD3AB62882E7}" srcId="{EB87D163-249E-45F2-96CB-07444126F535}" destId="{A915B214-0632-405E-B5D2-ECAFAE376163}" srcOrd="1" destOrd="0" parTransId="{484A344E-F35A-4546-9B08-E6CAA00D6D24}" sibTransId="{554B0C39-1030-449B-A57D-5FC8ADCBEEE3}"/>
    <dgm:cxn modelId="{24564AED-C828-4254-A927-23A0AC6C9B81}" type="presParOf" srcId="{E3D5BD4B-495A-4390-8B39-A41F2E5BC05A}" destId="{130EAA78-F826-494C-8943-3EE920486D76}" srcOrd="0" destOrd="0" presId="urn:microsoft.com/office/officeart/2005/8/layout/vList2"/>
    <dgm:cxn modelId="{343918C6-9D7E-4538-B031-A135CF1B926D}" type="presParOf" srcId="{E3D5BD4B-495A-4390-8B39-A41F2E5BC05A}" destId="{77057201-4ABB-4767-B9B2-B03D1D81BBCE}" srcOrd="1" destOrd="0" presId="urn:microsoft.com/office/officeart/2005/8/layout/vList2"/>
    <dgm:cxn modelId="{5724B4AE-576C-421D-BDF1-28757B199CF3}" type="presParOf" srcId="{E3D5BD4B-495A-4390-8B39-A41F2E5BC05A}" destId="{5A55706A-5BDF-4D13-BB9F-4A516B82A354}" srcOrd="2" destOrd="0" presId="urn:microsoft.com/office/officeart/2005/8/layout/vList2"/>
    <dgm:cxn modelId="{E032EA57-D114-494D-BDD2-7CE9782CBB0D}" type="presParOf" srcId="{E3D5BD4B-495A-4390-8B39-A41F2E5BC05A}" destId="{EEFB2497-238F-4E02-8338-BB1DC7E3C67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361F4-A41C-4847-9E37-9C92FF3C05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E8AE4-CA35-4CDC-9376-5B432EF44F81}">
      <dgm:prSet phldrT="[Text]" custT="1"/>
      <dgm:spPr/>
      <dgm:t>
        <a:bodyPr/>
        <a:lstStyle/>
        <a:p>
          <a:r>
            <a:rPr lang="el-GR" sz="2800" dirty="0"/>
            <a:t>Νόμιμη</a:t>
          </a:r>
          <a:r>
            <a:rPr lang="de-DE" sz="2800" dirty="0"/>
            <a:t> </a:t>
          </a:r>
          <a:endParaRPr lang="en-GB" sz="2800" dirty="0"/>
        </a:p>
      </dgm:t>
    </dgm:pt>
    <dgm:pt modelId="{6C8F14A3-157D-4AA8-8FCB-892EA58BF9AC}" type="parTrans" cxnId="{162DB053-34E9-42A0-AACF-75F9D948DC61}">
      <dgm:prSet/>
      <dgm:spPr/>
      <dgm:t>
        <a:bodyPr/>
        <a:lstStyle/>
        <a:p>
          <a:endParaRPr lang="en-GB"/>
        </a:p>
      </dgm:t>
    </dgm:pt>
    <dgm:pt modelId="{F5CF7C83-6D6C-4660-AD0D-55C3B6DAC99C}" type="sibTrans" cxnId="{162DB053-34E9-42A0-AACF-75F9D948DC61}">
      <dgm:prSet/>
      <dgm:spPr/>
      <dgm:t>
        <a:bodyPr/>
        <a:lstStyle/>
        <a:p>
          <a:endParaRPr lang="en-GB"/>
        </a:p>
      </dgm:t>
    </dgm:pt>
    <dgm:pt modelId="{86BA7974-5084-4B3C-9BD3-85F7D0E7EBEC}">
      <dgm:prSet phldrT="[Text]" custT="1"/>
      <dgm:spPr/>
      <dgm:t>
        <a:bodyPr/>
        <a:lstStyle/>
        <a:p>
          <a:r>
            <a:rPr lang="el-GR" sz="2800" dirty="0"/>
            <a:t>Αναλογική</a:t>
          </a:r>
        </a:p>
        <a:p>
          <a:r>
            <a:rPr lang="de-DE" sz="2400" dirty="0"/>
            <a:t>(</a:t>
          </a:r>
          <a:r>
            <a:rPr lang="de-DE" sz="2400" dirty="0" err="1"/>
            <a:t>Proportionate</a:t>
          </a:r>
          <a:r>
            <a:rPr lang="de-DE" sz="2400" dirty="0"/>
            <a:t>) </a:t>
          </a:r>
          <a:endParaRPr lang="en-GB" sz="2400" dirty="0"/>
        </a:p>
      </dgm:t>
    </dgm:pt>
    <dgm:pt modelId="{FC732473-B7F2-4FFC-8FD8-BBBD3F5F63EC}" type="parTrans" cxnId="{1AF63797-1A34-418F-8129-082A27C2F200}">
      <dgm:prSet/>
      <dgm:spPr/>
      <dgm:t>
        <a:bodyPr/>
        <a:lstStyle/>
        <a:p>
          <a:endParaRPr lang="en-GB"/>
        </a:p>
      </dgm:t>
    </dgm:pt>
    <dgm:pt modelId="{9A21B881-BC62-453F-809B-2695D7FDD651}" type="sibTrans" cxnId="{1AF63797-1A34-418F-8129-082A27C2F200}">
      <dgm:prSet/>
      <dgm:spPr/>
      <dgm:t>
        <a:bodyPr/>
        <a:lstStyle/>
        <a:p>
          <a:endParaRPr lang="en-GB"/>
        </a:p>
      </dgm:t>
    </dgm:pt>
    <dgm:pt modelId="{B89ED39F-379C-4300-8297-B4C6E12FEF37}">
      <dgm:prSet phldrT="[Text]" custT="1"/>
      <dgm:spPr/>
      <dgm:t>
        <a:bodyPr/>
        <a:lstStyle/>
        <a:p>
          <a:r>
            <a:rPr lang="el-GR" sz="2800" dirty="0"/>
            <a:t>Δίκαιη ισορροπία: </a:t>
          </a:r>
          <a:r>
            <a:rPr lang="de-DE" sz="2800" dirty="0"/>
            <a:t> </a:t>
          </a:r>
          <a:endParaRPr lang="en-GB" sz="2800" dirty="0"/>
        </a:p>
      </dgm:t>
    </dgm:pt>
    <dgm:pt modelId="{4DFDFCF5-B466-4ED0-A39D-D2D52522DE0A}" type="parTrans" cxnId="{2DA45CC4-0F0C-4E86-A614-2F8D2FEDAF94}">
      <dgm:prSet/>
      <dgm:spPr/>
      <dgm:t>
        <a:bodyPr/>
        <a:lstStyle/>
        <a:p>
          <a:endParaRPr lang="en-GB"/>
        </a:p>
      </dgm:t>
    </dgm:pt>
    <dgm:pt modelId="{7700519E-CE0C-4398-AC05-335869B02F95}" type="sibTrans" cxnId="{2DA45CC4-0F0C-4E86-A614-2F8D2FEDAF94}">
      <dgm:prSet/>
      <dgm:spPr/>
      <dgm:t>
        <a:bodyPr/>
        <a:lstStyle/>
        <a:p>
          <a:endParaRPr lang="en-GB"/>
        </a:p>
      </dgm:t>
    </dgm:pt>
    <dgm:pt modelId="{208EC6F4-633A-44C4-92AF-EEB85800449D}">
      <dgm:prSet phldrT="[Text]" custT="1"/>
      <dgm:spPr/>
      <dgm:t>
        <a:bodyPr/>
        <a:lstStyle/>
        <a:p>
          <a:r>
            <a:rPr lang="el-GR" sz="2800" dirty="0"/>
            <a:t>Ατομικό συμφέρον </a:t>
          </a:r>
          <a:endParaRPr lang="en-GB" sz="2800" dirty="0"/>
        </a:p>
      </dgm:t>
    </dgm:pt>
    <dgm:pt modelId="{D0F60422-ACD0-4B23-860F-BA8DCBF3CF14}" type="parTrans" cxnId="{2AE7D601-E8A4-4B31-8C52-E803F457E56C}">
      <dgm:prSet/>
      <dgm:spPr/>
      <dgm:t>
        <a:bodyPr/>
        <a:lstStyle/>
        <a:p>
          <a:endParaRPr lang="en-GB"/>
        </a:p>
      </dgm:t>
    </dgm:pt>
    <dgm:pt modelId="{2E6F4E91-302F-4EB6-9C1A-942CE6ACD808}" type="sibTrans" cxnId="{2AE7D601-E8A4-4B31-8C52-E803F457E56C}">
      <dgm:prSet/>
      <dgm:spPr/>
      <dgm:t>
        <a:bodyPr/>
        <a:lstStyle/>
        <a:p>
          <a:endParaRPr lang="en-GB"/>
        </a:p>
      </dgm:t>
    </dgm:pt>
    <dgm:pt modelId="{549C275D-DD8A-4B16-A9B7-0CD533EB8663}">
      <dgm:prSet phldrT="[Text]" custT="1"/>
      <dgm:spPr/>
      <dgm:t>
        <a:bodyPr/>
        <a:lstStyle/>
        <a:p>
          <a:r>
            <a:rPr lang="el-GR" sz="2800" dirty="0"/>
            <a:t>Δημόσιο συμφέρον </a:t>
          </a:r>
          <a:endParaRPr lang="en-GB" sz="2800" dirty="0"/>
        </a:p>
      </dgm:t>
    </dgm:pt>
    <dgm:pt modelId="{156090F6-C985-4C73-A528-37F150DB2BE1}" type="parTrans" cxnId="{0F8B9C42-FC45-4E91-9909-3E8FF262A854}">
      <dgm:prSet/>
      <dgm:spPr/>
      <dgm:t>
        <a:bodyPr/>
        <a:lstStyle/>
        <a:p>
          <a:endParaRPr lang="en-GB"/>
        </a:p>
      </dgm:t>
    </dgm:pt>
    <dgm:pt modelId="{6920D819-46A2-4323-8654-DEA3175ABF7A}" type="sibTrans" cxnId="{0F8B9C42-FC45-4E91-9909-3E8FF262A854}">
      <dgm:prSet/>
      <dgm:spPr/>
      <dgm:t>
        <a:bodyPr/>
        <a:lstStyle/>
        <a:p>
          <a:endParaRPr lang="en-GB"/>
        </a:p>
      </dgm:t>
    </dgm:pt>
    <dgm:pt modelId="{828F9BEE-1594-477C-951D-B93481CF204C}" type="pres">
      <dgm:prSet presAssocID="{FF4361F4-A41C-4847-9E37-9C92FF3C0581}" presName="diagram" presStyleCnt="0">
        <dgm:presLayoutVars>
          <dgm:dir/>
          <dgm:resizeHandles val="exact"/>
        </dgm:presLayoutVars>
      </dgm:prSet>
      <dgm:spPr/>
    </dgm:pt>
    <dgm:pt modelId="{2B34F5EF-DDD1-47A9-A545-79C725CAEA41}" type="pres">
      <dgm:prSet presAssocID="{F71E8AE4-CA35-4CDC-9376-5B432EF44F81}" presName="node" presStyleLbl="node1" presStyleIdx="0" presStyleCnt="5" custLinFactNeighborX="43999" custLinFactNeighborY="-3340">
        <dgm:presLayoutVars>
          <dgm:bulletEnabled val="1"/>
        </dgm:presLayoutVars>
      </dgm:prSet>
      <dgm:spPr/>
    </dgm:pt>
    <dgm:pt modelId="{A6CBF785-9A71-4C60-9DE8-53FA82DA2FA3}" type="pres">
      <dgm:prSet presAssocID="{F5CF7C83-6D6C-4660-AD0D-55C3B6DAC99C}" presName="sibTrans" presStyleCnt="0"/>
      <dgm:spPr/>
    </dgm:pt>
    <dgm:pt modelId="{C25DF3B0-4D52-4904-8090-7B8711372504}" type="pres">
      <dgm:prSet presAssocID="{86BA7974-5084-4B3C-9BD3-85F7D0E7EBEC}" presName="node" presStyleLbl="node1" presStyleIdx="1" presStyleCnt="5" custLinFactNeighborX="49505" custLinFactNeighborY="-3340">
        <dgm:presLayoutVars>
          <dgm:bulletEnabled val="1"/>
        </dgm:presLayoutVars>
      </dgm:prSet>
      <dgm:spPr/>
    </dgm:pt>
    <dgm:pt modelId="{49254433-10F5-426C-BD1B-4641F8BBF953}" type="pres">
      <dgm:prSet presAssocID="{9A21B881-BC62-453F-809B-2695D7FDD651}" presName="sibTrans" presStyleCnt="0"/>
      <dgm:spPr/>
    </dgm:pt>
    <dgm:pt modelId="{3A4B7AE4-7F52-4F4E-8B4B-1DB12D8C6082}" type="pres">
      <dgm:prSet presAssocID="{B89ED39F-379C-4300-8297-B4C6E12FEF37}" presName="node" presStyleLbl="node1" presStyleIdx="2" presStyleCnt="5" custLinFactX="-100000" custLinFactY="10678" custLinFactNeighborX="-129540" custLinFactNeighborY="100000">
        <dgm:presLayoutVars>
          <dgm:bulletEnabled val="1"/>
        </dgm:presLayoutVars>
      </dgm:prSet>
      <dgm:spPr/>
    </dgm:pt>
    <dgm:pt modelId="{1ADCBA90-CA03-407B-879B-905F73AA70CA}" type="pres">
      <dgm:prSet presAssocID="{7700519E-CE0C-4398-AC05-335869B02F95}" presName="sibTrans" presStyleCnt="0"/>
      <dgm:spPr/>
    </dgm:pt>
    <dgm:pt modelId="{02BAEAA9-7FC4-4406-B9C3-B14EBB011F12}" type="pres">
      <dgm:prSet presAssocID="{208EC6F4-633A-44C4-92AF-EEB85800449D}" presName="node" presStyleLbl="node1" presStyleIdx="3" presStyleCnt="5" custLinFactNeighborX="54778" custLinFactNeighborY="-1031">
        <dgm:presLayoutVars>
          <dgm:bulletEnabled val="1"/>
        </dgm:presLayoutVars>
      </dgm:prSet>
      <dgm:spPr/>
    </dgm:pt>
    <dgm:pt modelId="{966502C1-81CA-4FD5-8B8C-AFBDFF616DAC}" type="pres">
      <dgm:prSet presAssocID="{2E6F4E91-302F-4EB6-9C1A-942CE6ACD808}" presName="sibTrans" presStyleCnt="0"/>
      <dgm:spPr/>
    </dgm:pt>
    <dgm:pt modelId="{FD6DE036-8555-4237-91FC-FB3E0D30176B}" type="pres">
      <dgm:prSet presAssocID="{549C275D-DD8A-4B16-A9B7-0CD533EB8663}" presName="node" presStyleLbl="node1" presStyleIdx="4" presStyleCnt="5" custLinFactNeighborX="48539" custLinFactNeighborY="-1031">
        <dgm:presLayoutVars>
          <dgm:bulletEnabled val="1"/>
        </dgm:presLayoutVars>
      </dgm:prSet>
      <dgm:spPr/>
    </dgm:pt>
  </dgm:ptLst>
  <dgm:cxnLst>
    <dgm:cxn modelId="{2AE7D601-E8A4-4B31-8C52-E803F457E56C}" srcId="{FF4361F4-A41C-4847-9E37-9C92FF3C0581}" destId="{208EC6F4-633A-44C4-92AF-EEB85800449D}" srcOrd="3" destOrd="0" parTransId="{D0F60422-ACD0-4B23-860F-BA8DCBF3CF14}" sibTransId="{2E6F4E91-302F-4EB6-9C1A-942CE6ACD808}"/>
    <dgm:cxn modelId="{450C1312-A557-4A18-8C67-99E23C0C7AB2}" type="presOf" srcId="{F71E8AE4-CA35-4CDC-9376-5B432EF44F81}" destId="{2B34F5EF-DDD1-47A9-A545-79C725CAEA41}" srcOrd="0" destOrd="0" presId="urn:microsoft.com/office/officeart/2005/8/layout/default"/>
    <dgm:cxn modelId="{0F8B9C42-FC45-4E91-9909-3E8FF262A854}" srcId="{FF4361F4-A41C-4847-9E37-9C92FF3C0581}" destId="{549C275D-DD8A-4B16-A9B7-0CD533EB8663}" srcOrd="4" destOrd="0" parTransId="{156090F6-C985-4C73-A528-37F150DB2BE1}" sibTransId="{6920D819-46A2-4323-8654-DEA3175ABF7A}"/>
    <dgm:cxn modelId="{D09F0A72-4A63-41BD-ACB4-7A0FEFFFF3BC}" type="presOf" srcId="{208EC6F4-633A-44C4-92AF-EEB85800449D}" destId="{02BAEAA9-7FC4-4406-B9C3-B14EBB011F12}" srcOrd="0" destOrd="0" presId="urn:microsoft.com/office/officeart/2005/8/layout/default"/>
    <dgm:cxn modelId="{162DB053-34E9-42A0-AACF-75F9D948DC61}" srcId="{FF4361F4-A41C-4847-9E37-9C92FF3C0581}" destId="{F71E8AE4-CA35-4CDC-9376-5B432EF44F81}" srcOrd="0" destOrd="0" parTransId="{6C8F14A3-157D-4AA8-8FCB-892EA58BF9AC}" sibTransId="{F5CF7C83-6D6C-4660-AD0D-55C3B6DAC99C}"/>
    <dgm:cxn modelId="{1AF63797-1A34-418F-8129-082A27C2F200}" srcId="{FF4361F4-A41C-4847-9E37-9C92FF3C0581}" destId="{86BA7974-5084-4B3C-9BD3-85F7D0E7EBEC}" srcOrd="1" destOrd="0" parTransId="{FC732473-B7F2-4FFC-8FD8-BBBD3F5F63EC}" sibTransId="{9A21B881-BC62-453F-809B-2695D7FDD651}"/>
    <dgm:cxn modelId="{FD7852B1-2FD6-441C-A768-28A3583E8A99}" type="presOf" srcId="{549C275D-DD8A-4B16-A9B7-0CD533EB8663}" destId="{FD6DE036-8555-4237-91FC-FB3E0D30176B}" srcOrd="0" destOrd="0" presId="urn:microsoft.com/office/officeart/2005/8/layout/default"/>
    <dgm:cxn modelId="{7620CCBF-658E-4E8C-80EF-C7F7CFE3D263}" type="presOf" srcId="{B89ED39F-379C-4300-8297-B4C6E12FEF37}" destId="{3A4B7AE4-7F52-4F4E-8B4B-1DB12D8C6082}" srcOrd="0" destOrd="0" presId="urn:microsoft.com/office/officeart/2005/8/layout/default"/>
    <dgm:cxn modelId="{2DA45CC4-0F0C-4E86-A614-2F8D2FEDAF94}" srcId="{FF4361F4-A41C-4847-9E37-9C92FF3C0581}" destId="{B89ED39F-379C-4300-8297-B4C6E12FEF37}" srcOrd="2" destOrd="0" parTransId="{4DFDFCF5-B466-4ED0-A39D-D2D52522DE0A}" sibTransId="{7700519E-CE0C-4398-AC05-335869B02F95}"/>
    <dgm:cxn modelId="{1541FBF7-F8D7-4B9B-A7F1-411962E8A544}" type="presOf" srcId="{86BA7974-5084-4B3C-9BD3-85F7D0E7EBEC}" destId="{C25DF3B0-4D52-4904-8090-7B8711372504}" srcOrd="0" destOrd="0" presId="urn:microsoft.com/office/officeart/2005/8/layout/default"/>
    <dgm:cxn modelId="{1A6FA4F9-A4D9-4D0E-AF82-DAE6684C1B65}" type="presOf" srcId="{FF4361F4-A41C-4847-9E37-9C92FF3C0581}" destId="{828F9BEE-1594-477C-951D-B93481CF204C}" srcOrd="0" destOrd="0" presId="urn:microsoft.com/office/officeart/2005/8/layout/default"/>
    <dgm:cxn modelId="{A10D44B2-8C66-41AC-B6EB-C938831AA19C}" type="presParOf" srcId="{828F9BEE-1594-477C-951D-B93481CF204C}" destId="{2B34F5EF-DDD1-47A9-A545-79C725CAEA41}" srcOrd="0" destOrd="0" presId="urn:microsoft.com/office/officeart/2005/8/layout/default"/>
    <dgm:cxn modelId="{45EE1C4C-5A68-41AE-B174-BC9FB6A622BF}" type="presParOf" srcId="{828F9BEE-1594-477C-951D-B93481CF204C}" destId="{A6CBF785-9A71-4C60-9DE8-53FA82DA2FA3}" srcOrd="1" destOrd="0" presId="urn:microsoft.com/office/officeart/2005/8/layout/default"/>
    <dgm:cxn modelId="{AA9A89DB-BC7E-4839-AE85-CE1A5F92AC55}" type="presParOf" srcId="{828F9BEE-1594-477C-951D-B93481CF204C}" destId="{C25DF3B0-4D52-4904-8090-7B8711372504}" srcOrd="2" destOrd="0" presId="urn:microsoft.com/office/officeart/2005/8/layout/default"/>
    <dgm:cxn modelId="{C146C86A-7ADE-45D2-AF22-1BDB085336CF}" type="presParOf" srcId="{828F9BEE-1594-477C-951D-B93481CF204C}" destId="{49254433-10F5-426C-BD1B-4641F8BBF953}" srcOrd="3" destOrd="0" presId="urn:microsoft.com/office/officeart/2005/8/layout/default"/>
    <dgm:cxn modelId="{5B102051-0E1C-4B8F-BFB7-23D5BB478763}" type="presParOf" srcId="{828F9BEE-1594-477C-951D-B93481CF204C}" destId="{3A4B7AE4-7F52-4F4E-8B4B-1DB12D8C6082}" srcOrd="4" destOrd="0" presId="urn:microsoft.com/office/officeart/2005/8/layout/default"/>
    <dgm:cxn modelId="{D13A3905-B5D8-427D-A115-BCC66EF74FC5}" type="presParOf" srcId="{828F9BEE-1594-477C-951D-B93481CF204C}" destId="{1ADCBA90-CA03-407B-879B-905F73AA70CA}" srcOrd="5" destOrd="0" presId="urn:microsoft.com/office/officeart/2005/8/layout/default"/>
    <dgm:cxn modelId="{D193AA9C-5616-4582-A531-C84C57BF195E}" type="presParOf" srcId="{828F9BEE-1594-477C-951D-B93481CF204C}" destId="{02BAEAA9-7FC4-4406-B9C3-B14EBB011F12}" srcOrd="6" destOrd="0" presId="urn:microsoft.com/office/officeart/2005/8/layout/default"/>
    <dgm:cxn modelId="{BA139A39-8A05-48DD-BBD5-984F802ED99B}" type="presParOf" srcId="{828F9BEE-1594-477C-951D-B93481CF204C}" destId="{966502C1-81CA-4FD5-8B8C-AFBDFF616DAC}" srcOrd="7" destOrd="0" presId="urn:microsoft.com/office/officeart/2005/8/layout/default"/>
    <dgm:cxn modelId="{B403C861-2E3F-497E-BC38-AB8B0499AB21}" type="presParOf" srcId="{828F9BEE-1594-477C-951D-B93481CF204C}" destId="{FD6DE036-8555-4237-91FC-FB3E0D3017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BF035-655E-4E02-A1EB-34DAA174A395}">
      <dsp:nvSpPr>
        <dsp:cNvPr id="0" name=""/>
        <dsp:cNvSpPr/>
      </dsp:nvSpPr>
      <dsp:spPr>
        <a:xfrm>
          <a:off x="0" y="384995"/>
          <a:ext cx="6057900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69FE-A3EC-4087-AF20-5CE554485059}">
      <dsp:nvSpPr>
        <dsp:cNvPr id="0" name=""/>
        <dsp:cNvSpPr/>
      </dsp:nvSpPr>
      <dsp:spPr>
        <a:xfrm>
          <a:off x="302895" y="1235"/>
          <a:ext cx="4240530" cy="7675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82" tIns="0" rIns="1602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1</a:t>
          </a:r>
          <a:r>
            <a:rPr lang="el-GR" sz="2400" b="1" kern="1200" baseline="30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η</a:t>
          </a:r>
          <a:r>
            <a:rPr lang="el-GR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 γενιά</a:t>
          </a:r>
          <a:r>
            <a:rPr lang="de-DE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l-GR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Ατομικά και πολιτικά δικαιώματα </a:t>
          </a:r>
          <a:endParaRPr lang="en-GB" sz="2400" b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/>
            <a:ea typeface="+mn-ea"/>
            <a:cs typeface="+mn-cs"/>
          </a:endParaRPr>
        </a:p>
      </dsp:txBody>
      <dsp:txXfrm>
        <a:off x="340362" y="38702"/>
        <a:ext cx="4165596" cy="692586"/>
      </dsp:txXfrm>
    </dsp:sp>
    <dsp:sp modelId="{1718E3F2-0208-4C3D-86C3-D5AF181F0592}">
      <dsp:nvSpPr>
        <dsp:cNvPr id="0" name=""/>
        <dsp:cNvSpPr/>
      </dsp:nvSpPr>
      <dsp:spPr>
        <a:xfrm>
          <a:off x="0" y="1564356"/>
          <a:ext cx="6057900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D249-3B88-4735-8A70-DA1C27211B82}">
      <dsp:nvSpPr>
        <dsp:cNvPr id="0" name=""/>
        <dsp:cNvSpPr/>
      </dsp:nvSpPr>
      <dsp:spPr>
        <a:xfrm>
          <a:off x="302895" y="1180596"/>
          <a:ext cx="4240530" cy="7675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82" tIns="0" rIns="16028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2η γενιά</a:t>
          </a:r>
          <a:r>
            <a:rPr lang="de-DE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l-GR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Οικονομικά</a:t>
          </a:r>
          <a:r>
            <a:rPr lang="de-DE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, </a:t>
          </a:r>
          <a:r>
            <a:rPr lang="el-GR" sz="20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κοινωνικά και πολιτιστικά δικαιώματα</a:t>
          </a:r>
          <a:endParaRPr lang="en-GB" sz="2000" b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Book"/>
            <a:ea typeface="+mn-ea"/>
            <a:cs typeface="+mn-cs"/>
          </a:endParaRPr>
        </a:p>
      </dsp:txBody>
      <dsp:txXfrm>
        <a:off x="340362" y="1218063"/>
        <a:ext cx="4165596" cy="692586"/>
      </dsp:txXfrm>
    </dsp:sp>
    <dsp:sp modelId="{E36867CF-01B4-4826-A49A-A0D2B3672C63}">
      <dsp:nvSpPr>
        <dsp:cNvPr id="0" name=""/>
        <dsp:cNvSpPr/>
      </dsp:nvSpPr>
      <dsp:spPr>
        <a:xfrm>
          <a:off x="0" y="2743716"/>
          <a:ext cx="6057900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1634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69E48-2F50-4734-863C-AAE39CF7EEC0}">
      <dsp:nvSpPr>
        <dsp:cNvPr id="0" name=""/>
        <dsp:cNvSpPr/>
      </dsp:nvSpPr>
      <dsp:spPr>
        <a:xfrm>
          <a:off x="302895" y="2359956"/>
          <a:ext cx="4240530" cy="767520"/>
        </a:xfrm>
        <a:prstGeom prst="roundRect">
          <a:avLst/>
        </a:prstGeom>
        <a:solidFill>
          <a:srgbClr val="D1634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282" tIns="0" rIns="16028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3η γενιά</a:t>
          </a:r>
          <a:r>
            <a:rPr lang="de-DE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: </a:t>
          </a:r>
          <a:r>
            <a:rPr lang="en-GB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“</a:t>
          </a:r>
          <a:r>
            <a:rPr lang="el-GR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Δικαιώματα αλληλεγγύης</a:t>
          </a:r>
          <a:r>
            <a:rPr lang="en-GB" sz="24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n-ea"/>
              <a:cs typeface="+mn-cs"/>
            </a:rPr>
            <a:t>” </a:t>
          </a:r>
        </a:p>
      </dsp:txBody>
      <dsp:txXfrm>
        <a:off x="340362" y="2397423"/>
        <a:ext cx="416559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4010-50BE-4409-BA12-B9BC35E91148}">
      <dsp:nvSpPr>
        <dsp:cNvPr id="0" name=""/>
        <dsp:cNvSpPr/>
      </dsp:nvSpPr>
      <dsp:spPr>
        <a:xfrm>
          <a:off x="2420" y="88641"/>
          <a:ext cx="236041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</a:t>
          </a:r>
          <a:r>
            <a:rPr lang="el-GR" sz="2400" kern="1200" baseline="30000" dirty="0"/>
            <a:t>η</a:t>
          </a:r>
          <a:r>
            <a:rPr lang="el-GR" sz="2400" kern="1200" dirty="0"/>
            <a:t> γενιά /ΕΣΔΑ</a:t>
          </a:r>
          <a:endParaRPr lang="en-GB" sz="2400" kern="1200" dirty="0"/>
        </a:p>
      </dsp:txBody>
      <dsp:txXfrm>
        <a:off x="2420" y="88641"/>
        <a:ext cx="2360414" cy="835200"/>
      </dsp:txXfrm>
    </dsp:sp>
    <dsp:sp modelId="{BEE9901C-3BCA-4C77-90EC-760CD8DFDE23}">
      <dsp:nvSpPr>
        <dsp:cNvPr id="0" name=""/>
        <dsp:cNvSpPr/>
      </dsp:nvSpPr>
      <dsp:spPr>
        <a:xfrm>
          <a:off x="2420" y="923841"/>
          <a:ext cx="2360414" cy="2865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Δικαίωμα στη ζωή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Στην ιδιωτικότητα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Στην περιουσία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Στην έκφραση </a:t>
          </a:r>
          <a:r>
            <a:rPr lang="en-GB" sz="2400" kern="1200" dirty="0"/>
            <a:t>  </a:t>
          </a:r>
        </a:p>
      </dsp:txBody>
      <dsp:txXfrm>
        <a:off x="2420" y="923841"/>
        <a:ext cx="2360414" cy="2865780"/>
      </dsp:txXfrm>
    </dsp:sp>
    <dsp:sp modelId="{145AA06E-FDA2-4490-B716-CAE74BF39B3C}">
      <dsp:nvSpPr>
        <dsp:cNvPr id="0" name=""/>
        <dsp:cNvSpPr/>
      </dsp:nvSpPr>
      <dsp:spPr>
        <a:xfrm>
          <a:off x="2693292" y="88641"/>
          <a:ext cx="236041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2</a:t>
          </a:r>
          <a:r>
            <a:rPr lang="el-GR" sz="2900" kern="1200" baseline="30000" dirty="0"/>
            <a:t>η</a:t>
          </a:r>
          <a:r>
            <a:rPr lang="el-GR" sz="2900" kern="1200" dirty="0"/>
            <a:t> γενιά </a:t>
          </a:r>
          <a:endParaRPr lang="en-GB" sz="2900" kern="1200" dirty="0"/>
        </a:p>
      </dsp:txBody>
      <dsp:txXfrm>
        <a:off x="2693292" y="88641"/>
        <a:ext cx="2360414" cy="835200"/>
      </dsp:txXfrm>
    </dsp:sp>
    <dsp:sp modelId="{DC149191-085E-489C-AEBF-BC36DA07C9CE}">
      <dsp:nvSpPr>
        <dsp:cNvPr id="0" name=""/>
        <dsp:cNvSpPr/>
      </dsp:nvSpPr>
      <dsp:spPr>
        <a:xfrm>
          <a:off x="2693292" y="923841"/>
          <a:ext cx="2360414" cy="2865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Προστασία υγείας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Στέγαση </a:t>
          </a:r>
          <a:r>
            <a:rPr lang="en-GB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Εκπαίδευση </a:t>
          </a:r>
          <a:r>
            <a:rPr lang="en-GB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Εργασία </a:t>
          </a:r>
          <a:endParaRPr lang="en-GB" sz="2400" kern="1200" dirty="0"/>
        </a:p>
      </dsp:txBody>
      <dsp:txXfrm>
        <a:off x="2693292" y="923841"/>
        <a:ext cx="2360414" cy="2865780"/>
      </dsp:txXfrm>
    </dsp:sp>
    <dsp:sp modelId="{E100A7BB-8E2F-4FA3-98AE-9D3427E0345C}">
      <dsp:nvSpPr>
        <dsp:cNvPr id="0" name=""/>
        <dsp:cNvSpPr/>
      </dsp:nvSpPr>
      <dsp:spPr>
        <a:xfrm>
          <a:off x="5384164" y="88641"/>
          <a:ext cx="236041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3</a:t>
          </a:r>
          <a:r>
            <a:rPr lang="el-GR" sz="2900" kern="1200" baseline="30000" dirty="0"/>
            <a:t>η</a:t>
          </a:r>
          <a:r>
            <a:rPr lang="el-GR" sz="2900" kern="1200" dirty="0"/>
            <a:t> γενιά </a:t>
          </a:r>
          <a:endParaRPr lang="en-GB" sz="2900" kern="1200" dirty="0"/>
        </a:p>
      </dsp:txBody>
      <dsp:txXfrm>
        <a:off x="5384164" y="88641"/>
        <a:ext cx="2360414" cy="835200"/>
      </dsp:txXfrm>
    </dsp:sp>
    <dsp:sp modelId="{739AAA15-E05C-4A89-9D78-2681CBA5272B}">
      <dsp:nvSpPr>
        <dsp:cNvPr id="0" name=""/>
        <dsp:cNvSpPr/>
      </dsp:nvSpPr>
      <dsp:spPr>
        <a:xfrm>
          <a:off x="5384164" y="923841"/>
          <a:ext cx="2360414" cy="2865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900" kern="1200" dirty="0"/>
            <a:t>Υγιές περιβάλλον</a:t>
          </a: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900" kern="1200" dirty="0"/>
            <a:t>Δικαίωμα στους φυσικούς πόρους</a:t>
          </a:r>
          <a:r>
            <a:rPr lang="en-GB" sz="2900" kern="1200" dirty="0"/>
            <a:t>  </a:t>
          </a:r>
        </a:p>
      </dsp:txBody>
      <dsp:txXfrm>
        <a:off x="5384164" y="923841"/>
        <a:ext cx="2360414" cy="2865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A16BE-B554-42D7-B0C4-4C68C8BB19CC}">
      <dsp:nvSpPr>
        <dsp:cNvPr id="0" name=""/>
        <dsp:cNvSpPr/>
      </dsp:nvSpPr>
      <dsp:spPr>
        <a:xfrm>
          <a:off x="0" y="365522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1 Ιδιωτική ζωή</a:t>
          </a:r>
          <a:endParaRPr lang="en-GB" sz="2400" b="1" kern="1200" dirty="0"/>
        </a:p>
      </dsp:txBody>
      <dsp:txXfrm>
        <a:off x="0" y="365522"/>
        <a:ext cx="2420937" cy="1452562"/>
      </dsp:txXfrm>
    </dsp:sp>
    <dsp:sp modelId="{76B0BA1D-4967-4B97-BB07-3EB11C0F7EF9}">
      <dsp:nvSpPr>
        <dsp:cNvPr id="0" name=""/>
        <dsp:cNvSpPr/>
      </dsp:nvSpPr>
      <dsp:spPr>
        <a:xfrm>
          <a:off x="2713725" y="363154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2 Οικογενειακή ζωή</a:t>
          </a:r>
          <a:endParaRPr lang="en-GB" sz="2400" b="1" kern="1200" dirty="0"/>
        </a:p>
      </dsp:txBody>
      <dsp:txXfrm>
        <a:off x="2713725" y="363154"/>
        <a:ext cx="2420937" cy="1452562"/>
      </dsp:txXfrm>
    </dsp:sp>
    <dsp:sp modelId="{5F55BD92-D602-44A1-8273-9777EC1438B6}">
      <dsp:nvSpPr>
        <dsp:cNvPr id="0" name=""/>
        <dsp:cNvSpPr/>
      </dsp:nvSpPr>
      <dsp:spPr>
        <a:xfrm>
          <a:off x="5326062" y="365522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3 Κατοικία </a:t>
          </a:r>
          <a:endParaRPr lang="en-GB" sz="2400" b="1" kern="1200" dirty="0"/>
        </a:p>
      </dsp:txBody>
      <dsp:txXfrm>
        <a:off x="5326062" y="365522"/>
        <a:ext cx="2420937" cy="1452562"/>
      </dsp:txXfrm>
    </dsp:sp>
    <dsp:sp modelId="{EB1B348F-7F12-4215-A4ED-CFB522724ACB}">
      <dsp:nvSpPr>
        <dsp:cNvPr id="0" name=""/>
        <dsp:cNvSpPr/>
      </dsp:nvSpPr>
      <dsp:spPr>
        <a:xfrm>
          <a:off x="1331515" y="2060178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4 Αλληλογραφία </a:t>
          </a:r>
          <a:endParaRPr lang="en-GB" sz="2000" b="1" kern="1200" dirty="0"/>
        </a:p>
      </dsp:txBody>
      <dsp:txXfrm>
        <a:off x="1331515" y="2060178"/>
        <a:ext cx="2420937" cy="1452562"/>
      </dsp:txXfrm>
    </dsp:sp>
    <dsp:sp modelId="{307F47B9-F438-41C1-B95C-D6ECB1A51984}">
      <dsp:nvSpPr>
        <dsp:cNvPr id="0" name=""/>
        <dsp:cNvSpPr/>
      </dsp:nvSpPr>
      <dsp:spPr>
        <a:xfrm>
          <a:off x="3994546" y="2060178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4 </a:t>
          </a:r>
          <a:r>
            <a:rPr lang="el-GR" sz="2400" b="1" kern="1200" dirty="0"/>
            <a:t>πτυχές</a:t>
          </a:r>
          <a:r>
            <a:rPr lang="de-DE" sz="2400" b="1" kern="1200" dirty="0"/>
            <a:t> </a:t>
          </a:r>
          <a:r>
            <a:rPr lang="el-GR" sz="2400" b="1" kern="1200" dirty="0"/>
            <a:t>προσωπικής αυτονομίας</a:t>
          </a:r>
          <a:endParaRPr lang="en-GB" sz="2400" b="1" kern="1200" dirty="0"/>
        </a:p>
      </dsp:txBody>
      <dsp:txXfrm>
        <a:off x="3994546" y="2060178"/>
        <a:ext cx="2420937" cy="1452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EAA78-F826-494C-8943-3EE920486D76}">
      <dsp:nvSpPr>
        <dsp:cNvPr id="0" name=""/>
        <dsp:cNvSpPr/>
      </dsp:nvSpPr>
      <dsp:spPr>
        <a:xfrm>
          <a:off x="0" y="3739"/>
          <a:ext cx="60960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Αρνητικές υποχρεώσεις </a:t>
          </a:r>
          <a:r>
            <a:rPr lang="de-DE" sz="2800" kern="1200" dirty="0"/>
            <a:t> </a:t>
          </a:r>
          <a:endParaRPr lang="en-GB" sz="2800" kern="1200" dirty="0"/>
        </a:p>
      </dsp:txBody>
      <dsp:txXfrm>
        <a:off x="40209" y="43948"/>
        <a:ext cx="6015582" cy="743262"/>
      </dsp:txXfrm>
    </dsp:sp>
    <dsp:sp modelId="{77057201-4ABB-4767-B9B2-B03D1D81BBCE}">
      <dsp:nvSpPr>
        <dsp:cNvPr id="0" name=""/>
        <dsp:cNvSpPr/>
      </dsp:nvSpPr>
      <dsp:spPr>
        <a:xfrm>
          <a:off x="0" y="827419"/>
          <a:ext cx="6096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Αποχή παρέμβασης </a:t>
          </a:r>
          <a:r>
            <a:rPr lang="de-DE" sz="3200" kern="1200" dirty="0"/>
            <a:t> </a:t>
          </a:r>
          <a:endParaRPr lang="en-GB" sz="3200" kern="1200" dirty="0"/>
        </a:p>
      </dsp:txBody>
      <dsp:txXfrm>
        <a:off x="0" y="827419"/>
        <a:ext cx="6096000" cy="728640"/>
      </dsp:txXfrm>
    </dsp:sp>
    <dsp:sp modelId="{5A55706A-5BDF-4D13-BB9F-4A516B82A354}">
      <dsp:nvSpPr>
        <dsp:cNvPr id="0" name=""/>
        <dsp:cNvSpPr/>
      </dsp:nvSpPr>
      <dsp:spPr>
        <a:xfrm>
          <a:off x="0" y="1556060"/>
          <a:ext cx="60960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Θετικές υποχρεώσεις </a:t>
          </a:r>
          <a:r>
            <a:rPr lang="de-DE" sz="2800" kern="1200" dirty="0"/>
            <a:t> </a:t>
          </a:r>
          <a:endParaRPr lang="en-GB" sz="2800" kern="1200" dirty="0"/>
        </a:p>
      </dsp:txBody>
      <dsp:txXfrm>
        <a:off x="40209" y="1596269"/>
        <a:ext cx="6015582" cy="743262"/>
      </dsp:txXfrm>
    </dsp:sp>
    <dsp:sp modelId="{EEFB2497-238F-4E02-8338-BB1DC7E3C673}">
      <dsp:nvSpPr>
        <dsp:cNvPr id="0" name=""/>
        <dsp:cNvSpPr/>
      </dsp:nvSpPr>
      <dsp:spPr>
        <a:xfrm>
          <a:off x="0" y="2379740"/>
          <a:ext cx="6096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Νομικά ή πρακτικά μέτρα </a:t>
          </a:r>
          <a:r>
            <a:rPr lang="en-GB" sz="3200" kern="1200" dirty="0"/>
            <a:t>  </a:t>
          </a:r>
        </a:p>
      </dsp:txBody>
      <dsp:txXfrm>
        <a:off x="0" y="2379740"/>
        <a:ext cx="6096000" cy="728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4F5EF-DDD1-47A9-A545-79C725CAEA41}">
      <dsp:nvSpPr>
        <dsp:cNvPr id="0" name=""/>
        <dsp:cNvSpPr/>
      </dsp:nvSpPr>
      <dsp:spPr>
        <a:xfrm>
          <a:off x="1065188" y="317006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Νόμιμη</a:t>
          </a:r>
          <a:r>
            <a:rPr lang="de-DE" sz="2800" kern="1200" dirty="0"/>
            <a:t> </a:t>
          </a:r>
          <a:endParaRPr lang="en-GB" sz="2800" kern="1200" dirty="0"/>
        </a:p>
      </dsp:txBody>
      <dsp:txXfrm>
        <a:off x="1065188" y="317006"/>
        <a:ext cx="2420937" cy="1452562"/>
      </dsp:txXfrm>
    </dsp:sp>
    <dsp:sp modelId="{C25DF3B0-4D52-4904-8090-7B8711372504}">
      <dsp:nvSpPr>
        <dsp:cNvPr id="0" name=""/>
        <dsp:cNvSpPr/>
      </dsp:nvSpPr>
      <dsp:spPr>
        <a:xfrm>
          <a:off x="3861516" y="317006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Αναλογική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(</a:t>
          </a:r>
          <a:r>
            <a:rPr lang="de-DE" sz="2400" kern="1200" dirty="0" err="1"/>
            <a:t>Proportionate</a:t>
          </a:r>
          <a:r>
            <a:rPr lang="de-DE" sz="2400" kern="1200" dirty="0"/>
            <a:t>) </a:t>
          </a:r>
          <a:endParaRPr lang="en-GB" sz="2400" kern="1200" dirty="0"/>
        </a:p>
      </dsp:txBody>
      <dsp:txXfrm>
        <a:off x="3861516" y="317006"/>
        <a:ext cx="2420937" cy="1452562"/>
      </dsp:txXfrm>
    </dsp:sp>
    <dsp:sp modelId="{3A4B7AE4-7F52-4F4E-8B4B-1DB12D8C6082}">
      <dsp:nvSpPr>
        <dsp:cNvPr id="0" name=""/>
        <dsp:cNvSpPr/>
      </dsp:nvSpPr>
      <dsp:spPr>
        <a:xfrm>
          <a:off x="0" y="1973189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Δίκαιη ισορροπία: </a:t>
          </a:r>
          <a:r>
            <a:rPr lang="de-DE" sz="2800" kern="1200" dirty="0"/>
            <a:t> </a:t>
          </a:r>
          <a:endParaRPr lang="en-GB" sz="2800" kern="1200" dirty="0"/>
        </a:p>
      </dsp:txBody>
      <dsp:txXfrm>
        <a:off x="0" y="1973189"/>
        <a:ext cx="2420937" cy="1452562"/>
      </dsp:txXfrm>
    </dsp:sp>
    <dsp:sp modelId="{02BAEAA9-7FC4-4406-B9C3-B14EBB011F12}">
      <dsp:nvSpPr>
        <dsp:cNvPr id="0" name=""/>
        <dsp:cNvSpPr/>
      </dsp:nvSpPr>
      <dsp:spPr>
        <a:xfrm>
          <a:off x="2657656" y="2045202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Ατομικό συμφέρον </a:t>
          </a:r>
          <a:endParaRPr lang="en-GB" sz="2800" kern="1200" dirty="0"/>
        </a:p>
      </dsp:txBody>
      <dsp:txXfrm>
        <a:off x="2657656" y="2045202"/>
        <a:ext cx="2420937" cy="1452562"/>
      </dsp:txXfrm>
    </dsp:sp>
    <dsp:sp modelId="{FD6DE036-8555-4237-91FC-FB3E0D30176B}">
      <dsp:nvSpPr>
        <dsp:cNvPr id="0" name=""/>
        <dsp:cNvSpPr/>
      </dsp:nvSpPr>
      <dsp:spPr>
        <a:xfrm>
          <a:off x="5169645" y="2045202"/>
          <a:ext cx="2420937" cy="1452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Δημόσιο συμφέρον </a:t>
          </a:r>
          <a:endParaRPr lang="en-GB" sz="2800" kern="1200" dirty="0"/>
        </a:p>
      </dsp:txBody>
      <dsp:txXfrm>
        <a:off x="5169645" y="2045202"/>
        <a:ext cx="2420937" cy="145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DFCF-979C-46DB-9EDA-20CA1EF31C42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B243-B9C9-406C-9B91-BCF75DD5E9D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51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641AAB-1E09-432A-870C-CB9137CAF1C0}" type="datetimeFigureOut">
              <a:rPr lang="el-GR" smtClean="0"/>
              <a:t>25/6/2024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61AC8D-96BE-4CFE-9313-634F4EA353BD}" type="slidenum">
              <a:rPr lang="el-GR" smtClean="0"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772400" cy="2455168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latin typeface="Times New Roman" pitchFamily="18" charset="0"/>
                <a:cs typeface="+mn-cs"/>
              </a:rPr>
              <a:t>Ηθική, Δίκαιο, Πολιτική 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45024"/>
            <a:ext cx="7253288" cy="2952328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>
                <a:effectLst/>
              </a:rPr>
              <a:t>21 Ιουνίου 2024</a:t>
            </a:r>
          </a:p>
          <a:p>
            <a:r>
              <a:rPr lang="el-GR" sz="3200" dirty="0">
                <a:effectLst/>
              </a:rPr>
              <a:t>Δρ. Μαρία</a:t>
            </a:r>
            <a:r>
              <a:rPr lang="de-DE" sz="3200" dirty="0">
                <a:effectLst/>
              </a:rPr>
              <a:t>-</a:t>
            </a:r>
            <a:r>
              <a:rPr lang="el-GR" sz="3200" dirty="0">
                <a:effectLst/>
              </a:rPr>
              <a:t>Άρτεμις Κολλινιάτη</a:t>
            </a:r>
          </a:p>
          <a:p>
            <a:r>
              <a:rPr lang="el-GR" sz="3200" dirty="0">
                <a:effectLst/>
              </a:rPr>
              <a:t>Ενότητα 12η: Ιδιοκτησία, κατοικία /ιδιωτική ζωή και δίκαιο (Ευρωπαϊκή Σύμβαση Δικαιωμάτων του Ανθρώπου)</a:t>
            </a:r>
          </a:p>
          <a:p>
            <a:r>
              <a:rPr lang="el-GR" sz="3200" dirty="0">
                <a:effectLst/>
              </a:rPr>
              <a:t> </a:t>
            </a:r>
          </a:p>
          <a:p>
            <a:endParaRPr lang="el-GR" sz="3200" dirty="0">
              <a:effectLst/>
            </a:endParaRPr>
          </a:p>
          <a:p>
            <a:endParaRPr lang="el-GR" altLang="el-GR" sz="1800" b="1" dirty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endParaRPr lang="el-GR" altLang="el-GR" sz="1800" b="1" dirty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R="0" algn="ctr" eaLnBrk="1" hangingPunct="1"/>
            <a:endParaRPr lang="el-GR" altLang="el-G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3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816F06B-45A7-4A63-91E2-D6C4158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Αρ. 8 ΕΣΔΑ. Όχι απόλυτο</a:t>
            </a:r>
            <a:br>
              <a:rPr lang="el-GR" sz="2800" dirty="0"/>
            </a:br>
            <a:r>
              <a:rPr lang="el-GR" sz="2800" dirty="0"/>
              <a:t>Αποδεκτή παρέμβαση δημοσίων αρχών  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91CBE0-8F4A-4CEF-A102-0DBC1C7E9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813338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37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3341" y="1556792"/>
            <a:ext cx="6777318" cy="1731982"/>
          </a:xfrm>
        </p:spPr>
        <p:txBody>
          <a:bodyPr/>
          <a:lstStyle/>
          <a:p>
            <a:r>
              <a:rPr lang="el-GR" sz="4400" dirty="0"/>
              <a:t> </a:t>
            </a:r>
            <a:br>
              <a:rPr lang="el-GR" sz="4400" dirty="0"/>
            </a:br>
            <a:r>
              <a:rPr lang="el-GR" sz="2800" dirty="0"/>
              <a:t>Ευρωπαϊκή Σύμβαση Δικαιωμάτων </a:t>
            </a:r>
            <a:br>
              <a:rPr lang="el-GR" sz="2800" dirty="0"/>
            </a:br>
            <a:r>
              <a:rPr lang="el-GR" sz="2800" dirty="0"/>
              <a:t>του Ανθρώπου</a:t>
            </a:r>
            <a:endParaRPr lang="el-GR" sz="2800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896" cy="2880320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de-DE" dirty="0"/>
          </a:p>
          <a:p>
            <a:r>
              <a:rPr lang="en-US" dirty="0"/>
              <a:t> </a:t>
            </a:r>
            <a:r>
              <a:rPr lang="el-GR" sz="5100" dirty="0"/>
              <a:t>Άρθρο 1, Πρωτ. Νο 1, ΕΣΔΑ </a:t>
            </a:r>
          </a:p>
          <a:p>
            <a:r>
              <a:rPr lang="el-GR" sz="5100" dirty="0"/>
              <a:t>Προστασία της περιουσίας</a:t>
            </a:r>
            <a:endParaRPr lang="de-DE" sz="5100" dirty="0"/>
          </a:p>
        </p:txBody>
      </p:sp>
    </p:spTree>
    <p:extLst>
      <p:ext uri="{BB962C8B-B14F-4D97-AF65-F5344CB8AC3E}">
        <p14:creationId xmlns:p14="http://schemas.microsoft.com/office/powerpoint/2010/main" val="338587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35DE43-755B-4F62-9C72-58505687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48347"/>
            <a:ext cx="8712968" cy="44210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2600" dirty="0"/>
              <a:t>Δικαίωμα στο σεβασμό της περιουσίας κάθε φυσικού ή νομικού προσώπου. </a:t>
            </a:r>
          </a:p>
          <a:p>
            <a:pPr algn="just"/>
            <a:r>
              <a:rPr lang="el-GR" sz="2600" dirty="0"/>
              <a:t>Περιορισμός/στέρηση περιουσίας για λόγους δημοσίου συμφέροντος/δημοσίας ωφέλειας σύμφωνα με το νόμο και τις γενικές αρχές του δημόσιου διεθνούς δικαίου.</a:t>
            </a:r>
          </a:p>
          <a:p>
            <a:pPr algn="just"/>
            <a:r>
              <a:rPr lang="el-GR" sz="2600" dirty="0"/>
              <a:t>Τα Κράτη έχουν δικαίωμα να θέτουν σε ισχύ νόμους για τη ρύθμιση της χρήσης αγαθών σύμφωνα με το δημόσιο συμφέρον ή για την εξασφάλιση της καταβολής φόρων ή άλλων εισφορών ή προστίμων.</a:t>
            </a:r>
          </a:p>
          <a:p>
            <a:pPr algn="just"/>
            <a:r>
              <a:rPr lang="el-GR" sz="2600" dirty="0"/>
              <a:t>Συνεπώς, μπορεί να περιορίζεται για λόγους δημοσίου συμφέροντος. </a:t>
            </a:r>
          </a:p>
          <a:p>
            <a:pPr algn="just"/>
            <a:r>
              <a:rPr lang="el-GR" sz="2600" dirty="0"/>
              <a:t>Άρα, τα δικαστήρια της κάθε χώρας έχουν ευρύ «περιθώριο εκτίμησης» ως προς την εφαρμογή του εν λόγω άρθρου της Σύμβασης. 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5C5F76-9138-4B29-83DB-2A62020B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Δικαίωμα στην περιουσία / ιδιοκτησία </a:t>
            </a:r>
            <a:br>
              <a:rPr lang="el-GR" sz="3600" dirty="0"/>
            </a:br>
            <a:r>
              <a:rPr lang="el-GR" sz="3600" dirty="0"/>
              <a:t>Αρ. 1 Πρωτ. Νο 1 ΕΣΔΑ Ι</a:t>
            </a:r>
            <a:br>
              <a:rPr lang="el-GR" sz="3600" dirty="0"/>
            </a:br>
            <a:r>
              <a:rPr lang="de-DE" sz="2000" dirty="0"/>
              <a:t>(</a:t>
            </a:r>
            <a:r>
              <a:rPr lang="el-GR" sz="2000" dirty="0"/>
              <a:t>προστέθηκε το 1952 στη Σύμβαση</a:t>
            </a:r>
            <a:r>
              <a:rPr lang="de-DE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324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35DE43-755B-4F62-9C72-58505687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996952"/>
            <a:ext cx="8640960" cy="3129210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Δεν περιορίζεται μόνο στην υπάρχουσα κατοχή/ιδιοκτησία. </a:t>
            </a:r>
          </a:p>
          <a:p>
            <a:pPr algn="just"/>
            <a:r>
              <a:rPr lang="el-GR" dirty="0"/>
              <a:t>Μπορεί να αφορά περιουσιακά στοιχεία, συμπεριλαμβανομένων αξιώσεων, για τα οποία ο αιτών μπορεί να υποστηρίξει ότι έχει τουλάχιστον μια λογική και θεμιτή προσδοκία για την απόλαυση του δικαιώματος ιδιοκτησίας.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5C5F76-9138-4B29-83DB-2A62020B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Δικαίωμα στην περιουσία / ιδιοκτησία </a:t>
            </a:r>
            <a:br>
              <a:rPr lang="el-GR" sz="3600" dirty="0"/>
            </a:br>
            <a:r>
              <a:rPr lang="el-GR" sz="3600" dirty="0"/>
              <a:t>Αρ. 1 Πρωτ. Νο 1 ΕΣΔΑ ΙΙ</a:t>
            </a:r>
            <a:br>
              <a:rPr lang="el-GR" sz="3600" dirty="0"/>
            </a:br>
            <a:r>
              <a:rPr lang="de-DE" sz="2000" dirty="0"/>
              <a:t>(</a:t>
            </a:r>
            <a:r>
              <a:rPr lang="el-GR" sz="2000" dirty="0"/>
              <a:t>προστέθηκε το 1952 στη Σύμβαση</a:t>
            </a:r>
            <a:r>
              <a:rPr lang="de-DE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66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35DE43-755B-4F62-9C72-58505687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3877815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Δεν περιορίζεται στην κυριότητα φυσικών αγαθών. </a:t>
            </a:r>
          </a:p>
          <a:p>
            <a:pPr algn="just"/>
            <a:r>
              <a:rPr lang="el-GR" dirty="0"/>
              <a:t>Άλλα δικαιώματα και συμφέροντα που αποτελούν περιουσιακά στοιχεία μπορούν επίσης να θεωρηθούν ως «δικαιώματα ιδιοκτησίας» και επομένως ως «κτήμα»/»κατοχή». </a:t>
            </a:r>
          </a:p>
          <a:p>
            <a:pPr marL="0" indent="0" algn="just">
              <a:buNone/>
            </a:pPr>
            <a:r>
              <a:rPr lang="el-GR" dirty="0"/>
              <a:t>Π.χ.: Οι πελάτες ως «περιουσιακό στοιχείο». Η πελατεία που έχει αποκτήσει ένα πρόσωπο που διαχειρίζεται μια επιχείρηση (βλ. </a:t>
            </a:r>
            <a:r>
              <a:rPr lang="el-GR" i="1" dirty="0"/>
              <a:t>Iatrides v. Greece </a:t>
            </a:r>
            <a:r>
              <a:rPr lang="el-GR" dirty="0"/>
              <a:t>/το πρόσωπο που διοικούσε τον κινηματογράφο). </a:t>
            </a:r>
          </a:p>
          <a:p>
            <a:pPr algn="just"/>
            <a:r>
              <a:rPr lang="el-GR" dirty="0"/>
              <a:t>Συνεπώς η έννοια «ιδιοκτησία»/ «κατοχή» (possessions) είναι ευρύτερη σε σχέση με την έννοια «κατοικία» (home). 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5C5F76-9138-4B29-83DB-2A62020B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Δικαίωμα στην περιουσία / ιδιοκτησία </a:t>
            </a:r>
            <a:br>
              <a:rPr lang="el-GR" sz="3600" dirty="0"/>
            </a:br>
            <a:r>
              <a:rPr lang="el-GR" sz="3600" dirty="0"/>
              <a:t>Αρ. 1 Πρωτ. Νο 1 ΕΣΔΑ ΙΙΙ</a:t>
            </a:r>
            <a:br>
              <a:rPr lang="el-GR" sz="3600" dirty="0"/>
            </a:br>
            <a:r>
              <a:rPr lang="de-DE" sz="2000" dirty="0"/>
              <a:t>(</a:t>
            </a:r>
            <a:r>
              <a:rPr lang="el-GR" sz="2000" dirty="0"/>
              <a:t>προστέθηκε το 1952 στη Σύμβαση</a:t>
            </a:r>
            <a:r>
              <a:rPr lang="de-DE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19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3341" y="1556792"/>
            <a:ext cx="6777318" cy="1731982"/>
          </a:xfrm>
        </p:spPr>
        <p:txBody>
          <a:bodyPr/>
          <a:lstStyle/>
          <a:p>
            <a:r>
              <a:rPr lang="el-GR" sz="4400" dirty="0"/>
              <a:t> </a:t>
            </a:r>
            <a:br>
              <a:rPr lang="el-GR" sz="4400" dirty="0"/>
            </a:br>
            <a:r>
              <a:rPr lang="el-GR" sz="2800" dirty="0"/>
              <a:t>Παράδειγμα</a:t>
            </a:r>
            <a:r>
              <a:rPr lang="nl-NL" sz="2800" i="1" dirty="0"/>
              <a:t> L.C.B. v. UK</a:t>
            </a:r>
            <a:endParaRPr lang="el-GR" sz="2800" i="1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64896" cy="3168352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de-DE" dirty="0"/>
          </a:p>
          <a:p>
            <a:r>
              <a:rPr lang="en-US" dirty="0"/>
              <a:t> </a:t>
            </a:r>
            <a:r>
              <a:rPr lang="el-GR" sz="5100" dirty="0"/>
              <a:t>Άρθρο 2, ΕΣΔΑ </a:t>
            </a:r>
          </a:p>
          <a:p>
            <a:r>
              <a:rPr lang="el-GR" sz="3600" dirty="0">
                <a:effectLst/>
              </a:rPr>
              <a:t>Δικαίωμα στη ζωή </a:t>
            </a:r>
          </a:p>
          <a:p>
            <a:r>
              <a:rPr lang="el-GR" sz="3600" dirty="0">
                <a:effectLst/>
              </a:rPr>
              <a:t>και υγειονομική περίθαλψη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0135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3D9A83-85A0-4015-9FA9-9E81F430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04864"/>
            <a:ext cx="8784976" cy="460851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dirty="0"/>
              <a:t>Κατά την περίοδο μ</a:t>
            </a:r>
            <a:r>
              <a:rPr lang="de-DE" sz="2800" dirty="0" err="1"/>
              <a:t>ετ</a:t>
            </a:r>
            <a:r>
              <a:rPr lang="de-DE" sz="2800" dirty="0"/>
              <a:t>αξύ 1952 και 1967 το Ηνωμένο Βασίλειο πραγματοποίησε ατμοσφαιρικ</a:t>
            </a:r>
            <a:r>
              <a:rPr lang="el-GR" sz="2800" dirty="0"/>
              <a:t>ές</a:t>
            </a:r>
            <a:r>
              <a:rPr lang="de-DE" sz="2800" dirty="0"/>
              <a:t> </a:t>
            </a:r>
            <a:r>
              <a:rPr lang="de-DE" sz="2800" dirty="0" err="1"/>
              <a:t>δοκιμ</a:t>
            </a:r>
            <a:r>
              <a:rPr lang="el-GR" sz="2800" dirty="0"/>
              <a:t>ές</a:t>
            </a:r>
            <a:r>
              <a:rPr lang="de-DE" sz="2800" dirty="0"/>
              <a:t> π</a:t>
            </a:r>
            <a:r>
              <a:rPr lang="de-DE" sz="2800" dirty="0" err="1"/>
              <a:t>υρηνικών</a:t>
            </a:r>
            <a:r>
              <a:rPr lang="de-DE" sz="2800" dirty="0"/>
              <a:t> όπ</a:t>
            </a:r>
            <a:r>
              <a:rPr lang="de-DE" sz="2800" dirty="0" err="1"/>
              <a:t>λων</a:t>
            </a:r>
            <a:r>
              <a:rPr lang="de-DE" sz="2800" dirty="0"/>
              <a:t> </a:t>
            </a:r>
            <a:r>
              <a:rPr lang="de-DE" sz="2800" dirty="0" err="1"/>
              <a:t>στον</a:t>
            </a:r>
            <a:r>
              <a:rPr lang="de-DE" sz="2800" dirty="0"/>
              <a:t> </a:t>
            </a:r>
            <a:r>
              <a:rPr lang="de-DE" sz="2800" dirty="0" err="1"/>
              <a:t>Ειρηνικό</a:t>
            </a:r>
            <a:r>
              <a:rPr lang="de-DE" sz="2800" dirty="0"/>
              <a:t> </a:t>
            </a:r>
            <a:r>
              <a:rPr lang="de-DE" sz="2800" dirty="0" err="1"/>
              <a:t>Ωκε</a:t>
            </a:r>
            <a:r>
              <a:rPr lang="de-DE" sz="2800" dirty="0"/>
              <a:t>ανό και σ</a:t>
            </a:r>
            <a:r>
              <a:rPr lang="el-GR" sz="2800" dirty="0"/>
              <a:t>την </a:t>
            </a:r>
            <a:r>
              <a:rPr lang="de-DE" sz="2800" dirty="0" err="1"/>
              <a:t>Maralinga</a:t>
            </a:r>
            <a:r>
              <a:rPr lang="el-GR" sz="2800" dirty="0"/>
              <a:t> της</a:t>
            </a:r>
            <a:r>
              <a:rPr lang="de-DE" sz="2800" dirty="0"/>
              <a:t> </a:t>
            </a:r>
            <a:r>
              <a:rPr lang="de-DE" sz="2800" dirty="0" err="1"/>
              <a:t>Αυστρ</a:t>
            </a:r>
            <a:r>
              <a:rPr lang="de-DE" sz="2800" dirty="0"/>
              <a:t>αλία</a:t>
            </a:r>
            <a:r>
              <a:rPr lang="el-GR" sz="2800" dirty="0"/>
              <a:t>ς</a:t>
            </a:r>
            <a:r>
              <a:rPr lang="de-DE" sz="2800" dirty="0"/>
              <a:t>, </a:t>
            </a:r>
            <a:r>
              <a:rPr lang="de-DE" sz="2800" dirty="0" err="1"/>
              <a:t>με</a:t>
            </a:r>
            <a:r>
              <a:rPr lang="de-DE" sz="2800" dirty="0"/>
              <a:t> </a:t>
            </a:r>
            <a:r>
              <a:rPr lang="de-DE" sz="2800" dirty="0" err="1"/>
              <a:t>τη</a:t>
            </a:r>
            <a:r>
              <a:rPr lang="de-DE" sz="2800" dirty="0"/>
              <a:t> </a:t>
            </a:r>
            <a:r>
              <a:rPr lang="de-DE" sz="2800" dirty="0" err="1"/>
              <a:t>συμμετοχή</a:t>
            </a:r>
            <a:r>
              <a:rPr lang="de-DE" sz="2800" dirty="0"/>
              <a:t> π</a:t>
            </a:r>
            <a:r>
              <a:rPr lang="de-DE" sz="2800" dirty="0" err="1"/>
              <a:t>άνω</a:t>
            </a:r>
            <a:r>
              <a:rPr lang="de-DE" sz="2800" dirty="0"/>
              <a:t> από 20.000 </a:t>
            </a:r>
            <a:r>
              <a:rPr lang="de-DE" sz="2800" dirty="0" err="1"/>
              <a:t>στρ</a:t>
            </a:r>
            <a:r>
              <a:rPr lang="de-DE" sz="2800" dirty="0"/>
              <a:t>ατι</a:t>
            </a:r>
            <a:r>
              <a:rPr lang="el-GR" sz="2800" dirty="0"/>
              <a:t>ωτικ</a:t>
            </a:r>
            <a:r>
              <a:rPr lang="de-DE" sz="2800" dirty="0" err="1"/>
              <a:t>ών</a:t>
            </a:r>
            <a:r>
              <a:rPr lang="de-DE" sz="2800" dirty="0"/>
              <a:t>. </a:t>
            </a:r>
            <a:endParaRPr lang="el-GR" sz="2800" dirty="0"/>
          </a:p>
          <a:p>
            <a:pPr algn="just"/>
            <a:r>
              <a:rPr lang="de-DE" sz="2800" dirty="0" err="1"/>
              <a:t>Μετ</a:t>
            </a:r>
            <a:r>
              <a:rPr lang="de-DE" sz="2800" dirty="0"/>
              <a:t>αξύ αυτών των δοκιμών</a:t>
            </a:r>
            <a:r>
              <a:rPr lang="el-GR" sz="2800" dirty="0"/>
              <a:t>, </a:t>
            </a:r>
            <a:r>
              <a:rPr lang="de-DE" sz="2800" dirty="0" err="1"/>
              <a:t>στο</a:t>
            </a:r>
            <a:r>
              <a:rPr lang="de-DE" sz="2800" dirty="0"/>
              <a:t> Christmas Island </a:t>
            </a:r>
            <a:r>
              <a:rPr lang="de-DE" sz="2800" dirty="0" err="1"/>
              <a:t>στον</a:t>
            </a:r>
            <a:r>
              <a:rPr lang="de-DE" sz="2800" dirty="0"/>
              <a:t> </a:t>
            </a:r>
            <a:r>
              <a:rPr lang="de-DE" sz="2800" dirty="0" err="1"/>
              <a:t>Ειρηνικό</a:t>
            </a:r>
            <a:r>
              <a:rPr lang="de-DE" sz="2800" dirty="0"/>
              <a:t> </a:t>
            </a:r>
            <a:r>
              <a:rPr lang="de-DE" sz="2800" dirty="0" err="1"/>
              <a:t>Ωκε</a:t>
            </a:r>
            <a:r>
              <a:rPr lang="de-DE" sz="2800" dirty="0"/>
              <a:t>ανό</a:t>
            </a:r>
            <a:r>
              <a:rPr lang="el-GR" sz="2800" dirty="0"/>
              <a:t>, πραγματοποιήθηκε μια σειρά έξι εκρήξεων</a:t>
            </a:r>
            <a:r>
              <a:rPr lang="de-DE" sz="2800" dirty="0"/>
              <a:t> (</a:t>
            </a:r>
            <a:r>
              <a:rPr lang="de-DE" sz="2800" dirty="0" err="1"/>
              <a:t>Νοέμ</a:t>
            </a:r>
            <a:r>
              <a:rPr lang="de-DE" sz="2800" dirty="0"/>
              <a:t>βριος 1957 – Σεπτέμβριος 1958) </a:t>
            </a:r>
            <a:r>
              <a:rPr lang="el-GR" sz="2800" dirty="0"/>
              <a:t>όπλων που ήταν</a:t>
            </a:r>
            <a:r>
              <a:rPr lang="de-DE" sz="2800" dirty="0"/>
              <a:t> π</a:t>
            </a:r>
            <a:r>
              <a:rPr lang="de-DE" sz="2800" dirty="0" err="1"/>
              <a:t>ολλ</a:t>
            </a:r>
            <a:r>
              <a:rPr lang="de-DE" sz="2800" dirty="0"/>
              <a:t>απλάσια ισχυρότερα από αυτά που εκτοξεύθηκαν στη Χιροσίμα και </a:t>
            </a:r>
            <a:r>
              <a:rPr lang="el-GR" sz="2800" dirty="0"/>
              <a:t>το </a:t>
            </a:r>
            <a:r>
              <a:rPr lang="de-DE" sz="2800" dirty="0"/>
              <a:t>Να</a:t>
            </a:r>
            <a:r>
              <a:rPr lang="de-DE" sz="2800" dirty="0" err="1"/>
              <a:t>γκ</a:t>
            </a:r>
            <a:r>
              <a:rPr lang="de-DE" sz="2800" dirty="0"/>
              <a:t>ασάκι (</a:t>
            </a:r>
            <a:r>
              <a:rPr lang="de-DE" sz="2800" i="1" dirty="0"/>
              <a:t>L.C.B. v. UK</a:t>
            </a:r>
            <a:r>
              <a:rPr lang="de-DE" sz="2800" dirty="0"/>
              <a:t>, </a:t>
            </a:r>
            <a:r>
              <a:rPr lang="el-GR" sz="2800" dirty="0"/>
              <a:t>παρ. </a:t>
            </a:r>
            <a:r>
              <a:rPr lang="de-DE" sz="2800" dirty="0"/>
              <a:t>10)</a:t>
            </a:r>
            <a:r>
              <a:rPr lang="el-GR" sz="2800" dirty="0"/>
              <a:t>.  </a:t>
            </a:r>
            <a:endParaRPr lang="en-US" sz="2800" dirty="0"/>
          </a:p>
          <a:p>
            <a:pPr algn="just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DBBBEC-03E6-49F7-B5A1-9394B3F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19" cy="1291750"/>
          </a:xfrm>
        </p:spPr>
        <p:txBody>
          <a:bodyPr/>
          <a:lstStyle/>
          <a:p>
            <a:r>
              <a:rPr lang="el-GR" sz="3200" dirty="0"/>
              <a:t>Η υπόθεση </a:t>
            </a:r>
            <a:r>
              <a:rPr lang="nl-NL" sz="3200" i="1" dirty="0"/>
              <a:t>L.C.B. v. UK</a:t>
            </a:r>
            <a:r>
              <a:rPr lang="el-GR" sz="3200" i="1" dirty="0"/>
              <a:t>:</a:t>
            </a:r>
            <a:r>
              <a:rPr lang="nl-NL" sz="3200" i="1" dirty="0"/>
              <a:t> </a:t>
            </a:r>
            <a:br>
              <a:rPr lang="el-GR" sz="3200" i="1" dirty="0"/>
            </a:br>
            <a:r>
              <a:rPr lang="el-GR" sz="3200" dirty="0"/>
              <a:t>Το δικαίωμα στη ζωή και η υποχρέωση υγειονομικής περίθαλψης Ι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25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3D9A83-85A0-4015-9FA9-9E81F430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04864"/>
            <a:ext cx="8784976" cy="46085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Η L.C.B. γεννήθηκε το 1966 και διαγνώστηκε με λευχαιμία το 1970. Η αιτούσα υποστήριξε ότι το εναγόμενο κράτος (Ηνωμένο Βασίλειο) είχε σκόπιμα εκθέσει τον πατέρα της, και τους άλλους στρατιώτες που είχε τοποθετήσει στο Christmas Island, σε ακτινοβολία για πειραματικούς σκοπούς (</a:t>
            </a:r>
            <a:r>
              <a:rPr lang="el-GR" i="1" dirty="0"/>
              <a:t>L.C.B. v. UK</a:t>
            </a:r>
            <a:r>
              <a:rPr lang="el-GR" dirty="0"/>
              <a:t>, παρ. 25). </a:t>
            </a:r>
          </a:p>
          <a:p>
            <a:pPr algn="just"/>
            <a:r>
              <a:rPr lang="el-GR" dirty="0"/>
              <a:t>Η L.C.B. ισχυρίζεται ότι η μη ελεγχόμενη έκθεση του πατέρα της σε ακτινοβολία ήταν η πιθανή αιτία της παιδικής λευχαιμίας από την οποία νόσησε (</a:t>
            </a:r>
            <a:r>
              <a:rPr lang="el-GR" i="1" dirty="0"/>
              <a:t>L.C.B. v. UK</a:t>
            </a:r>
            <a:r>
              <a:rPr lang="el-GR" dirty="0"/>
              <a:t>, παρ. 28). </a:t>
            </a:r>
          </a:p>
          <a:p>
            <a:pPr algn="just"/>
            <a:r>
              <a:rPr lang="el-GR" dirty="0"/>
              <a:t>Υποστηρίζει ότι το κράτος παραβίασε το «δικαίωμά της στη ζωή» (άρθρο 2 της ΕΣΔΑ), λόγω δύο παραλείψεών του: A) Δεν προειδοποίησε τους γονείς της ότι η συμμετοχή του πατέρα της στις πυρηνικές δοκιμές συνεπάγεται πιθανό κίνδυνο στην υγεία των (μελλοντικών) παιδιών τους. Β) Η προηγούμενη αποτυχία του Ηνωμένου Βασιλείου να παρακολουθήσει τα επίπεδα δόσης ακτινοβολίας στην οποία είχε εκτεθεί ο πατέρας της (</a:t>
            </a:r>
            <a:r>
              <a:rPr lang="el-GR" i="1" dirty="0"/>
              <a:t>L.C.B. v. UK</a:t>
            </a:r>
            <a:r>
              <a:rPr lang="el-GR" dirty="0"/>
              <a:t>, παρ. 24).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DBBBEC-03E6-49F7-B5A1-9394B3F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19" cy="1291750"/>
          </a:xfrm>
        </p:spPr>
        <p:txBody>
          <a:bodyPr/>
          <a:lstStyle/>
          <a:p>
            <a:r>
              <a:rPr lang="el-GR" sz="3200" dirty="0"/>
              <a:t>Η υπόθεση </a:t>
            </a:r>
            <a:r>
              <a:rPr lang="nl-NL" sz="3200" i="1" dirty="0"/>
              <a:t>L.C.B. v. UK</a:t>
            </a:r>
            <a:r>
              <a:rPr lang="el-GR" sz="3200" i="1" dirty="0"/>
              <a:t>:</a:t>
            </a:r>
            <a:r>
              <a:rPr lang="nl-NL" sz="3200" i="1" dirty="0"/>
              <a:t> </a:t>
            </a:r>
            <a:br>
              <a:rPr lang="el-GR" sz="3200" i="1" dirty="0"/>
            </a:br>
            <a:r>
              <a:rPr lang="el-GR" sz="3200" dirty="0"/>
              <a:t>Το δικαίωμα στη ζωή και η υποχρέωση υγειονομικής περίθαλψης ΙΙ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247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7AD77-EA3E-4011-87AB-EB9F1DD8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48347"/>
            <a:ext cx="8424935" cy="4204989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Σύμφωνα με το ΕΔΔΑ, μέχρι και το 1970 (οπότε και διαγνώστηκε η αιτούσα με παιδική λευχαιμία) </a:t>
            </a:r>
            <a:r>
              <a:rPr lang="el-GR" b="1" dirty="0"/>
              <a:t>το κράτος διέθεται περιορισμένες πληροφορίες σχετικά με τους εν λόγω κινδύνους</a:t>
            </a:r>
            <a:r>
              <a:rPr lang="el-GR" dirty="0"/>
              <a:t>. </a:t>
            </a:r>
          </a:p>
          <a:p>
            <a:pPr algn="just"/>
            <a:r>
              <a:rPr lang="el-GR" dirty="0"/>
              <a:t>Συνεπώς, </a:t>
            </a:r>
            <a:r>
              <a:rPr lang="el-GR" b="1" dirty="0"/>
              <a:t>«ούτε θα έπρεπε», </a:t>
            </a:r>
            <a:r>
              <a:rPr lang="el-GR" dirty="0"/>
              <a:t>αλλά </a:t>
            </a:r>
            <a:r>
              <a:rPr lang="el-GR" b="1" dirty="0"/>
              <a:t>και</a:t>
            </a:r>
            <a:r>
              <a:rPr lang="el-GR" dirty="0"/>
              <a:t> </a:t>
            </a:r>
            <a:r>
              <a:rPr lang="el-GR" b="1" dirty="0"/>
              <a:t>«ούτε θα είχε τη δυνατότητα» </a:t>
            </a:r>
            <a:r>
              <a:rPr lang="el-GR" dirty="0"/>
              <a:t>να παρέχει την παραπάνω ενημέρωση (</a:t>
            </a:r>
            <a:r>
              <a:rPr lang="el-GR" i="1" dirty="0"/>
              <a:t>L.C.B. v. UK</a:t>
            </a:r>
            <a:r>
              <a:rPr lang="el-GR" dirty="0"/>
              <a:t>, παρ. 37, παρ. 31) σχετικά με την πιθανότητα ο πατέρας της προσφεύγουσας να είχε εκτεθεί σε επικίνδυνα επίπεδα ακτινοβολίας τα οποία ενδέχεται να προκάλεσαν προβλήματα στην υγεία της (</a:t>
            </a:r>
            <a:r>
              <a:rPr lang="el-GR" i="1" dirty="0"/>
              <a:t>L.C.B. v. UK</a:t>
            </a:r>
            <a:r>
              <a:rPr lang="el-GR" dirty="0"/>
              <a:t>, παρ. 41). </a:t>
            </a:r>
          </a:p>
          <a:p>
            <a:pPr algn="just"/>
            <a:r>
              <a:rPr lang="el-GR" dirty="0"/>
              <a:t>Συνεπώς, </a:t>
            </a:r>
            <a:r>
              <a:rPr lang="el-GR" b="1" dirty="0"/>
              <a:t>σύμφωνα με το ΕΔΔΑ δεν υπήρξε παραβίαση του άρθρου 2 της ΕΣΔΑ (δικαίωμα στη ζωή)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A8D600-245B-4D4A-A9AF-0585BE83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219742"/>
          </a:xfrm>
        </p:spPr>
        <p:txBody>
          <a:bodyPr/>
          <a:lstStyle/>
          <a:p>
            <a:r>
              <a:rPr lang="el-GR" sz="4400" dirty="0"/>
              <a:t>Τα επιχειρήματα του δικαστηρίου για την υπόθεση </a:t>
            </a:r>
            <a:r>
              <a:rPr lang="el-GR" sz="4400" i="1" dirty="0"/>
              <a:t>L.C.B. v. UK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93136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3341" y="1556792"/>
            <a:ext cx="6777318" cy="1731982"/>
          </a:xfrm>
        </p:spPr>
        <p:txBody>
          <a:bodyPr/>
          <a:lstStyle/>
          <a:p>
            <a:r>
              <a:rPr lang="el-GR" sz="4400" dirty="0"/>
              <a:t> </a:t>
            </a:r>
            <a:br>
              <a:rPr lang="el-GR" sz="4400" dirty="0"/>
            </a:br>
            <a:r>
              <a:rPr lang="el-GR" sz="2800" dirty="0"/>
              <a:t>Παράδειγμα</a:t>
            </a:r>
            <a:r>
              <a:rPr lang="de-DE" sz="2800" dirty="0"/>
              <a:t> </a:t>
            </a:r>
            <a:r>
              <a:rPr lang="de-DE" sz="2800" i="1" dirty="0"/>
              <a:t>Hatton and </a:t>
            </a:r>
            <a:r>
              <a:rPr lang="de-DE" sz="2800" i="1" dirty="0" err="1"/>
              <a:t>others</a:t>
            </a:r>
            <a:r>
              <a:rPr lang="de-DE" sz="2800" i="1" dirty="0"/>
              <a:t> v. UK</a:t>
            </a:r>
            <a:endParaRPr lang="el-GR" sz="2800" i="1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896" cy="2880320"/>
          </a:xfrm>
        </p:spPr>
        <p:txBody>
          <a:bodyPr>
            <a:normAutofit fontScale="85000" lnSpcReduction="10000"/>
          </a:bodyPr>
          <a:lstStyle/>
          <a:p>
            <a:endParaRPr lang="el-GR" dirty="0"/>
          </a:p>
          <a:p>
            <a:endParaRPr lang="de-DE" dirty="0"/>
          </a:p>
          <a:p>
            <a:r>
              <a:rPr lang="en-US" dirty="0"/>
              <a:t> </a:t>
            </a:r>
            <a:r>
              <a:rPr lang="el-GR" sz="5100" dirty="0"/>
              <a:t>Άρθρο 8 ΕΣΔΑ </a:t>
            </a:r>
          </a:p>
          <a:p>
            <a:r>
              <a:rPr lang="el-GR" sz="5100" dirty="0"/>
              <a:t>Δικαίωμα σεβασμού της ιδιωτικής και οικογενειακής ζωής</a:t>
            </a:r>
            <a:endParaRPr lang="de-DE" sz="5100" dirty="0"/>
          </a:p>
        </p:txBody>
      </p:sp>
    </p:spTree>
    <p:extLst>
      <p:ext uri="{BB962C8B-B14F-4D97-AF65-F5344CB8AC3E}">
        <p14:creationId xmlns:p14="http://schemas.microsoft.com/office/powerpoint/2010/main" val="11641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3341" y="1556792"/>
            <a:ext cx="6777318" cy="1731982"/>
          </a:xfrm>
        </p:spPr>
        <p:txBody>
          <a:bodyPr/>
          <a:lstStyle/>
          <a:p>
            <a:r>
              <a:rPr lang="el-GR" sz="4400" dirty="0"/>
              <a:t> </a:t>
            </a:r>
            <a:br>
              <a:rPr lang="el-GR" sz="4400" dirty="0"/>
            </a:br>
            <a:r>
              <a:rPr lang="el-GR" sz="4800" dirty="0"/>
              <a:t>Τρεις γενιές δικαιωμάτων </a:t>
            </a:r>
            <a:endParaRPr lang="el-GR" sz="4800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896" cy="288032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29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0BF955C-43F1-47CE-9B11-B5E671C3B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204864"/>
            <a:ext cx="8712968" cy="446449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889AEF-F06C-483A-B2B3-F7BEA171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/>
              <a:t>Hatton v. UK</a:t>
            </a:r>
            <a:br>
              <a:rPr lang="de-DE" sz="3200" i="1" dirty="0"/>
            </a:br>
            <a:r>
              <a:rPr lang="de-DE" sz="2400" dirty="0"/>
              <a:t>(N</a:t>
            </a:r>
            <a:r>
              <a:rPr lang="el-GR" sz="2400" dirty="0"/>
              <a:t>o. 36022/97, απόφαση: 8 Ιουλίου 2003</a:t>
            </a:r>
            <a:r>
              <a:rPr lang="de-DE" sz="240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64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23BD39-7D46-4416-831B-BF5EDB84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48347"/>
            <a:ext cx="8712967" cy="40394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Το κύριο ζήτημα στην υπόθεση Hatton κατά Ηνωμένου Βασιλείου (</a:t>
            </a:r>
            <a:r>
              <a:rPr lang="el-GR" i="1" dirty="0"/>
              <a:t>Hatton v. UK</a:t>
            </a:r>
            <a:r>
              <a:rPr lang="el-GR" dirty="0"/>
              <a:t>, No. 36022/97, απόφαση: 8 Ιουλίου 2003) είναι η όχληση που προκαλείται από τις νυχτερινές πτήσεις των αεροσκαφών στο αεροδρόμιο Χίθροου του Λονδίνου. </a:t>
            </a:r>
          </a:p>
          <a:p>
            <a:pPr algn="just"/>
            <a:r>
              <a:rPr lang="el-GR" dirty="0"/>
              <a:t>Το δικαίωμα που ενδέχεται να επηρεαστεί από αυτό το περιβαλλοντικό πρόβλημα δηλαδή από τον θόρυβο των αεροσκαφών, είναι το άρθρο 8 της ΕΣΔΑ, που προστατεύει 4 πτυχές της προσωπικής αυτονομίας, δηλαδή την ιδιωτική ζωή, την οικογενειακή ζωή, την κατοικία και την αλληλογραφία. </a:t>
            </a:r>
          </a:p>
          <a:p>
            <a:pPr algn="just"/>
            <a:r>
              <a:rPr lang="el-GR" dirty="0"/>
              <a:t>Στην υπόθεση Hatton κατά Η.Β. συγκεκριμενά το κύριο ζήτημα είναι η παραβίαση της ιδιωτικής ζωής και της ειρηνικής απόλαυσης της κατοικίας (βλ. </a:t>
            </a:r>
            <a:r>
              <a:rPr lang="el-GR" i="1" dirty="0"/>
              <a:t>Hatton v. UK</a:t>
            </a:r>
            <a:r>
              <a:rPr lang="el-GR" dirty="0"/>
              <a:t>, παρ. 118).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24D65C-8B5E-460C-A11E-FB509928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91750"/>
          </a:xfrm>
        </p:spPr>
        <p:txBody>
          <a:bodyPr/>
          <a:lstStyle/>
          <a:p>
            <a:r>
              <a:rPr lang="el-GR" sz="3600" dirty="0"/>
              <a:t>Η υπόθεση </a:t>
            </a:r>
            <a:r>
              <a:rPr lang="el-GR" sz="3600" i="1" dirty="0"/>
              <a:t>Hatton v. UK</a:t>
            </a:r>
            <a:br>
              <a:rPr lang="el-GR" sz="3600" i="1" dirty="0"/>
            </a:br>
            <a:r>
              <a:rPr lang="el-GR" sz="3600" dirty="0"/>
              <a:t>(No. 36022/97, </a:t>
            </a:r>
            <a:br>
              <a:rPr lang="el-GR" sz="3600" dirty="0"/>
            </a:br>
            <a:r>
              <a:rPr lang="el-GR" sz="3600" dirty="0"/>
              <a:t>απόφαση: 8 Ιουλίου 2003)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25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DE8F22B-8C32-44C3-9E1D-CE1B5445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564904"/>
            <a:ext cx="8712968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Σύμφωνα με την επιχειρηματολογία του Ευρωπαϊκού Δικαστηρίου Δικαιωμάτων του Ανθρώπου (γνωμοδότηση της πλειοψηφίας): </a:t>
            </a:r>
          </a:p>
          <a:p>
            <a:pPr algn="just"/>
            <a:r>
              <a:rPr lang="el-GR" dirty="0"/>
              <a:t>Είναι θεμιτό κατά τη διαμόρφωση δημόσιων πολιτικών, το κράτος να λαμβάνει υπόψη </a:t>
            </a:r>
            <a:r>
              <a:rPr lang="el-GR" b="1" dirty="0"/>
              <a:t>τα «οικονομικά συμφέροντα της χώρας» </a:t>
            </a:r>
            <a:r>
              <a:rPr lang="el-GR" dirty="0"/>
              <a:t>(οικονομικό όφελος από τις νυχτερινές πτήσεις στο αεροδρόμιο) </a:t>
            </a:r>
            <a:r>
              <a:rPr lang="el-GR" b="1" dirty="0"/>
              <a:t>και όχι μόνο τα ατομικά συμφέροντα </a:t>
            </a:r>
            <a:r>
              <a:rPr lang="el-GR" dirty="0"/>
              <a:t>(δηλαδή την προστασία των ατόμων που ζουν στην περιοχή από τον νυχτερινό θόρυβο), χωρίς να παραβιάζεται το δικαίωμα του άρθρου 8 της ΕΣΔΑ.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438ECE-A745-40A7-9FBA-44FEFC9D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l-GR" sz="4000" dirty="0"/>
              <a:t>Τα επιχειρήματα του δικαστηρίου</a:t>
            </a:r>
            <a:r>
              <a:rPr lang="de-DE" sz="4000" dirty="0"/>
              <a:t> (</a:t>
            </a:r>
            <a:r>
              <a:rPr lang="el-GR" sz="4000" dirty="0"/>
              <a:t>της πλειοψηφίας</a:t>
            </a:r>
            <a:r>
              <a:rPr lang="de-DE" sz="4000" dirty="0"/>
              <a:t>)</a:t>
            </a:r>
            <a:r>
              <a:rPr lang="el-GR" sz="4000" dirty="0"/>
              <a:t> για την υπόθεση </a:t>
            </a:r>
            <a:r>
              <a:rPr lang="el-GR" sz="4000" i="1" dirty="0"/>
              <a:t>Hatton v. UK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1794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23EE3B8-70AE-4B18-832B-3A643341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48347"/>
            <a:ext cx="8568952" cy="39889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de-DE" dirty="0"/>
              <a:t>T</a:t>
            </a:r>
            <a:r>
              <a:rPr lang="el-GR" dirty="0"/>
              <a:t>ο αρχικό κείμενο της Σύμβασης </a:t>
            </a:r>
            <a:r>
              <a:rPr lang="el-GR" b="1" dirty="0"/>
              <a:t>δεν</a:t>
            </a:r>
            <a:r>
              <a:rPr lang="el-GR" dirty="0"/>
              <a:t> απεικονίζει ακόμη την επίγνωση της ανάγκης για την προστασία των περιβαλλοντικών ανθρώπινων δικαιωμάτων. Τη δεκαετία του 1950, η καθολική ανάγκη για περιβαλλοντική προστασία δεν ήταν ακόμη εμφανής.</a:t>
            </a:r>
          </a:p>
          <a:p>
            <a:pPr algn="just"/>
            <a:r>
              <a:rPr lang="el-GR" dirty="0"/>
              <a:t>Όμως έχει τονίσει συχνά το Δικαστήριο ότι: «Η Σύμβαση είναι ένα </a:t>
            </a:r>
            <a:r>
              <a:rPr lang="el-GR" b="1" dirty="0"/>
              <a:t>ζωντανό εργαλείο</a:t>
            </a:r>
            <a:r>
              <a:rPr lang="el-GR" dirty="0"/>
              <a:t>, το οποίο πρέπει να </a:t>
            </a:r>
            <a:r>
              <a:rPr lang="el-GR" b="1" dirty="0"/>
              <a:t>ερμηνεύεται</a:t>
            </a:r>
            <a:r>
              <a:rPr lang="el-GR" dirty="0"/>
              <a:t> υπό το πρίσμα των σύγχρονων συνθηκών». </a:t>
            </a:r>
          </a:p>
          <a:p>
            <a:pPr algn="just"/>
            <a:r>
              <a:rPr lang="el-GR" dirty="0"/>
              <a:t>Αυτή η </a:t>
            </a:r>
            <a:r>
              <a:rPr lang="el-GR" b="1" dirty="0"/>
              <a:t>«εξελικτική» ερμηνεία </a:t>
            </a:r>
            <a:r>
              <a:rPr lang="el-GR" dirty="0"/>
              <a:t>της Σύμβασης, από την Επιτροπή και το Δικαστήριο υπήρξε γενικά «προοδευτική», με την έννοια ότι σταδιακά επέκτειναν το επίπεδο προστασίας που παρέχεται στα δικαιώματα και τις ελευθερίες που εγγυάται η Σύμβαση για την ανάπτυξη της «Ευρωπαϊκής δημόσιας τάξης».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70597C-3051-4332-BAC0-0EA5FDD3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049217" cy="1363758"/>
          </a:xfrm>
        </p:spPr>
        <p:txBody>
          <a:bodyPr/>
          <a:lstStyle/>
          <a:p>
            <a:r>
              <a:rPr lang="el-GR" sz="3600" dirty="0"/>
              <a:t>Υπόθεση </a:t>
            </a:r>
            <a:r>
              <a:rPr lang="el-GR" sz="3600" i="1" dirty="0"/>
              <a:t>Hatton v. UK: </a:t>
            </a:r>
            <a:r>
              <a:rPr lang="el-GR" sz="3600" dirty="0"/>
              <a:t>Τα επιχειρήματα των δικαστών της μειοψηφίας 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2287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23EE3B8-70AE-4B18-832B-3A643341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1044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/>
              <a:t>Υπάρχει ασυνέχεια στο επιχείρημα των δικαστών </a:t>
            </a:r>
            <a:r>
              <a:rPr lang="en-US" dirty="0"/>
              <a:t>(</a:t>
            </a:r>
            <a:r>
              <a:rPr lang="el-GR" dirty="0"/>
              <a:t>στην παράγραφο</a:t>
            </a:r>
            <a:r>
              <a:rPr lang="en-US" dirty="0"/>
              <a:t> 126)</a:t>
            </a:r>
            <a:r>
              <a:rPr lang="el-GR" dirty="0"/>
              <a:t> ότι θα πρέπει να λάβει υπόψη «</a:t>
            </a:r>
            <a:r>
              <a:rPr lang="el-GR" b="1" dirty="0"/>
              <a:t>τη σοβαρή αναστάτωση των επιβατών</a:t>
            </a:r>
            <a:r>
              <a:rPr lang="el-GR" dirty="0"/>
              <a:t>», ενώ υποβιβάζει </a:t>
            </a:r>
            <a:r>
              <a:rPr lang="en-US" dirty="0"/>
              <a:t>(</a:t>
            </a:r>
            <a:r>
              <a:rPr lang="el-GR" dirty="0"/>
              <a:t>βλ. παρ.</a:t>
            </a:r>
            <a:r>
              <a:rPr lang="en-US" dirty="0"/>
              <a:t> 118)</a:t>
            </a:r>
            <a:r>
              <a:rPr lang="el-GR" dirty="0"/>
              <a:t> την αναστάτωση όλων </a:t>
            </a:r>
            <a:r>
              <a:rPr lang="el-GR" b="1" dirty="0"/>
              <a:t>των κατοίκων της περιοχής</a:t>
            </a:r>
            <a:r>
              <a:rPr lang="el-GR" dirty="0"/>
              <a:t>, που τους εκθέτουν στην ηχορύπανση αεροσκαφών, </a:t>
            </a:r>
            <a:r>
              <a:rPr lang="el-GR" b="1" dirty="0"/>
              <a:t>την υποβιβάζει σε «ένα υποκειμενικό στοιχείο μιας μικρής μειονότητας ατόμων </a:t>
            </a:r>
            <a:r>
              <a:rPr lang="el-GR" dirty="0"/>
              <a:t>οι οποίοι είναι πιθανόν να είναι πιο ευαίσθητοι σε σχέση με άλλους και να ξυπνούν ευκολότερα ή να ενοχλούνται στον ύπνο. </a:t>
            </a:r>
          </a:p>
          <a:p>
            <a:pPr algn="just"/>
            <a:r>
              <a:rPr lang="el-GR" b="1" dirty="0"/>
              <a:t>Δεν βρίσκουμε πειστικό </a:t>
            </a:r>
            <a:r>
              <a:rPr lang="el-GR" dirty="0"/>
              <a:t>να εμπλακούμε στη διαδικασία εξισορρόπησης χρησιμοποιώντας το δόγμα της αναλογικότητας για να δείξουμε ότι </a:t>
            </a:r>
            <a:r>
              <a:rPr lang="el-GR" b="1" dirty="0"/>
              <a:t>το αφηρημένο συμφέρον της πλειοψηφίας υπερτερεί</a:t>
            </a:r>
            <a:r>
              <a:rPr lang="el-GR" dirty="0"/>
              <a:t> </a:t>
            </a:r>
            <a:r>
              <a:rPr lang="el-GR" b="1" dirty="0"/>
              <a:t>του συγκεκριμένου «υποκειμενικού στοιχείου μιας μικρής μειοψηφίας ανθρώπων».</a:t>
            </a:r>
          </a:p>
          <a:p>
            <a:pPr algn="just"/>
            <a:r>
              <a:rPr lang="el-GR" dirty="0"/>
              <a:t>Σύμφωνα με τις κατευθυντήριες γραμμές του Παγκόσμιου Οργανισμού Υγείας (ΠΟΥ), τα μετρήσιμα αποτελέσματα του θορύβου στον ύπνο ξεκινούν σε επίπεδα θορύβου περίπου 30 dBLA. </a:t>
            </a:r>
            <a:r>
              <a:rPr lang="el-GR" b="1" dirty="0"/>
              <a:t>Αυτά τα κριτήρια είναι αντικειμενικά</a:t>
            </a:r>
            <a:r>
              <a:rPr lang="el-GR" dirty="0"/>
              <a:t>. Δείχνουν ότι αυτή η ευαισθησία στον θόρυβο </a:t>
            </a:r>
            <a:r>
              <a:rPr lang="el-GR" b="1" dirty="0"/>
              <a:t>δεν είναι «υποκειμενική» </a:t>
            </a:r>
            <a:r>
              <a:rPr lang="el-GR" dirty="0"/>
              <a:t>με την έννοια ότι οφείλεται σε υπερευαισθησία ή ιδιοτροπία. Ωστόσο, </a:t>
            </a:r>
            <a:r>
              <a:rPr lang="el-GR" b="1" dirty="0"/>
              <a:t>μία από τις σημαντικές λειτουργίες της προστασίας των ανθρωπίνων δικαιωμάτων είναι να προστατεύει τις «μικρές μειοψηφίες» των οποίων </a:t>
            </a:r>
            <a:r>
              <a:rPr lang="el-GR" dirty="0"/>
              <a:t>το «υποκειμενικό στοιχείο» τις ξεχωρίζει από την πλειοψηφία.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70597C-3051-4332-BAC0-0EA5FDD3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049217" cy="1363758"/>
          </a:xfrm>
        </p:spPr>
        <p:txBody>
          <a:bodyPr/>
          <a:lstStyle/>
          <a:p>
            <a:r>
              <a:rPr lang="el-GR" sz="3600" dirty="0"/>
              <a:t>Υπόθεση </a:t>
            </a:r>
            <a:r>
              <a:rPr lang="el-GR" sz="3600" i="1" dirty="0"/>
              <a:t>Hatton v. UK: </a:t>
            </a:r>
            <a:r>
              <a:rPr lang="el-GR" sz="3600" dirty="0"/>
              <a:t>Τα επιχειρήματα των δικαστών της μειοψηφίας ΙΙ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77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23EE3B8-70AE-4B18-832B-3A643341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3921299"/>
          </a:xfrm>
        </p:spPr>
        <p:txBody>
          <a:bodyPr>
            <a:noAutofit/>
          </a:bodyPr>
          <a:lstStyle/>
          <a:p>
            <a:pPr algn="just"/>
            <a:r>
              <a:rPr lang="el-GR" sz="2800" dirty="0"/>
              <a:t>Η επίκληση, γενικά, στην </a:t>
            </a:r>
            <a:r>
              <a:rPr lang="el-GR" sz="2800" b="1" dirty="0"/>
              <a:t>ευημερία της χώρας </a:t>
            </a:r>
            <a:r>
              <a:rPr lang="el-GR" sz="2800" dirty="0"/>
              <a:t>δεν αποτελεί επαρκές επιχείρημα για να δικαιολογήσει την αποτυχία του κράτους να διασφαλίσει τα δικαιώματα των ατόμων του Άρθρου 8. </a:t>
            </a:r>
          </a:p>
          <a:p>
            <a:pPr algn="just"/>
            <a:r>
              <a:rPr lang="el-GR" sz="2800" dirty="0"/>
              <a:t>Η διακριτική ευχάρεια του κράτους είναι μικρότερη, λόγω της </a:t>
            </a:r>
            <a:r>
              <a:rPr lang="el-GR" sz="2800" b="1" dirty="0"/>
              <a:t>θεμελιώδους σημασίας του δικαιώματος</a:t>
            </a:r>
            <a:r>
              <a:rPr lang="el-GR" sz="2800" dirty="0"/>
              <a:t> στον ύπνο, το οποίο μπορεί να περιοριστεί μόνο όταν όταν υπάρχουν πραγματικές, πιεστικές </a:t>
            </a:r>
            <a:r>
              <a:rPr lang="de-DE" sz="2800" dirty="0"/>
              <a:t>(</a:t>
            </a:r>
            <a:r>
              <a:rPr lang="el-GR" sz="2800" dirty="0"/>
              <a:t>ή μάλλον έκτακτης ανάγκης</a:t>
            </a:r>
            <a:r>
              <a:rPr lang="de-DE" sz="2800" dirty="0"/>
              <a:t>)</a:t>
            </a:r>
            <a:r>
              <a:rPr lang="el-GR" sz="2800" dirty="0"/>
              <a:t> ανάγκες μιας χώρας. </a:t>
            </a:r>
            <a:endParaRPr lang="en-US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70597C-3051-4332-BAC0-0EA5FDD3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049217" cy="1363758"/>
          </a:xfrm>
        </p:spPr>
        <p:txBody>
          <a:bodyPr/>
          <a:lstStyle/>
          <a:p>
            <a:r>
              <a:rPr lang="el-GR" sz="3600" dirty="0"/>
              <a:t>Υπόθεση </a:t>
            </a:r>
            <a:r>
              <a:rPr lang="el-GR" sz="3600" i="1" dirty="0"/>
              <a:t>Hatton v. UK: </a:t>
            </a:r>
            <a:r>
              <a:rPr lang="el-GR" sz="3600" dirty="0"/>
              <a:t>Τα επιχειρήματα των δικαστών της μειοψηφίας ΙΙΙ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9179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632847" cy="2376264"/>
          </a:xfrm>
        </p:spPr>
        <p:txBody>
          <a:bodyPr/>
          <a:lstStyle/>
          <a:p>
            <a:r>
              <a:rPr lang="el-GR" dirty="0"/>
              <a:t>Ευχαριστώ!  </a:t>
            </a:r>
            <a:endParaRPr lang="el-GR" sz="4400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7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056680-E196-492A-9349-852F32DD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64904"/>
            <a:ext cx="9073007" cy="43924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9A9637-B3DB-4070-9AF2-C719DFF8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Τρεις γενιές δικαιωμάτων Ι</a:t>
            </a:r>
            <a:endParaRPr lang="en-US" dirty="0"/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F4CB40B4-28DE-44B8-BC59-1DB7DBA70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559402"/>
              </p:ext>
            </p:extLst>
          </p:nvPr>
        </p:nvGraphicFramePr>
        <p:xfrm>
          <a:off x="1562100" y="2060848"/>
          <a:ext cx="605790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60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19A0B1-5121-471C-9A12-4324A2D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Τρεις γενιές δικαιωμάτων ΙΙ 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384F76-2A65-4048-98A7-2A9CD57F6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43390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8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3341" y="1556792"/>
            <a:ext cx="6777318" cy="1731982"/>
          </a:xfrm>
        </p:spPr>
        <p:txBody>
          <a:bodyPr/>
          <a:lstStyle/>
          <a:p>
            <a:r>
              <a:rPr lang="el-GR" sz="4400" dirty="0"/>
              <a:t> </a:t>
            </a:r>
            <a:br>
              <a:rPr lang="el-GR" sz="4400" dirty="0"/>
            </a:br>
            <a:r>
              <a:rPr lang="el-GR" sz="2800" dirty="0"/>
              <a:t>Ευρωπαϊκή Σύμβαση Δικαιωμάτων </a:t>
            </a:r>
            <a:br>
              <a:rPr lang="el-GR" sz="2800" dirty="0"/>
            </a:br>
            <a:r>
              <a:rPr lang="el-GR" sz="2800" dirty="0"/>
              <a:t>του Ανθρώπου</a:t>
            </a:r>
            <a:endParaRPr lang="el-GR" sz="2800" dirty="0">
              <a:effectLst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064896" cy="2880320"/>
          </a:xfrm>
        </p:spPr>
        <p:txBody>
          <a:bodyPr>
            <a:normAutofit fontScale="85000" lnSpcReduction="10000"/>
          </a:bodyPr>
          <a:lstStyle/>
          <a:p>
            <a:endParaRPr lang="el-GR" dirty="0"/>
          </a:p>
          <a:p>
            <a:endParaRPr lang="de-DE" dirty="0"/>
          </a:p>
          <a:p>
            <a:r>
              <a:rPr lang="en-US" dirty="0"/>
              <a:t> </a:t>
            </a:r>
            <a:r>
              <a:rPr lang="el-GR" sz="5100" dirty="0"/>
              <a:t>Άρθρο 8 ΕΣΔΑ </a:t>
            </a:r>
          </a:p>
          <a:p>
            <a:r>
              <a:rPr lang="el-GR" sz="5100" dirty="0"/>
              <a:t>Δικαίωμα σεβασμού της ιδιωτικής και οικογενειακής ζωής</a:t>
            </a:r>
            <a:endParaRPr lang="de-DE" sz="5100" dirty="0"/>
          </a:p>
        </p:txBody>
      </p:sp>
    </p:spTree>
    <p:extLst>
      <p:ext uri="{BB962C8B-B14F-4D97-AF65-F5344CB8AC3E}">
        <p14:creationId xmlns:p14="http://schemas.microsoft.com/office/powerpoint/2010/main" val="400922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E8E477-589D-46EC-B4CB-3889CCAA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37" y="404664"/>
            <a:ext cx="7756263" cy="1054250"/>
          </a:xfrm>
        </p:spPr>
        <p:txBody>
          <a:bodyPr/>
          <a:lstStyle/>
          <a:p>
            <a:r>
              <a:rPr lang="el-GR" sz="4000" dirty="0"/>
              <a:t>Δικαίωμα στην ιδιωτική </a:t>
            </a:r>
            <a:r>
              <a:rPr lang="de-DE" sz="4000" dirty="0"/>
              <a:t>&amp;</a:t>
            </a:r>
            <a:r>
              <a:rPr lang="el-GR" sz="4000" dirty="0"/>
              <a:t> οικογενειακή ζωή </a:t>
            </a:r>
            <a:r>
              <a:rPr lang="de-DE" sz="4000" dirty="0"/>
              <a:t>&amp;</a:t>
            </a:r>
            <a:r>
              <a:rPr lang="el-GR" sz="4000" dirty="0"/>
              <a:t> στην κατοικία Αρ. 8 ΕΣΔΑ</a:t>
            </a:r>
            <a:endParaRPr lang="en-US" sz="40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8783F0A-F7EA-4805-B4D0-4F1A7EA8A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21477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50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0A28BB-DFD9-4AC3-9344-F2D4A27A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Να μην είναι ο ιδιοκτήτης, αλλά διαμονή σε κατοικία για εύλογο χρονικό διάστημα, σε κατοικία που ανήκει σε άλλον</a:t>
            </a:r>
            <a:r>
              <a:rPr lang="de-DE" dirty="0"/>
              <a:t>.</a:t>
            </a:r>
            <a:r>
              <a:rPr lang="el-GR" dirty="0"/>
              <a:t>   </a:t>
            </a:r>
          </a:p>
          <a:p>
            <a:pPr algn="just"/>
            <a:r>
              <a:rPr lang="el-GR" dirty="0"/>
              <a:t>Να μην είναι οι νόμιμοι κάτοικοι της κατοικίας. Για παράδειγμα το συμβόλαιο σε όνομα άλλου.  </a:t>
            </a:r>
          </a:p>
          <a:p>
            <a:pPr algn="just"/>
            <a:r>
              <a:rPr lang="el-GR" dirty="0"/>
              <a:t>Διαμονή σε κοινωνική κατοικία, ακόμα κι αν έχει επέλθει το δικαίωμα διαμονής βάσει νόμου του Κράτους.</a:t>
            </a:r>
          </a:p>
          <a:p>
            <a:pPr algn="just"/>
            <a:r>
              <a:rPr lang="el-GR" dirty="0"/>
              <a:t>Τριάντα εννέα (39) έτη διαμονής/κατάληψης χωρίς νόμιμη βάση. </a:t>
            </a:r>
          </a:p>
          <a:p>
            <a:pPr algn="just"/>
            <a:r>
              <a:rPr lang="el-GR" dirty="0"/>
              <a:t>Κινητή κατοικία (π.χ. Τροχόσπιτο, καμπίνες και μπανγκαλόου σε υπό κατάληψη γη) –ανεξάρτητα αν είναι νόμιμη η κατοχή.    </a:t>
            </a:r>
          </a:p>
          <a:p>
            <a:pPr algn="just"/>
            <a:r>
              <a:rPr lang="el-GR" dirty="0"/>
              <a:t>Μη κύρια κατοικία, εξοχικές κατοικίες.  </a:t>
            </a:r>
          </a:p>
          <a:p>
            <a:pPr algn="just"/>
            <a:r>
              <a:rPr lang="el-GR" dirty="0"/>
              <a:t>Επαγγελματικοί χώροι –μη σαφής διάκριση μεταξύ γραφείου και ιδιωτικής κατοικίας.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C61A07-3090-4466-B0C9-B4DF98A6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«Κατοικία» στην ΕΣΔΑ</a:t>
            </a:r>
            <a:br>
              <a:rPr lang="el-GR" sz="4000" dirty="0"/>
            </a:br>
            <a:r>
              <a:rPr lang="el-GR" sz="4000" dirty="0"/>
              <a:t>πεδίο εφαρμογής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117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74950A-D811-4268-A979-87467D7C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64904"/>
            <a:ext cx="8784975" cy="3561258"/>
          </a:xfrm>
        </p:spPr>
        <p:txBody>
          <a:bodyPr/>
          <a:lstStyle/>
          <a:p>
            <a:pPr algn="just"/>
            <a:r>
              <a:rPr lang="el-GR" dirty="0"/>
              <a:t>Στην πρόθεση να χτίσει κάποιος σπίτι σε ένα οικόπεδο.</a:t>
            </a:r>
          </a:p>
          <a:p>
            <a:pPr algn="just"/>
            <a:r>
              <a:rPr lang="el-GR" dirty="0"/>
              <a:t>Χώρος πλυντηρίων για περιστασιακή χρήση, που ανήκει από κοινού στους συνιδιοκτήτες πολυκατοικίας.</a:t>
            </a:r>
          </a:p>
          <a:p>
            <a:pPr algn="just"/>
            <a:r>
              <a:rPr lang="el-GR" dirty="0"/>
              <a:t>Καμαρίνη ενός καλλιτέχνη.  </a:t>
            </a:r>
          </a:p>
          <a:p>
            <a:pPr algn="just"/>
            <a:r>
              <a:rPr lang="el-GR" dirty="0"/>
              <a:t>Γη όπου πραγματοποιούνται αθλήματα. </a:t>
            </a:r>
          </a:p>
          <a:p>
            <a:pPr algn="just"/>
            <a:r>
              <a:rPr lang="el-GR" dirty="0"/>
              <a:t>Βιομηχανικά κτήρια και εγκαταστάσεις, π.χ. Μύλος, αρτοποιείο, αποθηκευτικοί χώροι χρήσης με καθαρά επαγγελματικό σκοπό.  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FFA403-C5D7-4ABB-90DB-4A0E241C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Αρ. 8 ΕΣΔΑ</a:t>
            </a:r>
            <a:br>
              <a:rPr lang="el-GR" sz="4000" dirty="0"/>
            </a:br>
            <a:r>
              <a:rPr lang="el-GR" sz="4000" dirty="0"/>
              <a:t>Δεν βρίσκει εφαρμογή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613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8B6C84E-3D4D-4942-88B6-2D9197EB0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CECF52-F89A-41CE-A722-22C63FCD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Αρ. 8 ΕΣΔΑ</a:t>
            </a:r>
            <a:br>
              <a:rPr lang="el-GR" sz="3600" dirty="0"/>
            </a:br>
            <a:r>
              <a:rPr lang="el-GR" sz="3600" dirty="0"/>
              <a:t>Αρνητικές και θετικές υποχρεώσεις 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55359D-47AF-4493-BD03-ACAB1F43D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506392"/>
              </p:ext>
            </p:extLst>
          </p:nvPr>
        </p:nvGraphicFramePr>
        <p:xfrm>
          <a:off x="1524000" y="2348880"/>
          <a:ext cx="6096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926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1748</Words>
  <Application>Microsoft Office PowerPoint</Application>
  <PresentationFormat>Bildschirmpräsentation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Book Antiqua</vt:lpstr>
      <vt:lpstr>Calibri</vt:lpstr>
      <vt:lpstr>Franklin Gothic Book</vt:lpstr>
      <vt:lpstr>Times New Roman</vt:lpstr>
      <vt:lpstr>Wingdings</vt:lpstr>
      <vt:lpstr>Εξώφυλλο</vt:lpstr>
      <vt:lpstr>Ηθική, Δίκαιο, Πολιτική </vt:lpstr>
      <vt:lpstr>  Τρεις γενιές δικαιωμάτων </vt:lpstr>
      <vt:lpstr>Τρεις γενιές δικαιωμάτων Ι</vt:lpstr>
      <vt:lpstr>Τρεις γενιές δικαιωμάτων ΙΙ </vt:lpstr>
      <vt:lpstr>  Ευρωπαϊκή Σύμβαση Δικαιωμάτων  του Ανθρώπου</vt:lpstr>
      <vt:lpstr>Δικαίωμα στην ιδιωτική &amp; οικογενειακή ζωή &amp; στην κατοικία Αρ. 8 ΕΣΔΑ</vt:lpstr>
      <vt:lpstr>«Κατοικία» στην ΕΣΔΑ πεδίο εφαρμογής</vt:lpstr>
      <vt:lpstr>Αρ. 8 ΕΣΔΑ Δεν βρίσκει εφαρμογή</vt:lpstr>
      <vt:lpstr>Αρ. 8 ΕΣΔΑ Αρνητικές και θετικές υποχρεώσεις </vt:lpstr>
      <vt:lpstr>Αρ. 8 ΕΣΔΑ. Όχι απόλυτο Αποδεκτή παρέμβαση δημοσίων αρχών  </vt:lpstr>
      <vt:lpstr>  Ευρωπαϊκή Σύμβαση Δικαιωμάτων  του Ανθρώπου</vt:lpstr>
      <vt:lpstr>Δικαίωμα στην περιουσία / ιδιοκτησία  Αρ. 1 Πρωτ. Νο 1 ΕΣΔΑ Ι (προστέθηκε το 1952 στη Σύμβαση)</vt:lpstr>
      <vt:lpstr>Δικαίωμα στην περιουσία / ιδιοκτησία  Αρ. 1 Πρωτ. Νο 1 ΕΣΔΑ ΙΙ (προστέθηκε το 1952 στη Σύμβαση)</vt:lpstr>
      <vt:lpstr>Δικαίωμα στην περιουσία / ιδιοκτησία  Αρ. 1 Πρωτ. Νο 1 ΕΣΔΑ ΙΙΙ (προστέθηκε το 1952 στη Σύμβαση)</vt:lpstr>
      <vt:lpstr>  Παράδειγμα L.C.B. v. UK</vt:lpstr>
      <vt:lpstr>Η υπόθεση L.C.B. v. UK:  Το δικαίωμα στη ζωή και η υποχρέωση υγειονομικής περίθαλψης Ι </vt:lpstr>
      <vt:lpstr>Η υπόθεση L.C.B. v. UK:  Το δικαίωμα στη ζωή και η υποχρέωση υγειονομικής περίθαλψης ΙΙ</vt:lpstr>
      <vt:lpstr>Τα επιχειρήματα του δικαστηρίου για την υπόθεση L.C.B. v. UK</vt:lpstr>
      <vt:lpstr>  Παράδειγμα Hatton and others v. UK</vt:lpstr>
      <vt:lpstr>Hatton v. UK (No. 36022/97, απόφαση: 8 Ιουλίου 2003) </vt:lpstr>
      <vt:lpstr>Η υπόθεση Hatton v. UK (No. 36022/97,  απόφαση: 8 Ιουλίου 2003)  </vt:lpstr>
      <vt:lpstr>Τα επιχειρήματα του δικαστηρίου (της πλειοψηφίας) για την υπόθεση Hatton v. UK</vt:lpstr>
      <vt:lpstr>Υπόθεση Hatton v. UK: Τα επιχειρήματα των δικαστών της μειοψηφίας Ι</vt:lpstr>
      <vt:lpstr>Υπόθεση Hatton v. UK: Τα επιχειρήματα των δικαστών της μειοψηφίας ΙΙ</vt:lpstr>
      <vt:lpstr>Υπόθεση Hatton v. UK: Τα επιχειρήματα των δικαστών της μειοψηφίας ΙΙΙ</vt:lpstr>
      <vt:lpstr>Ευχαριστώ!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ΚΦ ΜΟ7 ΑΝΑΛΥΣΗ ΔΗΜΟΣΙΑΣ ΠΟΛΙΤΙΚΗΣ</dc:title>
  <dc:creator>Costas Eleftheriou</dc:creator>
  <cp:lastModifiedBy>KOLLINIATI MARIA</cp:lastModifiedBy>
  <cp:revision>1630</cp:revision>
  <dcterms:created xsi:type="dcterms:W3CDTF">2014-04-22T10:04:26Z</dcterms:created>
  <dcterms:modified xsi:type="dcterms:W3CDTF">2024-06-24T22:36:04Z</dcterms:modified>
</cp:coreProperties>
</file>