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9" r:id="rId4"/>
    <p:sldId id="270" r:id="rId5"/>
    <p:sldId id="268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FC8A92-8340-43DE-B45C-F90DD1B15033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314448"/>
            <a:ext cx="9144000" cy="1828800"/>
          </a:xfrm>
        </p:spPr>
        <p:txBody>
          <a:bodyPr/>
          <a:lstStyle/>
          <a:p>
            <a:pPr algn="ctr"/>
            <a:r>
              <a:rPr lang="el-GR" dirty="0" smtClean="0"/>
              <a:t>ΚΟΙΝΩΝΙΟΛΟΓΙΑ ΤΗΣ ΕΚΠΑΙΔΕΥΣΗΣ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-285784" y="3819540"/>
            <a:ext cx="9786974" cy="1109658"/>
          </a:xfrm>
        </p:spPr>
        <p:txBody>
          <a:bodyPr>
            <a:normAutofit/>
          </a:bodyPr>
          <a:lstStyle/>
          <a:p>
            <a:pPr algn="ctr"/>
            <a:r>
              <a:rPr lang="el-GR" sz="2400" dirty="0" smtClean="0"/>
              <a:t>ΜΕΤΑΠΤΥΧΙΑΚΟ ΠΡΟΓΡΑΜΜΑ: </a:t>
            </a:r>
          </a:p>
          <a:p>
            <a:pPr algn="ctr"/>
            <a:r>
              <a:rPr lang="el-GR" sz="2400" dirty="0" smtClean="0"/>
              <a:t>ΘΕΩΡΙΑ, ΠΡΑΞΗ ΚΑΙ ΑΞΙΟΛΟΓΗΣΗ  ΤΟΥ ΕΚΠΑΙΔΕΥΤΙΚΟΥ ΕΡΓΟΥ </a:t>
            </a:r>
            <a:endParaRPr lang="el-GR" sz="2400" dirty="0"/>
          </a:p>
        </p:txBody>
      </p:sp>
      <p:sp>
        <p:nvSpPr>
          <p:cNvPr id="4" name="2 - Υπότιτλος"/>
          <p:cNvSpPr txBox="1">
            <a:spLocks/>
          </p:cNvSpPr>
          <p:nvPr/>
        </p:nvSpPr>
        <p:spPr>
          <a:xfrm>
            <a:off x="32" y="5500702"/>
            <a:ext cx="9143968" cy="1000132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Αντιγόνη-Άλμπα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Παπακωνσταντίνου,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MSc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PhD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Εντεταλμένη Διδασκαλίας Πανεπιστημίου Αθηνών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928686"/>
          </a:xfrm>
        </p:spPr>
        <p:txBody>
          <a:bodyPr/>
          <a:lstStyle/>
          <a:p>
            <a:pPr algn="ctr"/>
            <a:r>
              <a:rPr lang="el-GR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ΚΟΙΝΩΝΙΑ-ΚΡΑΤΟΣ-ΕΚΠΑΙΔΕΥΣΗ</a:t>
            </a:r>
            <a:endParaRPr lang="el-GR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071670" y="2000240"/>
            <a:ext cx="1285884" cy="335758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2428860" y="2143116"/>
            <a:ext cx="3571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3">
                    <a:lumMod val="75000"/>
                  </a:schemeClr>
                </a:solidFill>
              </a:rPr>
              <a:t>ΚΟΙΝΩΝΙΑ</a:t>
            </a:r>
            <a:endParaRPr lang="el-GR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8 - Δεξιό βέλος"/>
          <p:cNvSpPr/>
          <p:nvPr/>
        </p:nvSpPr>
        <p:spPr>
          <a:xfrm>
            <a:off x="3714744" y="3071810"/>
            <a:ext cx="1643074" cy="857256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5715008" y="2000240"/>
            <a:ext cx="1285884" cy="335758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6143636" y="2285992"/>
            <a:ext cx="3571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3">
                    <a:lumMod val="75000"/>
                  </a:schemeClr>
                </a:solidFill>
              </a:rPr>
              <a:t>ΣΧΟΛΕΙΟ</a:t>
            </a:r>
            <a:endParaRPr lang="el-GR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2143108" y="576330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Είναι</a:t>
            </a:r>
            <a:r>
              <a:rPr lang="el-GR" dirty="0" smtClean="0"/>
              <a:t> 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άμεσα συνδεδεμένα;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928686"/>
          </a:xfrm>
        </p:spPr>
        <p:txBody>
          <a:bodyPr/>
          <a:lstStyle/>
          <a:p>
            <a:pPr algn="ctr"/>
            <a:r>
              <a:rPr lang="el-GR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ΚΟΙΝΩΝΙΑ-ΚΡΑΤΟΣ-ΕΚΠΑΙΔΕΥΣΗ</a:t>
            </a:r>
            <a:endParaRPr lang="el-GR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000100" y="2000240"/>
            <a:ext cx="1285884" cy="335758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1500166" y="2143116"/>
            <a:ext cx="3571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3">
                    <a:lumMod val="75000"/>
                  </a:schemeClr>
                </a:solidFill>
              </a:rPr>
              <a:t>ΚΟΙΝΩΝΙΑ</a:t>
            </a:r>
            <a:endParaRPr lang="el-GR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8 - Δεξιό βέλος"/>
          <p:cNvSpPr/>
          <p:nvPr/>
        </p:nvSpPr>
        <p:spPr>
          <a:xfrm>
            <a:off x="2500298" y="3071810"/>
            <a:ext cx="1000132" cy="71438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6715140" y="2000240"/>
            <a:ext cx="1285884" cy="335758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7143768" y="2285992"/>
            <a:ext cx="3571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3">
                    <a:lumMod val="75000"/>
                  </a:schemeClr>
                </a:solidFill>
              </a:rPr>
              <a:t>ΣΧΟΛΕΙΟ</a:t>
            </a:r>
            <a:endParaRPr lang="el-GR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3786182" y="2000240"/>
            <a:ext cx="1285884" cy="335758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TextBox"/>
          <p:cNvSpPr txBox="1"/>
          <p:nvPr/>
        </p:nvSpPr>
        <p:spPr>
          <a:xfrm>
            <a:off x="4214810" y="2285992"/>
            <a:ext cx="3571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3">
                    <a:lumMod val="75000"/>
                  </a:schemeClr>
                </a:solidFill>
              </a:rPr>
              <a:t>ΚΡΑΤ</a:t>
            </a:r>
            <a:r>
              <a:rPr lang="el-GR" sz="2400" b="1" dirty="0" smtClean="0">
                <a:solidFill>
                  <a:schemeClr val="accent3">
                    <a:lumMod val="75000"/>
                  </a:schemeClr>
                </a:solidFill>
              </a:rPr>
              <a:t>ΟΣ</a:t>
            </a:r>
            <a:endParaRPr lang="el-GR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" name="14 - Δεξιό βέλος"/>
          <p:cNvSpPr/>
          <p:nvPr/>
        </p:nvSpPr>
        <p:spPr>
          <a:xfrm>
            <a:off x="5429256" y="3071810"/>
            <a:ext cx="1000132" cy="71438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Καμπύλο δεξιό βέλος"/>
          <p:cNvSpPr/>
          <p:nvPr/>
        </p:nvSpPr>
        <p:spPr>
          <a:xfrm>
            <a:off x="2714612" y="4857760"/>
            <a:ext cx="928694" cy="1214446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3643306" y="5548986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Εκπαιδευτική πολιτική</a:t>
            </a:r>
            <a:endParaRPr lang="el-GR" sz="2800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19" name="18 - Καμπύλο δεξιό βέλος"/>
          <p:cNvSpPr/>
          <p:nvPr/>
        </p:nvSpPr>
        <p:spPr>
          <a:xfrm>
            <a:off x="2714612" y="4857760"/>
            <a:ext cx="928694" cy="1785950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3643306" y="612049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Αρχή ελέγχου και εξουσίας</a:t>
            </a:r>
            <a:endParaRPr lang="el-GR" sz="2800" dirty="0" smtClean="0">
              <a:solidFill>
                <a:schemeClr val="accent3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- Τίτλος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928686"/>
          </a:xfrm>
        </p:spPr>
        <p:txBody>
          <a:bodyPr/>
          <a:lstStyle/>
          <a:p>
            <a:pPr algn="ctr"/>
            <a:r>
              <a:rPr lang="el-GR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ΚΟΙΝΩΝΙΑ-ΚΡΑΤΟΣ-ΕΚΠΑΙΔΕΥΣΗ</a:t>
            </a:r>
            <a:endParaRPr lang="el-GR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71406" y="1762772"/>
            <a:ext cx="90725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Πώς εκφράζεται η κοινωνία μέσα από το κράτος στο χώρο της εκπαίδευσης;</a:t>
            </a:r>
            <a:endParaRPr lang="el-GR" sz="2800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5" name="4 - Δεξιό βέλος"/>
          <p:cNvSpPr/>
          <p:nvPr/>
        </p:nvSpPr>
        <p:spPr>
          <a:xfrm>
            <a:off x="214314" y="2928934"/>
            <a:ext cx="500034" cy="428628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785786" y="2834342"/>
            <a:ext cx="8358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Διδακτικά αντικείμενα, αναλυτικό πρόγραμμα, περιεχόμενο διδακτικών εγχειριδίων</a:t>
            </a:r>
            <a:endParaRPr lang="el-GR" sz="2800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7" name="6 - Δεξιό βέλος"/>
          <p:cNvSpPr/>
          <p:nvPr/>
        </p:nvSpPr>
        <p:spPr>
          <a:xfrm>
            <a:off x="214314" y="3998245"/>
            <a:ext cx="500034" cy="428628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785786" y="3990057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Δομή εκπαιδευτικού συστήματος</a:t>
            </a:r>
            <a:endParaRPr lang="el-GR" sz="2800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9" name="8 - Δεξιό βέλος"/>
          <p:cNvSpPr/>
          <p:nvPr/>
        </p:nvSpPr>
        <p:spPr>
          <a:xfrm>
            <a:off x="214282" y="4809476"/>
            <a:ext cx="500034" cy="428628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TextBox"/>
          <p:cNvSpPr txBox="1"/>
          <p:nvPr/>
        </p:nvSpPr>
        <p:spPr>
          <a:xfrm>
            <a:off x="785754" y="4714884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Λειτουργία και οργάνωση του σχολικού θεσμού</a:t>
            </a:r>
            <a:endParaRPr lang="el-GR" sz="2800" dirty="0" smtClean="0">
              <a:solidFill>
                <a:schemeClr val="accent3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0" y="140558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i="1" u="sng" dirty="0" smtClean="0">
                <a:solidFill>
                  <a:schemeClr val="accent3"/>
                </a:solidFill>
                <a:latin typeface="+mj-lt"/>
              </a:rPr>
              <a:t>Βιβλιογραφία μαθήματος</a:t>
            </a:r>
            <a:r>
              <a:rPr lang="el-GR" sz="2800" i="1" dirty="0" smtClean="0">
                <a:solidFill>
                  <a:schemeClr val="accent3"/>
                </a:solidFill>
                <a:latin typeface="+mj-lt"/>
              </a:rPr>
              <a:t>:</a:t>
            </a:r>
            <a:endParaRPr lang="el-GR" sz="2800" i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3" name="1 - Τίτλος"/>
          <p:cNvSpPr txBox="1">
            <a:spLocks/>
          </p:cNvSpPr>
          <p:nvPr/>
        </p:nvSpPr>
        <p:spPr>
          <a:xfrm>
            <a:off x="0" y="571480"/>
            <a:ext cx="9144000" cy="92868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ΚΟΙΝΩΝΙΟΛΟΓΙΑ</a:t>
            </a:r>
            <a:endParaRPr kumimoji="0" lang="el-GR" sz="50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-32" y="1974827"/>
            <a:ext cx="91440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3"/>
                </a:solidFill>
                <a:latin typeface="+mj-lt"/>
              </a:rPr>
              <a:t>De </a:t>
            </a:r>
            <a:r>
              <a:rPr lang="en-US" sz="2800" dirty="0" err="1" smtClean="0">
                <a:solidFill>
                  <a:schemeClr val="accent3"/>
                </a:solidFill>
                <a:latin typeface="+mj-lt"/>
              </a:rPr>
              <a:t>Queiroz</a:t>
            </a:r>
            <a:r>
              <a:rPr lang="en-US" sz="2800" dirty="0" smtClean="0">
                <a:solidFill>
                  <a:schemeClr val="accent3"/>
                </a:solidFill>
                <a:latin typeface="+mj-lt"/>
              </a:rPr>
              <a:t>, J-M. 1995. L</a:t>
            </a:r>
            <a:r>
              <a:rPr lang="fr-FR" sz="2800" dirty="0" smtClean="0">
                <a:solidFill>
                  <a:schemeClr val="accent3"/>
                </a:solidFill>
                <a:latin typeface="+mj-lt"/>
              </a:rPr>
              <a:t>’école et ses sociologies. Paris: Nathan Université</a:t>
            </a:r>
          </a:p>
          <a:p>
            <a:r>
              <a:rPr lang="fr-FR" sz="2800" dirty="0" smtClean="0">
                <a:solidFill>
                  <a:schemeClr val="accent3"/>
                </a:solidFill>
                <a:latin typeface="+mj-lt"/>
              </a:rPr>
              <a:t>Touraine, A. 1997. Pourrons-nous vivre ensemble? Egaux et différents. Paris: Fayard</a:t>
            </a:r>
          </a:p>
          <a:p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Τσουκαλάς, Κ. 1986. Κράτος, κοινωνία, εργασία στη μεταπολεμική Ελλάδα. Αθήνα</a:t>
            </a:r>
            <a:r>
              <a:rPr lang="el-GR" sz="2800" smtClean="0">
                <a:solidFill>
                  <a:schemeClr val="accent3"/>
                </a:solidFill>
                <a:latin typeface="+mj-lt"/>
              </a:rPr>
              <a:t>: Θεμέλιο</a:t>
            </a:r>
            <a:endParaRPr lang="el-GR" sz="2800" dirty="0" smtClean="0">
              <a:solidFill>
                <a:schemeClr val="accent3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8296</TotalTime>
  <Words>129</Words>
  <Application>Microsoft Office PowerPoint</Application>
  <PresentationFormat>Προβολή στην οθόνη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Ροή</vt:lpstr>
      <vt:lpstr>ΚΟΙΝΩΝΙΟΛΟΓΙΑ ΤΗΣ ΕΚΠΑΙΔΕΥΣΗΣ</vt:lpstr>
      <vt:lpstr>ΚΟΙΝΩΝΙΑ-ΚΡΑΤΟΣ-ΕΚΠΑΙΔΕΥΣΗ</vt:lpstr>
      <vt:lpstr>ΚΟΙΝΩΝΙΑ-ΚΡΑΤΟΣ-ΕΚΠΑΙΔΕΥΣΗ</vt:lpstr>
      <vt:lpstr>ΚΟΙΝΩΝΙΑ-ΚΡΑΤΟΣ-ΕΚΠΑΙΔΕΥΣΗ</vt:lpstr>
      <vt:lpstr>Διαφάνεια 5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ΚΟΙΝΩΝΙΟΛΟΓΙΑ ΤΗΣ ΕΚΠΑΙΔΕΥΣΗΣ</dc:title>
  <dc:creator>Valued Acer Customer</dc:creator>
  <cp:lastModifiedBy>Valued Acer Customer</cp:lastModifiedBy>
  <cp:revision>47</cp:revision>
  <dcterms:created xsi:type="dcterms:W3CDTF">2015-10-08T14:21:20Z</dcterms:created>
  <dcterms:modified xsi:type="dcterms:W3CDTF">2015-11-14T17:49:18Z</dcterms:modified>
</cp:coreProperties>
</file>