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25" r:id="rId2"/>
  </p:sldMasterIdLst>
  <p:notesMasterIdLst>
    <p:notesMasterId r:id="rId17"/>
  </p:notesMasterIdLst>
  <p:sldIdLst>
    <p:sldId id="371" r:id="rId3"/>
    <p:sldId id="381" r:id="rId4"/>
    <p:sldId id="382" r:id="rId5"/>
    <p:sldId id="387" r:id="rId6"/>
    <p:sldId id="393" r:id="rId7"/>
    <p:sldId id="384" r:id="rId8"/>
    <p:sldId id="385" r:id="rId9"/>
    <p:sldId id="389" r:id="rId10"/>
    <p:sldId id="386" r:id="rId11"/>
    <p:sldId id="390" r:id="rId12"/>
    <p:sldId id="391" r:id="rId13"/>
    <p:sldId id="394" r:id="rId14"/>
    <p:sldId id="352" r:id="rId15"/>
    <p:sldId id="26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548" autoAdjust="0"/>
    <p:restoredTop sz="94660"/>
  </p:normalViewPr>
  <p:slideViewPr>
    <p:cSldViewPr snapToGrid="0">
      <p:cViewPr varScale="1">
        <p:scale>
          <a:sx n="72" d="100"/>
          <a:sy n="72" d="100"/>
        </p:scale>
        <p:origin x="516"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86BAEE-D4C1-4A16-8079-8C429A7D4852}" type="doc">
      <dgm:prSet loTypeId="urn:microsoft.com/office/officeart/2005/8/layout/default" loCatId="list" qsTypeId="urn:microsoft.com/office/officeart/2005/8/quickstyle/simple1" qsCatId="simple" csTypeId="urn:microsoft.com/office/officeart/2005/8/colors/accent0_1" csCatId="mainScheme" phldr="1"/>
      <dgm:spPr/>
      <dgm:t>
        <a:bodyPr/>
        <a:lstStyle/>
        <a:p>
          <a:endParaRPr lang="el-GR"/>
        </a:p>
      </dgm:t>
    </dgm:pt>
    <dgm:pt modelId="{9B56B4DF-FA8C-4C01-8230-A5377ED7A65E}">
      <dgm:prSet phldrT="[Text]"/>
      <dgm:spPr>
        <a:xfrm>
          <a:off x="162877" y="287"/>
          <a:ext cx="3327201" cy="1996320"/>
        </a:xfrm>
        <a:prstGeom prst="rect">
          <a:avLst/>
        </a:prstGeom>
      </dgm:spPr>
      <dgm:t>
        <a:bodyPr/>
        <a:lstStyle/>
        <a:p>
          <a:pPr algn="ctr">
            <a:buNone/>
          </a:pPr>
          <a:r>
            <a:rPr lang="el-GR" b="1" dirty="0">
              <a:latin typeface="Calibri" panose="020F0502020204030204"/>
              <a:ea typeface="+mn-ea"/>
              <a:cs typeface="+mn-cs"/>
            </a:rPr>
            <a:t>Επίπεδο 1 </a:t>
          </a:r>
        </a:p>
        <a:p>
          <a:pPr algn="ctr">
            <a:buNone/>
          </a:pPr>
          <a:r>
            <a:rPr lang="el-GR" b="1" dirty="0">
              <a:latin typeface="Calibri" panose="020F0502020204030204"/>
              <a:ea typeface="+mn-ea"/>
              <a:cs typeface="+mn-cs"/>
            </a:rPr>
            <a:t>Επιχειρήματα που αποτελούνται από έναν απλό ισχυρισμό.</a:t>
          </a:r>
        </a:p>
      </dgm:t>
    </dgm:pt>
    <dgm:pt modelId="{FE9BE6FD-5315-4F39-932F-8413F2A0AF7E}" type="parTrans" cxnId="{A95DB927-35F8-455F-86B7-E234C1C01342}">
      <dgm:prSet/>
      <dgm:spPr/>
      <dgm:t>
        <a:bodyPr/>
        <a:lstStyle/>
        <a:p>
          <a:pPr algn="ctr"/>
          <a:endParaRPr lang="el-GR"/>
        </a:p>
      </dgm:t>
    </dgm:pt>
    <dgm:pt modelId="{5D7A6F8C-275C-4921-BD38-663461533AD1}" type="sibTrans" cxnId="{A95DB927-35F8-455F-86B7-E234C1C01342}">
      <dgm:prSet/>
      <dgm:spPr/>
      <dgm:t>
        <a:bodyPr/>
        <a:lstStyle/>
        <a:p>
          <a:pPr algn="ctr"/>
          <a:endParaRPr lang="el-GR"/>
        </a:p>
      </dgm:t>
    </dgm:pt>
    <dgm:pt modelId="{48B59CCA-2206-4C78-AEC3-D5E5093A0646}">
      <dgm:prSet phldrT="[Text]" custT="1"/>
      <dgm:spPr>
        <a:xfrm>
          <a:off x="3822799" y="287"/>
          <a:ext cx="3327201" cy="1996320"/>
        </a:xfrm>
        <a:prstGeom prst="rect">
          <a:avLst/>
        </a:prstGeom>
      </dgm:spPr>
      <dgm:t>
        <a:bodyPr/>
        <a:lstStyle/>
        <a:p>
          <a:pPr algn="ctr">
            <a:buNone/>
          </a:pPr>
          <a:r>
            <a:rPr lang="el-GR" sz="1400" b="1" dirty="0">
              <a:latin typeface="Calibri" panose="020F0502020204030204"/>
              <a:ea typeface="+mn-ea"/>
              <a:cs typeface="+mn-cs"/>
            </a:rPr>
            <a:t>Επίπεδο 2 </a:t>
          </a:r>
        </a:p>
        <a:p>
          <a:pPr algn="ctr">
            <a:buNone/>
          </a:pPr>
          <a:r>
            <a:rPr lang="el-GR" sz="1400" b="1" dirty="0">
              <a:latin typeface="Calibri" panose="020F0502020204030204"/>
              <a:ea typeface="+mn-ea"/>
              <a:cs typeface="+mn-cs"/>
            </a:rPr>
            <a:t>Επιχειρήματα με ισχυρισμό που υποστηρίζεται από </a:t>
          </a:r>
          <a:r>
            <a:rPr lang="el-GR" sz="1400" b="1" dirty="0" err="1">
              <a:latin typeface="Calibri" panose="020F0502020204030204"/>
              <a:ea typeface="+mn-ea"/>
              <a:cs typeface="+mn-cs"/>
            </a:rPr>
            <a:t>δεδομένα,υποθέσεις</a:t>
          </a:r>
          <a:r>
            <a:rPr lang="el-GR" sz="1400" b="1" dirty="0">
              <a:latin typeface="Calibri" panose="020F0502020204030204"/>
              <a:ea typeface="+mn-ea"/>
              <a:cs typeface="+mn-cs"/>
            </a:rPr>
            <a:t> ή λόγους αλλά χωρίς εξηγήσεις για περιπτώσεις στις οποίες το επιχείρημα δεν είναι ορθό (</a:t>
          </a:r>
          <a:r>
            <a:rPr lang="en-US" sz="1400" b="1" dirty="0">
              <a:latin typeface="Calibri" panose="020F0502020204030204"/>
              <a:ea typeface="+mn-ea"/>
              <a:cs typeface="+mn-cs"/>
            </a:rPr>
            <a:t>rebuttals)</a:t>
          </a:r>
          <a:endParaRPr lang="el-GR" sz="1400" b="1" dirty="0">
            <a:latin typeface="Calibri" panose="020F0502020204030204"/>
            <a:ea typeface="+mn-ea"/>
            <a:cs typeface="+mn-cs"/>
          </a:endParaRPr>
        </a:p>
      </dgm:t>
    </dgm:pt>
    <dgm:pt modelId="{459869B7-2C8B-49A2-BFFC-D00456BCC24A}" type="parTrans" cxnId="{DE207AFB-C7DF-43D6-8A3A-299FE6490E89}">
      <dgm:prSet/>
      <dgm:spPr/>
      <dgm:t>
        <a:bodyPr/>
        <a:lstStyle/>
        <a:p>
          <a:pPr algn="ctr"/>
          <a:endParaRPr lang="el-GR"/>
        </a:p>
      </dgm:t>
    </dgm:pt>
    <dgm:pt modelId="{0218DAC5-9491-4CFE-ADE3-7B2077438ED0}" type="sibTrans" cxnId="{DE207AFB-C7DF-43D6-8A3A-299FE6490E89}">
      <dgm:prSet/>
      <dgm:spPr/>
      <dgm:t>
        <a:bodyPr/>
        <a:lstStyle/>
        <a:p>
          <a:pPr algn="ctr"/>
          <a:endParaRPr lang="el-GR"/>
        </a:p>
      </dgm:t>
    </dgm:pt>
    <dgm:pt modelId="{5903843D-B976-4264-8EA4-EB85D5371385}">
      <dgm:prSet phldrT="[Text]"/>
      <dgm:spPr>
        <a:xfrm>
          <a:off x="7482720" y="287"/>
          <a:ext cx="3327201" cy="1996320"/>
        </a:xfrm>
        <a:prstGeom prst="rect">
          <a:avLst/>
        </a:prstGeom>
      </dgm:spPr>
      <dgm:t>
        <a:bodyPr/>
        <a:lstStyle/>
        <a:p>
          <a:pPr algn="ctr">
            <a:buNone/>
          </a:pPr>
          <a:r>
            <a:rPr lang="el-GR" b="1" dirty="0">
              <a:latin typeface="Calibri" panose="020F0502020204030204"/>
              <a:ea typeface="+mn-ea"/>
              <a:cs typeface="+mn-cs"/>
            </a:rPr>
            <a:t>Επίπεδο 3</a:t>
          </a:r>
        </a:p>
        <a:p>
          <a:pPr algn="ctr">
            <a:buNone/>
          </a:pPr>
          <a:r>
            <a:rPr lang="el-GR" b="1" dirty="0">
              <a:latin typeface="Calibri" panose="020F0502020204030204"/>
              <a:ea typeface="+mn-ea"/>
              <a:cs typeface="+mn-cs"/>
            </a:rPr>
            <a:t> Επιχειρήματα με ισχυρισμό που υποστηρίζεται από δεδομένα, υποθέσεις ή λόγους και προσπάθειες για εξηγήσεις για περιπτώσεις στις οποίες το επιχείρημα δεν είναι ορθό (</a:t>
          </a:r>
          <a:r>
            <a:rPr lang="en-US" b="1" dirty="0">
              <a:latin typeface="Calibri" panose="020F0502020204030204"/>
              <a:ea typeface="+mn-ea"/>
              <a:cs typeface="+mn-cs"/>
            </a:rPr>
            <a:t>rebuttals)</a:t>
          </a:r>
          <a:endParaRPr lang="el-GR" b="1" dirty="0">
            <a:latin typeface="Calibri" panose="020F0502020204030204"/>
            <a:ea typeface="+mn-ea"/>
            <a:cs typeface="+mn-cs"/>
          </a:endParaRPr>
        </a:p>
      </dgm:t>
    </dgm:pt>
    <dgm:pt modelId="{37CC0DF8-EB66-4F09-89BE-942EC40CAD58}" type="parTrans" cxnId="{762E60C6-93EC-42A0-B6B7-C7F272CA05AE}">
      <dgm:prSet/>
      <dgm:spPr/>
      <dgm:t>
        <a:bodyPr/>
        <a:lstStyle/>
        <a:p>
          <a:pPr algn="ctr"/>
          <a:endParaRPr lang="el-GR"/>
        </a:p>
      </dgm:t>
    </dgm:pt>
    <dgm:pt modelId="{C4305469-8D0E-42D6-B337-31BEC3471C6E}" type="sibTrans" cxnId="{762E60C6-93EC-42A0-B6B7-C7F272CA05AE}">
      <dgm:prSet/>
      <dgm:spPr/>
      <dgm:t>
        <a:bodyPr/>
        <a:lstStyle/>
        <a:p>
          <a:pPr algn="ctr"/>
          <a:endParaRPr lang="el-GR"/>
        </a:p>
      </dgm:t>
    </dgm:pt>
    <dgm:pt modelId="{0CC134EB-843D-4BA1-987D-191EC61CF1E8}">
      <dgm:prSet/>
      <dgm:spPr>
        <a:xfrm>
          <a:off x="1992838" y="2329329"/>
          <a:ext cx="3327201" cy="1996320"/>
        </a:xfrm>
        <a:prstGeom prst="rect">
          <a:avLst/>
        </a:prstGeom>
      </dgm:spPr>
      <dgm:t>
        <a:bodyPr/>
        <a:lstStyle/>
        <a:p>
          <a:pPr algn="ctr">
            <a:buNone/>
          </a:pPr>
          <a:r>
            <a:rPr lang="el-GR" b="1" dirty="0">
              <a:latin typeface="Calibri" panose="020F0502020204030204"/>
              <a:ea typeface="+mn-ea"/>
              <a:cs typeface="+mn-cs"/>
            </a:rPr>
            <a:t>Επίπεδο 4</a:t>
          </a:r>
        </a:p>
        <a:p>
          <a:pPr algn="ctr">
            <a:buNone/>
          </a:pPr>
          <a:r>
            <a:rPr lang="el-GR" b="1" dirty="0">
              <a:latin typeface="Calibri" panose="020F0502020204030204"/>
              <a:ea typeface="+mn-ea"/>
              <a:cs typeface="+mn-cs"/>
            </a:rPr>
            <a:t> Επιχειρήματα με ισχυρισμό που υποστηρίζεται από δεδομένα, υποθέσεις ή λόγους και εξηγήσεις για περιπτώσεις στις οποίες το επιχείρημα δεν είναι ορθό (</a:t>
          </a:r>
          <a:r>
            <a:rPr lang="en-US" b="1" dirty="0">
              <a:latin typeface="Calibri" panose="020F0502020204030204"/>
              <a:ea typeface="+mn-ea"/>
              <a:cs typeface="+mn-cs"/>
            </a:rPr>
            <a:t>rebuttals)</a:t>
          </a:r>
          <a:endParaRPr lang="el-GR" b="1" dirty="0">
            <a:latin typeface="Calibri" panose="020F0502020204030204"/>
            <a:ea typeface="+mn-ea"/>
            <a:cs typeface="+mn-cs"/>
          </a:endParaRPr>
        </a:p>
      </dgm:t>
    </dgm:pt>
    <dgm:pt modelId="{34686D00-CA11-4C2D-91AC-ECA27F05EEFC}" type="parTrans" cxnId="{82CA4456-456C-403D-98C8-8657F04BEC10}">
      <dgm:prSet/>
      <dgm:spPr/>
      <dgm:t>
        <a:bodyPr/>
        <a:lstStyle/>
        <a:p>
          <a:pPr algn="ctr"/>
          <a:endParaRPr lang="el-GR"/>
        </a:p>
      </dgm:t>
    </dgm:pt>
    <dgm:pt modelId="{1D4C840F-CC27-4FF3-A91C-D396E13D65E2}" type="sibTrans" cxnId="{82CA4456-456C-403D-98C8-8657F04BEC10}">
      <dgm:prSet/>
      <dgm:spPr/>
      <dgm:t>
        <a:bodyPr/>
        <a:lstStyle/>
        <a:p>
          <a:pPr algn="ctr"/>
          <a:endParaRPr lang="el-GR"/>
        </a:p>
      </dgm:t>
    </dgm:pt>
    <dgm:pt modelId="{A80CA46E-4DEC-45A8-AE9C-F175E159FE93}">
      <dgm:prSet/>
      <dgm:spPr>
        <a:xfrm>
          <a:off x="5652760" y="2329329"/>
          <a:ext cx="3327201" cy="1996320"/>
        </a:xfrm>
        <a:prstGeom prst="rect">
          <a:avLst/>
        </a:prstGeom>
      </dgm:spPr>
      <dgm:t>
        <a:bodyPr/>
        <a:lstStyle/>
        <a:p>
          <a:pPr algn="ctr">
            <a:buNone/>
          </a:pPr>
          <a:r>
            <a:rPr lang="el-GR" b="1" dirty="0">
              <a:latin typeface="Calibri" panose="020F0502020204030204"/>
              <a:ea typeface="+mn-ea"/>
              <a:cs typeface="+mn-cs"/>
            </a:rPr>
            <a:t>Επίπεδο 5 </a:t>
          </a:r>
        </a:p>
        <a:p>
          <a:pPr algn="ctr">
            <a:buNone/>
          </a:pPr>
          <a:r>
            <a:rPr lang="el-GR" b="1" dirty="0">
              <a:latin typeface="Calibri" panose="020F0502020204030204"/>
              <a:ea typeface="+mn-ea"/>
              <a:cs typeface="+mn-cs"/>
            </a:rPr>
            <a:t>Επιχείρημα με ισχυρισμούς, δεδομένα και περισσότερες από μια εξηγήσεις για περιπτώσεις στις οποίες το επιχείρημα δεν είναι ορθό (</a:t>
          </a:r>
          <a:r>
            <a:rPr lang="en-US" b="1" dirty="0">
              <a:latin typeface="Calibri" panose="020F0502020204030204"/>
              <a:ea typeface="+mn-ea"/>
              <a:cs typeface="+mn-cs"/>
            </a:rPr>
            <a:t>rebuttals)</a:t>
          </a:r>
          <a:endParaRPr lang="el-GR" b="1" dirty="0">
            <a:latin typeface="Calibri" panose="020F0502020204030204"/>
            <a:ea typeface="+mn-ea"/>
            <a:cs typeface="+mn-cs"/>
          </a:endParaRPr>
        </a:p>
      </dgm:t>
    </dgm:pt>
    <dgm:pt modelId="{B87F7A3F-EC96-4488-98DE-203926EC2F89}" type="parTrans" cxnId="{E323B37A-BEA9-44C9-AA53-DFCBCE03E048}">
      <dgm:prSet/>
      <dgm:spPr/>
      <dgm:t>
        <a:bodyPr/>
        <a:lstStyle/>
        <a:p>
          <a:pPr algn="ctr"/>
          <a:endParaRPr lang="el-GR"/>
        </a:p>
      </dgm:t>
    </dgm:pt>
    <dgm:pt modelId="{7E698483-13F0-47E9-934A-862765833347}" type="sibTrans" cxnId="{E323B37A-BEA9-44C9-AA53-DFCBCE03E048}">
      <dgm:prSet/>
      <dgm:spPr/>
      <dgm:t>
        <a:bodyPr/>
        <a:lstStyle/>
        <a:p>
          <a:pPr algn="ctr"/>
          <a:endParaRPr lang="el-GR"/>
        </a:p>
      </dgm:t>
    </dgm:pt>
    <dgm:pt modelId="{A9CEBD59-EF9A-4ACB-8E8B-1F774F76DE39}" type="pres">
      <dgm:prSet presAssocID="{C286BAEE-D4C1-4A16-8079-8C429A7D4852}" presName="diagram" presStyleCnt="0">
        <dgm:presLayoutVars>
          <dgm:dir/>
          <dgm:resizeHandles val="exact"/>
        </dgm:presLayoutVars>
      </dgm:prSet>
      <dgm:spPr/>
    </dgm:pt>
    <dgm:pt modelId="{51260814-79CC-4E0A-89EA-863788E2A817}" type="pres">
      <dgm:prSet presAssocID="{9B56B4DF-FA8C-4C01-8230-A5377ED7A65E}" presName="node" presStyleLbl="node1" presStyleIdx="0" presStyleCnt="5">
        <dgm:presLayoutVars>
          <dgm:bulletEnabled val="1"/>
        </dgm:presLayoutVars>
      </dgm:prSet>
      <dgm:spPr>
        <a:prstGeom prst="rect">
          <a:avLst/>
        </a:prstGeom>
      </dgm:spPr>
    </dgm:pt>
    <dgm:pt modelId="{973DF0A0-6750-43B3-9D69-0B09CB450C23}" type="pres">
      <dgm:prSet presAssocID="{5D7A6F8C-275C-4921-BD38-663461533AD1}" presName="sibTrans" presStyleCnt="0"/>
      <dgm:spPr/>
    </dgm:pt>
    <dgm:pt modelId="{3872AAF6-25A4-4BEC-9468-B6E45173BB1F}" type="pres">
      <dgm:prSet presAssocID="{48B59CCA-2206-4C78-AEC3-D5E5093A0646}" presName="node" presStyleLbl="node1" presStyleIdx="1" presStyleCnt="5">
        <dgm:presLayoutVars>
          <dgm:bulletEnabled val="1"/>
        </dgm:presLayoutVars>
      </dgm:prSet>
      <dgm:spPr>
        <a:prstGeom prst="rect">
          <a:avLst/>
        </a:prstGeom>
      </dgm:spPr>
    </dgm:pt>
    <dgm:pt modelId="{FCF8B60F-77B6-425E-8CE7-BE8FD4001558}" type="pres">
      <dgm:prSet presAssocID="{0218DAC5-9491-4CFE-ADE3-7B2077438ED0}" presName="sibTrans" presStyleCnt="0"/>
      <dgm:spPr/>
    </dgm:pt>
    <dgm:pt modelId="{ACB5A8AA-D525-4CEE-92A0-33FED80BA2CF}" type="pres">
      <dgm:prSet presAssocID="{5903843D-B976-4264-8EA4-EB85D5371385}" presName="node" presStyleLbl="node1" presStyleIdx="2" presStyleCnt="5">
        <dgm:presLayoutVars>
          <dgm:bulletEnabled val="1"/>
        </dgm:presLayoutVars>
      </dgm:prSet>
      <dgm:spPr>
        <a:prstGeom prst="rect">
          <a:avLst/>
        </a:prstGeom>
      </dgm:spPr>
    </dgm:pt>
    <dgm:pt modelId="{91A25615-81E3-4A8C-8306-2F73723C01E3}" type="pres">
      <dgm:prSet presAssocID="{C4305469-8D0E-42D6-B337-31BEC3471C6E}" presName="sibTrans" presStyleCnt="0"/>
      <dgm:spPr/>
    </dgm:pt>
    <dgm:pt modelId="{6DBCA0DF-B79D-40B5-AD7D-974444B41A48}" type="pres">
      <dgm:prSet presAssocID="{0CC134EB-843D-4BA1-987D-191EC61CF1E8}" presName="node" presStyleLbl="node1" presStyleIdx="3" presStyleCnt="5">
        <dgm:presLayoutVars>
          <dgm:bulletEnabled val="1"/>
        </dgm:presLayoutVars>
      </dgm:prSet>
      <dgm:spPr>
        <a:prstGeom prst="rect">
          <a:avLst/>
        </a:prstGeom>
      </dgm:spPr>
    </dgm:pt>
    <dgm:pt modelId="{9D774CD7-DC98-4C1E-BC87-F9C451A86991}" type="pres">
      <dgm:prSet presAssocID="{1D4C840F-CC27-4FF3-A91C-D396E13D65E2}" presName="sibTrans" presStyleCnt="0"/>
      <dgm:spPr/>
    </dgm:pt>
    <dgm:pt modelId="{8D1E6868-AACA-4B76-B9AC-BB2C7C82ADC0}" type="pres">
      <dgm:prSet presAssocID="{A80CA46E-4DEC-45A8-AE9C-F175E159FE93}" presName="node" presStyleLbl="node1" presStyleIdx="4" presStyleCnt="5">
        <dgm:presLayoutVars>
          <dgm:bulletEnabled val="1"/>
        </dgm:presLayoutVars>
      </dgm:prSet>
      <dgm:spPr>
        <a:prstGeom prst="rect">
          <a:avLst/>
        </a:prstGeom>
      </dgm:spPr>
    </dgm:pt>
  </dgm:ptLst>
  <dgm:cxnLst>
    <dgm:cxn modelId="{A95DB927-35F8-455F-86B7-E234C1C01342}" srcId="{C286BAEE-D4C1-4A16-8079-8C429A7D4852}" destId="{9B56B4DF-FA8C-4C01-8230-A5377ED7A65E}" srcOrd="0" destOrd="0" parTransId="{FE9BE6FD-5315-4F39-932F-8413F2A0AF7E}" sibTransId="{5D7A6F8C-275C-4921-BD38-663461533AD1}"/>
    <dgm:cxn modelId="{B9BFE249-18BB-425A-9CB3-77F07C02FC4A}" type="presOf" srcId="{C286BAEE-D4C1-4A16-8079-8C429A7D4852}" destId="{A9CEBD59-EF9A-4ACB-8E8B-1F774F76DE39}" srcOrd="0" destOrd="0" presId="urn:microsoft.com/office/officeart/2005/8/layout/default"/>
    <dgm:cxn modelId="{82CA4456-456C-403D-98C8-8657F04BEC10}" srcId="{C286BAEE-D4C1-4A16-8079-8C429A7D4852}" destId="{0CC134EB-843D-4BA1-987D-191EC61CF1E8}" srcOrd="3" destOrd="0" parTransId="{34686D00-CA11-4C2D-91AC-ECA27F05EEFC}" sibTransId="{1D4C840F-CC27-4FF3-A91C-D396E13D65E2}"/>
    <dgm:cxn modelId="{E323B37A-BEA9-44C9-AA53-DFCBCE03E048}" srcId="{C286BAEE-D4C1-4A16-8079-8C429A7D4852}" destId="{A80CA46E-4DEC-45A8-AE9C-F175E159FE93}" srcOrd="4" destOrd="0" parTransId="{B87F7A3F-EC96-4488-98DE-203926EC2F89}" sibTransId="{7E698483-13F0-47E9-934A-862765833347}"/>
    <dgm:cxn modelId="{A8EB2F82-9CD6-42C1-9D91-5E844107BD3E}" type="presOf" srcId="{A80CA46E-4DEC-45A8-AE9C-F175E159FE93}" destId="{8D1E6868-AACA-4B76-B9AC-BB2C7C82ADC0}" srcOrd="0" destOrd="0" presId="urn:microsoft.com/office/officeart/2005/8/layout/default"/>
    <dgm:cxn modelId="{C2609085-21ED-4F96-9B61-E0127A312633}" type="presOf" srcId="{9B56B4DF-FA8C-4C01-8230-A5377ED7A65E}" destId="{51260814-79CC-4E0A-89EA-863788E2A817}" srcOrd="0" destOrd="0" presId="urn:microsoft.com/office/officeart/2005/8/layout/default"/>
    <dgm:cxn modelId="{762E60C6-93EC-42A0-B6B7-C7F272CA05AE}" srcId="{C286BAEE-D4C1-4A16-8079-8C429A7D4852}" destId="{5903843D-B976-4264-8EA4-EB85D5371385}" srcOrd="2" destOrd="0" parTransId="{37CC0DF8-EB66-4F09-89BE-942EC40CAD58}" sibTransId="{C4305469-8D0E-42D6-B337-31BEC3471C6E}"/>
    <dgm:cxn modelId="{978E1DD6-71D7-465F-A232-5A9A47247B95}" type="presOf" srcId="{48B59CCA-2206-4C78-AEC3-D5E5093A0646}" destId="{3872AAF6-25A4-4BEC-9468-B6E45173BB1F}" srcOrd="0" destOrd="0" presId="urn:microsoft.com/office/officeart/2005/8/layout/default"/>
    <dgm:cxn modelId="{724DE2EB-C1C7-4CAC-ADA8-9783658B8EBD}" type="presOf" srcId="{5903843D-B976-4264-8EA4-EB85D5371385}" destId="{ACB5A8AA-D525-4CEE-92A0-33FED80BA2CF}" srcOrd="0" destOrd="0" presId="urn:microsoft.com/office/officeart/2005/8/layout/default"/>
    <dgm:cxn modelId="{DE207AFB-C7DF-43D6-8A3A-299FE6490E89}" srcId="{C286BAEE-D4C1-4A16-8079-8C429A7D4852}" destId="{48B59CCA-2206-4C78-AEC3-D5E5093A0646}" srcOrd="1" destOrd="0" parTransId="{459869B7-2C8B-49A2-BFFC-D00456BCC24A}" sibTransId="{0218DAC5-9491-4CFE-ADE3-7B2077438ED0}"/>
    <dgm:cxn modelId="{4E1F9AFE-7DBD-4202-8AAF-9D3FDBC3D688}" type="presOf" srcId="{0CC134EB-843D-4BA1-987D-191EC61CF1E8}" destId="{6DBCA0DF-B79D-40B5-AD7D-974444B41A48}" srcOrd="0" destOrd="0" presId="urn:microsoft.com/office/officeart/2005/8/layout/default"/>
    <dgm:cxn modelId="{2794ACBB-23AF-4D30-97E7-FCC82AA730F2}" type="presParOf" srcId="{A9CEBD59-EF9A-4ACB-8E8B-1F774F76DE39}" destId="{51260814-79CC-4E0A-89EA-863788E2A817}" srcOrd="0" destOrd="0" presId="urn:microsoft.com/office/officeart/2005/8/layout/default"/>
    <dgm:cxn modelId="{F1E2BCFD-A67F-406A-B31B-2570A97EBA22}" type="presParOf" srcId="{A9CEBD59-EF9A-4ACB-8E8B-1F774F76DE39}" destId="{973DF0A0-6750-43B3-9D69-0B09CB450C23}" srcOrd="1" destOrd="0" presId="urn:microsoft.com/office/officeart/2005/8/layout/default"/>
    <dgm:cxn modelId="{07FB8F7C-BB2E-4E87-BBBC-57D2E187B6F8}" type="presParOf" srcId="{A9CEBD59-EF9A-4ACB-8E8B-1F774F76DE39}" destId="{3872AAF6-25A4-4BEC-9468-B6E45173BB1F}" srcOrd="2" destOrd="0" presId="urn:microsoft.com/office/officeart/2005/8/layout/default"/>
    <dgm:cxn modelId="{63C3C321-FCEA-4671-B50F-0BDD135F193D}" type="presParOf" srcId="{A9CEBD59-EF9A-4ACB-8E8B-1F774F76DE39}" destId="{FCF8B60F-77B6-425E-8CE7-BE8FD4001558}" srcOrd="3" destOrd="0" presId="urn:microsoft.com/office/officeart/2005/8/layout/default"/>
    <dgm:cxn modelId="{CA4609DB-FB27-4472-B42E-503AA5A0EE47}" type="presParOf" srcId="{A9CEBD59-EF9A-4ACB-8E8B-1F774F76DE39}" destId="{ACB5A8AA-D525-4CEE-92A0-33FED80BA2CF}" srcOrd="4" destOrd="0" presId="urn:microsoft.com/office/officeart/2005/8/layout/default"/>
    <dgm:cxn modelId="{7E35956A-78A0-4F8B-A8A4-EF713FD437EC}" type="presParOf" srcId="{A9CEBD59-EF9A-4ACB-8E8B-1F774F76DE39}" destId="{91A25615-81E3-4A8C-8306-2F73723C01E3}" srcOrd="5" destOrd="0" presId="urn:microsoft.com/office/officeart/2005/8/layout/default"/>
    <dgm:cxn modelId="{EA19CB07-A64F-4515-BA1C-EFCAA1264D7F}" type="presParOf" srcId="{A9CEBD59-EF9A-4ACB-8E8B-1F774F76DE39}" destId="{6DBCA0DF-B79D-40B5-AD7D-974444B41A48}" srcOrd="6" destOrd="0" presId="urn:microsoft.com/office/officeart/2005/8/layout/default"/>
    <dgm:cxn modelId="{39BC6C9C-3842-442A-8497-F45EA0E3645E}" type="presParOf" srcId="{A9CEBD59-EF9A-4ACB-8E8B-1F774F76DE39}" destId="{9D774CD7-DC98-4C1E-BC87-F9C451A86991}" srcOrd="7" destOrd="0" presId="urn:microsoft.com/office/officeart/2005/8/layout/default"/>
    <dgm:cxn modelId="{1AD7C731-AC14-4B55-A42B-FFA542890BA9}" type="presParOf" srcId="{A9CEBD59-EF9A-4ACB-8E8B-1F774F76DE39}" destId="{8D1E6868-AACA-4B76-B9AC-BB2C7C82ADC0}"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D144A7-4B38-4C23-AB3A-4E206C74607E}" type="doc">
      <dgm:prSet loTypeId="urn:microsoft.com/office/officeart/2005/8/layout/process1" loCatId="process" qsTypeId="urn:microsoft.com/office/officeart/2005/8/quickstyle/simple1" qsCatId="simple" csTypeId="urn:microsoft.com/office/officeart/2005/8/colors/accent0_1" csCatId="mainScheme" phldr="1"/>
      <dgm:spPr/>
    </dgm:pt>
    <dgm:pt modelId="{A264AA54-EB5B-4094-8EA3-BDC1F0397A63}">
      <dgm:prSet phldrT="[Text]" custT="1"/>
      <dgm:spPr>
        <a:xfrm>
          <a:off x="4651394" y="397050"/>
          <a:ext cx="829649" cy="2406299"/>
        </a:xfrm>
      </dgm:spPr>
      <dgm:t>
        <a:bodyPr/>
        <a:lstStyle/>
        <a:p>
          <a:pPr algn="ctr"/>
          <a:r>
            <a:rPr lang="el-GR" sz="1050" b="1" dirty="0">
              <a:latin typeface="Calibri" panose="020F0502020204030204"/>
              <a:ea typeface="+mn-ea"/>
              <a:cs typeface="+mn-cs"/>
            </a:rPr>
            <a:t>Επίπεδο 4 </a:t>
          </a:r>
        </a:p>
        <a:p>
          <a:pPr algn="ctr"/>
          <a:r>
            <a:rPr lang="el-GR" sz="1050" b="1" dirty="0">
              <a:latin typeface="Calibri" panose="020F0502020204030204"/>
              <a:ea typeface="+mn-ea"/>
              <a:cs typeface="+mn-cs"/>
            </a:rPr>
            <a:t>Αντεπιχειρήματα (</a:t>
          </a:r>
          <a:r>
            <a:rPr lang="en-US" sz="1050" b="1" dirty="0">
              <a:latin typeface="Calibri" panose="020F0502020204030204"/>
              <a:ea typeface="+mn-ea"/>
              <a:cs typeface="+mn-cs"/>
            </a:rPr>
            <a:t>counterclaims) </a:t>
          </a:r>
          <a:r>
            <a:rPr lang="el-GR" sz="1050" b="1" dirty="0">
              <a:latin typeface="Calibri" panose="020F0502020204030204"/>
              <a:ea typeface="+mn-ea"/>
              <a:cs typeface="+mn-cs"/>
            </a:rPr>
            <a:t>τα οποία υποστηρίζονται από δεδομένα, υποθέσεις ή λόγους και προσπάθειες για εξηγήσεις για περιπτώσεις στις οποίες το επιχείρημα δεν είναι ορθό (</a:t>
          </a:r>
          <a:r>
            <a:rPr lang="en-US" sz="1050" b="1" dirty="0">
              <a:latin typeface="Calibri" panose="020F0502020204030204"/>
              <a:ea typeface="+mn-ea"/>
              <a:cs typeface="+mn-cs"/>
            </a:rPr>
            <a:t>rebuttals)</a:t>
          </a:r>
          <a:endParaRPr lang="el-GR" sz="1050" b="1" dirty="0">
            <a:latin typeface="Calibri" panose="020F0502020204030204"/>
            <a:ea typeface="+mn-ea"/>
            <a:cs typeface="+mn-cs"/>
          </a:endParaRPr>
        </a:p>
      </dgm:t>
    </dgm:pt>
    <dgm:pt modelId="{A222979F-54C2-4868-A8DD-0927D044F1F7}" type="parTrans" cxnId="{CA821435-7460-4F86-8C39-F77908E698C9}">
      <dgm:prSet/>
      <dgm:spPr/>
      <dgm:t>
        <a:bodyPr/>
        <a:lstStyle/>
        <a:p>
          <a:pPr algn="ctr"/>
          <a:endParaRPr lang="el-GR"/>
        </a:p>
      </dgm:t>
    </dgm:pt>
    <dgm:pt modelId="{B230BF58-C984-4462-8935-C3DE70E20F99}" type="sibTrans" cxnId="{CA821435-7460-4F86-8C39-F77908E698C9}">
      <dgm:prSet/>
      <dgm:spPr/>
      <dgm:t>
        <a:bodyPr/>
        <a:lstStyle/>
        <a:p>
          <a:pPr algn="ctr"/>
          <a:endParaRPr lang="el-GR"/>
        </a:p>
      </dgm:t>
    </dgm:pt>
    <dgm:pt modelId="{CCDE8F0B-3BD2-4EC6-B708-17C54E77A5CD}">
      <dgm:prSet custT="1"/>
      <dgm:spPr>
        <a:xfrm>
          <a:off x="2328375" y="397050"/>
          <a:ext cx="829649" cy="2406299"/>
        </a:xfrm>
      </dgm:spPr>
      <dgm:t>
        <a:bodyPr/>
        <a:lstStyle/>
        <a:p>
          <a:pPr algn="ctr"/>
          <a:r>
            <a:rPr lang="el-GR" sz="1000" b="1" dirty="0">
              <a:latin typeface="Calibri" panose="020F0502020204030204"/>
              <a:ea typeface="+mn-ea"/>
              <a:cs typeface="+mn-cs"/>
            </a:rPr>
            <a:t>Επίπεδο 2</a:t>
          </a:r>
        </a:p>
        <a:p>
          <a:pPr algn="ctr"/>
          <a:r>
            <a:rPr lang="el-GR" sz="1000" b="1" dirty="0">
              <a:latin typeface="Calibri" panose="020F0502020204030204"/>
              <a:ea typeface="+mn-ea"/>
              <a:cs typeface="+mn-cs"/>
            </a:rPr>
            <a:t> Επιχειρήματα τα οποία αποτελούνται από ισχυρισμό που υποστηρίζεται από δεδομένα, υποθέσεις ή λόγους αλλά χωρίς εξηγήσεις για περιπτώσεις στις οποίες το επιχείρημα δεν είναι ορθό (</a:t>
          </a:r>
          <a:r>
            <a:rPr lang="en-US" sz="1000" b="1" dirty="0">
              <a:latin typeface="Calibri" panose="020F0502020204030204"/>
              <a:ea typeface="+mn-ea"/>
              <a:cs typeface="+mn-cs"/>
            </a:rPr>
            <a:t>rebuttals)</a:t>
          </a:r>
          <a:endParaRPr lang="el-GR" sz="1000" b="1" dirty="0">
            <a:latin typeface="Calibri" panose="020F0502020204030204"/>
            <a:ea typeface="+mn-ea"/>
            <a:cs typeface="+mn-cs"/>
          </a:endParaRPr>
        </a:p>
      </dgm:t>
    </dgm:pt>
    <dgm:pt modelId="{09BCF4B7-9468-4D1E-BEB8-E35EF2F36DC6}" type="parTrans" cxnId="{0277377E-844D-44D2-84D4-6325F065F72E}">
      <dgm:prSet/>
      <dgm:spPr/>
      <dgm:t>
        <a:bodyPr/>
        <a:lstStyle/>
        <a:p>
          <a:pPr algn="ctr"/>
          <a:endParaRPr lang="el-GR"/>
        </a:p>
      </dgm:t>
    </dgm:pt>
    <dgm:pt modelId="{4F044D55-76F7-4A8C-A932-668D96B98D3E}" type="sibTrans" cxnId="{0277377E-844D-44D2-84D4-6325F065F72E}">
      <dgm:prSet/>
      <dgm:spPr>
        <a:xfrm>
          <a:off x="3240989" y="1497323"/>
          <a:ext cx="175885" cy="205753"/>
        </a:xfrm>
      </dgm:spPr>
      <dgm:t>
        <a:bodyPr/>
        <a:lstStyle/>
        <a:p>
          <a:pPr algn="ctr"/>
          <a:endParaRPr lang="el-GR">
            <a:solidFill>
              <a:sysClr val="window" lastClr="FFFFFF"/>
            </a:solidFill>
            <a:latin typeface="Calibri" panose="020F0502020204030204"/>
            <a:ea typeface="+mn-ea"/>
            <a:cs typeface="+mn-cs"/>
          </a:endParaRPr>
        </a:p>
      </dgm:t>
    </dgm:pt>
    <dgm:pt modelId="{E1C169A9-2132-415E-A745-15B93F97A9F5}">
      <dgm:prSet phldrT="[Text]" custT="1"/>
      <dgm:spPr>
        <a:xfrm>
          <a:off x="3489884" y="397050"/>
          <a:ext cx="829649" cy="2406299"/>
        </a:xfrm>
      </dgm:spPr>
      <dgm:t>
        <a:bodyPr/>
        <a:lstStyle/>
        <a:p>
          <a:pPr algn="ctr"/>
          <a:r>
            <a:rPr lang="el-GR" sz="1200" b="1" dirty="0">
              <a:latin typeface="Calibri" panose="020F0502020204030204"/>
              <a:ea typeface="+mn-ea"/>
              <a:cs typeface="+mn-cs"/>
            </a:rPr>
            <a:t>Επίπεδο 3 </a:t>
          </a:r>
        </a:p>
        <a:p>
          <a:pPr algn="ctr"/>
          <a:r>
            <a:rPr lang="el-GR" sz="1200" b="1" dirty="0">
              <a:latin typeface="Calibri" panose="020F0502020204030204"/>
              <a:ea typeface="+mn-ea"/>
              <a:cs typeface="+mn-cs"/>
            </a:rPr>
            <a:t>Αντεπιχειρήματα (</a:t>
          </a:r>
          <a:r>
            <a:rPr lang="en-US" sz="1200" b="1" dirty="0">
              <a:latin typeface="Calibri" panose="020F0502020204030204"/>
              <a:ea typeface="+mn-ea"/>
              <a:cs typeface="+mn-cs"/>
            </a:rPr>
            <a:t>counterclaims) </a:t>
          </a:r>
          <a:r>
            <a:rPr lang="el-GR" sz="1200" b="1" dirty="0">
              <a:latin typeface="Calibri" panose="020F0502020204030204"/>
              <a:ea typeface="+mn-ea"/>
              <a:cs typeface="+mn-cs"/>
            </a:rPr>
            <a:t>τα οποία αποτελούνται από έναν απλό ισχυρισμό</a:t>
          </a:r>
        </a:p>
      </dgm:t>
    </dgm:pt>
    <dgm:pt modelId="{A2BC0666-CD70-4219-98FE-97B3EC0ED55A}" type="parTrans" cxnId="{85183B92-79B4-41C1-BC9B-6402D0D47D2E}">
      <dgm:prSet/>
      <dgm:spPr/>
      <dgm:t>
        <a:bodyPr/>
        <a:lstStyle/>
        <a:p>
          <a:pPr algn="ctr"/>
          <a:endParaRPr lang="el-GR"/>
        </a:p>
      </dgm:t>
    </dgm:pt>
    <dgm:pt modelId="{897A050E-DBAE-4F61-88A9-076E0117EF1F}" type="sibTrans" cxnId="{85183B92-79B4-41C1-BC9B-6402D0D47D2E}">
      <dgm:prSet/>
      <dgm:spPr>
        <a:xfrm>
          <a:off x="4402499" y="1497323"/>
          <a:ext cx="175885" cy="205753"/>
        </a:xfrm>
      </dgm:spPr>
      <dgm:t>
        <a:bodyPr/>
        <a:lstStyle/>
        <a:p>
          <a:pPr algn="ctr"/>
          <a:endParaRPr lang="el-GR">
            <a:solidFill>
              <a:sysClr val="window" lastClr="FFFFFF"/>
            </a:solidFill>
            <a:latin typeface="Calibri" panose="020F0502020204030204"/>
            <a:ea typeface="+mn-ea"/>
            <a:cs typeface="+mn-cs"/>
          </a:endParaRPr>
        </a:p>
      </dgm:t>
    </dgm:pt>
    <dgm:pt modelId="{681B07F8-FD30-41F9-9C40-A1E61B01D3FA}">
      <dgm:prSet custT="1"/>
      <dgm:spPr>
        <a:xfrm>
          <a:off x="1166865" y="397050"/>
          <a:ext cx="829649" cy="2406299"/>
        </a:xfrm>
      </dgm:spPr>
      <dgm:t>
        <a:bodyPr/>
        <a:lstStyle/>
        <a:p>
          <a:pPr algn="ctr"/>
          <a:r>
            <a:rPr lang="el-GR" sz="1200" b="1" dirty="0">
              <a:latin typeface="Calibri" panose="020F0502020204030204"/>
              <a:ea typeface="+mn-ea"/>
              <a:cs typeface="+mn-cs"/>
            </a:rPr>
            <a:t>Επίπεδο 1</a:t>
          </a:r>
        </a:p>
        <a:p>
          <a:pPr algn="ctr"/>
          <a:r>
            <a:rPr lang="el-GR" sz="1200" b="1" dirty="0">
              <a:latin typeface="Calibri" panose="020F0502020204030204"/>
              <a:ea typeface="+mn-ea"/>
              <a:cs typeface="+mn-cs"/>
            </a:rPr>
            <a:t> Επιχειρήματα τα οποία αποτελούνται από έναν απλό ισχυρισμό</a:t>
          </a:r>
        </a:p>
      </dgm:t>
    </dgm:pt>
    <dgm:pt modelId="{52B5DA57-AC8C-44DF-A533-77E4959FC170}" type="sibTrans" cxnId="{5009A34E-8A5A-4271-87CD-B55426F304F3}">
      <dgm:prSet/>
      <dgm:spPr>
        <a:xfrm>
          <a:off x="2079480" y="1497323"/>
          <a:ext cx="175885" cy="205753"/>
        </a:xfrm>
      </dgm:spPr>
      <dgm:t>
        <a:bodyPr/>
        <a:lstStyle/>
        <a:p>
          <a:pPr algn="ctr"/>
          <a:endParaRPr lang="el-GR">
            <a:solidFill>
              <a:sysClr val="window" lastClr="FFFFFF"/>
            </a:solidFill>
            <a:latin typeface="Calibri" panose="020F0502020204030204"/>
            <a:ea typeface="+mn-ea"/>
            <a:cs typeface="+mn-cs"/>
          </a:endParaRPr>
        </a:p>
      </dgm:t>
    </dgm:pt>
    <dgm:pt modelId="{C5AEAD35-F02B-4111-9B45-3B54F06CD6F1}" type="parTrans" cxnId="{5009A34E-8A5A-4271-87CD-B55426F304F3}">
      <dgm:prSet/>
      <dgm:spPr/>
      <dgm:t>
        <a:bodyPr/>
        <a:lstStyle/>
        <a:p>
          <a:pPr algn="ctr"/>
          <a:endParaRPr lang="el-GR"/>
        </a:p>
      </dgm:t>
    </dgm:pt>
    <dgm:pt modelId="{B384D8AB-2A92-4EFE-9377-ABBFEC9D3E0A}">
      <dgm:prSet phldrT="[Text]" custT="1"/>
      <dgm:spPr>
        <a:xfrm>
          <a:off x="5355" y="397050"/>
          <a:ext cx="829649" cy="2406299"/>
        </a:xfrm>
      </dgm:spPr>
      <dgm:t>
        <a:bodyPr/>
        <a:lstStyle/>
        <a:p>
          <a:pPr algn="ctr"/>
          <a:r>
            <a:rPr lang="el-GR" sz="1200" b="1">
              <a:latin typeface="Calibri" panose="020F0502020204030204"/>
              <a:ea typeface="+mn-ea"/>
              <a:cs typeface="+mn-cs"/>
            </a:rPr>
            <a:t>ΕΠΙΠΕΔΑ</a:t>
          </a:r>
        </a:p>
      </dgm:t>
    </dgm:pt>
    <dgm:pt modelId="{7F50BEBD-6CA3-43CD-A7AA-00B8FADF7EC1}" type="sibTrans" cxnId="{C793556D-801D-4584-8277-9298F4F7F850}">
      <dgm:prSet/>
      <dgm:spPr>
        <a:xfrm>
          <a:off x="917970" y="1497323"/>
          <a:ext cx="175885" cy="205753"/>
        </a:xfrm>
      </dgm:spPr>
      <dgm:t>
        <a:bodyPr/>
        <a:lstStyle/>
        <a:p>
          <a:pPr algn="ctr"/>
          <a:endParaRPr lang="el-GR">
            <a:solidFill>
              <a:sysClr val="window" lastClr="FFFFFF"/>
            </a:solidFill>
            <a:latin typeface="Calibri" panose="020F0502020204030204"/>
            <a:ea typeface="+mn-ea"/>
            <a:cs typeface="+mn-cs"/>
          </a:endParaRPr>
        </a:p>
      </dgm:t>
    </dgm:pt>
    <dgm:pt modelId="{F436A3C7-12BC-4258-B7C0-B8FCFBD47F78}" type="parTrans" cxnId="{C793556D-801D-4584-8277-9298F4F7F850}">
      <dgm:prSet/>
      <dgm:spPr/>
      <dgm:t>
        <a:bodyPr/>
        <a:lstStyle/>
        <a:p>
          <a:pPr algn="ctr"/>
          <a:endParaRPr lang="el-GR"/>
        </a:p>
      </dgm:t>
    </dgm:pt>
    <dgm:pt modelId="{BD272060-81DD-438B-B968-4E86CB98F54C}" type="pres">
      <dgm:prSet presAssocID="{F2D144A7-4B38-4C23-AB3A-4E206C74607E}" presName="Name0" presStyleCnt="0">
        <dgm:presLayoutVars>
          <dgm:dir/>
          <dgm:resizeHandles val="exact"/>
        </dgm:presLayoutVars>
      </dgm:prSet>
      <dgm:spPr/>
    </dgm:pt>
    <dgm:pt modelId="{F12D996C-443D-4484-8B15-DF9995003B59}" type="pres">
      <dgm:prSet presAssocID="{B384D8AB-2A92-4EFE-9377-ABBFEC9D3E0A}" presName="node" presStyleLbl="node1" presStyleIdx="0" presStyleCnt="5">
        <dgm:presLayoutVars>
          <dgm:bulletEnabled val="1"/>
        </dgm:presLayoutVars>
      </dgm:prSet>
      <dgm:spPr>
        <a:prstGeom prst="roundRect">
          <a:avLst>
            <a:gd name="adj" fmla="val 10000"/>
          </a:avLst>
        </a:prstGeom>
      </dgm:spPr>
    </dgm:pt>
    <dgm:pt modelId="{2404FB58-0EB1-44BD-9107-149F92288362}" type="pres">
      <dgm:prSet presAssocID="{7F50BEBD-6CA3-43CD-A7AA-00B8FADF7EC1}" presName="sibTrans" presStyleLbl="sibTrans2D1" presStyleIdx="0" presStyleCnt="4"/>
      <dgm:spPr>
        <a:prstGeom prst="rightArrow">
          <a:avLst>
            <a:gd name="adj1" fmla="val 60000"/>
            <a:gd name="adj2" fmla="val 50000"/>
          </a:avLst>
        </a:prstGeom>
      </dgm:spPr>
    </dgm:pt>
    <dgm:pt modelId="{C9D53573-0E23-4C8C-9371-5E65DA4186B0}" type="pres">
      <dgm:prSet presAssocID="{7F50BEBD-6CA3-43CD-A7AA-00B8FADF7EC1}" presName="connectorText" presStyleLbl="sibTrans2D1" presStyleIdx="0" presStyleCnt="4"/>
      <dgm:spPr/>
    </dgm:pt>
    <dgm:pt modelId="{59368B57-D858-4243-B5AB-DC7A657C0DE0}" type="pres">
      <dgm:prSet presAssocID="{681B07F8-FD30-41F9-9C40-A1E61B01D3FA}" presName="node" presStyleLbl="node1" presStyleIdx="1" presStyleCnt="5">
        <dgm:presLayoutVars>
          <dgm:bulletEnabled val="1"/>
        </dgm:presLayoutVars>
      </dgm:prSet>
      <dgm:spPr>
        <a:prstGeom prst="roundRect">
          <a:avLst>
            <a:gd name="adj" fmla="val 10000"/>
          </a:avLst>
        </a:prstGeom>
      </dgm:spPr>
    </dgm:pt>
    <dgm:pt modelId="{229BEF97-9CFA-4C50-8ED5-95F488535484}" type="pres">
      <dgm:prSet presAssocID="{52B5DA57-AC8C-44DF-A533-77E4959FC170}" presName="sibTrans" presStyleLbl="sibTrans2D1" presStyleIdx="1" presStyleCnt="4"/>
      <dgm:spPr>
        <a:prstGeom prst="rightArrow">
          <a:avLst>
            <a:gd name="adj1" fmla="val 60000"/>
            <a:gd name="adj2" fmla="val 50000"/>
          </a:avLst>
        </a:prstGeom>
      </dgm:spPr>
    </dgm:pt>
    <dgm:pt modelId="{BA3C077E-315D-4765-842A-93FDBBD295F2}" type="pres">
      <dgm:prSet presAssocID="{52B5DA57-AC8C-44DF-A533-77E4959FC170}" presName="connectorText" presStyleLbl="sibTrans2D1" presStyleIdx="1" presStyleCnt="4"/>
      <dgm:spPr/>
    </dgm:pt>
    <dgm:pt modelId="{FC330D55-6F0B-44F0-B77F-6E699D92C3E5}" type="pres">
      <dgm:prSet presAssocID="{CCDE8F0B-3BD2-4EC6-B708-17C54E77A5CD}" presName="node" presStyleLbl="node1" presStyleIdx="2" presStyleCnt="5">
        <dgm:presLayoutVars>
          <dgm:bulletEnabled val="1"/>
        </dgm:presLayoutVars>
      </dgm:prSet>
      <dgm:spPr>
        <a:prstGeom prst="roundRect">
          <a:avLst>
            <a:gd name="adj" fmla="val 10000"/>
          </a:avLst>
        </a:prstGeom>
      </dgm:spPr>
    </dgm:pt>
    <dgm:pt modelId="{615E7F83-34A9-48F0-9B02-62991A2B854B}" type="pres">
      <dgm:prSet presAssocID="{4F044D55-76F7-4A8C-A932-668D96B98D3E}" presName="sibTrans" presStyleLbl="sibTrans2D1" presStyleIdx="2" presStyleCnt="4"/>
      <dgm:spPr>
        <a:prstGeom prst="rightArrow">
          <a:avLst>
            <a:gd name="adj1" fmla="val 60000"/>
            <a:gd name="adj2" fmla="val 50000"/>
          </a:avLst>
        </a:prstGeom>
      </dgm:spPr>
    </dgm:pt>
    <dgm:pt modelId="{ECB4F9BF-1413-4CA7-826D-5BFD3FD0BA8F}" type="pres">
      <dgm:prSet presAssocID="{4F044D55-76F7-4A8C-A932-668D96B98D3E}" presName="connectorText" presStyleLbl="sibTrans2D1" presStyleIdx="2" presStyleCnt="4"/>
      <dgm:spPr/>
    </dgm:pt>
    <dgm:pt modelId="{CA710298-AD2D-4044-AB51-14DAC572CFB4}" type="pres">
      <dgm:prSet presAssocID="{E1C169A9-2132-415E-A745-15B93F97A9F5}" presName="node" presStyleLbl="node1" presStyleIdx="3" presStyleCnt="5">
        <dgm:presLayoutVars>
          <dgm:bulletEnabled val="1"/>
        </dgm:presLayoutVars>
      </dgm:prSet>
      <dgm:spPr>
        <a:prstGeom prst="roundRect">
          <a:avLst>
            <a:gd name="adj" fmla="val 10000"/>
          </a:avLst>
        </a:prstGeom>
      </dgm:spPr>
    </dgm:pt>
    <dgm:pt modelId="{B7FB8759-15D6-43BB-A9D9-E3C485ED5F5D}" type="pres">
      <dgm:prSet presAssocID="{897A050E-DBAE-4F61-88A9-076E0117EF1F}" presName="sibTrans" presStyleLbl="sibTrans2D1" presStyleIdx="3" presStyleCnt="4"/>
      <dgm:spPr>
        <a:prstGeom prst="rightArrow">
          <a:avLst>
            <a:gd name="adj1" fmla="val 60000"/>
            <a:gd name="adj2" fmla="val 50000"/>
          </a:avLst>
        </a:prstGeom>
      </dgm:spPr>
    </dgm:pt>
    <dgm:pt modelId="{88B30425-D335-451B-9036-D03A8249DC9E}" type="pres">
      <dgm:prSet presAssocID="{897A050E-DBAE-4F61-88A9-076E0117EF1F}" presName="connectorText" presStyleLbl="sibTrans2D1" presStyleIdx="3" presStyleCnt="4"/>
      <dgm:spPr/>
    </dgm:pt>
    <dgm:pt modelId="{A61ADAC2-18E6-4614-A8DB-9EFDADE148C7}" type="pres">
      <dgm:prSet presAssocID="{A264AA54-EB5B-4094-8EA3-BDC1F0397A63}" presName="node" presStyleLbl="node1" presStyleIdx="4" presStyleCnt="5">
        <dgm:presLayoutVars>
          <dgm:bulletEnabled val="1"/>
        </dgm:presLayoutVars>
      </dgm:prSet>
      <dgm:spPr>
        <a:prstGeom prst="roundRect">
          <a:avLst>
            <a:gd name="adj" fmla="val 10000"/>
          </a:avLst>
        </a:prstGeom>
      </dgm:spPr>
    </dgm:pt>
  </dgm:ptLst>
  <dgm:cxnLst>
    <dgm:cxn modelId="{1806570C-2CC6-4144-9DC0-024B942B63A2}" type="presOf" srcId="{681B07F8-FD30-41F9-9C40-A1E61B01D3FA}" destId="{59368B57-D858-4243-B5AB-DC7A657C0DE0}" srcOrd="0" destOrd="0" presId="urn:microsoft.com/office/officeart/2005/8/layout/process1"/>
    <dgm:cxn modelId="{1C943723-6B0E-4C6C-8143-8AD5739E39B2}" type="presOf" srcId="{52B5DA57-AC8C-44DF-A533-77E4959FC170}" destId="{229BEF97-9CFA-4C50-8ED5-95F488535484}" srcOrd="0" destOrd="0" presId="urn:microsoft.com/office/officeart/2005/8/layout/process1"/>
    <dgm:cxn modelId="{CA821435-7460-4F86-8C39-F77908E698C9}" srcId="{F2D144A7-4B38-4C23-AB3A-4E206C74607E}" destId="{A264AA54-EB5B-4094-8EA3-BDC1F0397A63}" srcOrd="4" destOrd="0" parTransId="{A222979F-54C2-4868-A8DD-0927D044F1F7}" sibTransId="{B230BF58-C984-4462-8935-C3DE70E20F99}"/>
    <dgm:cxn modelId="{FCE9013A-C9D5-42DB-9E2A-2D172DB2F001}" type="presOf" srcId="{4F044D55-76F7-4A8C-A932-668D96B98D3E}" destId="{615E7F83-34A9-48F0-9B02-62991A2B854B}" srcOrd="0" destOrd="0" presId="urn:microsoft.com/office/officeart/2005/8/layout/process1"/>
    <dgm:cxn modelId="{AE2B215B-3B6F-41F1-B8ED-1C4C965CC0B5}" type="presOf" srcId="{897A050E-DBAE-4F61-88A9-076E0117EF1F}" destId="{88B30425-D335-451B-9036-D03A8249DC9E}" srcOrd="1" destOrd="0" presId="urn:microsoft.com/office/officeart/2005/8/layout/process1"/>
    <dgm:cxn modelId="{C17BE065-4D36-4DEF-848C-F532150A0938}" type="presOf" srcId="{7F50BEBD-6CA3-43CD-A7AA-00B8FADF7EC1}" destId="{C9D53573-0E23-4C8C-9371-5E65DA4186B0}" srcOrd="1" destOrd="0" presId="urn:microsoft.com/office/officeart/2005/8/layout/process1"/>
    <dgm:cxn modelId="{C793556D-801D-4584-8277-9298F4F7F850}" srcId="{F2D144A7-4B38-4C23-AB3A-4E206C74607E}" destId="{B384D8AB-2A92-4EFE-9377-ABBFEC9D3E0A}" srcOrd="0" destOrd="0" parTransId="{F436A3C7-12BC-4258-B7C0-B8FCFBD47F78}" sibTransId="{7F50BEBD-6CA3-43CD-A7AA-00B8FADF7EC1}"/>
    <dgm:cxn modelId="{5009A34E-8A5A-4271-87CD-B55426F304F3}" srcId="{F2D144A7-4B38-4C23-AB3A-4E206C74607E}" destId="{681B07F8-FD30-41F9-9C40-A1E61B01D3FA}" srcOrd="1" destOrd="0" parTransId="{C5AEAD35-F02B-4111-9B45-3B54F06CD6F1}" sibTransId="{52B5DA57-AC8C-44DF-A533-77E4959FC170}"/>
    <dgm:cxn modelId="{2B6ED86E-7FC0-4A43-A0E8-036612A22A08}" type="presOf" srcId="{CCDE8F0B-3BD2-4EC6-B708-17C54E77A5CD}" destId="{FC330D55-6F0B-44F0-B77F-6E699D92C3E5}" srcOrd="0" destOrd="0" presId="urn:microsoft.com/office/officeart/2005/8/layout/process1"/>
    <dgm:cxn modelId="{0277377E-844D-44D2-84D4-6325F065F72E}" srcId="{F2D144A7-4B38-4C23-AB3A-4E206C74607E}" destId="{CCDE8F0B-3BD2-4EC6-B708-17C54E77A5CD}" srcOrd="2" destOrd="0" parTransId="{09BCF4B7-9468-4D1E-BEB8-E35EF2F36DC6}" sibTransId="{4F044D55-76F7-4A8C-A932-668D96B98D3E}"/>
    <dgm:cxn modelId="{C5CD327F-66BC-4854-B2CD-210ABB54213C}" type="presOf" srcId="{7F50BEBD-6CA3-43CD-A7AA-00B8FADF7EC1}" destId="{2404FB58-0EB1-44BD-9107-149F92288362}" srcOrd="0" destOrd="0" presId="urn:microsoft.com/office/officeart/2005/8/layout/process1"/>
    <dgm:cxn modelId="{F993468E-A1B9-4736-A957-1C7F00913A59}" type="presOf" srcId="{A264AA54-EB5B-4094-8EA3-BDC1F0397A63}" destId="{A61ADAC2-18E6-4614-A8DB-9EFDADE148C7}" srcOrd="0" destOrd="0" presId="urn:microsoft.com/office/officeart/2005/8/layout/process1"/>
    <dgm:cxn modelId="{85183B92-79B4-41C1-BC9B-6402D0D47D2E}" srcId="{F2D144A7-4B38-4C23-AB3A-4E206C74607E}" destId="{E1C169A9-2132-415E-A745-15B93F97A9F5}" srcOrd="3" destOrd="0" parTransId="{A2BC0666-CD70-4219-98FE-97B3EC0ED55A}" sibTransId="{897A050E-DBAE-4F61-88A9-076E0117EF1F}"/>
    <dgm:cxn modelId="{F2D42993-4F57-4D70-AF5F-882744A3402F}" type="presOf" srcId="{52B5DA57-AC8C-44DF-A533-77E4959FC170}" destId="{BA3C077E-315D-4765-842A-93FDBBD295F2}" srcOrd="1" destOrd="0" presId="urn:microsoft.com/office/officeart/2005/8/layout/process1"/>
    <dgm:cxn modelId="{9174E8B3-2ABC-4DBB-A7A5-8C6B11611A8E}" type="presOf" srcId="{897A050E-DBAE-4F61-88A9-076E0117EF1F}" destId="{B7FB8759-15D6-43BB-A9D9-E3C485ED5F5D}" srcOrd="0" destOrd="0" presId="urn:microsoft.com/office/officeart/2005/8/layout/process1"/>
    <dgm:cxn modelId="{6B8672D9-C537-4D47-8B7D-6993FE6BE3F3}" type="presOf" srcId="{F2D144A7-4B38-4C23-AB3A-4E206C74607E}" destId="{BD272060-81DD-438B-B968-4E86CB98F54C}" srcOrd="0" destOrd="0" presId="urn:microsoft.com/office/officeart/2005/8/layout/process1"/>
    <dgm:cxn modelId="{DE529FE7-5097-4EEF-BADC-6BFDCF835DAC}" type="presOf" srcId="{4F044D55-76F7-4A8C-A932-668D96B98D3E}" destId="{ECB4F9BF-1413-4CA7-826D-5BFD3FD0BA8F}" srcOrd="1" destOrd="0" presId="urn:microsoft.com/office/officeart/2005/8/layout/process1"/>
    <dgm:cxn modelId="{AD9B72F8-648C-4976-A42F-85F92D216253}" type="presOf" srcId="{B384D8AB-2A92-4EFE-9377-ABBFEC9D3E0A}" destId="{F12D996C-443D-4484-8B15-DF9995003B59}" srcOrd="0" destOrd="0" presId="urn:microsoft.com/office/officeart/2005/8/layout/process1"/>
    <dgm:cxn modelId="{EFEBEBFD-CB96-4E32-BACD-35986FE4FD31}" type="presOf" srcId="{E1C169A9-2132-415E-A745-15B93F97A9F5}" destId="{CA710298-AD2D-4044-AB51-14DAC572CFB4}" srcOrd="0" destOrd="0" presId="urn:microsoft.com/office/officeart/2005/8/layout/process1"/>
    <dgm:cxn modelId="{0097D43D-590F-4ED4-AA46-B4C0D83F884F}" type="presParOf" srcId="{BD272060-81DD-438B-B968-4E86CB98F54C}" destId="{F12D996C-443D-4484-8B15-DF9995003B59}" srcOrd="0" destOrd="0" presId="urn:microsoft.com/office/officeart/2005/8/layout/process1"/>
    <dgm:cxn modelId="{945FE58D-06DC-46CB-B8E7-DEA8578921D7}" type="presParOf" srcId="{BD272060-81DD-438B-B968-4E86CB98F54C}" destId="{2404FB58-0EB1-44BD-9107-149F92288362}" srcOrd="1" destOrd="0" presId="urn:microsoft.com/office/officeart/2005/8/layout/process1"/>
    <dgm:cxn modelId="{3D6855CE-2E73-4A5A-AD04-30E8543277D2}" type="presParOf" srcId="{2404FB58-0EB1-44BD-9107-149F92288362}" destId="{C9D53573-0E23-4C8C-9371-5E65DA4186B0}" srcOrd="0" destOrd="0" presId="urn:microsoft.com/office/officeart/2005/8/layout/process1"/>
    <dgm:cxn modelId="{5B2F7E06-B66D-4540-A078-20A4687C0026}" type="presParOf" srcId="{BD272060-81DD-438B-B968-4E86CB98F54C}" destId="{59368B57-D858-4243-B5AB-DC7A657C0DE0}" srcOrd="2" destOrd="0" presId="urn:microsoft.com/office/officeart/2005/8/layout/process1"/>
    <dgm:cxn modelId="{407F20D8-6543-4A71-A363-ABEFDF9AE0F3}" type="presParOf" srcId="{BD272060-81DD-438B-B968-4E86CB98F54C}" destId="{229BEF97-9CFA-4C50-8ED5-95F488535484}" srcOrd="3" destOrd="0" presId="urn:microsoft.com/office/officeart/2005/8/layout/process1"/>
    <dgm:cxn modelId="{23DB0264-F1E8-4496-985A-66DCD6CE45B5}" type="presParOf" srcId="{229BEF97-9CFA-4C50-8ED5-95F488535484}" destId="{BA3C077E-315D-4765-842A-93FDBBD295F2}" srcOrd="0" destOrd="0" presId="urn:microsoft.com/office/officeart/2005/8/layout/process1"/>
    <dgm:cxn modelId="{BB793519-36BA-473C-B4BB-50D878586BE1}" type="presParOf" srcId="{BD272060-81DD-438B-B968-4E86CB98F54C}" destId="{FC330D55-6F0B-44F0-B77F-6E699D92C3E5}" srcOrd="4" destOrd="0" presId="urn:microsoft.com/office/officeart/2005/8/layout/process1"/>
    <dgm:cxn modelId="{BD093539-1D57-43E7-AFFE-7714710D825E}" type="presParOf" srcId="{BD272060-81DD-438B-B968-4E86CB98F54C}" destId="{615E7F83-34A9-48F0-9B02-62991A2B854B}" srcOrd="5" destOrd="0" presId="urn:microsoft.com/office/officeart/2005/8/layout/process1"/>
    <dgm:cxn modelId="{EE2C8A8D-716F-43E3-B141-83C35034C9CE}" type="presParOf" srcId="{615E7F83-34A9-48F0-9B02-62991A2B854B}" destId="{ECB4F9BF-1413-4CA7-826D-5BFD3FD0BA8F}" srcOrd="0" destOrd="0" presId="urn:microsoft.com/office/officeart/2005/8/layout/process1"/>
    <dgm:cxn modelId="{A118B426-1279-4343-84A3-DAD27689069E}" type="presParOf" srcId="{BD272060-81DD-438B-B968-4E86CB98F54C}" destId="{CA710298-AD2D-4044-AB51-14DAC572CFB4}" srcOrd="6" destOrd="0" presId="urn:microsoft.com/office/officeart/2005/8/layout/process1"/>
    <dgm:cxn modelId="{6202318F-EB65-4E59-AEE7-CA5EC926117C}" type="presParOf" srcId="{BD272060-81DD-438B-B968-4E86CB98F54C}" destId="{B7FB8759-15D6-43BB-A9D9-E3C485ED5F5D}" srcOrd="7" destOrd="0" presId="urn:microsoft.com/office/officeart/2005/8/layout/process1"/>
    <dgm:cxn modelId="{2FC75D55-782D-4E56-A1BF-F057FFD8AF38}" type="presParOf" srcId="{B7FB8759-15D6-43BB-A9D9-E3C485ED5F5D}" destId="{88B30425-D335-451B-9036-D03A8249DC9E}" srcOrd="0" destOrd="0" presId="urn:microsoft.com/office/officeart/2005/8/layout/process1"/>
    <dgm:cxn modelId="{022C77DC-804D-4934-8C70-1578B3C9BFB1}" type="presParOf" srcId="{BD272060-81DD-438B-B968-4E86CB98F54C}" destId="{A61ADAC2-18E6-4614-A8DB-9EFDADE148C7}"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E615D0-0CA3-42FE-8053-490013DC154F}"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l-GR"/>
        </a:p>
      </dgm:t>
    </dgm:pt>
    <dgm:pt modelId="{47572043-9513-4301-874F-835B1D22F684}">
      <dgm:prSet phldrT="[Text]" custT="1"/>
      <dgm:spPr>
        <a:solidFill>
          <a:srgbClr val="00B050"/>
        </a:solidFill>
      </dgm:spPr>
      <dgm:t>
        <a:bodyPr/>
        <a:lstStyle/>
        <a:p>
          <a:r>
            <a:rPr lang="en-US" sz="1100" b="1" dirty="0"/>
            <a:t>-Strengthening dialogue and exchange of ideas and knowledge between students and scientists </a:t>
          </a:r>
          <a:endParaRPr lang="el-GR" sz="1100" b="1" dirty="0"/>
        </a:p>
      </dgm:t>
    </dgm:pt>
    <dgm:pt modelId="{73B6E622-7B7F-41C5-B5A8-44F9F0A6D88E}" type="parTrans" cxnId="{08E9D831-0D88-477B-9B52-0B83DADE5F1B}">
      <dgm:prSet/>
      <dgm:spPr/>
      <dgm:t>
        <a:bodyPr/>
        <a:lstStyle/>
        <a:p>
          <a:endParaRPr lang="el-GR"/>
        </a:p>
      </dgm:t>
    </dgm:pt>
    <dgm:pt modelId="{6C02DD28-82F8-49D2-B3B5-F8E171482E42}" type="sibTrans" cxnId="{08E9D831-0D88-477B-9B52-0B83DADE5F1B}">
      <dgm:prSet/>
      <dgm:spPr/>
      <dgm:t>
        <a:bodyPr/>
        <a:lstStyle/>
        <a:p>
          <a:endParaRPr lang="el-GR"/>
        </a:p>
      </dgm:t>
    </dgm:pt>
    <dgm:pt modelId="{15A1B7F5-C459-45BA-A463-4F7178A57C8C}">
      <dgm:prSet phldrT="[Text]" custT="1"/>
      <dgm:spPr>
        <a:solidFill>
          <a:srgbClr val="00B050"/>
        </a:solidFill>
      </dgm:spPr>
      <dgm:t>
        <a:bodyPr/>
        <a:lstStyle/>
        <a:p>
          <a:r>
            <a:rPr lang="en-US" sz="1100" b="1" dirty="0"/>
            <a:t>Enhancing students’ cognitive load and conceptual understanding (Mc Neil &amp; Pimentel, 2010)</a:t>
          </a:r>
          <a:endParaRPr lang="el-GR" sz="1100" b="1" dirty="0"/>
        </a:p>
      </dgm:t>
    </dgm:pt>
    <dgm:pt modelId="{CB80821F-AECC-4074-B48F-1CBD52112B18}" type="parTrans" cxnId="{55EC6241-BB1C-4AA3-B761-0D9C2E35A764}">
      <dgm:prSet/>
      <dgm:spPr/>
      <dgm:t>
        <a:bodyPr/>
        <a:lstStyle/>
        <a:p>
          <a:endParaRPr lang="el-GR"/>
        </a:p>
      </dgm:t>
    </dgm:pt>
    <dgm:pt modelId="{DDA15E59-3922-47DF-B65C-95726DC02740}" type="sibTrans" cxnId="{55EC6241-BB1C-4AA3-B761-0D9C2E35A764}">
      <dgm:prSet/>
      <dgm:spPr/>
      <dgm:t>
        <a:bodyPr/>
        <a:lstStyle/>
        <a:p>
          <a:endParaRPr lang="el-GR"/>
        </a:p>
      </dgm:t>
    </dgm:pt>
    <dgm:pt modelId="{12AF6982-26CA-466A-9DE7-35C345106516}">
      <dgm:prSet phldrT="[Text]" custT="1"/>
      <dgm:spPr/>
      <dgm:t>
        <a:bodyPr/>
        <a:lstStyle/>
        <a:p>
          <a:r>
            <a:rPr lang="en-US" sz="1100" b="1" dirty="0"/>
            <a:t>Enabling students to form a qualified opinion and to assess complex topics</a:t>
          </a:r>
          <a:endParaRPr lang="el-GR" sz="1100" b="1" dirty="0"/>
        </a:p>
      </dgm:t>
    </dgm:pt>
    <dgm:pt modelId="{24F01CE9-2803-4DA8-9E9C-844250BF5A53}" type="parTrans" cxnId="{71A29655-5055-4FDC-840E-02D51EA9DC7F}">
      <dgm:prSet/>
      <dgm:spPr/>
      <dgm:t>
        <a:bodyPr/>
        <a:lstStyle/>
        <a:p>
          <a:endParaRPr lang="el-GR"/>
        </a:p>
      </dgm:t>
    </dgm:pt>
    <dgm:pt modelId="{657F9840-D18D-4D33-80A7-882947F70A82}" type="sibTrans" cxnId="{71A29655-5055-4FDC-840E-02D51EA9DC7F}">
      <dgm:prSet/>
      <dgm:spPr/>
      <dgm:t>
        <a:bodyPr/>
        <a:lstStyle/>
        <a:p>
          <a:endParaRPr lang="el-GR"/>
        </a:p>
      </dgm:t>
    </dgm:pt>
    <dgm:pt modelId="{55AC25DB-053C-48B2-B5B9-736AC95D499D}">
      <dgm:prSet custT="1"/>
      <dgm:spPr/>
      <dgm:t>
        <a:bodyPr/>
        <a:lstStyle/>
        <a:p>
          <a:r>
            <a:rPr lang="en-US" sz="1100" b="1" dirty="0"/>
            <a:t>Involving young people in parliamentary processes</a:t>
          </a:r>
          <a:endParaRPr lang="el-GR" sz="1100" b="1" dirty="0"/>
        </a:p>
      </dgm:t>
    </dgm:pt>
    <dgm:pt modelId="{C20079A9-411A-4A62-9CB5-3D97D0A2738D}" type="parTrans" cxnId="{08222DD1-EC8A-4DED-96DE-90B34B357B91}">
      <dgm:prSet/>
      <dgm:spPr/>
      <dgm:t>
        <a:bodyPr/>
        <a:lstStyle/>
        <a:p>
          <a:endParaRPr lang="el-GR"/>
        </a:p>
      </dgm:t>
    </dgm:pt>
    <dgm:pt modelId="{C3D9DB15-6C01-4B8B-8057-DAC0F4EDC3D5}" type="sibTrans" cxnId="{08222DD1-EC8A-4DED-96DE-90B34B357B91}">
      <dgm:prSet/>
      <dgm:spPr/>
      <dgm:t>
        <a:bodyPr/>
        <a:lstStyle/>
        <a:p>
          <a:endParaRPr lang="el-GR"/>
        </a:p>
      </dgm:t>
    </dgm:pt>
    <dgm:pt modelId="{D31CCC6C-2E8D-4C23-9C88-BDAF76BEBEBA}">
      <dgm:prSet phldrT="[Text]" custT="1"/>
      <dgm:spPr>
        <a:solidFill>
          <a:srgbClr val="00B050"/>
        </a:solidFill>
      </dgm:spPr>
      <dgm:t>
        <a:bodyPr/>
        <a:lstStyle/>
        <a:p>
          <a:r>
            <a:rPr lang="en-US" sz="1100" b="1" dirty="0"/>
            <a:t>Introducing students to a European community</a:t>
          </a:r>
          <a:endParaRPr lang="el-GR" sz="1100" b="1" dirty="0"/>
        </a:p>
      </dgm:t>
    </dgm:pt>
    <dgm:pt modelId="{917F4576-0B48-477F-B789-384E1CDB4201}" type="parTrans" cxnId="{127D6B68-84BF-4EC1-9B4F-6DC1D90F2348}">
      <dgm:prSet/>
      <dgm:spPr/>
      <dgm:t>
        <a:bodyPr/>
        <a:lstStyle/>
        <a:p>
          <a:endParaRPr lang="el-GR"/>
        </a:p>
      </dgm:t>
    </dgm:pt>
    <dgm:pt modelId="{F5C7E136-3EC7-4A98-B11B-FEF874EAE9EC}" type="sibTrans" cxnId="{127D6B68-84BF-4EC1-9B4F-6DC1D90F2348}">
      <dgm:prSet/>
      <dgm:spPr/>
      <dgm:t>
        <a:bodyPr/>
        <a:lstStyle/>
        <a:p>
          <a:endParaRPr lang="el-GR"/>
        </a:p>
      </dgm:t>
    </dgm:pt>
    <dgm:pt modelId="{E7AB6CDB-DFC3-43B6-BD08-47834779A93E}">
      <dgm:prSet phldrT="[Text]" custT="1"/>
      <dgm:spPr/>
      <dgm:t>
        <a:bodyPr/>
        <a:lstStyle/>
        <a:p>
          <a:r>
            <a:rPr lang="en-US" sz="1100" b="1" dirty="0"/>
            <a:t>Collaboration between students, teachers and researchers</a:t>
          </a:r>
          <a:endParaRPr lang="el-GR" sz="1100" b="1" dirty="0"/>
        </a:p>
      </dgm:t>
    </dgm:pt>
    <dgm:pt modelId="{BC6AE416-EE88-422A-BAFE-D5C1B863992E}" type="parTrans" cxnId="{55CA12B9-D388-4556-B58D-591DE768BE00}">
      <dgm:prSet/>
      <dgm:spPr/>
      <dgm:t>
        <a:bodyPr/>
        <a:lstStyle/>
        <a:p>
          <a:endParaRPr lang="el-GR"/>
        </a:p>
      </dgm:t>
    </dgm:pt>
    <dgm:pt modelId="{8E9D80BC-1BB9-40CC-B1F2-A5105AD6E75B}" type="sibTrans" cxnId="{55CA12B9-D388-4556-B58D-591DE768BE00}">
      <dgm:prSet/>
      <dgm:spPr/>
      <dgm:t>
        <a:bodyPr/>
        <a:lstStyle/>
        <a:p>
          <a:endParaRPr lang="el-GR"/>
        </a:p>
      </dgm:t>
    </dgm:pt>
    <dgm:pt modelId="{6831816C-A9FC-4D5A-8332-EE1C5D436FFA}" type="pres">
      <dgm:prSet presAssocID="{CDE615D0-0CA3-42FE-8053-490013DC154F}" presName="cycle" presStyleCnt="0">
        <dgm:presLayoutVars>
          <dgm:dir/>
          <dgm:resizeHandles val="exact"/>
        </dgm:presLayoutVars>
      </dgm:prSet>
      <dgm:spPr/>
    </dgm:pt>
    <dgm:pt modelId="{F3A9A4A6-42B7-4FCF-9130-46D9C1369662}" type="pres">
      <dgm:prSet presAssocID="{47572043-9513-4301-874F-835B1D22F684}" presName="node" presStyleLbl="node1" presStyleIdx="0" presStyleCnt="6" custScaleX="150131" custScaleY="154891" custRadScaleRad="76759" custRadScaleInc="6455">
        <dgm:presLayoutVars>
          <dgm:bulletEnabled val="1"/>
        </dgm:presLayoutVars>
      </dgm:prSet>
      <dgm:spPr/>
    </dgm:pt>
    <dgm:pt modelId="{5D865DA5-BE71-4DA4-9C9D-D7F5C18668D2}" type="pres">
      <dgm:prSet presAssocID="{6C02DD28-82F8-49D2-B3B5-F8E171482E42}" presName="sibTrans" presStyleLbl="sibTrans2D1" presStyleIdx="0" presStyleCnt="6" custScaleX="201787" custLinFactNeighborX="40819" custLinFactNeighborY="-55662"/>
      <dgm:spPr/>
    </dgm:pt>
    <dgm:pt modelId="{ABB2DB3F-D6A7-43A2-8CB8-F8C864BCF45E}" type="pres">
      <dgm:prSet presAssocID="{6C02DD28-82F8-49D2-B3B5-F8E171482E42}" presName="connectorText" presStyleLbl="sibTrans2D1" presStyleIdx="0" presStyleCnt="6"/>
      <dgm:spPr/>
    </dgm:pt>
    <dgm:pt modelId="{B488A94F-9088-4E00-AC98-AD16E6CC5E94}" type="pres">
      <dgm:prSet presAssocID="{55AC25DB-053C-48B2-B5B9-736AC95D499D}" presName="node" presStyleLbl="node1" presStyleIdx="1" presStyleCnt="6" custScaleX="155068" custScaleY="145104" custRadScaleRad="127838" custRadScaleInc="16430">
        <dgm:presLayoutVars>
          <dgm:bulletEnabled val="1"/>
        </dgm:presLayoutVars>
      </dgm:prSet>
      <dgm:spPr/>
    </dgm:pt>
    <dgm:pt modelId="{C83B69B0-810A-4C18-87C2-5C956729929B}" type="pres">
      <dgm:prSet presAssocID="{C3D9DB15-6C01-4B8B-8057-DAC0F4EDC3D5}" presName="sibTrans" presStyleLbl="sibTrans2D1" presStyleIdx="1" presStyleCnt="6" custScaleX="221095"/>
      <dgm:spPr/>
    </dgm:pt>
    <dgm:pt modelId="{1BFF1D20-3939-4F68-8266-E24A674ECC87}" type="pres">
      <dgm:prSet presAssocID="{C3D9DB15-6C01-4B8B-8057-DAC0F4EDC3D5}" presName="connectorText" presStyleLbl="sibTrans2D1" presStyleIdx="1" presStyleCnt="6"/>
      <dgm:spPr/>
    </dgm:pt>
    <dgm:pt modelId="{99C2B470-1B20-4F98-9331-6357D89B707D}" type="pres">
      <dgm:prSet presAssocID="{15A1B7F5-C459-45BA-A463-4F7178A57C8C}" presName="node" presStyleLbl="node1" presStyleIdx="2" presStyleCnt="6" custScaleX="153663" custScaleY="146257" custRadScaleRad="135795" custRadScaleInc="-1970">
        <dgm:presLayoutVars>
          <dgm:bulletEnabled val="1"/>
        </dgm:presLayoutVars>
      </dgm:prSet>
      <dgm:spPr/>
    </dgm:pt>
    <dgm:pt modelId="{DF57C8E7-7869-4B64-A2D4-31E7EA7ACEBD}" type="pres">
      <dgm:prSet presAssocID="{DDA15E59-3922-47DF-B65C-95726DC02740}" presName="sibTrans" presStyleLbl="sibTrans2D1" presStyleIdx="2" presStyleCnt="6" custScaleX="487413" custScaleY="70123" custLinFactX="29302" custLinFactY="28208" custLinFactNeighborX="100000" custLinFactNeighborY="100000"/>
      <dgm:spPr/>
    </dgm:pt>
    <dgm:pt modelId="{E5E0CE32-6C82-4D7F-9995-BA23547D6333}" type="pres">
      <dgm:prSet presAssocID="{DDA15E59-3922-47DF-B65C-95726DC02740}" presName="connectorText" presStyleLbl="sibTrans2D1" presStyleIdx="2" presStyleCnt="6"/>
      <dgm:spPr/>
    </dgm:pt>
    <dgm:pt modelId="{E18A5D3F-6A8B-40FF-895C-FAF47C51D02A}" type="pres">
      <dgm:prSet presAssocID="{12AF6982-26CA-466A-9DE7-35C345106516}" presName="node" presStyleLbl="node1" presStyleIdx="3" presStyleCnt="6" custScaleX="148851" custScaleY="132957" custRadScaleRad="106110" custRadScaleInc="-20270">
        <dgm:presLayoutVars>
          <dgm:bulletEnabled val="1"/>
        </dgm:presLayoutVars>
      </dgm:prSet>
      <dgm:spPr/>
    </dgm:pt>
    <dgm:pt modelId="{21A86186-FE8B-4568-8BB6-AF314849AB62}" type="pres">
      <dgm:prSet presAssocID="{657F9840-D18D-4D33-80A7-882947F70A82}" presName="sibTrans" presStyleLbl="sibTrans2D1" presStyleIdx="3" presStyleCnt="6" custScaleX="436874" custScaleY="74807" custLinFactX="-11103" custLinFactY="5063" custLinFactNeighborX="-100000" custLinFactNeighborY="100000"/>
      <dgm:spPr/>
    </dgm:pt>
    <dgm:pt modelId="{5926EE19-CF38-4EFF-BC19-8586CD57541F}" type="pres">
      <dgm:prSet presAssocID="{657F9840-D18D-4D33-80A7-882947F70A82}" presName="connectorText" presStyleLbl="sibTrans2D1" presStyleIdx="3" presStyleCnt="6"/>
      <dgm:spPr/>
    </dgm:pt>
    <dgm:pt modelId="{0E698CDB-1F59-4D59-BFB9-16898DD7F460}" type="pres">
      <dgm:prSet presAssocID="{D31CCC6C-2E8D-4C23-9C88-BDAF76BEBEBA}" presName="node" presStyleLbl="node1" presStyleIdx="4" presStyleCnt="6" custScaleX="157516" custScaleY="127822" custRadScaleRad="116712" custRadScaleInc="-8804">
        <dgm:presLayoutVars>
          <dgm:bulletEnabled val="1"/>
        </dgm:presLayoutVars>
      </dgm:prSet>
      <dgm:spPr/>
    </dgm:pt>
    <dgm:pt modelId="{FE99CFA5-6636-4963-B545-4B44F74D9A88}" type="pres">
      <dgm:prSet presAssocID="{F5C7E136-3EC7-4A98-B11B-FEF874EAE9EC}" presName="sibTrans" presStyleLbl="sibTrans2D1" presStyleIdx="4" presStyleCnt="6" custScaleX="161483" custScaleY="98464" custLinFactNeighborX="-97905" custLinFactNeighborY="3711"/>
      <dgm:spPr/>
    </dgm:pt>
    <dgm:pt modelId="{CC2C4A88-120F-4E33-BE56-7DAF2E2AFBB5}" type="pres">
      <dgm:prSet presAssocID="{F5C7E136-3EC7-4A98-B11B-FEF874EAE9EC}" presName="connectorText" presStyleLbl="sibTrans2D1" presStyleIdx="4" presStyleCnt="6"/>
      <dgm:spPr/>
    </dgm:pt>
    <dgm:pt modelId="{E858A15C-0045-4782-B79E-311463699EA4}" type="pres">
      <dgm:prSet presAssocID="{E7AB6CDB-DFC3-43B6-BD08-47834779A93E}" presName="node" presStyleLbl="node1" presStyleIdx="5" presStyleCnt="6" custScaleX="156700" custScaleY="132580" custRadScaleRad="119275" custRadScaleInc="-5439">
        <dgm:presLayoutVars>
          <dgm:bulletEnabled val="1"/>
        </dgm:presLayoutVars>
      </dgm:prSet>
      <dgm:spPr/>
    </dgm:pt>
    <dgm:pt modelId="{8098C298-726D-4D6B-B362-3D410CB8FF64}" type="pres">
      <dgm:prSet presAssocID="{8E9D80BC-1BB9-40CC-B1F2-A5105AD6E75B}" presName="sibTrans" presStyleLbl="sibTrans2D1" presStyleIdx="5" presStyleCnt="6" custScaleX="380210" custScaleY="90598" custLinFactX="-100000" custLinFactNeighborX="-117173" custLinFactNeighborY="-96536"/>
      <dgm:spPr/>
    </dgm:pt>
    <dgm:pt modelId="{298BA2E8-F58B-46F6-8D8D-12AAFEF3A5E8}" type="pres">
      <dgm:prSet presAssocID="{8E9D80BC-1BB9-40CC-B1F2-A5105AD6E75B}" presName="connectorText" presStyleLbl="sibTrans2D1" presStyleIdx="5" presStyleCnt="6"/>
      <dgm:spPr/>
    </dgm:pt>
  </dgm:ptLst>
  <dgm:cxnLst>
    <dgm:cxn modelId="{B2D7A504-9B13-4155-8D05-D193CA3A7F77}" type="presOf" srcId="{DDA15E59-3922-47DF-B65C-95726DC02740}" destId="{DF57C8E7-7869-4B64-A2D4-31E7EA7ACEBD}" srcOrd="0" destOrd="0" presId="urn:microsoft.com/office/officeart/2005/8/layout/cycle2"/>
    <dgm:cxn modelId="{BDABB205-7064-4004-ACDB-839C41F55220}" type="presOf" srcId="{12AF6982-26CA-466A-9DE7-35C345106516}" destId="{E18A5D3F-6A8B-40FF-895C-FAF47C51D02A}" srcOrd="0" destOrd="0" presId="urn:microsoft.com/office/officeart/2005/8/layout/cycle2"/>
    <dgm:cxn modelId="{59D7F10E-E9D3-4CD4-866F-A3F651978E37}" type="presOf" srcId="{D31CCC6C-2E8D-4C23-9C88-BDAF76BEBEBA}" destId="{0E698CDB-1F59-4D59-BFB9-16898DD7F460}" srcOrd="0" destOrd="0" presId="urn:microsoft.com/office/officeart/2005/8/layout/cycle2"/>
    <dgm:cxn modelId="{A2A79F0F-939D-4883-AB6B-EA6A2118BFE0}" type="presOf" srcId="{657F9840-D18D-4D33-80A7-882947F70A82}" destId="{5926EE19-CF38-4EFF-BC19-8586CD57541F}" srcOrd="1" destOrd="0" presId="urn:microsoft.com/office/officeart/2005/8/layout/cycle2"/>
    <dgm:cxn modelId="{BB01042D-FBC2-4663-B7D6-C5BCBC42ACEC}" type="presOf" srcId="{6C02DD28-82F8-49D2-B3B5-F8E171482E42}" destId="{5D865DA5-BE71-4DA4-9C9D-D7F5C18668D2}" srcOrd="0" destOrd="0" presId="urn:microsoft.com/office/officeart/2005/8/layout/cycle2"/>
    <dgm:cxn modelId="{08E9D831-0D88-477B-9B52-0B83DADE5F1B}" srcId="{CDE615D0-0CA3-42FE-8053-490013DC154F}" destId="{47572043-9513-4301-874F-835B1D22F684}" srcOrd="0" destOrd="0" parTransId="{73B6E622-7B7F-41C5-B5A8-44F9F0A6D88E}" sibTransId="{6C02DD28-82F8-49D2-B3B5-F8E171482E42}"/>
    <dgm:cxn modelId="{5146745D-AC86-4F6F-8CA3-C1AC630BC49C}" type="presOf" srcId="{8E9D80BC-1BB9-40CC-B1F2-A5105AD6E75B}" destId="{8098C298-726D-4D6B-B362-3D410CB8FF64}" srcOrd="0" destOrd="0" presId="urn:microsoft.com/office/officeart/2005/8/layout/cycle2"/>
    <dgm:cxn modelId="{179AAF5D-23C7-4875-8640-295C54C53933}" type="presOf" srcId="{657F9840-D18D-4D33-80A7-882947F70A82}" destId="{21A86186-FE8B-4568-8BB6-AF314849AB62}" srcOrd="0" destOrd="0" presId="urn:microsoft.com/office/officeart/2005/8/layout/cycle2"/>
    <dgm:cxn modelId="{55EC6241-BB1C-4AA3-B761-0D9C2E35A764}" srcId="{CDE615D0-0CA3-42FE-8053-490013DC154F}" destId="{15A1B7F5-C459-45BA-A463-4F7178A57C8C}" srcOrd="2" destOrd="0" parTransId="{CB80821F-AECC-4074-B48F-1CBD52112B18}" sibTransId="{DDA15E59-3922-47DF-B65C-95726DC02740}"/>
    <dgm:cxn modelId="{9C0B3B48-3242-4FE5-BA13-3D91018A93DB}" type="presOf" srcId="{15A1B7F5-C459-45BA-A463-4F7178A57C8C}" destId="{99C2B470-1B20-4F98-9331-6357D89B707D}" srcOrd="0" destOrd="0" presId="urn:microsoft.com/office/officeart/2005/8/layout/cycle2"/>
    <dgm:cxn modelId="{127D6B68-84BF-4EC1-9B4F-6DC1D90F2348}" srcId="{CDE615D0-0CA3-42FE-8053-490013DC154F}" destId="{D31CCC6C-2E8D-4C23-9C88-BDAF76BEBEBA}" srcOrd="4" destOrd="0" parTransId="{917F4576-0B48-477F-B789-384E1CDB4201}" sibTransId="{F5C7E136-3EC7-4A98-B11B-FEF874EAE9EC}"/>
    <dgm:cxn modelId="{30E94969-CA95-4C79-B1EC-F706D7C6D968}" type="presOf" srcId="{47572043-9513-4301-874F-835B1D22F684}" destId="{F3A9A4A6-42B7-4FCF-9130-46D9C1369662}" srcOrd="0" destOrd="0" presId="urn:microsoft.com/office/officeart/2005/8/layout/cycle2"/>
    <dgm:cxn modelId="{B98AE66F-2967-4A02-9B87-B1A0F467C3BE}" type="presOf" srcId="{C3D9DB15-6C01-4B8B-8057-DAC0F4EDC3D5}" destId="{C83B69B0-810A-4C18-87C2-5C956729929B}" srcOrd="0" destOrd="0" presId="urn:microsoft.com/office/officeart/2005/8/layout/cycle2"/>
    <dgm:cxn modelId="{E15E0D73-FF47-4948-A68C-7E6BDF7BA9FB}" type="presOf" srcId="{F5C7E136-3EC7-4A98-B11B-FEF874EAE9EC}" destId="{FE99CFA5-6636-4963-B545-4B44F74D9A88}" srcOrd="0" destOrd="0" presId="urn:microsoft.com/office/officeart/2005/8/layout/cycle2"/>
    <dgm:cxn modelId="{FA768075-A988-4C91-9BFF-3AB118FF9F1D}" type="presOf" srcId="{55AC25DB-053C-48B2-B5B9-736AC95D499D}" destId="{B488A94F-9088-4E00-AC98-AD16E6CC5E94}" srcOrd="0" destOrd="0" presId="urn:microsoft.com/office/officeart/2005/8/layout/cycle2"/>
    <dgm:cxn modelId="{71A29655-5055-4FDC-840E-02D51EA9DC7F}" srcId="{CDE615D0-0CA3-42FE-8053-490013DC154F}" destId="{12AF6982-26CA-466A-9DE7-35C345106516}" srcOrd="3" destOrd="0" parTransId="{24F01CE9-2803-4DA8-9E9C-844250BF5A53}" sibTransId="{657F9840-D18D-4D33-80A7-882947F70A82}"/>
    <dgm:cxn modelId="{7EBE4587-EBC7-4485-9EE4-C99506B708AC}" type="presOf" srcId="{E7AB6CDB-DFC3-43B6-BD08-47834779A93E}" destId="{E858A15C-0045-4782-B79E-311463699EA4}" srcOrd="0" destOrd="0" presId="urn:microsoft.com/office/officeart/2005/8/layout/cycle2"/>
    <dgm:cxn modelId="{BEF0E7A1-9543-46D7-BB43-443669A1AA28}" type="presOf" srcId="{C3D9DB15-6C01-4B8B-8057-DAC0F4EDC3D5}" destId="{1BFF1D20-3939-4F68-8266-E24A674ECC87}" srcOrd="1" destOrd="0" presId="urn:microsoft.com/office/officeart/2005/8/layout/cycle2"/>
    <dgm:cxn modelId="{25316DA8-9439-4CFF-A96C-58B5FAC16169}" type="presOf" srcId="{F5C7E136-3EC7-4A98-B11B-FEF874EAE9EC}" destId="{CC2C4A88-120F-4E33-BE56-7DAF2E2AFBB5}" srcOrd="1" destOrd="0" presId="urn:microsoft.com/office/officeart/2005/8/layout/cycle2"/>
    <dgm:cxn modelId="{9BEA4EAC-F3C9-4849-AAFF-405126DF1AE4}" type="presOf" srcId="{6C02DD28-82F8-49D2-B3B5-F8E171482E42}" destId="{ABB2DB3F-D6A7-43A2-8CB8-F8C864BCF45E}" srcOrd="1" destOrd="0" presId="urn:microsoft.com/office/officeart/2005/8/layout/cycle2"/>
    <dgm:cxn modelId="{55CA12B9-D388-4556-B58D-591DE768BE00}" srcId="{CDE615D0-0CA3-42FE-8053-490013DC154F}" destId="{E7AB6CDB-DFC3-43B6-BD08-47834779A93E}" srcOrd="5" destOrd="0" parTransId="{BC6AE416-EE88-422A-BAFE-D5C1B863992E}" sibTransId="{8E9D80BC-1BB9-40CC-B1F2-A5105AD6E75B}"/>
    <dgm:cxn modelId="{08222DD1-EC8A-4DED-96DE-90B34B357B91}" srcId="{CDE615D0-0CA3-42FE-8053-490013DC154F}" destId="{55AC25DB-053C-48B2-B5B9-736AC95D499D}" srcOrd="1" destOrd="0" parTransId="{C20079A9-411A-4A62-9CB5-3D97D0A2738D}" sibTransId="{C3D9DB15-6C01-4B8B-8057-DAC0F4EDC3D5}"/>
    <dgm:cxn modelId="{72524CD1-0474-4A7C-B96C-98103B85CE5B}" type="presOf" srcId="{CDE615D0-0CA3-42FE-8053-490013DC154F}" destId="{6831816C-A9FC-4D5A-8332-EE1C5D436FFA}" srcOrd="0" destOrd="0" presId="urn:microsoft.com/office/officeart/2005/8/layout/cycle2"/>
    <dgm:cxn modelId="{5A4EE6E5-6857-48DE-B010-E698B3245FF5}" type="presOf" srcId="{8E9D80BC-1BB9-40CC-B1F2-A5105AD6E75B}" destId="{298BA2E8-F58B-46F6-8D8D-12AAFEF3A5E8}" srcOrd="1" destOrd="0" presId="urn:microsoft.com/office/officeart/2005/8/layout/cycle2"/>
    <dgm:cxn modelId="{A28093F9-A790-4499-AD7E-CA8DB2F33F69}" type="presOf" srcId="{DDA15E59-3922-47DF-B65C-95726DC02740}" destId="{E5E0CE32-6C82-4D7F-9995-BA23547D6333}" srcOrd="1" destOrd="0" presId="urn:microsoft.com/office/officeart/2005/8/layout/cycle2"/>
    <dgm:cxn modelId="{713F3D5D-8470-482E-9E8C-B5946B440673}" type="presParOf" srcId="{6831816C-A9FC-4D5A-8332-EE1C5D436FFA}" destId="{F3A9A4A6-42B7-4FCF-9130-46D9C1369662}" srcOrd="0" destOrd="0" presId="urn:microsoft.com/office/officeart/2005/8/layout/cycle2"/>
    <dgm:cxn modelId="{D6042D5F-FAA4-4C67-A11F-DF61752DD469}" type="presParOf" srcId="{6831816C-A9FC-4D5A-8332-EE1C5D436FFA}" destId="{5D865DA5-BE71-4DA4-9C9D-D7F5C18668D2}" srcOrd="1" destOrd="0" presId="urn:microsoft.com/office/officeart/2005/8/layout/cycle2"/>
    <dgm:cxn modelId="{248A0999-A506-495C-92A9-8001F424A8D8}" type="presParOf" srcId="{5D865DA5-BE71-4DA4-9C9D-D7F5C18668D2}" destId="{ABB2DB3F-D6A7-43A2-8CB8-F8C864BCF45E}" srcOrd="0" destOrd="0" presId="urn:microsoft.com/office/officeart/2005/8/layout/cycle2"/>
    <dgm:cxn modelId="{8A9D249A-4C90-4A20-B7B7-A7647EE80C4C}" type="presParOf" srcId="{6831816C-A9FC-4D5A-8332-EE1C5D436FFA}" destId="{B488A94F-9088-4E00-AC98-AD16E6CC5E94}" srcOrd="2" destOrd="0" presId="urn:microsoft.com/office/officeart/2005/8/layout/cycle2"/>
    <dgm:cxn modelId="{A3258F4D-C06A-44A0-9F40-70874A407A20}" type="presParOf" srcId="{6831816C-A9FC-4D5A-8332-EE1C5D436FFA}" destId="{C83B69B0-810A-4C18-87C2-5C956729929B}" srcOrd="3" destOrd="0" presId="urn:microsoft.com/office/officeart/2005/8/layout/cycle2"/>
    <dgm:cxn modelId="{5834712E-3932-42F1-87CA-09B135AD25F2}" type="presParOf" srcId="{C83B69B0-810A-4C18-87C2-5C956729929B}" destId="{1BFF1D20-3939-4F68-8266-E24A674ECC87}" srcOrd="0" destOrd="0" presId="urn:microsoft.com/office/officeart/2005/8/layout/cycle2"/>
    <dgm:cxn modelId="{7193B1D5-2F45-40C9-985A-835D059EBD1F}" type="presParOf" srcId="{6831816C-A9FC-4D5A-8332-EE1C5D436FFA}" destId="{99C2B470-1B20-4F98-9331-6357D89B707D}" srcOrd="4" destOrd="0" presId="urn:microsoft.com/office/officeart/2005/8/layout/cycle2"/>
    <dgm:cxn modelId="{5E629A68-4576-4DD5-92D1-AFFE507A1098}" type="presParOf" srcId="{6831816C-A9FC-4D5A-8332-EE1C5D436FFA}" destId="{DF57C8E7-7869-4B64-A2D4-31E7EA7ACEBD}" srcOrd="5" destOrd="0" presId="urn:microsoft.com/office/officeart/2005/8/layout/cycle2"/>
    <dgm:cxn modelId="{3C90CD42-7459-43A5-805D-87D3BF7A1179}" type="presParOf" srcId="{DF57C8E7-7869-4B64-A2D4-31E7EA7ACEBD}" destId="{E5E0CE32-6C82-4D7F-9995-BA23547D6333}" srcOrd="0" destOrd="0" presId="urn:microsoft.com/office/officeart/2005/8/layout/cycle2"/>
    <dgm:cxn modelId="{40C9679C-FD42-4B27-8442-302B4B78CCE3}" type="presParOf" srcId="{6831816C-A9FC-4D5A-8332-EE1C5D436FFA}" destId="{E18A5D3F-6A8B-40FF-895C-FAF47C51D02A}" srcOrd="6" destOrd="0" presId="urn:microsoft.com/office/officeart/2005/8/layout/cycle2"/>
    <dgm:cxn modelId="{DAB21F36-0434-4E2A-AC40-2B475326F0DD}" type="presParOf" srcId="{6831816C-A9FC-4D5A-8332-EE1C5D436FFA}" destId="{21A86186-FE8B-4568-8BB6-AF314849AB62}" srcOrd="7" destOrd="0" presId="urn:microsoft.com/office/officeart/2005/8/layout/cycle2"/>
    <dgm:cxn modelId="{05ECC6B0-84D1-48BF-82BD-0A128C0C2A2E}" type="presParOf" srcId="{21A86186-FE8B-4568-8BB6-AF314849AB62}" destId="{5926EE19-CF38-4EFF-BC19-8586CD57541F}" srcOrd="0" destOrd="0" presId="urn:microsoft.com/office/officeart/2005/8/layout/cycle2"/>
    <dgm:cxn modelId="{02A8E647-21AB-4380-94DA-B996D13B02C6}" type="presParOf" srcId="{6831816C-A9FC-4D5A-8332-EE1C5D436FFA}" destId="{0E698CDB-1F59-4D59-BFB9-16898DD7F460}" srcOrd="8" destOrd="0" presId="urn:microsoft.com/office/officeart/2005/8/layout/cycle2"/>
    <dgm:cxn modelId="{D737C6ED-2AD0-4CD2-8DFB-38C28521916C}" type="presParOf" srcId="{6831816C-A9FC-4D5A-8332-EE1C5D436FFA}" destId="{FE99CFA5-6636-4963-B545-4B44F74D9A88}" srcOrd="9" destOrd="0" presId="urn:microsoft.com/office/officeart/2005/8/layout/cycle2"/>
    <dgm:cxn modelId="{4FBC7A30-4396-48BE-9D41-B8FB605ACF4B}" type="presParOf" srcId="{FE99CFA5-6636-4963-B545-4B44F74D9A88}" destId="{CC2C4A88-120F-4E33-BE56-7DAF2E2AFBB5}" srcOrd="0" destOrd="0" presId="urn:microsoft.com/office/officeart/2005/8/layout/cycle2"/>
    <dgm:cxn modelId="{B69C1AFC-6635-4665-BC43-91BDD9AA4089}" type="presParOf" srcId="{6831816C-A9FC-4D5A-8332-EE1C5D436FFA}" destId="{E858A15C-0045-4782-B79E-311463699EA4}" srcOrd="10" destOrd="0" presId="urn:microsoft.com/office/officeart/2005/8/layout/cycle2"/>
    <dgm:cxn modelId="{5D4EFEA8-7105-4FDA-8F30-7C01EC1D4EAD}" type="presParOf" srcId="{6831816C-A9FC-4D5A-8332-EE1C5D436FFA}" destId="{8098C298-726D-4D6B-B362-3D410CB8FF64}" srcOrd="11" destOrd="0" presId="urn:microsoft.com/office/officeart/2005/8/layout/cycle2"/>
    <dgm:cxn modelId="{66188BE4-C642-4E5C-B9E6-A786BEC510E4}" type="presParOf" srcId="{8098C298-726D-4D6B-B362-3D410CB8FF64}" destId="{298BA2E8-F58B-46F6-8D8D-12AAFEF3A5E8}"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FD29E2-F27E-4074-ADDE-C21B1AB6D2A4}"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l-GR"/>
        </a:p>
      </dgm:t>
    </dgm:pt>
    <dgm:pt modelId="{3CBA19E0-583C-4E77-B775-E8DB0E91B388}">
      <dgm:prSet phldrT="[Text]" custT="1"/>
      <dgm:spPr/>
      <dgm:t>
        <a:bodyPr/>
        <a:lstStyle/>
        <a:p>
          <a:r>
            <a:rPr lang="en-US" sz="1400" b="1" dirty="0">
              <a:solidFill>
                <a:schemeClr val="tx1"/>
              </a:solidFill>
            </a:rPr>
            <a:t>Claim</a:t>
          </a:r>
          <a:endParaRPr lang="el-GR" sz="1400" b="1" dirty="0">
            <a:solidFill>
              <a:schemeClr val="tx1"/>
            </a:solidFill>
          </a:endParaRPr>
        </a:p>
      </dgm:t>
    </dgm:pt>
    <dgm:pt modelId="{5759BCE1-17D1-4487-9A6B-03FC43AE934E}" type="parTrans" cxnId="{F522204A-C4D2-4F75-BE9E-BACED39C8645}">
      <dgm:prSet/>
      <dgm:spPr/>
      <dgm:t>
        <a:bodyPr/>
        <a:lstStyle/>
        <a:p>
          <a:endParaRPr lang="el-GR"/>
        </a:p>
      </dgm:t>
    </dgm:pt>
    <dgm:pt modelId="{9DE30C26-A412-4D54-8CEF-EC13853BFD9F}" type="sibTrans" cxnId="{F522204A-C4D2-4F75-BE9E-BACED39C8645}">
      <dgm:prSet/>
      <dgm:spPr/>
      <dgm:t>
        <a:bodyPr/>
        <a:lstStyle/>
        <a:p>
          <a:endParaRPr lang="el-GR"/>
        </a:p>
      </dgm:t>
    </dgm:pt>
    <dgm:pt modelId="{61D4C118-39FB-4971-BEE1-8906DF87EFFB}">
      <dgm:prSet phldrT="[Text]" custT="1"/>
      <dgm:spPr/>
      <dgm:t>
        <a:bodyPr/>
        <a:lstStyle/>
        <a:p>
          <a:pPr algn="just"/>
          <a:r>
            <a:rPr lang="en-US" sz="1400" b="1" dirty="0">
              <a:solidFill>
                <a:schemeClr val="tx1"/>
              </a:solidFill>
            </a:rPr>
            <a:t>The position/ thesis to be argued</a:t>
          </a:r>
          <a:endParaRPr lang="el-GR" sz="1400" b="1" dirty="0">
            <a:solidFill>
              <a:schemeClr val="tx1"/>
            </a:solidFill>
          </a:endParaRPr>
        </a:p>
      </dgm:t>
    </dgm:pt>
    <dgm:pt modelId="{B64A8D4B-CFFD-4274-B99B-443F92344268}" type="parTrans" cxnId="{80B0DA96-A806-40F8-AAFB-7837E86949B6}">
      <dgm:prSet/>
      <dgm:spPr/>
      <dgm:t>
        <a:bodyPr/>
        <a:lstStyle/>
        <a:p>
          <a:endParaRPr lang="el-GR"/>
        </a:p>
      </dgm:t>
    </dgm:pt>
    <dgm:pt modelId="{6B5FF3A6-FA46-4059-8B81-2246EB0D9FB9}" type="sibTrans" cxnId="{80B0DA96-A806-40F8-AAFB-7837E86949B6}">
      <dgm:prSet/>
      <dgm:spPr/>
      <dgm:t>
        <a:bodyPr/>
        <a:lstStyle/>
        <a:p>
          <a:endParaRPr lang="el-GR"/>
        </a:p>
      </dgm:t>
    </dgm:pt>
    <dgm:pt modelId="{3B5FA0BD-A886-4D58-9D64-B4ACDE1767EB}">
      <dgm:prSet phldrT="[Text]" custT="1"/>
      <dgm:spPr/>
      <dgm:t>
        <a:bodyPr/>
        <a:lstStyle/>
        <a:p>
          <a:r>
            <a:rPr lang="en-US" sz="1400" b="1" dirty="0">
              <a:solidFill>
                <a:schemeClr val="tx1"/>
              </a:solidFill>
            </a:rPr>
            <a:t>Data/ Fact/Evidence</a:t>
          </a:r>
          <a:endParaRPr lang="el-GR" sz="1400" b="1" dirty="0">
            <a:solidFill>
              <a:schemeClr val="tx1"/>
            </a:solidFill>
          </a:endParaRPr>
        </a:p>
      </dgm:t>
    </dgm:pt>
    <dgm:pt modelId="{3D4205AD-2306-4EFC-8B9D-84AD3E686A27}" type="parTrans" cxnId="{F8ED09B0-A4EF-4EFD-96A8-A7C2C7C0E716}">
      <dgm:prSet/>
      <dgm:spPr/>
      <dgm:t>
        <a:bodyPr/>
        <a:lstStyle/>
        <a:p>
          <a:endParaRPr lang="el-GR"/>
        </a:p>
      </dgm:t>
    </dgm:pt>
    <dgm:pt modelId="{A9D5AD48-CED6-4F23-8C9C-24DB3001F98A}" type="sibTrans" cxnId="{F8ED09B0-A4EF-4EFD-96A8-A7C2C7C0E716}">
      <dgm:prSet/>
      <dgm:spPr/>
      <dgm:t>
        <a:bodyPr/>
        <a:lstStyle/>
        <a:p>
          <a:endParaRPr lang="el-GR"/>
        </a:p>
      </dgm:t>
    </dgm:pt>
    <dgm:pt modelId="{B76BEF33-199D-4D5A-B646-8C935AB813ED}">
      <dgm:prSet phldrT="[Text]" custT="1"/>
      <dgm:spPr/>
      <dgm:t>
        <a:bodyPr/>
        <a:lstStyle/>
        <a:p>
          <a:pPr algn="just"/>
          <a:r>
            <a:rPr lang="en-US" sz="1400" b="1" dirty="0">
              <a:solidFill>
                <a:schemeClr val="tx1"/>
              </a:solidFill>
            </a:rPr>
            <a:t>Evidence</a:t>
          </a:r>
          <a:endParaRPr lang="el-GR" sz="1400" b="1" dirty="0">
            <a:solidFill>
              <a:schemeClr val="tx1"/>
            </a:solidFill>
          </a:endParaRPr>
        </a:p>
      </dgm:t>
    </dgm:pt>
    <dgm:pt modelId="{1FBDECB5-9DB2-41E5-B0AD-66EB69107E0E}" type="parTrans" cxnId="{177CE86B-1368-41E9-A807-2ED19DB0D251}">
      <dgm:prSet/>
      <dgm:spPr/>
      <dgm:t>
        <a:bodyPr/>
        <a:lstStyle/>
        <a:p>
          <a:endParaRPr lang="el-GR"/>
        </a:p>
      </dgm:t>
    </dgm:pt>
    <dgm:pt modelId="{926B0F41-7D32-4A93-96E5-A2A19A22BAF3}" type="sibTrans" cxnId="{177CE86B-1368-41E9-A807-2ED19DB0D251}">
      <dgm:prSet/>
      <dgm:spPr/>
      <dgm:t>
        <a:bodyPr/>
        <a:lstStyle/>
        <a:p>
          <a:endParaRPr lang="el-GR"/>
        </a:p>
      </dgm:t>
    </dgm:pt>
    <dgm:pt modelId="{75827282-A43A-448C-821C-6272E6AFE175}">
      <dgm:prSet phldrT="[Text]" custT="1"/>
      <dgm:spPr/>
      <dgm:t>
        <a:bodyPr/>
        <a:lstStyle/>
        <a:p>
          <a:pPr algn="just"/>
          <a:r>
            <a:rPr lang="en-US" sz="1400" b="1" dirty="0">
              <a:solidFill>
                <a:schemeClr val="tx1"/>
              </a:solidFill>
            </a:rPr>
            <a:t>Specific facts</a:t>
          </a:r>
          <a:endParaRPr lang="el-GR" sz="1400" b="1" dirty="0">
            <a:solidFill>
              <a:schemeClr val="tx1"/>
            </a:solidFill>
          </a:endParaRPr>
        </a:p>
      </dgm:t>
    </dgm:pt>
    <dgm:pt modelId="{440B0C6B-0311-4397-B91E-49235F6649B6}" type="parTrans" cxnId="{6933F3E1-CBEB-40EF-895A-625D107A0645}">
      <dgm:prSet/>
      <dgm:spPr/>
      <dgm:t>
        <a:bodyPr/>
        <a:lstStyle/>
        <a:p>
          <a:endParaRPr lang="el-GR"/>
        </a:p>
      </dgm:t>
    </dgm:pt>
    <dgm:pt modelId="{058BDFFA-58DF-4FE4-9F41-F4E637C647CD}" type="sibTrans" cxnId="{6933F3E1-CBEB-40EF-895A-625D107A0645}">
      <dgm:prSet/>
      <dgm:spPr/>
      <dgm:t>
        <a:bodyPr/>
        <a:lstStyle/>
        <a:p>
          <a:endParaRPr lang="el-GR"/>
        </a:p>
      </dgm:t>
    </dgm:pt>
    <dgm:pt modelId="{DD58837C-CBEF-4F72-B355-3A34FEEC3BCC}">
      <dgm:prSet phldrT="[Text]" custT="1"/>
      <dgm:spPr/>
      <dgm:t>
        <a:bodyPr/>
        <a:lstStyle/>
        <a:p>
          <a:r>
            <a:rPr lang="en-US" sz="1400" b="1" dirty="0">
              <a:solidFill>
                <a:schemeClr val="tx1"/>
              </a:solidFill>
            </a:rPr>
            <a:t>Warrant/ Reason/Ground</a:t>
          </a:r>
          <a:endParaRPr lang="el-GR" sz="1400" b="1" dirty="0">
            <a:solidFill>
              <a:schemeClr val="tx1"/>
            </a:solidFill>
          </a:endParaRPr>
        </a:p>
      </dgm:t>
    </dgm:pt>
    <dgm:pt modelId="{61361C17-6621-4FE9-AE69-C94E9EA4EC32}" type="parTrans" cxnId="{6F594A10-E7B1-42AB-9B9D-1FC6BD7629A4}">
      <dgm:prSet/>
      <dgm:spPr/>
      <dgm:t>
        <a:bodyPr/>
        <a:lstStyle/>
        <a:p>
          <a:endParaRPr lang="el-GR"/>
        </a:p>
      </dgm:t>
    </dgm:pt>
    <dgm:pt modelId="{D13AE26F-027F-44AC-947A-6383B0FB57DA}" type="sibTrans" cxnId="{6F594A10-E7B1-42AB-9B9D-1FC6BD7629A4}">
      <dgm:prSet/>
      <dgm:spPr/>
      <dgm:t>
        <a:bodyPr/>
        <a:lstStyle/>
        <a:p>
          <a:endParaRPr lang="el-GR"/>
        </a:p>
      </dgm:t>
    </dgm:pt>
    <dgm:pt modelId="{ED7A61FA-6C6E-4B05-A34A-DFE1446DFADB}">
      <dgm:prSet phldrT="[Text]" custT="1"/>
      <dgm:spPr/>
      <dgm:t>
        <a:bodyPr/>
        <a:lstStyle/>
        <a:p>
          <a:pPr algn="just"/>
          <a:r>
            <a:rPr lang="en-US" sz="1400" b="1" dirty="0">
              <a:solidFill>
                <a:schemeClr val="tx1"/>
              </a:solidFill>
            </a:rPr>
            <a:t>Rules/ principles that explain how the data can be viewed as supporting the claim</a:t>
          </a:r>
          <a:endParaRPr lang="el-GR" sz="1400" b="1" dirty="0">
            <a:solidFill>
              <a:schemeClr val="tx1"/>
            </a:solidFill>
          </a:endParaRPr>
        </a:p>
      </dgm:t>
    </dgm:pt>
    <dgm:pt modelId="{E78A23BF-5E64-48B5-A730-D96E83E0193C}" type="parTrans" cxnId="{C98C8CFA-A7CF-49DC-B33A-52E69F2F5192}">
      <dgm:prSet/>
      <dgm:spPr/>
      <dgm:t>
        <a:bodyPr/>
        <a:lstStyle/>
        <a:p>
          <a:endParaRPr lang="el-GR"/>
        </a:p>
      </dgm:t>
    </dgm:pt>
    <dgm:pt modelId="{9FF0FB0C-F27C-4578-B9AF-8036FDA5FF18}" type="sibTrans" cxnId="{C98C8CFA-A7CF-49DC-B33A-52E69F2F5192}">
      <dgm:prSet/>
      <dgm:spPr/>
      <dgm:t>
        <a:bodyPr/>
        <a:lstStyle/>
        <a:p>
          <a:endParaRPr lang="el-GR"/>
        </a:p>
      </dgm:t>
    </dgm:pt>
    <dgm:pt modelId="{3E886BBD-AB98-41C7-B495-03B7E1C9D147}">
      <dgm:prSet phldrT="[Text]" custT="1"/>
      <dgm:spPr/>
      <dgm:t>
        <a:bodyPr/>
        <a:lstStyle/>
        <a:p>
          <a:r>
            <a:rPr lang="en-US" sz="1400" b="1" dirty="0">
              <a:solidFill>
                <a:schemeClr val="tx1"/>
              </a:solidFill>
            </a:rPr>
            <a:t>Qualifier</a:t>
          </a:r>
          <a:endParaRPr lang="el-GR" sz="1400" b="1" dirty="0">
            <a:solidFill>
              <a:schemeClr val="tx1"/>
            </a:solidFill>
          </a:endParaRPr>
        </a:p>
      </dgm:t>
    </dgm:pt>
    <dgm:pt modelId="{4EA1ABBC-8485-4514-A8A7-E29A16B6BA3B}" type="parTrans" cxnId="{C79DDCDA-CCD6-4C40-807B-86FA72262E7A}">
      <dgm:prSet/>
      <dgm:spPr/>
      <dgm:t>
        <a:bodyPr/>
        <a:lstStyle/>
        <a:p>
          <a:endParaRPr lang="el-GR"/>
        </a:p>
      </dgm:t>
    </dgm:pt>
    <dgm:pt modelId="{9D1A49D1-091F-467B-B357-63CEE851AD08}" type="sibTrans" cxnId="{C79DDCDA-CCD6-4C40-807B-86FA72262E7A}">
      <dgm:prSet/>
      <dgm:spPr/>
      <dgm:t>
        <a:bodyPr/>
        <a:lstStyle/>
        <a:p>
          <a:endParaRPr lang="el-GR"/>
        </a:p>
      </dgm:t>
    </dgm:pt>
    <dgm:pt modelId="{CEB28CB4-B321-49D3-AABA-B4C33A00E915}">
      <dgm:prSet phldrT="[Text]" custT="1"/>
      <dgm:spPr/>
      <dgm:t>
        <a:bodyPr/>
        <a:lstStyle/>
        <a:p>
          <a:r>
            <a:rPr lang="en-US" sz="1400" b="1" dirty="0">
              <a:solidFill>
                <a:schemeClr val="tx1"/>
              </a:solidFill>
            </a:rPr>
            <a:t>Rebuttal </a:t>
          </a:r>
          <a:endParaRPr lang="el-GR" sz="1400" b="1" dirty="0">
            <a:solidFill>
              <a:schemeClr val="tx1"/>
            </a:solidFill>
          </a:endParaRPr>
        </a:p>
      </dgm:t>
    </dgm:pt>
    <dgm:pt modelId="{7F575810-A6AE-4AA2-9272-32155F8F630B}" type="parTrans" cxnId="{5BA4D090-D3B9-40DA-9D72-F172F3AC1543}">
      <dgm:prSet/>
      <dgm:spPr/>
      <dgm:t>
        <a:bodyPr/>
        <a:lstStyle/>
        <a:p>
          <a:endParaRPr lang="el-GR"/>
        </a:p>
      </dgm:t>
    </dgm:pt>
    <dgm:pt modelId="{E9A11052-624F-4CB6-9CD8-0D06F68BFD85}" type="sibTrans" cxnId="{5BA4D090-D3B9-40DA-9D72-F172F3AC1543}">
      <dgm:prSet/>
      <dgm:spPr/>
      <dgm:t>
        <a:bodyPr/>
        <a:lstStyle/>
        <a:p>
          <a:endParaRPr lang="el-GR"/>
        </a:p>
      </dgm:t>
    </dgm:pt>
    <dgm:pt modelId="{C437E2D6-BEAE-42FD-82A7-F3D18706DDC7}">
      <dgm:prSet phldrT="[Text]" custT="1"/>
      <dgm:spPr/>
      <dgm:t>
        <a:bodyPr/>
        <a:lstStyle/>
        <a:p>
          <a:r>
            <a:rPr lang="en-US" sz="1400" b="1" dirty="0">
              <a:solidFill>
                <a:schemeClr val="tx1"/>
              </a:solidFill>
            </a:rPr>
            <a:t>Backing</a:t>
          </a:r>
          <a:endParaRPr lang="el-GR" sz="1400" b="1" dirty="0">
            <a:solidFill>
              <a:schemeClr val="tx1"/>
            </a:solidFill>
          </a:endParaRPr>
        </a:p>
      </dgm:t>
    </dgm:pt>
    <dgm:pt modelId="{03225C08-672E-4F7A-A2EA-405229AD8141}" type="parTrans" cxnId="{7ACFB8E3-A05D-402F-9A37-E00F9CA07052}">
      <dgm:prSet/>
      <dgm:spPr/>
      <dgm:t>
        <a:bodyPr/>
        <a:lstStyle/>
        <a:p>
          <a:endParaRPr lang="el-GR"/>
        </a:p>
      </dgm:t>
    </dgm:pt>
    <dgm:pt modelId="{D474ADE3-85D7-49D4-926F-A78F888F7D9C}" type="sibTrans" cxnId="{7ACFB8E3-A05D-402F-9A37-E00F9CA07052}">
      <dgm:prSet/>
      <dgm:spPr/>
      <dgm:t>
        <a:bodyPr/>
        <a:lstStyle/>
        <a:p>
          <a:endParaRPr lang="el-GR"/>
        </a:p>
      </dgm:t>
    </dgm:pt>
    <dgm:pt modelId="{F94C5EB2-4542-4A67-B886-BF240660CCAD}">
      <dgm:prSet phldrT="[Text]" custT="1"/>
      <dgm:spPr/>
      <dgm:t>
        <a:bodyPr/>
        <a:lstStyle/>
        <a:p>
          <a:r>
            <a:rPr lang="en-US" sz="1400" b="1" dirty="0">
              <a:solidFill>
                <a:schemeClr val="tx1"/>
              </a:solidFill>
            </a:rPr>
            <a:t>Indication of how strong a claim can be made (possibly, probably, certainly)</a:t>
          </a:r>
          <a:endParaRPr lang="el-GR" sz="1400" b="1" dirty="0">
            <a:solidFill>
              <a:schemeClr val="tx1"/>
            </a:solidFill>
          </a:endParaRPr>
        </a:p>
      </dgm:t>
    </dgm:pt>
    <dgm:pt modelId="{5307727F-7E2D-4366-8E90-C233596D4FD7}" type="parTrans" cxnId="{5910C93A-4E6B-46FA-AE09-84B03426A511}">
      <dgm:prSet/>
      <dgm:spPr/>
      <dgm:t>
        <a:bodyPr/>
        <a:lstStyle/>
        <a:p>
          <a:endParaRPr lang="en-US"/>
        </a:p>
      </dgm:t>
    </dgm:pt>
    <dgm:pt modelId="{6C157344-40BB-4340-A05A-E7BEC8F97C5A}" type="sibTrans" cxnId="{5910C93A-4E6B-46FA-AE09-84B03426A511}">
      <dgm:prSet/>
      <dgm:spPr/>
      <dgm:t>
        <a:bodyPr/>
        <a:lstStyle/>
        <a:p>
          <a:endParaRPr lang="en-US"/>
        </a:p>
      </dgm:t>
    </dgm:pt>
    <dgm:pt modelId="{1DF564E5-A39A-4A48-8FE3-E1E43F8040C0}">
      <dgm:prSet phldrT="[Text]" custT="1"/>
      <dgm:spPr/>
      <dgm:t>
        <a:bodyPr/>
        <a:lstStyle/>
        <a:p>
          <a:r>
            <a:rPr lang="en-US" sz="1400" b="1" dirty="0">
              <a:solidFill>
                <a:schemeClr val="tx1"/>
              </a:solidFill>
            </a:rPr>
            <a:t>Consideration of counter arguments</a:t>
          </a:r>
          <a:endParaRPr lang="el-GR" sz="1400" b="1" dirty="0">
            <a:solidFill>
              <a:schemeClr val="tx1"/>
            </a:solidFill>
          </a:endParaRPr>
        </a:p>
      </dgm:t>
    </dgm:pt>
    <dgm:pt modelId="{77895074-E3C3-4A47-8943-17720111C952}" type="parTrans" cxnId="{7BBE2477-1E85-4B92-A0B6-C8C08B7BDCA3}">
      <dgm:prSet/>
      <dgm:spPr/>
      <dgm:t>
        <a:bodyPr/>
        <a:lstStyle/>
        <a:p>
          <a:endParaRPr lang="en-US"/>
        </a:p>
      </dgm:t>
    </dgm:pt>
    <dgm:pt modelId="{C99F00C8-D6BC-4CDD-9510-D419F7FDE997}" type="sibTrans" cxnId="{7BBE2477-1E85-4B92-A0B6-C8C08B7BDCA3}">
      <dgm:prSet/>
      <dgm:spPr/>
      <dgm:t>
        <a:bodyPr/>
        <a:lstStyle/>
        <a:p>
          <a:endParaRPr lang="en-US"/>
        </a:p>
      </dgm:t>
    </dgm:pt>
    <dgm:pt modelId="{EECE7030-45F7-43DD-A19E-2FEE7150A0E4}">
      <dgm:prSet phldrT="[Text]" custT="1"/>
      <dgm:spPr/>
      <dgm:t>
        <a:bodyPr/>
        <a:lstStyle/>
        <a:p>
          <a:r>
            <a:rPr lang="en-US" sz="1400" b="1" dirty="0">
              <a:solidFill>
                <a:schemeClr val="tx1"/>
              </a:solidFill>
            </a:rPr>
            <a:t>The set of conditions where the warrant is applicable.</a:t>
          </a:r>
          <a:endParaRPr lang="el-GR" sz="1400" b="1" dirty="0">
            <a:solidFill>
              <a:schemeClr val="tx1"/>
            </a:solidFill>
          </a:endParaRPr>
        </a:p>
      </dgm:t>
    </dgm:pt>
    <dgm:pt modelId="{A3302689-39DD-401B-A916-1902B6EFE0CD}" type="parTrans" cxnId="{EE222E36-A570-4BD7-8176-839F870A4507}">
      <dgm:prSet/>
      <dgm:spPr/>
      <dgm:t>
        <a:bodyPr/>
        <a:lstStyle/>
        <a:p>
          <a:endParaRPr lang="en-US"/>
        </a:p>
      </dgm:t>
    </dgm:pt>
    <dgm:pt modelId="{36DE6241-D264-434A-9673-7C847AAEBF23}" type="sibTrans" cxnId="{EE222E36-A570-4BD7-8176-839F870A4507}">
      <dgm:prSet/>
      <dgm:spPr/>
      <dgm:t>
        <a:bodyPr/>
        <a:lstStyle/>
        <a:p>
          <a:endParaRPr lang="en-US"/>
        </a:p>
      </dgm:t>
    </dgm:pt>
    <dgm:pt modelId="{3C41004A-E837-4DAE-B030-CF169C8E3896}" type="pres">
      <dgm:prSet presAssocID="{9CFD29E2-F27E-4074-ADDE-C21B1AB6D2A4}" presName="Name0" presStyleCnt="0">
        <dgm:presLayoutVars>
          <dgm:dir/>
          <dgm:animLvl val="lvl"/>
          <dgm:resizeHandles val="exact"/>
        </dgm:presLayoutVars>
      </dgm:prSet>
      <dgm:spPr/>
    </dgm:pt>
    <dgm:pt modelId="{03D6F5FB-9596-4A3A-8448-A75F8CC418E5}" type="pres">
      <dgm:prSet presAssocID="{3CBA19E0-583C-4E77-B775-E8DB0E91B388}" presName="linNode" presStyleCnt="0"/>
      <dgm:spPr/>
    </dgm:pt>
    <dgm:pt modelId="{61360FEE-0848-480C-BF21-BF5739701B65}" type="pres">
      <dgm:prSet presAssocID="{3CBA19E0-583C-4E77-B775-E8DB0E91B388}" presName="parentText" presStyleLbl="node1" presStyleIdx="0" presStyleCnt="6">
        <dgm:presLayoutVars>
          <dgm:chMax val="1"/>
          <dgm:bulletEnabled val="1"/>
        </dgm:presLayoutVars>
      </dgm:prSet>
      <dgm:spPr/>
    </dgm:pt>
    <dgm:pt modelId="{2A41CF1C-65C8-4BF2-AD8F-9C28277272D8}" type="pres">
      <dgm:prSet presAssocID="{3CBA19E0-583C-4E77-B775-E8DB0E91B388}" presName="descendantText" presStyleLbl="alignAccFollowNode1" presStyleIdx="0" presStyleCnt="6">
        <dgm:presLayoutVars>
          <dgm:bulletEnabled val="1"/>
        </dgm:presLayoutVars>
      </dgm:prSet>
      <dgm:spPr/>
    </dgm:pt>
    <dgm:pt modelId="{DE46ED80-B4FE-47D4-90D8-0A50E8738BC2}" type="pres">
      <dgm:prSet presAssocID="{9DE30C26-A412-4D54-8CEF-EC13853BFD9F}" presName="sp" presStyleCnt="0"/>
      <dgm:spPr/>
    </dgm:pt>
    <dgm:pt modelId="{5695C8A3-DCB0-44E8-8A52-BB78BC058C1B}" type="pres">
      <dgm:prSet presAssocID="{3B5FA0BD-A886-4D58-9D64-B4ACDE1767EB}" presName="linNode" presStyleCnt="0"/>
      <dgm:spPr/>
    </dgm:pt>
    <dgm:pt modelId="{FD699A18-B0D0-4E6E-BFF3-01067500BC80}" type="pres">
      <dgm:prSet presAssocID="{3B5FA0BD-A886-4D58-9D64-B4ACDE1767EB}" presName="parentText" presStyleLbl="node1" presStyleIdx="1" presStyleCnt="6">
        <dgm:presLayoutVars>
          <dgm:chMax val="1"/>
          <dgm:bulletEnabled val="1"/>
        </dgm:presLayoutVars>
      </dgm:prSet>
      <dgm:spPr/>
    </dgm:pt>
    <dgm:pt modelId="{B5D09360-8108-462B-87AA-B6D3ACBAA7AC}" type="pres">
      <dgm:prSet presAssocID="{3B5FA0BD-A886-4D58-9D64-B4ACDE1767EB}" presName="descendantText" presStyleLbl="alignAccFollowNode1" presStyleIdx="1" presStyleCnt="6">
        <dgm:presLayoutVars>
          <dgm:bulletEnabled val="1"/>
        </dgm:presLayoutVars>
      </dgm:prSet>
      <dgm:spPr/>
    </dgm:pt>
    <dgm:pt modelId="{FB2677B5-511C-4E9F-8DB9-B2DFDC3C1617}" type="pres">
      <dgm:prSet presAssocID="{A9D5AD48-CED6-4F23-8C9C-24DB3001F98A}" presName="sp" presStyleCnt="0"/>
      <dgm:spPr/>
    </dgm:pt>
    <dgm:pt modelId="{55FF74DB-FFC1-4A05-9744-111B04E3DCB8}" type="pres">
      <dgm:prSet presAssocID="{DD58837C-CBEF-4F72-B355-3A34FEEC3BCC}" presName="linNode" presStyleCnt="0"/>
      <dgm:spPr/>
    </dgm:pt>
    <dgm:pt modelId="{6B8B393F-5AF9-43F7-8519-8F2AEEB52E89}" type="pres">
      <dgm:prSet presAssocID="{DD58837C-CBEF-4F72-B355-3A34FEEC3BCC}" presName="parentText" presStyleLbl="node1" presStyleIdx="2" presStyleCnt="6">
        <dgm:presLayoutVars>
          <dgm:chMax val="1"/>
          <dgm:bulletEnabled val="1"/>
        </dgm:presLayoutVars>
      </dgm:prSet>
      <dgm:spPr/>
    </dgm:pt>
    <dgm:pt modelId="{C6227DA2-5501-4170-BE99-6379534F646A}" type="pres">
      <dgm:prSet presAssocID="{DD58837C-CBEF-4F72-B355-3A34FEEC3BCC}" presName="descendantText" presStyleLbl="alignAccFollowNode1" presStyleIdx="2" presStyleCnt="6" custScaleY="145912">
        <dgm:presLayoutVars>
          <dgm:bulletEnabled val="1"/>
        </dgm:presLayoutVars>
      </dgm:prSet>
      <dgm:spPr/>
    </dgm:pt>
    <dgm:pt modelId="{E2C5E8D0-9697-4527-82CC-F2D5FA99A219}" type="pres">
      <dgm:prSet presAssocID="{D13AE26F-027F-44AC-947A-6383B0FB57DA}" presName="sp" presStyleCnt="0"/>
      <dgm:spPr/>
    </dgm:pt>
    <dgm:pt modelId="{FC87E0FC-AF2F-4201-83A4-4DF5ABC5593D}" type="pres">
      <dgm:prSet presAssocID="{3E886BBD-AB98-41C7-B495-03B7E1C9D147}" presName="linNode" presStyleCnt="0"/>
      <dgm:spPr/>
    </dgm:pt>
    <dgm:pt modelId="{EC250833-938E-45E7-B23C-CF13CCE50EBA}" type="pres">
      <dgm:prSet presAssocID="{3E886BBD-AB98-41C7-B495-03B7E1C9D147}" presName="parentText" presStyleLbl="node1" presStyleIdx="3" presStyleCnt="6">
        <dgm:presLayoutVars>
          <dgm:chMax val="1"/>
          <dgm:bulletEnabled val="1"/>
        </dgm:presLayoutVars>
      </dgm:prSet>
      <dgm:spPr/>
    </dgm:pt>
    <dgm:pt modelId="{D58CD60B-FDFB-4BA6-8001-DFD15F9D6661}" type="pres">
      <dgm:prSet presAssocID="{3E886BBD-AB98-41C7-B495-03B7E1C9D147}" presName="descendantText" presStyleLbl="alignAccFollowNode1" presStyleIdx="3" presStyleCnt="6">
        <dgm:presLayoutVars>
          <dgm:bulletEnabled val="1"/>
        </dgm:presLayoutVars>
      </dgm:prSet>
      <dgm:spPr/>
    </dgm:pt>
    <dgm:pt modelId="{877B1294-EB7B-4753-8F54-BE53F4125D7E}" type="pres">
      <dgm:prSet presAssocID="{9D1A49D1-091F-467B-B357-63CEE851AD08}" presName="sp" presStyleCnt="0"/>
      <dgm:spPr/>
    </dgm:pt>
    <dgm:pt modelId="{09ACDC48-8B91-493E-9727-2EEF02C98BBE}" type="pres">
      <dgm:prSet presAssocID="{CEB28CB4-B321-49D3-AABA-B4C33A00E915}" presName="linNode" presStyleCnt="0"/>
      <dgm:spPr/>
    </dgm:pt>
    <dgm:pt modelId="{14747737-16D8-420E-9587-0AA8A4A8C7F9}" type="pres">
      <dgm:prSet presAssocID="{CEB28CB4-B321-49D3-AABA-B4C33A00E915}" presName="parentText" presStyleLbl="node1" presStyleIdx="4" presStyleCnt="6">
        <dgm:presLayoutVars>
          <dgm:chMax val="1"/>
          <dgm:bulletEnabled val="1"/>
        </dgm:presLayoutVars>
      </dgm:prSet>
      <dgm:spPr/>
    </dgm:pt>
    <dgm:pt modelId="{C38C8E6D-C957-4B38-8E30-4269EF552E2C}" type="pres">
      <dgm:prSet presAssocID="{CEB28CB4-B321-49D3-AABA-B4C33A00E915}" presName="descendantText" presStyleLbl="alignAccFollowNode1" presStyleIdx="4" presStyleCnt="6">
        <dgm:presLayoutVars>
          <dgm:bulletEnabled val="1"/>
        </dgm:presLayoutVars>
      </dgm:prSet>
      <dgm:spPr/>
    </dgm:pt>
    <dgm:pt modelId="{A966FD06-4C75-4280-B2AF-9E6C8C3C1688}" type="pres">
      <dgm:prSet presAssocID="{E9A11052-624F-4CB6-9CD8-0D06F68BFD85}" presName="sp" presStyleCnt="0"/>
      <dgm:spPr/>
    </dgm:pt>
    <dgm:pt modelId="{13A03027-821F-4805-84CC-E95A1EB28736}" type="pres">
      <dgm:prSet presAssocID="{C437E2D6-BEAE-42FD-82A7-F3D18706DDC7}" presName="linNode" presStyleCnt="0"/>
      <dgm:spPr/>
    </dgm:pt>
    <dgm:pt modelId="{DC848435-41AD-422D-A160-21C854AF1C44}" type="pres">
      <dgm:prSet presAssocID="{C437E2D6-BEAE-42FD-82A7-F3D18706DDC7}" presName="parentText" presStyleLbl="node1" presStyleIdx="5" presStyleCnt="6">
        <dgm:presLayoutVars>
          <dgm:chMax val="1"/>
          <dgm:bulletEnabled val="1"/>
        </dgm:presLayoutVars>
      </dgm:prSet>
      <dgm:spPr/>
    </dgm:pt>
    <dgm:pt modelId="{FAEE81A2-FF43-40BC-9E3E-B041EAA558A1}" type="pres">
      <dgm:prSet presAssocID="{C437E2D6-BEAE-42FD-82A7-F3D18706DDC7}" presName="descendantText" presStyleLbl="alignAccFollowNode1" presStyleIdx="5" presStyleCnt="6">
        <dgm:presLayoutVars>
          <dgm:bulletEnabled val="1"/>
        </dgm:presLayoutVars>
      </dgm:prSet>
      <dgm:spPr/>
    </dgm:pt>
  </dgm:ptLst>
  <dgm:cxnLst>
    <dgm:cxn modelId="{F6A04D06-BA76-47F7-B361-AD8CB4CCB836}" type="presOf" srcId="{1DF564E5-A39A-4A48-8FE3-E1E43F8040C0}" destId="{C38C8E6D-C957-4B38-8E30-4269EF552E2C}" srcOrd="0" destOrd="0" presId="urn:microsoft.com/office/officeart/2005/8/layout/vList5"/>
    <dgm:cxn modelId="{6F594A10-E7B1-42AB-9B9D-1FC6BD7629A4}" srcId="{9CFD29E2-F27E-4074-ADDE-C21B1AB6D2A4}" destId="{DD58837C-CBEF-4F72-B355-3A34FEEC3BCC}" srcOrd="2" destOrd="0" parTransId="{61361C17-6621-4FE9-AE69-C94E9EA4EC32}" sibTransId="{D13AE26F-027F-44AC-947A-6383B0FB57DA}"/>
    <dgm:cxn modelId="{809C2724-E62A-4904-B10C-BFEEF28C32CE}" type="presOf" srcId="{75827282-A43A-448C-821C-6272E6AFE175}" destId="{B5D09360-8108-462B-87AA-B6D3ACBAA7AC}" srcOrd="0" destOrd="1" presId="urn:microsoft.com/office/officeart/2005/8/layout/vList5"/>
    <dgm:cxn modelId="{EE222E36-A570-4BD7-8176-839F870A4507}" srcId="{C437E2D6-BEAE-42FD-82A7-F3D18706DDC7}" destId="{EECE7030-45F7-43DD-A19E-2FEE7150A0E4}" srcOrd="0" destOrd="0" parTransId="{A3302689-39DD-401B-A916-1902B6EFE0CD}" sibTransId="{36DE6241-D264-434A-9673-7C847AAEBF23}"/>
    <dgm:cxn modelId="{5910C93A-4E6B-46FA-AE09-84B03426A511}" srcId="{3E886BBD-AB98-41C7-B495-03B7E1C9D147}" destId="{F94C5EB2-4542-4A67-B886-BF240660CCAD}" srcOrd="0" destOrd="0" parTransId="{5307727F-7E2D-4366-8E90-C233596D4FD7}" sibTransId="{6C157344-40BB-4340-A05A-E7BEC8F97C5A}"/>
    <dgm:cxn modelId="{0256913B-3B1D-4F1D-AF9C-516270C68A9F}" type="presOf" srcId="{3E886BBD-AB98-41C7-B495-03B7E1C9D147}" destId="{EC250833-938E-45E7-B23C-CF13CCE50EBA}" srcOrd="0" destOrd="0" presId="urn:microsoft.com/office/officeart/2005/8/layout/vList5"/>
    <dgm:cxn modelId="{D7E6AB64-89A1-4DD9-BA3F-ED1664769370}" type="presOf" srcId="{9CFD29E2-F27E-4074-ADDE-C21B1AB6D2A4}" destId="{3C41004A-E837-4DAE-B030-CF169C8E3896}" srcOrd="0" destOrd="0" presId="urn:microsoft.com/office/officeart/2005/8/layout/vList5"/>
    <dgm:cxn modelId="{82FBCC66-E780-4ECF-9567-AA0FCD8E3D5C}" type="presOf" srcId="{3CBA19E0-583C-4E77-B775-E8DB0E91B388}" destId="{61360FEE-0848-480C-BF21-BF5739701B65}" srcOrd="0" destOrd="0" presId="urn:microsoft.com/office/officeart/2005/8/layout/vList5"/>
    <dgm:cxn modelId="{DA74B247-852D-4D95-9CE1-1424DBABE8D2}" type="presOf" srcId="{61D4C118-39FB-4971-BEE1-8906DF87EFFB}" destId="{2A41CF1C-65C8-4BF2-AD8F-9C28277272D8}" srcOrd="0" destOrd="0" presId="urn:microsoft.com/office/officeart/2005/8/layout/vList5"/>
    <dgm:cxn modelId="{AAD87549-2CF4-4CF3-81DA-A5D98782B141}" type="presOf" srcId="{F94C5EB2-4542-4A67-B886-BF240660CCAD}" destId="{D58CD60B-FDFB-4BA6-8001-DFD15F9D6661}" srcOrd="0" destOrd="0" presId="urn:microsoft.com/office/officeart/2005/8/layout/vList5"/>
    <dgm:cxn modelId="{F522204A-C4D2-4F75-BE9E-BACED39C8645}" srcId="{9CFD29E2-F27E-4074-ADDE-C21B1AB6D2A4}" destId="{3CBA19E0-583C-4E77-B775-E8DB0E91B388}" srcOrd="0" destOrd="0" parTransId="{5759BCE1-17D1-4487-9A6B-03FC43AE934E}" sibTransId="{9DE30C26-A412-4D54-8CEF-EC13853BFD9F}"/>
    <dgm:cxn modelId="{177CE86B-1368-41E9-A807-2ED19DB0D251}" srcId="{3B5FA0BD-A886-4D58-9D64-B4ACDE1767EB}" destId="{B76BEF33-199D-4D5A-B646-8C935AB813ED}" srcOrd="0" destOrd="0" parTransId="{1FBDECB5-9DB2-41E5-B0AD-66EB69107E0E}" sibTransId="{926B0F41-7D32-4A93-96E5-A2A19A22BAF3}"/>
    <dgm:cxn modelId="{5BD24E4E-BD45-4538-B0A4-A5A5F2DD07BE}" type="presOf" srcId="{DD58837C-CBEF-4F72-B355-3A34FEEC3BCC}" destId="{6B8B393F-5AF9-43F7-8519-8F2AEEB52E89}" srcOrd="0" destOrd="0" presId="urn:microsoft.com/office/officeart/2005/8/layout/vList5"/>
    <dgm:cxn modelId="{C5130D56-CE61-4BD5-943D-604B2F2B98BB}" type="presOf" srcId="{EECE7030-45F7-43DD-A19E-2FEE7150A0E4}" destId="{FAEE81A2-FF43-40BC-9E3E-B041EAA558A1}" srcOrd="0" destOrd="0" presId="urn:microsoft.com/office/officeart/2005/8/layout/vList5"/>
    <dgm:cxn modelId="{7BBE2477-1E85-4B92-A0B6-C8C08B7BDCA3}" srcId="{CEB28CB4-B321-49D3-AABA-B4C33A00E915}" destId="{1DF564E5-A39A-4A48-8FE3-E1E43F8040C0}" srcOrd="0" destOrd="0" parTransId="{77895074-E3C3-4A47-8943-17720111C952}" sibTransId="{C99F00C8-D6BC-4CDD-9510-D419F7FDE997}"/>
    <dgm:cxn modelId="{5E02E878-8850-4742-8493-0DA47403FF9E}" type="presOf" srcId="{C437E2D6-BEAE-42FD-82A7-F3D18706DDC7}" destId="{DC848435-41AD-422D-A160-21C854AF1C44}" srcOrd="0" destOrd="0" presId="urn:microsoft.com/office/officeart/2005/8/layout/vList5"/>
    <dgm:cxn modelId="{5BA4D090-D3B9-40DA-9D72-F172F3AC1543}" srcId="{9CFD29E2-F27E-4074-ADDE-C21B1AB6D2A4}" destId="{CEB28CB4-B321-49D3-AABA-B4C33A00E915}" srcOrd="4" destOrd="0" parTransId="{7F575810-A6AE-4AA2-9272-32155F8F630B}" sibTransId="{E9A11052-624F-4CB6-9CD8-0D06F68BFD85}"/>
    <dgm:cxn modelId="{80B0DA96-A806-40F8-AAFB-7837E86949B6}" srcId="{3CBA19E0-583C-4E77-B775-E8DB0E91B388}" destId="{61D4C118-39FB-4971-BEE1-8906DF87EFFB}" srcOrd="0" destOrd="0" parTransId="{B64A8D4B-CFFD-4274-B99B-443F92344268}" sibTransId="{6B5FF3A6-FA46-4059-8B81-2246EB0D9FB9}"/>
    <dgm:cxn modelId="{1C1F1998-69A8-49FE-9B78-DA3C3DEAE65E}" type="presOf" srcId="{B76BEF33-199D-4D5A-B646-8C935AB813ED}" destId="{B5D09360-8108-462B-87AA-B6D3ACBAA7AC}" srcOrd="0" destOrd="0" presId="urn:microsoft.com/office/officeart/2005/8/layout/vList5"/>
    <dgm:cxn modelId="{F8ED09B0-A4EF-4EFD-96A8-A7C2C7C0E716}" srcId="{9CFD29E2-F27E-4074-ADDE-C21B1AB6D2A4}" destId="{3B5FA0BD-A886-4D58-9D64-B4ACDE1767EB}" srcOrd="1" destOrd="0" parTransId="{3D4205AD-2306-4EFC-8B9D-84AD3E686A27}" sibTransId="{A9D5AD48-CED6-4F23-8C9C-24DB3001F98A}"/>
    <dgm:cxn modelId="{44D7FFBF-9C1A-49AF-A648-C871BA69C2E6}" type="presOf" srcId="{CEB28CB4-B321-49D3-AABA-B4C33A00E915}" destId="{14747737-16D8-420E-9587-0AA8A4A8C7F9}" srcOrd="0" destOrd="0" presId="urn:microsoft.com/office/officeart/2005/8/layout/vList5"/>
    <dgm:cxn modelId="{719F38C0-7E8C-45A1-BEBA-0FF4BD555D75}" type="presOf" srcId="{3B5FA0BD-A886-4D58-9D64-B4ACDE1767EB}" destId="{FD699A18-B0D0-4E6E-BFF3-01067500BC80}" srcOrd="0" destOrd="0" presId="urn:microsoft.com/office/officeart/2005/8/layout/vList5"/>
    <dgm:cxn modelId="{3FFE26D2-5965-4C3E-BD8E-5CA4192E31DD}" type="presOf" srcId="{ED7A61FA-6C6E-4B05-A34A-DFE1446DFADB}" destId="{C6227DA2-5501-4170-BE99-6379534F646A}" srcOrd="0" destOrd="0" presId="urn:microsoft.com/office/officeart/2005/8/layout/vList5"/>
    <dgm:cxn modelId="{C79DDCDA-CCD6-4C40-807B-86FA72262E7A}" srcId="{9CFD29E2-F27E-4074-ADDE-C21B1AB6D2A4}" destId="{3E886BBD-AB98-41C7-B495-03B7E1C9D147}" srcOrd="3" destOrd="0" parTransId="{4EA1ABBC-8485-4514-A8A7-E29A16B6BA3B}" sibTransId="{9D1A49D1-091F-467B-B357-63CEE851AD08}"/>
    <dgm:cxn modelId="{6933F3E1-CBEB-40EF-895A-625D107A0645}" srcId="{3B5FA0BD-A886-4D58-9D64-B4ACDE1767EB}" destId="{75827282-A43A-448C-821C-6272E6AFE175}" srcOrd="1" destOrd="0" parTransId="{440B0C6B-0311-4397-B91E-49235F6649B6}" sibTransId="{058BDFFA-58DF-4FE4-9F41-F4E637C647CD}"/>
    <dgm:cxn modelId="{7ACFB8E3-A05D-402F-9A37-E00F9CA07052}" srcId="{9CFD29E2-F27E-4074-ADDE-C21B1AB6D2A4}" destId="{C437E2D6-BEAE-42FD-82A7-F3D18706DDC7}" srcOrd="5" destOrd="0" parTransId="{03225C08-672E-4F7A-A2EA-405229AD8141}" sibTransId="{D474ADE3-85D7-49D4-926F-A78F888F7D9C}"/>
    <dgm:cxn modelId="{C98C8CFA-A7CF-49DC-B33A-52E69F2F5192}" srcId="{DD58837C-CBEF-4F72-B355-3A34FEEC3BCC}" destId="{ED7A61FA-6C6E-4B05-A34A-DFE1446DFADB}" srcOrd="0" destOrd="0" parTransId="{E78A23BF-5E64-48B5-A730-D96E83E0193C}" sibTransId="{9FF0FB0C-F27C-4578-B9AF-8036FDA5FF18}"/>
    <dgm:cxn modelId="{3C276667-F53A-47B5-94D0-DF86B984FF9F}" type="presParOf" srcId="{3C41004A-E837-4DAE-B030-CF169C8E3896}" destId="{03D6F5FB-9596-4A3A-8448-A75F8CC418E5}" srcOrd="0" destOrd="0" presId="urn:microsoft.com/office/officeart/2005/8/layout/vList5"/>
    <dgm:cxn modelId="{7EA89E2C-E55F-4CD0-B824-47AA024B46FA}" type="presParOf" srcId="{03D6F5FB-9596-4A3A-8448-A75F8CC418E5}" destId="{61360FEE-0848-480C-BF21-BF5739701B65}" srcOrd="0" destOrd="0" presId="urn:microsoft.com/office/officeart/2005/8/layout/vList5"/>
    <dgm:cxn modelId="{2983F0AF-428B-49D8-87B6-8E74E5170278}" type="presParOf" srcId="{03D6F5FB-9596-4A3A-8448-A75F8CC418E5}" destId="{2A41CF1C-65C8-4BF2-AD8F-9C28277272D8}" srcOrd="1" destOrd="0" presId="urn:microsoft.com/office/officeart/2005/8/layout/vList5"/>
    <dgm:cxn modelId="{4526DAFF-E1D4-4C71-BE62-7914A65C8D79}" type="presParOf" srcId="{3C41004A-E837-4DAE-B030-CF169C8E3896}" destId="{DE46ED80-B4FE-47D4-90D8-0A50E8738BC2}" srcOrd="1" destOrd="0" presId="urn:microsoft.com/office/officeart/2005/8/layout/vList5"/>
    <dgm:cxn modelId="{F339EFC5-7A2E-4D4C-99E8-A3D6AD286854}" type="presParOf" srcId="{3C41004A-E837-4DAE-B030-CF169C8E3896}" destId="{5695C8A3-DCB0-44E8-8A52-BB78BC058C1B}" srcOrd="2" destOrd="0" presId="urn:microsoft.com/office/officeart/2005/8/layout/vList5"/>
    <dgm:cxn modelId="{C74DA388-C3DB-4B52-A71A-2506CD34E630}" type="presParOf" srcId="{5695C8A3-DCB0-44E8-8A52-BB78BC058C1B}" destId="{FD699A18-B0D0-4E6E-BFF3-01067500BC80}" srcOrd="0" destOrd="0" presId="urn:microsoft.com/office/officeart/2005/8/layout/vList5"/>
    <dgm:cxn modelId="{4EAA290C-3EEA-4DF4-B302-9401BD3FC96E}" type="presParOf" srcId="{5695C8A3-DCB0-44E8-8A52-BB78BC058C1B}" destId="{B5D09360-8108-462B-87AA-B6D3ACBAA7AC}" srcOrd="1" destOrd="0" presId="urn:microsoft.com/office/officeart/2005/8/layout/vList5"/>
    <dgm:cxn modelId="{71DB08E4-C2FD-4BE6-BD10-7E6D0CE300F4}" type="presParOf" srcId="{3C41004A-E837-4DAE-B030-CF169C8E3896}" destId="{FB2677B5-511C-4E9F-8DB9-B2DFDC3C1617}" srcOrd="3" destOrd="0" presId="urn:microsoft.com/office/officeart/2005/8/layout/vList5"/>
    <dgm:cxn modelId="{49327A19-182D-409E-A47C-599FBB8E6A8C}" type="presParOf" srcId="{3C41004A-E837-4DAE-B030-CF169C8E3896}" destId="{55FF74DB-FFC1-4A05-9744-111B04E3DCB8}" srcOrd="4" destOrd="0" presId="urn:microsoft.com/office/officeart/2005/8/layout/vList5"/>
    <dgm:cxn modelId="{E721BE9D-ED6D-43BE-A855-9A1307606F08}" type="presParOf" srcId="{55FF74DB-FFC1-4A05-9744-111B04E3DCB8}" destId="{6B8B393F-5AF9-43F7-8519-8F2AEEB52E89}" srcOrd="0" destOrd="0" presId="urn:microsoft.com/office/officeart/2005/8/layout/vList5"/>
    <dgm:cxn modelId="{D366282F-F3A8-4E63-A90E-054C2B30F92D}" type="presParOf" srcId="{55FF74DB-FFC1-4A05-9744-111B04E3DCB8}" destId="{C6227DA2-5501-4170-BE99-6379534F646A}" srcOrd="1" destOrd="0" presId="urn:microsoft.com/office/officeart/2005/8/layout/vList5"/>
    <dgm:cxn modelId="{416FEDE7-6B45-439C-BA1A-6E592FBEA459}" type="presParOf" srcId="{3C41004A-E837-4DAE-B030-CF169C8E3896}" destId="{E2C5E8D0-9697-4527-82CC-F2D5FA99A219}" srcOrd="5" destOrd="0" presId="urn:microsoft.com/office/officeart/2005/8/layout/vList5"/>
    <dgm:cxn modelId="{26936176-8097-4F71-93FD-90551C4A10D2}" type="presParOf" srcId="{3C41004A-E837-4DAE-B030-CF169C8E3896}" destId="{FC87E0FC-AF2F-4201-83A4-4DF5ABC5593D}" srcOrd="6" destOrd="0" presId="urn:microsoft.com/office/officeart/2005/8/layout/vList5"/>
    <dgm:cxn modelId="{88183D82-0D3D-4E5D-AF15-60056FC9CF84}" type="presParOf" srcId="{FC87E0FC-AF2F-4201-83A4-4DF5ABC5593D}" destId="{EC250833-938E-45E7-B23C-CF13CCE50EBA}" srcOrd="0" destOrd="0" presId="urn:microsoft.com/office/officeart/2005/8/layout/vList5"/>
    <dgm:cxn modelId="{4AB0766C-A178-4EFA-8018-A454D6182745}" type="presParOf" srcId="{FC87E0FC-AF2F-4201-83A4-4DF5ABC5593D}" destId="{D58CD60B-FDFB-4BA6-8001-DFD15F9D6661}" srcOrd="1" destOrd="0" presId="urn:microsoft.com/office/officeart/2005/8/layout/vList5"/>
    <dgm:cxn modelId="{D87423AF-21BF-43B2-9D71-57EC2F23F609}" type="presParOf" srcId="{3C41004A-E837-4DAE-B030-CF169C8E3896}" destId="{877B1294-EB7B-4753-8F54-BE53F4125D7E}" srcOrd="7" destOrd="0" presId="urn:microsoft.com/office/officeart/2005/8/layout/vList5"/>
    <dgm:cxn modelId="{8C0F4316-C9C5-43AB-AF50-61EA375D33B6}" type="presParOf" srcId="{3C41004A-E837-4DAE-B030-CF169C8E3896}" destId="{09ACDC48-8B91-493E-9727-2EEF02C98BBE}" srcOrd="8" destOrd="0" presId="urn:microsoft.com/office/officeart/2005/8/layout/vList5"/>
    <dgm:cxn modelId="{B3C8D1F2-510E-4ACE-A745-EE7C25957BA4}" type="presParOf" srcId="{09ACDC48-8B91-493E-9727-2EEF02C98BBE}" destId="{14747737-16D8-420E-9587-0AA8A4A8C7F9}" srcOrd="0" destOrd="0" presId="urn:microsoft.com/office/officeart/2005/8/layout/vList5"/>
    <dgm:cxn modelId="{6A873206-7A37-4CA3-833D-1E0A8777EBFF}" type="presParOf" srcId="{09ACDC48-8B91-493E-9727-2EEF02C98BBE}" destId="{C38C8E6D-C957-4B38-8E30-4269EF552E2C}" srcOrd="1" destOrd="0" presId="urn:microsoft.com/office/officeart/2005/8/layout/vList5"/>
    <dgm:cxn modelId="{0BCEF672-5AE3-41ED-A10D-962319A714EA}" type="presParOf" srcId="{3C41004A-E837-4DAE-B030-CF169C8E3896}" destId="{A966FD06-4C75-4280-B2AF-9E6C8C3C1688}" srcOrd="9" destOrd="0" presId="urn:microsoft.com/office/officeart/2005/8/layout/vList5"/>
    <dgm:cxn modelId="{107DA59F-56A3-4B74-B81C-1D9005C31F4A}" type="presParOf" srcId="{3C41004A-E837-4DAE-B030-CF169C8E3896}" destId="{13A03027-821F-4805-84CC-E95A1EB28736}" srcOrd="10" destOrd="0" presId="urn:microsoft.com/office/officeart/2005/8/layout/vList5"/>
    <dgm:cxn modelId="{34027AC4-8C4A-436C-AAD3-B4FEAF547661}" type="presParOf" srcId="{13A03027-821F-4805-84CC-E95A1EB28736}" destId="{DC848435-41AD-422D-A160-21C854AF1C44}" srcOrd="0" destOrd="0" presId="urn:microsoft.com/office/officeart/2005/8/layout/vList5"/>
    <dgm:cxn modelId="{B5487FFF-5C0E-4EFF-8433-24910E6F5CB2}" type="presParOf" srcId="{13A03027-821F-4805-84CC-E95A1EB28736}" destId="{FAEE81A2-FF43-40BC-9E3E-B041EAA558A1}"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260814-79CC-4E0A-89EA-863788E2A817}">
      <dsp:nvSpPr>
        <dsp:cNvPr id="0" name=""/>
        <dsp:cNvSpPr/>
      </dsp:nvSpPr>
      <dsp:spPr>
        <a:xfrm>
          <a:off x="162877" y="287"/>
          <a:ext cx="3327201" cy="199632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l-GR" sz="1600" b="1" kern="1200" dirty="0">
              <a:latin typeface="Calibri" panose="020F0502020204030204"/>
              <a:ea typeface="+mn-ea"/>
              <a:cs typeface="+mn-cs"/>
            </a:rPr>
            <a:t>Επίπεδο 1 </a:t>
          </a:r>
        </a:p>
        <a:p>
          <a:pPr marL="0" lvl="0" indent="0" algn="ctr" defTabSz="711200">
            <a:lnSpc>
              <a:spcPct val="90000"/>
            </a:lnSpc>
            <a:spcBef>
              <a:spcPct val="0"/>
            </a:spcBef>
            <a:spcAft>
              <a:spcPct val="35000"/>
            </a:spcAft>
            <a:buNone/>
          </a:pPr>
          <a:r>
            <a:rPr lang="el-GR" sz="1600" b="1" kern="1200" dirty="0">
              <a:latin typeface="Calibri" panose="020F0502020204030204"/>
              <a:ea typeface="+mn-ea"/>
              <a:cs typeface="+mn-cs"/>
            </a:rPr>
            <a:t>Επιχειρήματα που αποτελούνται από έναν απλό ισχυρισμό.</a:t>
          </a:r>
        </a:p>
      </dsp:txBody>
      <dsp:txXfrm>
        <a:off x="162877" y="287"/>
        <a:ext cx="3327201" cy="1996320"/>
      </dsp:txXfrm>
    </dsp:sp>
    <dsp:sp modelId="{3872AAF6-25A4-4BEC-9468-B6E45173BB1F}">
      <dsp:nvSpPr>
        <dsp:cNvPr id="0" name=""/>
        <dsp:cNvSpPr/>
      </dsp:nvSpPr>
      <dsp:spPr>
        <a:xfrm>
          <a:off x="3822799" y="287"/>
          <a:ext cx="3327201" cy="199632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l-GR" sz="1400" b="1" kern="1200" dirty="0">
              <a:latin typeface="Calibri" panose="020F0502020204030204"/>
              <a:ea typeface="+mn-ea"/>
              <a:cs typeface="+mn-cs"/>
            </a:rPr>
            <a:t>Επίπεδο 2 </a:t>
          </a:r>
        </a:p>
        <a:p>
          <a:pPr marL="0" lvl="0" indent="0" algn="ctr" defTabSz="622300">
            <a:lnSpc>
              <a:spcPct val="90000"/>
            </a:lnSpc>
            <a:spcBef>
              <a:spcPct val="0"/>
            </a:spcBef>
            <a:spcAft>
              <a:spcPct val="35000"/>
            </a:spcAft>
            <a:buNone/>
          </a:pPr>
          <a:r>
            <a:rPr lang="el-GR" sz="1400" b="1" kern="1200" dirty="0">
              <a:latin typeface="Calibri" panose="020F0502020204030204"/>
              <a:ea typeface="+mn-ea"/>
              <a:cs typeface="+mn-cs"/>
            </a:rPr>
            <a:t>Επιχειρήματα με ισχυρισμό που υποστηρίζεται από </a:t>
          </a:r>
          <a:r>
            <a:rPr lang="el-GR" sz="1400" b="1" kern="1200" dirty="0" err="1">
              <a:latin typeface="Calibri" panose="020F0502020204030204"/>
              <a:ea typeface="+mn-ea"/>
              <a:cs typeface="+mn-cs"/>
            </a:rPr>
            <a:t>δεδομένα,υποθέσεις</a:t>
          </a:r>
          <a:r>
            <a:rPr lang="el-GR" sz="1400" b="1" kern="1200" dirty="0">
              <a:latin typeface="Calibri" panose="020F0502020204030204"/>
              <a:ea typeface="+mn-ea"/>
              <a:cs typeface="+mn-cs"/>
            </a:rPr>
            <a:t> ή λόγους αλλά χωρίς εξηγήσεις για περιπτώσεις στις οποίες το επιχείρημα δεν είναι ορθό (</a:t>
          </a:r>
          <a:r>
            <a:rPr lang="en-US" sz="1400" b="1" kern="1200" dirty="0">
              <a:latin typeface="Calibri" panose="020F0502020204030204"/>
              <a:ea typeface="+mn-ea"/>
              <a:cs typeface="+mn-cs"/>
            </a:rPr>
            <a:t>rebuttals)</a:t>
          </a:r>
          <a:endParaRPr lang="el-GR" sz="1400" b="1" kern="1200" dirty="0">
            <a:latin typeface="Calibri" panose="020F0502020204030204"/>
            <a:ea typeface="+mn-ea"/>
            <a:cs typeface="+mn-cs"/>
          </a:endParaRPr>
        </a:p>
      </dsp:txBody>
      <dsp:txXfrm>
        <a:off x="3822799" y="287"/>
        <a:ext cx="3327201" cy="1996320"/>
      </dsp:txXfrm>
    </dsp:sp>
    <dsp:sp modelId="{ACB5A8AA-D525-4CEE-92A0-33FED80BA2CF}">
      <dsp:nvSpPr>
        <dsp:cNvPr id="0" name=""/>
        <dsp:cNvSpPr/>
      </dsp:nvSpPr>
      <dsp:spPr>
        <a:xfrm>
          <a:off x="7482720" y="287"/>
          <a:ext cx="3327201" cy="199632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l-GR" sz="1600" b="1" kern="1200" dirty="0">
              <a:latin typeface="Calibri" panose="020F0502020204030204"/>
              <a:ea typeface="+mn-ea"/>
              <a:cs typeface="+mn-cs"/>
            </a:rPr>
            <a:t>Επίπεδο 3</a:t>
          </a:r>
        </a:p>
        <a:p>
          <a:pPr marL="0" lvl="0" indent="0" algn="ctr" defTabSz="711200">
            <a:lnSpc>
              <a:spcPct val="90000"/>
            </a:lnSpc>
            <a:spcBef>
              <a:spcPct val="0"/>
            </a:spcBef>
            <a:spcAft>
              <a:spcPct val="35000"/>
            </a:spcAft>
            <a:buNone/>
          </a:pPr>
          <a:r>
            <a:rPr lang="el-GR" sz="1600" b="1" kern="1200" dirty="0">
              <a:latin typeface="Calibri" panose="020F0502020204030204"/>
              <a:ea typeface="+mn-ea"/>
              <a:cs typeface="+mn-cs"/>
            </a:rPr>
            <a:t> Επιχειρήματα με ισχυρισμό που υποστηρίζεται από δεδομένα, υποθέσεις ή λόγους και προσπάθειες για εξηγήσεις για περιπτώσεις στις οποίες το επιχείρημα δεν είναι ορθό (</a:t>
          </a:r>
          <a:r>
            <a:rPr lang="en-US" sz="1600" b="1" kern="1200" dirty="0">
              <a:latin typeface="Calibri" panose="020F0502020204030204"/>
              <a:ea typeface="+mn-ea"/>
              <a:cs typeface="+mn-cs"/>
            </a:rPr>
            <a:t>rebuttals)</a:t>
          </a:r>
          <a:endParaRPr lang="el-GR" sz="1600" b="1" kern="1200" dirty="0">
            <a:latin typeface="Calibri" panose="020F0502020204030204"/>
            <a:ea typeface="+mn-ea"/>
            <a:cs typeface="+mn-cs"/>
          </a:endParaRPr>
        </a:p>
      </dsp:txBody>
      <dsp:txXfrm>
        <a:off x="7482720" y="287"/>
        <a:ext cx="3327201" cy="1996320"/>
      </dsp:txXfrm>
    </dsp:sp>
    <dsp:sp modelId="{6DBCA0DF-B79D-40B5-AD7D-974444B41A48}">
      <dsp:nvSpPr>
        <dsp:cNvPr id="0" name=""/>
        <dsp:cNvSpPr/>
      </dsp:nvSpPr>
      <dsp:spPr>
        <a:xfrm>
          <a:off x="1992838" y="2329329"/>
          <a:ext cx="3327201" cy="199632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l-GR" sz="1600" b="1" kern="1200" dirty="0">
              <a:latin typeface="Calibri" panose="020F0502020204030204"/>
              <a:ea typeface="+mn-ea"/>
              <a:cs typeface="+mn-cs"/>
            </a:rPr>
            <a:t>Επίπεδο 4</a:t>
          </a:r>
        </a:p>
        <a:p>
          <a:pPr marL="0" lvl="0" indent="0" algn="ctr" defTabSz="711200">
            <a:lnSpc>
              <a:spcPct val="90000"/>
            </a:lnSpc>
            <a:spcBef>
              <a:spcPct val="0"/>
            </a:spcBef>
            <a:spcAft>
              <a:spcPct val="35000"/>
            </a:spcAft>
            <a:buNone/>
          </a:pPr>
          <a:r>
            <a:rPr lang="el-GR" sz="1600" b="1" kern="1200" dirty="0">
              <a:latin typeface="Calibri" panose="020F0502020204030204"/>
              <a:ea typeface="+mn-ea"/>
              <a:cs typeface="+mn-cs"/>
            </a:rPr>
            <a:t> Επιχειρήματα με ισχυρισμό που υποστηρίζεται από δεδομένα, υποθέσεις ή λόγους και εξηγήσεις για περιπτώσεις στις οποίες το επιχείρημα δεν είναι ορθό (</a:t>
          </a:r>
          <a:r>
            <a:rPr lang="en-US" sz="1600" b="1" kern="1200" dirty="0">
              <a:latin typeface="Calibri" panose="020F0502020204030204"/>
              <a:ea typeface="+mn-ea"/>
              <a:cs typeface="+mn-cs"/>
            </a:rPr>
            <a:t>rebuttals)</a:t>
          </a:r>
          <a:endParaRPr lang="el-GR" sz="1600" b="1" kern="1200" dirty="0">
            <a:latin typeface="Calibri" panose="020F0502020204030204"/>
            <a:ea typeface="+mn-ea"/>
            <a:cs typeface="+mn-cs"/>
          </a:endParaRPr>
        </a:p>
      </dsp:txBody>
      <dsp:txXfrm>
        <a:off x="1992838" y="2329329"/>
        <a:ext cx="3327201" cy="1996320"/>
      </dsp:txXfrm>
    </dsp:sp>
    <dsp:sp modelId="{8D1E6868-AACA-4B76-B9AC-BB2C7C82ADC0}">
      <dsp:nvSpPr>
        <dsp:cNvPr id="0" name=""/>
        <dsp:cNvSpPr/>
      </dsp:nvSpPr>
      <dsp:spPr>
        <a:xfrm>
          <a:off x="5652760" y="2329329"/>
          <a:ext cx="3327201" cy="199632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l-GR" sz="1600" b="1" kern="1200" dirty="0">
              <a:latin typeface="Calibri" panose="020F0502020204030204"/>
              <a:ea typeface="+mn-ea"/>
              <a:cs typeface="+mn-cs"/>
            </a:rPr>
            <a:t>Επίπεδο 5 </a:t>
          </a:r>
        </a:p>
        <a:p>
          <a:pPr marL="0" lvl="0" indent="0" algn="ctr" defTabSz="711200">
            <a:lnSpc>
              <a:spcPct val="90000"/>
            </a:lnSpc>
            <a:spcBef>
              <a:spcPct val="0"/>
            </a:spcBef>
            <a:spcAft>
              <a:spcPct val="35000"/>
            </a:spcAft>
            <a:buNone/>
          </a:pPr>
          <a:r>
            <a:rPr lang="el-GR" sz="1600" b="1" kern="1200" dirty="0">
              <a:latin typeface="Calibri" panose="020F0502020204030204"/>
              <a:ea typeface="+mn-ea"/>
              <a:cs typeface="+mn-cs"/>
            </a:rPr>
            <a:t>Επιχείρημα με ισχυρισμούς, δεδομένα και περισσότερες από μια εξηγήσεις για περιπτώσεις στις οποίες το επιχείρημα δεν είναι ορθό (</a:t>
          </a:r>
          <a:r>
            <a:rPr lang="en-US" sz="1600" b="1" kern="1200" dirty="0">
              <a:latin typeface="Calibri" panose="020F0502020204030204"/>
              <a:ea typeface="+mn-ea"/>
              <a:cs typeface="+mn-cs"/>
            </a:rPr>
            <a:t>rebuttals)</a:t>
          </a:r>
          <a:endParaRPr lang="el-GR" sz="1600" b="1" kern="1200" dirty="0">
            <a:latin typeface="Calibri" panose="020F0502020204030204"/>
            <a:ea typeface="+mn-ea"/>
            <a:cs typeface="+mn-cs"/>
          </a:endParaRPr>
        </a:p>
      </dsp:txBody>
      <dsp:txXfrm>
        <a:off x="5652760" y="2329329"/>
        <a:ext cx="3327201" cy="19963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2D996C-443D-4484-8B15-DF9995003B59}">
      <dsp:nvSpPr>
        <dsp:cNvPr id="0" name=""/>
        <dsp:cNvSpPr/>
      </dsp:nvSpPr>
      <dsp:spPr>
        <a:xfrm>
          <a:off x="5357" y="1297489"/>
          <a:ext cx="1660921" cy="172937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GR" sz="1200" b="1" kern="1200">
              <a:latin typeface="Calibri" panose="020F0502020204030204"/>
              <a:ea typeface="+mn-ea"/>
              <a:cs typeface="+mn-cs"/>
            </a:rPr>
            <a:t>ΕΠΙΠΕΔΑ</a:t>
          </a:r>
        </a:p>
      </dsp:txBody>
      <dsp:txXfrm>
        <a:off x="54004" y="1346136"/>
        <a:ext cx="1563627" cy="1632076"/>
      </dsp:txXfrm>
    </dsp:sp>
    <dsp:sp modelId="{2404FB58-0EB1-44BD-9107-149F92288362}">
      <dsp:nvSpPr>
        <dsp:cNvPr id="0" name=""/>
        <dsp:cNvSpPr/>
      </dsp:nvSpPr>
      <dsp:spPr>
        <a:xfrm>
          <a:off x="1832371" y="1956220"/>
          <a:ext cx="352115" cy="41190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l-GR" sz="1700" kern="1200">
            <a:solidFill>
              <a:sysClr val="window" lastClr="FFFFFF"/>
            </a:solidFill>
            <a:latin typeface="Calibri" panose="020F0502020204030204"/>
            <a:ea typeface="+mn-ea"/>
            <a:cs typeface="+mn-cs"/>
          </a:endParaRPr>
        </a:p>
      </dsp:txBody>
      <dsp:txXfrm>
        <a:off x="1832371" y="2038602"/>
        <a:ext cx="246481" cy="247144"/>
      </dsp:txXfrm>
    </dsp:sp>
    <dsp:sp modelId="{59368B57-D858-4243-B5AB-DC7A657C0DE0}">
      <dsp:nvSpPr>
        <dsp:cNvPr id="0" name=""/>
        <dsp:cNvSpPr/>
      </dsp:nvSpPr>
      <dsp:spPr>
        <a:xfrm>
          <a:off x="2330648" y="1297489"/>
          <a:ext cx="1660921" cy="172937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GR" sz="1200" b="1" kern="1200" dirty="0">
              <a:latin typeface="Calibri" panose="020F0502020204030204"/>
              <a:ea typeface="+mn-ea"/>
              <a:cs typeface="+mn-cs"/>
            </a:rPr>
            <a:t>Επίπεδο 1</a:t>
          </a:r>
        </a:p>
        <a:p>
          <a:pPr marL="0" lvl="0" indent="0" algn="ctr" defTabSz="533400">
            <a:lnSpc>
              <a:spcPct val="90000"/>
            </a:lnSpc>
            <a:spcBef>
              <a:spcPct val="0"/>
            </a:spcBef>
            <a:spcAft>
              <a:spcPct val="35000"/>
            </a:spcAft>
            <a:buNone/>
          </a:pPr>
          <a:r>
            <a:rPr lang="el-GR" sz="1200" b="1" kern="1200" dirty="0">
              <a:latin typeface="Calibri" panose="020F0502020204030204"/>
              <a:ea typeface="+mn-ea"/>
              <a:cs typeface="+mn-cs"/>
            </a:rPr>
            <a:t> Επιχειρήματα τα οποία αποτελούνται από έναν απλό ισχυρισμό</a:t>
          </a:r>
        </a:p>
      </dsp:txBody>
      <dsp:txXfrm>
        <a:off x="2379295" y="1346136"/>
        <a:ext cx="1563627" cy="1632076"/>
      </dsp:txXfrm>
    </dsp:sp>
    <dsp:sp modelId="{229BEF97-9CFA-4C50-8ED5-95F488535484}">
      <dsp:nvSpPr>
        <dsp:cNvPr id="0" name=""/>
        <dsp:cNvSpPr/>
      </dsp:nvSpPr>
      <dsp:spPr>
        <a:xfrm>
          <a:off x="4157662" y="1956220"/>
          <a:ext cx="352115" cy="41190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l-GR" sz="1700" kern="1200">
            <a:solidFill>
              <a:sysClr val="window" lastClr="FFFFFF"/>
            </a:solidFill>
            <a:latin typeface="Calibri" panose="020F0502020204030204"/>
            <a:ea typeface="+mn-ea"/>
            <a:cs typeface="+mn-cs"/>
          </a:endParaRPr>
        </a:p>
      </dsp:txBody>
      <dsp:txXfrm>
        <a:off x="4157662" y="2038602"/>
        <a:ext cx="246481" cy="247144"/>
      </dsp:txXfrm>
    </dsp:sp>
    <dsp:sp modelId="{FC330D55-6F0B-44F0-B77F-6E699D92C3E5}">
      <dsp:nvSpPr>
        <dsp:cNvPr id="0" name=""/>
        <dsp:cNvSpPr/>
      </dsp:nvSpPr>
      <dsp:spPr>
        <a:xfrm>
          <a:off x="4655939" y="1297489"/>
          <a:ext cx="1660921" cy="172937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l-GR" sz="1000" b="1" kern="1200" dirty="0">
              <a:latin typeface="Calibri" panose="020F0502020204030204"/>
              <a:ea typeface="+mn-ea"/>
              <a:cs typeface="+mn-cs"/>
            </a:rPr>
            <a:t>Επίπεδο 2</a:t>
          </a:r>
        </a:p>
        <a:p>
          <a:pPr marL="0" lvl="0" indent="0" algn="ctr" defTabSz="444500">
            <a:lnSpc>
              <a:spcPct val="90000"/>
            </a:lnSpc>
            <a:spcBef>
              <a:spcPct val="0"/>
            </a:spcBef>
            <a:spcAft>
              <a:spcPct val="35000"/>
            </a:spcAft>
            <a:buNone/>
          </a:pPr>
          <a:r>
            <a:rPr lang="el-GR" sz="1000" b="1" kern="1200" dirty="0">
              <a:latin typeface="Calibri" panose="020F0502020204030204"/>
              <a:ea typeface="+mn-ea"/>
              <a:cs typeface="+mn-cs"/>
            </a:rPr>
            <a:t> Επιχειρήματα τα οποία αποτελούνται από ισχυρισμό που υποστηρίζεται από δεδομένα, υποθέσεις ή λόγους αλλά χωρίς εξηγήσεις για περιπτώσεις στις οποίες το επιχείρημα δεν είναι ορθό (</a:t>
          </a:r>
          <a:r>
            <a:rPr lang="en-US" sz="1000" b="1" kern="1200" dirty="0">
              <a:latin typeface="Calibri" panose="020F0502020204030204"/>
              <a:ea typeface="+mn-ea"/>
              <a:cs typeface="+mn-cs"/>
            </a:rPr>
            <a:t>rebuttals)</a:t>
          </a:r>
          <a:endParaRPr lang="el-GR" sz="1000" b="1" kern="1200" dirty="0">
            <a:latin typeface="Calibri" panose="020F0502020204030204"/>
            <a:ea typeface="+mn-ea"/>
            <a:cs typeface="+mn-cs"/>
          </a:endParaRPr>
        </a:p>
      </dsp:txBody>
      <dsp:txXfrm>
        <a:off x="4704586" y="1346136"/>
        <a:ext cx="1563627" cy="1632076"/>
      </dsp:txXfrm>
    </dsp:sp>
    <dsp:sp modelId="{615E7F83-34A9-48F0-9B02-62991A2B854B}">
      <dsp:nvSpPr>
        <dsp:cNvPr id="0" name=""/>
        <dsp:cNvSpPr/>
      </dsp:nvSpPr>
      <dsp:spPr>
        <a:xfrm>
          <a:off x="6482953" y="1956220"/>
          <a:ext cx="352115" cy="41190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l-GR" sz="1700" kern="1200">
            <a:solidFill>
              <a:sysClr val="window" lastClr="FFFFFF"/>
            </a:solidFill>
            <a:latin typeface="Calibri" panose="020F0502020204030204"/>
            <a:ea typeface="+mn-ea"/>
            <a:cs typeface="+mn-cs"/>
          </a:endParaRPr>
        </a:p>
      </dsp:txBody>
      <dsp:txXfrm>
        <a:off x="6482953" y="2038602"/>
        <a:ext cx="246481" cy="247144"/>
      </dsp:txXfrm>
    </dsp:sp>
    <dsp:sp modelId="{CA710298-AD2D-4044-AB51-14DAC572CFB4}">
      <dsp:nvSpPr>
        <dsp:cNvPr id="0" name=""/>
        <dsp:cNvSpPr/>
      </dsp:nvSpPr>
      <dsp:spPr>
        <a:xfrm>
          <a:off x="6981229" y="1297489"/>
          <a:ext cx="1660921" cy="172937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l-GR" sz="1200" b="1" kern="1200" dirty="0">
              <a:latin typeface="Calibri" panose="020F0502020204030204"/>
              <a:ea typeface="+mn-ea"/>
              <a:cs typeface="+mn-cs"/>
            </a:rPr>
            <a:t>Επίπεδο 3 </a:t>
          </a:r>
        </a:p>
        <a:p>
          <a:pPr marL="0" lvl="0" indent="0" algn="ctr" defTabSz="533400">
            <a:lnSpc>
              <a:spcPct val="90000"/>
            </a:lnSpc>
            <a:spcBef>
              <a:spcPct val="0"/>
            </a:spcBef>
            <a:spcAft>
              <a:spcPct val="35000"/>
            </a:spcAft>
            <a:buNone/>
          </a:pPr>
          <a:r>
            <a:rPr lang="el-GR" sz="1200" b="1" kern="1200" dirty="0">
              <a:latin typeface="Calibri" panose="020F0502020204030204"/>
              <a:ea typeface="+mn-ea"/>
              <a:cs typeface="+mn-cs"/>
            </a:rPr>
            <a:t>Αντεπιχειρήματα (</a:t>
          </a:r>
          <a:r>
            <a:rPr lang="en-US" sz="1200" b="1" kern="1200" dirty="0">
              <a:latin typeface="Calibri" panose="020F0502020204030204"/>
              <a:ea typeface="+mn-ea"/>
              <a:cs typeface="+mn-cs"/>
            </a:rPr>
            <a:t>counterclaims) </a:t>
          </a:r>
          <a:r>
            <a:rPr lang="el-GR" sz="1200" b="1" kern="1200" dirty="0">
              <a:latin typeface="Calibri" panose="020F0502020204030204"/>
              <a:ea typeface="+mn-ea"/>
              <a:cs typeface="+mn-cs"/>
            </a:rPr>
            <a:t>τα οποία αποτελούνται από έναν απλό ισχυρισμό</a:t>
          </a:r>
        </a:p>
      </dsp:txBody>
      <dsp:txXfrm>
        <a:off x="7029876" y="1346136"/>
        <a:ext cx="1563627" cy="1632076"/>
      </dsp:txXfrm>
    </dsp:sp>
    <dsp:sp modelId="{B7FB8759-15D6-43BB-A9D9-E3C485ED5F5D}">
      <dsp:nvSpPr>
        <dsp:cNvPr id="0" name=""/>
        <dsp:cNvSpPr/>
      </dsp:nvSpPr>
      <dsp:spPr>
        <a:xfrm>
          <a:off x="8808243" y="1956220"/>
          <a:ext cx="352115" cy="411908"/>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l-GR" sz="1700" kern="1200">
            <a:solidFill>
              <a:sysClr val="window" lastClr="FFFFFF"/>
            </a:solidFill>
            <a:latin typeface="Calibri" panose="020F0502020204030204"/>
            <a:ea typeface="+mn-ea"/>
            <a:cs typeface="+mn-cs"/>
          </a:endParaRPr>
        </a:p>
      </dsp:txBody>
      <dsp:txXfrm>
        <a:off x="8808243" y="2038602"/>
        <a:ext cx="246481" cy="247144"/>
      </dsp:txXfrm>
    </dsp:sp>
    <dsp:sp modelId="{A61ADAC2-18E6-4614-A8DB-9EFDADE148C7}">
      <dsp:nvSpPr>
        <dsp:cNvPr id="0" name=""/>
        <dsp:cNvSpPr/>
      </dsp:nvSpPr>
      <dsp:spPr>
        <a:xfrm>
          <a:off x="9306520" y="1297489"/>
          <a:ext cx="1660921" cy="1729370"/>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l-GR" sz="1050" b="1" kern="1200" dirty="0">
              <a:latin typeface="Calibri" panose="020F0502020204030204"/>
              <a:ea typeface="+mn-ea"/>
              <a:cs typeface="+mn-cs"/>
            </a:rPr>
            <a:t>Επίπεδο 4 </a:t>
          </a:r>
        </a:p>
        <a:p>
          <a:pPr marL="0" lvl="0" indent="0" algn="ctr" defTabSz="466725">
            <a:lnSpc>
              <a:spcPct val="90000"/>
            </a:lnSpc>
            <a:spcBef>
              <a:spcPct val="0"/>
            </a:spcBef>
            <a:spcAft>
              <a:spcPct val="35000"/>
            </a:spcAft>
            <a:buNone/>
          </a:pPr>
          <a:r>
            <a:rPr lang="el-GR" sz="1050" b="1" kern="1200" dirty="0">
              <a:latin typeface="Calibri" panose="020F0502020204030204"/>
              <a:ea typeface="+mn-ea"/>
              <a:cs typeface="+mn-cs"/>
            </a:rPr>
            <a:t>Αντεπιχειρήματα (</a:t>
          </a:r>
          <a:r>
            <a:rPr lang="en-US" sz="1050" b="1" kern="1200" dirty="0">
              <a:latin typeface="Calibri" panose="020F0502020204030204"/>
              <a:ea typeface="+mn-ea"/>
              <a:cs typeface="+mn-cs"/>
            </a:rPr>
            <a:t>counterclaims) </a:t>
          </a:r>
          <a:r>
            <a:rPr lang="el-GR" sz="1050" b="1" kern="1200" dirty="0">
              <a:latin typeface="Calibri" panose="020F0502020204030204"/>
              <a:ea typeface="+mn-ea"/>
              <a:cs typeface="+mn-cs"/>
            </a:rPr>
            <a:t>τα οποία υποστηρίζονται από δεδομένα, υποθέσεις ή λόγους και προσπάθειες για εξηγήσεις για περιπτώσεις στις οποίες το επιχείρημα δεν είναι ορθό (</a:t>
          </a:r>
          <a:r>
            <a:rPr lang="en-US" sz="1050" b="1" kern="1200" dirty="0">
              <a:latin typeface="Calibri" panose="020F0502020204030204"/>
              <a:ea typeface="+mn-ea"/>
              <a:cs typeface="+mn-cs"/>
            </a:rPr>
            <a:t>rebuttals)</a:t>
          </a:r>
          <a:endParaRPr lang="el-GR" sz="1050" b="1" kern="1200" dirty="0">
            <a:latin typeface="Calibri" panose="020F0502020204030204"/>
            <a:ea typeface="+mn-ea"/>
            <a:cs typeface="+mn-cs"/>
          </a:endParaRPr>
        </a:p>
      </dsp:txBody>
      <dsp:txXfrm>
        <a:off x="9355167" y="1346136"/>
        <a:ext cx="1563627" cy="16320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9A4A6-42B7-4FCF-9130-46D9C1369662}">
      <dsp:nvSpPr>
        <dsp:cNvPr id="0" name=""/>
        <dsp:cNvSpPr/>
      </dsp:nvSpPr>
      <dsp:spPr>
        <a:xfrm>
          <a:off x="2727850" y="131674"/>
          <a:ext cx="1496600" cy="1544051"/>
        </a:xfrm>
        <a:prstGeom prst="ellips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-Strengthening dialogue and exchange of ideas and knowledge between students and scientists </a:t>
          </a:r>
          <a:endParaRPr lang="el-GR" sz="1100" b="1" kern="1200" dirty="0"/>
        </a:p>
      </dsp:txBody>
      <dsp:txXfrm>
        <a:off x="2947022" y="357795"/>
        <a:ext cx="1058256" cy="1091809"/>
      </dsp:txXfrm>
    </dsp:sp>
    <dsp:sp modelId="{5D865DA5-BE71-4DA4-9C9D-D7F5C18668D2}">
      <dsp:nvSpPr>
        <dsp:cNvPr id="0" name=""/>
        <dsp:cNvSpPr/>
      </dsp:nvSpPr>
      <dsp:spPr>
        <a:xfrm rot="675822">
          <a:off x="4243583" y="714235"/>
          <a:ext cx="222356" cy="3364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l-GR" sz="1400" kern="1200"/>
        </a:p>
      </dsp:txBody>
      <dsp:txXfrm>
        <a:off x="4244225" y="775008"/>
        <a:ext cx="155649" cy="201865"/>
      </dsp:txXfrm>
    </dsp:sp>
    <dsp:sp modelId="{B488A94F-9088-4E00-AC98-AD16E6CC5E94}">
      <dsp:nvSpPr>
        <dsp:cNvPr id="0" name=""/>
        <dsp:cNvSpPr/>
      </dsp:nvSpPr>
      <dsp:spPr>
        <a:xfrm>
          <a:off x="4397861" y="517957"/>
          <a:ext cx="1545815" cy="144648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Involving young people in parliamentary processes</a:t>
          </a:r>
          <a:endParaRPr lang="el-GR" sz="1100" b="1" kern="1200" dirty="0"/>
        </a:p>
      </dsp:txBody>
      <dsp:txXfrm>
        <a:off x="4624240" y="729790"/>
        <a:ext cx="1093057" cy="1022822"/>
      </dsp:txXfrm>
    </dsp:sp>
    <dsp:sp modelId="{C83B69B0-810A-4C18-87C2-5C956729929B}">
      <dsp:nvSpPr>
        <dsp:cNvPr id="0" name=""/>
        <dsp:cNvSpPr/>
      </dsp:nvSpPr>
      <dsp:spPr>
        <a:xfrm rot="5328825">
          <a:off x="4979999" y="1969332"/>
          <a:ext cx="418660" cy="33644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l-GR" sz="1400" kern="1200"/>
        </a:p>
      </dsp:txBody>
      <dsp:txXfrm>
        <a:off x="5029420" y="1986165"/>
        <a:ext cx="317728" cy="201865"/>
      </dsp:txXfrm>
    </dsp:sp>
    <dsp:sp modelId="{99C2B470-1B20-4F98-9331-6357D89B707D}">
      <dsp:nvSpPr>
        <dsp:cNvPr id="0" name=""/>
        <dsp:cNvSpPr/>
      </dsp:nvSpPr>
      <dsp:spPr>
        <a:xfrm>
          <a:off x="4442326" y="2321370"/>
          <a:ext cx="1531809" cy="1457982"/>
        </a:xfrm>
        <a:prstGeom prst="ellips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Enhancing students’ cognitive load and conceptual understanding (Mc Neil &amp; Pimentel, 2010)</a:t>
          </a:r>
          <a:endParaRPr lang="el-GR" sz="1100" b="1" kern="1200" dirty="0"/>
        </a:p>
      </dsp:txBody>
      <dsp:txXfrm>
        <a:off x="4666654" y="2534887"/>
        <a:ext cx="1083153" cy="1030948"/>
      </dsp:txXfrm>
    </dsp:sp>
    <dsp:sp modelId="{DF57C8E7-7869-4B64-A2D4-31E7EA7ACEBD}">
      <dsp:nvSpPr>
        <dsp:cNvPr id="0" name=""/>
        <dsp:cNvSpPr/>
      </dsp:nvSpPr>
      <dsp:spPr>
        <a:xfrm rot="9762728">
          <a:off x="4285312" y="3616587"/>
          <a:ext cx="470903" cy="23592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l-GR" sz="1000" kern="1200"/>
        </a:p>
      </dsp:txBody>
      <dsp:txXfrm rot="10800000">
        <a:off x="4354490" y="3653255"/>
        <a:ext cx="400126" cy="141554"/>
      </dsp:txXfrm>
    </dsp:sp>
    <dsp:sp modelId="{E18A5D3F-6A8B-40FF-895C-FAF47C51D02A}">
      <dsp:nvSpPr>
        <dsp:cNvPr id="0" name=""/>
        <dsp:cNvSpPr/>
      </dsp:nvSpPr>
      <dsp:spPr>
        <a:xfrm>
          <a:off x="2863675" y="2886455"/>
          <a:ext cx="1483840" cy="132539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Enabling students to form a qualified opinion and to assess complex topics</a:t>
          </a:r>
          <a:endParaRPr lang="el-GR" sz="1100" b="1" kern="1200" dirty="0"/>
        </a:p>
      </dsp:txBody>
      <dsp:txXfrm>
        <a:off x="3080978" y="3080555"/>
        <a:ext cx="1049234" cy="937199"/>
      </dsp:txXfrm>
    </dsp:sp>
    <dsp:sp modelId="{21A86186-FE8B-4568-8BB6-AF314849AB62}">
      <dsp:nvSpPr>
        <dsp:cNvPr id="0" name=""/>
        <dsp:cNvSpPr/>
      </dsp:nvSpPr>
      <dsp:spPr>
        <a:xfrm rot="11921378">
          <a:off x="2397026" y="3505817"/>
          <a:ext cx="540277" cy="2516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l-GR" sz="1000" kern="1200"/>
        </a:p>
      </dsp:txBody>
      <dsp:txXfrm rot="10800000">
        <a:off x="2470539" y="3568250"/>
        <a:ext cx="464773" cy="151009"/>
      </dsp:txXfrm>
    </dsp:sp>
    <dsp:sp modelId="{0E698CDB-1F59-4D59-BFB9-16898DD7F460}">
      <dsp:nvSpPr>
        <dsp:cNvPr id="0" name=""/>
        <dsp:cNvSpPr/>
      </dsp:nvSpPr>
      <dsp:spPr>
        <a:xfrm>
          <a:off x="1180957" y="2357430"/>
          <a:ext cx="1570219" cy="1274210"/>
        </a:xfrm>
        <a:prstGeom prst="ellipse">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Introducing students to a European community</a:t>
          </a:r>
          <a:endParaRPr lang="el-GR" sz="1100" b="1" kern="1200" dirty="0"/>
        </a:p>
      </dsp:txBody>
      <dsp:txXfrm>
        <a:off x="1410910" y="2544034"/>
        <a:ext cx="1110313" cy="901002"/>
      </dsp:txXfrm>
    </dsp:sp>
    <dsp:sp modelId="{FE99CFA5-6636-4963-B545-4B44F74D9A88}">
      <dsp:nvSpPr>
        <dsp:cNvPr id="0" name=""/>
        <dsp:cNvSpPr/>
      </dsp:nvSpPr>
      <dsp:spPr>
        <a:xfrm rot="16008447">
          <a:off x="1448502" y="1965220"/>
          <a:ext cx="423663" cy="33127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l-GR" sz="1400" kern="1200"/>
        </a:p>
      </dsp:txBody>
      <dsp:txXfrm rot="10800000">
        <a:off x="1500960" y="2081089"/>
        <a:ext cx="324281" cy="198763"/>
      </dsp:txXfrm>
    </dsp:sp>
    <dsp:sp modelId="{E858A15C-0045-4782-B79E-311463699EA4}">
      <dsp:nvSpPr>
        <dsp:cNvPr id="0" name=""/>
        <dsp:cNvSpPr/>
      </dsp:nvSpPr>
      <dsp:spPr>
        <a:xfrm>
          <a:off x="1085137" y="542928"/>
          <a:ext cx="1562084" cy="132164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Collaboration between students, teachers and researchers</a:t>
          </a:r>
          <a:endParaRPr lang="el-GR" sz="1100" b="1" kern="1200" dirty="0"/>
        </a:p>
      </dsp:txBody>
      <dsp:txXfrm>
        <a:off x="1313899" y="736478"/>
        <a:ext cx="1104560" cy="934541"/>
      </dsp:txXfrm>
    </dsp:sp>
    <dsp:sp modelId="{8098C298-726D-4D6B-B362-3D410CB8FF64}">
      <dsp:nvSpPr>
        <dsp:cNvPr id="0" name=""/>
        <dsp:cNvSpPr/>
      </dsp:nvSpPr>
      <dsp:spPr>
        <a:xfrm rot="20966576">
          <a:off x="2439332" y="574384"/>
          <a:ext cx="227184" cy="30480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l-GR" sz="1300" kern="1200"/>
        </a:p>
      </dsp:txBody>
      <dsp:txXfrm>
        <a:off x="2439909" y="641590"/>
        <a:ext cx="159029" cy="1828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41CF1C-65C8-4BF2-AD8F-9C28277272D8}">
      <dsp:nvSpPr>
        <dsp:cNvPr id="0" name=""/>
        <dsp:cNvSpPr/>
      </dsp:nvSpPr>
      <dsp:spPr>
        <a:xfrm rot="5400000">
          <a:off x="3253965" y="-1341508"/>
          <a:ext cx="484805" cy="3290699"/>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n-US" sz="1400" b="1" kern="1200" dirty="0">
              <a:solidFill>
                <a:schemeClr val="tx1"/>
              </a:solidFill>
            </a:rPr>
            <a:t>The position/ thesis to be argued</a:t>
          </a:r>
          <a:endParaRPr lang="el-GR" sz="1400" b="1" kern="1200" dirty="0">
            <a:solidFill>
              <a:schemeClr val="tx1"/>
            </a:solidFill>
          </a:endParaRPr>
        </a:p>
      </dsp:txBody>
      <dsp:txXfrm rot="-5400000">
        <a:off x="1851018" y="85105"/>
        <a:ext cx="3267033" cy="437473"/>
      </dsp:txXfrm>
    </dsp:sp>
    <dsp:sp modelId="{61360FEE-0848-480C-BF21-BF5739701B65}">
      <dsp:nvSpPr>
        <dsp:cNvPr id="0" name=""/>
        <dsp:cNvSpPr/>
      </dsp:nvSpPr>
      <dsp:spPr>
        <a:xfrm>
          <a:off x="0" y="838"/>
          <a:ext cx="1851018" cy="60600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rPr>
            <a:t>Claim</a:t>
          </a:r>
          <a:endParaRPr lang="el-GR" sz="1400" b="1" kern="1200" dirty="0">
            <a:solidFill>
              <a:schemeClr val="tx1"/>
            </a:solidFill>
          </a:endParaRPr>
        </a:p>
      </dsp:txBody>
      <dsp:txXfrm>
        <a:off x="29583" y="30421"/>
        <a:ext cx="1791852" cy="546840"/>
      </dsp:txXfrm>
    </dsp:sp>
    <dsp:sp modelId="{B5D09360-8108-462B-87AA-B6D3ACBAA7AC}">
      <dsp:nvSpPr>
        <dsp:cNvPr id="0" name=""/>
        <dsp:cNvSpPr/>
      </dsp:nvSpPr>
      <dsp:spPr>
        <a:xfrm rot="5400000">
          <a:off x="3253965" y="-705201"/>
          <a:ext cx="484805" cy="3290699"/>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n-US" sz="1400" b="1" kern="1200" dirty="0">
              <a:solidFill>
                <a:schemeClr val="tx1"/>
              </a:solidFill>
            </a:rPr>
            <a:t>Evidence</a:t>
          </a:r>
          <a:endParaRPr lang="el-GR" sz="1400" b="1" kern="1200" dirty="0">
            <a:solidFill>
              <a:schemeClr val="tx1"/>
            </a:solidFill>
          </a:endParaRPr>
        </a:p>
        <a:p>
          <a:pPr marL="114300" lvl="1" indent="-114300" algn="just" defTabSz="622300">
            <a:lnSpc>
              <a:spcPct val="90000"/>
            </a:lnSpc>
            <a:spcBef>
              <a:spcPct val="0"/>
            </a:spcBef>
            <a:spcAft>
              <a:spcPct val="15000"/>
            </a:spcAft>
            <a:buChar char="•"/>
          </a:pPr>
          <a:r>
            <a:rPr lang="en-US" sz="1400" b="1" kern="1200" dirty="0">
              <a:solidFill>
                <a:schemeClr val="tx1"/>
              </a:solidFill>
            </a:rPr>
            <a:t>Specific facts</a:t>
          </a:r>
          <a:endParaRPr lang="el-GR" sz="1400" b="1" kern="1200" dirty="0">
            <a:solidFill>
              <a:schemeClr val="tx1"/>
            </a:solidFill>
          </a:endParaRPr>
        </a:p>
      </dsp:txBody>
      <dsp:txXfrm rot="-5400000">
        <a:off x="1851018" y="721412"/>
        <a:ext cx="3267033" cy="437473"/>
      </dsp:txXfrm>
    </dsp:sp>
    <dsp:sp modelId="{FD699A18-B0D0-4E6E-BFF3-01067500BC80}">
      <dsp:nvSpPr>
        <dsp:cNvPr id="0" name=""/>
        <dsp:cNvSpPr/>
      </dsp:nvSpPr>
      <dsp:spPr>
        <a:xfrm>
          <a:off x="0" y="637145"/>
          <a:ext cx="1851018" cy="60600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rPr>
            <a:t>Data/ Fact/Evidence</a:t>
          </a:r>
          <a:endParaRPr lang="el-GR" sz="1400" b="1" kern="1200" dirty="0">
            <a:solidFill>
              <a:schemeClr val="tx1"/>
            </a:solidFill>
          </a:endParaRPr>
        </a:p>
      </dsp:txBody>
      <dsp:txXfrm>
        <a:off x="29583" y="666728"/>
        <a:ext cx="1791852" cy="546840"/>
      </dsp:txXfrm>
    </dsp:sp>
    <dsp:sp modelId="{C6227DA2-5501-4170-BE99-6379534F646A}">
      <dsp:nvSpPr>
        <dsp:cNvPr id="0" name=""/>
        <dsp:cNvSpPr/>
      </dsp:nvSpPr>
      <dsp:spPr>
        <a:xfrm rot="5400000">
          <a:off x="3139259" y="-16596"/>
          <a:ext cx="707389" cy="3287485"/>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just" defTabSz="622300">
            <a:lnSpc>
              <a:spcPct val="90000"/>
            </a:lnSpc>
            <a:spcBef>
              <a:spcPct val="0"/>
            </a:spcBef>
            <a:spcAft>
              <a:spcPct val="15000"/>
            </a:spcAft>
            <a:buChar char="•"/>
          </a:pPr>
          <a:r>
            <a:rPr lang="en-US" sz="1400" b="1" kern="1200" dirty="0">
              <a:solidFill>
                <a:schemeClr val="tx1"/>
              </a:solidFill>
            </a:rPr>
            <a:t>Rules/ principles that explain how the data can be viewed as supporting the claim</a:t>
          </a:r>
          <a:endParaRPr lang="el-GR" sz="1400" b="1" kern="1200" dirty="0">
            <a:solidFill>
              <a:schemeClr val="tx1"/>
            </a:solidFill>
          </a:endParaRPr>
        </a:p>
      </dsp:txBody>
      <dsp:txXfrm rot="-5400000">
        <a:off x="1849211" y="1307984"/>
        <a:ext cx="3252953" cy="638325"/>
      </dsp:txXfrm>
    </dsp:sp>
    <dsp:sp modelId="{6B8B393F-5AF9-43F7-8519-8F2AEEB52E89}">
      <dsp:nvSpPr>
        <dsp:cNvPr id="0" name=""/>
        <dsp:cNvSpPr/>
      </dsp:nvSpPr>
      <dsp:spPr>
        <a:xfrm>
          <a:off x="0" y="1324143"/>
          <a:ext cx="1849210" cy="60600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rPr>
            <a:t>Warrant/ Reason/Ground</a:t>
          </a:r>
          <a:endParaRPr lang="el-GR" sz="1400" b="1" kern="1200" dirty="0">
            <a:solidFill>
              <a:schemeClr val="tx1"/>
            </a:solidFill>
          </a:endParaRPr>
        </a:p>
      </dsp:txBody>
      <dsp:txXfrm>
        <a:off x="29583" y="1353726"/>
        <a:ext cx="1790044" cy="546840"/>
      </dsp:txXfrm>
    </dsp:sp>
    <dsp:sp modelId="{D58CD60B-FDFB-4BA6-8001-DFD15F9D6661}">
      <dsp:nvSpPr>
        <dsp:cNvPr id="0" name=""/>
        <dsp:cNvSpPr/>
      </dsp:nvSpPr>
      <dsp:spPr>
        <a:xfrm rot="5400000">
          <a:off x="3253965" y="668794"/>
          <a:ext cx="484805" cy="3290699"/>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b="1" kern="1200" dirty="0">
              <a:solidFill>
                <a:schemeClr val="tx1"/>
              </a:solidFill>
            </a:rPr>
            <a:t>Indication of how strong a claim can be made (possibly, probably, certainly)</a:t>
          </a:r>
          <a:endParaRPr lang="el-GR" sz="1400" b="1" kern="1200" dirty="0">
            <a:solidFill>
              <a:schemeClr val="tx1"/>
            </a:solidFill>
          </a:endParaRPr>
        </a:p>
      </dsp:txBody>
      <dsp:txXfrm rot="-5400000">
        <a:off x="1851018" y="2095407"/>
        <a:ext cx="3267033" cy="437473"/>
      </dsp:txXfrm>
    </dsp:sp>
    <dsp:sp modelId="{EC250833-938E-45E7-B23C-CF13CCE50EBA}">
      <dsp:nvSpPr>
        <dsp:cNvPr id="0" name=""/>
        <dsp:cNvSpPr/>
      </dsp:nvSpPr>
      <dsp:spPr>
        <a:xfrm>
          <a:off x="0" y="2011141"/>
          <a:ext cx="1851018" cy="60600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rPr>
            <a:t>Qualifier</a:t>
          </a:r>
          <a:endParaRPr lang="el-GR" sz="1400" b="1" kern="1200" dirty="0">
            <a:solidFill>
              <a:schemeClr val="tx1"/>
            </a:solidFill>
          </a:endParaRPr>
        </a:p>
      </dsp:txBody>
      <dsp:txXfrm>
        <a:off x="29583" y="2040724"/>
        <a:ext cx="1791852" cy="546840"/>
      </dsp:txXfrm>
    </dsp:sp>
    <dsp:sp modelId="{C38C8E6D-C957-4B38-8E30-4269EF552E2C}">
      <dsp:nvSpPr>
        <dsp:cNvPr id="0" name=""/>
        <dsp:cNvSpPr/>
      </dsp:nvSpPr>
      <dsp:spPr>
        <a:xfrm rot="5400000">
          <a:off x="3253965" y="1305101"/>
          <a:ext cx="484805" cy="3290699"/>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b="1" kern="1200" dirty="0">
              <a:solidFill>
                <a:schemeClr val="tx1"/>
              </a:solidFill>
            </a:rPr>
            <a:t>Consideration of counter arguments</a:t>
          </a:r>
          <a:endParaRPr lang="el-GR" sz="1400" b="1" kern="1200" dirty="0">
            <a:solidFill>
              <a:schemeClr val="tx1"/>
            </a:solidFill>
          </a:endParaRPr>
        </a:p>
      </dsp:txBody>
      <dsp:txXfrm rot="-5400000">
        <a:off x="1851018" y="2731714"/>
        <a:ext cx="3267033" cy="437473"/>
      </dsp:txXfrm>
    </dsp:sp>
    <dsp:sp modelId="{14747737-16D8-420E-9587-0AA8A4A8C7F9}">
      <dsp:nvSpPr>
        <dsp:cNvPr id="0" name=""/>
        <dsp:cNvSpPr/>
      </dsp:nvSpPr>
      <dsp:spPr>
        <a:xfrm>
          <a:off x="0" y="2647448"/>
          <a:ext cx="1851018" cy="60600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rPr>
            <a:t>Rebuttal </a:t>
          </a:r>
          <a:endParaRPr lang="el-GR" sz="1400" b="1" kern="1200" dirty="0">
            <a:solidFill>
              <a:schemeClr val="tx1"/>
            </a:solidFill>
          </a:endParaRPr>
        </a:p>
      </dsp:txBody>
      <dsp:txXfrm>
        <a:off x="29583" y="2677031"/>
        <a:ext cx="1791852" cy="546840"/>
      </dsp:txXfrm>
    </dsp:sp>
    <dsp:sp modelId="{FAEE81A2-FF43-40BC-9E3E-B041EAA558A1}">
      <dsp:nvSpPr>
        <dsp:cNvPr id="0" name=""/>
        <dsp:cNvSpPr/>
      </dsp:nvSpPr>
      <dsp:spPr>
        <a:xfrm rot="5400000">
          <a:off x="3253965" y="1941408"/>
          <a:ext cx="484805" cy="3290699"/>
        </a:xfrm>
        <a:prstGeom prst="round2SameRect">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US" sz="1400" b="1" kern="1200" dirty="0">
              <a:solidFill>
                <a:schemeClr val="tx1"/>
              </a:solidFill>
            </a:rPr>
            <a:t>The set of conditions where the warrant is applicable.</a:t>
          </a:r>
          <a:endParaRPr lang="el-GR" sz="1400" b="1" kern="1200" dirty="0">
            <a:solidFill>
              <a:schemeClr val="tx1"/>
            </a:solidFill>
          </a:endParaRPr>
        </a:p>
      </dsp:txBody>
      <dsp:txXfrm rot="-5400000">
        <a:off x="1851018" y="3368021"/>
        <a:ext cx="3267033" cy="437473"/>
      </dsp:txXfrm>
    </dsp:sp>
    <dsp:sp modelId="{DC848435-41AD-422D-A160-21C854AF1C44}">
      <dsp:nvSpPr>
        <dsp:cNvPr id="0" name=""/>
        <dsp:cNvSpPr/>
      </dsp:nvSpPr>
      <dsp:spPr>
        <a:xfrm>
          <a:off x="0" y="3283755"/>
          <a:ext cx="1851018" cy="60600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1"/>
              </a:solidFill>
            </a:rPr>
            <a:t>Backing</a:t>
          </a:r>
          <a:endParaRPr lang="el-GR" sz="1400" b="1" kern="1200" dirty="0">
            <a:solidFill>
              <a:schemeClr val="tx1"/>
            </a:solidFill>
          </a:endParaRPr>
        </a:p>
      </dsp:txBody>
      <dsp:txXfrm>
        <a:off x="29583" y="3313338"/>
        <a:ext cx="1791852" cy="54684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5C857A-2068-445D-8116-7F4CA78341A0}" type="datetimeFigureOut">
              <a:rPr lang="en-US" smtClean="0"/>
              <a:t>11/29/2021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E5AD31-561C-4AAA-8688-2F0BEF475943}" type="slidenum">
              <a:rPr lang="en-US" smtClean="0"/>
              <a:t>‹#›</a:t>
            </a:fld>
            <a:endParaRPr lang="en-US"/>
          </a:p>
        </p:txBody>
      </p:sp>
    </p:spTree>
    <p:extLst>
      <p:ext uri="{BB962C8B-B14F-4D97-AF65-F5344CB8AC3E}">
        <p14:creationId xmlns:p14="http://schemas.microsoft.com/office/powerpoint/2010/main" val="2243261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a:t>Click to edit Master title style</a:t>
            </a:r>
            <a:endParaRPr/>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a:p>
        </p:txBody>
      </p:sp>
      <p:sp>
        <p:nvSpPr>
          <p:cNvPr id="4" name="Date Placeholder 3"/>
          <p:cNvSpPr>
            <a:spLocks noGrp="1"/>
          </p:cNvSpPr>
          <p:nvPr>
            <p:ph type="dt" sz="half" idx="10"/>
          </p:nvPr>
        </p:nvSpPr>
        <p:spPr/>
        <p:txBody>
          <a:bodyPr/>
          <a:lstStyle/>
          <a:p>
            <a:fld id="{A8224893-DBDA-4BFA-9CE1-4BFE7CD0F8CF}" type="datetime1">
              <a:rPr lang="en-US"/>
              <a:t>11/29/2021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2061086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F4E5243-F52A-4D37-9694-EB26C6C31910}" type="datetime1">
              <a:rPr lang="en-US"/>
              <a:t>11/29/2021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9384262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3A77B6E1-634A-48DC-9E8B-D894023267EF}" type="datetime1">
              <a:rPr lang="en-US"/>
              <a:t>11/29/2021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37984464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7213577" y="3810001"/>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4" name="Rectangle 23"/>
          <p:cNvSpPr/>
          <p:nvPr/>
        </p:nvSpPr>
        <p:spPr>
          <a:xfrm flipV="1">
            <a:off x="7213601" y="3897010"/>
            <a:ext cx="49784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5" name="Rectangle 24"/>
          <p:cNvSpPr/>
          <p:nvPr/>
        </p:nvSpPr>
        <p:spPr>
          <a:xfrm flipV="1">
            <a:off x="7213601" y="4115167"/>
            <a:ext cx="49784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6" name="Rectangle 25"/>
          <p:cNvSpPr/>
          <p:nvPr/>
        </p:nvSpPr>
        <p:spPr>
          <a:xfrm flipV="1">
            <a:off x="7213600" y="4164403"/>
            <a:ext cx="262128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7" name="Rectangle 26"/>
          <p:cNvSpPr/>
          <p:nvPr/>
        </p:nvSpPr>
        <p:spPr>
          <a:xfrm flipV="1">
            <a:off x="7213600" y="4199572"/>
            <a:ext cx="262128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useBgFill="1">
        <p:nvSpPr>
          <p:cNvPr id="30" name="Rounded Rectangle 29"/>
          <p:cNvSpPr/>
          <p:nvPr/>
        </p:nvSpPr>
        <p:spPr bwMode="white">
          <a:xfrm>
            <a:off x="7213600" y="3962400"/>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useBgFill="1">
        <p:nvSpPr>
          <p:cNvPr id="31" name="Rounded Rectangle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7" name="Rectangle 6"/>
          <p:cNvSpPr/>
          <p:nvPr/>
        </p:nvSpPr>
        <p:spPr>
          <a:xfrm>
            <a:off x="1" y="3649662"/>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Rectangle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Rectangle 10"/>
          <p:cNvSpPr/>
          <p:nvPr/>
        </p:nvSpPr>
        <p:spPr>
          <a:xfrm flipV="1">
            <a:off x="8552068" y="3643090"/>
            <a:ext cx="3639933"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9" name="Rectangle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8" name="Date Placeholder 27"/>
          <p:cNvSpPr>
            <a:spLocks noGrp="1"/>
          </p:cNvSpPr>
          <p:nvPr>
            <p:ph type="dt" sz="half" idx="10"/>
          </p:nvPr>
        </p:nvSpPr>
        <p:spPr>
          <a:xfrm>
            <a:off x="8940800" y="4206240"/>
            <a:ext cx="1280160" cy="457200"/>
          </a:xfrm>
        </p:spPr>
        <p:txBody>
          <a:bodyPr/>
          <a:lstStyle/>
          <a:p>
            <a:fld id="{4E708F12-96AD-4ED4-8132-A78F5E42C1F5}" type="datetime1">
              <a:rPr lang="en-US" smtClean="0"/>
              <a:t>11/29/2021</a:t>
            </a:fld>
            <a:endParaRPr lang="en-US"/>
          </a:p>
        </p:txBody>
      </p:sp>
      <p:sp>
        <p:nvSpPr>
          <p:cNvPr id="17" name="Footer Placeholder 16"/>
          <p:cNvSpPr>
            <a:spLocks noGrp="1"/>
          </p:cNvSpPr>
          <p:nvPr>
            <p:ph type="ftr" sz="quarter" idx="11"/>
          </p:nvPr>
        </p:nvSpPr>
        <p:spPr>
          <a:xfrm>
            <a:off x="7213600" y="4205288"/>
            <a:ext cx="1727200" cy="457200"/>
          </a:xfrm>
        </p:spPr>
        <p:txBody>
          <a:bodyPr/>
          <a:lstStyle/>
          <a:p>
            <a:endParaRPr lang="en-US"/>
          </a:p>
        </p:txBody>
      </p:sp>
      <p:sp>
        <p:nvSpPr>
          <p:cNvPr id="29" name="Slide Number Placeholder 28"/>
          <p:cNvSpPr>
            <a:spLocks noGrp="1"/>
          </p:cNvSpPr>
          <p:nvPr>
            <p:ph type="sldNum" sz="quarter" idx="12"/>
          </p:nvPr>
        </p:nvSpPr>
        <p:spPr>
          <a:xfrm>
            <a:off x="11093451" y="1136"/>
            <a:ext cx="996949" cy="365760"/>
          </a:xfrm>
        </p:spPr>
        <p:txBody>
          <a:bodyPr/>
          <a:lstStyle>
            <a:lvl1pPr algn="r">
              <a:defRPr sz="1800">
                <a:solidFill>
                  <a:schemeClr val="bg1"/>
                </a:solidFill>
              </a:defRPr>
            </a:lvl1pPr>
          </a:lstStyle>
          <a:p>
            <a:fld id="{401CF334-2D5C-4859-84A6-CA7E6E43FAEB}" type="slidenum">
              <a:rPr lang="en-US" smtClean="0"/>
              <a:t>‹#›</a:t>
            </a:fld>
            <a:endParaRPr lang="en-US"/>
          </a:p>
        </p:txBody>
      </p:sp>
      <p:sp>
        <p:nvSpPr>
          <p:cNvPr id="9" name="Subtitle 8"/>
          <p:cNvSpPr>
            <a:spLocks noGrp="1"/>
          </p:cNvSpPr>
          <p:nvPr>
            <p:ph type="subTitle" idx="1"/>
          </p:nvPr>
        </p:nvSpPr>
        <p:spPr>
          <a:xfrm>
            <a:off x="609600" y="3899938"/>
            <a:ext cx="6604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8" name="Title 7"/>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en-US"/>
              <a:t>Click to edit Master title style</a:t>
            </a:r>
          </a:p>
        </p:txBody>
      </p:sp>
    </p:spTree>
    <p:extLst>
      <p:ext uri="{BB962C8B-B14F-4D97-AF65-F5344CB8AC3E}">
        <p14:creationId xmlns:p14="http://schemas.microsoft.com/office/powerpoint/2010/main" val="230028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98BEDD-6160-49BB-B372-861DE7DE9BA5}" type="datetime1">
              <a:rPr lang="en-US" smtClean="0"/>
              <a:t>11/29/2021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3172414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AAE819F-B7FD-4B29-8F66-9E318144BC2A}" type="datetime1">
              <a:rPr lang="en-US" smtClean="0"/>
              <a:t>11/29/2021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Text Placeholder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2" name="Title 1"/>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chemeClr val="accent2"/>
                </a:solidFill>
                <a:effectLst/>
              </a:defRPr>
            </a:lvl1pPr>
          </a:lstStyle>
          <a:p>
            <a:r>
              <a:rPr kumimoji="0" lang="en-US"/>
              <a:t>Click to edit Master title style</a:t>
            </a:r>
            <a:endParaRPr kumimoji="0" lang="en-US" dirty="0"/>
          </a:p>
        </p:txBody>
      </p:sp>
    </p:spTree>
    <p:extLst>
      <p:ext uri="{BB962C8B-B14F-4D97-AF65-F5344CB8AC3E}">
        <p14:creationId xmlns:p14="http://schemas.microsoft.com/office/powerpoint/2010/main" val="1757862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4CA159C-B6E0-4F10-9F4A-2FA57003B139}" type="datetime1">
              <a:rPr lang="en-US" smtClean="0"/>
              <a:t>11/29/2021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2"/>
          </p:nvPr>
        </p:nvSpPr>
        <p:spPr>
          <a:xfrm>
            <a:off x="6197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Content Placeholder 2"/>
          <p:cNvSpPr>
            <a:spLocks noGrp="1"/>
          </p:cNvSpPr>
          <p:nvPr>
            <p:ph sz="half" idx="1"/>
          </p:nvPr>
        </p:nvSpPr>
        <p:spPr>
          <a:xfrm>
            <a:off x="609600" y="2249425"/>
            <a:ext cx="5384800" cy="4341875"/>
          </a:xfrm>
        </p:spPr>
        <p:txBody>
          <a:bodyPr/>
          <a:lstStyle>
            <a:lvl1pPr>
              <a:defRPr sz="2000"/>
            </a:lvl1pPr>
            <a:lvl2pPr>
              <a:defRPr sz="1900"/>
            </a:lvl2pPr>
            <a:lvl3pPr>
              <a:defRPr sz="18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1228843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6" name="Date Placeholder 25"/>
          <p:cNvSpPr>
            <a:spLocks noGrp="1"/>
          </p:cNvSpPr>
          <p:nvPr>
            <p:ph type="dt" sz="half" idx="10"/>
          </p:nvPr>
        </p:nvSpPr>
        <p:spPr/>
        <p:txBody>
          <a:bodyPr rtlCol="0"/>
          <a:lstStyle/>
          <a:p>
            <a:fld id="{8170CBBB-D1D1-4386-A5E9-07F3477B78F3}" type="datetime1">
              <a:rPr lang="en-US" smtClean="0"/>
              <a:t>11/29/2021</a:t>
            </a:fld>
            <a:endParaRPr lang="en-US"/>
          </a:p>
        </p:txBody>
      </p:sp>
      <p:sp>
        <p:nvSpPr>
          <p:cNvPr id="27" name="Slide Number Placeholder 26"/>
          <p:cNvSpPr>
            <a:spLocks noGrp="1"/>
          </p:cNvSpPr>
          <p:nvPr>
            <p:ph type="sldNum" sz="quarter" idx="11"/>
          </p:nvPr>
        </p:nvSpPr>
        <p:spPr/>
        <p:txBody>
          <a:bodyPr rtlCol="0"/>
          <a:lstStyle/>
          <a:p>
            <a:fld id="{401CF334-2D5C-4859-84A6-CA7E6E43FAEB}"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
        <p:nvSpPr>
          <p:cNvPr id="6" name="Content Placeholder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3"/>
          </p:nvPr>
        </p:nvSpPr>
        <p:spPr>
          <a:xfrm>
            <a:off x="6294968" y="2244970"/>
            <a:ext cx="5389033"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1"/>
          </p:nvPr>
        </p:nvSpPr>
        <p:spPr>
          <a:xfrm>
            <a:off x="508000" y="2244970"/>
            <a:ext cx="5388864" cy="457200"/>
          </a:xfrm>
          <a:solidFill>
            <a:schemeClr val="accent2">
              <a:lumMod val="60000"/>
              <a:lumOff val="4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2" name="Title 1"/>
          <p:cNvSpPr>
            <a:spLocks noGrp="1"/>
          </p:cNvSpPr>
          <p:nvPr>
            <p:ph type="title"/>
          </p:nvPr>
        </p:nvSpPr>
        <p:spPr>
          <a:xfrm>
            <a:off x="508000" y="1143000"/>
            <a:ext cx="11176000" cy="1069848"/>
          </a:xfrm>
        </p:spPr>
        <p:txBody>
          <a:bodyPr anchor="ctr"/>
          <a:lstStyle>
            <a:lvl1pPr>
              <a:defRPr sz="4000" b="0" i="0" cap="none" baseline="0"/>
            </a:lvl1pPr>
          </a:lstStyle>
          <a:p>
            <a:r>
              <a:rPr kumimoji="0" lang="en-US"/>
              <a:t>Click to edit Master title style</a:t>
            </a:r>
          </a:p>
        </p:txBody>
      </p:sp>
    </p:spTree>
    <p:extLst>
      <p:ext uri="{BB962C8B-B14F-4D97-AF65-F5344CB8AC3E}">
        <p14:creationId xmlns:p14="http://schemas.microsoft.com/office/powerpoint/2010/main" val="708318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778240" y="612648"/>
            <a:ext cx="1276352" cy="457200"/>
          </a:xfrm>
        </p:spPr>
        <p:txBody>
          <a:bodyPr/>
          <a:lstStyle/>
          <a:p>
            <a:fld id="{9FA4CAD8-0EA7-4615-B69B-B2F199EF3A93}" type="datetime1">
              <a:rPr lang="en-US" smtClean="0"/>
              <a:t>11/29/2021</a:t>
            </a:fld>
            <a:endParaRPr lang="en-US"/>
          </a:p>
        </p:txBody>
      </p:sp>
      <p:sp>
        <p:nvSpPr>
          <p:cNvPr id="4" name="Footer Placeholder 3"/>
          <p:cNvSpPr>
            <a:spLocks noGrp="1"/>
          </p:cNvSpPr>
          <p:nvPr>
            <p:ph type="ftr" sz="quarter" idx="11"/>
          </p:nvPr>
        </p:nvSpPr>
        <p:spPr>
          <a:xfrm>
            <a:off x="7010400" y="612648"/>
            <a:ext cx="1767840" cy="457200"/>
          </a:xfrm>
        </p:spPr>
        <p:txBody>
          <a:bodyPr/>
          <a:lstStyle/>
          <a:p>
            <a:endParaRPr lang="en-US"/>
          </a:p>
        </p:txBody>
      </p:sp>
      <p:sp>
        <p:nvSpPr>
          <p:cNvPr id="5" name="Slide Number Placeholder 4"/>
          <p:cNvSpPr>
            <a:spLocks noGrp="1"/>
          </p:cNvSpPr>
          <p:nvPr>
            <p:ph type="sldNum" sz="quarter" idx="12"/>
          </p:nvPr>
        </p:nvSpPr>
        <p:spPr>
          <a:xfrm>
            <a:off x="10899648" y="2272"/>
            <a:ext cx="1016000" cy="365760"/>
          </a:xfrm>
        </p:spPr>
        <p:txBody>
          <a:bodyPr/>
          <a:lstStyle/>
          <a:p>
            <a:fld id="{401CF334-2D5C-4859-84A6-CA7E6E43FAEB}" type="slidenum">
              <a:rPr lang="en-US" smtClean="0"/>
              <a:t>‹#›</a:t>
            </a:fld>
            <a:endParaRPr lang="en-US"/>
          </a:p>
        </p:txBody>
      </p:sp>
      <p:sp>
        <p:nvSpPr>
          <p:cNvPr id="2" name="Title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en-US"/>
              <a:t>Click to edit Master title style</a:t>
            </a:r>
          </a:p>
        </p:txBody>
      </p:sp>
    </p:spTree>
    <p:extLst>
      <p:ext uri="{BB962C8B-B14F-4D97-AF65-F5344CB8AC3E}">
        <p14:creationId xmlns:p14="http://schemas.microsoft.com/office/powerpoint/2010/main" val="2867482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234BD7-6953-492C-921B-E68B2D7F14C8}" type="datetime1">
              <a:rPr lang="en-US" smtClean="0"/>
              <a:t>11/29/2021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1CF334-2D5C-4859-84A6-CA7E6E43FAEB}" type="slidenum">
              <a:rPr lang="en-US" smtClean="0"/>
              <a:t>‹#›</a:t>
            </a:fld>
            <a:endParaRPr lang="en-US"/>
          </a:p>
        </p:txBody>
      </p:sp>
    </p:spTree>
    <p:extLst>
      <p:ext uri="{BB962C8B-B14F-4D97-AF65-F5344CB8AC3E}">
        <p14:creationId xmlns:p14="http://schemas.microsoft.com/office/powerpoint/2010/main" val="471716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5A17D9B-D4D3-4E23-88DF-2E354FA43196}" type="datetime1">
              <a:rPr lang="en-US" smtClean="0"/>
              <a:t>11/29/2021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4" name="Content Placeholder 3"/>
          <p:cNvSpPr>
            <a:spLocks noGrp="1"/>
          </p:cNvSpPr>
          <p:nvPr>
            <p:ph sz="half" idx="1"/>
          </p:nvPr>
        </p:nvSpPr>
        <p:spPr>
          <a:xfrm>
            <a:off x="203200" y="776287"/>
            <a:ext cx="6803136" cy="580508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Text Placeholder 2"/>
          <p:cNvSpPr>
            <a:spLocks noGrp="1"/>
          </p:cNvSpPr>
          <p:nvPr>
            <p:ph type="body" idx="2"/>
          </p:nvPr>
        </p:nvSpPr>
        <p:spPr>
          <a:xfrm>
            <a:off x="7137995" y="2010727"/>
            <a:ext cx="4511040" cy="4580573"/>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2" name="Title 1"/>
          <p:cNvSpPr>
            <a:spLocks noGrp="1"/>
          </p:cNvSpPr>
          <p:nvPr>
            <p:ph type="title"/>
          </p:nvPr>
        </p:nvSpPr>
        <p:spPr>
          <a:xfrm>
            <a:off x="7137995" y="1101970"/>
            <a:ext cx="4511040" cy="877824"/>
          </a:xfrm>
        </p:spPr>
        <p:txBody>
          <a:bodyPr anchor="b"/>
          <a:lstStyle>
            <a:lvl1pPr algn="l">
              <a:buNone/>
              <a:defRPr sz="1800" b="1"/>
            </a:lvl1pPr>
          </a:lstStyle>
          <a:p>
            <a:r>
              <a:rPr kumimoji="0" lang="en-US"/>
              <a:t>Click to edit Master title style</a:t>
            </a:r>
          </a:p>
        </p:txBody>
      </p:sp>
    </p:spTree>
    <p:extLst>
      <p:ext uri="{BB962C8B-B14F-4D97-AF65-F5344CB8AC3E}">
        <p14:creationId xmlns:p14="http://schemas.microsoft.com/office/powerpoint/2010/main" val="1863922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7B2D3E9E-A95C-48F2-B4BF-A71542E0BE9A}" type="datetime1">
              <a:rPr lang="en-US"/>
              <a:t>11/29/2021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21589612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41F67C5-D04E-4576-B61C-12ABA14BBD6C}" type="datetime1">
              <a:rPr lang="en-US" smtClean="0"/>
              <a:t>11/29/2021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1CF334-2D5C-4859-84A6-CA7E6E43FAEB}" type="slidenum">
              <a:rPr lang="en-US" smtClean="0"/>
              <a:t>‹#›</a:t>
            </a:fld>
            <a:endParaRPr lang="en-US"/>
          </a:p>
        </p:txBody>
      </p:sp>
      <p:sp>
        <p:nvSpPr>
          <p:cNvPr id="3" name="Picture Placeholder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2" name="Title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en-US"/>
              <a:t>Click to edit Master title style</a:t>
            </a:r>
          </a:p>
        </p:txBody>
      </p:sp>
    </p:spTree>
    <p:extLst>
      <p:ext uri="{BB962C8B-B14F-4D97-AF65-F5344CB8AC3E}">
        <p14:creationId xmlns:p14="http://schemas.microsoft.com/office/powerpoint/2010/main" val="4006748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7FA170-8299-44AD-AEEF-FC686C3D7804}" type="datetime1">
              <a:rPr lang="en-US" smtClean="0"/>
              <a:t>11/29/2021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Title 1"/>
          <p:cNvSpPr>
            <a:spLocks noGrp="1"/>
          </p:cNvSpPr>
          <p:nvPr>
            <p:ph type="title"/>
          </p:nvPr>
        </p:nvSpPr>
        <p:spPr/>
        <p:txBody>
          <a:bodyPr/>
          <a:lstStyle/>
          <a:p>
            <a:r>
              <a:rPr kumimoji="0" lang="en-US"/>
              <a:t>Click to edit Master title style</a:t>
            </a:r>
          </a:p>
        </p:txBody>
      </p:sp>
    </p:spTree>
    <p:extLst>
      <p:ext uri="{BB962C8B-B14F-4D97-AF65-F5344CB8AC3E}">
        <p14:creationId xmlns:p14="http://schemas.microsoft.com/office/powerpoint/2010/main" val="2072412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231763A-68EC-4ECD-9620-D9FE9CDDD622}" type="datetime1">
              <a:rPr lang="en-US" smtClean="0"/>
              <a:t>11/29/2021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1CF334-2D5C-4859-84A6-CA7E6E43FAEB}" type="slidenum">
              <a:rPr lang="en-US" smtClean="0"/>
              <a:t>‹#›</a:t>
            </a:fld>
            <a:endParaRPr lang="en-US"/>
          </a:p>
        </p:txBody>
      </p:sp>
      <p:sp>
        <p:nvSpPr>
          <p:cNvPr id="3" name="Vertical Text Placeholder 2"/>
          <p:cNvSpPr>
            <a:spLocks noGrp="1"/>
          </p:cNvSpPr>
          <p:nvPr>
            <p:ph type="body" orient="vert" idx="1"/>
          </p:nvPr>
        </p:nvSpPr>
        <p:spPr>
          <a:xfrm>
            <a:off x="609600" y="1143000"/>
            <a:ext cx="8331200" cy="54483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 name="Vertical Title 1"/>
          <p:cNvSpPr>
            <a:spLocks noGrp="1"/>
          </p:cNvSpPr>
          <p:nvPr>
            <p:ph type="title" orient="vert"/>
          </p:nvPr>
        </p:nvSpPr>
        <p:spPr>
          <a:xfrm>
            <a:off x="9042400" y="1143000"/>
            <a:ext cx="2540000" cy="5448300"/>
          </a:xfrm>
        </p:spPr>
        <p:txBody>
          <a:bodyPr vert="eaVert"/>
          <a:lstStyle/>
          <a:p>
            <a:r>
              <a:rPr kumimoji="0" lang="en-US"/>
              <a:t>Click to edit Master title style</a:t>
            </a:r>
          </a:p>
        </p:txBody>
      </p:sp>
    </p:spTree>
    <p:extLst>
      <p:ext uri="{BB962C8B-B14F-4D97-AF65-F5344CB8AC3E}">
        <p14:creationId xmlns:p14="http://schemas.microsoft.com/office/powerpoint/2010/main" val="384553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a:t>Click to edit Master title style</a:t>
            </a:r>
            <a:endParaRPr/>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0F84E2-2D7A-43CF-AC90-352A289A783A}" type="datetime1">
              <a:rPr lang="en-US"/>
              <a:t>11/29/2021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2250008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838200" y="1828800"/>
            <a:ext cx="5181600" cy="4351337"/>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72200" y="1828800"/>
            <a:ext cx="5181600" cy="4351337"/>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F12952B5-7A2F-4CC8-B7CE-9234E21C2837}" type="datetime1">
              <a:rPr lang="en-US"/>
              <a:t>11/29/2021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1866976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1248" y="1681851"/>
            <a:ext cx="5156200" cy="731520"/>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1248" y="2507550"/>
            <a:ext cx="5156200" cy="372825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15064" y="1681851"/>
            <a:ext cx="5157787" cy="73152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5064" y="2507550"/>
            <a:ext cx="5157787" cy="372825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CE1DA07A-9201-4B4B-BAF2-015AFA30F520}" type="datetime1">
              <a:rPr lang="en-US"/>
              <a:t>11/29/2021</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4FAB73BC-B049-4115-A692-8D63A059BFB8}" type="slidenum">
              <a:rPr/>
              <a:t>‹#›</a:t>
            </a:fld>
            <a:endParaRPr/>
          </a:p>
        </p:txBody>
      </p:sp>
      <p:sp>
        <p:nvSpPr>
          <p:cNvPr id="10" name="Title 9"/>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2950750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D7E00A-486F-4252-8B1D-E32645521F49}" type="datetime1">
              <a:rPr lang="en-US"/>
              <a:t>11/29/2021</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4FAB73BC-B049-4115-A692-8D63A059BFB8}" type="slidenum">
              <a:rPr/>
              <a:t>‹#›</a:t>
            </a:fld>
            <a:endParaRPr/>
          </a:p>
        </p:txBody>
      </p:sp>
      <p:sp>
        <p:nvSpPr>
          <p:cNvPr id="6" name="Title 5"/>
          <p:cNvSpPr>
            <a:spLocks noGrp="1"/>
          </p:cNvSpPr>
          <p:nvPr>
            <p:ph type="title"/>
          </p:nvPr>
        </p:nvSpPr>
        <p:spPr/>
        <p:txBody>
          <a:bodyPr/>
          <a:lstStyle/>
          <a:p>
            <a:r>
              <a:rPr lang="en-US"/>
              <a:t>Click to edit Master title style</a:t>
            </a:r>
            <a:endParaRPr/>
          </a:p>
        </p:txBody>
      </p:sp>
    </p:spTree>
    <p:extLst>
      <p:ext uri="{BB962C8B-B14F-4D97-AF65-F5344CB8AC3E}">
        <p14:creationId xmlns:p14="http://schemas.microsoft.com/office/powerpoint/2010/main" val="1802537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1">
              <a:rPr lang="en-US"/>
              <a:t>11/29/2021</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4156003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a:t>Click to edit Master title style</a:t>
            </a:r>
            <a:endParaRPr/>
          </a:p>
        </p:txBody>
      </p:sp>
      <p:sp>
        <p:nvSpPr>
          <p:cNvPr id="3" name="Content Placeholder 2"/>
          <p:cNvSpPr>
            <a:spLocks noGrp="1"/>
          </p:cNvSpPr>
          <p:nvPr>
            <p:ph idx="1"/>
          </p:nvPr>
        </p:nvSpPr>
        <p:spPr>
          <a:xfrm>
            <a:off x="5181600" y="990600"/>
            <a:ext cx="6039484" cy="48768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10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F6E2C9B-5FA2-460D-9BE7-B0812FC2A6FF}" type="datetime1">
              <a:rPr lang="en-US"/>
              <a:t>11/29/2021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3776544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a:t>Click to edit Master title style</a:t>
            </a:r>
            <a:endParaRPr/>
          </a:p>
        </p:txBody>
      </p:sp>
      <p:sp>
        <p:nvSpPr>
          <p:cNvPr id="3" name="Picture Placeholder 2"/>
          <p:cNvSpPr>
            <a:spLocks noGrp="1"/>
          </p:cNvSpPr>
          <p:nvPr>
            <p:ph type="pic" idx="1"/>
          </p:nvPr>
        </p:nvSpPr>
        <p:spPr>
          <a:xfrm>
            <a:off x="5181600" y="990600"/>
            <a:ext cx="6041136" cy="487680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100000"/>
              </a:lnSpc>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374940-A916-4C8B-9648-02A2D3898F9E}" type="datetime1">
              <a:rPr lang="en-US"/>
              <a:t>11/29/2021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15363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a:t>Click to edit Master title style</a:t>
            </a:r>
            <a:endParaRPr/>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586B75A-687E-405C-8A0B-8D00578BA2C3}" type="datetime1">
              <a:rPr lang="en-US"/>
              <a:t>11/29/2021</a:t>
            </a:fld>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FAB73BC-B049-4115-A692-8D63A059BFB8}" type="slidenum">
              <a:rPr/>
              <a:t>‹#›</a:t>
            </a:fld>
            <a:endParaRPr/>
          </a:p>
        </p:txBody>
      </p:sp>
    </p:spTree>
    <p:extLst>
      <p:ext uri="{BB962C8B-B14F-4D97-AF65-F5344CB8AC3E}">
        <p14:creationId xmlns:p14="http://schemas.microsoft.com/office/powerpoint/2010/main" val="35877946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SzPct val="80000"/>
        <a:buFont typeface="Arial"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SzPct val="80000"/>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SzPct val="80000"/>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SzPct val="80000"/>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SzPct val="80000"/>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9" name="Rectangle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0" name="Rectangle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1" name="Rectangle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2" name="Rectangle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useBgFill="1">
        <p:nvSpPr>
          <p:cNvPr id="33" name="Rounded Rectangle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useBgFill="1">
        <p:nvSpPr>
          <p:cNvPr id="34" name="Rounded Rectangle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5" name="Rectangle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Rectangle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Rectangle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8" name="Rectangle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9" name="Rectangle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40" name="Rectangle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14" name="Date Placeholder 13"/>
          <p:cNvSpPr>
            <a:spLocks noGrp="1"/>
          </p:cNvSpPr>
          <p:nvPr>
            <p:ph type="dt" sz="half" idx="2"/>
          </p:nvPr>
        </p:nvSpPr>
        <p:spPr>
          <a:xfrm>
            <a:off x="8782048" y="612648"/>
            <a:ext cx="1276352" cy="457200"/>
          </a:xfrm>
          <a:prstGeom prst="rect">
            <a:avLst/>
          </a:prstGeom>
        </p:spPr>
        <p:txBody>
          <a:bodyPr vert="horz"/>
          <a:lstStyle>
            <a:lvl1pPr algn="l" eaLnBrk="1" latinLnBrk="0" hangingPunct="1">
              <a:defRPr kumimoji="0" sz="800">
                <a:solidFill>
                  <a:schemeClr val="accent2"/>
                </a:solidFill>
              </a:defRPr>
            </a:lvl1pPr>
          </a:lstStyle>
          <a:p>
            <a:fld id="{C20F09E4-6EA4-4BF3-9FC8-FF40373B88E6}" type="datetime1">
              <a:rPr lang="en-US" smtClean="0"/>
              <a:t>11/29/2021</a:t>
            </a:fld>
            <a:endParaRPr lang="en-US"/>
          </a:p>
        </p:txBody>
      </p:sp>
      <p:sp>
        <p:nvSpPr>
          <p:cNvPr id="3" name="Footer Placeholder 2"/>
          <p:cNvSpPr>
            <a:spLocks noGrp="1"/>
          </p:cNvSpPr>
          <p:nvPr>
            <p:ph type="ftr" sz="quarter" idx="3"/>
          </p:nvPr>
        </p:nvSpPr>
        <p:spPr>
          <a:xfrm>
            <a:off x="7010400" y="612648"/>
            <a:ext cx="176784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10899648" y="2272"/>
            <a:ext cx="1016000" cy="365760"/>
          </a:xfrm>
          <a:prstGeom prst="rect">
            <a:avLst/>
          </a:prstGeom>
        </p:spPr>
        <p:txBody>
          <a:bodyPr vert="horz" anchor="b"/>
          <a:lstStyle>
            <a:lvl1pPr algn="r" eaLnBrk="1" latinLnBrk="0" hangingPunct="1">
              <a:defRPr kumimoji="0" sz="1800">
                <a:solidFill>
                  <a:srgbClr val="FFFFFF"/>
                </a:solidFill>
              </a:defRPr>
            </a:lvl1pPr>
          </a:lstStyle>
          <a:p>
            <a:fld id="{401CF334-2D5C-4859-84A6-CA7E6E43FAEB}" type="slidenum">
              <a:rPr lang="en-US" smtClean="0"/>
              <a:t>‹#›</a:t>
            </a:fld>
            <a:endParaRPr lang="en-US"/>
          </a:p>
        </p:txBody>
      </p:sp>
      <p:sp>
        <p:nvSpPr>
          <p:cNvPr id="13" name="Text Placeholder 12"/>
          <p:cNvSpPr>
            <a:spLocks noGrp="1"/>
          </p:cNvSpPr>
          <p:nvPr>
            <p:ph type="body" idx="1"/>
          </p:nvPr>
        </p:nvSpPr>
        <p:spPr>
          <a:xfrm>
            <a:off x="609600" y="2249424"/>
            <a:ext cx="10972800" cy="4325112"/>
          </a:xfrm>
          <a:prstGeom prst="rect">
            <a:avLst/>
          </a:prstGeom>
        </p:spPr>
        <p:txBody>
          <a:bodyPr vert="horz">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itle Placeholder 21"/>
          <p:cNvSpPr>
            <a:spLocks noGrp="1"/>
          </p:cNvSpPr>
          <p:nvPr>
            <p:ph type="title"/>
          </p:nvPr>
        </p:nvSpPr>
        <p:spPr>
          <a:xfrm>
            <a:off x="609600" y="1143000"/>
            <a:ext cx="10972800" cy="1066800"/>
          </a:xfrm>
          <a:prstGeom prst="rect">
            <a:avLst/>
          </a:prstGeom>
        </p:spPr>
        <p:txBody>
          <a:bodyPr vert="horz" anchor="ctr">
            <a:normAutofit/>
          </a:bodyPr>
          <a:lstStyle/>
          <a:p>
            <a:r>
              <a:rPr kumimoji="0" lang="en-US"/>
              <a:t>Click to edit Master title style</a:t>
            </a:r>
          </a:p>
        </p:txBody>
      </p:sp>
    </p:spTree>
    <p:extLst>
      <p:ext uri="{BB962C8B-B14F-4D97-AF65-F5344CB8AC3E}">
        <p14:creationId xmlns:p14="http://schemas.microsoft.com/office/powerpoint/2010/main" val="2088952903"/>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2"/>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tx2"/>
          </a:solidFill>
          <a:latin typeface="+mn-lt"/>
          <a:ea typeface="+mn-ea"/>
          <a:cs typeface="+mn-cs"/>
        </a:defRPr>
      </a:lvl2pPr>
      <a:lvl3pPr marL="923544" indent="-219456" algn="l" rtl="0" eaLnBrk="1" latinLnBrk="0" hangingPunct="1">
        <a:spcBef>
          <a:spcPts val="300"/>
        </a:spcBef>
        <a:buClr>
          <a:schemeClr val="accent1"/>
        </a:buClr>
        <a:buFont typeface="Wingdings 2" panose="05020102010507070707" pitchFamily="18" charset="2"/>
        <a:buChar char=""/>
        <a:defRPr kumimoji="0" sz="2400" kern="1200">
          <a:solidFill>
            <a:schemeClr val="tx2"/>
          </a:solidFill>
          <a:latin typeface="+mn-lt"/>
          <a:ea typeface="+mn-ea"/>
          <a:cs typeface="+mn-cs"/>
        </a:defRPr>
      </a:lvl3pPr>
      <a:lvl4pPr marL="1179576" indent="-201168" algn="l" rtl="0" eaLnBrk="1" latinLnBrk="0" hangingPunct="1">
        <a:spcBef>
          <a:spcPts val="300"/>
        </a:spcBef>
        <a:buClr>
          <a:schemeClr val="accent1"/>
        </a:buClr>
        <a:buFont typeface="Wingdings 2" panose="05020102010507070707" pitchFamily="18" charset="2"/>
        <a:buChar char=""/>
        <a:defRPr kumimoji="0" sz="2200" kern="1200">
          <a:solidFill>
            <a:schemeClr val="tx2"/>
          </a:solidFill>
          <a:latin typeface="+mn-lt"/>
          <a:ea typeface="+mn-ea"/>
          <a:cs typeface="+mn-cs"/>
        </a:defRPr>
      </a:lvl4pPr>
      <a:lvl5pPr marL="1389888" indent="-182880" algn="l" rtl="0" eaLnBrk="1" latinLnBrk="0" hangingPunct="1">
        <a:spcBef>
          <a:spcPts val="300"/>
        </a:spcBef>
        <a:buClr>
          <a:schemeClr val="accent1"/>
        </a:buClr>
        <a:buFont typeface="Wingdings 2" panose="05020102010507070707" pitchFamily="18" charset="2"/>
        <a:buChar char=""/>
        <a:defRPr kumimoji="0" sz="2000" kern="1200">
          <a:solidFill>
            <a:schemeClr val="tx2"/>
          </a:solidFill>
          <a:latin typeface="+mn-lt"/>
          <a:ea typeface="+mn-ea"/>
          <a:cs typeface="+mn-cs"/>
        </a:defRPr>
      </a:lvl5pPr>
      <a:lvl6pPr marL="1609344" indent="-182880" algn="l" rtl="0" eaLnBrk="1" latinLnBrk="0" hangingPunct="1">
        <a:spcBef>
          <a:spcPts val="300"/>
        </a:spcBef>
        <a:buClr>
          <a:schemeClr val="accent1"/>
        </a:buClr>
        <a:buFont typeface="Wingdings 2" panose="05020102010507070707" pitchFamily="18" charset="2"/>
        <a:buChar char=""/>
        <a:defRPr kumimoji="0" sz="1800" kern="1200">
          <a:solidFill>
            <a:schemeClr val="tx2"/>
          </a:solidFill>
          <a:latin typeface="+mn-lt"/>
          <a:ea typeface="+mn-ea"/>
          <a:cs typeface="+mn-cs"/>
        </a:defRPr>
      </a:lvl6pPr>
      <a:lvl7pPr marL="1828800" indent="-182880" algn="l" rtl="0" eaLnBrk="1" latinLnBrk="0" hangingPunct="1">
        <a:spcBef>
          <a:spcPts val="300"/>
        </a:spcBef>
        <a:buClr>
          <a:schemeClr val="accent1"/>
        </a:buClr>
        <a:buFont typeface="Wingdings 2" panose="05020102010507070707" pitchFamily="18" charset="2"/>
        <a:buChar char=""/>
        <a:defRPr kumimoji="0" sz="1600" kern="1200">
          <a:solidFill>
            <a:schemeClr val="tx2"/>
          </a:solidFill>
          <a:latin typeface="+mn-lt"/>
          <a:ea typeface="+mn-ea"/>
          <a:cs typeface="+mn-cs"/>
        </a:defRPr>
      </a:lvl7pPr>
      <a:lvl8pPr marL="2029968" indent="-182880" algn="l" rtl="0" eaLnBrk="1" latinLnBrk="0" hangingPunct="1">
        <a:spcBef>
          <a:spcPts val="300"/>
        </a:spcBef>
        <a:buClr>
          <a:schemeClr val="accent1"/>
        </a:buClr>
        <a:buFont typeface="Wingdings 2" panose="05020102010507070707" pitchFamily="18" charset="2"/>
        <a:buChar char=""/>
        <a:defRPr kumimoji="0" sz="1500" kern="1200">
          <a:solidFill>
            <a:schemeClr val="tx2"/>
          </a:solidFill>
          <a:latin typeface="+mn-lt"/>
          <a:ea typeface="+mn-ea"/>
          <a:cs typeface="+mn-cs"/>
        </a:defRPr>
      </a:lvl8pPr>
      <a:lvl9pPr marL="2240280" indent="-182880" algn="l" rtl="0" eaLnBrk="1" latinLnBrk="0" hangingPunct="1">
        <a:spcBef>
          <a:spcPts val="300"/>
        </a:spcBef>
        <a:buClr>
          <a:schemeClr val="accent1"/>
        </a:buClr>
        <a:buFont typeface="Wingdings 2" panose="05020102010507070707" pitchFamily="18" charset="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152">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hyperlink" Target="http://studentparliament.weebly.com/" TargetMode="External"/><Relationship Id="rId1" Type="http://schemas.openxmlformats.org/officeDocument/2006/relationships/slideLayout" Target="../slideLayouts/slideLayout1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hyperlink" Target="http://studentparliament.weebly.com/" TargetMode="External"/><Relationship Id="rId1" Type="http://schemas.openxmlformats.org/officeDocument/2006/relationships/slideLayout" Target="../slideLayouts/slideLayout1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500B6E-964F-447B-B3BC-078D91D39A60}"/>
              </a:ext>
            </a:extLst>
          </p:cNvPr>
          <p:cNvSpPr>
            <a:spLocks noGrp="1"/>
          </p:cNvSpPr>
          <p:nvPr>
            <p:ph idx="1"/>
          </p:nvPr>
        </p:nvSpPr>
        <p:spPr>
          <a:xfrm>
            <a:off x="609600" y="5841507"/>
            <a:ext cx="10972800" cy="733028"/>
          </a:xfrm>
        </p:spPr>
        <p:txBody>
          <a:bodyPr/>
          <a:lstStyle/>
          <a:p>
            <a:pPr marL="109728" indent="0" algn="r">
              <a:buNone/>
            </a:pPr>
            <a:r>
              <a:rPr lang="el-GR" sz="1800" b="1" dirty="0"/>
              <a:t>Διδάσκουσα: </a:t>
            </a:r>
            <a:r>
              <a:rPr lang="el-GR" sz="1800" b="1"/>
              <a:t>Αναπλ. </a:t>
            </a:r>
            <a:r>
              <a:rPr lang="el-GR" sz="1800" b="1" dirty="0" err="1"/>
              <a:t>Καθηγ</a:t>
            </a:r>
            <a:r>
              <a:rPr lang="el-GR" sz="1800" b="1" dirty="0"/>
              <a:t>. Ζαχαρούλα Σμυρναίου, Παιδαγωγικό Τμήμα Δευτεροβάθμιας Εκπαίδευσης, Εθνικό Καποδιστριακό Πανεπιστήμιο Αθηνών, </a:t>
            </a:r>
            <a:r>
              <a:rPr lang="el-GR" sz="1800" b="1" dirty="0" err="1"/>
              <a:t>zsmyrnaiou</a:t>
            </a:r>
            <a:r>
              <a:rPr lang="el-GR" sz="1800" b="1" dirty="0"/>
              <a:t>@</a:t>
            </a:r>
            <a:r>
              <a:rPr lang="en-US" sz="1800" b="1" dirty="0" err="1"/>
              <a:t>eds</a:t>
            </a:r>
            <a:r>
              <a:rPr lang="el-GR" sz="1800" b="1" dirty="0"/>
              <a:t>.</a:t>
            </a:r>
            <a:r>
              <a:rPr lang="el-GR" sz="1800" b="1" dirty="0" err="1"/>
              <a:t>uoa.gr</a:t>
            </a:r>
            <a:endParaRPr lang="en-US" dirty="0"/>
          </a:p>
        </p:txBody>
      </p:sp>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1143000"/>
            <a:ext cx="10972800" cy="3473388"/>
          </a:xfrm>
        </p:spPr>
        <p:txBody>
          <a:bodyPr>
            <a:noAutofit/>
          </a:bodyPr>
          <a:lstStyle/>
          <a:p>
            <a:pPr algn="ctr"/>
            <a:r>
              <a:rPr lang="el-GR" sz="2800" b="1" dirty="0"/>
              <a:t>Οι Σύγχρονες Παιδαγωγικές Θεωρίες </a:t>
            </a:r>
            <a:br>
              <a:rPr lang="en-US" sz="2800" b="1" dirty="0"/>
            </a:br>
            <a:r>
              <a:rPr lang="el-GR" sz="2800" b="1"/>
              <a:t>της</a:t>
            </a:r>
            <a:br>
              <a:rPr lang="en-US" sz="2800" b="1" dirty="0"/>
            </a:br>
            <a:r>
              <a:rPr lang="el-GR" sz="2800" b="1" dirty="0"/>
              <a:t>της Επιχειρηματολογίας (</a:t>
            </a:r>
            <a:r>
              <a:rPr lang="en-US" sz="2800" b="1" dirty="0"/>
              <a:t>Argumentation Theories)</a:t>
            </a:r>
          </a:p>
        </p:txBody>
      </p:sp>
    </p:spTree>
    <p:extLst>
      <p:ext uri="{BB962C8B-B14F-4D97-AF65-F5344CB8AC3E}">
        <p14:creationId xmlns:p14="http://schemas.microsoft.com/office/powerpoint/2010/main" val="553955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710214"/>
            <a:ext cx="10972800" cy="648069"/>
          </a:xfrm>
        </p:spPr>
        <p:txBody>
          <a:bodyPr>
            <a:noAutofit/>
          </a:bodyPr>
          <a:lstStyle/>
          <a:p>
            <a:pPr algn="ctr"/>
            <a:r>
              <a:rPr lang="el-GR" sz="2400" b="1" dirty="0">
                <a:solidFill>
                  <a:schemeClr val="tx1"/>
                </a:solidFill>
              </a:rPr>
              <a:t>Οι Σύγχρονες Παιδαγωγικές Θεωρίες </a:t>
            </a:r>
            <a:br>
              <a:rPr lang="en-US" sz="2400" b="1" dirty="0">
                <a:solidFill>
                  <a:schemeClr val="tx1"/>
                </a:solidFill>
              </a:rPr>
            </a:br>
            <a:r>
              <a:rPr lang="el-GR" sz="2400" b="1" dirty="0">
                <a:solidFill>
                  <a:schemeClr val="tx1"/>
                </a:solidFill>
              </a:rPr>
              <a:t>της Επιχειρηματολογίας (</a:t>
            </a:r>
            <a:r>
              <a:rPr lang="en-US" sz="2400" b="1" dirty="0">
                <a:solidFill>
                  <a:schemeClr val="tx1"/>
                </a:solidFill>
              </a:rPr>
              <a:t>Argumentation Theories)</a:t>
            </a:r>
          </a:p>
        </p:txBody>
      </p:sp>
      <p:graphicFrame>
        <p:nvGraphicFramePr>
          <p:cNvPr id="7" name="Content Placeholder 6">
            <a:extLst>
              <a:ext uri="{FF2B5EF4-FFF2-40B4-BE49-F238E27FC236}">
                <a16:creationId xmlns:a16="http://schemas.microsoft.com/office/drawing/2014/main" id="{BED7A4E6-9857-4646-A834-AD81AFD30556}"/>
              </a:ext>
            </a:extLst>
          </p:cNvPr>
          <p:cNvGraphicFramePr>
            <a:graphicFrameLocks noGrp="1"/>
          </p:cNvGraphicFramePr>
          <p:nvPr>
            <p:ph idx="1"/>
            <p:extLst>
              <p:ext uri="{D42A27DB-BD31-4B8C-83A1-F6EECF244321}">
                <p14:modId xmlns:p14="http://schemas.microsoft.com/office/powerpoint/2010/main" val="3093307797"/>
              </p:ext>
            </p:extLst>
          </p:nvPr>
        </p:nvGraphicFramePr>
        <p:xfrm>
          <a:off x="490939" y="1821848"/>
          <a:ext cx="10972800" cy="4325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81719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710214"/>
            <a:ext cx="10972800" cy="648069"/>
          </a:xfrm>
        </p:spPr>
        <p:txBody>
          <a:bodyPr>
            <a:noAutofit/>
          </a:bodyPr>
          <a:lstStyle/>
          <a:p>
            <a:pPr algn="ctr"/>
            <a:r>
              <a:rPr lang="el-GR" sz="2400" b="1" dirty="0">
                <a:solidFill>
                  <a:schemeClr val="tx1"/>
                </a:solidFill>
              </a:rPr>
              <a:t>Οι Σύγχρονες Παιδαγωγικές Θεωρίες </a:t>
            </a:r>
            <a:br>
              <a:rPr lang="en-US" sz="2400" b="1" dirty="0">
                <a:solidFill>
                  <a:schemeClr val="tx1"/>
                </a:solidFill>
              </a:rPr>
            </a:br>
            <a:r>
              <a:rPr lang="el-GR" sz="2400" b="1" dirty="0">
                <a:solidFill>
                  <a:schemeClr val="tx1"/>
                </a:solidFill>
              </a:rPr>
              <a:t>της Επιχειρηματολογίας (</a:t>
            </a:r>
            <a:r>
              <a:rPr lang="en-US" sz="2400" b="1" dirty="0">
                <a:solidFill>
                  <a:schemeClr val="tx1"/>
                </a:solidFill>
              </a:rPr>
              <a:t>Argumentation Theories)</a:t>
            </a:r>
          </a:p>
        </p:txBody>
      </p:sp>
      <p:sp>
        <p:nvSpPr>
          <p:cNvPr id="2" name="Content Placeholder 1">
            <a:extLst>
              <a:ext uri="{FF2B5EF4-FFF2-40B4-BE49-F238E27FC236}">
                <a16:creationId xmlns:a16="http://schemas.microsoft.com/office/drawing/2014/main" id="{EE4E3CAA-4288-47B9-A53C-1875D1C1B9C1}"/>
              </a:ext>
            </a:extLst>
          </p:cNvPr>
          <p:cNvSpPr>
            <a:spLocks noGrp="1"/>
          </p:cNvSpPr>
          <p:nvPr>
            <p:ph idx="1"/>
          </p:nvPr>
        </p:nvSpPr>
        <p:spPr>
          <a:xfrm>
            <a:off x="609600" y="1539211"/>
            <a:ext cx="10972800" cy="4325112"/>
          </a:xfrm>
        </p:spPr>
        <p:txBody>
          <a:bodyPr>
            <a:normAutofit fontScale="55000" lnSpcReduction="20000"/>
          </a:bodyPr>
          <a:lstStyle/>
          <a:p>
            <a:pPr marL="109728" indent="0" algn="ctr">
              <a:buNone/>
            </a:pPr>
            <a:r>
              <a:rPr lang="el-GR" b="1" dirty="0" err="1">
                <a:solidFill>
                  <a:schemeClr val="tx1"/>
                </a:solidFill>
              </a:rPr>
              <a:t>Louca</a:t>
            </a:r>
            <a:r>
              <a:rPr lang="el-GR" b="1" dirty="0">
                <a:solidFill>
                  <a:schemeClr val="tx1"/>
                </a:solidFill>
              </a:rPr>
              <a:t> &amp; </a:t>
            </a:r>
            <a:r>
              <a:rPr lang="el-GR" b="1" dirty="0" err="1">
                <a:solidFill>
                  <a:schemeClr val="tx1"/>
                </a:solidFill>
              </a:rPr>
              <a:t>Hammer</a:t>
            </a:r>
            <a:r>
              <a:rPr lang="el-GR" b="1" dirty="0">
                <a:solidFill>
                  <a:schemeClr val="tx1"/>
                </a:solidFill>
              </a:rPr>
              <a:t>, (in </a:t>
            </a:r>
            <a:r>
              <a:rPr lang="el-GR" b="1" dirty="0" err="1">
                <a:solidFill>
                  <a:schemeClr val="tx1"/>
                </a:solidFill>
              </a:rPr>
              <a:t>press</a:t>
            </a:r>
            <a:r>
              <a:rPr lang="el-GR" b="1" dirty="0">
                <a:solidFill>
                  <a:schemeClr val="tx1"/>
                </a:solidFill>
              </a:rPr>
              <a:t>) </a:t>
            </a:r>
          </a:p>
          <a:p>
            <a:pPr marL="109728" indent="0" algn="just">
              <a:buNone/>
            </a:pPr>
            <a:r>
              <a:rPr lang="el-GR" dirty="0">
                <a:solidFill>
                  <a:schemeClr val="tx1"/>
                </a:solidFill>
              </a:rPr>
              <a:t>Υποστηρίζουν ότι το πλαίσιο των Erduran et al. (2004) δεν είναι ξεκάθαρο κυρίως ως προς το πώς ορίζονται στο Επίπεδο 3 οι «αδύνατες ή περιστασιακές» εξηγήσεις στις περιπτώσεις στις οποίες το επιχείρημα δεν είναι ορθό (</a:t>
            </a:r>
            <a:r>
              <a:rPr lang="el-GR" dirty="0" err="1">
                <a:solidFill>
                  <a:schemeClr val="tx1"/>
                </a:solidFill>
              </a:rPr>
              <a:t>rebuttals</a:t>
            </a:r>
            <a:r>
              <a:rPr lang="el-GR" dirty="0">
                <a:solidFill>
                  <a:schemeClr val="tx1"/>
                </a:solidFill>
              </a:rPr>
              <a:t>). </a:t>
            </a:r>
          </a:p>
          <a:p>
            <a:pPr marL="109728" indent="0" algn="just">
              <a:buNone/>
            </a:pPr>
            <a:r>
              <a:rPr lang="el-GR" dirty="0">
                <a:solidFill>
                  <a:schemeClr val="tx1"/>
                </a:solidFill>
              </a:rPr>
              <a:t>Επιπλέον, υποστηρίζουν ότι η διαφορά ανάμεσα στα Επίπεδα 4 και 5 δεν είναι εμφανής, αφού είναι ουσιαστικά διαφορά στον αριθμό των επεξηγήσεων για περιπτώσεις στις οποίες το επιχείρημα δεν είναι ορθό. </a:t>
            </a:r>
          </a:p>
          <a:p>
            <a:pPr marL="109728" indent="0" algn="just">
              <a:buNone/>
            </a:pPr>
            <a:r>
              <a:rPr lang="el-GR" dirty="0">
                <a:solidFill>
                  <a:schemeClr val="tx1"/>
                </a:solidFill>
              </a:rPr>
              <a:t>Σε περιπτώσεις συζητήσεων στην τάξη οι επιπρόσθετες αντικρούσεις (</a:t>
            </a:r>
            <a:r>
              <a:rPr lang="el-GR" dirty="0" err="1">
                <a:solidFill>
                  <a:schemeClr val="tx1"/>
                </a:solidFill>
              </a:rPr>
              <a:t>rebuttals</a:t>
            </a:r>
            <a:r>
              <a:rPr lang="el-GR" dirty="0">
                <a:solidFill>
                  <a:schemeClr val="tx1"/>
                </a:solidFill>
              </a:rPr>
              <a:t>) είναι πιο πιθανό να δοθούν από άλλους μαθητές παρά από τον ίδιο μαθητή. Για αυτούς τους λόγους οι </a:t>
            </a:r>
            <a:r>
              <a:rPr lang="el-GR" dirty="0" err="1">
                <a:solidFill>
                  <a:schemeClr val="tx1"/>
                </a:solidFill>
              </a:rPr>
              <a:t>Louca</a:t>
            </a:r>
            <a:r>
              <a:rPr lang="el-GR" dirty="0">
                <a:solidFill>
                  <a:schemeClr val="tx1"/>
                </a:solidFill>
              </a:rPr>
              <a:t> &amp; </a:t>
            </a:r>
            <a:r>
              <a:rPr lang="el-GR" dirty="0" err="1">
                <a:solidFill>
                  <a:schemeClr val="tx1"/>
                </a:solidFill>
              </a:rPr>
              <a:t>Hammer</a:t>
            </a:r>
            <a:r>
              <a:rPr lang="el-GR" dirty="0">
                <a:solidFill>
                  <a:schemeClr val="tx1"/>
                </a:solidFill>
              </a:rPr>
              <a:t> (in </a:t>
            </a:r>
            <a:r>
              <a:rPr lang="el-GR" dirty="0" err="1">
                <a:solidFill>
                  <a:schemeClr val="tx1"/>
                </a:solidFill>
              </a:rPr>
              <a:t>press</a:t>
            </a:r>
            <a:r>
              <a:rPr lang="el-GR" dirty="0">
                <a:solidFill>
                  <a:schemeClr val="tx1"/>
                </a:solidFill>
              </a:rPr>
              <a:t>) υιοθετούν τα 4 επίπεδα του πλαισίου των Erduran et al. (2004) με κάποιες μετατροπές. </a:t>
            </a:r>
          </a:p>
          <a:p>
            <a:pPr marL="624078" indent="-514350" algn="just">
              <a:buFont typeface="+mj-lt"/>
              <a:buAutoNum type="arabicPeriod"/>
            </a:pPr>
            <a:r>
              <a:rPr lang="el-GR" b="1" dirty="0">
                <a:solidFill>
                  <a:schemeClr val="tx1"/>
                </a:solidFill>
              </a:rPr>
              <a:t>Το Επίπεδο 1 περιλαμβάνει τις περιπτώσεις στις οποίες τα επιχειρήματα αποτελούνται από απλούς ισχυρισμούς. </a:t>
            </a:r>
          </a:p>
          <a:p>
            <a:pPr marL="624078" indent="-514350" algn="just">
              <a:buFont typeface="+mj-lt"/>
              <a:buAutoNum type="arabicPeriod"/>
            </a:pPr>
            <a:r>
              <a:rPr lang="el-GR" b="1" dirty="0">
                <a:solidFill>
                  <a:schemeClr val="tx1"/>
                </a:solidFill>
              </a:rPr>
              <a:t>Το Επίπεδο 2 περιλαμβάνει τα επιχειρήματα τα οποία αποτελούνται από ισχυρισμό που υποστηρίζεται από δεδομένα, υποθέσεις ή λόγους αλλά χωρίς εξηγήσεις για περιπτώσεις στις οποίες το επιχείρημα δεν είναι ορθό (</a:t>
            </a:r>
            <a:r>
              <a:rPr lang="el-GR" b="1" dirty="0" err="1">
                <a:solidFill>
                  <a:schemeClr val="tx1"/>
                </a:solidFill>
              </a:rPr>
              <a:t>rebuttals</a:t>
            </a:r>
            <a:r>
              <a:rPr lang="el-GR" b="1" dirty="0">
                <a:solidFill>
                  <a:schemeClr val="tx1"/>
                </a:solidFill>
              </a:rPr>
              <a:t>). </a:t>
            </a:r>
          </a:p>
          <a:p>
            <a:pPr marL="624078" indent="-514350" algn="just">
              <a:buFont typeface="+mj-lt"/>
              <a:buAutoNum type="arabicPeriod"/>
            </a:pPr>
            <a:r>
              <a:rPr lang="el-GR" b="1" dirty="0">
                <a:solidFill>
                  <a:schemeClr val="tx1"/>
                </a:solidFill>
              </a:rPr>
              <a:t>Το Επίπεδο 3 περιλαμβάνει τα αντεπιχειρήματα (</a:t>
            </a:r>
            <a:r>
              <a:rPr lang="el-GR" b="1" dirty="0" err="1">
                <a:solidFill>
                  <a:schemeClr val="tx1"/>
                </a:solidFill>
              </a:rPr>
              <a:t>counter-claims</a:t>
            </a:r>
            <a:r>
              <a:rPr lang="el-GR" b="1" dirty="0">
                <a:solidFill>
                  <a:schemeClr val="tx1"/>
                </a:solidFill>
              </a:rPr>
              <a:t>) τα οποία αποτελούνται από ένα απλό ισχυρισμό, και τέλος το Επίπεδο 4 περιλαμβάνει τα αντεπιχειρήματα (</a:t>
            </a:r>
            <a:r>
              <a:rPr lang="el-GR" b="1" dirty="0" err="1">
                <a:solidFill>
                  <a:schemeClr val="tx1"/>
                </a:solidFill>
              </a:rPr>
              <a:t>counterclaims</a:t>
            </a:r>
            <a:r>
              <a:rPr lang="el-GR" b="1" dirty="0">
                <a:solidFill>
                  <a:schemeClr val="tx1"/>
                </a:solidFill>
              </a:rPr>
              <a:t>) τα οποία υποστηρίζονται από δεδομένα, υποθέσεις ή λόγους και προσπάθειες για εξηγήσεις για περιπτώσεις στις οποίες το επιχείρημα δεν είναι ορθό (</a:t>
            </a:r>
            <a:r>
              <a:rPr lang="el-GR" b="1" dirty="0" err="1">
                <a:solidFill>
                  <a:schemeClr val="tx1"/>
                </a:solidFill>
              </a:rPr>
              <a:t>rebuttals</a:t>
            </a:r>
            <a:r>
              <a:rPr lang="el-GR" b="1" dirty="0">
                <a:solidFill>
                  <a:schemeClr val="tx1"/>
                </a:solidFill>
              </a:rPr>
              <a:t>). Έτσι το αναλυτικό πλαίσιο για αξιολόγηση των επιχειρημάτων στην τάξη διαφοροποιείται ως εξής: </a:t>
            </a:r>
            <a:endParaRPr lang="en-US" b="1" dirty="0">
              <a:solidFill>
                <a:schemeClr val="tx1"/>
              </a:solidFill>
            </a:endParaRPr>
          </a:p>
        </p:txBody>
      </p:sp>
      <p:graphicFrame>
        <p:nvGraphicFramePr>
          <p:cNvPr id="5" name="Content Placeholder 3">
            <a:extLst>
              <a:ext uri="{FF2B5EF4-FFF2-40B4-BE49-F238E27FC236}">
                <a16:creationId xmlns:a16="http://schemas.microsoft.com/office/drawing/2014/main" id="{7F458BAB-DB75-4A7A-B1C8-EA5D9625CD56}"/>
              </a:ext>
            </a:extLst>
          </p:cNvPr>
          <p:cNvGraphicFramePr>
            <a:graphicFrameLocks/>
          </p:cNvGraphicFramePr>
          <p:nvPr>
            <p:extLst>
              <p:ext uri="{D42A27DB-BD31-4B8C-83A1-F6EECF244321}">
                <p14:modId xmlns:p14="http://schemas.microsoft.com/office/powerpoint/2010/main" val="1964433744"/>
              </p:ext>
            </p:extLst>
          </p:nvPr>
        </p:nvGraphicFramePr>
        <p:xfrm>
          <a:off x="449802" y="3270421"/>
          <a:ext cx="10972800" cy="4324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653201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547456" y="2175029"/>
            <a:ext cx="10972800" cy="648069"/>
          </a:xfrm>
        </p:spPr>
        <p:txBody>
          <a:bodyPr>
            <a:noAutofit/>
          </a:bodyPr>
          <a:lstStyle/>
          <a:p>
            <a:pPr algn="ctr"/>
            <a:r>
              <a:rPr lang="el-GR" sz="2400" b="1" dirty="0">
                <a:solidFill>
                  <a:schemeClr val="tx1"/>
                </a:solidFill>
              </a:rPr>
              <a:t>Το Ερευνητικό Πρόγραμμα «Μαθητικά Κοινοβούλια Επιστήμης»</a:t>
            </a:r>
            <a:endParaRPr lang="en-US" sz="2400" b="1" dirty="0">
              <a:solidFill>
                <a:schemeClr val="tx1"/>
              </a:solidFill>
            </a:endParaRPr>
          </a:p>
        </p:txBody>
      </p:sp>
      <p:pic>
        <p:nvPicPr>
          <p:cNvPr id="6" name="Content Placeholder 3">
            <a:extLst>
              <a:ext uri="{FF2B5EF4-FFF2-40B4-BE49-F238E27FC236}">
                <a16:creationId xmlns:a16="http://schemas.microsoft.com/office/drawing/2014/main" id="{95A8BF28-4783-4781-A8D1-84DD26342FC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4467225"/>
            <a:ext cx="10553700" cy="2390775"/>
          </a:xfrm>
          <a:prstGeom prst="rect">
            <a:avLst/>
          </a:prstGeom>
        </p:spPr>
      </p:pic>
    </p:spTree>
    <p:extLst>
      <p:ext uri="{BB962C8B-B14F-4D97-AF65-F5344CB8AC3E}">
        <p14:creationId xmlns:p14="http://schemas.microsoft.com/office/powerpoint/2010/main" val="3345698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0800000" flipV="1">
            <a:off x="1020931" y="688740"/>
            <a:ext cx="9397194" cy="861134"/>
          </a:xfrm>
        </p:spPr>
        <p:txBody>
          <a:bodyPr>
            <a:noAutofit/>
          </a:bodyPr>
          <a:lstStyle/>
          <a:p>
            <a:pPr algn="ctr"/>
            <a:r>
              <a:rPr lang="en-US" sz="2000" b="1" dirty="0">
                <a:solidFill>
                  <a:srgbClr val="432A30"/>
                </a:solidFill>
              </a:rPr>
              <a:t>The Greek Student Parliament on Science</a:t>
            </a:r>
            <a:r>
              <a:rPr lang="el-GR" sz="2000" b="1" dirty="0">
                <a:solidFill>
                  <a:srgbClr val="432A30"/>
                </a:solidFill>
              </a:rPr>
              <a:t> </a:t>
            </a:r>
            <a:r>
              <a:rPr lang="el-GR" sz="1800" b="1" dirty="0">
                <a:solidFill>
                  <a:srgbClr val="432A30"/>
                </a:solidFill>
              </a:rPr>
              <a:t>(</a:t>
            </a:r>
            <a:r>
              <a:rPr lang="en-US" sz="1800" b="1" dirty="0">
                <a:solidFill>
                  <a:srgbClr val="432A30"/>
                </a:solidFill>
                <a:hlinkClick r:id="rId2"/>
              </a:rPr>
              <a:t>http://studentparliament.weebly.com/</a:t>
            </a:r>
            <a:r>
              <a:rPr lang="el-GR" sz="1800" b="1" dirty="0">
                <a:solidFill>
                  <a:srgbClr val="432A30"/>
                </a:solidFill>
              </a:rPr>
              <a:t>)</a:t>
            </a:r>
            <a:br>
              <a:rPr lang="en-US" sz="1600" b="1" dirty="0">
                <a:solidFill>
                  <a:srgbClr val="432A30"/>
                </a:solidFill>
              </a:rPr>
            </a:br>
            <a:r>
              <a:rPr lang="en-US" sz="1200" b="1" dirty="0">
                <a:solidFill>
                  <a:srgbClr val="432A30"/>
                </a:solidFill>
              </a:rPr>
              <a:t>A part of the European Student Parliaments on Science</a:t>
            </a:r>
            <a:endParaRPr lang="el-GR" sz="1600" dirty="0"/>
          </a:p>
        </p:txBody>
      </p:sp>
      <p:sp>
        <p:nvSpPr>
          <p:cNvPr id="3" name="Text Placeholder 2"/>
          <p:cNvSpPr>
            <a:spLocks noGrp="1"/>
          </p:cNvSpPr>
          <p:nvPr>
            <p:ph type="body" idx="1"/>
          </p:nvPr>
        </p:nvSpPr>
        <p:spPr>
          <a:xfrm>
            <a:off x="1151197" y="1774450"/>
            <a:ext cx="3174274" cy="325371"/>
          </a:xfrm>
        </p:spPr>
        <p:txBody>
          <a:bodyPr/>
          <a:lstStyle/>
          <a:p>
            <a:pPr algn="ctr"/>
            <a:r>
              <a:rPr lang="en-US" sz="2286" b="1" i="1" dirty="0"/>
              <a:t>The Aims/ Objectives</a:t>
            </a:r>
          </a:p>
        </p:txBody>
      </p:sp>
      <p:graphicFrame>
        <p:nvGraphicFramePr>
          <p:cNvPr id="15" name="Content Placeholder 6"/>
          <p:cNvGraphicFramePr>
            <a:graphicFrameLocks noGrp="1"/>
          </p:cNvGraphicFramePr>
          <p:nvPr>
            <p:ph sz="half" idx="2"/>
            <p:extLst>
              <p:ext uri="{D42A27DB-BD31-4B8C-83A1-F6EECF244321}">
                <p14:modId xmlns:p14="http://schemas.microsoft.com/office/powerpoint/2010/main" val="2466103451"/>
              </p:ext>
            </p:extLst>
          </p:nvPr>
        </p:nvGraphicFramePr>
        <p:xfrm>
          <a:off x="88776" y="2325949"/>
          <a:ext cx="6862440" cy="39949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 Placeholder 4"/>
          <p:cNvSpPr>
            <a:spLocks noGrp="1"/>
          </p:cNvSpPr>
          <p:nvPr>
            <p:ph type="body" sz="quarter" idx="3"/>
          </p:nvPr>
        </p:nvSpPr>
        <p:spPr>
          <a:xfrm>
            <a:off x="7866529" y="1774450"/>
            <a:ext cx="3174274" cy="325371"/>
          </a:xfrm>
        </p:spPr>
        <p:txBody>
          <a:bodyPr/>
          <a:lstStyle/>
          <a:p>
            <a:pPr algn="ctr"/>
            <a:r>
              <a:rPr lang="en-US" sz="2286" b="1" i="1" dirty="0"/>
              <a:t>The procedure</a:t>
            </a:r>
          </a:p>
        </p:txBody>
      </p:sp>
      <p:sp>
        <p:nvSpPr>
          <p:cNvPr id="12" name="Content Placeholder 11"/>
          <p:cNvSpPr>
            <a:spLocks noGrp="1"/>
          </p:cNvSpPr>
          <p:nvPr>
            <p:ph sz="quarter" idx="4"/>
          </p:nvPr>
        </p:nvSpPr>
        <p:spPr>
          <a:xfrm>
            <a:off x="7485771" y="2548974"/>
            <a:ext cx="3935789" cy="2814276"/>
          </a:xfrm>
        </p:spPr>
        <p:txBody>
          <a:bodyPr>
            <a:normAutofit/>
          </a:bodyPr>
          <a:lstStyle/>
          <a:p>
            <a:pPr lvl="0" algn="just"/>
            <a:r>
              <a:rPr lang="en-US" sz="1800" b="1" dirty="0">
                <a:solidFill>
                  <a:schemeClr val="tx1"/>
                </a:solidFill>
              </a:rPr>
              <a:t>In the first GSPS  during 2013-2014: more than 100 students and teachers from schools in Attica, Greece were involved. </a:t>
            </a:r>
          </a:p>
          <a:p>
            <a:pPr lvl="0" algn="just"/>
            <a:r>
              <a:rPr lang="en-US" sz="1800" b="1" dirty="0">
                <a:solidFill>
                  <a:schemeClr val="tx1"/>
                </a:solidFill>
              </a:rPr>
              <a:t>In the second GSPS during 2015-2016 433 high school students from all around Greece (31 schools) were able to participate through an online platform.</a:t>
            </a:r>
          </a:p>
          <a:p>
            <a:endParaRPr lang="el-GR" dirty="0"/>
          </a:p>
        </p:txBody>
      </p:sp>
    </p:spTree>
    <p:extLst>
      <p:ext uri="{BB962C8B-B14F-4D97-AF65-F5344CB8AC3E}">
        <p14:creationId xmlns:p14="http://schemas.microsoft.com/office/powerpoint/2010/main" val="6186386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9922" y="584475"/>
            <a:ext cx="7705078" cy="720378"/>
          </a:xfrm>
        </p:spPr>
        <p:txBody>
          <a:bodyPr>
            <a:normAutofit fontScale="90000"/>
          </a:bodyPr>
          <a:lstStyle/>
          <a:p>
            <a:pPr algn="ctr"/>
            <a:r>
              <a:rPr lang="en-US" sz="2286" b="1" dirty="0">
                <a:solidFill>
                  <a:srgbClr val="432A30"/>
                </a:solidFill>
              </a:rPr>
              <a:t>The Greek Student Parliament on Science</a:t>
            </a:r>
            <a:r>
              <a:rPr lang="el-GR" sz="2286" b="1" dirty="0">
                <a:solidFill>
                  <a:srgbClr val="432A30"/>
                </a:solidFill>
              </a:rPr>
              <a:t> </a:t>
            </a:r>
            <a:r>
              <a:rPr lang="el-GR" sz="1929" b="1" dirty="0">
                <a:solidFill>
                  <a:srgbClr val="432A30"/>
                </a:solidFill>
              </a:rPr>
              <a:t>(</a:t>
            </a:r>
            <a:r>
              <a:rPr lang="en-US" sz="1929" b="1" dirty="0">
                <a:solidFill>
                  <a:srgbClr val="432A30"/>
                </a:solidFill>
                <a:hlinkClick r:id="rId2"/>
              </a:rPr>
              <a:t>http://studentparliament.weebly.com/</a:t>
            </a:r>
            <a:r>
              <a:rPr lang="el-GR" sz="1929" b="1" dirty="0">
                <a:solidFill>
                  <a:srgbClr val="432A30"/>
                </a:solidFill>
              </a:rPr>
              <a:t>)</a:t>
            </a:r>
            <a:br>
              <a:rPr lang="en-US" sz="1714" b="1" dirty="0">
                <a:solidFill>
                  <a:srgbClr val="432A30"/>
                </a:solidFill>
              </a:rPr>
            </a:br>
            <a:r>
              <a:rPr lang="en-US" sz="1429" b="1" dirty="0">
                <a:solidFill>
                  <a:srgbClr val="432A30"/>
                </a:solidFill>
              </a:rPr>
              <a:t>A part of the European Student Parliaments on Science</a:t>
            </a:r>
            <a:endParaRPr lang="el-GR" dirty="0"/>
          </a:p>
        </p:txBody>
      </p:sp>
      <p:sp>
        <p:nvSpPr>
          <p:cNvPr id="3" name="Text Placeholder 2"/>
          <p:cNvSpPr>
            <a:spLocks noGrp="1"/>
          </p:cNvSpPr>
          <p:nvPr>
            <p:ph type="body" idx="1"/>
          </p:nvPr>
        </p:nvSpPr>
        <p:spPr>
          <a:xfrm>
            <a:off x="723953" y="1654702"/>
            <a:ext cx="3174274" cy="806691"/>
          </a:xfrm>
        </p:spPr>
        <p:txBody>
          <a:bodyPr/>
          <a:lstStyle/>
          <a:p>
            <a:pPr algn="ctr"/>
            <a:r>
              <a:rPr lang="en-US" sz="2000" b="1" dirty="0">
                <a:solidFill>
                  <a:srgbClr val="C00000"/>
                </a:solidFill>
              </a:rPr>
              <a:t>The main topic and sub- categories: THE FUTURE OF HUMAN BEING</a:t>
            </a:r>
            <a:endParaRPr lang="el-GR" sz="2000" b="1" dirty="0">
              <a:solidFill>
                <a:srgbClr val="C00000"/>
              </a:solidFill>
            </a:endParaRPr>
          </a:p>
        </p:txBody>
      </p:sp>
      <p:sp>
        <p:nvSpPr>
          <p:cNvPr id="4" name="Content Placeholder 3"/>
          <p:cNvSpPr>
            <a:spLocks noGrp="1"/>
          </p:cNvSpPr>
          <p:nvPr>
            <p:ph sz="half" idx="2"/>
          </p:nvPr>
        </p:nvSpPr>
        <p:spPr>
          <a:xfrm>
            <a:off x="2721429" y="2577521"/>
            <a:ext cx="3174274" cy="2753278"/>
          </a:xfrm>
        </p:spPr>
        <p:txBody>
          <a:bodyPr>
            <a:normAutofit/>
          </a:bodyPr>
          <a:lstStyle/>
          <a:p>
            <a:pPr marL="0" indent="0" algn="just">
              <a:buNone/>
            </a:pPr>
            <a:endParaRPr lang="en-US" sz="1286" b="1" dirty="0"/>
          </a:p>
          <a:p>
            <a:endParaRPr lang="el-GR" dirty="0"/>
          </a:p>
        </p:txBody>
      </p:sp>
      <p:sp>
        <p:nvSpPr>
          <p:cNvPr id="5" name="Text Placeholder 4"/>
          <p:cNvSpPr>
            <a:spLocks noGrp="1"/>
          </p:cNvSpPr>
          <p:nvPr>
            <p:ph type="body" sz="quarter" idx="3"/>
          </p:nvPr>
        </p:nvSpPr>
        <p:spPr>
          <a:xfrm>
            <a:off x="7854932" y="1617367"/>
            <a:ext cx="3174274" cy="690562"/>
          </a:xfrm>
        </p:spPr>
        <p:txBody>
          <a:bodyPr/>
          <a:lstStyle/>
          <a:p>
            <a:pPr algn="ctr"/>
            <a:r>
              <a:rPr lang="en-US" sz="2000" b="1" dirty="0">
                <a:solidFill>
                  <a:srgbClr val="C00000"/>
                </a:solidFill>
              </a:rPr>
              <a:t>Toulmin’s model of a general argument</a:t>
            </a:r>
            <a:endParaRPr lang="el-GR" sz="2000" b="1" dirty="0">
              <a:solidFill>
                <a:srgbClr val="C00000"/>
              </a:solidFill>
            </a:endParaRPr>
          </a:p>
        </p:txBody>
      </p:sp>
      <p:graphicFrame>
        <p:nvGraphicFramePr>
          <p:cNvPr id="16" name="Content Placeholder 15"/>
          <p:cNvGraphicFramePr>
            <a:graphicFrameLocks noGrp="1"/>
          </p:cNvGraphicFramePr>
          <p:nvPr>
            <p:ph sz="quarter" idx="4"/>
            <p:extLst>
              <p:ext uri="{D42A27DB-BD31-4B8C-83A1-F6EECF244321}">
                <p14:modId xmlns:p14="http://schemas.microsoft.com/office/powerpoint/2010/main" val="2911318111"/>
              </p:ext>
            </p:extLst>
          </p:nvPr>
        </p:nvGraphicFramePr>
        <p:xfrm>
          <a:off x="6363742" y="2598977"/>
          <a:ext cx="5141718" cy="389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a:stretch>
            <a:fillRect/>
          </a:stretch>
        </p:blipFill>
        <p:spPr>
          <a:xfrm>
            <a:off x="225368" y="2598977"/>
            <a:ext cx="4915283" cy="3890600"/>
          </a:xfrm>
          <a:prstGeom prst="rect">
            <a:avLst/>
          </a:prstGeom>
          <a:noFill/>
        </p:spPr>
      </p:pic>
    </p:spTree>
    <p:extLst>
      <p:ext uri="{BB962C8B-B14F-4D97-AF65-F5344CB8AC3E}">
        <p14:creationId xmlns:p14="http://schemas.microsoft.com/office/powerpoint/2010/main" val="1930861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500B6E-964F-447B-B3BC-078D91D39A60}"/>
              </a:ext>
            </a:extLst>
          </p:cNvPr>
          <p:cNvSpPr>
            <a:spLocks noGrp="1"/>
          </p:cNvSpPr>
          <p:nvPr>
            <p:ph idx="1"/>
          </p:nvPr>
        </p:nvSpPr>
        <p:spPr>
          <a:xfrm>
            <a:off x="609600" y="1464816"/>
            <a:ext cx="10972800" cy="5109719"/>
          </a:xfrm>
        </p:spPr>
        <p:txBody>
          <a:bodyPr>
            <a:normAutofit fontScale="92500" lnSpcReduction="20000"/>
          </a:bodyPr>
          <a:lstStyle/>
          <a:p>
            <a:pPr algn="just"/>
            <a:r>
              <a:rPr lang="el-GR" dirty="0"/>
              <a:t>Μελέτη πομπού – δέκτη στοχεύοντας φυσικά στην ανάπτυξη της κριτικής σκέψης των μαθητών και την δυνατότητα κατασκευής και αξιολόγησης επιχειρημάτων. </a:t>
            </a:r>
          </a:p>
          <a:p>
            <a:pPr algn="just"/>
            <a:r>
              <a:rPr lang="el-GR" dirty="0"/>
              <a:t>Η σύγχρονη έρευνα έχει επικεντρωθεί στην καλλιέργεια της επικοινωνιακής ικανότητας, δηλαδή της ικανότητας του μαθητή να χρησιμοποιεί τη γλώσσα αποτελεσματικά για την παραγωγή και επεξεργασία ποικίλων τύπων κειμένου. </a:t>
            </a:r>
          </a:p>
          <a:p>
            <a:pPr algn="just"/>
            <a:r>
              <a:rPr lang="el-GR" dirty="0"/>
              <a:t>Για το λόγο αυτό η Διδακτική συνδέεται τα τελευταία χρόνια με το επικοινωνιακό πλαίσιο μέσα στο οποίο αυτή παράγεται και εξελίσσεται, τονίζοντας με αυτό τον τρόπο την πολυτροπικότητα της επικοινωνίας, δηλαδή την ικανότητα παραγωγής, κατανόησης, ερμηνείας και αξιολόγησης του λόγου. Με τον τρόπο αυτό, η γνώση δεν είναι αποπλαισιωμένη από τις επικοινωνιακές ανάγκες που την παράγουν και η γλώσσα δεν είναι ιδωμένη εκτός του πλαισίου που δημιουργείται και εξελίσσεται. </a:t>
            </a:r>
          </a:p>
          <a:p>
            <a:endParaRPr lang="en-US" dirty="0"/>
          </a:p>
        </p:txBody>
      </p:sp>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710214"/>
            <a:ext cx="10972800" cy="648069"/>
          </a:xfrm>
        </p:spPr>
        <p:txBody>
          <a:bodyPr>
            <a:noAutofit/>
          </a:bodyPr>
          <a:lstStyle/>
          <a:p>
            <a:pPr algn="ctr"/>
            <a:r>
              <a:rPr lang="el-GR" sz="2400" b="1" dirty="0">
                <a:solidFill>
                  <a:schemeClr val="tx1"/>
                </a:solidFill>
              </a:rPr>
              <a:t>Οι Σύγχρονες Παιδαγωγικές Θεωρίες </a:t>
            </a:r>
            <a:br>
              <a:rPr lang="en-US" sz="2400" b="1" dirty="0">
                <a:solidFill>
                  <a:schemeClr val="tx1"/>
                </a:solidFill>
              </a:rPr>
            </a:br>
            <a:r>
              <a:rPr lang="el-GR" sz="2400" b="1" dirty="0">
                <a:solidFill>
                  <a:schemeClr val="tx1"/>
                </a:solidFill>
              </a:rPr>
              <a:t>της Επιχειρηματολογίας (</a:t>
            </a:r>
            <a:r>
              <a:rPr lang="en-US" sz="2400" b="1" dirty="0">
                <a:solidFill>
                  <a:schemeClr val="tx1"/>
                </a:solidFill>
              </a:rPr>
              <a:t>Argumentation Theories)</a:t>
            </a:r>
          </a:p>
        </p:txBody>
      </p:sp>
    </p:spTree>
    <p:extLst>
      <p:ext uri="{BB962C8B-B14F-4D97-AF65-F5344CB8AC3E}">
        <p14:creationId xmlns:p14="http://schemas.microsoft.com/office/powerpoint/2010/main" val="667897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500B6E-964F-447B-B3BC-078D91D39A60}"/>
              </a:ext>
            </a:extLst>
          </p:cNvPr>
          <p:cNvSpPr>
            <a:spLocks noGrp="1"/>
          </p:cNvSpPr>
          <p:nvPr>
            <p:ph idx="1"/>
          </p:nvPr>
        </p:nvSpPr>
        <p:spPr>
          <a:xfrm>
            <a:off x="609600" y="1464816"/>
            <a:ext cx="6341616" cy="5109719"/>
          </a:xfrm>
        </p:spPr>
        <p:txBody>
          <a:bodyPr>
            <a:normAutofit fontScale="77500" lnSpcReduction="20000"/>
          </a:bodyPr>
          <a:lstStyle/>
          <a:p>
            <a:pPr marL="109728" indent="0" algn="just">
              <a:buNone/>
            </a:pPr>
            <a:r>
              <a:rPr lang="el-GR" b="1" dirty="0">
                <a:solidFill>
                  <a:schemeClr val="tx1"/>
                </a:solidFill>
              </a:rPr>
              <a:t>Επιχειρηματολογικό μοντέλο του Toulmin (1958)</a:t>
            </a:r>
          </a:p>
          <a:p>
            <a:pPr algn="just"/>
            <a:r>
              <a:rPr lang="el-GR" dirty="0">
                <a:solidFill>
                  <a:schemeClr val="tx1"/>
                </a:solidFill>
              </a:rPr>
              <a:t>Ένα επιχείρημα αποτελείται ταυτόχρονα από τον ισχυρισμό/ συμπέρασμα (</a:t>
            </a:r>
            <a:r>
              <a:rPr lang="el-GR" dirty="0" err="1">
                <a:solidFill>
                  <a:schemeClr val="tx1"/>
                </a:solidFill>
              </a:rPr>
              <a:t>claim</a:t>
            </a:r>
            <a:r>
              <a:rPr lang="el-GR" dirty="0">
                <a:solidFill>
                  <a:schemeClr val="tx1"/>
                </a:solidFill>
              </a:rPr>
              <a:t>/ conclusion), τα δεδομένα (</a:t>
            </a:r>
            <a:r>
              <a:rPr lang="el-GR" dirty="0" err="1">
                <a:solidFill>
                  <a:schemeClr val="tx1"/>
                </a:solidFill>
              </a:rPr>
              <a:t>data</a:t>
            </a:r>
            <a:r>
              <a:rPr lang="el-GR" dirty="0">
                <a:solidFill>
                  <a:schemeClr val="tx1"/>
                </a:solidFill>
              </a:rPr>
              <a:t>) και τις εγγυήσεις (Warrants), οι οποίες κάνουν δυνατή τη μετάβαση από τα δεδομένα στο συμπέρασμα.</a:t>
            </a:r>
          </a:p>
          <a:p>
            <a:pPr algn="just"/>
            <a:r>
              <a:rPr lang="el-GR" dirty="0">
                <a:solidFill>
                  <a:schemeClr val="tx1"/>
                </a:solidFill>
              </a:rPr>
              <a:t>Επομένως, το επιχείρημα ορίζεται ως ένα συμπέρασμα (conclusion)/ ισχυρισμός (</a:t>
            </a:r>
            <a:r>
              <a:rPr lang="el-GR" dirty="0" err="1">
                <a:solidFill>
                  <a:schemeClr val="tx1"/>
                </a:solidFill>
              </a:rPr>
              <a:t>claim</a:t>
            </a:r>
            <a:r>
              <a:rPr lang="el-GR" dirty="0">
                <a:solidFill>
                  <a:schemeClr val="tx1"/>
                </a:solidFill>
              </a:rPr>
              <a:t>) που στηρίζεται σε κάποια υποστηρικτικά δεδομένα (</a:t>
            </a:r>
            <a:r>
              <a:rPr lang="el-GR" dirty="0" err="1">
                <a:solidFill>
                  <a:schemeClr val="tx1"/>
                </a:solidFill>
              </a:rPr>
              <a:t>data</a:t>
            </a:r>
            <a:r>
              <a:rPr lang="el-GR" dirty="0">
                <a:solidFill>
                  <a:schemeClr val="tx1"/>
                </a:solidFill>
              </a:rPr>
              <a:t>) (Büllow- Möller, 1989). Τα υποστηρικτικά δεδομένα που παρέχονται μπορεί να βρίσκονται σε σχέση αιτιολογίας ή σύγκρισης/ αντίθεσης και μπορεί να είναι πρωτογενή (μόνο το γεγονός-fact) ή δευτερογενή (π.χ στατιστικά στοιχεία, αυτοψία, παραδείγματα, γνώμες, αναλογία) που στηρίζουν το γεγονός.</a:t>
            </a:r>
          </a:p>
          <a:p>
            <a:endParaRPr lang="en-US" dirty="0"/>
          </a:p>
        </p:txBody>
      </p:sp>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710214"/>
            <a:ext cx="10972800" cy="648069"/>
          </a:xfrm>
        </p:spPr>
        <p:txBody>
          <a:bodyPr>
            <a:noAutofit/>
          </a:bodyPr>
          <a:lstStyle/>
          <a:p>
            <a:pPr algn="ctr"/>
            <a:r>
              <a:rPr lang="el-GR" sz="2400" b="1" dirty="0">
                <a:solidFill>
                  <a:schemeClr val="tx1"/>
                </a:solidFill>
              </a:rPr>
              <a:t>Οι Σύγχρονες Παιδαγωγικές Θεωρίες </a:t>
            </a:r>
            <a:br>
              <a:rPr lang="en-US" sz="2400" b="1" dirty="0">
                <a:solidFill>
                  <a:schemeClr val="tx1"/>
                </a:solidFill>
              </a:rPr>
            </a:br>
            <a:r>
              <a:rPr lang="el-GR" sz="2400" b="1" dirty="0">
                <a:solidFill>
                  <a:schemeClr val="tx1"/>
                </a:solidFill>
              </a:rPr>
              <a:t>της Επιχειρηματολογίας (</a:t>
            </a:r>
            <a:r>
              <a:rPr lang="en-US" sz="2400" b="1" dirty="0">
                <a:solidFill>
                  <a:schemeClr val="tx1"/>
                </a:solidFill>
              </a:rPr>
              <a:t>Argumentation Theories)</a:t>
            </a:r>
          </a:p>
        </p:txBody>
      </p:sp>
      <p:pic>
        <p:nvPicPr>
          <p:cNvPr id="4" name="Content Placeholder 3">
            <a:extLst>
              <a:ext uri="{FF2B5EF4-FFF2-40B4-BE49-F238E27FC236}">
                <a16:creationId xmlns:a16="http://schemas.microsoft.com/office/drawing/2014/main" id="{7160E0A0-1D3E-4311-B5A1-57FAA2789374}"/>
              </a:ext>
            </a:extLst>
          </p:cNvPr>
          <p:cNvPicPr>
            <a:picLocks/>
          </p:cNvPicPr>
          <p:nvPr/>
        </p:nvPicPr>
        <p:blipFill>
          <a:blip r:embed="rId2">
            <a:extLst>
              <a:ext uri="{28A0092B-C50C-407E-A947-70E740481C1C}">
                <a14:useLocalDpi xmlns:a14="http://schemas.microsoft.com/office/drawing/2010/main" val="0"/>
              </a:ext>
            </a:extLst>
          </a:blip>
          <a:srcRect/>
          <a:stretch>
            <a:fillRect/>
          </a:stretch>
        </p:blipFill>
        <p:spPr bwMode="auto">
          <a:xfrm>
            <a:off x="7608163" y="1977284"/>
            <a:ext cx="3506680" cy="3101370"/>
          </a:xfrm>
          <a:prstGeom prst="rect">
            <a:avLst/>
          </a:prstGeom>
          <a:noFill/>
          <a:ln>
            <a:noFill/>
          </a:ln>
        </p:spPr>
      </p:pic>
      <p:sp>
        <p:nvSpPr>
          <p:cNvPr id="5" name="Rectangle 4">
            <a:extLst>
              <a:ext uri="{FF2B5EF4-FFF2-40B4-BE49-F238E27FC236}">
                <a16:creationId xmlns:a16="http://schemas.microsoft.com/office/drawing/2014/main" id="{391C86C2-91FF-463F-A642-D04ED06FF7FC}"/>
              </a:ext>
            </a:extLst>
          </p:cNvPr>
          <p:cNvSpPr/>
          <p:nvPr/>
        </p:nvSpPr>
        <p:spPr>
          <a:xfrm>
            <a:off x="7051663" y="5078654"/>
            <a:ext cx="4063180" cy="430887"/>
          </a:xfrm>
          <a:prstGeom prst="rect">
            <a:avLst/>
          </a:prstGeom>
        </p:spPr>
        <p:txBody>
          <a:bodyPr wrap="square">
            <a:spAutoFit/>
          </a:bodyPr>
          <a:lstStyle/>
          <a:p>
            <a:pPr algn="just"/>
            <a:r>
              <a:rPr lang="en-US" sz="1100" dirty="0"/>
              <a:t>Toulmin’s model (1958) of a general argument. The argument would read, ‘D, and </a:t>
            </a:r>
            <a:r>
              <a:rPr lang="en-US" sz="1100" dirty="0" err="1"/>
              <a:t>sinceW</a:t>
            </a:r>
            <a:r>
              <a:rPr lang="en-US" sz="1100" dirty="0"/>
              <a:t>(given B), we can Q conclude C, unless R.</a:t>
            </a:r>
          </a:p>
        </p:txBody>
      </p:sp>
      <p:sp>
        <p:nvSpPr>
          <p:cNvPr id="6" name="Rectangle 5">
            <a:extLst>
              <a:ext uri="{FF2B5EF4-FFF2-40B4-BE49-F238E27FC236}">
                <a16:creationId xmlns:a16="http://schemas.microsoft.com/office/drawing/2014/main" id="{392521BD-8C91-4C51-9186-5AF36C326B10}"/>
              </a:ext>
            </a:extLst>
          </p:cNvPr>
          <p:cNvSpPr/>
          <p:nvPr/>
        </p:nvSpPr>
        <p:spPr>
          <a:xfrm>
            <a:off x="8220353" y="1445762"/>
            <a:ext cx="2040495" cy="369332"/>
          </a:xfrm>
          <a:prstGeom prst="rect">
            <a:avLst/>
          </a:prstGeom>
        </p:spPr>
        <p:txBody>
          <a:bodyPr wrap="none">
            <a:spAutoFit/>
          </a:bodyPr>
          <a:lstStyle/>
          <a:p>
            <a:r>
              <a:rPr lang="en-US" dirty="0"/>
              <a:t>“Argument pattern”</a:t>
            </a:r>
          </a:p>
        </p:txBody>
      </p:sp>
    </p:spTree>
    <p:extLst>
      <p:ext uri="{BB962C8B-B14F-4D97-AF65-F5344CB8AC3E}">
        <p14:creationId xmlns:p14="http://schemas.microsoft.com/office/powerpoint/2010/main" val="33596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500B6E-964F-447B-B3BC-078D91D39A60}"/>
              </a:ext>
            </a:extLst>
          </p:cNvPr>
          <p:cNvSpPr>
            <a:spLocks noGrp="1"/>
          </p:cNvSpPr>
          <p:nvPr>
            <p:ph idx="1"/>
          </p:nvPr>
        </p:nvSpPr>
        <p:spPr>
          <a:xfrm>
            <a:off x="609600" y="1464816"/>
            <a:ext cx="10972800" cy="5109719"/>
          </a:xfrm>
        </p:spPr>
        <p:txBody>
          <a:bodyPr>
            <a:normAutofit/>
          </a:bodyPr>
          <a:lstStyle/>
          <a:p>
            <a:pPr algn="just"/>
            <a:r>
              <a:rPr lang="el-GR" sz="1800" dirty="0">
                <a:solidFill>
                  <a:schemeClr val="tx1"/>
                </a:solidFill>
              </a:rPr>
              <a:t>Κατά το μοντέλο του Toulmin για την επιχειρηματολογία, το επιχείρημα αναλύεται σε έξι τομείς:  </a:t>
            </a:r>
          </a:p>
          <a:p>
            <a:pPr marL="109728" indent="0" algn="just">
              <a:buNone/>
            </a:pPr>
            <a:endParaRPr lang="el-GR" sz="1800" dirty="0">
              <a:solidFill>
                <a:schemeClr val="tx1"/>
              </a:solidFill>
            </a:endParaRPr>
          </a:p>
          <a:p>
            <a:pPr marL="452628" indent="-342900" algn="just">
              <a:buFont typeface="+mj-lt"/>
              <a:buAutoNum type="arabicPeriod"/>
            </a:pPr>
            <a:r>
              <a:rPr lang="el-GR" sz="1800" b="1" dirty="0">
                <a:solidFill>
                  <a:srgbClr val="C00000"/>
                </a:solidFill>
              </a:rPr>
              <a:t>τη θέση/ ισχυρισμό (</a:t>
            </a:r>
            <a:r>
              <a:rPr lang="el-GR" sz="1800" b="1" dirty="0" err="1">
                <a:solidFill>
                  <a:srgbClr val="C00000"/>
                </a:solidFill>
              </a:rPr>
              <a:t>claim</a:t>
            </a:r>
            <a:r>
              <a:rPr lang="el-GR" sz="1800" b="1" dirty="0">
                <a:solidFill>
                  <a:srgbClr val="C00000"/>
                </a:solidFill>
              </a:rPr>
              <a:t>)</a:t>
            </a:r>
          </a:p>
          <a:p>
            <a:pPr marL="452628" indent="-342900" algn="just">
              <a:buAutoNum type="arabicPeriod" startAt="2"/>
            </a:pPr>
            <a:r>
              <a:rPr lang="el-GR" sz="1800" b="1" dirty="0">
                <a:solidFill>
                  <a:srgbClr val="C00000"/>
                </a:solidFill>
              </a:rPr>
              <a:t>τις πληροφορίες/ πληροφοριακά δεδομένα/ υποστηρικτικά δεδομένα (</a:t>
            </a:r>
            <a:r>
              <a:rPr lang="el-GR" sz="1800" b="1" dirty="0" err="1">
                <a:solidFill>
                  <a:srgbClr val="C00000"/>
                </a:solidFill>
              </a:rPr>
              <a:t>data</a:t>
            </a:r>
            <a:r>
              <a:rPr lang="el-GR" sz="1800" b="1" dirty="0">
                <a:solidFill>
                  <a:srgbClr val="C00000"/>
                </a:solidFill>
              </a:rPr>
              <a:t>),</a:t>
            </a:r>
          </a:p>
          <a:p>
            <a:pPr marL="452628" indent="-342900" algn="just">
              <a:buAutoNum type="arabicPeriod" startAt="2"/>
            </a:pPr>
            <a:r>
              <a:rPr lang="el-GR" sz="1800" b="1" dirty="0">
                <a:solidFill>
                  <a:srgbClr val="C00000"/>
                </a:solidFill>
              </a:rPr>
              <a:t>την εγγυητική μαρτυρία/ τις επικυρωτικές αρχές/ εγγυήσεις (</a:t>
            </a:r>
            <a:r>
              <a:rPr lang="el-GR" sz="1800" b="1" dirty="0" err="1">
                <a:solidFill>
                  <a:srgbClr val="C00000"/>
                </a:solidFill>
              </a:rPr>
              <a:t>warrant</a:t>
            </a:r>
            <a:r>
              <a:rPr lang="el-GR" sz="1800" b="1" dirty="0">
                <a:solidFill>
                  <a:srgbClr val="C00000"/>
                </a:solidFill>
              </a:rPr>
              <a:t>),</a:t>
            </a:r>
          </a:p>
          <a:p>
            <a:pPr marL="452628" indent="-342900" algn="just">
              <a:buAutoNum type="arabicPeriod" startAt="2"/>
            </a:pPr>
            <a:r>
              <a:rPr lang="el-GR" sz="1800" b="1" dirty="0">
                <a:solidFill>
                  <a:schemeClr val="tx1"/>
                </a:solidFill>
              </a:rPr>
              <a:t>τη στήριξη του </a:t>
            </a:r>
            <a:r>
              <a:rPr lang="el-GR" sz="1800" b="1" dirty="0" err="1">
                <a:solidFill>
                  <a:schemeClr val="tx1"/>
                </a:solidFill>
              </a:rPr>
              <a:t>συµπεράσµατος</a:t>
            </a:r>
            <a:r>
              <a:rPr lang="el-GR" sz="1800" b="1" dirty="0">
                <a:solidFill>
                  <a:schemeClr val="tx1"/>
                </a:solidFill>
              </a:rPr>
              <a:t>, ο βαθμός εγκυρότητάς του και νομιμότητάς του/ (</a:t>
            </a:r>
            <a:r>
              <a:rPr lang="el-GR" sz="1800" b="1" dirty="0" err="1">
                <a:solidFill>
                  <a:schemeClr val="tx1"/>
                </a:solidFill>
              </a:rPr>
              <a:t>backing</a:t>
            </a:r>
            <a:r>
              <a:rPr lang="el-GR" sz="1800" b="1" dirty="0">
                <a:solidFill>
                  <a:schemeClr val="tx1"/>
                </a:solidFill>
              </a:rPr>
              <a:t>), άλλες διαβεβαιώσεις χωρίς τι οποίες οι εγγυητικές μαρτυρίες δε θα είχαν ούτε ισχύ ούτε ακρίβεια.  (Toulmin, 2003: 96).</a:t>
            </a:r>
          </a:p>
          <a:p>
            <a:pPr marL="452628" indent="-342900" algn="just">
              <a:buAutoNum type="arabicPeriod" startAt="2"/>
            </a:pPr>
            <a:r>
              <a:rPr lang="el-GR" sz="1800" b="1" dirty="0">
                <a:solidFill>
                  <a:schemeClr val="tx1"/>
                </a:solidFill>
              </a:rPr>
              <a:t>τους τροπικούς </a:t>
            </a:r>
            <a:r>
              <a:rPr lang="el-GR" sz="1800" b="1" dirty="0" err="1">
                <a:solidFill>
                  <a:schemeClr val="tx1"/>
                </a:solidFill>
              </a:rPr>
              <a:t>προσδιορισµούς</a:t>
            </a:r>
            <a:r>
              <a:rPr lang="el-GR" sz="1800" b="1" dirty="0">
                <a:solidFill>
                  <a:schemeClr val="tx1"/>
                </a:solidFill>
              </a:rPr>
              <a:t> (</a:t>
            </a:r>
            <a:r>
              <a:rPr lang="el-GR" sz="1800" b="1" dirty="0" err="1">
                <a:solidFill>
                  <a:schemeClr val="tx1"/>
                </a:solidFill>
              </a:rPr>
              <a:t>modal</a:t>
            </a:r>
            <a:r>
              <a:rPr lang="el-GR" sz="1800" b="1" dirty="0">
                <a:solidFill>
                  <a:schemeClr val="tx1"/>
                </a:solidFill>
              </a:rPr>
              <a:t> </a:t>
            </a:r>
            <a:r>
              <a:rPr lang="el-GR" sz="1800" b="1" dirty="0" err="1">
                <a:solidFill>
                  <a:schemeClr val="tx1"/>
                </a:solidFill>
              </a:rPr>
              <a:t>qualifiers</a:t>
            </a:r>
            <a:r>
              <a:rPr lang="el-GR" sz="1800" b="1" dirty="0">
                <a:solidFill>
                  <a:schemeClr val="tx1"/>
                </a:solidFill>
              </a:rPr>
              <a:t>) και </a:t>
            </a:r>
          </a:p>
          <a:p>
            <a:pPr marL="452628" indent="-342900" algn="just">
              <a:buAutoNum type="arabicPeriod" startAt="2"/>
            </a:pPr>
            <a:r>
              <a:rPr lang="el-GR" sz="1800" b="1" dirty="0">
                <a:solidFill>
                  <a:schemeClr val="tx1"/>
                </a:solidFill>
              </a:rPr>
              <a:t>την ανασκευή, τις προϋποθέσεις εκείνες όπου το επιχείρημα μπορεί να μην ευσταθεί (</a:t>
            </a:r>
            <a:r>
              <a:rPr lang="el-GR" sz="1800" b="1" dirty="0" err="1">
                <a:solidFill>
                  <a:schemeClr val="tx1"/>
                </a:solidFill>
              </a:rPr>
              <a:t>rebuttal</a:t>
            </a:r>
            <a:r>
              <a:rPr lang="el-GR" sz="1800" b="1" dirty="0">
                <a:solidFill>
                  <a:schemeClr val="tx1"/>
                </a:solidFill>
              </a:rPr>
              <a:t>)</a:t>
            </a:r>
          </a:p>
          <a:p>
            <a:endParaRPr lang="en-US" dirty="0"/>
          </a:p>
        </p:txBody>
      </p:sp>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710214"/>
            <a:ext cx="10972800" cy="648069"/>
          </a:xfrm>
        </p:spPr>
        <p:txBody>
          <a:bodyPr>
            <a:noAutofit/>
          </a:bodyPr>
          <a:lstStyle/>
          <a:p>
            <a:pPr algn="ctr"/>
            <a:r>
              <a:rPr lang="el-GR" sz="2400" b="1" dirty="0">
                <a:solidFill>
                  <a:schemeClr val="tx1"/>
                </a:solidFill>
              </a:rPr>
              <a:t>Οι Σύγχρονες Παιδαγωγικές Θεωρίες </a:t>
            </a:r>
            <a:br>
              <a:rPr lang="en-US" sz="2400" b="1" dirty="0">
                <a:solidFill>
                  <a:schemeClr val="tx1"/>
                </a:solidFill>
              </a:rPr>
            </a:br>
            <a:r>
              <a:rPr lang="el-GR" sz="2400" b="1" dirty="0">
                <a:solidFill>
                  <a:schemeClr val="tx1"/>
                </a:solidFill>
              </a:rPr>
              <a:t>της Επιχειρηματολογίας (</a:t>
            </a:r>
            <a:r>
              <a:rPr lang="en-US" sz="2400" b="1" dirty="0">
                <a:solidFill>
                  <a:schemeClr val="tx1"/>
                </a:solidFill>
              </a:rPr>
              <a:t>Argumentation Theories)</a:t>
            </a:r>
          </a:p>
        </p:txBody>
      </p:sp>
    </p:spTree>
    <p:extLst>
      <p:ext uri="{BB962C8B-B14F-4D97-AF65-F5344CB8AC3E}">
        <p14:creationId xmlns:p14="http://schemas.microsoft.com/office/powerpoint/2010/main" val="17092609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500B6E-964F-447B-B3BC-078D91D39A60}"/>
              </a:ext>
            </a:extLst>
          </p:cNvPr>
          <p:cNvSpPr>
            <a:spLocks noGrp="1"/>
          </p:cNvSpPr>
          <p:nvPr>
            <p:ph idx="1"/>
          </p:nvPr>
        </p:nvSpPr>
        <p:spPr>
          <a:xfrm>
            <a:off x="609600" y="1464816"/>
            <a:ext cx="10972800" cy="5109719"/>
          </a:xfrm>
        </p:spPr>
        <p:txBody>
          <a:bodyPr>
            <a:normAutofit fontScale="47500" lnSpcReduction="20000"/>
          </a:bodyPr>
          <a:lstStyle/>
          <a:p>
            <a:pPr algn="just"/>
            <a:r>
              <a:rPr lang="el-GR" sz="2900" b="1" dirty="0">
                <a:solidFill>
                  <a:schemeClr val="tx1"/>
                </a:solidFill>
              </a:rPr>
              <a:t>Ισχυρισμός/ Συμπέρασμα (</a:t>
            </a:r>
            <a:r>
              <a:rPr lang="el-GR" sz="2900" b="1" dirty="0" err="1">
                <a:solidFill>
                  <a:schemeClr val="tx1"/>
                </a:solidFill>
              </a:rPr>
              <a:t>Claim</a:t>
            </a:r>
            <a:r>
              <a:rPr lang="el-GR" sz="2900" b="1" dirty="0">
                <a:solidFill>
                  <a:schemeClr val="tx1"/>
                </a:solidFill>
              </a:rPr>
              <a:t>/ </a:t>
            </a:r>
            <a:r>
              <a:rPr lang="el-GR" sz="2900" b="1" dirty="0" err="1">
                <a:solidFill>
                  <a:schemeClr val="tx1"/>
                </a:solidFill>
              </a:rPr>
              <a:t>Concludion</a:t>
            </a:r>
            <a:r>
              <a:rPr lang="el-GR" sz="2900" b="1" dirty="0">
                <a:solidFill>
                  <a:schemeClr val="tx1"/>
                </a:solidFill>
              </a:rPr>
              <a:t>): </a:t>
            </a:r>
            <a:r>
              <a:rPr lang="el-GR" sz="2900" dirty="0">
                <a:solidFill>
                  <a:schemeClr val="tx1"/>
                </a:solidFill>
              </a:rPr>
              <a:t>Πρόκειται για ένα σχόλιο/ θέση του πομπού το οποίο καλείται να υιοθετήσει ο αποδέχτης. Ο πομπός τις περισσότερες φορές αρχίζει το λόγο του με αυτή την τοποθέτηση (</a:t>
            </a:r>
            <a:r>
              <a:rPr lang="el-GR" sz="2900" dirty="0" err="1">
                <a:solidFill>
                  <a:schemeClr val="tx1"/>
                </a:solidFill>
              </a:rPr>
              <a:t>statement</a:t>
            </a:r>
            <a:r>
              <a:rPr lang="el-GR" sz="2900" dirty="0">
                <a:solidFill>
                  <a:schemeClr val="tx1"/>
                </a:solidFill>
              </a:rPr>
              <a:t>), η οποία εν συνεχεία μπορεί και να αλλάξει. Στη διεθνή βιβλιογραφία ο ισχυρισμός ονομάζεται και σχόλιο- ομπρέλα (</a:t>
            </a:r>
            <a:r>
              <a:rPr lang="el-GR" sz="2900" dirty="0" err="1">
                <a:solidFill>
                  <a:schemeClr val="tx1"/>
                </a:solidFill>
              </a:rPr>
              <a:t>umbrella</a:t>
            </a:r>
            <a:r>
              <a:rPr lang="el-GR" sz="2900" dirty="0">
                <a:solidFill>
                  <a:schemeClr val="tx1"/>
                </a:solidFill>
              </a:rPr>
              <a:t> </a:t>
            </a:r>
            <a:r>
              <a:rPr lang="el-GR" sz="2900" dirty="0" err="1">
                <a:solidFill>
                  <a:schemeClr val="tx1"/>
                </a:solidFill>
              </a:rPr>
              <a:t>statement</a:t>
            </a:r>
            <a:r>
              <a:rPr lang="el-GR" sz="2900" dirty="0">
                <a:solidFill>
                  <a:schemeClr val="tx1"/>
                </a:solidFill>
              </a:rPr>
              <a:t>), καθώς σε αυτόν υπάγονται όλα τα υπόλοιπα μέρη. Πολλές φορές στον ισχυρισμό εντοπίζονται λέξεις γενικευτικές ή μετριαστικές (</a:t>
            </a:r>
            <a:r>
              <a:rPr lang="el-GR" sz="2900" dirty="0" err="1">
                <a:solidFill>
                  <a:schemeClr val="tx1"/>
                </a:solidFill>
              </a:rPr>
              <a:t>qualifiers</a:t>
            </a:r>
            <a:r>
              <a:rPr lang="el-GR" sz="2900" dirty="0">
                <a:solidFill>
                  <a:schemeClr val="tx1"/>
                </a:solidFill>
              </a:rPr>
              <a:t>), ανάλογα με την πιθανότητα (μπορεί, είναι δυνατόν, ενδέχεται, ίσως, νομίζω, πιστεύω, υποθέτω, κατά τη γνώμη μου, για μένα, έχω την αίσθηση κλπ.), βεβαιότητα (πρέπει, χρειάζεται, είναι ανάγκη, είναι υποχρέωση, επιτρέπεται, απαγορεύεται κλπ.) ή δυνατότητα σχέσης ανάμεσα στον ισχυρισμό και την εγγυητική μαρτυρία, όπως συνήθως, κυρίως, γενικά, τυπικά, για παράδειγμα, στην πραγματικότητα, βέβαια, φυσικά, επίσης, αντίθετα, τελικά, έτσι, λοιπόν, συνεπώς,  τα οποία υποδηλώνουν σημασιολογικές σχέσεις ανάμεσα στις προτάσεις και μια τοποθέτηση από τον πομπό. Άλλοτε πάλι παρατηρείται επανεμφάνιση, μερική επανεμφάνιση, παραλληλισμός, παράφραση ή έλλειψη στοιχείων ή δομών, με αποτέλεσμα ο συλλογισμός να παραφράζεται, να επεκτείνεται ή να εξηγείται (διασάφηση). </a:t>
            </a:r>
          </a:p>
          <a:p>
            <a:pPr algn="just"/>
            <a:r>
              <a:rPr lang="el-GR" sz="2900" b="1" dirty="0">
                <a:solidFill>
                  <a:schemeClr val="tx1"/>
                </a:solidFill>
              </a:rPr>
              <a:t>Εγγυητική μαρτυρία/ Επικυρωτικές αρχές (</a:t>
            </a:r>
            <a:r>
              <a:rPr lang="el-GR" sz="2900" b="1" dirty="0" err="1">
                <a:solidFill>
                  <a:schemeClr val="tx1"/>
                </a:solidFill>
              </a:rPr>
              <a:t>Reason</a:t>
            </a:r>
            <a:r>
              <a:rPr lang="el-GR" sz="2900" b="1" dirty="0">
                <a:solidFill>
                  <a:schemeClr val="tx1"/>
                </a:solidFill>
              </a:rPr>
              <a:t>/ </a:t>
            </a:r>
            <a:r>
              <a:rPr lang="el-GR" sz="2900" b="1" dirty="0" err="1">
                <a:solidFill>
                  <a:schemeClr val="tx1"/>
                </a:solidFill>
              </a:rPr>
              <a:t>Ground</a:t>
            </a:r>
            <a:r>
              <a:rPr lang="el-GR" sz="2900" b="1" dirty="0">
                <a:solidFill>
                  <a:schemeClr val="tx1"/>
                </a:solidFill>
              </a:rPr>
              <a:t>/ </a:t>
            </a:r>
            <a:r>
              <a:rPr lang="el-GR" sz="2900" b="1" dirty="0" err="1">
                <a:solidFill>
                  <a:schemeClr val="tx1"/>
                </a:solidFill>
              </a:rPr>
              <a:t>Warrant</a:t>
            </a:r>
            <a:r>
              <a:rPr lang="el-GR" sz="2900" b="1" dirty="0">
                <a:solidFill>
                  <a:schemeClr val="tx1"/>
                </a:solidFill>
              </a:rPr>
              <a:t>): </a:t>
            </a:r>
            <a:r>
              <a:rPr lang="el-GR" sz="2900" dirty="0">
                <a:solidFill>
                  <a:schemeClr val="tx1"/>
                </a:solidFill>
              </a:rPr>
              <a:t>Η εγγυητική μαρτυρία απαντά στην ερώτηση «Γιατί ο πομπός πιστεύει αυτό τον ισχυρισμό του; ή Πώς συνδέεται ο ισχυρισμός με τα υποστηρικτικά δεδομένα του;». Η εγγυητική μαρτυρία ενισχύει την αποδεικτική αξία του ισχυρισμού και την αποτελεσματικότητα του επιχειρήματος, καθώς αποτελεί την ομαλή σύνδεση/ γέφυρα ανάμεσα στον ισχυρισμό και τα δεδομένα που τον υποστηρίζουν, χρησιμοποιούνται δηλαδή  για να δικαιολογήσουν τις συνδέσεις ανάμεσα στα δεδομένα και τον ισχυρισμό, δρώντας ως γέφυρες.  Για να ενισχυθεί και η αποτελεσματικότητα της εγγυητικής μαρτυρίας ο δέκτης εξετάζει τη σχετικότητά της με τον ισχυρισμό. Για να είναι μια εγγυητική μαρτυρία αποτελεσματική πρέπει να περιλαμβάνει μια αξία/ στάση/ παραδοχή/ γενικευμένη γνώση στην οποία μπορούμε να πιστέψουμε. Αυτή η παραδοχή τις περισσότερες φορές είναι υποκειμενική, συνάδει όμως με τις κοινωνικές και πολιτισμικές ιδεολογίες και στάσεις. Για το λόγο αυτό είναι και αρκετά δύσκολο να εντοπιστεί, όταν όμως εντοπιστεί πρέπει να είναι αρκετά ξεκάθαρη, ώστε ο δέκτης να την αξιολογήσει. </a:t>
            </a:r>
          </a:p>
          <a:p>
            <a:pPr algn="just"/>
            <a:r>
              <a:rPr lang="el-GR" sz="2900" b="1" dirty="0">
                <a:solidFill>
                  <a:schemeClr val="tx1"/>
                </a:solidFill>
              </a:rPr>
              <a:t>Υποστηρικτικά δεδομένα/ Αποδεικτικά στοιχεία (Fact/ </a:t>
            </a:r>
            <a:r>
              <a:rPr lang="el-GR" sz="2900" b="1" dirty="0" err="1">
                <a:solidFill>
                  <a:schemeClr val="tx1"/>
                </a:solidFill>
              </a:rPr>
              <a:t>Evidence</a:t>
            </a:r>
            <a:r>
              <a:rPr lang="el-GR" sz="2900" b="1" dirty="0">
                <a:solidFill>
                  <a:schemeClr val="tx1"/>
                </a:solidFill>
              </a:rPr>
              <a:t>/ </a:t>
            </a:r>
            <a:r>
              <a:rPr lang="el-GR" sz="2900" b="1" dirty="0" err="1">
                <a:solidFill>
                  <a:schemeClr val="tx1"/>
                </a:solidFill>
              </a:rPr>
              <a:t>Data</a:t>
            </a:r>
            <a:r>
              <a:rPr lang="el-GR" sz="2900" b="1" dirty="0">
                <a:solidFill>
                  <a:schemeClr val="tx1"/>
                </a:solidFill>
              </a:rPr>
              <a:t>): </a:t>
            </a:r>
            <a:r>
              <a:rPr lang="el-GR" sz="2900" dirty="0">
                <a:solidFill>
                  <a:schemeClr val="tx1"/>
                </a:solidFill>
              </a:rPr>
              <a:t>Είναι τα γεγονότα που υποστηρίζουν έναν ισχυρισμό. Στα υποστηρικτικά δεδομένα εντάσσονται οι αιτίες, τα παραδείγματα, τα στατιστικά στοιχεία, οι γνώμες ειδικών, επιστημονική ορολογία κτλ. Τα υποστηρικτικά δεδομένα αιτιολογούν τον ισχυρισμό.  Και αυτά πρέπει να είναι αληθή και έγκυρα, διαφορετικά τα προηγούμενα επίπεδα δε θα είναι αποτελεσματικά. Για την αποτελεσματικότητα των υποστηρικτικών δεδομένων εξετάζεται η αποτελεσματικότητα (</a:t>
            </a:r>
            <a:r>
              <a:rPr lang="el-GR" sz="2900" dirty="0" err="1">
                <a:solidFill>
                  <a:schemeClr val="tx1"/>
                </a:solidFill>
              </a:rPr>
              <a:t>sufficiency</a:t>
            </a:r>
            <a:r>
              <a:rPr lang="el-GR" sz="2900" dirty="0">
                <a:solidFill>
                  <a:schemeClr val="tx1"/>
                </a:solidFill>
              </a:rPr>
              <a:t>), η αξιοπιστία (</a:t>
            </a:r>
            <a:r>
              <a:rPr lang="el-GR" sz="2900" dirty="0" err="1">
                <a:solidFill>
                  <a:schemeClr val="tx1"/>
                </a:solidFill>
              </a:rPr>
              <a:t>credibility</a:t>
            </a:r>
            <a:r>
              <a:rPr lang="el-GR" sz="2900" dirty="0">
                <a:solidFill>
                  <a:schemeClr val="tx1"/>
                </a:solidFill>
              </a:rPr>
              <a:t>) και η ακρίβεια (</a:t>
            </a:r>
            <a:r>
              <a:rPr lang="el-GR" sz="2900" dirty="0" err="1">
                <a:solidFill>
                  <a:schemeClr val="tx1"/>
                </a:solidFill>
              </a:rPr>
              <a:t>accuracy</a:t>
            </a:r>
            <a:r>
              <a:rPr lang="el-GR" sz="2900" dirty="0">
                <a:solidFill>
                  <a:schemeClr val="tx1"/>
                </a:solidFill>
              </a:rPr>
              <a:t>). Πολλές φορές, στο τελικό στάδιο της ανάλυσης ο πομπός ενδέχεται να εκφράζει πιθανές αντιρρήσεις (Ανασκευή/ Αντίκρουση/ </a:t>
            </a:r>
            <a:r>
              <a:rPr lang="el-GR" sz="2900" dirty="0" err="1">
                <a:solidFill>
                  <a:schemeClr val="tx1"/>
                </a:solidFill>
              </a:rPr>
              <a:t>Rebuttal</a:t>
            </a:r>
            <a:r>
              <a:rPr lang="el-GR" sz="2900" dirty="0">
                <a:solidFill>
                  <a:schemeClr val="tx1"/>
                </a:solidFill>
              </a:rPr>
              <a:t>) στα επιχειρήματά του που μπορεί να ακουστούν ή να διατυπωθούν (πολυφωνικό επιχείρημα), αποδυναμώνοντας έτσι τη σχέση μεταξύ εγγυητικής μαρτυρίας και ισχυρισμού και κατ’ επέκταση την ανατροπή της προτεινόμενης θέσης.</a:t>
            </a:r>
          </a:p>
          <a:p>
            <a:endParaRPr lang="en-US" dirty="0"/>
          </a:p>
        </p:txBody>
      </p:sp>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710214"/>
            <a:ext cx="10972800" cy="648069"/>
          </a:xfrm>
        </p:spPr>
        <p:txBody>
          <a:bodyPr>
            <a:noAutofit/>
          </a:bodyPr>
          <a:lstStyle/>
          <a:p>
            <a:pPr algn="ctr"/>
            <a:r>
              <a:rPr lang="el-GR" sz="2400" b="1" dirty="0">
                <a:solidFill>
                  <a:schemeClr val="tx1"/>
                </a:solidFill>
              </a:rPr>
              <a:t>Οι Σύγχρονες Παιδαγωγικές Θεωρίες </a:t>
            </a:r>
            <a:br>
              <a:rPr lang="en-US" sz="2400" b="1" dirty="0">
                <a:solidFill>
                  <a:schemeClr val="tx1"/>
                </a:solidFill>
              </a:rPr>
            </a:br>
            <a:r>
              <a:rPr lang="el-GR" sz="2400" b="1" dirty="0">
                <a:solidFill>
                  <a:schemeClr val="tx1"/>
                </a:solidFill>
              </a:rPr>
              <a:t>της Επιχειρηματολογίας (</a:t>
            </a:r>
            <a:r>
              <a:rPr lang="en-US" sz="2400" b="1" dirty="0">
                <a:solidFill>
                  <a:schemeClr val="tx1"/>
                </a:solidFill>
              </a:rPr>
              <a:t>Argumentation Theories)</a:t>
            </a:r>
          </a:p>
        </p:txBody>
      </p:sp>
    </p:spTree>
    <p:extLst>
      <p:ext uri="{BB962C8B-B14F-4D97-AF65-F5344CB8AC3E}">
        <p14:creationId xmlns:p14="http://schemas.microsoft.com/office/powerpoint/2010/main" val="678387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500B6E-964F-447B-B3BC-078D91D39A60}"/>
              </a:ext>
            </a:extLst>
          </p:cNvPr>
          <p:cNvSpPr>
            <a:spLocks noGrp="1"/>
          </p:cNvSpPr>
          <p:nvPr>
            <p:ph idx="1"/>
          </p:nvPr>
        </p:nvSpPr>
        <p:spPr>
          <a:xfrm>
            <a:off x="609600" y="1464816"/>
            <a:ext cx="10972800" cy="5109719"/>
          </a:xfrm>
        </p:spPr>
        <p:txBody>
          <a:bodyPr>
            <a:normAutofit fontScale="55000" lnSpcReduction="20000"/>
          </a:bodyPr>
          <a:lstStyle/>
          <a:p>
            <a:pPr algn="just"/>
            <a:r>
              <a:rPr lang="el-GR" b="1" dirty="0"/>
              <a:t>Η διαδικασία εντοπισμού και αξιολόγησης των επιχειρημάτων, </a:t>
            </a:r>
            <a:r>
              <a:rPr lang="el-GR" dirty="0"/>
              <a:t>ειδικά σε περιπτώσεις γραπτού λόγου όπου ο αποδέκτης χρειάζεται όχι μόνο να εντοπίσει τα επιχειρήματα του γράφοντος και να περάσει από τα στάδια αποκωδικοποίηση- κατανόηση- ερμηνεία, αλλά ταυτόχρονα να συγκρίνει τα επιμέρους επιχειρήματα, συμπεράσματα ή εγγυήσεις που χρησιμοποιούνται από διαφορετικούς πομπούς, </a:t>
            </a:r>
            <a:r>
              <a:rPr lang="el-GR" b="1" dirty="0"/>
              <a:t>αποτελεί μια δύσκολη διαδικασία. Αυτή η διαδικασία είναι ακόμα δυσκολότερη, όταν οι μαθητές καλούνται να εντοπίσουν ή να σκεφτούν τις ιδεολογικές ή πολιτικές οπτικές των πομπών. </a:t>
            </a:r>
            <a:endParaRPr lang="en-US" b="1" dirty="0"/>
          </a:p>
          <a:p>
            <a:pPr algn="just"/>
            <a:r>
              <a:rPr lang="el-GR" dirty="0"/>
              <a:t> Πολλές φορές,  κατά τον Αρχάκη (2007) ένα συμπέρασμα μπορεί στη συνέχεια του κειμένου να αξιοποιηθεί ως επόμενη προκείμενη, διαμορφώνοντας έτσι «μια επιχειρηματολογική αλυσίδα» (Adam, 1999: 163), ενώ άλλοτε οι παραγωγικές ή επαγωγικές απόψεις δεν εντοπίζονται εύκολα, καθώς ο γράφων ενδέχεται να επεξηγεί το επιχείρημά του. Η επεξήγηση σε επίπεδο πρότασης λαμβάνει τη μορφή της παράφρασης (διατύπωση άποψης με άλλα λόγια), εξήγησης- διασάφησης ή επέκτασης (παρέχει περισσότερες πληροφορίες). </a:t>
            </a:r>
            <a:endParaRPr lang="en-US" dirty="0"/>
          </a:p>
          <a:p>
            <a:pPr algn="just"/>
            <a:r>
              <a:rPr lang="el-GR" dirty="0"/>
              <a:t>Παράλληλα, η θέση του ομιλητή μπορεί να μην ακολουθεί τη δομή του επιχειρήματος, καθώς ενδέχεται να δηλώνεται ακόμα και με την επιλογή συγκεκριμένων λέξεων, ειδικά μάλιστα όταν οι προϋποτιθέμενες και για αυτό μη εμφανιζόμενες παραδοχές, εμπεριέχουν αξιολογήσεις βασισμένες στο κοινωνικό σύστημα αξιών. Σε αυτή την περίπτωση η αξιολόγηση του επιχειρήματος γίνεται ακόμα δυσκολότερη. Χαρακτηριστικό παράδειγμα αποτελεί το επιχείρημα «Για τη θέση αυτή έχουμε δυο υποψηφίους: έναν δικό μας και έναν Αλβανό», το οποίο παρουσιάζεται στο </a:t>
            </a:r>
            <a:r>
              <a:rPr lang="el-GR" dirty="0" err="1"/>
              <a:t>Αρχάκης</a:t>
            </a:r>
            <a:r>
              <a:rPr lang="el-GR" dirty="0"/>
              <a:t> (2007). Η επιλογή και μόνο της λέξης «δικός μας» με τη συνδήλωση ότι είναι άνθρωπος εμπιστοσύνης, ενώ ένας Αλβανός είναι αφερέγγυος, δηλώνει τη θέση του πομπού. Ο συλλογισμός που λανθάνει «Οι Έλληνες, σε αντίθεση με τους Αλβανούς, είναι άνθρωποι εμπιστοσύνης. Ο ένας από τους δυο υποψηφίους είναι Έλληνας και ο άλλος Αλβανός. Άρα, θα προτιμήσουμε τον Έλληνα.» είναι δύσκολο να εντοπιστεί, να χαρακτηριστεί ως παραγωγικός ή επαγωγικός και να αξιολογηθεί. </a:t>
            </a:r>
            <a:endParaRPr lang="en-US" dirty="0"/>
          </a:p>
        </p:txBody>
      </p:sp>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710214"/>
            <a:ext cx="10972800" cy="648069"/>
          </a:xfrm>
        </p:spPr>
        <p:txBody>
          <a:bodyPr>
            <a:noAutofit/>
          </a:bodyPr>
          <a:lstStyle/>
          <a:p>
            <a:pPr algn="ctr"/>
            <a:r>
              <a:rPr lang="el-GR" sz="2400" b="1" dirty="0">
                <a:solidFill>
                  <a:schemeClr val="tx1"/>
                </a:solidFill>
              </a:rPr>
              <a:t>Οι Σύγχρονες Παιδαγωγικές Θεωρίες </a:t>
            </a:r>
            <a:br>
              <a:rPr lang="en-US" sz="2400" b="1" dirty="0">
                <a:solidFill>
                  <a:schemeClr val="tx1"/>
                </a:solidFill>
              </a:rPr>
            </a:br>
            <a:r>
              <a:rPr lang="el-GR" sz="2400" b="1" dirty="0">
                <a:solidFill>
                  <a:schemeClr val="tx1"/>
                </a:solidFill>
              </a:rPr>
              <a:t>της Επιχειρηματολογίας (</a:t>
            </a:r>
            <a:r>
              <a:rPr lang="en-US" sz="2400" b="1" dirty="0">
                <a:solidFill>
                  <a:schemeClr val="tx1"/>
                </a:solidFill>
              </a:rPr>
              <a:t>Argumentation Theories)</a:t>
            </a:r>
          </a:p>
        </p:txBody>
      </p:sp>
    </p:spTree>
    <p:extLst>
      <p:ext uri="{BB962C8B-B14F-4D97-AF65-F5344CB8AC3E}">
        <p14:creationId xmlns:p14="http://schemas.microsoft.com/office/powerpoint/2010/main" val="20698382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500B6E-964F-447B-B3BC-078D91D39A60}"/>
              </a:ext>
            </a:extLst>
          </p:cNvPr>
          <p:cNvSpPr>
            <a:spLocks noGrp="1"/>
          </p:cNvSpPr>
          <p:nvPr>
            <p:ph idx="1"/>
          </p:nvPr>
        </p:nvSpPr>
        <p:spPr>
          <a:xfrm>
            <a:off x="609600" y="1464816"/>
            <a:ext cx="10972800" cy="5109719"/>
          </a:xfrm>
        </p:spPr>
        <p:txBody>
          <a:bodyPr>
            <a:normAutofit fontScale="55000" lnSpcReduction="20000"/>
          </a:bodyPr>
          <a:lstStyle/>
          <a:p>
            <a:pPr marL="109728" indent="0" algn="ctr">
              <a:buNone/>
            </a:pPr>
            <a:r>
              <a:rPr lang="el-GR" sz="2900" b="1" dirty="0">
                <a:solidFill>
                  <a:schemeClr val="tx1"/>
                </a:solidFill>
              </a:rPr>
              <a:t>Στη Διδακτική των Φυσικών Επιστημών η επιχειρηματολογία και η ανάπτυξη δεξιοτήτων κριτικής σκέψης και πειθούς στον μαθητή εντάσσονται στη διαλεκτική επιχειρηματολογία</a:t>
            </a:r>
            <a:r>
              <a:rPr lang="en-US" sz="2900" b="1" dirty="0">
                <a:solidFill>
                  <a:schemeClr val="tx1"/>
                </a:solidFill>
              </a:rPr>
              <a:t>.</a:t>
            </a:r>
          </a:p>
          <a:p>
            <a:pPr marL="109728" indent="0" algn="just">
              <a:buNone/>
            </a:pPr>
            <a:endParaRPr lang="el-GR" sz="2900" dirty="0">
              <a:solidFill>
                <a:schemeClr val="tx1"/>
              </a:solidFill>
            </a:endParaRPr>
          </a:p>
          <a:p>
            <a:pPr algn="just"/>
            <a:r>
              <a:rPr lang="en-US" sz="2900" dirty="0">
                <a:solidFill>
                  <a:schemeClr val="tx1"/>
                </a:solidFill>
              </a:rPr>
              <a:t>E</a:t>
            </a:r>
            <a:r>
              <a:rPr lang="el-GR" sz="2900" dirty="0" err="1">
                <a:solidFill>
                  <a:schemeClr val="tx1"/>
                </a:solidFill>
              </a:rPr>
              <a:t>νδυναμώνει</a:t>
            </a:r>
            <a:r>
              <a:rPr lang="el-GR" sz="2900" dirty="0">
                <a:solidFill>
                  <a:schemeClr val="tx1"/>
                </a:solidFill>
              </a:rPr>
              <a:t> το γνωστικό του πεδίο και ενδυναμώνοντας τον εαυτό του σε καταστάσεις επίλυσης προβλήματος. </a:t>
            </a:r>
          </a:p>
          <a:p>
            <a:pPr algn="just"/>
            <a:r>
              <a:rPr lang="en-US" sz="2900" dirty="0">
                <a:solidFill>
                  <a:schemeClr val="tx1"/>
                </a:solidFill>
              </a:rPr>
              <a:t>O</a:t>
            </a:r>
            <a:r>
              <a:rPr lang="el-GR" sz="2900" dirty="0" err="1">
                <a:solidFill>
                  <a:schemeClr val="tx1"/>
                </a:solidFill>
              </a:rPr>
              <a:t>ικοδόμηση</a:t>
            </a:r>
            <a:r>
              <a:rPr lang="el-GR" sz="2900" dirty="0">
                <a:solidFill>
                  <a:schemeClr val="tx1"/>
                </a:solidFill>
              </a:rPr>
              <a:t> της επιστημονικής σκέψης,</a:t>
            </a:r>
          </a:p>
          <a:p>
            <a:pPr algn="just"/>
            <a:r>
              <a:rPr lang="en-US" sz="2900" dirty="0">
                <a:solidFill>
                  <a:schemeClr val="tx1"/>
                </a:solidFill>
              </a:rPr>
              <a:t>E</a:t>
            </a:r>
            <a:r>
              <a:rPr lang="el-GR" sz="2900" dirty="0" err="1">
                <a:solidFill>
                  <a:schemeClr val="tx1"/>
                </a:solidFill>
              </a:rPr>
              <a:t>πιστημονική</a:t>
            </a:r>
            <a:r>
              <a:rPr lang="el-GR" sz="2900" dirty="0">
                <a:solidFill>
                  <a:schemeClr val="tx1"/>
                </a:solidFill>
              </a:rPr>
              <a:t> τεκμηρίωση μέσω της κατασκευής εξηγήσεων και η δόμησης της επιστημονικής σκέψης με στόχο την παραγωγή επιστημονικού νοήματος. Η επιχειρηματολογία εξειδικεύει τη σκέψη του μαθητή και συμβάλλει στην κατασκευή της γνώσης (Erduran et </a:t>
            </a:r>
            <a:r>
              <a:rPr lang="el-GR" sz="2900" dirty="0" err="1">
                <a:solidFill>
                  <a:schemeClr val="tx1"/>
                </a:solidFill>
              </a:rPr>
              <a:t>all</a:t>
            </a:r>
            <a:r>
              <a:rPr lang="el-GR" sz="2900" dirty="0">
                <a:solidFill>
                  <a:schemeClr val="tx1"/>
                </a:solidFill>
              </a:rPr>
              <a:t>. 2004, </a:t>
            </a:r>
            <a:r>
              <a:rPr lang="el-GR" sz="2900" dirty="0" err="1">
                <a:solidFill>
                  <a:schemeClr val="tx1"/>
                </a:solidFill>
              </a:rPr>
              <a:t>Eurydice</a:t>
            </a:r>
            <a:r>
              <a:rPr lang="el-GR" sz="2900" dirty="0">
                <a:solidFill>
                  <a:schemeClr val="tx1"/>
                </a:solidFill>
              </a:rPr>
              <a:t> </a:t>
            </a:r>
            <a:r>
              <a:rPr lang="el-GR" sz="2900" dirty="0" err="1">
                <a:solidFill>
                  <a:schemeClr val="tx1"/>
                </a:solidFill>
              </a:rPr>
              <a:t>Network</a:t>
            </a:r>
            <a:r>
              <a:rPr lang="el-GR" sz="2900" dirty="0">
                <a:solidFill>
                  <a:schemeClr val="tx1"/>
                </a:solidFill>
              </a:rPr>
              <a:t>, 2011). </a:t>
            </a:r>
          </a:p>
          <a:p>
            <a:pPr algn="just"/>
            <a:r>
              <a:rPr lang="en-US" sz="2900" dirty="0">
                <a:solidFill>
                  <a:schemeClr val="tx1"/>
                </a:solidFill>
              </a:rPr>
              <a:t>O</a:t>
            </a:r>
            <a:r>
              <a:rPr lang="el-GR" sz="2900" dirty="0">
                <a:solidFill>
                  <a:schemeClr val="tx1"/>
                </a:solidFill>
              </a:rPr>
              <a:t> μαθητής αρχίζει να αλληλεπιδρά ανάμεσα στις προσωπικές του θεωρήσει και τις κοινωνικές επιταγές (</a:t>
            </a:r>
            <a:r>
              <a:rPr lang="el-GR" sz="2900" dirty="0" err="1">
                <a:solidFill>
                  <a:schemeClr val="tx1"/>
                </a:solidFill>
              </a:rPr>
              <a:t>Jimenez</a:t>
            </a:r>
            <a:r>
              <a:rPr lang="el-GR" sz="2900" dirty="0">
                <a:solidFill>
                  <a:schemeClr val="tx1"/>
                </a:solidFill>
              </a:rPr>
              <a:t>- </a:t>
            </a:r>
            <a:r>
              <a:rPr lang="el-GR" sz="2900" dirty="0" err="1">
                <a:solidFill>
                  <a:schemeClr val="tx1"/>
                </a:solidFill>
              </a:rPr>
              <a:t>Aleixandre</a:t>
            </a:r>
            <a:r>
              <a:rPr lang="el-GR" sz="2900" dirty="0">
                <a:solidFill>
                  <a:schemeClr val="tx1"/>
                </a:solidFill>
              </a:rPr>
              <a:t> &amp; Erduran, 2007). Αυτή η κοινωνιοπολιτισμική προοπτική (</a:t>
            </a:r>
            <a:r>
              <a:rPr lang="el-GR" sz="2900" dirty="0" err="1">
                <a:solidFill>
                  <a:schemeClr val="tx1"/>
                </a:solidFill>
              </a:rPr>
              <a:t>sociocultural</a:t>
            </a:r>
            <a:r>
              <a:rPr lang="el-GR" sz="2900" dirty="0">
                <a:solidFill>
                  <a:schemeClr val="tx1"/>
                </a:solidFill>
              </a:rPr>
              <a:t> </a:t>
            </a:r>
            <a:r>
              <a:rPr lang="el-GR" sz="2900" dirty="0" err="1">
                <a:solidFill>
                  <a:schemeClr val="tx1"/>
                </a:solidFill>
              </a:rPr>
              <a:t>perspective</a:t>
            </a:r>
            <a:r>
              <a:rPr lang="el-GR" sz="2900" dirty="0">
                <a:solidFill>
                  <a:schemeClr val="tx1"/>
                </a:solidFill>
              </a:rPr>
              <a:t>) μέσω της διαπραγμάτευσης με επιστημονικά θέματα όχι μόνο επισημαίνει τη σπουδαιότητα της κοινωνικής αλληλεπίδρασης στη μάθηση, αλλά βοηθά το μαθητή να καλλιεργήσει τον επιστημονικό του γραμματισμό. Η έννοια του επιστημονικού γραμματισμού (</a:t>
            </a:r>
            <a:r>
              <a:rPr lang="el-GR" sz="2900" dirty="0" err="1">
                <a:solidFill>
                  <a:schemeClr val="tx1"/>
                </a:solidFill>
              </a:rPr>
              <a:t>functional</a:t>
            </a:r>
            <a:r>
              <a:rPr lang="el-GR" sz="2900" dirty="0">
                <a:solidFill>
                  <a:schemeClr val="tx1"/>
                </a:solidFill>
              </a:rPr>
              <a:t> </a:t>
            </a:r>
            <a:r>
              <a:rPr lang="el-GR" sz="2900" dirty="0" err="1">
                <a:solidFill>
                  <a:schemeClr val="tx1"/>
                </a:solidFill>
              </a:rPr>
              <a:t>scientific</a:t>
            </a:r>
            <a:r>
              <a:rPr lang="el-GR" sz="2900" dirty="0">
                <a:solidFill>
                  <a:schemeClr val="tx1"/>
                </a:solidFill>
              </a:rPr>
              <a:t> </a:t>
            </a:r>
            <a:r>
              <a:rPr lang="el-GR" sz="2900" dirty="0" err="1">
                <a:solidFill>
                  <a:schemeClr val="tx1"/>
                </a:solidFill>
              </a:rPr>
              <a:t>literacy</a:t>
            </a:r>
            <a:r>
              <a:rPr lang="el-GR" sz="2900" dirty="0">
                <a:solidFill>
                  <a:schemeClr val="tx1"/>
                </a:solidFill>
              </a:rPr>
              <a:t> στο </a:t>
            </a:r>
            <a:r>
              <a:rPr lang="el-GR" sz="2900" dirty="0" err="1">
                <a:solidFill>
                  <a:schemeClr val="tx1"/>
                </a:solidFill>
              </a:rPr>
              <a:t>Sandoval</a:t>
            </a:r>
            <a:r>
              <a:rPr lang="el-GR" sz="2900" dirty="0">
                <a:solidFill>
                  <a:schemeClr val="tx1"/>
                </a:solidFill>
              </a:rPr>
              <a:t>, 2003) αναφέρεται στις προσωπικές αποφάσεις (</a:t>
            </a:r>
            <a:r>
              <a:rPr lang="el-GR" sz="2900" dirty="0" err="1">
                <a:solidFill>
                  <a:schemeClr val="tx1"/>
                </a:solidFill>
              </a:rPr>
              <a:t>decision</a:t>
            </a:r>
            <a:r>
              <a:rPr lang="el-GR" sz="2900" dirty="0">
                <a:solidFill>
                  <a:schemeClr val="tx1"/>
                </a:solidFill>
              </a:rPr>
              <a:t> </a:t>
            </a:r>
            <a:r>
              <a:rPr lang="el-GR" sz="2900" dirty="0" err="1">
                <a:solidFill>
                  <a:schemeClr val="tx1"/>
                </a:solidFill>
              </a:rPr>
              <a:t>making</a:t>
            </a:r>
            <a:r>
              <a:rPr lang="el-GR" sz="2900" dirty="0">
                <a:solidFill>
                  <a:schemeClr val="tx1"/>
                </a:solidFill>
              </a:rPr>
              <a:t> </a:t>
            </a:r>
            <a:r>
              <a:rPr lang="el-GR" sz="2900" dirty="0" err="1">
                <a:solidFill>
                  <a:schemeClr val="tx1"/>
                </a:solidFill>
              </a:rPr>
              <a:t>theories</a:t>
            </a:r>
            <a:r>
              <a:rPr lang="el-GR" sz="2900" dirty="0">
                <a:solidFill>
                  <a:schemeClr val="tx1"/>
                </a:solidFill>
              </a:rPr>
              <a:t>) που καλείται να λάβει ο μαθητής σχετικά με το περιεχόμενο της επιστημονικής γνώσης. Σχετίζεται, επιπρόσθετα, άμεσα με την καλλιέργεια ενδιαφέροντος για </a:t>
            </a:r>
            <a:r>
              <a:rPr lang="el-GR" sz="2900" dirty="0" err="1">
                <a:solidFill>
                  <a:schemeClr val="tx1"/>
                </a:solidFill>
              </a:rPr>
              <a:t>κοινωνικο</a:t>
            </a:r>
            <a:r>
              <a:rPr lang="el-GR" sz="2900" dirty="0">
                <a:solidFill>
                  <a:schemeClr val="tx1"/>
                </a:solidFill>
              </a:rPr>
              <a:t>- επιστημονικά θέματα (socioscientific </a:t>
            </a:r>
            <a:r>
              <a:rPr lang="el-GR" sz="2900" dirty="0" err="1">
                <a:solidFill>
                  <a:schemeClr val="tx1"/>
                </a:solidFill>
              </a:rPr>
              <a:t>issues</a:t>
            </a:r>
            <a:r>
              <a:rPr lang="el-GR" sz="2900" dirty="0">
                <a:solidFill>
                  <a:schemeClr val="tx1"/>
                </a:solidFill>
              </a:rPr>
              <a:t>, SSI στο Karisan &amp; Zeidler, 2017). </a:t>
            </a:r>
          </a:p>
          <a:p>
            <a:pPr algn="just"/>
            <a:r>
              <a:rPr lang="el-GR" sz="2900" dirty="0">
                <a:solidFill>
                  <a:schemeClr val="tx1"/>
                </a:solidFill>
              </a:rPr>
              <a:t>Ο επιστημονικός γραμματισμός (</a:t>
            </a:r>
            <a:r>
              <a:rPr lang="el-GR" sz="2900" dirty="0" err="1">
                <a:solidFill>
                  <a:schemeClr val="tx1"/>
                </a:solidFill>
              </a:rPr>
              <a:t>scientific</a:t>
            </a:r>
            <a:r>
              <a:rPr lang="el-GR" sz="2900" dirty="0">
                <a:solidFill>
                  <a:schemeClr val="tx1"/>
                </a:solidFill>
              </a:rPr>
              <a:t> </a:t>
            </a:r>
            <a:r>
              <a:rPr lang="el-GR" sz="2900" dirty="0" err="1">
                <a:solidFill>
                  <a:schemeClr val="tx1"/>
                </a:solidFill>
              </a:rPr>
              <a:t>lieteracy</a:t>
            </a:r>
            <a:r>
              <a:rPr lang="el-GR" sz="2900" dirty="0">
                <a:solidFill>
                  <a:schemeClr val="tx1"/>
                </a:solidFill>
              </a:rPr>
              <a:t>) διαφέρει από το γραμματισμό για την επιστήμη (</a:t>
            </a:r>
            <a:r>
              <a:rPr lang="el-GR" sz="2900" dirty="0" err="1">
                <a:solidFill>
                  <a:schemeClr val="tx1"/>
                </a:solidFill>
              </a:rPr>
              <a:t>science</a:t>
            </a:r>
            <a:r>
              <a:rPr lang="el-GR" sz="2900" dirty="0">
                <a:solidFill>
                  <a:schemeClr val="tx1"/>
                </a:solidFill>
              </a:rPr>
              <a:t> </a:t>
            </a:r>
            <a:r>
              <a:rPr lang="el-GR" sz="2900" dirty="0" err="1">
                <a:solidFill>
                  <a:schemeClr val="tx1"/>
                </a:solidFill>
              </a:rPr>
              <a:t>literacy</a:t>
            </a:r>
            <a:r>
              <a:rPr lang="el-GR" sz="2900" dirty="0">
                <a:solidFill>
                  <a:schemeClr val="tx1"/>
                </a:solidFill>
              </a:rPr>
              <a:t> στο </a:t>
            </a:r>
            <a:r>
              <a:rPr lang="el-GR" sz="2900" dirty="0" err="1">
                <a:solidFill>
                  <a:schemeClr val="tx1"/>
                </a:solidFill>
              </a:rPr>
              <a:t>Jimenez</a:t>
            </a:r>
            <a:r>
              <a:rPr lang="el-GR" sz="2900" dirty="0">
                <a:solidFill>
                  <a:schemeClr val="tx1"/>
                </a:solidFill>
              </a:rPr>
              <a:t> &amp; Erduran, 2007, </a:t>
            </a:r>
            <a:r>
              <a:rPr lang="el-GR" sz="2900" dirty="0" err="1">
                <a:solidFill>
                  <a:schemeClr val="tx1"/>
                </a:solidFill>
              </a:rPr>
              <a:t>Jimenez</a:t>
            </a:r>
            <a:r>
              <a:rPr lang="el-GR" sz="2900" dirty="0">
                <a:solidFill>
                  <a:schemeClr val="tx1"/>
                </a:solidFill>
              </a:rPr>
              <a:t> et </a:t>
            </a:r>
            <a:r>
              <a:rPr lang="el-GR" sz="2900" dirty="0" err="1">
                <a:solidFill>
                  <a:schemeClr val="tx1"/>
                </a:solidFill>
              </a:rPr>
              <a:t>all</a:t>
            </a:r>
            <a:r>
              <a:rPr lang="el-GR" sz="2900" dirty="0">
                <a:solidFill>
                  <a:schemeClr val="tx1"/>
                </a:solidFill>
              </a:rPr>
              <a:t>., 2000), καθώς ο τελευταίος αναφέρεται στο ακαδημαϊκό περιεχόμενο με επιστημονικές αρχές. Η διαδικασία της  επιχειρηματολογίας, όμως, βοηθά το μαθητή να συνδυάσει τη συγκρότηση προσωπικής σκέψης για επιστημονικά και κοινωνικά θέματα και παράλληλα να χρησιμοποιήσει επιστημονικές αρχές, όπως την τεκμηρίωση και την εξαγωγή συμπερασμάτων. Ο επιστημονικός γραμματισμός δεν είναι αυθαίρετος, αλλά συγκροτείται από συγκεκριμένα στοιχεία και κριτήρια (Smyrnaiou et </a:t>
            </a:r>
            <a:r>
              <a:rPr lang="el-GR" sz="2900" dirty="0" err="1">
                <a:solidFill>
                  <a:schemeClr val="tx1"/>
                </a:solidFill>
              </a:rPr>
              <a:t>all</a:t>
            </a:r>
            <a:r>
              <a:rPr lang="el-GR" sz="2900" dirty="0">
                <a:solidFill>
                  <a:schemeClr val="tx1"/>
                </a:solidFill>
              </a:rPr>
              <a:t>. 2017) </a:t>
            </a:r>
          </a:p>
          <a:p>
            <a:endParaRPr lang="en-US" dirty="0"/>
          </a:p>
        </p:txBody>
      </p:sp>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710214"/>
            <a:ext cx="10972800" cy="648069"/>
          </a:xfrm>
        </p:spPr>
        <p:txBody>
          <a:bodyPr>
            <a:noAutofit/>
          </a:bodyPr>
          <a:lstStyle/>
          <a:p>
            <a:pPr algn="ctr"/>
            <a:r>
              <a:rPr lang="el-GR" sz="2400" b="1" dirty="0">
                <a:solidFill>
                  <a:schemeClr val="tx1"/>
                </a:solidFill>
              </a:rPr>
              <a:t>Οι Σύγχρονες Παιδαγωγικές Θεωρίες </a:t>
            </a:r>
            <a:br>
              <a:rPr lang="en-US" sz="2400" b="1" dirty="0">
                <a:solidFill>
                  <a:schemeClr val="tx1"/>
                </a:solidFill>
              </a:rPr>
            </a:br>
            <a:r>
              <a:rPr lang="el-GR" sz="2400" b="1" dirty="0">
                <a:solidFill>
                  <a:schemeClr val="tx1"/>
                </a:solidFill>
              </a:rPr>
              <a:t>της Επιχειρηματολογίας (</a:t>
            </a:r>
            <a:r>
              <a:rPr lang="en-US" sz="2400" b="1" dirty="0">
                <a:solidFill>
                  <a:schemeClr val="tx1"/>
                </a:solidFill>
              </a:rPr>
              <a:t>Argumentation Theories)</a:t>
            </a:r>
          </a:p>
        </p:txBody>
      </p:sp>
    </p:spTree>
    <p:extLst>
      <p:ext uri="{BB962C8B-B14F-4D97-AF65-F5344CB8AC3E}">
        <p14:creationId xmlns:p14="http://schemas.microsoft.com/office/powerpoint/2010/main" val="670052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710214"/>
            <a:ext cx="10972800" cy="648069"/>
          </a:xfrm>
        </p:spPr>
        <p:txBody>
          <a:bodyPr>
            <a:noAutofit/>
          </a:bodyPr>
          <a:lstStyle/>
          <a:p>
            <a:pPr algn="ctr"/>
            <a:r>
              <a:rPr lang="el-GR" sz="2400" b="1" dirty="0">
                <a:solidFill>
                  <a:schemeClr val="tx1"/>
                </a:solidFill>
              </a:rPr>
              <a:t>Οι Σύγχρονες Παιδαγωγικές Θεωρίες </a:t>
            </a:r>
            <a:br>
              <a:rPr lang="en-US" sz="2400" b="1" dirty="0">
                <a:solidFill>
                  <a:schemeClr val="tx1"/>
                </a:solidFill>
              </a:rPr>
            </a:br>
            <a:r>
              <a:rPr lang="el-GR" sz="2400" b="1" dirty="0">
                <a:solidFill>
                  <a:schemeClr val="tx1"/>
                </a:solidFill>
              </a:rPr>
              <a:t>της Επιχειρηματολογίας (</a:t>
            </a:r>
            <a:r>
              <a:rPr lang="en-US" sz="2400" b="1" dirty="0">
                <a:solidFill>
                  <a:schemeClr val="tx1"/>
                </a:solidFill>
              </a:rPr>
              <a:t>Argumentation Theories)</a:t>
            </a:r>
          </a:p>
        </p:txBody>
      </p:sp>
      <p:sp>
        <p:nvSpPr>
          <p:cNvPr id="6" name="Content Placeholder 5">
            <a:extLst>
              <a:ext uri="{FF2B5EF4-FFF2-40B4-BE49-F238E27FC236}">
                <a16:creationId xmlns:a16="http://schemas.microsoft.com/office/drawing/2014/main" id="{E4C4A58F-8E69-4E47-8EEE-226874C06A20}"/>
              </a:ext>
            </a:extLst>
          </p:cNvPr>
          <p:cNvSpPr>
            <a:spLocks noGrp="1"/>
          </p:cNvSpPr>
          <p:nvPr>
            <p:ph idx="1"/>
          </p:nvPr>
        </p:nvSpPr>
        <p:spPr>
          <a:xfrm>
            <a:off x="225075" y="1589103"/>
            <a:ext cx="10972800" cy="4558683"/>
          </a:xfrm>
        </p:spPr>
        <p:txBody>
          <a:bodyPr>
            <a:normAutofit fontScale="92500" lnSpcReduction="10000"/>
          </a:bodyPr>
          <a:lstStyle/>
          <a:p>
            <a:pPr marL="109728" indent="0" algn="ctr">
              <a:buNone/>
            </a:pPr>
            <a:r>
              <a:rPr lang="el-GR" sz="2000" b="1" dirty="0">
                <a:solidFill>
                  <a:schemeClr val="tx1"/>
                </a:solidFill>
              </a:rPr>
              <a:t>Erduran et al. (2004) </a:t>
            </a:r>
          </a:p>
          <a:p>
            <a:pPr marL="109728" indent="0" algn="just">
              <a:buNone/>
            </a:pPr>
            <a:r>
              <a:rPr lang="el-GR" sz="2000" dirty="0">
                <a:solidFill>
                  <a:schemeClr val="tx1"/>
                </a:solidFill>
              </a:rPr>
              <a:t>Έχουν αναπτύξει ένα αναλυτικό πλαίσιο για αξιολόγηση-ταξινόμηση των επιχειρημάτων. Με βάση το πλαίσιο αυτό τα επιχειρήματα μπορούν να ταξινομηθούν σε 5 επίπεδα. </a:t>
            </a:r>
          </a:p>
          <a:p>
            <a:pPr marL="566928" indent="-457200" algn="just">
              <a:buFont typeface="+mj-lt"/>
              <a:buAutoNum type="arabicPeriod"/>
            </a:pPr>
            <a:r>
              <a:rPr lang="el-GR" sz="2000" b="1" dirty="0">
                <a:solidFill>
                  <a:schemeClr val="tx1"/>
                </a:solidFill>
              </a:rPr>
              <a:t>Στο πρώτο επίπεδο κατατάσσονται τα επιχειρήματα που αποτελούνται από έναν απλό ισχυρισμό. </a:t>
            </a:r>
          </a:p>
          <a:p>
            <a:pPr marL="566928" indent="-457200" algn="just">
              <a:buFont typeface="+mj-lt"/>
              <a:buAutoNum type="arabicPeriod"/>
            </a:pPr>
            <a:r>
              <a:rPr lang="el-GR" sz="2000" b="1" dirty="0">
                <a:solidFill>
                  <a:schemeClr val="tx1"/>
                </a:solidFill>
              </a:rPr>
              <a:t>Στο δεύτερο επίπεδο κατατάσσονται τα επιχειρήματα με έναν ισχυρισμό που υποστηρίζεται από δεδομένα, υποθέσεις ή λόγους (τα οποία δεν διαχωρίζουν, αλλά ομαδοποιούν ως </a:t>
            </a:r>
            <a:r>
              <a:rPr lang="el-GR" sz="2000" b="1" dirty="0" err="1">
                <a:solidFill>
                  <a:schemeClr val="tx1"/>
                </a:solidFill>
              </a:rPr>
              <a:t>justifications</a:t>
            </a:r>
            <a:r>
              <a:rPr lang="el-GR" sz="2000" b="1" dirty="0">
                <a:solidFill>
                  <a:schemeClr val="tx1"/>
                </a:solidFill>
              </a:rPr>
              <a:t>), χωρίς, όμως, αντεπιχειρήματα (</a:t>
            </a:r>
            <a:r>
              <a:rPr lang="el-GR" sz="2000" b="1" dirty="0" err="1">
                <a:solidFill>
                  <a:schemeClr val="tx1"/>
                </a:solidFill>
              </a:rPr>
              <a:t>counter-claims</a:t>
            </a:r>
            <a:r>
              <a:rPr lang="el-GR" sz="2000" b="1" dirty="0">
                <a:solidFill>
                  <a:schemeClr val="tx1"/>
                </a:solidFill>
              </a:rPr>
              <a:t>). </a:t>
            </a:r>
          </a:p>
          <a:p>
            <a:pPr marL="566928" indent="-457200" algn="just">
              <a:buFont typeface="+mj-lt"/>
              <a:buAutoNum type="arabicPeriod"/>
            </a:pPr>
            <a:r>
              <a:rPr lang="el-GR" sz="2000" b="1" dirty="0">
                <a:solidFill>
                  <a:schemeClr val="tx1"/>
                </a:solidFill>
              </a:rPr>
              <a:t>Στο τρίτο επίπεδο κατατάσσονται τα επιχειρήματα με έναν ισχυρισμό που υποστηρίζεται από δεδομένα, υποθέσεις ή λόγους και ένα αντεπιχείρημα (</a:t>
            </a:r>
            <a:r>
              <a:rPr lang="el-GR" sz="2000" b="1" dirty="0" err="1">
                <a:solidFill>
                  <a:schemeClr val="tx1"/>
                </a:solidFill>
              </a:rPr>
              <a:t>counter-claim</a:t>
            </a:r>
            <a:r>
              <a:rPr lang="el-GR" sz="2000" b="1" dirty="0">
                <a:solidFill>
                  <a:schemeClr val="tx1"/>
                </a:solidFill>
              </a:rPr>
              <a:t>). </a:t>
            </a:r>
          </a:p>
          <a:p>
            <a:pPr marL="566928" indent="-457200" algn="just">
              <a:buFont typeface="+mj-lt"/>
              <a:buAutoNum type="arabicPeriod"/>
            </a:pPr>
            <a:r>
              <a:rPr lang="el-GR" sz="2000" b="1" dirty="0">
                <a:solidFill>
                  <a:schemeClr val="tx1"/>
                </a:solidFill>
              </a:rPr>
              <a:t>Στο τέταρτο επίπεδο κατατάσσονται τα επιχειρήματα που αποτελούνται από ένα ισχυρισμό που υποστηρίζεται από δεδομένα, υποθέσεις ή λόγους, από ένα αντεπιχείρημα (</a:t>
            </a:r>
            <a:r>
              <a:rPr lang="el-GR" sz="2000" b="1" dirty="0" err="1">
                <a:solidFill>
                  <a:schemeClr val="tx1"/>
                </a:solidFill>
              </a:rPr>
              <a:t>counter-claim</a:t>
            </a:r>
            <a:r>
              <a:rPr lang="el-GR" sz="2000" b="1" dirty="0">
                <a:solidFill>
                  <a:schemeClr val="tx1"/>
                </a:solidFill>
              </a:rPr>
              <a:t>) και εξηγήσεις για περιπτώσεις στις οποίες το επιχείρημα δεν είναι ορθό (</a:t>
            </a:r>
            <a:r>
              <a:rPr lang="el-GR" sz="2000" b="1" dirty="0" err="1">
                <a:solidFill>
                  <a:schemeClr val="tx1"/>
                </a:solidFill>
              </a:rPr>
              <a:t>rebuttals</a:t>
            </a:r>
            <a:r>
              <a:rPr lang="el-GR" sz="2000" b="1" dirty="0">
                <a:solidFill>
                  <a:schemeClr val="tx1"/>
                </a:solidFill>
              </a:rPr>
              <a:t>).</a:t>
            </a:r>
          </a:p>
          <a:p>
            <a:pPr marL="566928" indent="-457200" algn="just">
              <a:buFont typeface="+mj-lt"/>
              <a:buAutoNum type="arabicPeriod"/>
            </a:pPr>
            <a:r>
              <a:rPr lang="el-GR" sz="2000" b="1" dirty="0">
                <a:solidFill>
                  <a:schemeClr val="tx1"/>
                </a:solidFill>
              </a:rPr>
              <a:t> Τέλος στο πέμπτο επίπεδο κατατάσσονται τα επιχείρημα με ισχυρισμούς, δεδομένα και περισσότερες από μια εξηγήσεις για περιπτώσεις στις οποίες το επιχείρημα δεν είναι ορθό (</a:t>
            </a:r>
            <a:r>
              <a:rPr lang="el-GR" sz="2000" b="1" dirty="0" err="1">
                <a:solidFill>
                  <a:schemeClr val="tx1"/>
                </a:solidFill>
              </a:rPr>
              <a:t>rebuttals</a:t>
            </a:r>
            <a:r>
              <a:rPr lang="el-GR" sz="2000" b="1" dirty="0">
                <a:solidFill>
                  <a:schemeClr val="tx1"/>
                </a:solidFill>
              </a:rPr>
              <a:t>). </a:t>
            </a:r>
            <a:endParaRPr lang="en-US" sz="2000" b="1" dirty="0">
              <a:solidFill>
                <a:schemeClr val="tx1"/>
              </a:solidFill>
            </a:endParaRPr>
          </a:p>
        </p:txBody>
      </p:sp>
    </p:spTree>
    <p:extLst>
      <p:ext uri="{BB962C8B-B14F-4D97-AF65-F5344CB8AC3E}">
        <p14:creationId xmlns:p14="http://schemas.microsoft.com/office/powerpoint/2010/main" val="1111280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3500B6E-964F-447B-B3BC-078D91D39A60}"/>
              </a:ext>
            </a:extLst>
          </p:cNvPr>
          <p:cNvSpPr>
            <a:spLocks noGrp="1"/>
          </p:cNvSpPr>
          <p:nvPr>
            <p:ph idx="1"/>
          </p:nvPr>
        </p:nvSpPr>
        <p:spPr>
          <a:xfrm>
            <a:off x="609600" y="1464816"/>
            <a:ext cx="10972800" cy="5109719"/>
          </a:xfrm>
        </p:spPr>
        <p:txBody>
          <a:bodyPr>
            <a:normAutofit/>
          </a:bodyPr>
          <a:lstStyle/>
          <a:p>
            <a:pPr marL="109728" indent="0" algn="ctr">
              <a:buNone/>
            </a:pPr>
            <a:r>
              <a:rPr lang="el-GR" sz="1800" b="1" dirty="0" err="1">
                <a:solidFill>
                  <a:schemeClr val="tx1"/>
                </a:solidFill>
              </a:rPr>
              <a:t>Jimenez</a:t>
            </a:r>
            <a:r>
              <a:rPr lang="el-GR" sz="1800" b="1" dirty="0">
                <a:solidFill>
                  <a:schemeClr val="tx1"/>
                </a:solidFill>
              </a:rPr>
              <a:t> &amp; Erduran (2007) </a:t>
            </a:r>
            <a:endParaRPr lang="en-US" sz="1800" b="1" dirty="0">
              <a:solidFill>
                <a:schemeClr val="tx1"/>
              </a:solidFill>
            </a:endParaRPr>
          </a:p>
          <a:p>
            <a:pPr algn="just"/>
            <a:r>
              <a:rPr lang="el-GR" sz="1800" dirty="0">
                <a:solidFill>
                  <a:schemeClr val="tx1"/>
                </a:solidFill>
              </a:rPr>
              <a:t>Οι επιχειρηματολογικές δεξιότητες αποτελούν τη βάση για την πολιτισμική κοινωνικοποίηση του μαθητή (</a:t>
            </a:r>
            <a:r>
              <a:rPr lang="el-GR" sz="1800" dirty="0" err="1">
                <a:solidFill>
                  <a:schemeClr val="tx1"/>
                </a:solidFill>
              </a:rPr>
              <a:t>enculturation</a:t>
            </a:r>
            <a:r>
              <a:rPr lang="el-GR" sz="1800" dirty="0">
                <a:solidFill>
                  <a:schemeClr val="tx1"/>
                </a:solidFill>
              </a:rPr>
              <a:t>),υπό την έννοια ότι μέσω της επιχειρηματολογίας  οι μαθητές μαθαίνουν τα στοιχεία του πολιτισμικού παρόντος και τις αρχές, τις δεξιότητες και τις απαιτούμενες συμπεριφορές που είναι απαραίτητες στο πολιτισμικό περιβάλλον μέσα στο οποίο αναπτύσσονται. </a:t>
            </a:r>
          </a:p>
          <a:p>
            <a:pPr algn="just"/>
            <a:r>
              <a:rPr lang="el-GR" sz="1800" dirty="0">
                <a:solidFill>
                  <a:schemeClr val="tx1"/>
                </a:solidFill>
              </a:rPr>
              <a:t>Οι μαθητές αναγνωρίζουν θέματα, θέτουν ερωτήματα, παρέχουν εξηγήσεις για τις νέες έννοιες, χρησιμοποιούν την επιστημονική γνώση, συλλέγουν δεδομένα και στοιχειοθετούν τις αποφάσεις τους εξάγοντας συμπεράσματα</a:t>
            </a:r>
          </a:p>
          <a:p>
            <a:pPr marL="109728" indent="0">
              <a:buNone/>
            </a:pPr>
            <a:endParaRPr lang="en-US" dirty="0"/>
          </a:p>
        </p:txBody>
      </p:sp>
      <p:sp>
        <p:nvSpPr>
          <p:cNvPr id="3" name="Title 2">
            <a:extLst>
              <a:ext uri="{FF2B5EF4-FFF2-40B4-BE49-F238E27FC236}">
                <a16:creationId xmlns:a16="http://schemas.microsoft.com/office/drawing/2014/main" id="{82EBD13B-4585-4CA5-BE2B-6470D25E2E2F}"/>
              </a:ext>
            </a:extLst>
          </p:cNvPr>
          <p:cNvSpPr>
            <a:spLocks noGrp="1"/>
          </p:cNvSpPr>
          <p:nvPr>
            <p:ph type="title"/>
          </p:nvPr>
        </p:nvSpPr>
        <p:spPr>
          <a:xfrm>
            <a:off x="609600" y="710214"/>
            <a:ext cx="10972800" cy="648069"/>
          </a:xfrm>
        </p:spPr>
        <p:txBody>
          <a:bodyPr>
            <a:noAutofit/>
          </a:bodyPr>
          <a:lstStyle/>
          <a:p>
            <a:pPr algn="ctr"/>
            <a:r>
              <a:rPr lang="el-GR" sz="2400" b="1" dirty="0">
                <a:solidFill>
                  <a:schemeClr val="tx1"/>
                </a:solidFill>
              </a:rPr>
              <a:t>Οι Σύγχρονες Παιδαγωγικές Θεωρίες </a:t>
            </a:r>
            <a:br>
              <a:rPr lang="en-US" sz="2400" b="1" dirty="0">
                <a:solidFill>
                  <a:schemeClr val="tx1"/>
                </a:solidFill>
              </a:rPr>
            </a:br>
            <a:r>
              <a:rPr lang="el-GR" sz="2400" b="1" dirty="0">
                <a:solidFill>
                  <a:schemeClr val="tx1"/>
                </a:solidFill>
              </a:rPr>
              <a:t>της Επιχειρηματολογίας (</a:t>
            </a:r>
            <a:r>
              <a:rPr lang="en-US" sz="2400" b="1" dirty="0">
                <a:solidFill>
                  <a:schemeClr val="tx1"/>
                </a:solidFill>
              </a:rPr>
              <a:t>Argumentation Theories)</a:t>
            </a:r>
          </a:p>
        </p:txBody>
      </p:sp>
    </p:spTree>
    <p:extLst>
      <p:ext uri="{BB962C8B-B14F-4D97-AF65-F5344CB8AC3E}">
        <p14:creationId xmlns:p14="http://schemas.microsoft.com/office/powerpoint/2010/main" val="40464551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ocess SmartArt 16x9">
  <a:themeElements>
    <a:clrScheme name="Process_16x9">
      <a:dk1>
        <a:srgbClr val="2F2B20"/>
      </a:dk1>
      <a:lt1>
        <a:srgbClr val="FFFFFF"/>
      </a:lt1>
      <a:dk2>
        <a:srgbClr val="675E47"/>
      </a:dk2>
      <a:lt2>
        <a:srgbClr val="A8C0BF"/>
      </a:lt2>
      <a:accent1>
        <a:srgbClr val="A9A57C"/>
      </a:accent1>
      <a:accent2>
        <a:srgbClr val="DFDCB7"/>
      </a:accent2>
      <a:accent3>
        <a:srgbClr val="D2CB6C"/>
      </a:accent3>
      <a:accent4>
        <a:srgbClr val="95A39D"/>
      </a:accent4>
      <a:accent5>
        <a:srgbClr val="C89F5D"/>
      </a:accent5>
      <a:accent6>
        <a:srgbClr val="B1A089"/>
      </a:accent6>
      <a:hlink>
        <a:srgbClr val="D25814"/>
      </a:hlink>
      <a:folHlink>
        <a:srgbClr val="849A0A"/>
      </a:folHlink>
    </a:clrScheme>
    <a:fontScheme name="Cambria-Century Gothic">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Sales strategy  proposal presentation">
  <a:themeElements>
    <a:clrScheme name="Marquee">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extLst>
    <a:ext uri="{05A4C25C-085E-4340-85A3-A5531E510DB2}">
      <thm15:themeFamily xmlns:thm15="http://schemas.microsoft.com/office/thememl/2012/main" name="Sales strategy  proposal presentation" id="{046EAC39-0F7A-434B-A008-25AEA0734A86}" vid="{35BA20B6-3833-4B27-995B-0B2F0A323CD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3970</TotalTime>
  <Words>2717</Words>
  <Application>Microsoft Office PowerPoint</Application>
  <PresentationFormat>Widescreen</PresentationFormat>
  <Paragraphs>105</Paragraphs>
  <Slides>14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14</vt:i4>
      </vt:variant>
    </vt:vector>
  </HeadingPairs>
  <TitlesOfParts>
    <vt:vector size="23" baseType="lpstr">
      <vt:lpstr>Arial</vt:lpstr>
      <vt:lpstr>Calibri</vt:lpstr>
      <vt:lpstr>Calibri Light</vt:lpstr>
      <vt:lpstr>Cambria</vt:lpstr>
      <vt:lpstr>Century Gothic</vt:lpstr>
      <vt:lpstr>Georgia</vt:lpstr>
      <vt:lpstr>Wingdings 2</vt:lpstr>
      <vt:lpstr>Process SmartArt 16x9</vt:lpstr>
      <vt:lpstr>Sales strategy  proposal presentation</vt:lpstr>
      <vt:lpstr>Οι Σύγχρονες Παιδαγωγικές Θεωρίες  της της Επιχειρηματολογίας (Argumentation Theories)</vt:lpstr>
      <vt:lpstr>Οι Σύγχρονες Παιδαγωγικές Θεωρίες  της Επιχειρηματολογίας (Argumentation Theories)</vt:lpstr>
      <vt:lpstr>Οι Σύγχρονες Παιδαγωγικές Θεωρίες  της Επιχειρηματολογίας (Argumentation Theories)</vt:lpstr>
      <vt:lpstr>Οι Σύγχρονες Παιδαγωγικές Θεωρίες  της Επιχειρηματολογίας (Argumentation Theories)</vt:lpstr>
      <vt:lpstr>Οι Σύγχρονες Παιδαγωγικές Θεωρίες  της Επιχειρηματολογίας (Argumentation Theories)</vt:lpstr>
      <vt:lpstr>Οι Σύγχρονες Παιδαγωγικές Θεωρίες  της Επιχειρηματολογίας (Argumentation Theories)</vt:lpstr>
      <vt:lpstr>Οι Σύγχρονες Παιδαγωγικές Θεωρίες  της Επιχειρηματολογίας (Argumentation Theories)</vt:lpstr>
      <vt:lpstr>Οι Σύγχρονες Παιδαγωγικές Θεωρίες  της Επιχειρηματολογίας (Argumentation Theories)</vt:lpstr>
      <vt:lpstr>Οι Σύγχρονες Παιδαγωγικές Θεωρίες  της Επιχειρηματολογίας (Argumentation Theories)</vt:lpstr>
      <vt:lpstr>Οι Σύγχρονες Παιδαγωγικές Θεωρίες  της Επιχειρηματολογίας (Argumentation Theories)</vt:lpstr>
      <vt:lpstr>Οι Σύγχρονες Παιδαγωγικές Θεωρίες  της Επιχειρηματολογίας (Argumentation Theories)</vt:lpstr>
      <vt:lpstr>Το Ερευνητικό Πρόγραμμα «Μαθητικά Κοινοβούλια Επιστήμης»</vt:lpstr>
      <vt:lpstr>The Greek Student Parliament on Science (http://studentparliament.weebly.com/) A part of the European Student Parliaments on Science</vt:lpstr>
      <vt:lpstr>The Greek Student Parliament on Science (http://studentparliament.weebly.com/) A part of the European Student Parliaments on Science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elena georgakopoulou</dc:creator>
  <cp:lastModifiedBy>Zacharoula Smyrnaiou</cp:lastModifiedBy>
  <cp:revision>28</cp:revision>
  <dcterms:created xsi:type="dcterms:W3CDTF">2019-12-02T18:19:39Z</dcterms:created>
  <dcterms:modified xsi:type="dcterms:W3CDTF">2021-11-29T09:47:21Z</dcterms:modified>
</cp:coreProperties>
</file>