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63" r:id="rId4"/>
    <p:sldId id="282" r:id="rId5"/>
    <p:sldId id="260" r:id="rId6"/>
    <p:sldId id="278" r:id="rId7"/>
    <p:sldId id="264" r:id="rId8"/>
    <p:sldId id="257" r:id="rId9"/>
    <p:sldId id="277" r:id="rId10"/>
    <p:sldId id="265" r:id="rId11"/>
    <p:sldId id="287" r:id="rId12"/>
    <p:sldId id="258" r:id="rId13"/>
    <p:sldId id="279" r:id="rId14"/>
    <p:sldId id="266" r:id="rId15"/>
    <p:sldId id="288" r:id="rId16"/>
    <p:sldId id="259" r:id="rId17"/>
    <p:sldId id="280" r:id="rId18"/>
    <p:sldId id="261" r:id="rId19"/>
    <p:sldId id="267" r:id="rId20"/>
    <p:sldId id="284" r:id="rId21"/>
    <p:sldId id="286" r:id="rId22"/>
    <p:sldId id="285" r:id="rId23"/>
    <p:sldId id="262" r:id="rId24"/>
    <p:sldId id="289" r:id="rId25"/>
    <p:sldId id="290" r:id="rId26"/>
    <p:sldId id="269" r:id="rId27"/>
    <p:sldId id="283" r:id="rId28"/>
    <p:sldId id="268" r:id="rId29"/>
    <p:sldId id="276" r:id="rId30"/>
    <p:sldId id="270" r:id="rId31"/>
    <p:sldId id="271" r:id="rId32"/>
    <p:sldId id="272" r:id="rId33"/>
    <p:sldId id="273" r:id="rId34"/>
    <p:sldId id="274" r:id="rId35"/>
    <p:sldId id="275" r:id="rId3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8" d="100"/>
          <a:sy n="98" d="100"/>
        </p:scale>
        <p:origin x="8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E67DD939-D467-4D1B-A5E3-2463B0F4DE59}" type="datetimeFigureOut">
              <a:rPr lang="el-GR" smtClean="0"/>
              <a:t>7/12/2025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1D93146-D423-4F42-B668-65FA061C66AA}" type="slidenum">
              <a:rPr lang="el-GR" smtClean="0"/>
              <a:t>‹#›</a:t>
            </a:fld>
            <a:endParaRPr lang="el-GR"/>
          </a:p>
        </p:txBody>
      </p:sp>
    </p:spTree>
    <p:extLst>
      <p:ext uri="{BB962C8B-B14F-4D97-AF65-F5344CB8AC3E}">
        <p14:creationId xmlns:p14="http://schemas.microsoft.com/office/powerpoint/2010/main" val="169061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67DD939-D467-4D1B-A5E3-2463B0F4DE59}" type="datetimeFigureOut">
              <a:rPr lang="el-GR" smtClean="0"/>
              <a:t>7/12/2025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1D93146-D423-4F42-B668-65FA061C66AA}" type="slidenum">
              <a:rPr lang="el-GR" smtClean="0"/>
              <a:t>‹#›</a:t>
            </a:fld>
            <a:endParaRPr lang="el-GR"/>
          </a:p>
        </p:txBody>
      </p:sp>
    </p:spTree>
    <p:extLst>
      <p:ext uri="{BB962C8B-B14F-4D97-AF65-F5344CB8AC3E}">
        <p14:creationId xmlns:p14="http://schemas.microsoft.com/office/powerpoint/2010/main" val="269489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67DD939-D467-4D1B-A5E3-2463B0F4DE59}" type="datetimeFigureOut">
              <a:rPr lang="el-GR" smtClean="0"/>
              <a:t>7/12/2025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1D93146-D423-4F42-B668-65FA061C66AA}" type="slidenum">
              <a:rPr lang="el-GR" smtClean="0"/>
              <a:t>‹#›</a:t>
            </a:fld>
            <a:endParaRPr lang="el-GR"/>
          </a:p>
        </p:txBody>
      </p:sp>
    </p:spTree>
    <p:extLst>
      <p:ext uri="{BB962C8B-B14F-4D97-AF65-F5344CB8AC3E}">
        <p14:creationId xmlns:p14="http://schemas.microsoft.com/office/powerpoint/2010/main" val="127664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67DD939-D467-4D1B-A5E3-2463B0F4DE59}" type="datetimeFigureOut">
              <a:rPr lang="el-GR" smtClean="0"/>
              <a:t>7/12/2025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1D93146-D423-4F42-B668-65FA061C66AA}" type="slidenum">
              <a:rPr lang="el-GR" smtClean="0"/>
              <a:t>‹#›</a:t>
            </a:fld>
            <a:endParaRPr lang="el-GR"/>
          </a:p>
        </p:txBody>
      </p:sp>
    </p:spTree>
    <p:extLst>
      <p:ext uri="{BB962C8B-B14F-4D97-AF65-F5344CB8AC3E}">
        <p14:creationId xmlns:p14="http://schemas.microsoft.com/office/powerpoint/2010/main" val="207622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E67DD939-D467-4D1B-A5E3-2463B0F4DE59}" type="datetimeFigureOut">
              <a:rPr lang="el-GR" smtClean="0"/>
              <a:t>7/12/2025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1D93146-D423-4F42-B668-65FA061C66AA}" type="slidenum">
              <a:rPr lang="el-GR" smtClean="0"/>
              <a:t>‹#›</a:t>
            </a:fld>
            <a:endParaRPr lang="el-GR"/>
          </a:p>
        </p:txBody>
      </p:sp>
    </p:spTree>
    <p:extLst>
      <p:ext uri="{BB962C8B-B14F-4D97-AF65-F5344CB8AC3E}">
        <p14:creationId xmlns:p14="http://schemas.microsoft.com/office/powerpoint/2010/main" val="47682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E67DD939-D467-4D1B-A5E3-2463B0F4DE59}" type="datetimeFigureOut">
              <a:rPr lang="el-GR" smtClean="0"/>
              <a:t>7/12/2025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1D93146-D423-4F42-B668-65FA061C66AA}" type="slidenum">
              <a:rPr lang="el-GR" smtClean="0"/>
              <a:t>‹#›</a:t>
            </a:fld>
            <a:endParaRPr lang="el-GR"/>
          </a:p>
        </p:txBody>
      </p:sp>
    </p:spTree>
    <p:extLst>
      <p:ext uri="{BB962C8B-B14F-4D97-AF65-F5344CB8AC3E}">
        <p14:creationId xmlns:p14="http://schemas.microsoft.com/office/powerpoint/2010/main" val="344323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67DD939-D467-4D1B-A5E3-2463B0F4DE59}" type="datetimeFigureOut">
              <a:rPr lang="el-GR" smtClean="0"/>
              <a:t>7/12/2025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1D93146-D423-4F42-B668-65FA061C66AA}" type="slidenum">
              <a:rPr lang="el-GR" smtClean="0"/>
              <a:t>‹#›</a:t>
            </a:fld>
            <a:endParaRPr lang="el-GR"/>
          </a:p>
        </p:txBody>
      </p:sp>
    </p:spTree>
    <p:extLst>
      <p:ext uri="{BB962C8B-B14F-4D97-AF65-F5344CB8AC3E}">
        <p14:creationId xmlns:p14="http://schemas.microsoft.com/office/powerpoint/2010/main" val="41309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E67DD939-D467-4D1B-A5E3-2463B0F4DE59}" type="datetimeFigureOut">
              <a:rPr lang="el-GR" smtClean="0"/>
              <a:t>7/12/2025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1D93146-D423-4F42-B668-65FA061C66AA}" type="slidenum">
              <a:rPr lang="el-GR" smtClean="0"/>
              <a:t>‹#›</a:t>
            </a:fld>
            <a:endParaRPr lang="el-GR"/>
          </a:p>
        </p:txBody>
      </p:sp>
    </p:spTree>
    <p:extLst>
      <p:ext uri="{BB962C8B-B14F-4D97-AF65-F5344CB8AC3E}">
        <p14:creationId xmlns:p14="http://schemas.microsoft.com/office/powerpoint/2010/main" val="2831359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DD939-D467-4D1B-A5E3-2463B0F4DE59}" type="datetimeFigureOut">
              <a:rPr lang="el-GR" smtClean="0"/>
              <a:t>7/12/2025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1D93146-D423-4F42-B668-65FA061C66AA}" type="slidenum">
              <a:rPr lang="el-GR" smtClean="0"/>
              <a:t>‹#›</a:t>
            </a:fld>
            <a:endParaRPr lang="el-GR"/>
          </a:p>
        </p:txBody>
      </p:sp>
    </p:spTree>
    <p:extLst>
      <p:ext uri="{BB962C8B-B14F-4D97-AF65-F5344CB8AC3E}">
        <p14:creationId xmlns:p14="http://schemas.microsoft.com/office/powerpoint/2010/main" val="15121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E67DD939-D467-4D1B-A5E3-2463B0F4DE59}" type="datetimeFigureOut">
              <a:rPr lang="el-GR" smtClean="0"/>
              <a:t>7/12/2025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1D93146-D423-4F42-B668-65FA061C66AA}" type="slidenum">
              <a:rPr lang="el-GR" smtClean="0"/>
              <a:t>‹#›</a:t>
            </a:fld>
            <a:endParaRPr lang="el-GR"/>
          </a:p>
        </p:txBody>
      </p:sp>
    </p:spTree>
    <p:extLst>
      <p:ext uri="{BB962C8B-B14F-4D97-AF65-F5344CB8AC3E}">
        <p14:creationId xmlns:p14="http://schemas.microsoft.com/office/powerpoint/2010/main" val="258685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E67DD939-D467-4D1B-A5E3-2463B0F4DE59}" type="datetimeFigureOut">
              <a:rPr lang="el-GR" smtClean="0"/>
              <a:t>7/12/2025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1D93146-D423-4F42-B668-65FA061C66AA}" type="slidenum">
              <a:rPr lang="el-GR" smtClean="0"/>
              <a:t>‹#›</a:t>
            </a:fld>
            <a:endParaRPr lang="el-GR"/>
          </a:p>
        </p:txBody>
      </p:sp>
    </p:spTree>
    <p:extLst>
      <p:ext uri="{BB962C8B-B14F-4D97-AF65-F5344CB8AC3E}">
        <p14:creationId xmlns:p14="http://schemas.microsoft.com/office/powerpoint/2010/main" val="12930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DD939-D467-4D1B-A5E3-2463B0F4DE59}" type="datetimeFigureOut">
              <a:rPr lang="el-GR" smtClean="0"/>
              <a:t>7/12/2025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93146-D423-4F42-B668-65FA061C66AA}" type="slidenum">
              <a:rPr lang="el-GR" smtClean="0"/>
              <a:t>‹#›</a:t>
            </a:fld>
            <a:endParaRPr lang="el-GR"/>
          </a:p>
        </p:txBody>
      </p:sp>
    </p:spTree>
    <p:extLst>
      <p:ext uri="{BB962C8B-B14F-4D97-AF65-F5344CB8AC3E}">
        <p14:creationId xmlns:p14="http://schemas.microsoft.com/office/powerpoint/2010/main" val="5870378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73932" y="2655650"/>
            <a:ext cx="10924162" cy="1379605"/>
          </a:xfrm>
        </p:spPr>
        <p:txBody>
          <a:bodyPr>
            <a:noAutofit/>
          </a:bodyPr>
          <a:lstStyle/>
          <a:p>
            <a:r>
              <a:rPr lang="el-GR" sz="5400" dirty="0" smtClean="0">
                <a:latin typeface="Corbel Light" panose="020B0303020204020204" pitchFamily="34" charset="0"/>
              </a:rPr>
              <a:t>Είδη Εκπαιδευτικής </a:t>
            </a:r>
            <a:r>
              <a:rPr lang="el-GR" sz="5400" dirty="0" smtClean="0">
                <a:latin typeface="Corbel Light" panose="020B0303020204020204" pitchFamily="34" charset="0"/>
              </a:rPr>
              <a:t>Έρευνας</a:t>
            </a:r>
            <a:br>
              <a:rPr lang="el-GR" sz="5400" dirty="0" smtClean="0">
                <a:latin typeface="Corbel Light" panose="020B0303020204020204" pitchFamily="34" charset="0"/>
              </a:rPr>
            </a:br>
            <a:r>
              <a:rPr lang="el-GR" sz="3600" dirty="0" smtClean="0">
                <a:solidFill>
                  <a:srgbClr val="00B0F0"/>
                </a:solidFill>
                <a:latin typeface="Corbel Light" panose="020B0303020204020204" pitchFamily="34" charset="0"/>
              </a:rPr>
              <a:t>ΜΕ  ΠΑΡΑΔΕΙΓΜΑΤΑ</a:t>
            </a:r>
            <a:endParaRPr lang="el-GR" sz="3600" dirty="0">
              <a:solidFill>
                <a:srgbClr val="00B0F0"/>
              </a:solidFill>
              <a:latin typeface="Corbel Light" panose="020B0303020204020204" pitchFamily="34" charset="0"/>
            </a:endParaRPr>
          </a:p>
        </p:txBody>
      </p:sp>
    </p:spTree>
    <p:extLst>
      <p:ext uri="{BB962C8B-B14F-4D97-AF65-F5344CB8AC3E}">
        <p14:creationId xmlns:p14="http://schemas.microsoft.com/office/powerpoint/2010/main" val="4097110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0162" y="2344366"/>
            <a:ext cx="8891081" cy="2123658"/>
          </a:xfrm>
          <a:prstGeom prst="rect">
            <a:avLst/>
          </a:prstGeom>
          <a:noFill/>
        </p:spPr>
        <p:txBody>
          <a:bodyPr wrap="square" rtlCol="0">
            <a:spAutoFit/>
          </a:bodyPr>
          <a:lstStyle/>
          <a:p>
            <a:r>
              <a:rPr lang="el-GR" sz="4400" dirty="0" smtClean="0">
                <a:latin typeface="+mj-lt"/>
              </a:rPr>
              <a:t>Ιστορική έρευνα, έρευνα ιστορικού τύπου,</a:t>
            </a:r>
            <a:r>
              <a:rPr lang="en-US" sz="4400" dirty="0" smtClean="0">
                <a:latin typeface="+mj-lt"/>
              </a:rPr>
              <a:t> </a:t>
            </a:r>
            <a:r>
              <a:rPr lang="el-GR" sz="4400" dirty="0" smtClean="0">
                <a:latin typeface="+mj-lt"/>
              </a:rPr>
              <a:t>ερμηνευτική έρευνα</a:t>
            </a:r>
            <a:r>
              <a:rPr lang="en-US" sz="4400" dirty="0" smtClean="0">
                <a:latin typeface="+mj-lt"/>
              </a:rPr>
              <a:t> </a:t>
            </a:r>
            <a:endParaRPr lang="el-GR" sz="4400" dirty="0" smtClean="0">
              <a:latin typeface="+mj-lt"/>
            </a:endParaRPr>
          </a:p>
          <a:p>
            <a:r>
              <a:rPr lang="el-GR" sz="4400" dirty="0" smtClean="0">
                <a:latin typeface="+mj-lt"/>
              </a:rPr>
              <a:t>αγγλικός </a:t>
            </a:r>
            <a:r>
              <a:rPr lang="el-GR" sz="4400" dirty="0" smtClean="0">
                <a:latin typeface="+mj-lt"/>
              </a:rPr>
              <a:t>όρος </a:t>
            </a:r>
            <a:r>
              <a:rPr lang="en-US" sz="4400" dirty="0" smtClean="0">
                <a:solidFill>
                  <a:srgbClr val="00B0F0"/>
                </a:solidFill>
                <a:latin typeface="+mj-lt"/>
              </a:rPr>
              <a:t>historical research </a:t>
            </a:r>
            <a:r>
              <a:rPr lang="el-GR" sz="4400" dirty="0" smtClean="0">
                <a:solidFill>
                  <a:srgbClr val="00B0F0"/>
                </a:solidFill>
                <a:latin typeface="+mj-lt"/>
              </a:rPr>
              <a:t> </a:t>
            </a:r>
            <a:endParaRPr lang="el-GR" sz="4400" dirty="0">
              <a:solidFill>
                <a:srgbClr val="00B0F0"/>
              </a:solidFill>
              <a:latin typeface="+mj-lt"/>
            </a:endParaRPr>
          </a:p>
        </p:txBody>
      </p:sp>
    </p:spTree>
    <p:extLst>
      <p:ext uri="{BB962C8B-B14F-4D97-AF65-F5344CB8AC3E}">
        <p14:creationId xmlns:p14="http://schemas.microsoft.com/office/powerpoint/2010/main" val="132969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33855" y="1022283"/>
            <a:ext cx="10564237" cy="4524315"/>
          </a:xfrm>
          <a:prstGeom prst="rect">
            <a:avLst/>
          </a:prstGeom>
        </p:spPr>
        <p:txBody>
          <a:bodyPr wrap="square">
            <a:spAutoFit/>
          </a:bodyPr>
          <a:lstStyle/>
          <a:p>
            <a:r>
              <a:rPr lang="el-GR" sz="3200" dirty="0">
                <a:latin typeface="+mj-lt"/>
              </a:rPr>
              <a:t>Η σύγχρονη ιστορική μέθοδος θεμελιώνεται από τον </a:t>
            </a:r>
            <a:r>
              <a:rPr lang="el-GR" sz="3200" dirty="0" err="1">
                <a:latin typeface="+mj-lt"/>
              </a:rPr>
              <a:t>Leopold</a:t>
            </a:r>
            <a:r>
              <a:rPr lang="el-GR" sz="3200" dirty="0">
                <a:latin typeface="+mj-lt"/>
              </a:rPr>
              <a:t> </a:t>
            </a:r>
            <a:r>
              <a:rPr lang="el-GR" sz="3200" dirty="0" err="1">
                <a:latin typeface="+mj-lt"/>
              </a:rPr>
              <a:t>von</a:t>
            </a:r>
            <a:r>
              <a:rPr lang="el-GR" sz="3200" dirty="0">
                <a:latin typeface="+mj-lt"/>
              </a:rPr>
              <a:t> </a:t>
            </a:r>
            <a:r>
              <a:rPr lang="el-GR" sz="3200" dirty="0" err="1">
                <a:latin typeface="+mj-lt"/>
              </a:rPr>
              <a:t>Ranke</a:t>
            </a:r>
            <a:r>
              <a:rPr lang="el-GR" sz="3200" dirty="0">
                <a:latin typeface="+mj-lt"/>
              </a:rPr>
              <a:t>, που καθιέρωσε την κριτική των πηγών και τη συστηματική αρχειακή έρευνα. </a:t>
            </a:r>
            <a:endParaRPr lang="el-GR" sz="3200" dirty="0" smtClean="0">
              <a:latin typeface="+mj-lt"/>
            </a:endParaRPr>
          </a:p>
          <a:p>
            <a:endParaRPr lang="el-GR" sz="3200" dirty="0">
              <a:latin typeface="+mj-lt"/>
            </a:endParaRPr>
          </a:p>
          <a:p>
            <a:r>
              <a:rPr lang="el-GR" sz="3200" dirty="0" smtClean="0">
                <a:latin typeface="+mj-lt"/>
              </a:rPr>
              <a:t>Η </a:t>
            </a:r>
            <a:r>
              <a:rPr lang="el-GR" sz="3200" dirty="0">
                <a:latin typeface="+mj-lt"/>
              </a:rPr>
              <a:t>στροφή προς κοινωνική και εκπαιδευτική ιστορία επηρεάζεται από την </a:t>
            </a:r>
            <a:r>
              <a:rPr lang="el-GR" sz="3200" dirty="0" err="1">
                <a:latin typeface="+mj-lt"/>
              </a:rPr>
              <a:t>Annales</a:t>
            </a:r>
            <a:r>
              <a:rPr lang="el-GR" sz="3200" dirty="0">
                <a:latin typeface="+mj-lt"/>
              </a:rPr>
              <a:t> </a:t>
            </a:r>
            <a:r>
              <a:rPr lang="el-GR" sz="3200" dirty="0" err="1">
                <a:latin typeface="+mj-lt"/>
              </a:rPr>
              <a:t>School</a:t>
            </a:r>
            <a:r>
              <a:rPr lang="el-GR" sz="3200" dirty="0">
                <a:latin typeface="+mj-lt"/>
              </a:rPr>
              <a:t> (</a:t>
            </a:r>
            <a:r>
              <a:rPr lang="el-GR" sz="3200" dirty="0" err="1">
                <a:latin typeface="+mj-lt"/>
              </a:rPr>
              <a:t>Marc</a:t>
            </a:r>
            <a:r>
              <a:rPr lang="el-GR" sz="3200" dirty="0">
                <a:latin typeface="+mj-lt"/>
              </a:rPr>
              <a:t> </a:t>
            </a:r>
            <a:r>
              <a:rPr lang="el-GR" sz="3200" dirty="0" err="1">
                <a:latin typeface="+mj-lt"/>
              </a:rPr>
              <a:t>Bloch</a:t>
            </a:r>
            <a:r>
              <a:rPr lang="el-GR" sz="3200" dirty="0">
                <a:latin typeface="+mj-lt"/>
              </a:rPr>
              <a:t>, </a:t>
            </a:r>
            <a:r>
              <a:rPr lang="el-GR" sz="3200" dirty="0" err="1">
                <a:latin typeface="+mj-lt"/>
              </a:rPr>
              <a:t>Lucien</a:t>
            </a:r>
            <a:r>
              <a:rPr lang="el-GR" sz="3200" dirty="0">
                <a:latin typeface="+mj-lt"/>
              </a:rPr>
              <a:t> </a:t>
            </a:r>
            <a:r>
              <a:rPr lang="el-GR" sz="3200" dirty="0" err="1">
                <a:latin typeface="+mj-lt"/>
              </a:rPr>
              <a:t>Febvre</a:t>
            </a:r>
            <a:r>
              <a:rPr lang="el-GR" sz="3200" dirty="0">
                <a:latin typeface="+mj-lt"/>
              </a:rPr>
              <a:t>), ενώ ο </a:t>
            </a:r>
            <a:r>
              <a:rPr lang="el-GR" sz="3200" dirty="0" err="1">
                <a:latin typeface="+mj-lt"/>
              </a:rPr>
              <a:t>Lawrence</a:t>
            </a:r>
            <a:r>
              <a:rPr lang="el-GR" sz="3200" dirty="0">
                <a:latin typeface="+mj-lt"/>
              </a:rPr>
              <a:t> </a:t>
            </a:r>
            <a:r>
              <a:rPr lang="el-GR" sz="3200" dirty="0" err="1">
                <a:latin typeface="+mj-lt"/>
              </a:rPr>
              <a:t>Cremin</a:t>
            </a:r>
            <a:r>
              <a:rPr lang="el-GR" sz="3200" dirty="0">
                <a:latin typeface="+mj-lt"/>
              </a:rPr>
              <a:t> και ο </a:t>
            </a:r>
            <a:r>
              <a:rPr lang="el-GR" sz="3200" dirty="0" err="1">
                <a:latin typeface="+mj-lt"/>
              </a:rPr>
              <a:t>David</a:t>
            </a:r>
            <a:r>
              <a:rPr lang="el-GR" sz="3200" dirty="0">
                <a:latin typeface="+mj-lt"/>
              </a:rPr>
              <a:t> </a:t>
            </a:r>
            <a:r>
              <a:rPr lang="el-GR" sz="3200" dirty="0" err="1">
                <a:latin typeface="+mj-lt"/>
              </a:rPr>
              <a:t>Tyack</a:t>
            </a:r>
            <a:r>
              <a:rPr lang="el-GR" sz="3200" dirty="0">
                <a:latin typeface="+mj-lt"/>
              </a:rPr>
              <a:t> διαμόρφωσαν τη θεωρητική κατεύθυνση της ιστορίας της εκπαίδευσης στον 20ό αιώνα.</a:t>
            </a:r>
          </a:p>
        </p:txBody>
      </p:sp>
    </p:spTree>
    <p:extLst>
      <p:ext uri="{BB962C8B-B14F-4D97-AF65-F5344CB8AC3E}">
        <p14:creationId xmlns:p14="http://schemas.microsoft.com/office/powerpoint/2010/main" val="715480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journals.epublishing.ekt.gr/public/journals/11/cover_issue_483_el_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3" y="182880"/>
            <a:ext cx="4614915" cy="6525491"/>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5392366" y="634613"/>
            <a:ext cx="6096000" cy="5909310"/>
          </a:xfrm>
          <a:prstGeom prst="rect">
            <a:avLst/>
          </a:prstGeom>
        </p:spPr>
        <p:txBody>
          <a:bodyPr>
            <a:spAutoFit/>
          </a:bodyPr>
          <a:lstStyle/>
          <a:p>
            <a:r>
              <a:rPr lang="el-GR" dirty="0" smtClean="0">
                <a:latin typeface="+mj-lt"/>
              </a:rPr>
              <a:t>Η μεθοδολογία είναι ιστορική και βιογραφική ανάλυση με χρήση αφηγήσεων εκπαιδευτικών, προσωπικών σημειώσεων και αρχειακού υλικού για την ανασύνθεση </a:t>
            </a:r>
            <a:r>
              <a:rPr lang="el-GR" dirty="0" err="1" smtClean="0">
                <a:latin typeface="+mj-lt"/>
              </a:rPr>
              <a:t>μικρο</a:t>
            </a:r>
            <a:r>
              <a:rPr lang="el-GR" dirty="0" smtClean="0">
                <a:latin typeface="+mj-lt"/>
              </a:rPr>
              <a:t>-ιστοριών της εκπαιδευτικής πολιτικής.</a:t>
            </a:r>
            <a:endParaRPr lang="en-US" dirty="0" smtClean="0">
              <a:latin typeface="+mj-lt"/>
            </a:endParaRPr>
          </a:p>
          <a:p>
            <a:r>
              <a:rPr lang="el-GR" dirty="0" smtClean="0">
                <a:latin typeface="+mj-lt"/>
              </a:rPr>
              <a:t/>
            </a:r>
            <a:br>
              <a:rPr lang="el-GR" dirty="0" smtClean="0">
                <a:latin typeface="+mj-lt"/>
              </a:rPr>
            </a:br>
            <a:r>
              <a:rPr lang="el-GR" dirty="0" smtClean="0">
                <a:solidFill>
                  <a:srgbClr val="00B0F0"/>
                </a:solidFill>
                <a:latin typeface="+mj-lt"/>
              </a:rPr>
              <a:t>APA: </a:t>
            </a:r>
            <a:r>
              <a:rPr lang="el-GR" dirty="0" err="1" smtClean="0">
                <a:solidFill>
                  <a:srgbClr val="00B0F0"/>
                </a:solidFill>
                <a:latin typeface="+mj-lt"/>
              </a:rPr>
              <a:t>Kalerante</a:t>
            </a:r>
            <a:r>
              <a:rPr lang="el-GR" dirty="0" smtClean="0">
                <a:solidFill>
                  <a:srgbClr val="00B0F0"/>
                </a:solidFill>
                <a:latin typeface="+mj-lt"/>
              </a:rPr>
              <a:t>, E. (2015). Βιογραφική ανάλυση στην εκπαιδευτική έρευνα: Τεχνικές ανάδυσης της </a:t>
            </a:r>
            <a:r>
              <a:rPr lang="el-GR" dirty="0" err="1" smtClean="0">
                <a:solidFill>
                  <a:srgbClr val="00B0F0"/>
                </a:solidFill>
                <a:latin typeface="+mj-lt"/>
              </a:rPr>
              <a:t>μικρο</a:t>
            </a:r>
            <a:r>
              <a:rPr lang="el-GR" dirty="0" smtClean="0">
                <a:solidFill>
                  <a:srgbClr val="00B0F0"/>
                </a:solidFill>
                <a:latin typeface="+mj-lt"/>
              </a:rPr>
              <a:t>-ιστορίας της εκπαιδευτικής πολιτικής. </a:t>
            </a:r>
            <a:r>
              <a:rPr lang="el-GR" i="1" dirty="0" smtClean="0">
                <a:solidFill>
                  <a:srgbClr val="00B0F0"/>
                </a:solidFill>
                <a:latin typeface="+mj-lt"/>
              </a:rPr>
              <a:t>Προσχολική &amp; Σχολική Εκπαίδευση</a:t>
            </a:r>
            <a:r>
              <a:rPr lang="el-GR" dirty="0" smtClean="0">
                <a:solidFill>
                  <a:srgbClr val="00B0F0"/>
                </a:solidFill>
                <a:latin typeface="+mj-lt"/>
              </a:rPr>
              <a:t>, 3(2), 187–201.</a:t>
            </a:r>
            <a:endParaRPr lang="en-US" dirty="0" smtClean="0">
              <a:solidFill>
                <a:srgbClr val="00B0F0"/>
              </a:solidFill>
              <a:latin typeface="+mj-lt"/>
            </a:endParaRPr>
          </a:p>
          <a:p>
            <a:r>
              <a:rPr lang="el-GR" dirty="0" smtClean="0">
                <a:latin typeface="+mj-lt"/>
              </a:rPr>
              <a:t/>
            </a:r>
            <a:br>
              <a:rPr lang="el-GR" dirty="0" smtClean="0">
                <a:latin typeface="+mj-lt"/>
              </a:rPr>
            </a:br>
            <a:r>
              <a:rPr lang="el-GR" dirty="0" smtClean="0">
                <a:latin typeface="+mj-lt"/>
              </a:rPr>
              <a:t>Η μελέτη διερευνά πώς ο λόγος των εκπαιδευτικών και οι προσωπικές τους σημειώσεις μπορούν να αναδείξουν τις </a:t>
            </a:r>
            <a:r>
              <a:rPr lang="el-GR" dirty="0" err="1" smtClean="0">
                <a:latin typeface="+mj-lt"/>
              </a:rPr>
              <a:t>μικρο</a:t>
            </a:r>
            <a:r>
              <a:rPr lang="el-GR" dirty="0" smtClean="0">
                <a:latin typeface="+mj-lt"/>
              </a:rPr>
              <a:t>-ιστορίες της εκπαιδευτικής πολιτικής. Μέσα από τη σύνθεση προφορικών αφηγήσεων και αρχειακού υλικού, η έρευνα φωτίζει πώς οι εκπαιδευτικοί </a:t>
            </a:r>
            <a:r>
              <a:rPr lang="el-GR" dirty="0" err="1" smtClean="0">
                <a:latin typeface="+mj-lt"/>
              </a:rPr>
              <a:t>νοηματοδοτούν</a:t>
            </a:r>
            <a:r>
              <a:rPr lang="el-GR" dirty="0" smtClean="0">
                <a:latin typeface="+mj-lt"/>
              </a:rPr>
              <a:t> τις μεταρρυθμίσεις, πώς αντιλαμβάνονται τις αλλαγές στο σχολείο και πώς συγκροτούν την επαγγελματική τους ταυτότητα σε σχέση με το θεσμικό πλαίσιο. Η ιστορική και βιογραφική προσέγγιση επιτρέπει την ανασύσταση της πολιτικής πραγματικότητας μέσα από το </a:t>
            </a:r>
            <a:r>
              <a:rPr lang="el-GR" dirty="0" err="1" smtClean="0">
                <a:latin typeface="+mj-lt"/>
              </a:rPr>
              <a:t>μικρο</a:t>
            </a:r>
            <a:r>
              <a:rPr lang="el-GR" dirty="0" smtClean="0">
                <a:latin typeface="+mj-lt"/>
              </a:rPr>
              <a:t>-επίπεδο των βιωμένων εμπειριών.</a:t>
            </a:r>
            <a:endParaRPr lang="el-GR" dirty="0">
              <a:latin typeface="+mj-lt"/>
            </a:endParaRPr>
          </a:p>
        </p:txBody>
      </p:sp>
    </p:spTree>
    <p:extLst>
      <p:ext uri="{BB962C8B-B14F-4D97-AF65-F5344CB8AC3E}">
        <p14:creationId xmlns:p14="http://schemas.microsoft.com/office/powerpoint/2010/main" val="409073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90664" y="899091"/>
            <a:ext cx="11235447" cy="5262979"/>
          </a:xfrm>
          <a:prstGeom prst="rect">
            <a:avLst/>
          </a:prstGeom>
        </p:spPr>
        <p:txBody>
          <a:bodyPr wrap="square">
            <a:spAutoFit/>
          </a:bodyPr>
          <a:lstStyle/>
          <a:p>
            <a:r>
              <a:rPr lang="el-GR" dirty="0">
                <a:latin typeface="+mj-lt"/>
              </a:rPr>
              <a:t>«</a:t>
            </a:r>
            <a:r>
              <a:rPr lang="el-GR" sz="2400" dirty="0">
                <a:latin typeface="+mj-lt"/>
              </a:rPr>
              <a:t>Η αφηγηματική αποκατάσταση μέσα από τη ροή των γεγονότων οδηγεί σε συμπεράσματα που εμπλουτίζουν τη </a:t>
            </a:r>
            <a:r>
              <a:rPr lang="el-GR" sz="2400" dirty="0" err="1">
                <a:latin typeface="+mj-lt"/>
              </a:rPr>
              <a:t>μικροϊστορία</a:t>
            </a:r>
            <a:r>
              <a:rPr lang="el-GR" sz="2400" dirty="0">
                <a:latin typeface="+mj-lt"/>
              </a:rPr>
              <a:t> της εκπαιδευτικής πολιτικής</a:t>
            </a:r>
            <a:r>
              <a:rPr lang="el-GR" sz="2400" dirty="0" smtClean="0">
                <a:latin typeface="+mj-lt"/>
              </a:rPr>
              <a:t>.»</a:t>
            </a:r>
          </a:p>
          <a:p>
            <a:endParaRPr lang="el-GR" sz="2400" dirty="0">
              <a:latin typeface="+mj-lt"/>
            </a:endParaRPr>
          </a:p>
          <a:p>
            <a:r>
              <a:rPr lang="el-GR" sz="2400" dirty="0" smtClean="0">
                <a:latin typeface="+mj-lt"/>
              </a:rPr>
              <a:t>«</a:t>
            </a:r>
            <a:r>
              <a:rPr lang="el-GR" sz="2400" dirty="0">
                <a:latin typeface="+mj-lt"/>
              </a:rPr>
              <a:t>Με τη διαδικασία της κωδικοποίησης </a:t>
            </a:r>
            <a:r>
              <a:rPr lang="el-GR" sz="2400" dirty="0" err="1">
                <a:latin typeface="+mj-lt"/>
              </a:rPr>
              <a:t>νοηματοδοτούνται</a:t>
            </a:r>
            <a:r>
              <a:rPr lang="el-GR" sz="2400" dirty="0">
                <a:latin typeface="+mj-lt"/>
              </a:rPr>
              <a:t> στοιχεία των αφηγήσεων και κατηγοριοποιούνται ως δεδομένα με βάση συγκεκριμένα κριτήρια</a:t>
            </a:r>
            <a:r>
              <a:rPr lang="el-GR" sz="2400" dirty="0" smtClean="0">
                <a:latin typeface="+mj-lt"/>
              </a:rPr>
              <a:t>.»</a:t>
            </a:r>
          </a:p>
          <a:p>
            <a:endParaRPr lang="el-GR" sz="2400" dirty="0">
              <a:latin typeface="+mj-lt"/>
            </a:endParaRPr>
          </a:p>
          <a:p>
            <a:r>
              <a:rPr lang="el-GR" sz="2400" dirty="0" smtClean="0">
                <a:latin typeface="+mj-lt"/>
              </a:rPr>
              <a:t>«</a:t>
            </a:r>
            <a:r>
              <a:rPr lang="el-GR" sz="2400" dirty="0">
                <a:latin typeface="+mj-lt"/>
              </a:rPr>
              <a:t>Η </a:t>
            </a:r>
            <a:r>
              <a:rPr lang="el-GR" sz="2400" dirty="0" err="1">
                <a:latin typeface="+mj-lt"/>
              </a:rPr>
              <a:t>αναβιώμενη</a:t>
            </a:r>
            <a:r>
              <a:rPr lang="el-GR" sz="2400" dirty="0">
                <a:latin typeface="+mj-lt"/>
              </a:rPr>
              <a:t> εκπαιδευτική κατάσταση παρουσιάζεται ως παράλληλο κείμενο που αποκαλύπτει το πλαίσιο διαμόρφωσης της πολιτικής και τον τρόπο με τον οποίο αυτή επικυρώνεται ή ακυρώνεται στο εκπαιδευτικό περιβάλλον</a:t>
            </a:r>
            <a:r>
              <a:rPr lang="el-GR" sz="2400" dirty="0" smtClean="0">
                <a:latin typeface="+mj-lt"/>
              </a:rPr>
              <a:t>.»</a:t>
            </a:r>
          </a:p>
          <a:p>
            <a:endParaRPr lang="el-GR" sz="2400" dirty="0">
              <a:latin typeface="+mj-lt"/>
            </a:endParaRPr>
          </a:p>
          <a:p>
            <a:r>
              <a:rPr lang="el-GR" sz="2400" dirty="0" smtClean="0">
                <a:latin typeface="+mj-lt"/>
              </a:rPr>
              <a:t>Σχόλιο</a:t>
            </a:r>
            <a:r>
              <a:rPr lang="el-GR" sz="2400" dirty="0">
                <a:latin typeface="+mj-lt"/>
              </a:rPr>
              <a:t>: Η </a:t>
            </a:r>
            <a:r>
              <a:rPr lang="el-GR" sz="2400" dirty="0" err="1">
                <a:latin typeface="+mj-lt"/>
              </a:rPr>
              <a:t>ιστορικο</a:t>
            </a:r>
            <a:r>
              <a:rPr lang="el-GR" sz="2400" dirty="0">
                <a:latin typeface="+mj-lt"/>
              </a:rPr>
              <a:t>–βιογραφική γραφή μοιάζει πιο αφαιρετική και θεωρητική, με λέξεις όπως “</a:t>
            </a:r>
            <a:r>
              <a:rPr lang="el-GR" sz="2400" dirty="0" err="1">
                <a:latin typeface="+mj-lt"/>
              </a:rPr>
              <a:t>νοηματοδοτούνται</a:t>
            </a:r>
            <a:r>
              <a:rPr lang="el-GR" sz="2400" dirty="0">
                <a:latin typeface="+mj-lt"/>
              </a:rPr>
              <a:t>”, “</a:t>
            </a:r>
            <a:r>
              <a:rPr lang="el-GR" sz="2400" dirty="0" err="1">
                <a:latin typeface="+mj-lt"/>
              </a:rPr>
              <a:t>αναβιώμενη</a:t>
            </a:r>
            <a:r>
              <a:rPr lang="el-GR" sz="2400" dirty="0">
                <a:latin typeface="+mj-lt"/>
              </a:rPr>
              <a:t> κατάσταση”, “παράλληλο κείμενο”. Το ύφος είναι στοχαστικό, αναλυτικό, όχι πρακτικό ή περιγραφικό του πραγματικού χρόνου όπως η εθνογραφία.</a:t>
            </a:r>
          </a:p>
        </p:txBody>
      </p:sp>
    </p:spTree>
    <p:extLst>
      <p:ext uri="{BB962C8B-B14F-4D97-AF65-F5344CB8AC3E}">
        <p14:creationId xmlns:p14="http://schemas.microsoft.com/office/powerpoint/2010/main" val="742395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8298" y="1945532"/>
            <a:ext cx="7480570" cy="1938992"/>
          </a:xfrm>
          <a:prstGeom prst="rect">
            <a:avLst/>
          </a:prstGeom>
          <a:noFill/>
        </p:spPr>
        <p:txBody>
          <a:bodyPr wrap="square" rtlCol="0">
            <a:spAutoFit/>
          </a:bodyPr>
          <a:lstStyle/>
          <a:p>
            <a:r>
              <a:rPr lang="el-GR" sz="4000" dirty="0" smtClean="0">
                <a:latin typeface="+mj-lt"/>
              </a:rPr>
              <a:t>Έρευνα θεμελιωμένης θεωρίας ή θεμελιωμένη θεωρία, αγγλικός όρος </a:t>
            </a:r>
            <a:r>
              <a:rPr lang="en-US" sz="4000" dirty="0" smtClean="0">
                <a:solidFill>
                  <a:srgbClr val="00B0F0"/>
                </a:solidFill>
                <a:latin typeface="+mj-lt"/>
              </a:rPr>
              <a:t>grounded theory research</a:t>
            </a:r>
            <a:endParaRPr lang="el-GR" sz="4000" dirty="0">
              <a:solidFill>
                <a:srgbClr val="00B0F0"/>
              </a:solidFill>
              <a:latin typeface="+mj-lt"/>
            </a:endParaRPr>
          </a:p>
        </p:txBody>
      </p:sp>
    </p:spTree>
    <p:extLst>
      <p:ext uri="{BB962C8B-B14F-4D97-AF65-F5344CB8AC3E}">
        <p14:creationId xmlns:p14="http://schemas.microsoft.com/office/powerpoint/2010/main" val="145614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42025" y="1161262"/>
            <a:ext cx="10408596" cy="4832092"/>
          </a:xfrm>
          <a:prstGeom prst="rect">
            <a:avLst/>
          </a:prstGeom>
        </p:spPr>
        <p:txBody>
          <a:bodyPr wrap="square">
            <a:spAutoFit/>
          </a:bodyPr>
          <a:lstStyle/>
          <a:p>
            <a:r>
              <a:rPr lang="el-GR" sz="2800" dirty="0" err="1">
                <a:latin typeface="+mj-lt"/>
              </a:rPr>
              <a:t>Grounded</a:t>
            </a:r>
            <a:r>
              <a:rPr lang="el-GR" sz="2800" dirty="0">
                <a:latin typeface="+mj-lt"/>
              </a:rPr>
              <a:t> </a:t>
            </a:r>
            <a:r>
              <a:rPr lang="el-GR" sz="2800" dirty="0" err="1">
                <a:latin typeface="+mj-lt"/>
              </a:rPr>
              <a:t>theory</a:t>
            </a:r>
            <a:r>
              <a:rPr lang="el-GR" sz="2800" dirty="0">
                <a:latin typeface="+mj-lt"/>
              </a:rPr>
              <a:t> / Θεμελιωμένη </a:t>
            </a:r>
            <a:r>
              <a:rPr lang="el-GR" sz="2800" dirty="0" smtClean="0">
                <a:latin typeface="+mj-lt"/>
              </a:rPr>
              <a:t>θεωρία</a:t>
            </a:r>
          </a:p>
          <a:p>
            <a:endParaRPr lang="el-GR" sz="2800" dirty="0">
              <a:latin typeface="+mj-lt"/>
            </a:endParaRPr>
          </a:p>
          <a:p>
            <a:r>
              <a:rPr lang="el-GR" sz="2800" dirty="0" smtClean="0">
                <a:latin typeface="+mj-lt"/>
              </a:rPr>
              <a:t>Η </a:t>
            </a:r>
            <a:r>
              <a:rPr lang="el-GR" sz="2800" dirty="0">
                <a:latin typeface="+mj-lt"/>
              </a:rPr>
              <a:t>Θεμελιωμένη Θεωρία ιδρύθηκε από τους </a:t>
            </a:r>
            <a:r>
              <a:rPr lang="el-GR" sz="2800" dirty="0" err="1">
                <a:solidFill>
                  <a:srgbClr val="00B0F0"/>
                </a:solidFill>
                <a:latin typeface="+mj-lt"/>
              </a:rPr>
              <a:t>Barney</a:t>
            </a:r>
            <a:r>
              <a:rPr lang="el-GR" sz="2800" dirty="0">
                <a:solidFill>
                  <a:srgbClr val="00B0F0"/>
                </a:solidFill>
                <a:latin typeface="+mj-lt"/>
              </a:rPr>
              <a:t> </a:t>
            </a:r>
            <a:r>
              <a:rPr lang="el-GR" sz="2800" dirty="0" err="1">
                <a:solidFill>
                  <a:srgbClr val="00B0F0"/>
                </a:solidFill>
                <a:latin typeface="+mj-lt"/>
              </a:rPr>
              <a:t>Glaser</a:t>
            </a:r>
            <a:r>
              <a:rPr lang="el-GR" sz="2800" dirty="0">
                <a:solidFill>
                  <a:srgbClr val="00B0F0"/>
                </a:solidFill>
                <a:latin typeface="+mj-lt"/>
              </a:rPr>
              <a:t> </a:t>
            </a:r>
            <a:r>
              <a:rPr lang="el-GR" sz="2800" dirty="0">
                <a:latin typeface="+mj-lt"/>
              </a:rPr>
              <a:t>και </a:t>
            </a:r>
            <a:r>
              <a:rPr lang="el-GR" sz="2800" dirty="0" err="1">
                <a:solidFill>
                  <a:srgbClr val="00B0F0"/>
                </a:solidFill>
                <a:latin typeface="+mj-lt"/>
              </a:rPr>
              <a:t>Anselm</a:t>
            </a:r>
            <a:r>
              <a:rPr lang="el-GR" sz="2800" dirty="0">
                <a:solidFill>
                  <a:srgbClr val="00B0F0"/>
                </a:solidFill>
                <a:latin typeface="+mj-lt"/>
              </a:rPr>
              <a:t> </a:t>
            </a:r>
            <a:r>
              <a:rPr lang="el-GR" sz="2800" dirty="0" err="1">
                <a:solidFill>
                  <a:srgbClr val="00B0F0"/>
                </a:solidFill>
                <a:latin typeface="+mj-lt"/>
              </a:rPr>
              <a:t>Strauss</a:t>
            </a:r>
            <a:r>
              <a:rPr lang="el-GR" sz="2800" dirty="0">
                <a:latin typeface="+mj-lt"/>
              </a:rPr>
              <a:t>, οι οποίοι δημοσίευσαν το κλασικό έργο </a:t>
            </a:r>
            <a:r>
              <a:rPr lang="el-GR" sz="2800" dirty="0">
                <a:solidFill>
                  <a:srgbClr val="00B0F0"/>
                </a:solidFill>
                <a:latin typeface="+mj-lt"/>
              </a:rPr>
              <a:t>The </a:t>
            </a:r>
            <a:r>
              <a:rPr lang="el-GR" sz="2800" dirty="0" err="1">
                <a:solidFill>
                  <a:srgbClr val="00B0F0"/>
                </a:solidFill>
                <a:latin typeface="+mj-lt"/>
              </a:rPr>
              <a:t>Discovery</a:t>
            </a:r>
            <a:r>
              <a:rPr lang="el-GR" sz="2800" dirty="0">
                <a:solidFill>
                  <a:srgbClr val="00B0F0"/>
                </a:solidFill>
                <a:latin typeface="+mj-lt"/>
              </a:rPr>
              <a:t> of </a:t>
            </a:r>
            <a:r>
              <a:rPr lang="el-GR" sz="2800" dirty="0" err="1">
                <a:solidFill>
                  <a:srgbClr val="00B0F0"/>
                </a:solidFill>
                <a:latin typeface="+mj-lt"/>
              </a:rPr>
              <a:t>Grounded</a:t>
            </a:r>
            <a:r>
              <a:rPr lang="el-GR" sz="2800" dirty="0">
                <a:solidFill>
                  <a:srgbClr val="00B0F0"/>
                </a:solidFill>
                <a:latin typeface="+mj-lt"/>
              </a:rPr>
              <a:t> </a:t>
            </a:r>
            <a:r>
              <a:rPr lang="el-GR" sz="2800" dirty="0" err="1">
                <a:solidFill>
                  <a:srgbClr val="00B0F0"/>
                </a:solidFill>
                <a:latin typeface="+mj-lt"/>
              </a:rPr>
              <a:t>Theory</a:t>
            </a:r>
            <a:r>
              <a:rPr lang="el-GR" sz="2800" dirty="0">
                <a:solidFill>
                  <a:srgbClr val="00B0F0"/>
                </a:solidFill>
                <a:latin typeface="+mj-lt"/>
              </a:rPr>
              <a:t> (1967)</a:t>
            </a:r>
            <a:r>
              <a:rPr lang="el-GR" sz="2800" dirty="0">
                <a:latin typeface="+mj-lt"/>
              </a:rPr>
              <a:t>. </a:t>
            </a:r>
            <a:endParaRPr lang="el-GR" sz="2800" dirty="0" smtClean="0">
              <a:latin typeface="+mj-lt"/>
            </a:endParaRPr>
          </a:p>
          <a:p>
            <a:endParaRPr lang="el-GR" sz="2800" dirty="0">
              <a:latin typeface="+mj-lt"/>
            </a:endParaRPr>
          </a:p>
          <a:p>
            <a:r>
              <a:rPr lang="el-GR" sz="2800" dirty="0" smtClean="0">
                <a:latin typeface="+mj-lt"/>
              </a:rPr>
              <a:t>Μετέτρεψαν </a:t>
            </a:r>
            <a:r>
              <a:rPr lang="el-GR" sz="2800" dirty="0">
                <a:latin typeface="+mj-lt"/>
              </a:rPr>
              <a:t>την ποιοτική έρευνα από περιγραφική σε συστηματική παραγωγή θεωρίας μέσω κωδικοποίησης, συνεχούς σύγκρισης και θεωρητικής δειγματοληψίας. Αργότερα, η </a:t>
            </a:r>
            <a:r>
              <a:rPr lang="el-GR" sz="2800" dirty="0" err="1">
                <a:solidFill>
                  <a:srgbClr val="00B0F0"/>
                </a:solidFill>
                <a:latin typeface="+mj-lt"/>
              </a:rPr>
              <a:t>Kathy</a:t>
            </a:r>
            <a:r>
              <a:rPr lang="el-GR" sz="2800" dirty="0">
                <a:solidFill>
                  <a:srgbClr val="00B0F0"/>
                </a:solidFill>
                <a:latin typeface="+mj-lt"/>
              </a:rPr>
              <a:t> </a:t>
            </a:r>
            <a:r>
              <a:rPr lang="el-GR" sz="2800" dirty="0" err="1">
                <a:solidFill>
                  <a:srgbClr val="00B0F0"/>
                </a:solidFill>
                <a:latin typeface="+mj-lt"/>
              </a:rPr>
              <a:t>Charmaz</a:t>
            </a:r>
            <a:r>
              <a:rPr lang="el-GR" sz="2800" dirty="0">
                <a:solidFill>
                  <a:srgbClr val="00B0F0"/>
                </a:solidFill>
                <a:latin typeface="+mj-lt"/>
              </a:rPr>
              <a:t> </a:t>
            </a:r>
            <a:r>
              <a:rPr lang="el-GR" sz="2800" dirty="0">
                <a:latin typeface="+mj-lt"/>
              </a:rPr>
              <a:t>ανέπτυξε την </a:t>
            </a:r>
            <a:r>
              <a:rPr lang="el-GR" sz="2800" dirty="0" err="1">
                <a:latin typeface="+mj-lt"/>
              </a:rPr>
              <a:t>εποικοδομιστική</a:t>
            </a:r>
            <a:r>
              <a:rPr lang="el-GR" sz="2800" dirty="0">
                <a:latin typeface="+mj-lt"/>
              </a:rPr>
              <a:t> εκδοχή της, η οποία σήμερα χρησιμοποιείται ευρέως στην εκπαιδευτική έρευνα.</a:t>
            </a:r>
          </a:p>
        </p:txBody>
      </p:sp>
    </p:spTree>
    <p:extLst>
      <p:ext uri="{BB962C8B-B14F-4D97-AF65-F5344CB8AC3E}">
        <p14:creationId xmlns:p14="http://schemas.microsoft.com/office/powerpoint/2010/main" val="1982525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prstClr val="black"/>
              <a:srgbClr val="D9C3A5">
                <a:tint val="50000"/>
                <a:satMod val="180000"/>
              </a:srgbClr>
            </a:duotone>
          </a:blip>
          <a:stretch>
            <a:fillRect/>
          </a:stretch>
        </p:blipFill>
        <p:spPr>
          <a:xfrm>
            <a:off x="500714" y="403965"/>
            <a:ext cx="4397612" cy="6254529"/>
          </a:xfrm>
          <a:prstGeom prst="rect">
            <a:avLst/>
          </a:prstGeom>
        </p:spPr>
      </p:pic>
      <p:sp>
        <p:nvSpPr>
          <p:cNvPr id="4" name="Ορθογώνιο 3"/>
          <p:cNvSpPr/>
          <p:nvPr/>
        </p:nvSpPr>
        <p:spPr>
          <a:xfrm>
            <a:off x="5267977" y="403965"/>
            <a:ext cx="6687317" cy="6186309"/>
          </a:xfrm>
          <a:prstGeom prst="rect">
            <a:avLst/>
          </a:prstGeom>
        </p:spPr>
        <p:txBody>
          <a:bodyPr wrap="square">
            <a:spAutoFit/>
          </a:bodyPr>
          <a:lstStyle/>
          <a:p>
            <a:r>
              <a:rPr lang="el-GR" dirty="0" smtClean="0">
                <a:latin typeface="+mj-lt"/>
              </a:rPr>
              <a:t>Η έρευνα εφαρμόζει θεμελιωμένη θεωρία και ανάλυση περιεχομένου για τη διερεύνηση των θεματικών και μεθοδολογικών τάσεων στα συνέδρια ICODL από το 2009 έως το 2017. Το υλικό ανάλυσης είναι τα άρθρα των πρακτικών συνεδρίων.</a:t>
            </a:r>
            <a:endParaRPr lang="en-US" dirty="0" smtClean="0">
              <a:latin typeface="+mj-lt"/>
            </a:endParaRPr>
          </a:p>
          <a:p>
            <a:r>
              <a:rPr lang="el-GR" dirty="0" smtClean="0">
                <a:latin typeface="+mj-lt"/>
              </a:rPr>
              <a:t/>
            </a:r>
            <a:br>
              <a:rPr lang="el-GR" dirty="0" smtClean="0">
                <a:latin typeface="+mj-lt"/>
              </a:rPr>
            </a:br>
            <a:r>
              <a:rPr lang="el-GR" dirty="0" smtClean="0">
                <a:latin typeface="+mj-lt"/>
              </a:rPr>
              <a:t>APA: </a:t>
            </a:r>
            <a:r>
              <a:rPr lang="el-GR" dirty="0" err="1" smtClean="0">
                <a:solidFill>
                  <a:srgbClr val="00B0F0"/>
                </a:solidFill>
                <a:latin typeface="+mj-lt"/>
              </a:rPr>
              <a:t>Moustaira</a:t>
            </a:r>
            <a:r>
              <a:rPr lang="el-GR" dirty="0" smtClean="0">
                <a:solidFill>
                  <a:srgbClr val="00B0F0"/>
                </a:solidFill>
                <a:latin typeface="+mj-lt"/>
              </a:rPr>
              <a:t>, A.-</a:t>
            </a:r>
            <a:r>
              <a:rPr lang="el-GR" dirty="0" err="1" smtClean="0">
                <a:solidFill>
                  <a:srgbClr val="00B0F0"/>
                </a:solidFill>
                <a:latin typeface="+mj-lt"/>
              </a:rPr>
              <a:t>Ch</a:t>
            </a:r>
            <a:r>
              <a:rPr lang="el-GR" dirty="0" smtClean="0">
                <a:solidFill>
                  <a:srgbClr val="00B0F0"/>
                </a:solidFill>
                <a:latin typeface="+mj-lt"/>
              </a:rPr>
              <a:t>., </a:t>
            </a:r>
            <a:r>
              <a:rPr lang="el-GR" dirty="0" err="1" smtClean="0">
                <a:solidFill>
                  <a:srgbClr val="00B0F0"/>
                </a:solidFill>
                <a:latin typeface="+mj-lt"/>
              </a:rPr>
              <a:t>Manousou</a:t>
            </a:r>
            <a:r>
              <a:rPr lang="el-GR" dirty="0" smtClean="0">
                <a:solidFill>
                  <a:srgbClr val="00B0F0"/>
                </a:solidFill>
                <a:latin typeface="+mj-lt"/>
              </a:rPr>
              <a:t>, G., </a:t>
            </a:r>
            <a:r>
              <a:rPr lang="el-GR" dirty="0" err="1" smtClean="0">
                <a:solidFill>
                  <a:srgbClr val="00B0F0"/>
                </a:solidFill>
                <a:latin typeface="+mj-lt"/>
              </a:rPr>
              <a:t>Mavroeidis</a:t>
            </a:r>
            <a:r>
              <a:rPr lang="el-GR" dirty="0" smtClean="0">
                <a:solidFill>
                  <a:srgbClr val="00B0F0"/>
                </a:solidFill>
                <a:latin typeface="+mj-lt"/>
              </a:rPr>
              <a:t>, I., &amp; </a:t>
            </a:r>
            <a:r>
              <a:rPr lang="el-GR" dirty="0" err="1" smtClean="0">
                <a:solidFill>
                  <a:srgbClr val="00B0F0"/>
                </a:solidFill>
                <a:latin typeface="+mj-lt"/>
              </a:rPr>
              <a:t>Lionarakis</a:t>
            </a:r>
            <a:r>
              <a:rPr lang="el-GR" dirty="0" smtClean="0">
                <a:solidFill>
                  <a:srgbClr val="00B0F0"/>
                </a:solidFill>
                <a:latin typeface="+mj-lt"/>
              </a:rPr>
              <a:t>, A. (2019). Οι τάσεις της θεματολογίας, της μεθοδολογίας και η εξελικτική πορεία των ερευνητικών τάσεων στο πλαίσιο των συνεδρίων ICODL 2009–2017. </a:t>
            </a:r>
            <a:r>
              <a:rPr lang="el-GR" i="1" dirty="0" smtClean="0">
                <a:solidFill>
                  <a:srgbClr val="00B0F0"/>
                </a:solidFill>
                <a:latin typeface="+mj-lt"/>
              </a:rPr>
              <a:t>Πρακτικά 10ου Διεθνούς Συνεδρίου Ανοικτής και εξ Αποστάσεως Εκπαίδευσης</a:t>
            </a:r>
            <a:r>
              <a:rPr lang="el-GR" dirty="0" smtClean="0">
                <a:solidFill>
                  <a:srgbClr val="00B0F0"/>
                </a:solidFill>
                <a:latin typeface="+mj-lt"/>
              </a:rPr>
              <a:t>.</a:t>
            </a:r>
            <a:endParaRPr lang="en-US" dirty="0" smtClean="0">
              <a:solidFill>
                <a:srgbClr val="00B0F0"/>
              </a:solidFill>
              <a:latin typeface="+mj-lt"/>
            </a:endParaRPr>
          </a:p>
          <a:p>
            <a:r>
              <a:rPr lang="el-GR" dirty="0" smtClean="0">
                <a:latin typeface="+mj-lt"/>
              </a:rPr>
              <a:t/>
            </a:r>
            <a:br>
              <a:rPr lang="el-GR" dirty="0" smtClean="0">
                <a:latin typeface="+mj-lt"/>
              </a:rPr>
            </a:br>
            <a:r>
              <a:rPr lang="el-GR" dirty="0" smtClean="0">
                <a:latin typeface="+mj-lt"/>
              </a:rPr>
              <a:t>Περίληψη: Η μελέτη αναλύει όλα τα άρθρα που δημοσιεύθηκαν στα πρακτικά του ICODL για μια οκταετία με στόχο να χαρτογραφήσει τις ερευνητικές τάσεις στην ανοικτή και εξ αποστάσεως εκπαίδευση. Η θεμελιωμένη θεωρία επιτρέπει την ανάδυση κατηγοριών σχετικά με τις θεματικές, τα μεθοδολογικά εργαλεία, τα είδη δειγμάτων και τη γενικότερη εξέλιξη του πεδίου. Η έρευνα δείχνει ότι κυριαρχούν οι ΤΠΕ και το διαδίκτυο ως θεματική, ενώ στο μεθοδολογικό σκέλος υπερισχύουν οι βιβλιογραφικές ανασκοπήσεις και οι μελέτες περίπτωσης. Η χαρτογράφηση αναδεικνύει τις αλλαγές και τις σταθερές τάσεις που χαρακτηρίζουν το πεδίο της εξ αποστάσεως εκπαίδευσης στην Ελλάδα.</a:t>
            </a:r>
            <a:endParaRPr lang="el-GR" dirty="0">
              <a:latin typeface="+mj-lt"/>
            </a:endParaRPr>
          </a:p>
        </p:txBody>
      </p:sp>
    </p:spTree>
    <p:extLst>
      <p:ext uri="{BB962C8B-B14F-4D97-AF65-F5344CB8AC3E}">
        <p14:creationId xmlns:p14="http://schemas.microsoft.com/office/powerpoint/2010/main" val="410527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24128" y="821271"/>
            <a:ext cx="10466961" cy="5262979"/>
          </a:xfrm>
          <a:prstGeom prst="rect">
            <a:avLst/>
          </a:prstGeom>
        </p:spPr>
        <p:txBody>
          <a:bodyPr wrap="square">
            <a:spAutoFit/>
          </a:bodyPr>
          <a:lstStyle/>
          <a:p>
            <a:r>
              <a:rPr lang="el-GR" sz="2400" dirty="0">
                <a:latin typeface="+mj-lt"/>
              </a:rPr>
              <a:t>«Οι θεματικές κατηγορίες αναδύθηκαν από συνεχή σύγκριση των δεδομένων και ομαδοποίηση των μοτίβων που εμφανίζονταν στα άρθρα.»</a:t>
            </a:r>
          </a:p>
          <a:p>
            <a:endParaRPr lang="el-GR" sz="2400" dirty="0" smtClean="0">
              <a:latin typeface="+mj-lt"/>
            </a:endParaRPr>
          </a:p>
          <a:p>
            <a:r>
              <a:rPr lang="el-GR" sz="2400" dirty="0" smtClean="0">
                <a:latin typeface="+mj-lt"/>
              </a:rPr>
              <a:t>«</a:t>
            </a:r>
            <a:r>
              <a:rPr lang="el-GR" sz="2400" dirty="0">
                <a:latin typeface="+mj-lt"/>
              </a:rPr>
              <a:t>Παρατηρείται αυξητική τάση δημοσιεύσεων που σχετίζονται με τις Τεχνολογίες της Πληροφορίας και Επικοινωνίας στην εκπαίδευση</a:t>
            </a:r>
            <a:r>
              <a:rPr lang="el-GR" sz="2400" dirty="0" smtClean="0">
                <a:latin typeface="+mj-lt"/>
              </a:rPr>
              <a:t>.»</a:t>
            </a:r>
          </a:p>
          <a:p>
            <a:endParaRPr lang="el-GR" sz="2400" dirty="0" smtClean="0">
              <a:latin typeface="+mj-lt"/>
            </a:endParaRPr>
          </a:p>
          <a:p>
            <a:r>
              <a:rPr lang="el-GR" sz="2400" dirty="0" smtClean="0">
                <a:latin typeface="+mj-lt"/>
              </a:rPr>
              <a:t>«</a:t>
            </a:r>
            <a:r>
              <a:rPr lang="el-GR" sz="2400" dirty="0">
                <a:latin typeface="+mj-lt"/>
              </a:rPr>
              <a:t>Οι περισσότερες εργασίες υιοθετούν βιβλιογραφική ανασκόπηση ή μελέτη περίπτωσης, ενώ οι εμπειρικές ποιοτικές και ποσοτικές μελέτες είναι λιγότερο συχνές</a:t>
            </a:r>
            <a:r>
              <a:rPr lang="el-GR" sz="2400" dirty="0" smtClean="0">
                <a:latin typeface="+mj-lt"/>
              </a:rPr>
              <a:t>.»</a:t>
            </a:r>
          </a:p>
          <a:p>
            <a:endParaRPr lang="el-GR" sz="2400" dirty="0">
              <a:latin typeface="+mj-lt"/>
            </a:endParaRPr>
          </a:p>
          <a:p>
            <a:r>
              <a:rPr lang="el-GR" sz="2400" dirty="0">
                <a:latin typeface="+mj-lt"/>
              </a:rPr>
              <a:t>Σχόλιο: Η γλώσσα της θεμελιωμένης θεωρίας είναι αναλυτική αλλά όχι αφηγηματική. Εστιάζει στη διαδικασία δημιουργίας κατηγοριών, στην αναγνώριση μοτίβων και στα “δεδομένα του πεδίου”. Το ύφος είναι συστηματικό, μεθοδολογικό, όχι προσωπικό.</a:t>
            </a:r>
          </a:p>
        </p:txBody>
      </p:sp>
    </p:spTree>
    <p:extLst>
      <p:ext uri="{BB962C8B-B14F-4D97-AF65-F5344CB8AC3E}">
        <p14:creationId xmlns:p14="http://schemas.microsoft.com/office/powerpoint/2010/main" val="404775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ojs.lib.uom.gr/public/journals/10/cover_issue_450_en_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65" y="557269"/>
            <a:ext cx="3784658" cy="5947321"/>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4526602" y="714773"/>
            <a:ext cx="6952035" cy="5632311"/>
          </a:xfrm>
          <a:prstGeom prst="rect">
            <a:avLst/>
          </a:prstGeom>
        </p:spPr>
        <p:txBody>
          <a:bodyPr wrap="square">
            <a:spAutoFit/>
          </a:bodyPr>
          <a:lstStyle/>
          <a:p>
            <a:r>
              <a:rPr lang="el-GR" sz="2000" dirty="0" smtClean="0">
                <a:latin typeface="+mj-lt"/>
              </a:rPr>
              <a:t>Η έρευνα ακολουθεί ερμηνευτική φαινομενολογική προσέγγιση, εστιάζοντας στις βιωμένες εμπειρίες των μαθητών και εκπαιδευτικών μέσα στο σχολικό πλαίσιο. Βασίζεται σε εις βάθος συνεντεύξεις και ανάλυση νοήματος προκειμένου να αναδειχθούν οι υπαρξιακές διαστάσεις της σχολικής εμπειρίας.</a:t>
            </a:r>
            <a:br>
              <a:rPr lang="el-GR" sz="2000" dirty="0" smtClean="0">
                <a:latin typeface="+mj-lt"/>
              </a:rPr>
            </a:br>
            <a:r>
              <a:rPr lang="el-GR" sz="2000" dirty="0" smtClean="0">
                <a:latin typeface="+mj-lt"/>
              </a:rPr>
              <a:t>Η ακριβής βιβλιογραφική παραπομπή δεν εμφανίζεται στο απόσπασμα, αλλά μπορεί να διαμορφωθεί ως εξής: Συγγραφέας. (Έτος). Τίτλος άρθρου. Τίτλος Περιοδικού, τόμος(τεύχος), σελίδες.</a:t>
            </a:r>
            <a:br>
              <a:rPr lang="el-GR" sz="2000" dirty="0" smtClean="0">
                <a:latin typeface="+mj-lt"/>
              </a:rPr>
            </a:br>
            <a:r>
              <a:rPr lang="el-GR" sz="2000" dirty="0" smtClean="0">
                <a:latin typeface="+mj-lt"/>
              </a:rPr>
              <a:t>Περίληψη: Η μελέτη εξετάζει τον τρόπο με τον οποίο μαθητές και εκπαιδευτικοί βιώνουν τη σχολική καθημερινότητα ως υπαρξιακό γεγονός. Η ανάλυση αναδεικνύει πώς ο χώρος, ο χρόνος, οι σχέσεις και το σώμα </a:t>
            </a:r>
            <a:r>
              <a:rPr lang="el-GR" sz="2000" dirty="0" err="1" smtClean="0">
                <a:latin typeface="+mj-lt"/>
              </a:rPr>
              <a:t>συνδιαμορφώνουν</a:t>
            </a:r>
            <a:r>
              <a:rPr lang="el-GR" sz="2000" dirty="0" smtClean="0">
                <a:latin typeface="+mj-lt"/>
              </a:rPr>
              <a:t> την εμπειρία της μάθησης. Η φαινομενολογική οπτική επιτρέπει την κατανόηση συναισθημάτων, προσδοκιών και εσωτερικών νοημάτων που δεν αναδεικνύονται μέσα από πιο δομημένες ποσοτικές προσεγγίσεις. Η σχολική εμπειρία παρουσιάζεται ως σύνθετο και πολυδιάστατο βίωμα που επηρεάζει βαθιά την ταυτότητα των συμμετεχόντων.</a:t>
            </a:r>
            <a:endParaRPr lang="el-GR" sz="2000" dirty="0">
              <a:latin typeface="+mj-lt"/>
            </a:endParaRPr>
          </a:p>
        </p:txBody>
      </p:sp>
    </p:spTree>
    <p:extLst>
      <p:ext uri="{BB962C8B-B14F-4D97-AF65-F5344CB8AC3E}">
        <p14:creationId xmlns:p14="http://schemas.microsoft.com/office/powerpoint/2010/main" val="123838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9736" y="2169268"/>
            <a:ext cx="8093413" cy="2123658"/>
          </a:xfrm>
          <a:prstGeom prst="rect">
            <a:avLst/>
          </a:prstGeom>
          <a:noFill/>
        </p:spPr>
        <p:txBody>
          <a:bodyPr wrap="square" rtlCol="0">
            <a:spAutoFit/>
          </a:bodyPr>
          <a:lstStyle/>
          <a:p>
            <a:r>
              <a:rPr lang="el-GR" sz="4400" dirty="0" smtClean="0">
                <a:latin typeface="Corbel Light" panose="020B0303020204020204" pitchFamily="34" charset="0"/>
              </a:rPr>
              <a:t>Φαινομενολογική έρευνα, Φαινομενολογία, αγγλικός όρος </a:t>
            </a:r>
            <a:r>
              <a:rPr lang="en-US" sz="4400" dirty="0" smtClean="0">
                <a:solidFill>
                  <a:srgbClr val="00B0F0"/>
                </a:solidFill>
                <a:latin typeface="Corbel Light" panose="020B0303020204020204" pitchFamily="34" charset="0"/>
              </a:rPr>
              <a:t>phenomenological research</a:t>
            </a:r>
            <a:endParaRPr lang="el-GR" sz="4400" dirty="0">
              <a:solidFill>
                <a:srgbClr val="00B0F0"/>
              </a:solidFill>
              <a:latin typeface="Corbel Light" panose="020B0303020204020204" pitchFamily="34" charset="0"/>
            </a:endParaRPr>
          </a:p>
        </p:txBody>
      </p:sp>
    </p:spTree>
    <p:extLst>
      <p:ext uri="{BB962C8B-B14F-4D97-AF65-F5344CB8AC3E}">
        <p14:creationId xmlns:p14="http://schemas.microsoft.com/office/powerpoint/2010/main" val="17729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2551837"/>
            <a:ext cx="6096000" cy="1754326"/>
          </a:xfrm>
          <a:prstGeom prst="rect">
            <a:avLst/>
          </a:prstGeom>
        </p:spPr>
        <p:txBody>
          <a:bodyPr>
            <a:spAutoFit/>
          </a:bodyPr>
          <a:lstStyle/>
          <a:p>
            <a:r>
              <a:rPr lang="el-GR" dirty="0"/>
              <a:t>Η εθνογραφία “μιλάει” με εικόνες, σχέσεις, ταυτότητες, συγκρούσεις.• Το </a:t>
            </a:r>
            <a:r>
              <a:rPr lang="el-GR" dirty="0" err="1"/>
              <a:t>survey</a:t>
            </a:r>
            <a:r>
              <a:rPr lang="el-GR" dirty="0"/>
              <a:t> “μιλάει” με ποσοστά, διαφορές, παράγοντες.• Το πείραμα “μιλάει” με μεταβολές, επιδράσεις, μετρήσεις.• Η ιστορική/βιογραφική ανάλυση “μιλάει” με έννοιες, </a:t>
            </a:r>
            <a:r>
              <a:rPr lang="el-GR" dirty="0" err="1"/>
              <a:t>νοηματοδοτήσεις</a:t>
            </a:r>
            <a:r>
              <a:rPr lang="el-GR" dirty="0"/>
              <a:t>, ανασυγκροτήσεις.• Η θεμελιωμένη θεωρία “μιλάει” με κατηγορίες, μοτίβα, αναδυόμενη θεωρία.</a:t>
            </a:r>
          </a:p>
        </p:txBody>
      </p:sp>
    </p:spTree>
    <p:extLst>
      <p:ext uri="{BB962C8B-B14F-4D97-AF65-F5344CB8AC3E}">
        <p14:creationId xmlns:p14="http://schemas.microsoft.com/office/powerpoint/2010/main" val="1941965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90664" y="725828"/>
            <a:ext cx="10661515" cy="5016758"/>
          </a:xfrm>
          <a:prstGeom prst="rect">
            <a:avLst/>
          </a:prstGeom>
        </p:spPr>
        <p:txBody>
          <a:bodyPr wrap="square">
            <a:spAutoFit/>
          </a:bodyPr>
          <a:lstStyle/>
          <a:p>
            <a:r>
              <a:rPr lang="el-GR" sz="3200" b="1" dirty="0" smtClean="0">
                <a:latin typeface="+mj-lt"/>
              </a:rPr>
              <a:t>Φαινομενολογία</a:t>
            </a:r>
            <a:endParaRPr lang="en-US" sz="3200" b="1" dirty="0" smtClean="0">
              <a:latin typeface="+mj-lt"/>
            </a:endParaRPr>
          </a:p>
          <a:p>
            <a:endParaRPr lang="el-GR" sz="3200" b="1" dirty="0">
              <a:latin typeface="+mj-lt"/>
            </a:endParaRPr>
          </a:p>
          <a:p>
            <a:r>
              <a:rPr lang="el-GR" sz="3200" dirty="0">
                <a:latin typeface="+mj-lt"/>
              </a:rPr>
              <a:t>Η φαινομενολογική έρευνα έχει ως γενάρχη τον </a:t>
            </a:r>
            <a:r>
              <a:rPr lang="el-GR" sz="3200" dirty="0">
                <a:solidFill>
                  <a:srgbClr val="00B0F0"/>
                </a:solidFill>
                <a:latin typeface="+mj-lt"/>
              </a:rPr>
              <a:t>Έντμουντ </a:t>
            </a:r>
            <a:r>
              <a:rPr lang="el-GR" sz="3200" dirty="0" err="1">
                <a:solidFill>
                  <a:srgbClr val="00B0F0"/>
                </a:solidFill>
                <a:latin typeface="+mj-lt"/>
              </a:rPr>
              <a:t>Χούσερλ</a:t>
            </a:r>
            <a:r>
              <a:rPr lang="el-GR" sz="3200" dirty="0">
                <a:latin typeface="+mj-lt"/>
              </a:rPr>
              <a:t>, ο οποίος εισήγαγε τη μελέτη της «ουσίας» των εμπειριών. Ο </a:t>
            </a:r>
            <a:r>
              <a:rPr lang="el-GR" sz="3200" dirty="0">
                <a:solidFill>
                  <a:srgbClr val="00B0F0"/>
                </a:solidFill>
                <a:latin typeface="+mj-lt"/>
              </a:rPr>
              <a:t>Martin </a:t>
            </a:r>
            <a:r>
              <a:rPr lang="el-GR" sz="3200" dirty="0" err="1">
                <a:solidFill>
                  <a:srgbClr val="00B0F0"/>
                </a:solidFill>
                <a:latin typeface="+mj-lt"/>
              </a:rPr>
              <a:t>Heidegger</a:t>
            </a:r>
            <a:r>
              <a:rPr lang="el-GR" sz="3200" dirty="0">
                <a:solidFill>
                  <a:srgbClr val="00B0F0"/>
                </a:solidFill>
                <a:latin typeface="+mj-lt"/>
              </a:rPr>
              <a:t> </a:t>
            </a:r>
            <a:r>
              <a:rPr lang="el-GR" sz="3200" dirty="0">
                <a:latin typeface="+mj-lt"/>
              </a:rPr>
              <a:t>επεκτείνει τη φαινομενολογία προς την ερμηνευτική διάσταση της ύπαρξης, ενώ ο </a:t>
            </a:r>
            <a:r>
              <a:rPr lang="el-GR" sz="3200" dirty="0" err="1">
                <a:latin typeface="+mj-lt"/>
              </a:rPr>
              <a:t>Maurice</a:t>
            </a:r>
            <a:r>
              <a:rPr lang="el-GR" sz="3200" dirty="0">
                <a:latin typeface="+mj-lt"/>
              </a:rPr>
              <a:t> </a:t>
            </a:r>
            <a:r>
              <a:rPr lang="el-GR" sz="3200" dirty="0" err="1">
                <a:latin typeface="+mj-lt"/>
              </a:rPr>
              <a:t>Merleau-Ponty</a:t>
            </a:r>
            <a:r>
              <a:rPr lang="el-GR" sz="3200" dirty="0">
                <a:latin typeface="+mj-lt"/>
              </a:rPr>
              <a:t> προσθέτει τη </a:t>
            </a:r>
            <a:r>
              <a:rPr lang="el-GR" sz="3200" dirty="0" err="1">
                <a:latin typeface="+mj-lt"/>
              </a:rPr>
              <a:t>σωματικότητα</a:t>
            </a:r>
            <a:r>
              <a:rPr lang="el-GR" sz="3200" dirty="0">
                <a:latin typeface="+mj-lt"/>
              </a:rPr>
              <a:t> ως βασικό στοιχείο της ανθρώπινης εμπειρίας. Στην εκπαίδευση, ο </a:t>
            </a:r>
            <a:r>
              <a:rPr lang="el-GR" sz="3200" u="sng" dirty="0" err="1">
                <a:solidFill>
                  <a:srgbClr val="00B0F0"/>
                </a:solidFill>
                <a:latin typeface="+mj-lt"/>
              </a:rPr>
              <a:t>Max</a:t>
            </a:r>
            <a:r>
              <a:rPr lang="el-GR" sz="3200" u="sng" dirty="0">
                <a:solidFill>
                  <a:srgbClr val="00B0F0"/>
                </a:solidFill>
                <a:latin typeface="+mj-lt"/>
              </a:rPr>
              <a:t> </a:t>
            </a:r>
            <a:r>
              <a:rPr lang="el-GR" sz="3200" u="sng" dirty="0" err="1">
                <a:solidFill>
                  <a:srgbClr val="00B0F0"/>
                </a:solidFill>
                <a:latin typeface="+mj-lt"/>
              </a:rPr>
              <a:t>van</a:t>
            </a:r>
            <a:r>
              <a:rPr lang="el-GR" sz="3200" u="sng" dirty="0">
                <a:solidFill>
                  <a:srgbClr val="00B0F0"/>
                </a:solidFill>
                <a:latin typeface="+mj-lt"/>
              </a:rPr>
              <a:t> </a:t>
            </a:r>
            <a:r>
              <a:rPr lang="el-GR" sz="3200" u="sng" dirty="0" err="1">
                <a:solidFill>
                  <a:srgbClr val="00B0F0"/>
                </a:solidFill>
                <a:latin typeface="+mj-lt"/>
              </a:rPr>
              <a:t>Manen</a:t>
            </a:r>
            <a:r>
              <a:rPr lang="el-GR" sz="3200" u="sng" dirty="0">
                <a:solidFill>
                  <a:srgbClr val="00B0F0"/>
                </a:solidFill>
                <a:latin typeface="+mj-lt"/>
              </a:rPr>
              <a:t> </a:t>
            </a:r>
            <a:r>
              <a:rPr lang="el-GR" sz="3200" dirty="0">
                <a:latin typeface="+mj-lt"/>
              </a:rPr>
              <a:t>θεωρείται ο κύριος θεμελιωτής της ερμηνευτικής φαινομενολογίας για παιδαγωγικά πλαίσια.</a:t>
            </a:r>
          </a:p>
        </p:txBody>
      </p:sp>
    </p:spTree>
    <p:extLst>
      <p:ext uri="{BB962C8B-B14F-4D97-AF65-F5344CB8AC3E}">
        <p14:creationId xmlns:p14="http://schemas.microsoft.com/office/powerpoint/2010/main" val="2415191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7949" y="2597285"/>
            <a:ext cx="5418306" cy="1323439"/>
          </a:xfrm>
          <a:prstGeom prst="rect">
            <a:avLst/>
          </a:prstGeom>
          <a:noFill/>
        </p:spPr>
        <p:txBody>
          <a:bodyPr wrap="square" rtlCol="0">
            <a:spAutoFit/>
          </a:bodyPr>
          <a:lstStyle/>
          <a:p>
            <a:pPr algn="ctr"/>
            <a:r>
              <a:rPr lang="el-GR" sz="4000" dirty="0" smtClean="0">
                <a:latin typeface="+mj-lt"/>
              </a:rPr>
              <a:t>Αφηγήσεις ζωής</a:t>
            </a:r>
          </a:p>
          <a:p>
            <a:pPr algn="ctr"/>
            <a:r>
              <a:rPr lang="en-US" sz="4000" dirty="0" smtClean="0">
                <a:solidFill>
                  <a:srgbClr val="00B0F0"/>
                </a:solidFill>
                <a:latin typeface="+mj-lt"/>
              </a:rPr>
              <a:t>Life histories</a:t>
            </a:r>
            <a:endParaRPr lang="el-GR" sz="4000" dirty="0">
              <a:solidFill>
                <a:srgbClr val="00B0F0"/>
              </a:solidFill>
              <a:latin typeface="+mj-lt"/>
            </a:endParaRPr>
          </a:p>
        </p:txBody>
      </p:sp>
    </p:spTree>
    <p:extLst>
      <p:ext uri="{BB962C8B-B14F-4D97-AF65-F5344CB8AC3E}">
        <p14:creationId xmlns:p14="http://schemas.microsoft.com/office/powerpoint/2010/main" val="128814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56426" y="978748"/>
            <a:ext cx="8881353" cy="4832092"/>
          </a:xfrm>
          <a:prstGeom prst="rect">
            <a:avLst/>
          </a:prstGeom>
        </p:spPr>
        <p:txBody>
          <a:bodyPr wrap="square">
            <a:spAutoFit/>
          </a:bodyPr>
          <a:lstStyle/>
          <a:p>
            <a:r>
              <a:rPr lang="el-GR" sz="2800" dirty="0">
                <a:latin typeface="+mj-lt"/>
              </a:rPr>
              <a:t>Αφηγήσεις ζωής / Βιογραφική </a:t>
            </a:r>
            <a:r>
              <a:rPr lang="el-GR" sz="2800" dirty="0" smtClean="0">
                <a:latin typeface="+mj-lt"/>
              </a:rPr>
              <a:t>έρευνα</a:t>
            </a:r>
            <a:endParaRPr lang="en-US" sz="2800" dirty="0" smtClean="0">
              <a:latin typeface="+mj-lt"/>
            </a:endParaRPr>
          </a:p>
          <a:p>
            <a:endParaRPr lang="en-US" sz="2800" dirty="0">
              <a:latin typeface="+mj-lt"/>
            </a:endParaRPr>
          </a:p>
          <a:p>
            <a:r>
              <a:rPr lang="el-GR" sz="2800" dirty="0" smtClean="0">
                <a:latin typeface="+mj-lt"/>
              </a:rPr>
              <a:t>Οι </a:t>
            </a:r>
            <a:r>
              <a:rPr lang="el-GR" sz="2800" dirty="0">
                <a:latin typeface="+mj-lt"/>
              </a:rPr>
              <a:t>ρίζες της βιογραφικής μεθόδου βρίσκονται στη </a:t>
            </a:r>
            <a:r>
              <a:rPr lang="el-GR" sz="2800" dirty="0">
                <a:solidFill>
                  <a:srgbClr val="00B0F0"/>
                </a:solidFill>
                <a:latin typeface="+mj-lt"/>
              </a:rPr>
              <a:t>Σχολή του Σικάγο</a:t>
            </a:r>
            <a:r>
              <a:rPr lang="el-GR" sz="2800" dirty="0">
                <a:latin typeface="+mj-lt"/>
              </a:rPr>
              <a:t>, με πρωτοπόρους τον </a:t>
            </a:r>
            <a:r>
              <a:rPr lang="el-GR" sz="2800" dirty="0" err="1">
                <a:solidFill>
                  <a:srgbClr val="00B0F0"/>
                </a:solidFill>
                <a:latin typeface="+mj-lt"/>
              </a:rPr>
              <a:t>William</a:t>
            </a:r>
            <a:r>
              <a:rPr lang="el-GR" sz="2800" dirty="0">
                <a:solidFill>
                  <a:srgbClr val="00B0F0"/>
                </a:solidFill>
                <a:latin typeface="+mj-lt"/>
              </a:rPr>
              <a:t> </a:t>
            </a:r>
            <a:r>
              <a:rPr lang="el-GR" sz="2800" dirty="0" err="1">
                <a:solidFill>
                  <a:srgbClr val="00B0F0"/>
                </a:solidFill>
                <a:latin typeface="+mj-lt"/>
              </a:rPr>
              <a:t>Thomas</a:t>
            </a:r>
            <a:r>
              <a:rPr lang="el-GR" sz="2800" dirty="0">
                <a:solidFill>
                  <a:srgbClr val="00B0F0"/>
                </a:solidFill>
                <a:latin typeface="+mj-lt"/>
              </a:rPr>
              <a:t> και τον </a:t>
            </a:r>
            <a:r>
              <a:rPr lang="el-GR" sz="2800" dirty="0" err="1">
                <a:solidFill>
                  <a:srgbClr val="00B0F0"/>
                </a:solidFill>
                <a:latin typeface="+mj-lt"/>
              </a:rPr>
              <a:t>Florian</a:t>
            </a:r>
            <a:r>
              <a:rPr lang="el-GR" sz="2800" dirty="0">
                <a:solidFill>
                  <a:srgbClr val="00B0F0"/>
                </a:solidFill>
                <a:latin typeface="+mj-lt"/>
              </a:rPr>
              <a:t> </a:t>
            </a:r>
            <a:r>
              <a:rPr lang="el-GR" sz="2800" dirty="0" err="1">
                <a:solidFill>
                  <a:srgbClr val="00B0F0"/>
                </a:solidFill>
                <a:latin typeface="+mj-lt"/>
              </a:rPr>
              <a:t>Znaniecki</a:t>
            </a:r>
            <a:r>
              <a:rPr lang="el-GR" sz="2800" dirty="0">
                <a:latin typeface="+mj-lt"/>
              </a:rPr>
              <a:t>, οι οποίοι πρώτοι χρησιμοποίησαν αυτοβιογραφικές μαρτυρίες μεταναστών ως κοινωνικά δεδομένα. Η έρευνα ζωής αναπτύσσεται θεωρητικά από τον </a:t>
            </a:r>
            <a:r>
              <a:rPr lang="el-GR" sz="2800" dirty="0" err="1">
                <a:solidFill>
                  <a:srgbClr val="00B0F0"/>
                </a:solidFill>
                <a:latin typeface="+mj-lt"/>
              </a:rPr>
              <a:t>Norman</a:t>
            </a:r>
            <a:r>
              <a:rPr lang="el-GR" sz="2800" dirty="0">
                <a:solidFill>
                  <a:srgbClr val="00B0F0"/>
                </a:solidFill>
                <a:latin typeface="+mj-lt"/>
              </a:rPr>
              <a:t> </a:t>
            </a:r>
            <a:r>
              <a:rPr lang="el-GR" sz="2800" dirty="0" err="1">
                <a:solidFill>
                  <a:srgbClr val="00B0F0"/>
                </a:solidFill>
                <a:latin typeface="+mj-lt"/>
              </a:rPr>
              <a:t>Denzin</a:t>
            </a:r>
            <a:r>
              <a:rPr lang="el-GR" sz="2800" dirty="0">
                <a:latin typeface="+mj-lt"/>
              </a:rPr>
              <a:t>, ενώ στην εκπαίδευση οι </a:t>
            </a:r>
            <a:r>
              <a:rPr lang="el-GR" sz="2800" dirty="0" err="1">
                <a:solidFill>
                  <a:srgbClr val="00B0F0"/>
                </a:solidFill>
                <a:latin typeface="+mj-lt"/>
              </a:rPr>
              <a:t>Ivor</a:t>
            </a:r>
            <a:r>
              <a:rPr lang="el-GR" sz="2800" dirty="0">
                <a:solidFill>
                  <a:srgbClr val="00B0F0"/>
                </a:solidFill>
                <a:latin typeface="+mj-lt"/>
              </a:rPr>
              <a:t> </a:t>
            </a:r>
            <a:r>
              <a:rPr lang="el-GR" sz="2800" dirty="0" err="1">
                <a:solidFill>
                  <a:srgbClr val="00B0F0"/>
                </a:solidFill>
                <a:latin typeface="+mj-lt"/>
              </a:rPr>
              <a:t>Goodson</a:t>
            </a:r>
            <a:r>
              <a:rPr lang="el-GR" sz="2800" dirty="0">
                <a:solidFill>
                  <a:srgbClr val="00B0F0"/>
                </a:solidFill>
                <a:latin typeface="+mj-lt"/>
              </a:rPr>
              <a:t> και </a:t>
            </a:r>
            <a:r>
              <a:rPr lang="el-GR" sz="2800" dirty="0" err="1">
                <a:solidFill>
                  <a:srgbClr val="00B0F0"/>
                </a:solidFill>
                <a:latin typeface="+mj-lt"/>
              </a:rPr>
              <a:t>Stephen</a:t>
            </a:r>
            <a:r>
              <a:rPr lang="el-GR" sz="2800" dirty="0">
                <a:solidFill>
                  <a:srgbClr val="00B0F0"/>
                </a:solidFill>
                <a:latin typeface="+mj-lt"/>
              </a:rPr>
              <a:t> </a:t>
            </a:r>
            <a:r>
              <a:rPr lang="el-GR" sz="2800" dirty="0" err="1">
                <a:solidFill>
                  <a:srgbClr val="00B0F0"/>
                </a:solidFill>
                <a:latin typeface="+mj-lt"/>
              </a:rPr>
              <a:t>Ball</a:t>
            </a:r>
            <a:r>
              <a:rPr lang="el-GR" sz="2800" dirty="0">
                <a:solidFill>
                  <a:srgbClr val="00B0F0"/>
                </a:solidFill>
                <a:latin typeface="+mj-lt"/>
              </a:rPr>
              <a:t> </a:t>
            </a:r>
            <a:r>
              <a:rPr lang="el-GR" sz="2800" dirty="0">
                <a:latin typeface="+mj-lt"/>
              </a:rPr>
              <a:t>θεωρούνται οι σημαντικότεροι θεμελιωτές της βιογραφικής προσέγγισης των εκπαιδευτικών και του επαγγελματικού τους βίου.</a:t>
            </a:r>
          </a:p>
        </p:txBody>
      </p:sp>
    </p:spTree>
    <p:extLst>
      <p:ext uri="{BB962C8B-B14F-4D97-AF65-F5344CB8AC3E}">
        <p14:creationId xmlns:p14="http://schemas.microsoft.com/office/powerpoint/2010/main" val="712709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25705" y="739301"/>
            <a:ext cx="4429804" cy="5690959"/>
          </a:xfrm>
          <a:prstGeom prst="rect">
            <a:avLst/>
          </a:prstGeom>
        </p:spPr>
      </p:pic>
    </p:spTree>
    <p:extLst>
      <p:ext uri="{BB962C8B-B14F-4D97-AF65-F5344CB8AC3E}">
        <p14:creationId xmlns:p14="http://schemas.microsoft.com/office/powerpoint/2010/main" val="2861343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2917" y="388630"/>
            <a:ext cx="11595372" cy="6001643"/>
          </a:xfrm>
          <a:prstGeom prst="rect">
            <a:avLst/>
          </a:prstGeom>
        </p:spPr>
        <p:txBody>
          <a:bodyPr wrap="square">
            <a:spAutoFit/>
          </a:bodyPr>
          <a:lstStyle/>
          <a:p>
            <a:r>
              <a:rPr lang="el-GR" sz="2400" dirty="0"/>
              <a:t>«</a:t>
            </a:r>
            <a:r>
              <a:rPr lang="el-GR" sz="2400" dirty="0">
                <a:latin typeface="+mj-lt"/>
              </a:rPr>
              <a:t>Δεν ήθελα να το πολιτικοποιήσω, να πω ότι φταίνε οι τάδε που δεν μας διορίζουν… Ωστόσο τώρα που το </a:t>
            </a:r>
            <a:r>
              <a:rPr lang="el-GR" sz="2400" dirty="0" err="1">
                <a:latin typeface="+mj-lt"/>
              </a:rPr>
              <a:t>αναστοχάζομαι</a:t>
            </a:r>
            <a:r>
              <a:rPr lang="el-GR" sz="2400" dirty="0">
                <a:latin typeface="+mj-lt"/>
              </a:rPr>
              <a:t>… σίγουρα είναι υπεύθυνο το κράτος. Εφόσον έχει σχολεία και παράγει εκπαιδευτικό δυναμικό δεν πρέπει να το αποκαταστήσει; Έτσι νομίζω εγώ</a:t>
            </a:r>
            <a:r>
              <a:rPr lang="el-GR" sz="2400" dirty="0" smtClean="0">
                <a:latin typeface="+mj-lt"/>
              </a:rPr>
              <a:t>.»</a:t>
            </a:r>
          </a:p>
          <a:p>
            <a:endParaRPr lang="el-GR" sz="2400" dirty="0" smtClean="0">
              <a:latin typeface="+mj-lt"/>
            </a:endParaRPr>
          </a:p>
          <a:p>
            <a:r>
              <a:rPr lang="el-GR" sz="2400" dirty="0" smtClean="0">
                <a:latin typeface="+mj-lt"/>
              </a:rPr>
              <a:t>«Πιστεύω </a:t>
            </a:r>
            <a:r>
              <a:rPr lang="el-GR" sz="2400" dirty="0">
                <a:latin typeface="+mj-lt"/>
              </a:rPr>
              <a:t>είναι ο κύκλος έτσι, ένα επάγγελμα κλείνει… Εμείς ήρθαμε στη χειρότερη περίοδο. Δεν έφταιγε ούτε η προσπάθεια ούτε το πτυχίο</a:t>
            </a:r>
            <a:r>
              <a:rPr lang="el-GR" sz="2400" dirty="0" smtClean="0">
                <a:latin typeface="+mj-lt"/>
              </a:rPr>
              <a:t>.»</a:t>
            </a:r>
          </a:p>
          <a:p>
            <a:endParaRPr lang="el-GR" sz="2400" dirty="0">
              <a:latin typeface="+mj-lt"/>
            </a:endParaRPr>
          </a:p>
          <a:p>
            <a:r>
              <a:rPr lang="el-GR" sz="2400" dirty="0" smtClean="0">
                <a:latin typeface="+mj-lt"/>
              </a:rPr>
              <a:t>«</a:t>
            </a:r>
            <a:r>
              <a:rPr lang="el-GR" sz="2400" dirty="0">
                <a:latin typeface="+mj-lt"/>
              </a:rPr>
              <a:t>Μου λέγανε να φύγω έξω. Αλλά εγώ δεν ήθελα. Ήθελα να δουλέψω εδώ. Να μείνω εδώ… Μετά όμως όταν πέρασαν τα χρόνια, άρχισε ο φόβος. Μήπως τελικά πρέπει; Μήπως δεν έχω επιλογή</a:t>
            </a:r>
            <a:r>
              <a:rPr lang="el-GR" sz="2400" dirty="0" smtClean="0">
                <a:latin typeface="+mj-lt"/>
              </a:rPr>
              <a:t>;»</a:t>
            </a:r>
          </a:p>
          <a:p>
            <a:endParaRPr lang="el-GR" sz="2400" dirty="0">
              <a:latin typeface="+mj-lt"/>
            </a:endParaRPr>
          </a:p>
          <a:p>
            <a:r>
              <a:rPr lang="el-GR" sz="2400" dirty="0" smtClean="0">
                <a:latin typeface="+mj-lt"/>
              </a:rPr>
              <a:t>«Δεν </a:t>
            </a:r>
            <a:r>
              <a:rPr lang="el-GR" sz="2400" dirty="0">
                <a:latin typeface="+mj-lt"/>
              </a:rPr>
              <a:t>γίνεται να είμαι συνέχεια αναπληρώτρια, να μην ξέρω κάθε χρόνο πού θα βρεθώ… Πώς να κάνω οικογένεια; Πώς να κάνω σχέδια</a:t>
            </a:r>
            <a:r>
              <a:rPr lang="el-GR" sz="2400" dirty="0" smtClean="0">
                <a:latin typeface="+mj-lt"/>
              </a:rPr>
              <a:t>;»</a:t>
            </a:r>
          </a:p>
          <a:p>
            <a:endParaRPr lang="el-GR" sz="2400" dirty="0">
              <a:latin typeface="+mj-lt"/>
            </a:endParaRPr>
          </a:p>
          <a:p>
            <a:r>
              <a:rPr lang="el-GR" sz="2400" dirty="0" smtClean="0">
                <a:latin typeface="+mj-lt"/>
              </a:rPr>
              <a:t>«Όταν </a:t>
            </a:r>
            <a:r>
              <a:rPr lang="el-GR" sz="2400" dirty="0">
                <a:latin typeface="+mj-lt"/>
              </a:rPr>
              <a:t>πήρα το πτυχίο πίστευα ότι θα ανοίξουν οι δρόμοι. Μετά κατάλαβα ότι δεν ανοίγουν. Κλείνουν</a:t>
            </a:r>
            <a:r>
              <a:rPr lang="el-GR" sz="2400" dirty="0" smtClean="0">
                <a:latin typeface="+mj-lt"/>
              </a:rPr>
              <a:t>.»</a:t>
            </a:r>
            <a:endParaRPr lang="el-GR" sz="2400" dirty="0">
              <a:latin typeface="+mj-lt"/>
            </a:endParaRPr>
          </a:p>
        </p:txBody>
      </p:sp>
    </p:spTree>
    <p:extLst>
      <p:ext uri="{BB962C8B-B14F-4D97-AF65-F5344CB8AC3E}">
        <p14:creationId xmlns:p14="http://schemas.microsoft.com/office/powerpoint/2010/main" val="3162056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28017" y="416855"/>
            <a:ext cx="11498094" cy="6001643"/>
          </a:xfrm>
          <a:prstGeom prst="rect">
            <a:avLst/>
          </a:prstGeom>
        </p:spPr>
        <p:txBody>
          <a:bodyPr wrap="square">
            <a:spAutoFit/>
          </a:bodyPr>
          <a:lstStyle/>
          <a:p>
            <a:r>
              <a:rPr lang="el-GR" sz="3200" dirty="0">
                <a:latin typeface="+mj-lt"/>
              </a:rPr>
              <a:t>Στο θεωρητικό μέρος, η γραφή είναι ακαδημαϊκή, οριστική, με ταξινομικούς όρους</a:t>
            </a:r>
            <a:r>
              <a:rPr lang="el-GR" sz="3200" dirty="0" smtClean="0">
                <a:latin typeface="+mj-lt"/>
              </a:rPr>
              <a:t>.</a:t>
            </a:r>
          </a:p>
          <a:p>
            <a:endParaRPr lang="el-GR" sz="3200" dirty="0" smtClean="0">
              <a:latin typeface="+mj-lt"/>
            </a:endParaRPr>
          </a:p>
          <a:p>
            <a:r>
              <a:rPr lang="el-GR" sz="3200" dirty="0" smtClean="0">
                <a:latin typeface="+mj-lt"/>
              </a:rPr>
              <a:t> </a:t>
            </a:r>
            <a:r>
              <a:rPr lang="el-GR" sz="3200" dirty="0">
                <a:latin typeface="+mj-lt"/>
              </a:rPr>
              <a:t>Στις αφηγήσεις, η γλώσσα γίνεται προσωπική, άμεση, με συναισθηματικές </a:t>
            </a:r>
            <a:r>
              <a:rPr lang="el-GR" sz="3200" dirty="0" smtClean="0">
                <a:latin typeface="+mj-lt"/>
              </a:rPr>
              <a:t>διακυμάνσεις.</a:t>
            </a:r>
          </a:p>
          <a:p>
            <a:endParaRPr lang="el-GR" sz="3200" dirty="0" smtClean="0">
              <a:latin typeface="+mj-lt"/>
            </a:endParaRPr>
          </a:p>
          <a:p>
            <a:r>
              <a:rPr lang="el-GR" sz="3200" dirty="0" smtClean="0">
                <a:latin typeface="+mj-lt"/>
              </a:rPr>
              <a:t>Ο </a:t>
            </a:r>
            <a:r>
              <a:rPr lang="el-GR" sz="3200" dirty="0">
                <a:latin typeface="+mj-lt"/>
              </a:rPr>
              <a:t>αφηγητής δεν είναι ανώνυμο «δεδομένο» αλλά ζωντανό υποκείμενο που σκέφτεται, αμφιβάλλει, ελπίζει και δικαιολογεί τον εαυτό </a:t>
            </a:r>
            <a:r>
              <a:rPr lang="el-GR" sz="3200" dirty="0" smtClean="0">
                <a:latin typeface="+mj-lt"/>
              </a:rPr>
              <a:t>του.</a:t>
            </a:r>
          </a:p>
          <a:p>
            <a:endParaRPr lang="el-GR" sz="3200" dirty="0">
              <a:latin typeface="+mj-lt"/>
            </a:endParaRPr>
          </a:p>
          <a:p>
            <a:r>
              <a:rPr lang="el-GR" sz="3200" dirty="0" smtClean="0">
                <a:latin typeface="+mj-lt"/>
              </a:rPr>
              <a:t>Η </a:t>
            </a:r>
            <a:r>
              <a:rPr lang="el-GR" sz="3200" dirty="0">
                <a:latin typeface="+mj-lt"/>
              </a:rPr>
              <a:t>γραφή είναι συχνά κυκλική, </a:t>
            </a:r>
            <a:r>
              <a:rPr lang="el-GR" sz="3200" dirty="0" err="1">
                <a:latin typeface="+mj-lt"/>
              </a:rPr>
              <a:t>αναστοχαστική</a:t>
            </a:r>
            <a:r>
              <a:rPr lang="el-GR" sz="3200" dirty="0">
                <a:latin typeface="+mj-lt"/>
              </a:rPr>
              <a:t>, με φράσεις όπως «τώρα που το σκέφτομαι», «νόμιζα ότι…», «μετά κατάλαβα ότι…».</a:t>
            </a:r>
          </a:p>
        </p:txBody>
      </p:sp>
    </p:spTree>
    <p:extLst>
      <p:ext uri="{BB962C8B-B14F-4D97-AF65-F5344CB8AC3E}">
        <p14:creationId xmlns:p14="http://schemas.microsoft.com/office/powerpoint/2010/main" val="1452584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3396" y="2042809"/>
            <a:ext cx="6449438" cy="1754326"/>
          </a:xfrm>
          <a:prstGeom prst="rect">
            <a:avLst/>
          </a:prstGeom>
          <a:noFill/>
        </p:spPr>
        <p:txBody>
          <a:bodyPr wrap="square" rtlCol="0">
            <a:spAutoFit/>
          </a:bodyPr>
          <a:lstStyle/>
          <a:p>
            <a:pPr algn="ctr"/>
            <a:r>
              <a:rPr lang="el-GR" sz="5400" dirty="0" smtClean="0">
                <a:latin typeface="Corbel Light" panose="020B0303020204020204" pitchFamily="34" charset="0"/>
              </a:rPr>
              <a:t>Εθνογραφική μελέτη, </a:t>
            </a:r>
            <a:r>
              <a:rPr lang="en-US" sz="5400" dirty="0" smtClean="0">
                <a:solidFill>
                  <a:srgbClr val="00B0F0"/>
                </a:solidFill>
                <a:latin typeface="Corbel Light" panose="020B0303020204020204" pitchFamily="34" charset="0"/>
              </a:rPr>
              <a:t>Ethnography</a:t>
            </a:r>
            <a:endParaRPr lang="el-GR" sz="5400" dirty="0">
              <a:solidFill>
                <a:srgbClr val="00B0F0"/>
              </a:solidFill>
              <a:latin typeface="Corbel Light" panose="020B0303020204020204" pitchFamily="34" charset="0"/>
            </a:endParaRPr>
          </a:p>
        </p:txBody>
      </p:sp>
    </p:spTree>
    <p:extLst>
      <p:ext uri="{BB962C8B-B14F-4D97-AF65-F5344CB8AC3E}">
        <p14:creationId xmlns:p14="http://schemas.microsoft.com/office/powerpoint/2010/main" val="305607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29574" y="560459"/>
            <a:ext cx="10914434" cy="5509200"/>
          </a:xfrm>
          <a:prstGeom prst="rect">
            <a:avLst/>
          </a:prstGeom>
        </p:spPr>
        <p:txBody>
          <a:bodyPr wrap="square">
            <a:spAutoFit/>
          </a:bodyPr>
          <a:lstStyle/>
          <a:p>
            <a:r>
              <a:rPr lang="el-GR" sz="3200" dirty="0" smtClean="0">
                <a:latin typeface="+mj-lt"/>
              </a:rPr>
              <a:t>Εθνογραφία</a:t>
            </a:r>
            <a:endParaRPr lang="en-US" sz="3200" dirty="0" smtClean="0">
              <a:latin typeface="+mj-lt"/>
            </a:endParaRPr>
          </a:p>
          <a:p>
            <a:endParaRPr lang="en-US" sz="3200" dirty="0">
              <a:latin typeface="+mj-lt"/>
            </a:endParaRPr>
          </a:p>
          <a:p>
            <a:pPr algn="just"/>
            <a:r>
              <a:rPr lang="el-GR" sz="3200" dirty="0" smtClean="0">
                <a:latin typeface="+mj-lt"/>
              </a:rPr>
              <a:t>Η </a:t>
            </a:r>
            <a:r>
              <a:rPr lang="el-GR" sz="3200" dirty="0">
                <a:latin typeface="+mj-lt"/>
              </a:rPr>
              <a:t>εθνογραφία προέρχεται κυρίως από την κοινωνική ανθρωπολογία και θεμελιώνεται από τον </a:t>
            </a:r>
            <a:r>
              <a:rPr lang="el-GR" sz="3200" dirty="0" err="1">
                <a:solidFill>
                  <a:srgbClr val="00B0F0"/>
                </a:solidFill>
                <a:latin typeface="+mj-lt"/>
              </a:rPr>
              <a:t>Μπρονισλάβ</a:t>
            </a:r>
            <a:r>
              <a:rPr lang="el-GR" sz="3200" dirty="0">
                <a:solidFill>
                  <a:srgbClr val="00B0F0"/>
                </a:solidFill>
                <a:latin typeface="+mj-lt"/>
              </a:rPr>
              <a:t> </a:t>
            </a:r>
            <a:r>
              <a:rPr lang="el-GR" sz="3200" dirty="0" err="1">
                <a:solidFill>
                  <a:srgbClr val="00B0F0"/>
                </a:solidFill>
                <a:latin typeface="+mj-lt"/>
              </a:rPr>
              <a:t>Μαλινόφσκι</a:t>
            </a:r>
            <a:r>
              <a:rPr lang="el-GR" sz="3200" dirty="0">
                <a:latin typeface="+mj-lt"/>
              </a:rPr>
              <a:t>, ο οποίος εισήγαγε την επιτόπια συμμετοχική παρατήρηση, και τον </a:t>
            </a:r>
            <a:r>
              <a:rPr lang="el-GR" sz="3200" dirty="0" err="1">
                <a:latin typeface="+mj-lt"/>
              </a:rPr>
              <a:t>Franz</a:t>
            </a:r>
            <a:r>
              <a:rPr lang="el-GR" sz="3200" dirty="0">
                <a:latin typeface="+mj-lt"/>
              </a:rPr>
              <a:t> </a:t>
            </a:r>
            <a:r>
              <a:rPr lang="el-GR" sz="3200" dirty="0" err="1">
                <a:latin typeface="+mj-lt"/>
              </a:rPr>
              <a:t>Boas</a:t>
            </a:r>
            <a:r>
              <a:rPr lang="el-GR" sz="3200" dirty="0">
                <a:latin typeface="+mj-lt"/>
              </a:rPr>
              <a:t>, που καθιέρωσε την εντατική μελέτη της κουλτούρας μέσω μακροχρόνιας επαφής. Στη συνέχεια, ο </a:t>
            </a:r>
            <a:r>
              <a:rPr lang="el-GR" sz="3200" dirty="0" err="1">
                <a:solidFill>
                  <a:srgbClr val="00B0F0"/>
                </a:solidFill>
                <a:latin typeface="+mj-lt"/>
              </a:rPr>
              <a:t>Clifford</a:t>
            </a:r>
            <a:r>
              <a:rPr lang="el-GR" sz="3200" dirty="0">
                <a:solidFill>
                  <a:srgbClr val="00B0F0"/>
                </a:solidFill>
                <a:latin typeface="+mj-lt"/>
              </a:rPr>
              <a:t> </a:t>
            </a:r>
            <a:r>
              <a:rPr lang="el-GR" sz="3200" dirty="0" err="1">
                <a:solidFill>
                  <a:srgbClr val="00B0F0"/>
                </a:solidFill>
                <a:latin typeface="+mj-lt"/>
              </a:rPr>
              <a:t>Geertz</a:t>
            </a:r>
            <a:r>
              <a:rPr lang="el-GR" sz="3200" dirty="0">
                <a:solidFill>
                  <a:srgbClr val="00B0F0"/>
                </a:solidFill>
                <a:latin typeface="+mj-lt"/>
              </a:rPr>
              <a:t> </a:t>
            </a:r>
            <a:r>
              <a:rPr lang="el-GR" sz="3200" dirty="0">
                <a:latin typeface="+mj-lt"/>
              </a:rPr>
              <a:t>πρόσθεσε τη θεωρία της </a:t>
            </a:r>
            <a:r>
              <a:rPr lang="el-GR" sz="3200" dirty="0" smtClean="0">
                <a:latin typeface="+mj-lt"/>
              </a:rPr>
              <a:t>“πυκνής </a:t>
            </a:r>
            <a:r>
              <a:rPr lang="el-GR" sz="3200" dirty="0">
                <a:latin typeface="+mj-lt"/>
              </a:rPr>
              <a:t>περιγραφής”, ενώ στο σχολικό πλαίσιο η τάξη έγινε αντικείμενο </a:t>
            </a:r>
            <a:r>
              <a:rPr lang="el-GR" sz="3200" dirty="0" err="1">
                <a:latin typeface="+mj-lt"/>
              </a:rPr>
              <a:t>μικρο</a:t>
            </a:r>
            <a:r>
              <a:rPr lang="el-GR" sz="3200" dirty="0">
                <a:latin typeface="+mj-lt"/>
              </a:rPr>
              <a:t>-εθνογραφίας κυρίως μέσω του </a:t>
            </a:r>
            <a:r>
              <a:rPr lang="el-GR" sz="3200" dirty="0" err="1">
                <a:latin typeface="+mj-lt"/>
              </a:rPr>
              <a:t>Frederick</a:t>
            </a:r>
            <a:r>
              <a:rPr lang="el-GR" sz="3200" dirty="0">
                <a:latin typeface="+mj-lt"/>
              </a:rPr>
              <a:t> </a:t>
            </a:r>
            <a:r>
              <a:rPr lang="el-GR" sz="3200" dirty="0" err="1">
                <a:latin typeface="+mj-lt"/>
              </a:rPr>
              <a:t>Erickson</a:t>
            </a:r>
            <a:r>
              <a:rPr lang="el-GR" sz="3200" dirty="0">
                <a:latin typeface="+mj-lt"/>
              </a:rPr>
              <a:t> και της </a:t>
            </a:r>
            <a:r>
              <a:rPr lang="el-GR" sz="3200" dirty="0" err="1">
                <a:latin typeface="+mj-lt"/>
              </a:rPr>
              <a:t>Courtney</a:t>
            </a:r>
            <a:r>
              <a:rPr lang="el-GR" sz="3200" dirty="0">
                <a:latin typeface="+mj-lt"/>
              </a:rPr>
              <a:t> </a:t>
            </a:r>
            <a:r>
              <a:rPr lang="el-GR" sz="3200" dirty="0" err="1">
                <a:latin typeface="+mj-lt"/>
              </a:rPr>
              <a:t>Cazden</a:t>
            </a:r>
            <a:r>
              <a:rPr lang="el-GR" sz="3200" dirty="0">
                <a:latin typeface="+mj-lt"/>
              </a:rPr>
              <a:t>.</a:t>
            </a:r>
          </a:p>
        </p:txBody>
      </p:sp>
    </p:spTree>
    <p:extLst>
      <p:ext uri="{BB962C8B-B14F-4D97-AF65-F5344CB8AC3E}">
        <p14:creationId xmlns:p14="http://schemas.microsoft.com/office/powerpoint/2010/main" val="3864022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ejournals.epublishing.ekt.gr/public/journals/23/cover_issue_442_en_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44" y="529820"/>
            <a:ext cx="3931227" cy="5549968"/>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4464996" y="637404"/>
            <a:ext cx="7247106" cy="5632311"/>
          </a:xfrm>
          <a:prstGeom prst="rect">
            <a:avLst/>
          </a:prstGeom>
        </p:spPr>
        <p:txBody>
          <a:bodyPr wrap="square">
            <a:spAutoFit/>
          </a:bodyPr>
          <a:lstStyle/>
          <a:p>
            <a:r>
              <a:rPr lang="el-GR" dirty="0" smtClean="0">
                <a:latin typeface="+mj-lt"/>
              </a:rPr>
              <a:t>Η έρευνα χρησιμοποιεί σχολική εθνογραφία και ανάλυση αλληλεπίδρασης μέσα στην τάξη. Η ερευνήτρια εξετάζει την επίλυση αριθμητικών προβλημάτων ως κοινωνική πρακτική και ως πλαίσιο παραγωγής ετερότητας, αναλύοντας λεπτομερώς τον λόγο και τη συμμετοχή δύο μαθητριών </a:t>
            </a:r>
            <a:r>
              <a:rPr lang="el-GR" dirty="0" err="1" smtClean="0">
                <a:latin typeface="+mj-lt"/>
              </a:rPr>
              <a:t>Ρομά</a:t>
            </a:r>
            <a:r>
              <a:rPr lang="el-GR" dirty="0" smtClean="0">
                <a:latin typeface="+mj-lt"/>
              </a:rPr>
              <a:t>, καθώς και τον τρόπο με τον οποίο η δασκάλα οργανώνει τη μαθηματική διαδικασία.</a:t>
            </a:r>
            <a:br>
              <a:rPr lang="el-GR" dirty="0" smtClean="0">
                <a:latin typeface="+mj-lt"/>
              </a:rPr>
            </a:br>
            <a:r>
              <a:rPr lang="el-GR" dirty="0" err="1" smtClean="0">
                <a:solidFill>
                  <a:srgbClr val="00B0F0"/>
                </a:solidFill>
                <a:latin typeface="+mj-lt"/>
              </a:rPr>
              <a:t>Chronaki</a:t>
            </a:r>
            <a:r>
              <a:rPr lang="el-GR" dirty="0" smtClean="0">
                <a:solidFill>
                  <a:srgbClr val="00B0F0"/>
                </a:solidFill>
                <a:latin typeface="+mj-lt"/>
              </a:rPr>
              <a:t>, A. (2012). Η επίλυση αριθμητικών προβλημάτων ως τόπος παραγωγής ετερότητας: </a:t>
            </a:r>
            <a:r>
              <a:rPr lang="el-GR" dirty="0" err="1" smtClean="0">
                <a:solidFill>
                  <a:srgbClr val="00B0F0"/>
                </a:solidFill>
                <a:latin typeface="+mj-lt"/>
              </a:rPr>
              <a:t>Επανάλυση</a:t>
            </a:r>
            <a:r>
              <a:rPr lang="el-GR" dirty="0" smtClean="0">
                <a:solidFill>
                  <a:srgbClr val="00B0F0"/>
                </a:solidFill>
                <a:latin typeface="+mj-lt"/>
              </a:rPr>
              <a:t> της αλληλεπίδρασης των </a:t>
            </a:r>
            <a:r>
              <a:rPr lang="el-GR" dirty="0" err="1" smtClean="0">
                <a:solidFill>
                  <a:srgbClr val="00B0F0"/>
                </a:solidFill>
                <a:latin typeface="+mj-lt"/>
              </a:rPr>
              <a:t>Ρομά</a:t>
            </a:r>
            <a:r>
              <a:rPr lang="el-GR" dirty="0" smtClean="0">
                <a:solidFill>
                  <a:srgbClr val="00B0F0"/>
                </a:solidFill>
                <a:latin typeface="+mj-lt"/>
              </a:rPr>
              <a:t> κοριτσιών στη μαθηματική τάξη. </a:t>
            </a:r>
            <a:r>
              <a:rPr lang="el-GR" i="1" dirty="0" smtClean="0">
                <a:solidFill>
                  <a:srgbClr val="00B0F0"/>
                </a:solidFill>
                <a:latin typeface="+mj-lt"/>
              </a:rPr>
              <a:t>Επιθεώρηση Κοινωνικών Ερευνών</a:t>
            </a:r>
            <a:r>
              <a:rPr lang="el-GR" dirty="0" smtClean="0">
                <a:solidFill>
                  <a:srgbClr val="00B0F0"/>
                </a:solidFill>
                <a:latin typeface="+mj-lt"/>
              </a:rPr>
              <a:t>, 137–138Α’-Β’, 173–200.</a:t>
            </a:r>
            <a:br>
              <a:rPr lang="el-GR" dirty="0" smtClean="0">
                <a:solidFill>
                  <a:srgbClr val="00B0F0"/>
                </a:solidFill>
                <a:latin typeface="+mj-lt"/>
              </a:rPr>
            </a:br>
            <a:r>
              <a:rPr lang="el-GR" dirty="0" smtClean="0">
                <a:latin typeface="+mj-lt"/>
              </a:rPr>
              <a:t>Περίληψη: Το άρθρο διερευνά πώς η καθημερινή μαθηματική πρακτική στην τάξη μπορεί να λειτουργήσει ως μηχανισμός παραγωγής κοινωνικών κατηγοριών και αποκλεισμών. Μέσα από την εις βάθος ανάλυση της συμμετοχής δύο μαθητριών </a:t>
            </a:r>
            <a:r>
              <a:rPr lang="el-GR" dirty="0" err="1" smtClean="0">
                <a:latin typeface="+mj-lt"/>
              </a:rPr>
              <a:t>Ρομά</a:t>
            </a:r>
            <a:r>
              <a:rPr lang="el-GR" dirty="0" smtClean="0">
                <a:latin typeface="+mj-lt"/>
              </a:rPr>
              <a:t> σε συζητήσεις μαθηματικών, αναδεικνύεται ότι η προσπάθειά τους να ενταχθούν στη δραστηριότητα συχνά παρερμηνεύεται ή αποδυναμώνεται από τις κυρίαρχες σχολικές προσδοκίες. Η μαθηματική δράση εμφανίζεται ως πλαίσιο στο οποίο διαμορφώνονται ταυτότητες και αποδίδονται ικανότητες, ενώ η διδασκαλία δεν λειτουργεί απλώς ως μετάδοση γνώσης αλλά και ως τόπος διαμεσολάβησης της ετερότητας.</a:t>
            </a:r>
            <a:endParaRPr lang="el-GR" dirty="0">
              <a:latin typeface="+mj-lt"/>
            </a:endParaRPr>
          </a:p>
        </p:txBody>
      </p:sp>
    </p:spTree>
    <p:extLst>
      <p:ext uri="{BB962C8B-B14F-4D97-AF65-F5344CB8AC3E}">
        <p14:creationId xmlns:p14="http://schemas.microsoft.com/office/powerpoint/2010/main" val="1009780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2375" y="809231"/>
            <a:ext cx="11566187" cy="5262979"/>
          </a:xfrm>
          <a:prstGeom prst="rect">
            <a:avLst/>
          </a:prstGeom>
        </p:spPr>
        <p:txBody>
          <a:bodyPr wrap="square">
            <a:spAutoFit/>
          </a:bodyPr>
          <a:lstStyle/>
          <a:p>
            <a:pPr algn="just"/>
            <a:r>
              <a:rPr lang="el-GR" sz="2400" dirty="0">
                <a:latin typeface="+mj-lt"/>
              </a:rPr>
              <a:t>«Τα τυπικά εργαλεία της σχολικής αριθμητικής υποδηλώνουν την ελληνικότητα και συνεπώς αυτόματα αποκτούν τη συμβολική αξία του ξένου εργαλείου. Τα κορίτσια εμπλέκονται ενεργά σε αυτή τη διαπραγμάτευση, η οποία αποδεικνύεται συναισθηματικά φορτισμένη</a:t>
            </a:r>
            <a:r>
              <a:rPr lang="el-GR" sz="2400" dirty="0" smtClean="0">
                <a:latin typeface="+mj-lt"/>
              </a:rPr>
              <a:t>.»</a:t>
            </a:r>
          </a:p>
          <a:p>
            <a:pPr algn="just"/>
            <a:endParaRPr lang="el-GR" sz="2400" dirty="0">
              <a:latin typeface="+mj-lt"/>
            </a:endParaRPr>
          </a:p>
          <a:p>
            <a:pPr algn="just"/>
            <a:r>
              <a:rPr lang="el-GR" sz="2400" dirty="0" smtClean="0">
                <a:latin typeface="+mj-lt"/>
              </a:rPr>
              <a:t>«</a:t>
            </a:r>
            <a:r>
              <a:rPr lang="el-GR" sz="2400" dirty="0">
                <a:latin typeface="+mj-lt"/>
              </a:rPr>
              <a:t>Υπό το πρίσμα του δυτικού ορθολογισμού τα παιδιά </a:t>
            </a:r>
            <a:r>
              <a:rPr lang="el-GR" sz="2400" dirty="0" err="1">
                <a:latin typeface="+mj-lt"/>
              </a:rPr>
              <a:t>Ρομά</a:t>
            </a:r>
            <a:r>
              <a:rPr lang="el-GR" sz="2400" dirty="0">
                <a:latin typeface="+mj-lt"/>
              </a:rPr>
              <a:t> θεωρούνται συχνά λιγότερο ανεπτυγμένα ή εξωτικά πλάσματα που επιζητούν εξήγηση και τιθάσευση</a:t>
            </a:r>
            <a:r>
              <a:rPr lang="el-GR" sz="2400" dirty="0" smtClean="0">
                <a:latin typeface="+mj-lt"/>
              </a:rPr>
              <a:t>.»</a:t>
            </a:r>
          </a:p>
          <a:p>
            <a:pPr algn="just"/>
            <a:endParaRPr lang="el-GR" sz="2400" dirty="0" smtClean="0">
              <a:latin typeface="+mj-lt"/>
            </a:endParaRPr>
          </a:p>
          <a:p>
            <a:pPr algn="just"/>
            <a:r>
              <a:rPr lang="el-GR" sz="2400" dirty="0" smtClean="0">
                <a:latin typeface="+mj-lt"/>
              </a:rPr>
              <a:t>«</a:t>
            </a:r>
            <a:r>
              <a:rPr lang="el-GR" sz="2400" dirty="0">
                <a:latin typeface="+mj-lt"/>
              </a:rPr>
              <a:t>Η Αφροδίτη, μέσω του σχολείου, τολμά να ονειρεύεται μια καλύτερη ζωή και την πιθανότητα αποδέσμευσης από τη στερεότυπη εικόνα για την κοινότητά της</a:t>
            </a:r>
            <a:r>
              <a:rPr lang="el-GR" sz="2400" dirty="0" smtClean="0">
                <a:latin typeface="+mj-lt"/>
              </a:rPr>
              <a:t>.»</a:t>
            </a:r>
          </a:p>
          <a:p>
            <a:pPr algn="just"/>
            <a:endParaRPr lang="el-GR" sz="2400" dirty="0">
              <a:latin typeface="+mj-lt"/>
            </a:endParaRPr>
          </a:p>
          <a:p>
            <a:pPr algn="just"/>
            <a:r>
              <a:rPr lang="el-GR" sz="2400" dirty="0" smtClean="0">
                <a:solidFill>
                  <a:srgbClr val="00B0F0"/>
                </a:solidFill>
                <a:latin typeface="+mj-lt"/>
              </a:rPr>
              <a:t>Σχόλιο</a:t>
            </a:r>
            <a:r>
              <a:rPr lang="el-GR" sz="2400" dirty="0">
                <a:solidFill>
                  <a:srgbClr val="00B0F0"/>
                </a:solidFill>
                <a:latin typeface="+mj-lt"/>
              </a:rPr>
              <a:t>: Η εθνογραφία έχει έντονα συναισθηματική, πολιτισμική και κοινωνικοπολιτική γλώσσα, όπου η ανάλυση της τάξης γίνεται μέσα από έννοιες όπως ταυτότητα, εξουσία, λόγος και διαπραγμάτευση νοήματος. Δεν ενδιαφέρεται για ποσοστά αλλά για νοήματα, σύμβολα και εμπειρίες.</a:t>
            </a:r>
          </a:p>
        </p:txBody>
      </p:sp>
    </p:spTree>
    <p:extLst>
      <p:ext uri="{BB962C8B-B14F-4D97-AF65-F5344CB8AC3E}">
        <p14:creationId xmlns:p14="http://schemas.microsoft.com/office/powerpoint/2010/main" val="418543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655" y="2636195"/>
            <a:ext cx="7266562" cy="1938992"/>
          </a:xfrm>
          <a:prstGeom prst="rect">
            <a:avLst/>
          </a:prstGeom>
          <a:noFill/>
        </p:spPr>
        <p:txBody>
          <a:bodyPr wrap="square" rtlCol="0">
            <a:spAutoFit/>
          </a:bodyPr>
          <a:lstStyle/>
          <a:p>
            <a:pPr algn="ctr"/>
            <a:r>
              <a:rPr lang="el-GR" sz="4800" dirty="0" smtClean="0">
                <a:latin typeface="+mj-lt"/>
              </a:rPr>
              <a:t>Το πείραμα</a:t>
            </a:r>
            <a:r>
              <a:rPr lang="en-US" sz="4800" dirty="0" smtClean="0">
                <a:latin typeface="+mj-lt"/>
              </a:rPr>
              <a:t> </a:t>
            </a:r>
            <a:endParaRPr lang="el-GR" sz="4800" dirty="0" smtClean="0">
              <a:latin typeface="+mj-lt"/>
            </a:endParaRPr>
          </a:p>
          <a:p>
            <a:pPr algn="ctr"/>
            <a:r>
              <a:rPr lang="el-GR" sz="3600" dirty="0" smtClean="0">
                <a:latin typeface="+mj-lt"/>
              </a:rPr>
              <a:t>αγγλικός </a:t>
            </a:r>
            <a:r>
              <a:rPr lang="el-GR" sz="3600" dirty="0" smtClean="0">
                <a:latin typeface="+mj-lt"/>
              </a:rPr>
              <a:t>όρος </a:t>
            </a:r>
            <a:r>
              <a:rPr lang="en-US" sz="3600" dirty="0" smtClean="0">
                <a:solidFill>
                  <a:srgbClr val="00B0F0"/>
                </a:solidFill>
                <a:latin typeface="+mj-lt"/>
              </a:rPr>
              <a:t>experiment, quasi experiment, field experiment</a:t>
            </a:r>
            <a:endParaRPr lang="el-GR" sz="3600" dirty="0">
              <a:solidFill>
                <a:srgbClr val="00B0F0"/>
              </a:solidFill>
              <a:latin typeface="+mj-lt"/>
            </a:endParaRPr>
          </a:p>
        </p:txBody>
      </p:sp>
    </p:spTree>
    <p:extLst>
      <p:ext uri="{BB962C8B-B14F-4D97-AF65-F5344CB8AC3E}">
        <p14:creationId xmlns:p14="http://schemas.microsoft.com/office/powerpoint/2010/main" val="3982390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77821" y="0"/>
            <a:ext cx="12003932" cy="6986528"/>
          </a:xfrm>
          <a:prstGeom prst="rect">
            <a:avLst/>
          </a:prstGeom>
        </p:spPr>
        <p:txBody>
          <a:bodyPr wrap="square">
            <a:spAutoFit/>
          </a:bodyPr>
          <a:lstStyle/>
          <a:p>
            <a:r>
              <a:rPr lang="el-GR" sz="2800" dirty="0">
                <a:solidFill>
                  <a:srgbClr val="00B0F0"/>
                </a:solidFill>
                <a:latin typeface="+mj-lt"/>
              </a:rPr>
              <a:t>Κοινά </a:t>
            </a:r>
            <a:r>
              <a:rPr lang="el-GR" sz="2800" dirty="0" smtClean="0">
                <a:solidFill>
                  <a:srgbClr val="00B0F0"/>
                </a:solidFill>
                <a:latin typeface="+mj-lt"/>
              </a:rPr>
              <a:t>στοιχεία. </a:t>
            </a:r>
            <a:r>
              <a:rPr lang="el-GR" sz="2800" dirty="0">
                <a:latin typeface="+mj-lt"/>
              </a:rPr>
              <a:t>Όλα τα κείμενα έχουν </a:t>
            </a:r>
            <a:r>
              <a:rPr lang="el-GR" sz="2800" dirty="0">
                <a:solidFill>
                  <a:srgbClr val="00B0F0"/>
                </a:solidFill>
                <a:latin typeface="+mj-lt"/>
              </a:rPr>
              <a:t>Π</a:t>
            </a:r>
            <a:r>
              <a:rPr lang="el-GR" sz="2800" dirty="0" smtClean="0">
                <a:solidFill>
                  <a:srgbClr val="00B0F0"/>
                </a:solidFill>
                <a:latin typeface="+mj-lt"/>
              </a:rPr>
              <a:t>ερίληψη</a:t>
            </a:r>
            <a:r>
              <a:rPr lang="el-GR" sz="2800" dirty="0">
                <a:latin typeface="+mj-lt"/>
              </a:rPr>
              <a:t>, συνήθως και στα ελληνικά και στα αγγλικά· αυτό ισχύει καθαρά π.χ. στην εθνογραφία για </a:t>
            </a:r>
            <a:r>
              <a:rPr lang="el-GR" sz="2800" dirty="0" smtClean="0">
                <a:latin typeface="+mj-lt"/>
              </a:rPr>
              <a:t>το </a:t>
            </a:r>
            <a:r>
              <a:rPr lang="el-GR" sz="2800" dirty="0" err="1">
                <a:latin typeface="+mj-lt"/>
              </a:rPr>
              <a:t>brain</a:t>
            </a:r>
            <a:r>
              <a:rPr lang="el-GR" sz="2800" dirty="0">
                <a:latin typeface="+mj-lt"/>
              </a:rPr>
              <a:t> </a:t>
            </a:r>
            <a:r>
              <a:rPr lang="el-GR" sz="2800" dirty="0" err="1">
                <a:latin typeface="+mj-lt"/>
              </a:rPr>
              <a:t>drain</a:t>
            </a:r>
            <a:r>
              <a:rPr lang="el-GR" sz="2800" dirty="0">
                <a:latin typeface="+mj-lt"/>
              </a:rPr>
              <a:t> με αφηγήσεις ζωής, όπου η Περίληψη και το </a:t>
            </a:r>
            <a:r>
              <a:rPr lang="el-GR" sz="2800" dirty="0" err="1">
                <a:latin typeface="+mj-lt"/>
              </a:rPr>
              <a:t>Abstract</a:t>
            </a:r>
            <a:r>
              <a:rPr lang="el-GR" sz="2800" dirty="0">
                <a:latin typeface="+mj-lt"/>
              </a:rPr>
              <a:t> είναι δίγλωσσα και πολύ τυπικά διατυπωμένα, με λέξεις–κλειδιά κτλ. Αφηγήσεις ζωής Όλα ακολουθούν την </a:t>
            </a:r>
            <a:r>
              <a:rPr lang="el-GR" sz="2800" dirty="0">
                <a:solidFill>
                  <a:srgbClr val="00B0F0"/>
                </a:solidFill>
                <a:latin typeface="+mj-lt"/>
              </a:rPr>
              <a:t>κλασική ακαδημαϊκή </a:t>
            </a:r>
            <a:r>
              <a:rPr lang="el-GR" sz="2800" dirty="0">
                <a:solidFill>
                  <a:srgbClr val="00B0F0"/>
                </a:solidFill>
                <a:latin typeface="+mj-lt"/>
              </a:rPr>
              <a:t>δομή</a:t>
            </a:r>
            <a:r>
              <a:rPr lang="el-GR" sz="2800" dirty="0">
                <a:latin typeface="+mj-lt"/>
              </a:rPr>
              <a:t>: </a:t>
            </a:r>
            <a:r>
              <a:rPr lang="el-GR" sz="2800" u="sng" dirty="0">
                <a:latin typeface="+mj-lt"/>
              </a:rPr>
              <a:t>εισαγωγή, θεωρητικό πλαίσιο, μεθοδολογία, παρουσίαση αποτελεσμάτων/ανάλυση, συζήτηση–συμπεράσματα</a:t>
            </a:r>
            <a:r>
              <a:rPr lang="el-GR" sz="2800" dirty="0">
                <a:latin typeface="+mj-lt"/>
              </a:rPr>
              <a:t>. </a:t>
            </a:r>
            <a:endParaRPr lang="el-GR" sz="2800" dirty="0" smtClean="0">
              <a:latin typeface="+mj-lt"/>
            </a:endParaRPr>
          </a:p>
          <a:p>
            <a:endParaRPr lang="el-GR" sz="2800" dirty="0">
              <a:latin typeface="+mj-lt"/>
            </a:endParaRPr>
          </a:p>
          <a:p>
            <a:r>
              <a:rPr lang="el-GR" sz="2800" dirty="0" smtClean="0">
                <a:latin typeface="+mj-lt"/>
              </a:rPr>
              <a:t>Όλα </a:t>
            </a:r>
            <a:r>
              <a:rPr lang="el-GR" sz="2800" dirty="0">
                <a:latin typeface="+mj-lt"/>
              </a:rPr>
              <a:t>χρησιμοποιούν </a:t>
            </a:r>
            <a:r>
              <a:rPr lang="el-GR" sz="2800" dirty="0">
                <a:solidFill>
                  <a:srgbClr val="00B0F0"/>
                </a:solidFill>
                <a:latin typeface="+mj-lt"/>
              </a:rPr>
              <a:t>τυπική βιβλιογραφία τύπου APA </a:t>
            </a:r>
            <a:r>
              <a:rPr lang="el-GR" sz="2800" dirty="0">
                <a:latin typeface="+mj-lt"/>
              </a:rPr>
              <a:t>στο τέλος (ακόμη κι αν το ίδιο το περιοδικό έχει μικρές παραλλαγές), και γράφουν σε </a:t>
            </a:r>
            <a:r>
              <a:rPr lang="el-GR" sz="2800" dirty="0" smtClean="0">
                <a:solidFill>
                  <a:srgbClr val="00B0F0"/>
                </a:solidFill>
                <a:latin typeface="+mj-lt"/>
              </a:rPr>
              <a:t>τρίτο πρόσωπο</a:t>
            </a:r>
            <a:r>
              <a:rPr lang="el-GR" sz="2800" dirty="0">
                <a:solidFill>
                  <a:srgbClr val="00B0F0"/>
                </a:solidFill>
                <a:latin typeface="+mj-lt"/>
              </a:rPr>
              <a:t>, με επίσημη, «επιστημονική» γλώσσα</a:t>
            </a:r>
            <a:r>
              <a:rPr lang="el-GR" sz="2800" dirty="0">
                <a:latin typeface="+mj-lt"/>
              </a:rPr>
              <a:t>. Ακόμη και η εθνογραφική μελέτη στη μαθηματική τάξη με τα κορίτσια </a:t>
            </a:r>
            <a:r>
              <a:rPr lang="el-GR" sz="2800" dirty="0" err="1">
                <a:latin typeface="+mj-lt"/>
              </a:rPr>
              <a:t>Ρομά</a:t>
            </a:r>
            <a:r>
              <a:rPr lang="el-GR" sz="2800" dirty="0">
                <a:latin typeface="+mj-lt"/>
              </a:rPr>
              <a:t>, αν και </a:t>
            </a:r>
            <a:r>
              <a:rPr lang="el-GR" sz="2800" dirty="0">
                <a:solidFill>
                  <a:srgbClr val="00B0F0"/>
                </a:solidFill>
                <a:latin typeface="+mj-lt"/>
              </a:rPr>
              <a:t>δουλεύει με πολύ ζωντανό λόγο</a:t>
            </a:r>
            <a:r>
              <a:rPr lang="el-GR" sz="2800" dirty="0">
                <a:latin typeface="+mj-lt"/>
              </a:rPr>
              <a:t>, έχει πλήρως «</a:t>
            </a:r>
            <a:r>
              <a:rPr lang="el-GR" sz="2800" dirty="0">
                <a:solidFill>
                  <a:srgbClr val="00B0F0"/>
                </a:solidFill>
                <a:latin typeface="+mj-lt"/>
              </a:rPr>
              <a:t>κανονική» μορφή άρθρου </a:t>
            </a:r>
            <a:r>
              <a:rPr lang="el-GR" sz="2800" dirty="0">
                <a:latin typeface="+mj-lt"/>
              </a:rPr>
              <a:t>περιοδικού, με </a:t>
            </a:r>
            <a:r>
              <a:rPr lang="el-GR" sz="2800" u="sng" dirty="0">
                <a:latin typeface="+mj-lt"/>
              </a:rPr>
              <a:t>σαφή αναφορά στη μέθοδο, στο δείγμα, στα αποσπάσματα διαλόγου</a:t>
            </a:r>
            <a:r>
              <a:rPr lang="el-GR" sz="2800" dirty="0">
                <a:latin typeface="+mj-lt"/>
              </a:rPr>
              <a:t> κτλ. Και η </a:t>
            </a:r>
            <a:r>
              <a:rPr lang="el-GR" sz="2800" dirty="0" err="1">
                <a:latin typeface="+mj-lt"/>
              </a:rPr>
              <a:t>ιστορικο</a:t>
            </a:r>
            <a:r>
              <a:rPr lang="el-GR" sz="2800" dirty="0">
                <a:latin typeface="+mj-lt"/>
              </a:rPr>
              <a:t>–βιογραφική ανάλυση της </a:t>
            </a:r>
            <a:r>
              <a:rPr lang="el-GR" sz="2800" dirty="0" err="1">
                <a:latin typeface="+mj-lt"/>
              </a:rPr>
              <a:t>Καλλεράντε</a:t>
            </a:r>
            <a:r>
              <a:rPr lang="el-GR" sz="2800" dirty="0">
                <a:latin typeface="+mj-lt"/>
              </a:rPr>
              <a:t> και η ανάλυση των τάσεων στο ICODL κλείνουν με τυπικό τμήμα </a:t>
            </a:r>
            <a:r>
              <a:rPr lang="el-GR" sz="2800" dirty="0">
                <a:solidFill>
                  <a:srgbClr val="00B0F0"/>
                </a:solidFill>
                <a:latin typeface="+mj-lt"/>
              </a:rPr>
              <a:t>«Βιβλιογραφία»</a:t>
            </a:r>
            <a:r>
              <a:rPr lang="el-GR" sz="2800" dirty="0">
                <a:latin typeface="+mj-lt"/>
              </a:rPr>
              <a:t> και στήνουν το κείμενο πάνω σε ορισμούς, θεωρία, μεθοδολογικό κομμάτι και συμπεράσματα.</a:t>
            </a:r>
          </a:p>
        </p:txBody>
      </p:sp>
    </p:spTree>
    <p:extLst>
      <p:ext uri="{BB962C8B-B14F-4D97-AF65-F5344CB8AC3E}">
        <p14:creationId xmlns:p14="http://schemas.microsoft.com/office/powerpoint/2010/main" val="4144019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47474" y="767529"/>
            <a:ext cx="11400816" cy="5509200"/>
          </a:xfrm>
          <a:prstGeom prst="rect">
            <a:avLst/>
          </a:prstGeom>
        </p:spPr>
        <p:txBody>
          <a:bodyPr wrap="square">
            <a:spAutoFit/>
          </a:bodyPr>
          <a:lstStyle/>
          <a:p>
            <a:r>
              <a:rPr lang="el-GR" sz="3200" dirty="0">
                <a:latin typeface="+mj-lt"/>
              </a:rPr>
              <a:t>Από εκεί και πέρα, αρχίζουν οι </a:t>
            </a:r>
            <a:r>
              <a:rPr lang="el-GR" sz="3200" dirty="0">
                <a:solidFill>
                  <a:srgbClr val="00B0F0"/>
                </a:solidFill>
                <a:latin typeface="+mj-lt"/>
              </a:rPr>
              <a:t>ουσιαστικές διαφορές στο ύφος</a:t>
            </a:r>
            <a:r>
              <a:rPr lang="el-GR" sz="3200" dirty="0">
                <a:latin typeface="+mj-lt"/>
              </a:rPr>
              <a:t>. Τα ποσοτικά άρθρα, όπως η μελέτη με τις βινιέτες για την αναπηρία ή η έρευνα–δημοσκόπηση σε μαθητές λυκείου, έχουν πιο «ξερό» και συμπυκνωμένο στυλ: πολλές προτάσεις τύπου «τα αποτελέσματα δείχνουν ότι…», συνεχείς αναφορές σε ποσοστά, πίνακες και στατιστικούς όρους, μικρότερες παραγράφους και λιγότερο αφηγηματικό λόγο. </a:t>
            </a:r>
            <a:r>
              <a:rPr lang="el-GR" sz="3200" dirty="0">
                <a:latin typeface="+mj-lt"/>
              </a:rPr>
              <a:t>Οι μαθητές </a:t>
            </a:r>
            <a:r>
              <a:rPr lang="el-GR" sz="3200" dirty="0" smtClean="0">
                <a:latin typeface="+mj-lt"/>
              </a:rPr>
              <a:t>και οι μαθήτριες εμφανίζονται </a:t>
            </a:r>
            <a:r>
              <a:rPr lang="el-GR" sz="3200" dirty="0">
                <a:latin typeface="+mj-lt"/>
              </a:rPr>
              <a:t>ως ποσοστό του δείγματος περισσότερο παρά ως ξεχωριστές φωνές. </a:t>
            </a:r>
            <a:r>
              <a:rPr lang="el-GR" sz="3200" dirty="0">
                <a:latin typeface="+mj-lt"/>
              </a:rPr>
              <a:t>Σε αυτά τα κείμενα η αφήγηση υποχωρεί και κυριαρχεί η περιγραφή «μεταβλητών» και «ευρημάτων», με αρκετή ορολογία και ονοματοποιήσεις (π.χ. στάσεις, αντιλήψεις, επίπεδο γνώσεων).</a:t>
            </a:r>
          </a:p>
        </p:txBody>
      </p:sp>
    </p:spTree>
    <p:extLst>
      <p:ext uri="{BB962C8B-B14F-4D97-AF65-F5344CB8AC3E}">
        <p14:creationId xmlns:p14="http://schemas.microsoft.com/office/powerpoint/2010/main" val="3069746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778213" y="1096437"/>
            <a:ext cx="10651787" cy="4524315"/>
          </a:xfrm>
          <a:prstGeom prst="rect">
            <a:avLst/>
          </a:prstGeom>
        </p:spPr>
        <p:txBody>
          <a:bodyPr wrap="square">
            <a:spAutoFit/>
          </a:bodyPr>
          <a:lstStyle/>
          <a:p>
            <a:r>
              <a:rPr lang="el-GR" sz="2400" dirty="0"/>
              <a:t>Αντίθετα, οι ποιοτικές μελέτες – η σχολική εθνογραφία της </a:t>
            </a:r>
            <a:r>
              <a:rPr lang="el-GR" sz="2400" dirty="0" err="1"/>
              <a:t>Χρονάκη</a:t>
            </a:r>
            <a:r>
              <a:rPr lang="el-GR" sz="2400" dirty="0"/>
              <a:t>, το κείμενο φαινομενολογίας και η βιογραφική–ιστορική ανάλυση – έχουν πιο </a:t>
            </a:r>
            <a:r>
              <a:rPr lang="el-GR" sz="2400" dirty="0">
                <a:solidFill>
                  <a:srgbClr val="00B0F0"/>
                </a:solidFill>
              </a:rPr>
              <a:t>πυκνό, περιγραφικό και «γεμάτο» λόγο</a:t>
            </a:r>
            <a:r>
              <a:rPr lang="el-GR" sz="2400" dirty="0"/>
              <a:t>. </a:t>
            </a:r>
            <a:r>
              <a:rPr lang="el-GR" sz="2400" dirty="0"/>
              <a:t>Στην εθνογραφία της μαθηματικής τάξης </a:t>
            </a:r>
            <a:r>
              <a:rPr lang="el-GR" sz="2400" dirty="0" smtClean="0"/>
              <a:t>η </a:t>
            </a:r>
            <a:r>
              <a:rPr lang="el-GR" sz="2400" dirty="0" err="1" smtClean="0"/>
              <a:t>Χρονάκη</a:t>
            </a:r>
            <a:r>
              <a:rPr lang="el-GR" sz="2400" dirty="0" smtClean="0"/>
              <a:t> στήνει </a:t>
            </a:r>
            <a:r>
              <a:rPr lang="el-GR" sz="2400" dirty="0"/>
              <a:t>σκηνές, μεταφέρει αποσπάσματα διαλόγων, περιγράφει εκτενώς </a:t>
            </a:r>
            <a:r>
              <a:rPr lang="el-GR" sz="2400" dirty="0" err="1"/>
              <a:t>μικρο</a:t>
            </a:r>
            <a:r>
              <a:rPr lang="el-GR" sz="2400" dirty="0"/>
              <a:t>-στιγμές της τάξης και παρεμβάλλει θεωρητικό σχολιασμό ανάμεσα στα αποσπάσματα. Η </a:t>
            </a:r>
            <a:r>
              <a:rPr lang="el-GR" sz="2400" dirty="0">
                <a:solidFill>
                  <a:srgbClr val="00B0F0"/>
                </a:solidFill>
              </a:rPr>
              <a:t>γλώσσα είναι λιγότερο τεχνική </a:t>
            </a:r>
            <a:r>
              <a:rPr lang="el-GR" sz="2400" dirty="0"/>
              <a:t>με την έννοια των αριθμών και περισσότερο θεωρητικά φορτισμένη: έννοιες όπως ετερότητα, ταυτότητα, λόγος, πρακτικές διατρέχουν το κείμενο. </a:t>
            </a:r>
            <a:r>
              <a:rPr lang="el-GR" sz="2400" dirty="0" err="1"/>
              <a:t>Χρονάκη</a:t>
            </a:r>
            <a:r>
              <a:rPr lang="el-GR" sz="2400" dirty="0"/>
              <a:t> </a:t>
            </a:r>
            <a:r>
              <a:rPr lang="el-GR" sz="2400" dirty="0" err="1"/>
              <a:t>Ρομά</a:t>
            </a:r>
            <a:r>
              <a:rPr lang="el-GR" sz="2400" dirty="0"/>
              <a:t> Μαθηματικά Στο φαινομενολογικό κείμενο η </a:t>
            </a:r>
            <a:r>
              <a:rPr lang="el-GR" sz="2400" dirty="0">
                <a:solidFill>
                  <a:srgbClr val="00B0F0"/>
                </a:solidFill>
              </a:rPr>
              <a:t>γλώσσα γίνεται ακόμη πιο εσωτερική</a:t>
            </a:r>
            <a:r>
              <a:rPr lang="el-GR" sz="2400" dirty="0"/>
              <a:t>: μιλά για βίωμα, ουσία μιας εμπειρίας, για τον τρόπο που ο χώρος, ο χρόνος και οι σχέσεις συγκροτούν την εμπειρία του μαθήματος. Εκεί βλέπεις περισσότερες </a:t>
            </a:r>
            <a:r>
              <a:rPr lang="el-GR" sz="2400" dirty="0">
                <a:solidFill>
                  <a:srgbClr val="00B0F0"/>
                </a:solidFill>
              </a:rPr>
              <a:t>στοχαστικές φράσεις, λιγότερα «δεδομένα» και περισσότερες προτάσεις που ερμηνεύουν νόημα</a:t>
            </a:r>
            <a:r>
              <a:rPr lang="el-GR" sz="2400" dirty="0"/>
              <a:t>. </a:t>
            </a:r>
          </a:p>
        </p:txBody>
      </p:sp>
    </p:spTree>
    <p:extLst>
      <p:ext uri="{BB962C8B-B14F-4D97-AF65-F5344CB8AC3E}">
        <p14:creationId xmlns:p14="http://schemas.microsoft.com/office/powerpoint/2010/main" val="1625356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719847" y="950522"/>
            <a:ext cx="11108987" cy="4524315"/>
          </a:xfrm>
          <a:prstGeom prst="rect">
            <a:avLst/>
          </a:prstGeom>
        </p:spPr>
        <p:txBody>
          <a:bodyPr wrap="square">
            <a:spAutoFit/>
          </a:bodyPr>
          <a:lstStyle/>
          <a:p>
            <a:r>
              <a:rPr lang="el-GR" sz="2400" dirty="0"/>
              <a:t>Η ιστορική–βιογραφική ανάλυση της </a:t>
            </a:r>
            <a:r>
              <a:rPr lang="el-GR" sz="2400" dirty="0" err="1"/>
              <a:t>Καλλεράντε</a:t>
            </a:r>
            <a:r>
              <a:rPr lang="el-GR" sz="2400" dirty="0"/>
              <a:t> έχει το πιο «θεωρητικό» και αφηρημένο ύφος: η γλώσσα της είναι γεμάτη όρους όπως </a:t>
            </a:r>
            <a:r>
              <a:rPr lang="el-GR" sz="2400" dirty="0">
                <a:solidFill>
                  <a:srgbClr val="00B0F0"/>
                </a:solidFill>
              </a:rPr>
              <a:t>βιογραφική ανάλυση, </a:t>
            </a:r>
            <a:r>
              <a:rPr lang="el-GR" sz="2400" dirty="0" err="1">
                <a:solidFill>
                  <a:srgbClr val="00B0F0"/>
                </a:solidFill>
              </a:rPr>
              <a:t>μικρο</a:t>
            </a:r>
            <a:r>
              <a:rPr lang="el-GR" sz="2400" dirty="0">
                <a:solidFill>
                  <a:srgbClr val="00B0F0"/>
                </a:solidFill>
              </a:rPr>
              <a:t>-ιστορία, κοινωνικά υποκείμενα, λόγος, δομή, πολιτική δυναμική της εκπαίδευσης</a:t>
            </a:r>
            <a:r>
              <a:rPr lang="el-GR" sz="2400" dirty="0"/>
              <a:t>. Οι προτάσεις είναι συχνά μεγάλες, με πολλές δευτερεύουσες, και το κείμενο κάνει διαρκώς </a:t>
            </a:r>
            <a:r>
              <a:rPr lang="el-GR" sz="2400" dirty="0" err="1"/>
              <a:t>μετα</a:t>
            </a:r>
            <a:r>
              <a:rPr lang="el-GR" sz="2400" dirty="0"/>
              <a:t>-σχόλια για τη μέθοδο, για το τι σημαίνει να διαβάζουμε τις αφηγήσεις εκπαιδευτικών ως </a:t>
            </a:r>
            <a:r>
              <a:rPr lang="el-GR" sz="2400" dirty="0" err="1"/>
              <a:t>μικρο</a:t>
            </a:r>
            <a:r>
              <a:rPr lang="el-GR" sz="2400" dirty="0"/>
              <a:t>-ιστορία εκπαιδευτικής πολιτικής. Ιστορική έρευνα Σε σχέση με αυτή τη «θεωρητικοποιημένη» γραφή, το άρθρο για τη θεμελιωμένη θεωρία στο ICODL έχει πιο «τεχνικό–μεθοδολογικό» ύφος: λέει ρητά ότι χρησιμοποιείται θεμελιωμένη θεωρία και ανάλυση περιεχομένου, περιγράφει τι θεωρεί δείγμα, ποια εργαλεία ανάλυσης αξιοποιεί, και στη συνέχεια μιλά με γλώσσα κατηγοριών, υποκατηγοριών και ερευνητικών τάσεων. Η έμφαση είναι σε χάρτες, κατηγοριοποιήσεις και τάσεις του πεδίου, όχι σε προσωπικές φωνές.</a:t>
            </a:r>
          </a:p>
        </p:txBody>
      </p:sp>
    </p:spTree>
    <p:extLst>
      <p:ext uri="{BB962C8B-B14F-4D97-AF65-F5344CB8AC3E}">
        <p14:creationId xmlns:p14="http://schemas.microsoft.com/office/powerpoint/2010/main" val="1718648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62646"/>
            <a:ext cx="12192000" cy="6494085"/>
          </a:xfrm>
          <a:prstGeom prst="rect">
            <a:avLst/>
          </a:prstGeom>
        </p:spPr>
        <p:txBody>
          <a:bodyPr wrap="square">
            <a:spAutoFit/>
          </a:bodyPr>
          <a:lstStyle/>
          <a:p>
            <a:pPr algn="just"/>
            <a:r>
              <a:rPr lang="el-GR" sz="3200" dirty="0">
                <a:latin typeface="+mj-lt"/>
              </a:rPr>
              <a:t>Οι αφηγήσεις ζωής στο κείμενο για το </a:t>
            </a:r>
            <a:r>
              <a:rPr lang="el-GR" sz="3200" dirty="0" err="1">
                <a:latin typeface="+mj-lt"/>
              </a:rPr>
              <a:t>brain</a:t>
            </a:r>
            <a:r>
              <a:rPr lang="el-GR" sz="3200" dirty="0">
                <a:latin typeface="+mj-lt"/>
              </a:rPr>
              <a:t> </a:t>
            </a:r>
            <a:r>
              <a:rPr lang="el-GR" sz="3200" dirty="0" err="1">
                <a:latin typeface="+mj-lt"/>
              </a:rPr>
              <a:t>drain</a:t>
            </a:r>
            <a:r>
              <a:rPr lang="el-GR" sz="3200" dirty="0">
                <a:latin typeface="+mj-lt"/>
              </a:rPr>
              <a:t> έχουν πολύ ιδιαίτερο στυλ γιατί συνδυάζουν διδακτορική αυστηρότητα με έντονη αφηγηματικότητα. Στα θεωρητικά και μεθοδολογικά κεφάλαια η γραφή είναι «σχολική» με την καλή έννοια: επαναλαμβάνει ορισμούς, κάνει ιστορική αναδρομή, εξηγεί με πολύ καθαρό τρόπο τι είναι η βιογραφική μέθοδος, πώς στήνεται μια συνέντευξη, ποιοι είναι οι σκοποί της έρευνας. Από το μεθοδολογικό κεφάλαιο και μετά, όταν παρουσιάζονται τα ευρήματα, το ύφος γυρίζει πιο κοντά στη λογική της αφήγησης: οι ζωές των τριών νηπιαγωγών ξετυλίγονται χρονικά, με επεισόδια, κρίσεις, στροφές, και η ερευνήτρια παρεμβάλλει αναλύσεις που συνδέουν τα προσωπικά βιώματα με το φαινόμενο της φυγής επιστημόνων. Γενικά η διατριβή, επειδή είναι μεγάλη σε έκταση, αντέχει πολύ περισσότερη </a:t>
            </a:r>
            <a:r>
              <a:rPr lang="el-GR" sz="3200" dirty="0" err="1">
                <a:latin typeface="+mj-lt"/>
              </a:rPr>
              <a:t>επεξηγηματικότητα</a:t>
            </a:r>
            <a:r>
              <a:rPr lang="el-GR" sz="3200" dirty="0">
                <a:latin typeface="+mj-lt"/>
              </a:rPr>
              <a:t> και επανάληψη από ένα άρθρο περιοδικού.</a:t>
            </a:r>
          </a:p>
        </p:txBody>
      </p:sp>
    </p:spTree>
    <p:extLst>
      <p:ext uri="{BB962C8B-B14F-4D97-AF65-F5344CB8AC3E}">
        <p14:creationId xmlns:p14="http://schemas.microsoft.com/office/powerpoint/2010/main" val="3973112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7821" y="184825"/>
            <a:ext cx="12033115" cy="6494085"/>
          </a:xfrm>
          <a:prstGeom prst="rect">
            <a:avLst/>
          </a:prstGeom>
        </p:spPr>
        <p:txBody>
          <a:bodyPr wrap="square">
            <a:spAutoFit/>
          </a:bodyPr>
          <a:lstStyle/>
          <a:p>
            <a:pPr algn="just"/>
            <a:r>
              <a:rPr lang="el-GR" sz="3200" dirty="0">
                <a:latin typeface="+mj-lt"/>
              </a:rPr>
              <a:t>Αν τα συγκρίνεις μεταξύ τους, θα έλεγες ότι όλα μοιράζονται μια κοινή «επιφάνεια» (περίληψη, </a:t>
            </a:r>
            <a:r>
              <a:rPr lang="el-GR" sz="3200" dirty="0" err="1">
                <a:latin typeface="+mj-lt"/>
              </a:rPr>
              <a:t>abstract</a:t>
            </a:r>
            <a:r>
              <a:rPr lang="el-GR" sz="3200" dirty="0">
                <a:latin typeface="+mj-lt"/>
              </a:rPr>
              <a:t>, κεφάλαια, βιβλιογραφία, ομοιόμορφες παραπομπές), αλλά σε βάθος ο τρόπος γραφής ακολουθεί τη λογική της μεθόδου. Όσο πιο ποσοτική/πειραματική η δουλειά, τόσο πιο κοφτό, τυποποιημένο και «</a:t>
            </a:r>
            <a:r>
              <a:rPr lang="el-GR" sz="3200" dirty="0" err="1">
                <a:latin typeface="+mj-lt"/>
              </a:rPr>
              <a:t>αντικειμενοποιημένο</a:t>
            </a:r>
            <a:r>
              <a:rPr lang="el-GR" sz="3200" dirty="0">
                <a:latin typeface="+mj-lt"/>
              </a:rPr>
              <a:t>» το στυλ. Όσο πιο ερμηνευτική η προσέγγιση (εθνογραφία, φαινομενολογία, αφηγήσεις ζωής, ιστορική–βιογραφική ανάλυση), τόσο πιο αφηγηματικό, περιγραφικό, στοχαστικό και θεωρητικά φορτισμένο γίνεται το κείμενο, με περισσότερες φωνές συμμετεχόντων και λιγότερους αριθμούς. Αυτό είναι ακριβώς κάτι που μπορείς να δουλέψεις με τους φοιτητές: να δουν ότι το «στιλ» δεν είναι διακοσμητικό, αλλά συνδέεται με το τι μετράμε ως γνώση και ως αποδεικτικό στοιχείο σε κάθε παράδειγμα.</a:t>
            </a:r>
          </a:p>
        </p:txBody>
      </p:sp>
    </p:spTree>
    <p:extLst>
      <p:ext uri="{BB962C8B-B14F-4D97-AF65-F5344CB8AC3E}">
        <p14:creationId xmlns:p14="http://schemas.microsoft.com/office/powerpoint/2010/main" val="4033989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54476" y="1470233"/>
            <a:ext cx="11060349" cy="3970318"/>
          </a:xfrm>
          <a:prstGeom prst="rect">
            <a:avLst/>
          </a:prstGeom>
        </p:spPr>
        <p:txBody>
          <a:bodyPr wrap="square">
            <a:spAutoFit/>
          </a:bodyPr>
          <a:lstStyle/>
          <a:p>
            <a:r>
              <a:rPr lang="el-GR" sz="2800" dirty="0"/>
              <a:t>Η </a:t>
            </a:r>
            <a:r>
              <a:rPr lang="el-GR" sz="2800" dirty="0">
                <a:latin typeface="+mj-lt"/>
              </a:rPr>
              <a:t>πειραματική μέθοδος στη σύγχρονη κοινωνική και εκπαιδευτική έρευνα θεμελιώνεται από τον </a:t>
            </a:r>
            <a:r>
              <a:rPr lang="el-GR" sz="2800" dirty="0">
                <a:solidFill>
                  <a:srgbClr val="00B0F0"/>
                </a:solidFill>
                <a:latin typeface="+mj-lt"/>
              </a:rPr>
              <a:t>Ρόναλντ Φίσερ</a:t>
            </a:r>
            <a:r>
              <a:rPr lang="el-GR" sz="2800" dirty="0">
                <a:latin typeface="+mj-lt"/>
              </a:rPr>
              <a:t>, ο οποίος εισήγαγε τις αρχές του ελέγχου μεταβλητών, της </a:t>
            </a:r>
            <a:r>
              <a:rPr lang="el-GR" sz="2800" dirty="0" err="1">
                <a:latin typeface="+mj-lt"/>
              </a:rPr>
              <a:t>τυχαιοποίησης</a:t>
            </a:r>
            <a:r>
              <a:rPr lang="el-GR" sz="2800" dirty="0">
                <a:latin typeface="+mj-lt"/>
              </a:rPr>
              <a:t> και των στατιστικών δοκιμών. Στην ψυχολογία, η παράδοση των εργαστηριακών πειραμάτων ξεκινά από τον </a:t>
            </a:r>
            <a:r>
              <a:rPr lang="el-GR" sz="2800" dirty="0">
                <a:solidFill>
                  <a:srgbClr val="00B0F0"/>
                </a:solidFill>
                <a:latin typeface="+mj-lt"/>
              </a:rPr>
              <a:t>Βίλχελμ </a:t>
            </a:r>
            <a:r>
              <a:rPr lang="el-GR" sz="2800" dirty="0" err="1">
                <a:solidFill>
                  <a:srgbClr val="00B0F0"/>
                </a:solidFill>
                <a:latin typeface="+mj-lt"/>
              </a:rPr>
              <a:t>Βουντ</a:t>
            </a:r>
            <a:r>
              <a:rPr lang="el-GR" sz="2800" dirty="0">
                <a:solidFill>
                  <a:srgbClr val="00B0F0"/>
                </a:solidFill>
                <a:latin typeface="+mj-lt"/>
              </a:rPr>
              <a:t> </a:t>
            </a:r>
            <a:r>
              <a:rPr lang="el-GR" sz="2800" dirty="0">
                <a:latin typeface="+mj-lt"/>
              </a:rPr>
              <a:t>και συνεχίζεται με τη συμπεριφοριστική σχολή (</a:t>
            </a:r>
            <a:r>
              <a:rPr lang="el-GR" sz="2800" dirty="0" err="1">
                <a:latin typeface="+mj-lt"/>
              </a:rPr>
              <a:t>Σκίνερ</a:t>
            </a:r>
            <a:r>
              <a:rPr lang="el-GR" sz="2800" dirty="0">
                <a:latin typeface="+mj-lt"/>
              </a:rPr>
              <a:t>, </a:t>
            </a:r>
            <a:r>
              <a:rPr lang="el-GR" sz="2800" dirty="0" err="1">
                <a:latin typeface="+mj-lt"/>
              </a:rPr>
              <a:t>Γουάτσον</a:t>
            </a:r>
            <a:r>
              <a:rPr lang="el-GR" sz="2800" dirty="0">
                <a:latin typeface="+mj-lt"/>
              </a:rPr>
              <a:t>) που καθιέρωσε τις πειραματικές δοκιμές με ανθρώπους και ζώα. Στην εκπαίδευση, η πειραματική λογική μεταφέρεται κυρίως μέσω της εκπαιδευτικής ψυχολογίας του </a:t>
            </a:r>
            <a:r>
              <a:rPr lang="el-GR" sz="2800" dirty="0" err="1">
                <a:solidFill>
                  <a:srgbClr val="00B0F0"/>
                </a:solidFill>
                <a:latin typeface="+mj-lt"/>
              </a:rPr>
              <a:t>Thorndike</a:t>
            </a:r>
            <a:r>
              <a:rPr lang="el-GR" sz="2800" dirty="0">
                <a:latin typeface="+mj-lt"/>
              </a:rPr>
              <a:t>, ο οποίος θεωρείται ο πρώτος που έκανε συστηματικά πειράματα σε σχολικά περιβάλλοντα.</a:t>
            </a:r>
          </a:p>
        </p:txBody>
      </p:sp>
    </p:spTree>
    <p:extLst>
      <p:ext uri="{BB962C8B-B14F-4D97-AF65-F5344CB8AC3E}">
        <p14:creationId xmlns:p14="http://schemas.microsoft.com/office/powerpoint/2010/main" val="17392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journals.epublishing.ekt.gr/public/journals/1/cover_issue_1026_el_GR.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20137" y="189570"/>
            <a:ext cx="4643763" cy="6568677"/>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5354871" y="573392"/>
            <a:ext cx="6096000" cy="5632311"/>
          </a:xfrm>
          <a:prstGeom prst="rect">
            <a:avLst/>
          </a:prstGeom>
        </p:spPr>
        <p:txBody>
          <a:bodyPr>
            <a:spAutoFit/>
          </a:bodyPr>
          <a:lstStyle/>
          <a:p>
            <a:endParaRPr lang="en-US" dirty="0" smtClean="0"/>
          </a:p>
          <a:p>
            <a:r>
              <a:rPr lang="el-GR" dirty="0" smtClean="0">
                <a:latin typeface="+mj-lt"/>
              </a:rPr>
              <a:t>Η μεθοδολογία είναι </a:t>
            </a:r>
            <a:r>
              <a:rPr lang="el-GR" dirty="0" err="1" smtClean="0">
                <a:latin typeface="+mj-lt"/>
              </a:rPr>
              <a:t>ημι</a:t>
            </a:r>
            <a:r>
              <a:rPr lang="el-GR" dirty="0" smtClean="0">
                <a:latin typeface="+mj-lt"/>
              </a:rPr>
              <a:t>-πειραματική με προ-τεστ και </a:t>
            </a:r>
            <a:r>
              <a:rPr lang="el-GR" dirty="0" err="1" smtClean="0">
                <a:latin typeface="+mj-lt"/>
              </a:rPr>
              <a:t>μετα</a:t>
            </a:r>
            <a:r>
              <a:rPr lang="el-GR" dirty="0" smtClean="0">
                <a:latin typeface="+mj-lt"/>
              </a:rPr>
              <a:t>-τεστ, χρήση βινιετών ως εργαλείου μέτρησης και σύγκριση πειραματικής και ομάδας ελέγχου. Η έρευνα εξετάζει τη γνώση και τις αντιλήψεις μαθητών δημοτικού για την αναπηρία πριν και μετά από πρόγραμμα παρέμβασης.</a:t>
            </a:r>
            <a:endParaRPr lang="en-US" dirty="0" smtClean="0">
              <a:latin typeface="+mj-lt"/>
            </a:endParaRPr>
          </a:p>
          <a:p>
            <a:r>
              <a:rPr lang="el-GR" dirty="0" smtClean="0">
                <a:solidFill>
                  <a:srgbClr val="00B0F0"/>
                </a:solidFill>
                <a:latin typeface="+mj-lt"/>
              </a:rPr>
              <a:t>APA: </a:t>
            </a:r>
            <a:r>
              <a:rPr lang="el-GR" dirty="0" err="1" smtClean="0">
                <a:solidFill>
                  <a:srgbClr val="00B0F0"/>
                </a:solidFill>
                <a:latin typeface="+mj-lt"/>
              </a:rPr>
              <a:t>Louari</a:t>
            </a:r>
            <a:r>
              <a:rPr lang="el-GR" dirty="0" smtClean="0">
                <a:solidFill>
                  <a:srgbClr val="00B0F0"/>
                </a:solidFill>
                <a:latin typeface="+mj-lt"/>
              </a:rPr>
              <a:t>, M. (2018). Η βινιέτα ως εργαλείο ανίχνευσης των γνώσεων των μαθητών Δημοτικού Σχολείου για την αναπηρία. </a:t>
            </a:r>
            <a:r>
              <a:rPr lang="el-GR" i="1" dirty="0" smtClean="0">
                <a:solidFill>
                  <a:srgbClr val="00B0F0"/>
                </a:solidFill>
                <a:latin typeface="+mj-lt"/>
              </a:rPr>
              <a:t>Επιστημονική Επετηρίδα ΠΤΝ Παν. Ιωαννίνων</a:t>
            </a:r>
            <a:r>
              <a:rPr lang="el-GR" dirty="0" smtClean="0">
                <a:solidFill>
                  <a:srgbClr val="00B0F0"/>
                </a:solidFill>
                <a:latin typeface="+mj-lt"/>
              </a:rPr>
              <a:t>, 11(2), 27–49.</a:t>
            </a:r>
            <a:endParaRPr lang="en-US" dirty="0" smtClean="0">
              <a:solidFill>
                <a:srgbClr val="00B0F0"/>
              </a:solidFill>
              <a:latin typeface="+mj-lt"/>
            </a:endParaRPr>
          </a:p>
          <a:p>
            <a:endParaRPr lang="en-US" dirty="0">
              <a:latin typeface="+mj-lt"/>
            </a:endParaRPr>
          </a:p>
          <a:p>
            <a:r>
              <a:rPr lang="el-GR" dirty="0" smtClean="0">
                <a:latin typeface="+mj-lt"/>
              </a:rPr>
              <a:t>Περίληψη: Η μελέτη αξιοποιεί μια σειρά βινιετών για να ανιχνεύσει τις γνώσεις 364 μαθητών σχετικά με την αναπηρία. Τα αποτελέσματα δείχνουν ότι οι μαθητές συνδέουν κυρίως την αναπηρία με κινητικές δυσκολίες και δυσκολεύονται να αναγνωρίσουν λιγότερο «ορατές» μορφές, όπως τον αυτισμό. Μετά την παρέμβαση, η πειραματική ομάδα βελτίωσε σημαντικά την ικανότητά της να αναγνωρίζει διαφορετικές αναπηρίες. Η έρευνα αναδεικνύει τη σημασία </a:t>
            </a:r>
            <a:r>
              <a:rPr lang="el-GR" dirty="0" err="1" smtClean="0">
                <a:latin typeface="+mj-lt"/>
              </a:rPr>
              <a:t>στοχευμένων</a:t>
            </a:r>
            <a:r>
              <a:rPr lang="el-GR" dirty="0" smtClean="0">
                <a:latin typeface="+mj-lt"/>
              </a:rPr>
              <a:t> εκπαιδευτικών προγραμμάτων για την κατανόηση της αναπηρίας στο δημοτικό σχολείο.</a:t>
            </a:r>
            <a:endParaRPr lang="el-GR" dirty="0">
              <a:latin typeface="+mj-lt"/>
            </a:endParaRPr>
          </a:p>
        </p:txBody>
      </p:sp>
    </p:spTree>
    <p:extLst>
      <p:ext uri="{BB962C8B-B14F-4D97-AF65-F5344CB8AC3E}">
        <p14:creationId xmlns:p14="http://schemas.microsoft.com/office/powerpoint/2010/main" val="222179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29965" y="896302"/>
            <a:ext cx="9406647" cy="5262979"/>
          </a:xfrm>
          <a:prstGeom prst="rect">
            <a:avLst/>
          </a:prstGeom>
        </p:spPr>
        <p:txBody>
          <a:bodyPr wrap="square">
            <a:spAutoFit/>
          </a:bodyPr>
          <a:lstStyle/>
          <a:p>
            <a:r>
              <a:rPr lang="el-GR" sz="2400" dirty="0">
                <a:latin typeface="+mj-lt"/>
              </a:rPr>
              <a:t>«Από την ανάλυση των δεδομένων διαπιστώθηκε ότι οι μαθητές αναγνωρίζουν ως άτομα με αναπηρία κυρίως εκείνα με κινητική αναπηρία</a:t>
            </a:r>
            <a:r>
              <a:rPr lang="el-GR" sz="2400" dirty="0" smtClean="0">
                <a:latin typeface="+mj-lt"/>
              </a:rPr>
              <a:t>.»</a:t>
            </a:r>
          </a:p>
          <a:p>
            <a:endParaRPr lang="el-GR" sz="2400" dirty="0">
              <a:latin typeface="+mj-lt"/>
            </a:endParaRPr>
          </a:p>
          <a:p>
            <a:r>
              <a:rPr lang="el-GR" sz="2400" dirty="0" smtClean="0">
                <a:latin typeface="+mj-lt"/>
              </a:rPr>
              <a:t>«</a:t>
            </a:r>
            <a:r>
              <a:rPr lang="el-GR" sz="2400" dirty="0">
                <a:latin typeface="+mj-lt"/>
              </a:rPr>
              <a:t>Το ποσοστό σωστών απαντήσεων αυξήθηκε σημαντικά μετά την παρέμβαση στην πειραματική ομάδα</a:t>
            </a:r>
            <a:r>
              <a:rPr lang="el-GR" sz="2400" dirty="0" smtClean="0">
                <a:latin typeface="+mj-lt"/>
              </a:rPr>
              <a:t>.»</a:t>
            </a:r>
          </a:p>
          <a:p>
            <a:endParaRPr lang="el-GR" sz="2400" dirty="0">
              <a:latin typeface="+mj-lt"/>
            </a:endParaRPr>
          </a:p>
          <a:p>
            <a:r>
              <a:rPr lang="el-GR" sz="2400" dirty="0" smtClean="0">
                <a:latin typeface="+mj-lt"/>
              </a:rPr>
              <a:t>«</a:t>
            </a:r>
            <a:r>
              <a:rPr lang="el-GR" sz="2400" dirty="0">
                <a:latin typeface="+mj-lt"/>
              </a:rPr>
              <a:t>Οι μαθητές συγχέουν συχνά τη δυσκολία στη μάθηση ή την κοινωνική συμπεριφορά με την έννοια της αναπηρίας</a:t>
            </a:r>
            <a:r>
              <a:rPr lang="el-GR" sz="2400" dirty="0" smtClean="0">
                <a:latin typeface="+mj-lt"/>
              </a:rPr>
              <a:t>.»</a:t>
            </a:r>
          </a:p>
          <a:p>
            <a:endParaRPr lang="el-GR" sz="2400" dirty="0">
              <a:latin typeface="+mj-lt"/>
            </a:endParaRPr>
          </a:p>
          <a:p>
            <a:r>
              <a:rPr lang="el-GR" sz="2400" dirty="0" smtClean="0">
                <a:solidFill>
                  <a:srgbClr val="00B0F0"/>
                </a:solidFill>
                <a:latin typeface="+mj-lt"/>
              </a:rPr>
              <a:t>Σχόλιο</a:t>
            </a:r>
            <a:r>
              <a:rPr lang="el-GR" sz="2400" dirty="0">
                <a:solidFill>
                  <a:srgbClr val="00B0F0"/>
                </a:solidFill>
                <a:latin typeface="+mj-lt"/>
              </a:rPr>
              <a:t>: Η γλώσσα εδώ είναι καθαρά μετρητική και τεχνική: “διαπιστώθηκε ότι…”, “το ποσοστό αυξήθηκε…”. Τα ευρήματα είναι ακριβή, χωρίς συναισθηματική χροιά ή κοινωνική θεωρία. Το κείμενο επιδιώκει τεκμηρίωση, όχι ερμηνεία της εμπειρίας.</a:t>
            </a:r>
          </a:p>
        </p:txBody>
      </p:sp>
    </p:spTree>
    <p:extLst>
      <p:ext uri="{BB962C8B-B14F-4D97-AF65-F5344CB8AC3E}">
        <p14:creationId xmlns:p14="http://schemas.microsoft.com/office/powerpoint/2010/main" val="4242312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6078" y="1838528"/>
            <a:ext cx="8531158" cy="2062103"/>
          </a:xfrm>
          <a:prstGeom prst="rect">
            <a:avLst/>
          </a:prstGeom>
          <a:noFill/>
        </p:spPr>
        <p:txBody>
          <a:bodyPr wrap="square" rtlCol="0">
            <a:spAutoFit/>
          </a:bodyPr>
          <a:lstStyle/>
          <a:p>
            <a:r>
              <a:rPr lang="el-GR" sz="4800" dirty="0" smtClean="0">
                <a:latin typeface="+mj-lt"/>
              </a:rPr>
              <a:t>Η δημοσκόπηση </a:t>
            </a:r>
            <a:endParaRPr lang="el-GR" sz="4800" dirty="0" smtClean="0">
              <a:latin typeface="+mj-lt"/>
            </a:endParaRPr>
          </a:p>
          <a:p>
            <a:r>
              <a:rPr lang="el-GR" sz="4000" dirty="0" smtClean="0">
                <a:latin typeface="+mj-lt"/>
              </a:rPr>
              <a:t>(επισκόπηση</a:t>
            </a:r>
            <a:r>
              <a:rPr lang="el-GR" sz="4000" dirty="0" smtClean="0">
                <a:latin typeface="+mj-lt"/>
              </a:rPr>
              <a:t>) </a:t>
            </a:r>
            <a:endParaRPr lang="el-GR" sz="4000" dirty="0" smtClean="0">
              <a:latin typeface="+mj-lt"/>
            </a:endParaRPr>
          </a:p>
          <a:p>
            <a:r>
              <a:rPr lang="el-GR" sz="4000" dirty="0" smtClean="0">
                <a:latin typeface="+mj-lt"/>
              </a:rPr>
              <a:t>αγγλικός </a:t>
            </a:r>
            <a:r>
              <a:rPr lang="el-GR" sz="4000" dirty="0" smtClean="0">
                <a:latin typeface="+mj-lt"/>
              </a:rPr>
              <a:t>όρος </a:t>
            </a:r>
            <a:r>
              <a:rPr lang="en-US" sz="4000" dirty="0" smtClean="0">
                <a:solidFill>
                  <a:srgbClr val="00B0F0"/>
                </a:solidFill>
                <a:latin typeface="+mj-lt"/>
              </a:rPr>
              <a:t>survey, gallop</a:t>
            </a:r>
            <a:endParaRPr lang="el-GR" sz="4000" dirty="0">
              <a:solidFill>
                <a:srgbClr val="00B0F0"/>
              </a:solidFill>
              <a:latin typeface="+mj-lt"/>
            </a:endParaRPr>
          </a:p>
        </p:txBody>
      </p:sp>
    </p:spTree>
    <p:extLst>
      <p:ext uri="{BB962C8B-B14F-4D97-AF65-F5344CB8AC3E}">
        <p14:creationId xmlns:p14="http://schemas.microsoft.com/office/powerpoint/2010/main" val="289396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journals.epublishing.ekt.gr/public/journals/12/cover_issue_639_el_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69" y="56623"/>
            <a:ext cx="5000625" cy="66675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5548009" y="851216"/>
            <a:ext cx="6096000" cy="5078313"/>
          </a:xfrm>
          <a:prstGeom prst="rect">
            <a:avLst/>
          </a:prstGeom>
        </p:spPr>
        <p:txBody>
          <a:bodyPr>
            <a:spAutoFit/>
          </a:bodyPr>
          <a:lstStyle/>
          <a:p>
            <a:r>
              <a:rPr lang="el-GR" dirty="0" smtClean="0"/>
              <a:t>Η </a:t>
            </a:r>
            <a:r>
              <a:rPr lang="el-GR" dirty="0" smtClean="0">
                <a:latin typeface="+mj-lt"/>
              </a:rPr>
              <a:t>μεθοδολογία είναι ποσοτική έρευνα με ερωτηματολόγιο σε μεγάλο δείγμα μαθητών λυκείου. Η έρευνα αναζητά τους λόγους που ωθούν τους μαθητές σε καταλήψεις και εξετάζει </a:t>
            </a:r>
            <a:r>
              <a:rPr lang="el-GR" dirty="0" err="1" smtClean="0">
                <a:latin typeface="+mj-lt"/>
              </a:rPr>
              <a:t>κοινωνικοδημογραφικούς</a:t>
            </a:r>
            <a:r>
              <a:rPr lang="el-GR" dirty="0" smtClean="0">
                <a:latin typeface="+mj-lt"/>
              </a:rPr>
              <a:t> παράγοντες.</a:t>
            </a:r>
            <a:endParaRPr lang="en-US" dirty="0" smtClean="0">
              <a:latin typeface="+mj-lt"/>
            </a:endParaRPr>
          </a:p>
          <a:p>
            <a:r>
              <a:rPr lang="el-GR" dirty="0" smtClean="0">
                <a:latin typeface="+mj-lt"/>
              </a:rPr>
              <a:t/>
            </a:r>
            <a:br>
              <a:rPr lang="el-GR" dirty="0" smtClean="0">
                <a:latin typeface="+mj-lt"/>
              </a:rPr>
            </a:br>
            <a:r>
              <a:rPr lang="el-GR" dirty="0" err="1" smtClean="0">
                <a:solidFill>
                  <a:srgbClr val="00B0F0"/>
                </a:solidFill>
                <a:latin typeface="+mj-lt"/>
              </a:rPr>
              <a:t>Papaoikonomou</a:t>
            </a:r>
            <a:r>
              <a:rPr lang="el-GR" dirty="0" smtClean="0">
                <a:solidFill>
                  <a:srgbClr val="00B0F0"/>
                </a:solidFill>
                <a:latin typeface="+mj-lt"/>
              </a:rPr>
              <a:t>, A. D. (2016). Οι καταλήψεις των σχολείων από τους μαθητές Λυκείου ως μορφή πολιτικής διαμαρτυρίας. </a:t>
            </a:r>
            <a:r>
              <a:rPr lang="el-GR" i="1" dirty="0" smtClean="0">
                <a:solidFill>
                  <a:srgbClr val="00B0F0"/>
                </a:solidFill>
                <a:latin typeface="+mj-lt"/>
              </a:rPr>
              <a:t>Διάλογοι</a:t>
            </a:r>
            <a:r>
              <a:rPr lang="el-GR" dirty="0" smtClean="0">
                <a:solidFill>
                  <a:srgbClr val="00B0F0"/>
                </a:solidFill>
                <a:latin typeface="+mj-lt"/>
              </a:rPr>
              <a:t>, 2, 140–155.</a:t>
            </a:r>
            <a:endParaRPr lang="en-US" dirty="0" smtClean="0">
              <a:solidFill>
                <a:srgbClr val="00B0F0"/>
              </a:solidFill>
              <a:latin typeface="+mj-lt"/>
            </a:endParaRPr>
          </a:p>
          <a:p>
            <a:r>
              <a:rPr lang="el-GR" dirty="0" smtClean="0">
                <a:latin typeface="+mj-lt"/>
              </a:rPr>
              <a:t/>
            </a:r>
            <a:br>
              <a:rPr lang="el-GR" dirty="0" smtClean="0">
                <a:latin typeface="+mj-lt"/>
              </a:rPr>
            </a:br>
            <a:r>
              <a:rPr lang="el-GR" dirty="0" smtClean="0">
                <a:latin typeface="+mj-lt"/>
              </a:rPr>
              <a:t>Η μελέτη εξετάζει τις αντιλήψεις 991 μαθητών λυκείου σχετικά με τις σχολικές καταλήψεις ως μορφή πολιτικής δράσης. Τα ευρήματα δείχνουν ότι οι περισσότερες καταλήψεις δεν καθοδηγούνται από καθαρά ιδεολογικά κίνητρα αλλά κυρίως από την ανάγκη των μαθητών να εκφράσουν προβλήματα της καθημερινότητας στο σχολείο. Παρατηρούνται διαφορές ανά φύλο και τάξη φοίτησης, ενώ αναδεικνύεται ότι οι μαθητές βιώνουν την κατάληψη ως σύνθετο φαινόμενο με πολιτικές, κοινωνικές και προσωπικές προεκτάσεις.</a:t>
            </a:r>
            <a:endParaRPr lang="el-GR" dirty="0">
              <a:latin typeface="+mj-lt"/>
            </a:endParaRPr>
          </a:p>
        </p:txBody>
      </p:sp>
    </p:spTree>
    <p:extLst>
      <p:ext uri="{BB962C8B-B14F-4D97-AF65-F5344CB8AC3E}">
        <p14:creationId xmlns:p14="http://schemas.microsoft.com/office/powerpoint/2010/main" val="359264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99225" y="590120"/>
            <a:ext cx="10038945" cy="5632311"/>
          </a:xfrm>
          <a:prstGeom prst="rect">
            <a:avLst/>
          </a:prstGeom>
        </p:spPr>
        <p:txBody>
          <a:bodyPr wrap="square">
            <a:spAutoFit/>
          </a:bodyPr>
          <a:lstStyle/>
          <a:p>
            <a:r>
              <a:rPr lang="el-GR" sz="2400" dirty="0">
                <a:latin typeface="+mj-lt"/>
              </a:rPr>
              <a:t>«</a:t>
            </a:r>
            <a:r>
              <a:rPr lang="el-GR" sz="2400" dirty="0">
                <a:latin typeface="+mj-lt"/>
              </a:rPr>
              <a:t>Οι καταλήψεις δεν υποκινούνται τόσο από ιδεολογικά κριτήρια αλλά αποτελούν προσπάθεια των μαθητών να ευαισθητοποιήσουν την κοινή γνώμη για τα καθημερινά τους προβλήματα</a:t>
            </a:r>
            <a:r>
              <a:rPr lang="el-GR" sz="2400" dirty="0" smtClean="0">
                <a:latin typeface="+mj-lt"/>
              </a:rPr>
              <a:t>.»</a:t>
            </a:r>
          </a:p>
          <a:p>
            <a:endParaRPr lang="el-GR" sz="2400" dirty="0">
              <a:latin typeface="+mj-lt"/>
            </a:endParaRPr>
          </a:p>
          <a:p>
            <a:r>
              <a:rPr lang="el-GR" sz="2400" dirty="0" smtClean="0">
                <a:latin typeface="+mj-lt"/>
              </a:rPr>
              <a:t>«</a:t>
            </a:r>
            <a:r>
              <a:rPr lang="el-GR" sz="2400" dirty="0">
                <a:latin typeface="+mj-lt"/>
              </a:rPr>
              <a:t>Παρατηρήθηκαν διαφοροποιήσεις ανάμεσα στα φύλα, με τα κορίτσια να παρουσιάζονται πιο συνειδητοποιημένα από τα αγόρια</a:t>
            </a:r>
            <a:r>
              <a:rPr lang="el-GR" sz="2400" dirty="0" smtClean="0">
                <a:latin typeface="+mj-lt"/>
              </a:rPr>
              <a:t>.»</a:t>
            </a:r>
          </a:p>
          <a:p>
            <a:endParaRPr lang="el-GR" sz="2400" dirty="0">
              <a:latin typeface="+mj-lt"/>
            </a:endParaRPr>
          </a:p>
          <a:p>
            <a:r>
              <a:rPr lang="el-GR" sz="2400" dirty="0" smtClean="0">
                <a:latin typeface="+mj-lt"/>
              </a:rPr>
              <a:t>«</a:t>
            </a:r>
            <a:r>
              <a:rPr lang="el-GR" sz="2400" dirty="0">
                <a:latin typeface="+mj-lt"/>
              </a:rPr>
              <a:t>Οι μαθητές συνδέουν την επιλογή κατάληψης με αίτημα βελτίωσης της υλικοτεχνικής υποδομής, σε ποσοστό που φτάνει το 81,5% στα κορίτσια και 66,6% στα αγόρια</a:t>
            </a:r>
            <a:r>
              <a:rPr lang="el-GR" sz="2400" dirty="0" smtClean="0">
                <a:latin typeface="+mj-lt"/>
              </a:rPr>
              <a:t>.»</a:t>
            </a:r>
          </a:p>
          <a:p>
            <a:endParaRPr lang="el-GR" sz="2400" dirty="0">
              <a:latin typeface="+mj-lt"/>
            </a:endParaRPr>
          </a:p>
          <a:p>
            <a:r>
              <a:rPr lang="el-GR" sz="2400" dirty="0" smtClean="0">
                <a:solidFill>
                  <a:srgbClr val="00B0F0"/>
                </a:solidFill>
                <a:latin typeface="+mj-lt"/>
              </a:rPr>
              <a:t>Σχόλιο</a:t>
            </a:r>
            <a:r>
              <a:rPr lang="el-GR" sz="2400" dirty="0">
                <a:solidFill>
                  <a:srgbClr val="00B0F0"/>
                </a:solidFill>
                <a:latin typeface="+mj-lt"/>
              </a:rPr>
              <a:t>: Το ύφος εδώ είναι σύντομο, ευθύ, λειτουργικό. Τα ευρήματα εκφράζονται με ποσοστά και συγκρίσεις, χωρίς αφηγηματικότητα ή θεωρητική ένταση. Η γλώσσα είναι ουδέτερη και η έμφαση στη μέτρηση, όχι στην ερμηνεία.</a:t>
            </a:r>
          </a:p>
        </p:txBody>
      </p:sp>
    </p:spTree>
    <p:extLst>
      <p:ext uri="{BB962C8B-B14F-4D97-AF65-F5344CB8AC3E}">
        <p14:creationId xmlns:p14="http://schemas.microsoft.com/office/powerpoint/2010/main" val="3541429769"/>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132</TotalTime>
  <Words>2562</Words>
  <Application>Microsoft Office PowerPoint</Application>
  <PresentationFormat>Ευρεία οθόνη</PresentationFormat>
  <Paragraphs>107</Paragraphs>
  <Slides>35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35</vt:i4>
      </vt:variant>
    </vt:vector>
  </HeadingPairs>
  <TitlesOfParts>
    <vt:vector size="40" baseType="lpstr">
      <vt:lpstr>Arial</vt:lpstr>
      <vt:lpstr>Calibri</vt:lpstr>
      <vt:lpstr>Calibri Light</vt:lpstr>
      <vt:lpstr>Corbel Light</vt:lpstr>
      <vt:lpstr>Office Theme</vt:lpstr>
      <vt:lpstr>Είδη Εκπαιδευτικής Έρευνας ΜΕ  ΠΑΡΑΔΕΙΓΜΑΤΑ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17</cp:revision>
  <dcterms:created xsi:type="dcterms:W3CDTF">2025-12-07T14:12:12Z</dcterms:created>
  <dcterms:modified xsi:type="dcterms:W3CDTF">2025-12-07T20:19:53Z</dcterms:modified>
</cp:coreProperties>
</file>