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8" autoAdjust="0"/>
    <p:restoredTop sz="94660"/>
  </p:normalViewPr>
  <p:slideViewPr>
    <p:cSldViewPr>
      <p:cViewPr varScale="1">
        <p:scale>
          <a:sx n="88" d="100"/>
          <a:sy n="88" d="100"/>
        </p:scale>
        <p:origin x="12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855" y="205867"/>
            <a:ext cx="703828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154" y="1416798"/>
            <a:ext cx="7933690" cy="457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" y="0"/>
            <a:ext cx="9744892" cy="68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527430"/>
            <a:ext cx="4683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Είδη μεταβλητών</a:t>
            </a:r>
            <a:r>
              <a:rPr spc="-5" dirty="0"/>
              <a:t> (2)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873125" indent="-342900">
              <a:lnSpc>
                <a:spcPct val="100000"/>
              </a:lnSpc>
              <a:spcBef>
                <a:spcPts val="144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872490" algn="l"/>
                <a:tab pos="873125" algn="l"/>
              </a:tabLst>
            </a:pPr>
            <a:r>
              <a:rPr spc="-5" dirty="0"/>
              <a:t>Παρατηρήσιμες</a:t>
            </a:r>
            <a:r>
              <a:rPr spc="-45" dirty="0"/>
              <a:t> </a:t>
            </a:r>
            <a:r>
              <a:rPr spc="-5" dirty="0"/>
              <a:t>(observed)</a:t>
            </a:r>
          </a:p>
          <a:p>
            <a:pPr marL="873125" marR="5080">
              <a:lnSpc>
                <a:spcPct val="102600"/>
              </a:lnSpc>
              <a:spcBef>
                <a:spcPts val="1080"/>
              </a:spcBef>
            </a:pPr>
            <a:r>
              <a:rPr sz="2800" b="0" spc="-10" dirty="0">
                <a:latin typeface="Tahoma"/>
                <a:cs typeface="Tahoma"/>
              </a:rPr>
              <a:t>είναι μεταβλητές που </a:t>
            </a:r>
            <a:r>
              <a:rPr sz="2800" b="0" spc="-5" dirty="0">
                <a:latin typeface="Tahoma"/>
                <a:cs typeface="Tahoma"/>
              </a:rPr>
              <a:t>μπορούν να μετρηθούν  ή να </a:t>
            </a:r>
            <a:r>
              <a:rPr sz="2800" b="0" spc="-10" dirty="0">
                <a:latin typeface="Tahoma"/>
                <a:cs typeface="Tahoma"/>
              </a:rPr>
              <a:t>παρατηρηθούν άμεσα </a:t>
            </a:r>
            <a:r>
              <a:rPr sz="2800" b="0" spc="-5" dirty="0">
                <a:latin typeface="Tahoma"/>
                <a:cs typeface="Tahoma"/>
              </a:rPr>
              <a:t>(π.χ.</a:t>
            </a:r>
            <a:r>
              <a:rPr sz="2800" b="0" spc="65" dirty="0">
                <a:latin typeface="Tahoma"/>
                <a:cs typeface="Tahoma"/>
              </a:rPr>
              <a:t> </a:t>
            </a:r>
            <a:r>
              <a:rPr sz="2800" b="0" spc="-5" dirty="0">
                <a:latin typeface="Tahoma"/>
                <a:cs typeface="Tahoma"/>
              </a:rPr>
              <a:t>φύλο,</a:t>
            </a:r>
            <a:endParaRPr sz="2800">
              <a:latin typeface="Tahoma"/>
              <a:cs typeface="Tahoma"/>
            </a:endParaRPr>
          </a:p>
          <a:p>
            <a:pPr marL="873125">
              <a:lnSpc>
                <a:spcPct val="100000"/>
              </a:lnSpc>
            </a:pPr>
            <a:r>
              <a:rPr sz="2800" b="0" spc="-5" dirty="0">
                <a:latin typeface="Tahoma"/>
                <a:cs typeface="Tahoma"/>
              </a:rPr>
              <a:t>εισόδημα, αριθμός μαθητών σε </a:t>
            </a:r>
            <a:r>
              <a:rPr sz="2800" b="0" spc="-10" dirty="0">
                <a:latin typeface="Tahoma"/>
                <a:cs typeface="Tahoma"/>
              </a:rPr>
              <a:t>μια</a:t>
            </a:r>
            <a:r>
              <a:rPr sz="2800" b="0" spc="30" dirty="0">
                <a:latin typeface="Tahoma"/>
                <a:cs typeface="Tahoma"/>
              </a:rPr>
              <a:t> </a:t>
            </a:r>
            <a:r>
              <a:rPr sz="2800" b="0" spc="-5" dirty="0">
                <a:latin typeface="Tahoma"/>
                <a:cs typeface="Tahoma"/>
              </a:rPr>
              <a:t>τάξη)</a:t>
            </a:r>
            <a:endParaRPr sz="2800">
              <a:latin typeface="Tahoma"/>
              <a:cs typeface="Tahoma"/>
            </a:endParaRPr>
          </a:p>
          <a:p>
            <a:pPr marL="873125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872490" algn="l"/>
                <a:tab pos="873125" algn="l"/>
              </a:tabLst>
            </a:pPr>
            <a:r>
              <a:rPr spc="-5" dirty="0"/>
              <a:t>Λανθάνουσες</a:t>
            </a:r>
            <a:r>
              <a:rPr spc="-10" dirty="0"/>
              <a:t> </a:t>
            </a:r>
            <a:r>
              <a:rPr dirty="0"/>
              <a:t>(latent)</a:t>
            </a:r>
          </a:p>
          <a:p>
            <a:pPr marL="873125">
              <a:lnSpc>
                <a:spcPct val="100000"/>
              </a:lnSpc>
              <a:spcBef>
                <a:spcPts val="1170"/>
              </a:spcBef>
            </a:pPr>
            <a:r>
              <a:rPr sz="2800" b="0" spc="-10" dirty="0">
                <a:latin typeface="Tahoma"/>
                <a:cs typeface="Tahoma"/>
              </a:rPr>
              <a:t>είναι μεταβλητές που </a:t>
            </a:r>
            <a:r>
              <a:rPr sz="2800" b="0" spc="-5" dirty="0">
                <a:latin typeface="Tahoma"/>
                <a:cs typeface="Tahoma"/>
              </a:rPr>
              <a:t>δεν μπορούν</a:t>
            </a:r>
            <a:r>
              <a:rPr sz="2800" b="0" spc="90" dirty="0">
                <a:latin typeface="Tahoma"/>
                <a:cs typeface="Tahoma"/>
              </a:rPr>
              <a:t> </a:t>
            </a:r>
            <a:r>
              <a:rPr sz="2800" b="0" spc="-10" dirty="0">
                <a:latin typeface="Tahoma"/>
                <a:cs typeface="Tahoma"/>
              </a:rPr>
              <a:t>να</a:t>
            </a:r>
            <a:endParaRPr sz="2800">
              <a:latin typeface="Tahoma"/>
              <a:cs typeface="Tahoma"/>
            </a:endParaRPr>
          </a:p>
          <a:p>
            <a:pPr marL="873125" marR="228600">
              <a:lnSpc>
                <a:spcPct val="100000"/>
              </a:lnSpc>
              <a:spcBef>
                <a:spcPts val="85"/>
              </a:spcBef>
            </a:pPr>
            <a:r>
              <a:rPr sz="2800" b="0" spc="-5" dirty="0">
                <a:latin typeface="Tahoma"/>
                <a:cs typeface="Tahoma"/>
              </a:rPr>
              <a:t>μετρηθούν ή να </a:t>
            </a:r>
            <a:r>
              <a:rPr sz="2800" b="0" spc="-10" dirty="0">
                <a:latin typeface="Tahoma"/>
                <a:cs typeface="Tahoma"/>
              </a:rPr>
              <a:t>παρατηρηθούν άμεσα </a:t>
            </a:r>
            <a:r>
              <a:rPr sz="2800" b="0" spc="-5" dirty="0">
                <a:latin typeface="Tahoma"/>
                <a:cs typeface="Tahoma"/>
              </a:rPr>
              <a:t>(π.χ.  ικανότητα, </a:t>
            </a:r>
            <a:r>
              <a:rPr sz="2800" b="0" spc="-10" dirty="0">
                <a:latin typeface="Tahoma"/>
                <a:cs typeface="Tahoma"/>
              </a:rPr>
              <a:t>στάσεις, προτιμήσεις, </a:t>
            </a:r>
            <a:r>
              <a:rPr sz="2800" b="0" spc="-5" dirty="0">
                <a:latin typeface="Tahoma"/>
                <a:cs typeface="Tahoma"/>
              </a:rPr>
              <a:t>αξίες,  </a:t>
            </a:r>
            <a:r>
              <a:rPr sz="2800" b="0" spc="-10" dirty="0">
                <a:latin typeface="Tahoma"/>
                <a:cs typeface="Tahoma"/>
              </a:rPr>
              <a:t>ψυχομετρικά</a:t>
            </a:r>
            <a:r>
              <a:rPr sz="2800" b="0" spc="10" dirty="0">
                <a:latin typeface="Tahoma"/>
                <a:cs typeface="Tahoma"/>
              </a:rPr>
              <a:t> </a:t>
            </a:r>
            <a:r>
              <a:rPr sz="2800" b="0" spc="-10" dirty="0">
                <a:latin typeface="Tahoma"/>
                <a:cs typeface="Tahoma"/>
              </a:rPr>
              <a:t>χαρακτηριστικά)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2350" y="6537452"/>
            <a:ext cx="310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28960"/>
                </a:solidFill>
                <a:latin typeface="Arial"/>
                <a:cs typeface="Arial"/>
              </a:rPr>
              <a:t>2-</a:t>
            </a:r>
            <a:r>
              <a:rPr sz="1200" spc="-85" dirty="0">
                <a:solidFill>
                  <a:srgbClr val="D28960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4445" y="511943"/>
            <a:ext cx="4261617" cy="579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028826"/>
            <a:ext cx="5144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Είδη </a:t>
            </a:r>
            <a:r>
              <a:rPr sz="4400" dirty="0"/>
              <a:t>μεταβλητών</a:t>
            </a:r>
            <a:r>
              <a:rPr sz="4400" spc="-160" dirty="0"/>
              <a:t> </a:t>
            </a:r>
            <a:r>
              <a:rPr sz="4400" dirty="0"/>
              <a:t>(3)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2286" y="2308987"/>
            <a:ext cx="7147559" cy="267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5080" indent="-271780" algn="just">
              <a:lnSpc>
                <a:spcPct val="100000"/>
              </a:lnSpc>
              <a:spcBef>
                <a:spcPts val="105"/>
              </a:spcBef>
              <a:buClr>
                <a:srgbClr val="00E3A8"/>
              </a:buClr>
              <a:buSzPct val="78846"/>
              <a:buFont typeface="Wingdings 2"/>
              <a:buChar char=""/>
              <a:tabLst>
                <a:tab pos="284480" algn="l"/>
              </a:tabLst>
            </a:pPr>
            <a:r>
              <a:rPr sz="2600" b="1" spc="-5" dirty="0">
                <a:latin typeface="Tahoma"/>
                <a:cs typeface="Tahoma"/>
              </a:rPr>
              <a:t>Ανεξάρτητη </a:t>
            </a:r>
            <a:r>
              <a:rPr sz="2600" b="1" dirty="0">
                <a:latin typeface="Tahoma"/>
                <a:cs typeface="Tahoma"/>
              </a:rPr>
              <a:t>μεταβλητή </a:t>
            </a:r>
            <a:r>
              <a:rPr sz="2600" dirty="0">
                <a:latin typeface="Tahoma"/>
                <a:cs typeface="Tahoma"/>
              </a:rPr>
              <a:t>– Μια </a:t>
            </a:r>
            <a:r>
              <a:rPr sz="2600" spc="-5" dirty="0">
                <a:latin typeface="Tahoma"/>
                <a:cs typeface="Tahoma"/>
              </a:rPr>
              <a:t>μεταβλητή </a:t>
            </a:r>
            <a:r>
              <a:rPr sz="2600" dirty="0">
                <a:latin typeface="Tahoma"/>
                <a:cs typeface="Tahoma"/>
              </a:rPr>
              <a:t>με  τιμές </a:t>
            </a:r>
            <a:r>
              <a:rPr sz="2600" spc="-5" dirty="0">
                <a:latin typeface="Tahoma"/>
                <a:cs typeface="Tahoma"/>
              </a:rPr>
              <a:t>που </a:t>
            </a:r>
            <a:r>
              <a:rPr sz="2600" dirty="0">
                <a:latin typeface="Tahoma"/>
                <a:cs typeface="Tahoma"/>
              </a:rPr>
              <a:t>δεν αμφισβητούνται </a:t>
            </a:r>
            <a:r>
              <a:rPr sz="2600" spc="-5" dirty="0">
                <a:latin typeface="Tahoma"/>
                <a:cs typeface="Tahoma"/>
              </a:rPr>
              <a:t>σε </a:t>
            </a:r>
            <a:r>
              <a:rPr sz="2600" dirty="0">
                <a:latin typeface="Tahoma"/>
                <a:cs typeface="Tahoma"/>
              </a:rPr>
              <a:t>μια</a:t>
            </a:r>
            <a:r>
              <a:rPr sz="2600" spc="-7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ανάλυση,  αλλά </a:t>
            </a:r>
            <a:r>
              <a:rPr sz="2600" dirty="0">
                <a:latin typeface="Tahoma"/>
                <a:cs typeface="Tahoma"/>
              </a:rPr>
              <a:t>θεωρούνται </a:t>
            </a:r>
            <a:r>
              <a:rPr sz="2600" spc="-5" dirty="0">
                <a:latin typeface="Tahoma"/>
                <a:cs typeface="Tahoma"/>
              </a:rPr>
              <a:t>απλώς </a:t>
            </a:r>
            <a:r>
              <a:rPr sz="2600" dirty="0">
                <a:latin typeface="Tahoma"/>
                <a:cs typeface="Tahoma"/>
              </a:rPr>
              <a:t>δεδομένες, (το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αίτιο).</a:t>
            </a:r>
            <a:endParaRPr sz="2600">
              <a:latin typeface="Tahoma"/>
              <a:cs typeface="Tahoma"/>
            </a:endParaRPr>
          </a:p>
          <a:p>
            <a:pPr marL="283845" marR="283210" indent="-271780">
              <a:lnSpc>
                <a:spcPct val="100000"/>
              </a:lnSpc>
              <a:spcBef>
                <a:spcPts val="2160"/>
              </a:spcBef>
              <a:buClr>
                <a:srgbClr val="00E3A8"/>
              </a:buClr>
              <a:buSzPct val="78846"/>
              <a:buFont typeface="Wingdings 2"/>
              <a:buChar char=""/>
              <a:tabLst>
                <a:tab pos="284480" algn="l"/>
              </a:tabLst>
            </a:pPr>
            <a:r>
              <a:rPr sz="2600" b="1" dirty="0">
                <a:latin typeface="Tahoma"/>
                <a:cs typeface="Tahoma"/>
              </a:rPr>
              <a:t>Εξαρτημένη μεταβλητή </a:t>
            </a:r>
            <a:r>
              <a:rPr sz="2600" dirty="0">
                <a:latin typeface="Tahoma"/>
                <a:cs typeface="Tahoma"/>
              </a:rPr>
              <a:t>– Μια </a:t>
            </a:r>
            <a:r>
              <a:rPr sz="2600" spc="-5" dirty="0">
                <a:latin typeface="Tahoma"/>
                <a:cs typeface="Tahoma"/>
              </a:rPr>
              <a:t>μεταβλητή  που </a:t>
            </a:r>
            <a:r>
              <a:rPr sz="2600" dirty="0">
                <a:latin typeface="Tahoma"/>
                <a:cs typeface="Tahoma"/>
              </a:rPr>
              <a:t>θεωρείται ότι </a:t>
            </a:r>
            <a:r>
              <a:rPr sz="2600" spc="-5" dirty="0">
                <a:latin typeface="Tahoma"/>
                <a:cs typeface="Tahoma"/>
              </a:rPr>
              <a:t>εξαρτάται </a:t>
            </a:r>
            <a:r>
              <a:rPr sz="2600" dirty="0">
                <a:latin typeface="Tahoma"/>
                <a:cs typeface="Tahoma"/>
              </a:rPr>
              <a:t>ή </a:t>
            </a:r>
            <a:r>
              <a:rPr sz="2600" spc="-5" dirty="0">
                <a:latin typeface="Tahoma"/>
                <a:cs typeface="Tahoma"/>
              </a:rPr>
              <a:t>προκύπτει </a:t>
            </a:r>
            <a:r>
              <a:rPr sz="2600" spc="-10" dirty="0">
                <a:latin typeface="Tahoma"/>
                <a:cs typeface="Tahoma"/>
              </a:rPr>
              <a:t>από  </a:t>
            </a:r>
            <a:r>
              <a:rPr sz="2600" dirty="0">
                <a:latin typeface="Tahoma"/>
                <a:cs typeface="Tahoma"/>
              </a:rPr>
              <a:t>μια </a:t>
            </a:r>
            <a:r>
              <a:rPr sz="2600" spc="-5" dirty="0">
                <a:latin typeface="Tahoma"/>
                <a:cs typeface="Tahoma"/>
              </a:rPr>
              <a:t>άλλη (το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αποτέλεσμα)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04" y="1277929"/>
            <a:ext cx="8820995" cy="5045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251917"/>
            <a:ext cx="67570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Παράδειγμα συσχέτισης</a:t>
            </a:r>
            <a:r>
              <a:rPr sz="4400" spc="-95" dirty="0"/>
              <a:t> </a:t>
            </a:r>
            <a:r>
              <a:rPr sz="4400" spc="-5" dirty="0"/>
              <a:t>(1)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028826"/>
            <a:ext cx="5144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Είδη </a:t>
            </a:r>
            <a:r>
              <a:rPr sz="4400" dirty="0"/>
              <a:t>μεταβλητών</a:t>
            </a:r>
            <a:r>
              <a:rPr sz="4400" spc="-160" dirty="0"/>
              <a:t> </a:t>
            </a:r>
            <a:r>
              <a:rPr sz="4400" dirty="0"/>
              <a:t>(3)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7095" y="2566146"/>
            <a:ext cx="6154119" cy="198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9810" y="3429000"/>
            <a:ext cx="2875915" cy="872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9810" y="3279609"/>
            <a:ext cx="2880360" cy="274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5657" y="5301246"/>
            <a:ext cx="1944243" cy="1327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6108" y="4365091"/>
            <a:ext cx="1805686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680974"/>
            <a:ext cx="5144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Είδη </a:t>
            </a:r>
            <a:r>
              <a:rPr sz="4400" dirty="0"/>
              <a:t>μεταβλητών</a:t>
            </a:r>
            <a:r>
              <a:rPr sz="4400" spc="-150" dirty="0"/>
              <a:t> </a:t>
            </a:r>
            <a:r>
              <a:rPr sz="4400" dirty="0"/>
              <a:t>(3)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22680" y="1660652"/>
            <a:ext cx="689927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Μεσολαβητική </a:t>
            </a:r>
            <a:r>
              <a:rPr sz="2400" b="1" dirty="0">
                <a:latin typeface="Tahoma"/>
                <a:cs typeface="Tahoma"/>
              </a:rPr>
              <a:t>(mediator): </a:t>
            </a:r>
            <a:r>
              <a:rPr sz="2400" dirty="0">
                <a:latin typeface="Tahoma"/>
                <a:cs typeface="Tahoma"/>
              </a:rPr>
              <a:t>Μια </a:t>
            </a:r>
            <a:r>
              <a:rPr sz="2400" spc="-5" dirty="0">
                <a:latin typeface="Tahoma"/>
                <a:cs typeface="Tahoma"/>
              </a:rPr>
              <a:t>μεταβλητή </a:t>
            </a:r>
            <a:r>
              <a:rPr sz="2400" dirty="0">
                <a:latin typeface="Tahoma"/>
                <a:cs typeface="Tahoma"/>
              </a:rPr>
              <a:t>που  </a:t>
            </a:r>
            <a:r>
              <a:rPr sz="2400" spc="-5" dirty="0">
                <a:latin typeface="Tahoma"/>
                <a:cs typeface="Tahoma"/>
              </a:rPr>
              <a:t>διαμεσολαβεί </a:t>
            </a:r>
            <a:r>
              <a:rPr sz="2400" dirty="0">
                <a:latin typeface="Tahoma"/>
                <a:cs typeface="Tahoma"/>
              </a:rPr>
              <a:t>ανάμεσα </a:t>
            </a:r>
            <a:r>
              <a:rPr sz="2400" spc="-5" dirty="0">
                <a:latin typeface="Tahoma"/>
                <a:cs typeface="Tahoma"/>
              </a:rPr>
              <a:t>στην </a:t>
            </a:r>
            <a:r>
              <a:rPr sz="2400" dirty="0">
                <a:latin typeface="Tahoma"/>
                <a:cs typeface="Tahoma"/>
              </a:rPr>
              <a:t>ανεξάρτητη και την  </a:t>
            </a:r>
            <a:r>
              <a:rPr sz="2400" spc="-5" dirty="0">
                <a:latin typeface="Tahoma"/>
                <a:cs typeface="Tahoma"/>
              </a:rPr>
              <a:t>εξαρτημένη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μεταβλητή.</a:t>
            </a:r>
            <a:endParaRPr sz="2400">
              <a:latin typeface="Tahoma"/>
              <a:cs typeface="Tahoma"/>
            </a:endParaRPr>
          </a:p>
          <a:p>
            <a:pPr marL="10541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Ρυθμιστική </a:t>
            </a:r>
            <a:r>
              <a:rPr sz="2400" b="1" dirty="0">
                <a:latin typeface="Tahoma"/>
                <a:cs typeface="Tahoma"/>
              </a:rPr>
              <a:t>(moderator):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Τροποποιεί</a:t>
            </a:r>
            <a:endParaRPr sz="2400">
              <a:latin typeface="Tahoma"/>
              <a:cs typeface="Tahoma"/>
            </a:endParaRPr>
          </a:p>
          <a:p>
            <a:pPr marL="12700" marR="241935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(ενισχύει </a:t>
            </a:r>
            <a:r>
              <a:rPr sz="2400" dirty="0">
                <a:latin typeface="Tahoma"/>
                <a:cs typeface="Tahoma"/>
              </a:rPr>
              <a:t>ή </a:t>
            </a:r>
            <a:r>
              <a:rPr sz="2400" spc="-5" dirty="0">
                <a:latin typeface="Tahoma"/>
                <a:cs typeface="Tahoma"/>
              </a:rPr>
              <a:t>εξασθενεί, </a:t>
            </a:r>
            <a:r>
              <a:rPr sz="2400" dirty="0">
                <a:latin typeface="Tahoma"/>
                <a:cs typeface="Tahoma"/>
              </a:rPr>
              <a:t>ή αλλάζει </a:t>
            </a:r>
            <a:r>
              <a:rPr sz="2400" spc="-5" dirty="0">
                <a:latin typeface="Tahoma"/>
                <a:cs typeface="Tahoma"/>
              </a:rPr>
              <a:t>κατεύθυνση) </a:t>
            </a:r>
            <a:r>
              <a:rPr sz="2400" dirty="0">
                <a:latin typeface="Tahoma"/>
                <a:cs typeface="Tahoma"/>
              </a:rPr>
              <a:t>την  </a:t>
            </a:r>
            <a:r>
              <a:rPr sz="2400" spc="-5" dirty="0">
                <a:latin typeface="Tahoma"/>
                <a:cs typeface="Tahoma"/>
              </a:rPr>
              <a:t>επίδραση </a:t>
            </a:r>
            <a:r>
              <a:rPr sz="2400" dirty="0">
                <a:latin typeface="Tahoma"/>
                <a:cs typeface="Tahoma"/>
              </a:rPr>
              <a:t>της ανεξάρτητης </a:t>
            </a:r>
            <a:r>
              <a:rPr sz="2400" spc="-5" dirty="0">
                <a:latin typeface="Tahoma"/>
                <a:cs typeface="Tahoma"/>
              </a:rPr>
              <a:t>στην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εξαρτημένη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ahoma"/>
                <a:cs typeface="Tahoma"/>
              </a:rPr>
              <a:t>μεταβλητή.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Παρασιτικές (confounding): </a:t>
            </a:r>
            <a:r>
              <a:rPr sz="2400" spc="-5" dirty="0">
                <a:latin typeface="Tahoma"/>
                <a:cs typeface="Tahoma"/>
              </a:rPr>
              <a:t>χαρακτηριστικά  </a:t>
            </a:r>
            <a:r>
              <a:rPr sz="2400" dirty="0">
                <a:latin typeface="Tahoma"/>
                <a:cs typeface="Tahoma"/>
              </a:rPr>
              <a:t>που ο </a:t>
            </a:r>
            <a:r>
              <a:rPr sz="2400" spc="-5" dirty="0">
                <a:latin typeface="Tahoma"/>
                <a:cs typeface="Tahoma"/>
              </a:rPr>
              <a:t>ερευνητής </a:t>
            </a:r>
            <a:r>
              <a:rPr sz="2400" dirty="0">
                <a:latin typeface="Tahoma"/>
                <a:cs typeface="Tahoma"/>
              </a:rPr>
              <a:t>δεν μπορεί </a:t>
            </a:r>
            <a:r>
              <a:rPr sz="2400" spc="-5" dirty="0">
                <a:latin typeface="Tahoma"/>
                <a:cs typeface="Tahoma"/>
              </a:rPr>
              <a:t>να </a:t>
            </a:r>
            <a:r>
              <a:rPr sz="2400" dirty="0">
                <a:latin typeface="Tahoma"/>
                <a:cs typeface="Tahoma"/>
              </a:rPr>
              <a:t>μετρήσει άμεσα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και  των οποίων οι </a:t>
            </a:r>
            <a:r>
              <a:rPr sz="2400" spc="-5" dirty="0">
                <a:latin typeface="Tahoma"/>
                <a:cs typeface="Tahoma"/>
              </a:rPr>
              <a:t>επιδράσεις </a:t>
            </a:r>
            <a:r>
              <a:rPr sz="2400" dirty="0">
                <a:latin typeface="Tahoma"/>
                <a:cs typeface="Tahoma"/>
              </a:rPr>
              <a:t>δεν μπορούν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να</a:t>
            </a:r>
            <a:endParaRPr sz="2400">
              <a:latin typeface="Tahoma"/>
              <a:cs typeface="Tahoma"/>
            </a:endParaRPr>
          </a:p>
          <a:p>
            <a:pPr marL="12700" marR="36703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μελετηθούν ξεχωριστά, </a:t>
            </a:r>
            <a:r>
              <a:rPr sz="2400" dirty="0">
                <a:latin typeface="Tahoma"/>
                <a:cs typeface="Tahoma"/>
              </a:rPr>
              <a:t>παρόλο που μπορεί </a:t>
            </a:r>
            <a:r>
              <a:rPr sz="2400" spc="-5" dirty="0">
                <a:latin typeface="Tahoma"/>
                <a:cs typeface="Tahoma"/>
              </a:rPr>
              <a:t>να  επηρεάζουν </a:t>
            </a:r>
            <a:r>
              <a:rPr sz="2400" dirty="0">
                <a:latin typeface="Tahoma"/>
                <a:cs typeface="Tahoma"/>
              </a:rPr>
              <a:t>τη </a:t>
            </a:r>
            <a:r>
              <a:rPr sz="2400" spc="-5" dirty="0">
                <a:latin typeface="Tahoma"/>
                <a:cs typeface="Tahoma"/>
              </a:rPr>
              <a:t>σχέση </a:t>
            </a:r>
            <a:r>
              <a:rPr sz="2400" dirty="0">
                <a:latin typeface="Tahoma"/>
                <a:cs typeface="Tahoma"/>
              </a:rPr>
              <a:t>ανάμεσα </a:t>
            </a:r>
            <a:r>
              <a:rPr sz="2400" spc="-5" dirty="0">
                <a:latin typeface="Tahoma"/>
                <a:cs typeface="Tahoma"/>
              </a:rPr>
              <a:t>στην εξαρτημένη  και την </a:t>
            </a:r>
            <a:r>
              <a:rPr sz="2400" dirty="0">
                <a:latin typeface="Tahoma"/>
                <a:cs typeface="Tahoma"/>
              </a:rPr>
              <a:t>ανεξάρτητη (π.χ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φυλή-διακρίσεις).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476" y="2152351"/>
            <a:ext cx="8289926" cy="319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434720"/>
            <a:ext cx="67538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Παράδειγμα συσχέτισης</a:t>
            </a:r>
            <a:r>
              <a:rPr sz="4400" spc="-114" dirty="0"/>
              <a:t> </a:t>
            </a:r>
            <a:r>
              <a:rPr sz="4400" spc="-5" dirty="0"/>
              <a:t>(2)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11" y="2412369"/>
            <a:ext cx="8589176" cy="296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362838"/>
            <a:ext cx="67538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Παράδειγμα συσχέτισης</a:t>
            </a:r>
            <a:r>
              <a:rPr sz="4400" spc="-114" dirty="0"/>
              <a:t> </a:t>
            </a:r>
            <a:r>
              <a:rPr sz="4400" spc="-5" dirty="0"/>
              <a:t>(2)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413" y="1307800"/>
            <a:ext cx="8043069" cy="484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290525"/>
            <a:ext cx="67570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Παράδειγμα συσχέτισης</a:t>
            </a:r>
            <a:r>
              <a:rPr sz="4400" spc="-95" dirty="0"/>
              <a:t> </a:t>
            </a:r>
            <a:r>
              <a:rPr sz="4400" spc="-5" dirty="0"/>
              <a:t>(2)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344" y="358533"/>
            <a:ext cx="7284458" cy="5741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743458"/>
            <a:ext cx="7174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</a:rPr>
              <a:t>Ποσοτικά </a:t>
            </a:r>
            <a:r>
              <a:rPr spc="-5" dirty="0">
                <a:solidFill>
                  <a:srgbClr val="001F5F"/>
                </a:solidFill>
              </a:rPr>
              <a:t>και </a:t>
            </a:r>
            <a:r>
              <a:rPr spc="-10" dirty="0">
                <a:solidFill>
                  <a:srgbClr val="001F5F"/>
                </a:solidFill>
              </a:rPr>
              <a:t>ποιοτικά </a:t>
            </a:r>
            <a:r>
              <a:rPr spc="-5" dirty="0">
                <a:solidFill>
                  <a:srgbClr val="001F5F"/>
                </a:solidFill>
              </a:rPr>
              <a:t>δεδομένα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612" y="1803273"/>
            <a:ext cx="681228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Ποιοτικά </a:t>
            </a:r>
            <a:r>
              <a:rPr sz="3200" dirty="0">
                <a:latin typeface="Tahoma"/>
                <a:cs typeface="Tahoma"/>
              </a:rPr>
              <a:t>δεδομένα – Μη-αριθμητικά  δεδομένα</a:t>
            </a:r>
            <a:endParaRPr sz="3200">
              <a:latin typeface="Tahoma"/>
              <a:cs typeface="Tahoma"/>
            </a:endParaRPr>
          </a:p>
          <a:p>
            <a:pPr marL="354965" marR="52832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Ποσοτικά δεδομένα –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Αριθμητικά  δεδομένα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129412"/>
            <a:ext cx="8922074" cy="629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546" y="434721"/>
            <a:ext cx="6812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1F5F"/>
                </a:solidFill>
              </a:rPr>
              <a:t>Παραγωγική </a:t>
            </a:r>
            <a:r>
              <a:rPr sz="3600" spc="-5" dirty="0">
                <a:solidFill>
                  <a:srgbClr val="001F5F"/>
                </a:solidFill>
              </a:rPr>
              <a:t>συγκρότηση</a:t>
            </a:r>
            <a:r>
              <a:rPr sz="3600" spc="-6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θεωρίας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0882" y="1372768"/>
            <a:ext cx="7332345" cy="47377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00E3A8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Καθορίστε το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θέμα</a:t>
            </a:r>
            <a:endParaRPr sz="2800">
              <a:latin typeface="Tahoma"/>
              <a:cs typeface="Tahoma"/>
            </a:endParaRPr>
          </a:p>
          <a:p>
            <a:pPr marL="355600" marR="473709" indent="-343535">
              <a:lnSpc>
                <a:spcPct val="100000"/>
              </a:lnSpc>
              <a:spcBef>
                <a:spcPts val="695"/>
              </a:spcBef>
              <a:buClr>
                <a:srgbClr val="00E3A8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Καθορίστε το εύρος των </a:t>
            </a:r>
            <a:r>
              <a:rPr sz="2800" spc="-10" dirty="0">
                <a:latin typeface="Tahoma"/>
                <a:cs typeface="Tahoma"/>
              </a:rPr>
              <a:t>φαινομένων που  εξετάζει </a:t>
            </a:r>
            <a:r>
              <a:rPr sz="2800" spc="-5" dirty="0">
                <a:latin typeface="Tahoma"/>
                <a:cs typeface="Tahoma"/>
              </a:rPr>
              <a:t>η θεωρία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σας</a:t>
            </a:r>
            <a:endParaRPr sz="2800">
              <a:latin typeface="Tahoma"/>
              <a:cs typeface="Tahoma"/>
            </a:endParaRPr>
          </a:p>
          <a:p>
            <a:pPr marL="355600" marR="37465" indent="-343535">
              <a:lnSpc>
                <a:spcPct val="100000"/>
              </a:lnSpc>
              <a:spcBef>
                <a:spcPts val="715"/>
              </a:spcBef>
              <a:buClr>
                <a:srgbClr val="00E3A8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10" dirty="0">
                <a:latin typeface="Tahoma"/>
                <a:cs typeface="Tahoma"/>
              </a:rPr>
              <a:t>Διακρίνετε </a:t>
            </a:r>
            <a:r>
              <a:rPr sz="2800" spc="-5" dirty="0">
                <a:latin typeface="Tahoma"/>
                <a:cs typeface="Tahoma"/>
              </a:rPr>
              <a:t>και </a:t>
            </a:r>
            <a:r>
              <a:rPr sz="2800" spc="-10" dirty="0">
                <a:latin typeface="Tahoma"/>
                <a:cs typeface="Tahoma"/>
              </a:rPr>
              <a:t>καθορίστε </a:t>
            </a:r>
            <a:r>
              <a:rPr sz="2800" spc="-5" dirty="0">
                <a:latin typeface="Tahoma"/>
                <a:cs typeface="Tahoma"/>
              </a:rPr>
              <a:t>τις σημαντικότερες  </a:t>
            </a:r>
            <a:r>
              <a:rPr sz="2800" spc="-10" dirty="0">
                <a:latin typeface="Tahoma"/>
                <a:cs typeface="Tahoma"/>
              </a:rPr>
              <a:t>έννοιες </a:t>
            </a:r>
            <a:r>
              <a:rPr sz="2800" spc="-5" dirty="0">
                <a:latin typeface="Tahoma"/>
                <a:cs typeface="Tahoma"/>
              </a:rPr>
              <a:t>και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μεταβλητές</a:t>
            </a:r>
            <a:endParaRPr sz="2800">
              <a:latin typeface="Tahoma"/>
              <a:cs typeface="Tahoma"/>
            </a:endParaRPr>
          </a:p>
          <a:p>
            <a:pPr marL="355600" marR="1017905" indent="-343535">
              <a:lnSpc>
                <a:spcPct val="100000"/>
              </a:lnSpc>
              <a:spcBef>
                <a:spcPts val="695"/>
              </a:spcBef>
              <a:buClr>
                <a:srgbClr val="00E3A8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Μάθετε τι </a:t>
            </a:r>
            <a:r>
              <a:rPr sz="2800" spc="-10" dirty="0">
                <a:latin typeface="Tahoma"/>
                <a:cs typeface="Tahoma"/>
              </a:rPr>
              <a:t>είναι γνωστό </a:t>
            </a:r>
            <a:r>
              <a:rPr sz="2800" spc="-5" dirty="0">
                <a:latin typeface="Tahoma"/>
                <a:cs typeface="Tahoma"/>
              </a:rPr>
              <a:t>για τις </a:t>
            </a:r>
            <a:r>
              <a:rPr sz="2800" spc="-10" dirty="0">
                <a:latin typeface="Tahoma"/>
                <a:cs typeface="Tahoma"/>
              </a:rPr>
              <a:t>σχέσεις  ανάμεσα </a:t>
            </a:r>
            <a:r>
              <a:rPr sz="2800" spc="-5" dirty="0">
                <a:latin typeface="Tahoma"/>
                <a:cs typeface="Tahoma"/>
              </a:rPr>
              <a:t>σ’ αυτές τις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μεταβλητές</a:t>
            </a:r>
            <a:endParaRPr sz="28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695"/>
              </a:spcBef>
              <a:buClr>
                <a:srgbClr val="00E3A8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10" dirty="0">
                <a:latin typeface="Tahoma"/>
                <a:cs typeface="Tahoma"/>
              </a:rPr>
              <a:t>Επιχειρηματολογήστε λογικά ξεκινώντας </a:t>
            </a:r>
            <a:r>
              <a:rPr sz="2800" spc="-5" dirty="0">
                <a:latin typeface="Tahoma"/>
                <a:cs typeface="Tahoma"/>
              </a:rPr>
              <a:t>από  αυτές τις </a:t>
            </a:r>
            <a:r>
              <a:rPr sz="2800" spc="-10" dirty="0">
                <a:latin typeface="Tahoma"/>
                <a:cs typeface="Tahoma"/>
              </a:rPr>
              <a:t>προτάσεις προς </a:t>
            </a:r>
            <a:r>
              <a:rPr sz="2800" spc="-5" dirty="0">
                <a:latin typeface="Tahoma"/>
                <a:cs typeface="Tahoma"/>
              </a:rPr>
              <a:t>το συγκεκριμένο  </a:t>
            </a:r>
            <a:r>
              <a:rPr sz="2800" spc="-10" dirty="0">
                <a:latin typeface="Tahoma"/>
                <a:cs typeface="Tahoma"/>
              </a:rPr>
              <a:t>ζήτημα </a:t>
            </a:r>
            <a:r>
              <a:rPr sz="2800" spc="-5" dirty="0">
                <a:latin typeface="Tahoma"/>
                <a:cs typeface="Tahoma"/>
              </a:rPr>
              <a:t>που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εξετάζετε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7778" y="6537452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28960"/>
                </a:solidFill>
                <a:latin typeface="Arial"/>
                <a:cs typeface="Arial"/>
              </a:rPr>
              <a:t>2-21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7" y="572409"/>
            <a:ext cx="7404962" cy="523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63" y="630413"/>
            <a:ext cx="8072092" cy="468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332625"/>
            <a:ext cx="8052381" cy="5563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4" y="266636"/>
            <a:ext cx="7781068" cy="5908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332689"/>
            <a:ext cx="7899818" cy="594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106" y="312000"/>
            <a:ext cx="7774599" cy="614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732" y="334157"/>
            <a:ext cx="7587603" cy="5811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536" y="381018"/>
            <a:ext cx="7402712" cy="367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246329"/>
            <a:ext cx="4616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  <a:latin typeface="Arial"/>
                <a:cs typeface="Arial"/>
              </a:rPr>
              <a:t>Τι είναι</a:t>
            </a:r>
            <a:r>
              <a:rPr sz="4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1F5F"/>
                </a:solidFill>
                <a:latin typeface="Arial"/>
                <a:cs typeface="Arial"/>
              </a:rPr>
              <a:t>μεταβλητή;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680" y="1078484"/>
            <a:ext cx="729551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Μεταβλητή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Tahoma"/>
                <a:cs typeface="Tahoma"/>
              </a:rPr>
              <a:t>Ένα </a:t>
            </a:r>
            <a:r>
              <a:rPr sz="2400" spc="-5" dirty="0">
                <a:latin typeface="Tahoma"/>
                <a:cs typeface="Tahoma"/>
              </a:rPr>
              <a:t>Χαρακτηριστικό </a:t>
            </a:r>
            <a:r>
              <a:rPr sz="2400" dirty="0">
                <a:latin typeface="Tahoma"/>
                <a:cs typeface="Tahoma"/>
              </a:rPr>
              <a:t>ή </a:t>
            </a:r>
            <a:r>
              <a:rPr sz="2400" spc="-5" dirty="0">
                <a:latin typeface="Tahoma"/>
                <a:cs typeface="Tahoma"/>
              </a:rPr>
              <a:t>Ιδιότητα </a:t>
            </a:r>
            <a:r>
              <a:rPr sz="2400" dirty="0">
                <a:latin typeface="Tahoma"/>
                <a:cs typeface="Tahoma"/>
              </a:rPr>
              <a:t>των συμμετεχόντων…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8129" y="2001266"/>
            <a:ext cx="1518285" cy="1526540"/>
          </a:xfrm>
          <a:custGeom>
            <a:avLst/>
            <a:gdLst/>
            <a:ahLst/>
            <a:cxnLst/>
            <a:rect l="l" t="t" r="r" b="b"/>
            <a:pathLst>
              <a:path w="1518285" h="1526539">
                <a:moveTo>
                  <a:pt x="227456" y="1027303"/>
                </a:moveTo>
                <a:lnTo>
                  <a:pt x="0" y="1526413"/>
                </a:lnTo>
                <a:lnTo>
                  <a:pt x="497712" y="1295908"/>
                </a:lnTo>
                <a:lnTo>
                  <a:pt x="430149" y="1228725"/>
                </a:lnTo>
                <a:lnTo>
                  <a:pt x="563562" y="1094486"/>
                </a:lnTo>
                <a:lnTo>
                  <a:pt x="295020" y="1094486"/>
                </a:lnTo>
                <a:lnTo>
                  <a:pt x="227456" y="1027303"/>
                </a:lnTo>
                <a:close/>
              </a:path>
              <a:path w="1518285" h="1526539">
                <a:moveTo>
                  <a:pt x="1382775" y="0"/>
                </a:moveTo>
                <a:lnTo>
                  <a:pt x="295020" y="1094486"/>
                </a:lnTo>
                <a:lnTo>
                  <a:pt x="563562" y="1094486"/>
                </a:lnTo>
                <a:lnTo>
                  <a:pt x="1517904" y="134238"/>
                </a:lnTo>
                <a:lnTo>
                  <a:pt x="1382775" y="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8129" y="2001266"/>
            <a:ext cx="1518285" cy="1526540"/>
          </a:xfrm>
          <a:custGeom>
            <a:avLst/>
            <a:gdLst/>
            <a:ahLst/>
            <a:cxnLst/>
            <a:rect l="l" t="t" r="r" b="b"/>
            <a:pathLst>
              <a:path w="1518285" h="1526539">
                <a:moveTo>
                  <a:pt x="0" y="1526413"/>
                </a:moveTo>
                <a:lnTo>
                  <a:pt x="227456" y="1027303"/>
                </a:lnTo>
                <a:lnTo>
                  <a:pt x="295020" y="1094486"/>
                </a:lnTo>
                <a:lnTo>
                  <a:pt x="1382775" y="0"/>
                </a:lnTo>
                <a:lnTo>
                  <a:pt x="1517904" y="134238"/>
                </a:lnTo>
                <a:lnTo>
                  <a:pt x="430149" y="1228725"/>
                </a:lnTo>
                <a:lnTo>
                  <a:pt x="497712" y="1295908"/>
                </a:lnTo>
                <a:lnTo>
                  <a:pt x="0" y="15264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1661" y="2006473"/>
            <a:ext cx="1346200" cy="1677035"/>
          </a:xfrm>
          <a:custGeom>
            <a:avLst/>
            <a:gdLst/>
            <a:ahLst/>
            <a:cxnLst/>
            <a:rect l="l" t="t" r="r" b="b"/>
            <a:pathLst>
              <a:path w="1346200" h="1677035">
                <a:moveTo>
                  <a:pt x="149860" y="0"/>
                </a:moveTo>
                <a:lnTo>
                  <a:pt x="0" y="117728"/>
                </a:lnTo>
                <a:lnTo>
                  <a:pt x="953262" y="1331087"/>
                </a:lnTo>
                <a:lnTo>
                  <a:pt x="878332" y="1389888"/>
                </a:lnTo>
                <a:lnTo>
                  <a:pt x="1345946" y="1676781"/>
                </a:lnTo>
                <a:lnTo>
                  <a:pt x="1196843" y="1213357"/>
                </a:lnTo>
                <a:lnTo>
                  <a:pt x="1103122" y="1213357"/>
                </a:lnTo>
                <a:lnTo>
                  <a:pt x="149860" y="0"/>
                </a:lnTo>
                <a:close/>
              </a:path>
              <a:path w="1346200" h="1677035">
                <a:moveTo>
                  <a:pt x="1177925" y="1154556"/>
                </a:moveTo>
                <a:lnTo>
                  <a:pt x="1103122" y="1213357"/>
                </a:lnTo>
                <a:lnTo>
                  <a:pt x="1196843" y="1213357"/>
                </a:lnTo>
                <a:lnTo>
                  <a:pt x="1177925" y="1154556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1661" y="2006473"/>
            <a:ext cx="1346200" cy="1677035"/>
          </a:xfrm>
          <a:custGeom>
            <a:avLst/>
            <a:gdLst/>
            <a:ahLst/>
            <a:cxnLst/>
            <a:rect l="l" t="t" r="r" b="b"/>
            <a:pathLst>
              <a:path w="1346200" h="1677035">
                <a:moveTo>
                  <a:pt x="1345946" y="1676781"/>
                </a:moveTo>
                <a:lnTo>
                  <a:pt x="878332" y="1389888"/>
                </a:lnTo>
                <a:lnTo>
                  <a:pt x="953262" y="1331087"/>
                </a:lnTo>
                <a:lnTo>
                  <a:pt x="0" y="117728"/>
                </a:lnTo>
                <a:lnTo>
                  <a:pt x="149860" y="0"/>
                </a:lnTo>
                <a:lnTo>
                  <a:pt x="1103122" y="1213357"/>
                </a:lnTo>
                <a:lnTo>
                  <a:pt x="1177925" y="1154556"/>
                </a:lnTo>
                <a:lnTo>
                  <a:pt x="1345946" y="16767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4612" y="2014854"/>
            <a:ext cx="2536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ahoma"/>
                <a:cs typeface="Tahoma"/>
              </a:rPr>
              <a:t>…που </a:t>
            </a:r>
            <a:r>
              <a:rPr sz="2800" spc="-5" dirty="0">
                <a:latin typeface="Tahoma"/>
                <a:cs typeface="Tahoma"/>
              </a:rPr>
              <a:t>μπορεί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να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3653" y="2047748"/>
            <a:ext cx="4832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Arial"/>
                <a:cs typeface="Arial"/>
              </a:rPr>
              <a:t>κ</a:t>
            </a:r>
            <a:r>
              <a:rPr sz="2800" spc="-10" dirty="0">
                <a:latin typeface="Arial"/>
                <a:cs typeface="Arial"/>
              </a:rPr>
              <a:t>αι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3306248"/>
            <a:ext cx="3806825" cy="173990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36980">
              <a:lnSpc>
                <a:spcPct val="100000"/>
              </a:lnSpc>
              <a:spcBef>
                <a:spcPts val="1825"/>
              </a:spcBef>
            </a:pPr>
            <a:r>
              <a:rPr sz="2800" spc="-10" dirty="0">
                <a:latin typeface="Arial"/>
                <a:cs typeface="Arial"/>
              </a:rPr>
              <a:t>μετρηθεί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9200"/>
              </a:lnSpc>
              <a:spcBef>
                <a:spcPts val="1265"/>
              </a:spcBef>
            </a:pPr>
            <a:r>
              <a:rPr sz="2000" dirty="0">
                <a:latin typeface="Tahoma"/>
                <a:cs typeface="Tahoma"/>
              </a:rPr>
              <a:t>(μπορεί να αξιολογηθεί με κάποιο  </a:t>
            </a:r>
            <a:r>
              <a:rPr sz="2000" spc="-5" dirty="0">
                <a:latin typeface="Tahoma"/>
                <a:cs typeface="Tahoma"/>
              </a:rPr>
              <a:t>εργαλείο </a:t>
            </a:r>
            <a:r>
              <a:rPr sz="2000" dirty="0">
                <a:latin typeface="Tahoma"/>
                <a:cs typeface="Tahoma"/>
              </a:rPr>
              <a:t>ή </a:t>
            </a:r>
            <a:r>
              <a:rPr sz="2000" spc="-5" dirty="0">
                <a:latin typeface="Tahoma"/>
                <a:cs typeface="Tahoma"/>
              </a:rPr>
              <a:t>να παρατηρηθεί και να  καταγραφεί </a:t>
            </a:r>
            <a:r>
              <a:rPr sz="2000" dirty="0">
                <a:latin typeface="Tahoma"/>
                <a:cs typeface="Tahoma"/>
              </a:rPr>
              <a:t>με </a:t>
            </a:r>
            <a:r>
              <a:rPr sz="2000" spc="-5" dirty="0">
                <a:latin typeface="Tahoma"/>
                <a:cs typeface="Tahoma"/>
              </a:rPr>
              <a:t>κάποιο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μέσο)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0921" y="3605276"/>
            <a:ext cx="3649979" cy="1872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3415">
              <a:lnSpc>
                <a:spcPts val="3335"/>
              </a:lnSpc>
              <a:spcBef>
                <a:spcPts val="95"/>
              </a:spcBef>
            </a:pPr>
            <a:r>
              <a:rPr sz="2800" spc="-5" dirty="0">
                <a:latin typeface="Tahoma"/>
                <a:cs typeface="Tahoma"/>
              </a:rPr>
              <a:t>μπορεί να</a:t>
            </a:r>
            <a:r>
              <a:rPr sz="2800" spc="-10" dirty="0">
                <a:latin typeface="Tahoma"/>
                <a:cs typeface="Tahoma"/>
              </a:rPr>
              <a:t> λάβει</a:t>
            </a:r>
            <a:endParaRPr sz="2800">
              <a:latin typeface="Tahoma"/>
              <a:cs typeface="Tahoma"/>
            </a:endParaRPr>
          </a:p>
          <a:p>
            <a:pPr marL="653415">
              <a:lnSpc>
                <a:spcPts val="3335"/>
              </a:lnSpc>
            </a:pPr>
            <a:r>
              <a:rPr sz="2800" spc="-5" dirty="0">
                <a:latin typeface="Tahoma"/>
                <a:cs typeface="Tahoma"/>
              </a:rPr>
              <a:t>διαφορετικές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τιμές</a:t>
            </a:r>
            <a:endParaRPr sz="2800">
              <a:latin typeface="Tahoma"/>
              <a:cs typeface="Tahoma"/>
            </a:endParaRPr>
          </a:p>
          <a:p>
            <a:pPr marL="12700" marR="5080" algn="just">
              <a:lnSpc>
                <a:spcPct val="99300"/>
              </a:lnSpc>
              <a:spcBef>
                <a:spcPts val="725"/>
              </a:spcBef>
            </a:pPr>
            <a:r>
              <a:rPr sz="2000" dirty="0">
                <a:latin typeface="Tahoma"/>
                <a:cs typeface="Tahoma"/>
              </a:rPr>
              <a:t>(μπορεί </a:t>
            </a:r>
            <a:r>
              <a:rPr sz="2000" spc="-5" dirty="0">
                <a:latin typeface="Tahoma"/>
                <a:cs typeface="Tahoma"/>
              </a:rPr>
              <a:t>να πάρει διαφορετικές  </a:t>
            </a:r>
            <a:r>
              <a:rPr sz="2000" dirty="0">
                <a:latin typeface="Tahoma"/>
                <a:cs typeface="Tahoma"/>
              </a:rPr>
              <a:t>αξίες ή τιμές σε </a:t>
            </a:r>
            <a:r>
              <a:rPr sz="2000" spc="-5" dirty="0">
                <a:latin typeface="Tahoma"/>
                <a:cs typeface="Tahoma"/>
              </a:rPr>
              <a:t>διαφορετικά  </a:t>
            </a:r>
            <a:r>
              <a:rPr sz="2000" dirty="0">
                <a:latin typeface="Tahoma"/>
                <a:cs typeface="Tahoma"/>
              </a:rPr>
              <a:t>άτομα)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5837335"/>
            <a:ext cx="8062595" cy="7874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575"/>
              </a:spcBef>
              <a:buClr>
                <a:srgbClr val="00E3A8"/>
              </a:buClr>
              <a:buSzPct val="76190"/>
              <a:buFont typeface="Wingdings 2"/>
              <a:buChar char=""/>
              <a:tabLst>
                <a:tab pos="283845" algn="l"/>
                <a:tab pos="284480" algn="l"/>
              </a:tabLst>
            </a:pPr>
            <a:r>
              <a:rPr sz="2100" i="1" spc="-55" dirty="0">
                <a:solidFill>
                  <a:srgbClr val="001F5F"/>
                </a:solidFill>
                <a:latin typeface="Tahoma"/>
                <a:cs typeface="Tahoma"/>
              </a:rPr>
              <a:t>Μεταβλητές – </a:t>
            </a:r>
            <a:r>
              <a:rPr sz="2100" i="1" spc="-50" dirty="0">
                <a:solidFill>
                  <a:srgbClr val="001F5F"/>
                </a:solidFill>
                <a:latin typeface="Tahoma"/>
                <a:cs typeface="Tahoma"/>
              </a:rPr>
              <a:t>Λογικά </a:t>
            </a:r>
            <a:r>
              <a:rPr sz="2100" i="1" spc="-55" dirty="0">
                <a:solidFill>
                  <a:srgbClr val="001F5F"/>
                </a:solidFill>
                <a:latin typeface="Tahoma"/>
                <a:cs typeface="Tahoma"/>
              </a:rPr>
              <a:t>σύνολα</a:t>
            </a:r>
            <a:r>
              <a:rPr sz="2100" i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100" i="1" spc="-50" dirty="0">
                <a:solidFill>
                  <a:srgbClr val="001F5F"/>
                </a:solidFill>
                <a:latin typeface="Tahoma"/>
                <a:cs typeface="Tahoma"/>
              </a:rPr>
              <a:t>τιμών</a:t>
            </a:r>
            <a:endParaRPr sz="21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480"/>
              </a:spcBef>
              <a:buClr>
                <a:srgbClr val="00E3A8"/>
              </a:buClr>
              <a:buSzPct val="76190"/>
              <a:buFont typeface="Wingdings 2"/>
              <a:buChar char=""/>
              <a:tabLst>
                <a:tab pos="283845" algn="l"/>
                <a:tab pos="284480" algn="l"/>
              </a:tabLst>
            </a:pPr>
            <a:r>
              <a:rPr sz="2100" i="1" spc="-45" dirty="0">
                <a:solidFill>
                  <a:srgbClr val="001F5F"/>
                </a:solidFill>
                <a:latin typeface="Tahoma"/>
                <a:cs typeface="Tahoma"/>
              </a:rPr>
              <a:t>Τιμές </a:t>
            </a:r>
            <a:r>
              <a:rPr sz="2100" i="1" spc="-55" dirty="0">
                <a:solidFill>
                  <a:srgbClr val="001F5F"/>
                </a:solidFill>
                <a:latin typeface="Tahoma"/>
                <a:cs typeface="Tahoma"/>
              </a:rPr>
              <a:t>– </a:t>
            </a:r>
            <a:r>
              <a:rPr sz="2100" i="1" spc="-50" dirty="0">
                <a:solidFill>
                  <a:srgbClr val="001F5F"/>
                </a:solidFill>
                <a:latin typeface="Tahoma"/>
                <a:cs typeface="Tahoma"/>
              </a:rPr>
              <a:t>Χαρακτηριστικά </a:t>
            </a:r>
            <a:r>
              <a:rPr sz="2100" i="1" spc="-55" dirty="0">
                <a:solidFill>
                  <a:srgbClr val="001F5F"/>
                </a:solidFill>
                <a:latin typeface="Tahoma"/>
                <a:cs typeface="Tahoma"/>
              </a:rPr>
              <a:t>ή </a:t>
            </a:r>
            <a:r>
              <a:rPr sz="2100" i="1" spc="-45" dirty="0">
                <a:solidFill>
                  <a:srgbClr val="001F5F"/>
                </a:solidFill>
                <a:latin typeface="Tahoma"/>
                <a:cs typeface="Tahoma"/>
              </a:rPr>
              <a:t>ιδιότητες </a:t>
            </a:r>
            <a:r>
              <a:rPr sz="2100" i="1" spc="-60" dirty="0">
                <a:solidFill>
                  <a:srgbClr val="001F5F"/>
                </a:solidFill>
                <a:latin typeface="Tahoma"/>
                <a:cs typeface="Tahoma"/>
              </a:rPr>
              <a:t>που </a:t>
            </a:r>
            <a:r>
              <a:rPr sz="2100" i="1" spc="-55" dirty="0">
                <a:solidFill>
                  <a:srgbClr val="001F5F"/>
                </a:solidFill>
                <a:latin typeface="Tahoma"/>
                <a:cs typeface="Tahoma"/>
              </a:rPr>
              <a:t>περιγράφουν ένα</a:t>
            </a:r>
            <a:r>
              <a:rPr sz="2100" i="1" spc="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100" i="1" spc="-45" dirty="0">
                <a:solidFill>
                  <a:srgbClr val="001F5F"/>
                </a:solidFill>
                <a:latin typeface="Tahoma"/>
                <a:cs typeface="Tahoma"/>
              </a:rPr>
              <a:t>αντικείμενο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264047"/>
            <a:ext cx="7793243" cy="5013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92163"/>
            <a:ext cx="7406669" cy="580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260692"/>
            <a:ext cx="7831470" cy="5417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62" y="373778"/>
            <a:ext cx="8014039" cy="5413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278" y="500076"/>
            <a:ext cx="4729300" cy="571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571" y="35763"/>
            <a:ext cx="5318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Ορισμός</a:t>
            </a:r>
            <a:r>
              <a:rPr sz="4400" spc="-120" dirty="0"/>
              <a:t> </a:t>
            </a:r>
            <a:r>
              <a:rPr sz="4400" dirty="0"/>
              <a:t>Μεταβλητών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267" y="1012393"/>
            <a:ext cx="405066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ahoma"/>
                <a:cs typeface="Tahoma"/>
              </a:rPr>
              <a:t>Εννοιολογικός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ορισμός</a:t>
            </a:r>
            <a:endParaRPr sz="2200">
              <a:latin typeface="Tahoma"/>
              <a:cs typeface="Tahoma"/>
            </a:endParaRPr>
          </a:p>
          <a:p>
            <a:pPr marL="12700" marR="174625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Το σημασιολογικό-εννοιολογικό  </a:t>
            </a:r>
            <a:r>
              <a:rPr sz="2200" spc="-10" dirty="0">
                <a:latin typeface="Tahoma"/>
                <a:cs typeface="Tahoma"/>
              </a:rPr>
              <a:t>περιεχόμενο του </a:t>
            </a:r>
            <a:r>
              <a:rPr sz="2200" spc="-5" dirty="0">
                <a:latin typeface="Tahoma"/>
                <a:cs typeface="Tahoma"/>
              </a:rPr>
              <a:t>όρου</a:t>
            </a:r>
            <a:r>
              <a:rPr sz="2200" spc="6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(π.χ.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latin typeface="Tahoma"/>
                <a:cs typeface="Tahoma"/>
              </a:rPr>
              <a:t>Σχολική επίδοση είναι </a:t>
            </a:r>
            <a:r>
              <a:rPr sz="2200" spc="-5" dirty="0">
                <a:latin typeface="Tahoma"/>
                <a:cs typeface="Tahoma"/>
              </a:rPr>
              <a:t>το </a:t>
            </a:r>
            <a:r>
              <a:rPr sz="2200" spc="-10" dirty="0">
                <a:latin typeface="Tahoma"/>
                <a:cs typeface="Tahoma"/>
              </a:rPr>
              <a:t>επίπεδο  κατάκτησης </a:t>
            </a:r>
            <a:r>
              <a:rPr sz="2200" spc="-5" dirty="0">
                <a:latin typeface="Tahoma"/>
                <a:cs typeface="Tahoma"/>
              </a:rPr>
              <a:t>από </a:t>
            </a:r>
            <a:r>
              <a:rPr sz="2200" spc="-10" dirty="0">
                <a:latin typeface="Tahoma"/>
                <a:cs typeface="Tahoma"/>
              </a:rPr>
              <a:t>το </a:t>
            </a:r>
            <a:r>
              <a:rPr sz="2200" spc="-5" dirty="0">
                <a:latin typeface="Tahoma"/>
                <a:cs typeface="Tahoma"/>
              </a:rPr>
              <a:t>παιδί των  </a:t>
            </a:r>
            <a:r>
              <a:rPr sz="2200" spc="-10" dirty="0">
                <a:latin typeface="Tahoma"/>
                <a:cs typeface="Tahoma"/>
              </a:rPr>
              <a:t>γνωστικών </a:t>
            </a:r>
            <a:r>
              <a:rPr sz="2200" spc="-5" dirty="0">
                <a:latin typeface="Tahoma"/>
                <a:cs typeface="Tahoma"/>
              </a:rPr>
              <a:t>σκοπών</a:t>
            </a:r>
            <a:r>
              <a:rPr sz="2200" spc="5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που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ahoma"/>
                <a:cs typeface="Tahoma"/>
              </a:rPr>
              <a:t>επιδιώκουν τα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διάφορα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διδασκόμενα μαθήματα</a:t>
            </a:r>
            <a:r>
              <a:rPr sz="2200" spc="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στο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Tahoma"/>
                <a:cs typeface="Tahoma"/>
              </a:rPr>
              <a:t>σχολείο)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673" y="1041908"/>
            <a:ext cx="3977004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ahoma"/>
                <a:cs typeface="Tahoma"/>
              </a:rPr>
              <a:t>Λειτουργικός</a:t>
            </a:r>
            <a:r>
              <a:rPr sz="2200" b="1" spc="4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ορισμός</a:t>
            </a:r>
            <a:endParaRPr sz="2200">
              <a:latin typeface="Tahoma"/>
              <a:cs typeface="Tahoma"/>
            </a:endParaRPr>
          </a:p>
          <a:p>
            <a:pPr marL="12700" marR="127635" algn="just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Ο </a:t>
            </a:r>
            <a:r>
              <a:rPr sz="2200" spc="-10" dirty="0">
                <a:latin typeface="Tahoma"/>
                <a:cs typeface="Tahoma"/>
              </a:rPr>
              <a:t>τρόπος </a:t>
            </a:r>
            <a:r>
              <a:rPr sz="2200" spc="-5" dirty="0">
                <a:latin typeface="Tahoma"/>
                <a:cs typeface="Tahoma"/>
              </a:rPr>
              <a:t>με </a:t>
            </a:r>
            <a:r>
              <a:rPr sz="2200" spc="-10" dirty="0">
                <a:latin typeface="Tahoma"/>
                <a:cs typeface="Tahoma"/>
              </a:rPr>
              <a:t>τον </a:t>
            </a:r>
            <a:r>
              <a:rPr sz="2200" spc="-5" dirty="0">
                <a:latin typeface="Tahoma"/>
                <a:cs typeface="Tahoma"/>
              </a:rPr>
              <a:t>οποίο </a:t>
            </a:r>
            <a:r>
              <a:rPr sz="2200" spc="-10" dirty="0">
                <a:latin typeface="Tahoma"/>
                <a:cs typeface="Tahoma"/>
              </a:rPr>
              <a:t>επιλέγει  </a:t>
            </a:r>
            <a:r>
              <a:rPr sz="2200" spc="-5" dirty="0">
                <a:latin typeface="Tahoma"/>
                <a:cs typeface="Tahoma"/>
              </a:rPr>
              <a:t>ο </a:t>
            </a:r>
            <a:r>
              <a:rPr sz="2200" spc="-10" dirty="0">
                <a:latin typeface="Tahoma"/>
                <a:cs typeface="Tahoma"/>
              </a:rPr>
              <a:t>ερευνητής στη συγκεκριμένη  έρευνα </a:t>
            </a:r>
            <a:r>
              <a:rPr sz="2200" spc="-5" dirty="0">
                <a:latin typeface="Tahoma"/>
                <a:cs typeface="Tahoma"/>
              </a:rPr>
              <a:t>να </a:t>
            </a:r>
            <a:r>
              <a:rPr sz="2200" spc="-10" dirty="0">
                <a:latin typeface="Tahoma"/>
                <a:cs typeface="Tahoma"/>
              </a:rPr>
              <a:t>μετρήσει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τη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latin typeface="Tahoma"/>
                <a:cs typeface="Tahoma"/>
              </a:rPr>
              <a:t>συγκεκριμένη </a:t>
            </a:r>
            <a:r>
              <a:rPr sz="2200" spc="-5" dirty="0">
                <a:latin typeface="Tahoma"/>
                <a:cs typeface="Tahoma"/>
              </a:rPr>
              <a:t>μεταβλητή (π.χ. ο  </a:t>
            </a:r>
            <a:r>
              <a:rPr sz="2200" spc="-10" dirty="0">
                <a:latin typeface="Tahoma"/>
                <a:cs typeface="Tahoma"/>
              </a:rPr>
              <a:t>γενικός </a:t>
            </a:r>
            <a:r>
              <a:rPr sz="2200" spc="-5" dirty="0">
                <a:latin typeface="Tahoma"/>
                <a:cs typeface="Tahoma"/>
              </a:rPr>
              <a:t>βαθμός </a:t>
            </a:r>
            <a:r>
              <a:rPr sz="2200" spc="-10" dirty="0">
                <a:latin typeface="Tahoma"/>
                <a:cs typeface="Tahoma"/>
              </a:rPr>
              <a:t>του παιδιού την  προηγούμενη χρονιά </a:t>
            </a:r>
            <a:r>
              <a:rPr sz="2200" spc="-5" dirty="0">
                <a:latin typeface="Tahoma"/>
                <a:cs typeface="Tahoma"/>
              </a:rPr>
              <a:t>ή ο μέσος  όρος των βαθμών </a:t>
            </a:r>
            <a:r>
              <a:rPr sz="2200" spc="-10" dirty="0">
                <a:latin typeface="Tahoma"/>
                <a:cs typeface="Tahoma"/>
              </a:rPr>
              <a:t>στα  πρωτεύοντα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μαθήματα)</a:t>
            </a:r>
            <a:endParaRPr sz="2200">
              <a:latin typeface="Tahoma"/>
              <a:cs typeface="Tahoma"/>
            </a:endParaRPr>
          </a:p>
          <a:p>
            <a:pPr marL="12700" marR="26098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ahoma"/>
                <a:cs typeface="Tahoma"/>
              </a:rPr>
              <a:t>Στην </a:t>
            </a:r>
            <a:r>
              <a:rPr sz="2200" b="1" spc="-5" dirty="0">
                <a:latin typeface="Tahoma"/>
                <a:cs typeface="Tahoma"/>
              </a:rPr>
              <a:t>ίδια </a:t>
            </a:r>
            <a:r>
              <a:rPr sz="2200" b="1" spc="-10" dirty="0">
                <a:latin typeface="Tahoma"/>
                <a:cs typeface="Tahoma"/>
              </a:rPr>
              <a:t>έρευνα </a:t>
            </a:r>
            <a:r>
              <a:rPr sz="2200" b="1" spc="-5" dirty="0">
                <a:latin typeface="Tahoma"/>
                <a:cs typeface="Tahoma"/>
              </a:rPr>
              <a:t>μπορεί να  </a:t>
            </a:r>
            <a:r>
              <a:rPr sz="2200" spc="-5" dirty="0">
                <a:latin typeface="Tahoma"/>
                <a:cs typeface="Tahoma"/>
              </a:rPr>
              <a:t>χρησιμοποιηθούν  </a:t>
            </a:r>
            <a:r>
              <a:rPr sz="2200" b="1" spc="-10" dirty="0">
                <a:latin typeface="Tahoma"/>
                <a:cs typeface="Tahoma"/>
              </a:rPr>
              <a:t>περισσότεροι </a:t>
            </a:r>
            <a:r>
              <a:rPr sz="2200" b="1" spc="-5" dirty="0">
                <a:latin typeface="Tahoma"/>
                <a:cs typeface="Tahoma"/>
              </a:rPr>
              <a:t>του</a:t>
            </a:r>
            <a:r>
              <a:rPr sz="2200" b="1" spc="6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ενός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latin typeface="Tahoma"/>
                <a:cs typeface="Tahoma"/>
              </a:rPr>
              <a:t>λειτουργικοί </a:t>
            </a:r>
            <a:r>
              <a:rPr sz="2200" spc="-5" dirty="0">
                <a:latin typeface="Tahoma"/>
                <a:cs typeface="Tahoma"/>
              </a:rPr>
              <a:t>ορισμοί για </a:t>
            </a:r>
            <a:r>
              <a:rPr sz="2200" spc="-10" dirty="0">
                <a:latin typeface="Tahoma"/>
                <a:cs typeface="Tahoma"/>
              </a:rPr>
              <a:t>την </a:t>
            </a:r>
            <a:r>
              <a:rPr sz="2200" spc="-5" dirty="0">
                <a:latin typeface="Tahoma"/>
                <a:cs typeface="Tahoma"/>
              </a:rPr>
              <a:t>ίδια  μεταβλητή (π.χ. ο βαθμός </a:t>
            </a:r>
            <a:r>
              <a:rPr sz="2200" spc="-10" dirty="0">
                <a:latin typeface="Tahoma"/>
                <a:cs typeface="Tahoma"/>
              </a:rPr>
              <a:t>στα  πρωτεύοντα </a:t>
            </a:r>
            <a:r>
              <a:rPr sz="2200" spc="-5" dirty="0">
                <a:latin typeface="Tahoma"/>
                <a:cs typeface="Tahoma"/>
              </a:rPr>
              <a:t>μαθήματα, σε </a:t>
            </a:r>
            <a:r>
              <a:rPr sz="2200" spc="-10" dirty="0">
                <a:latin typeface="Tahoma"/>
                <a:cs typeface="Tahoma"/>
              </a:rPr>
              <a:t>ένα  </a:t>
            </a:r>
            <a:r>
              <a:rPr sz="2200" spc="-5" dirty="0">
                <a:latin typeface="Tahoma"/>
                <a:cs typeface="Tahoma"/>
              </a:rPr>
              <a:t>τεστ </a:t>
            </a:r>
            <a:r>
              <a:rPr sz="2200" spc="-10" dirty="0">
                <a:latin typeface="Tahoma"/>
                <a:cs typeface="Tahoma"/>
              </a:rPr>
              <a:t>που </a:t>
            </a:r>
            <a:r>
              <a:rPr sz="2200" spc="-5" dirty="0">
                <a:latin typeface="Tahoma"/>
                <a:cs typeface="Tahoma"/>
              </a:rPr>
              <a:t>κατασκεύασε ο  </a:t>
            </a:r>
            <a:r>
              <a:rPr sz="2200" spc="-10" dirty="0">
                <a:latin typeface="Tahoma"/>
                <a:cs typeface="Tahoma"/>
              </a:rPr>
              <a:t>ερευνητής,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κ.ά.)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Παραδείγματα μεταβλητών </a:t>
            </a:r>
            <a:r>
              <a:rPr spc="-10" dirty="0"/>
              <a:t>και  </a:t>
            </a:r>
            <a:r>
              <a:rPr spc="-5" dirty="0"/>
              <a:t>μη</a:t>
            </a:r>
            <a:r>
              <a:rPr spc="-20" dirty="0"/>
              <a:t> </a:t>
            </a:r>
            <a:r>
              <a:rPr spc="-5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54" y="1876805"/>
            <a:ext cx="32905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Μεταβλητές που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μπορούν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να</a:t>
            </a:r>
            <a:r>
              <a:rPr sz="24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μετρηθούν</a:t>
            </a:r>
            <a:endParaRPr sz="2400">
              <a:latin typeface="Tahoma"/>
              <a:cs typeface="Tahoma"/>
            </a:endParaRPr>
          </a:p>
          <a:p>
            <a:pPr marL="347980" indent="-335915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spc="-5" dirty="0">
                <a:latin typeface="Tahoma"/>
                <a:cs typeface="Tahoma"/>
              </a:rPr>
              <a:t>Αυτοεκτίμηση</a:t>
            </a:r>
            <a:endParaRPr sz="2400">
              <a:latin typeface="Tahoma"/>
              <a:cs typeface="Tahoma"/>
            </a:endParaRPr>
          </a:p>
          <a:p>
            <a:pPr marL="347980" indent="-335915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spc="-5" dirty="0">
                <a:latin typeface="Tahoma"/>
                <a:cs typeface="Tahoma"/>
              </a:rPr>
              <a:t>Επίδοση στην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Ιστορία</a:t>
            </a:r>
            <a:endParaRPr sz="2400">
              <a:latin typeface="Tahoma"/>
              <a:cs typeface="Tahoma"/>
            </a:endParaRPr>
          </a:p>
          <a:p>
            <a:pPr marL="347980" indent="-335915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spc="-5" dirty="0">
                <a:latin typeface="Tahoma"/>
                <a:cs typeface="Tahoma"/>
              </a:rPr>
              <a:t>Ηλικία, Βάρος,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Ύψος</a:t>
            </a:r>
            <a:endParaRPr sz="2400">
              <a:latin typeface="Tahoma"/>
              <a:cs typeface="Tahoma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Font typeface="Wingdings"/>
              <a:buChar char=""/>
              <a:tabLst>
                <a:tab pos="368300" algn="l"/>
              </a:tabLst>
            </a:pPr>
            <a:r>
              <a:rPr sz="2400" spc="-5" dirty="0">
                <a:latin typeface="Tahoma"/>
                <a:cs typeface="Tahoma"/>
              </a:rPr>
              <a:t>Δεξιότητες</a:t>
            </a:r>
            <a:endParaRPr sz="2400">
              <a:latin typeface="Tahoma"/>
              <a:cs typeface="Tahoma"/>
            </a:endParaRPr>
          </a:p>
          <a:p>
            <a:pPr marL="367665" marR="909319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διαπροσωπι</a:t>
            </a:r>
            <a:r>
              <a:rPr sz="2400" spc="10" dirty="0">
                <a:latin typeface="Tahoma"/>
                <a:cs typeface="Tahoma"/>
              </a:rPr>
              <a:t>κ</a:t>
            </a:r>
            <a:r>
              <a:rPr sz="2400" dirty="0">
                <a:latin typeface="Tahoma"/>
                <a:cs typeface="Tahoma"/>
              </a:rPr>
              <a:t>ής  επικοινωνίας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4622" y="1948688"/>
            <a:ext cx="26168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Μεταβλητές</a:t>
            </a:r>
            <a:r>
              <a:rPr sz="24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που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Δύσκολα</a:t>
            </a:r>
            <a:r>
              <a:rPr sz="24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μπορούν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να</a:t>
            </a:r>
            <a:r>
              <a:rPr sz="24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μετρηθούν</a:t>
            </a:r>
            <a:endParaRPr sz="2400">
              <a:latin typeface="Tahoma"/>
              <a:cs typeface="Tahoma"/>
            </a:endParaRPr>
          </a:p>
          <a:p>
            <a:pPr marL="348615" indent="-335280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dirty="0">
                <a:latin typeface="Tahoma"/>
                <a:cs typeface="Tahoma"/>
              </a:rPr>
              <a:t>Κοινωνικοποίηση</a:t>
            </a:r>
            <a:endParaRPr sz="2400">
              <a:latin typeface="Tahoma"/>
              <a:cs typeface="Tahoma"/>
            </a:endParaRPr>
          </a:p>
          <a:p>
            <a:pPr marL="348615" indent="-33528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dirty="0">
                <a:latin typeface="Tahoma"/>
                <a:cs typeface="Tahoma"/>
              </a:rPr>
              <a:t>Φαντασία</a:t>
            </a:r>
            <a:endParaRPr sz="2400">
              <a:latin typeface="Tahoma"/>
              <a:cs typeface="Tahoma"/>
            </a:endParaRPr>
          </a:p>
          <a:p>
            <a:pPr marL="348615" indent="-335280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8615" algn="l"/>
              </a:tabLst>
            </a:pPr>
            <a:r>
              <a:rPr sz="2400" spc="-5" dirty="0">
                <a:latin typeface="Tahoma"/>
                <a:cs typeface="Tahoma"/>
              </a:rPr>
              <a:t>Διαίσθηση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4982" y="1948688"/>
            <a:ext cx="224091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Μη</a:t>
            </a:r>
            <a:r>
              <a:rPr sz="2400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Μεταβλητές</a:t>
            </a:r>
            <a:endParaRPr sz="2400">
              <a:latin typeface="Tahoma"/>
              <a:cs typeface="Tahoma"/>
            </a:endParaRPr>
          </a:p>
          <a:p>
            <a:pPr marL="368300" marR="5080" indent="-355600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68935" algn="l"/>
              </a:tabLst>
            </a:pPr>
            <a:r>
              <a:rPr sz="2400" spc="-5" dirty="0">
                <a:latin typeface="Tahoma"/>
                <a:cs typeface="Tahoma"/>
              </a:rPr>
              <a:t>Σκέψεις στο  </a:t>
            </a:r>
            <a:r>
              <a:rPr sz="2400" dirty="0">
                <a:latin typeface="Tahoma"/>
                <a:cs typeface="Tahoma"/>
              </a:rPr>
              <a:t>υποσυνεί</a:t>
            </a:r>
            <a:r>
              <a:rPr sz="2400" spc="5" dirty="0">
                <a:latin typeface="Tahoma"/>
                <a:cs typeface="Tahoma"/>
              </a:rPr>
              <a:t>δ</a:t>
            </a:r>
            <a:r>
              <a:rPr sz="2400" dirty="0">
                <a:latin typeface="Tahoma"/>
                <a:cs typeface="Tahoma"/>
              </a:rPr>
              <a:t>ητο</a:t>
            </a:r>
            <a:endParaRPr sz="2400">
              <a:latin typeface="Tahoma"/>
              <a:cs typeface="Tahoma"/>
            </a:endParaRPr>
          </a:p>
          <a:p>
            <a:pPr marL="348615" indent="-335915">
              <a:lnSpc>
                <a:spcPct val="100000"/>
              </a:lnSpc>
              <a:buClr>
                <a:srgbClr val="00AF50"/>
              </a:buClr>
              <a:buFont typeface="Wingdings"/>
              <a:buChar char=""/>
              <a:tabLst>
                <a:tab pos="349250" algn="l"/>
              </a:tabLst>
            </a:pPr>
            <a:r>
              <a:rPr sz="2400" spc="-5" dirty="0">
                <a:latin typeface="Tahoma"/>
                <a:cs typeface="Tahoma"/>
              </a:rPr>
              <a:t>φτώχια</a:t>
            </a:r>
            <a:endParaRPr sz="2400">
              <a:latin typeface="Tahoma"/>
              <a:cs typeface="Tahoma"/>
            </a:endParaRPr>
          </a:p>
          <a:p>
            <a:pPr marL="348615" indent="-335915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Font typeface="Wingdings"/>
              <a:buChar char=""/>
              <a:tabLst>
                <a:tab pos="349250" algn="l"/>
              </a:tabLst>
            </a:pPr>
            <a:r>
              <a:rPr sz="2400" spc="-10" dirty="0">
                <a:latin typeface="Tahoma"/>
                <a:cs typeface="Tahoma"/>
              </a:rPr>
              <a:t>Στερεότυπα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586866"/>
            <a:ext cx="631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Ορίζοντας </a:t>
            </a:r>
            <a:r>
              <a:rPr sz="3600" spc="-5" dirty="0">
                <a:solidFill>
                  <a:srgbClr val="001F5F"/>
                </a:solidFill>
              </a:rPr>
              <a:t>μεταβλητές και</a:t>
            </a:r>
            <a:r>
              <a:rPr sz="3600" spc="-8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τιμές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88439" y="1621027"/>
            <a:ext cx="6666230" cy="4104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965"/>
              </a:lnSpc>
              <a:spcBef>
                <a:spcPts val="105"/>
              </a:spcBef>
              <a:buClr>
                <a:srgbClr val="00E3A8"/>
              </a:buClr>
              <a:buSzPct val="78846"/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Μια τιμή </a:t>
            </a:r>
            <a:r>
              <a:rPr sz="2600" spc="-5" dirty="0">
                <a:latin typeface="Tahoma"/>
                <a:cs typeface="Tahoma"/>
              </a:rPr>
              <a:t>είναι ένα χαρακτηριστικό </a:t>
            </a:r>
            <a:r>
              <a:rPr sz="2600" dirty="0">
                <a:latin typeface="Tahoma"/>
                <a:cs typeface="Tahoma"/>
              </a:rPr>
              <a:t>ή</a:t>
            </a:r>
            <a:r>
              <a:rPr sz="2600" spc="-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μία</a:t>
            </a:r>
            <a:endParaRPr sz="2600">
              <a:latin typeface="Tahoma"/>
              <a:cs typeface="Tahoma"/>
            </a:endParaRPr>
          </a:p>
          <a:p>
            <a:pPr marL="354965" marR="95250">
              <a:lnSpc>
                <a:spcPts val="2810"/>
              </a:lnSpc>
              <a:spcBef>
                <a:spcPts val="195"/>
              </a:spcBef>
            </a:pPr>
            <a:r>
              <a:rPr sz="2600" dirty="0">
                <a:latin typeface="Tahoma"/>
                <a:cs typeface="Tahoma"/>
              </a:rPr>
              <a:t>ιδιότητα </a:t>
            </a:r>
            <a:r>
              <a:rPr sz="2600" spc="-5" dirty="0">
                <a:latin typeface="Tahoma"/>
                <a:cs typeface="Tahoma"/>
              </a:rPr>
              <a:t>κάποιου πράγματος </a:t>
            </a:r>
            <a:r>
              <a:rPr sz="2600" dirty="0">
                <a:latin typeface="Tahoma"/>
                <a:cs typeface="Tahoma"/>
              </a:rPr>
              <a:t>(π.χ. </a:t>
            </a:r>
            <a:r>
              <a:rPr sz="2600" spc="-5" dirty="0">
                <a:latin typeface="Tahoma"/>
                <a:cs typeface="Tahoma"/>
              </a:rPr>
              <a:t>γυναίκα,  </a:t>
            </a:r>
            <a:r>
              <a:rPr sz="2600" dirty="0">
                <a:latin typeface="Tahoma"/>
                <a:cs typeface="Tahoma"/>
              </a:rPr>
              <a:t>ηλικιωμένος,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φοιτητής)</a:t>
            </a:r>
            <a:endParaRPr sz="2600">
              <a:latin typeface="Tahoma"/>
              <a:cs typeface="Tahoma"/>
            </a:endParaRPr>
          </a:p>
          <a:p>
            <a:pPr marL="354965" marR="586105" indent="-342900">
              <a:lnSpc>
                <a:spcPts val="2810"/>
              </a:lnSpc>
              <a:spcBef>
                <a:spcPts val="595"/>
              </a:spcBef>
              <a:buClr>
                <a:srgbClr val="00E3A8"/>
              </a:buClr>
              <a:buSzPct val="78846"/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Μια </a:t>
            </a:r>
            <a:r>
              <a:rPr sz="2600" spc="-5" dirty="0">
                <a:latin typeface="Tahoma"/>
                <a:cs typeface="Tahoma"/>
              </a:rPr>
              <a:t>μεταβλητή είναι </a:t>
            </a:r>
            <a:r>
              <a:rPr sz="2600" dirty="0">
                <a:latin typeface="Tahoma"/>
                <a:cs typeface="Tahoma"/>
              </a:rPr>
              <a:t>ένα </a:t>
            </a:r>
            <a:r>
              <a:rPr sz="2600" spc="-5" dirty="0">
                <a:latin typeface="Tahoma"/>
                <a:cs typeface="Tahoma"/>
              </a:rPr>
              <a:t>λογικό </a:t>
            </a:r>
            <a:r>
              <a:rPr sz="2600" dirty="0">
                <a:latin typeface="Tahoma"/>
                <a:cs typeface="Tahoma"/>
              </a:rPr>
              <a:t>σύνολο  τιμών (π.χ. φύλο,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ηλικία)</a:t>
            </a:r>
            <a:endParaRPr sz="2600">
              <a:latin typeface="Tahoma"/>
              <a:cs typeface="Tahoma"/>
            </a:endParaRPr>
          </a:p>
          <a:p>
            <a:pPr marL="354965" marR="560070" indent="-342900">
              <a:lnSpc>
                <a:spcPts val="2810"/>
              </a:lnSpc>
              <a:spcBef>
                <a:spcPts val="600"/>
              </a:spcBef>
              <a:buClr>
                <a:srgbClr val="00E3A8"/>
              </a:buClr>
              <a:buSzPct val="78846"/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Κάθε </a:t>
            </a:r>
            <a:r>
              <a:rPr sz="2600" dirty="0">
                <a:latin typeface="Tahoma"/>
                <a:cs typeface="Tahoma"/>
              </a:rPr>
              <a:t>μεταβλητή </a:t>
            </a:r>
            <a:r>
              <a:rPr sz="2600" spc="-5" dirty="0">
                <a:latin typeface="Tahoma"/>
                <a:cs typeface="Tahoma"/>
              </a:rPr>
              <a:t>πρέπει </a:t>
            </a:r>
            <a:r>
              <a:rPr sz="2600" dirty="0">
                <a:latin typeface="Tahoma"/>
                <a:cs typeface="Tahoma"/>
              </a:rPr>
              <a:t>να </a:t>
            </a:r>
            <a:r>
              <a:rPr sz="2600" spc="-5" dirty="0">
                <a:latin typeface="Tahoma"/>
                <a:cs typeface="Tahoma"/>
              </a:rPr>
              <a:t>διαθέτει </a:t>
            </a:r>
            <a:r>
              <a:rPr sz="2600" dirty="0">
                <a:latin typeface="Tahoma"/>
                <a:cs typeface="Tahoma"/>
              </a:rPr>
              <a:t>δύο  </a:t>
            </a:r>
            <a:r>
              <a:rPr sz="2600" spc="-5" dirty="0">
                <a:latin typeface="Tahoma"/>
                <a:cs typeface="Tahoma"/>
              </a:rPr>
              <a:t>σημαντικές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ιδιότητες</a:t>
            </a:r>
            <a:endParaRPr sz="2600">
              <a:latin typeface="Tahoma"/>
              <a:cs typeface="Tahoma"/>
            </a:endParaRPr>
          </a:p>
          <a:p>
            <a:pPr marL="696595" lvl="1" indent="-457834">
              <a:lnSpc>
                <a:spcPts val="2625"/>
              </a:lnSpc>
              <a:spcBef>
                <a:spcPts val="170"/>
              </a:spcBef>
              <a:buClr>
                <a:srgbClr val="00E3A8"/>
              </a:buClr>
              <a:buSzPct val="78260"/>
              <a:buAutoNum type="arabicPeriod"/>
              <a:tabLst>
                <a:tab pos="696595" algn="l"/>
                <a:tab pos="697230" algn="l"/>
              </a:tabLst>
            </a:pPr>
            <a:r>
              <a:rPr sz="2300" dirty="0">
                <a:latin typeface="Tahoma"/>
                <a:cs typeface="Tahoma"/>
              </a:rPr>
              <a:t>Οι τιμές της </a:t>
            </a:r>
            <a:r>
              <a:rPr sz="2300" spc="-5" dirty="0">
                <a:latin typeface="Tahoma"/>
                <a:cs typeface="Tahoma"/>
              </a:rPr>
              <a:t>πρέπει να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παρουσιάζουν</a:t>
            </a:r>
            <a:endParaRPr sz="2300">
              <a:latin typeface="Tahoma"/>
              <a:cs typeface="Tahoma"/>
            </a:endParaRPr>
          </a:p>
          <a:p>
            <a:pPr marL="696595">
              <a:lnSpc>
                <a:spcPts val="2625"/>
              </a:lnSpc>
            </a:pPr>
            <a:r>
              <a:rPr sz="2300" dirty="0">
                <a:latin typeface="Tahoma"/>
                <a:cs typeface="Tahoma"/>
              </a:rPr>
              <a:t>πληρότητα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περιεχομένου</a:t>
            </a:r>
            <a:endParaRPr sz="2300">
              <a:latin typeface="Tahoma"/>
              <a:cs typeface="Tahoma"/>
            </a:endParaRPr>
          </a:p>
          <a:p>
            <a:pPr marL="696595" marR="5080" lvl="1" indent="-457200">
              <a:lnSpc>
                <a:spcPts val="2480"/>
              </a:lnSpc>
              <a:spcBef>
                <a:spcPts val="545"/>
              </a:spcBef>
              <a:buClr>
                <a:srgbClr val="00E3A8"/>
              </a:buClr>
              <a:buSzPct val="78260"/>
              <a:buAutoNum type="arabicPeriod" startAt="2"/>
              <a:tabLst>
                <a:tab pos="696595" algn="l"/>
                <a:tab pos="697230" algn="l"/>
              </a:tabLst>
            </a:pPr>
            <a:r>
              <a:rPr sz="2300" dirty="0">
                <a:latin typeface="Tahoma"/>
                <a:cs typeface="Tahoma"/>
              </a:rPr>
              <a:t>Οι τιμές </a:t>
            </a:r>
            <a:r>
              <a:rPr sz="2300" spc="-5" dirty="0">
                <a:latin typeface="Tahoma"/>
                <a:cs typeface="Tahoma"/>
              </a:rPr>
              <a:t>που </a:t>
            </a:r>
            <a:r>
              <a:rPr sz="2300" dirty="0">
                <a:latin typeface="Tahoma"/>
                <a:cs typeface="Tahoma"/>
              </a:rPr>
              <a:t>απαρτίζουν μία μεταβλητή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πρέπει  να είναι </a:t>
            </a:r>
            <a:r>
              <a:rPr sz="2300" dirty="0">
                <a:latin typeface="Tahoma"/>
                <a:cs typeface="Tahoma"/>
              </a:rPr>
              <a:t>αμοιβαία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αποκλειόμενες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612" y="242442"/>
            <a:ext cx="4683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Είδη μεταβλητών</a:t>
            </a:r>
            <a:r>
              <a:rPr spc="-5" dirty="0"/>
              <a:t> 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5830" y="934300"/>
            <a:ext cx="8321040" cy="54584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-5" dirty="0">
                <a:latin typeface="Tahoma"/>
                <a:cs typeface="Tahoma"/>
              </a:rPr>
              <a:t>1. Κατηγορικές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(Categorical)</a:t>
            </a:r>
            <a:endParaRPr sz="2200">
              <a:latin typeface="Tahoma"/>
              <a:cs typeface="Tahoma"/>
            </a:endParaRPr>
          </a:p>
          <a:p>
            <a:pPr marL="355600" marR="5080" lvl="1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29944" algn="l"/>
              </a:tabLst>
            </a:pPr>
            <a:r>
              <a:rPr sz="2200" spc="-10" dirty="0">
                <a:latin typeface="Tahoma"/>
                <a:cs typeface="Tahoma"/>
              </a:rPr>
              <a:t>Ονομαστικές </a:t>
            </a:r>
            <a:r>
              <a:rPr sz="2200" spc="-5" dirty="0">
                <a:latin typeface="Tahoma"/>
                <a:cs typeface="Tahoma"/>
              </a:rPr>
              <a:t>(Nominal) </a:t>
            </a:r>
            <a:r>
              <a:rPr sz="2200" spc="-10" dirty="0">
                <a:latin typeface="Tahoma"/>
                <a:cs typeface="Tahoma"/>
              </a:rPr>
              <a:t>Μεταβλητές που </a:t>
            </a:r>
            <a:r>
              <a:rPr sz="2200" spc="-5" dirty="0">
                <a:latin typeface="Tahoma"/>
                <a:cs typeface="Tahoma"/>
              </a:rPr>
              <a:t>διαθέτουν τιμές  </a:t>
            </a:r>
            <a:r>
              <a:rPr sz="2200" spc="-10" dirty="0">
                <a:latin typeface="Tahoma"/>
                <a:cs typeface="Tahoma"/>
              </a:rPr>
              <a:t>που έχουν </a:t>
            </a:r>
            <a:r>
              <a:rPr sz="2200" spc="-5" dirty="0">
                <a:latin typeface="Tahoma"/>
                <a:cs typeface="Tahoma"/>
              </a:rPr>
              <a:t>μόνο τις </a:t>
            </a:r>
            <a:r>
              <a:rPr sz="2200" spc="-10" dirty="0">
                <a:latin typeface="Tahoma"/>
                <a:cs typeface="Tahoma"/>
              </a:rPr>
              <a:t>ιδιότητες του </a:t>
            </a:r>
            <a:r>
              <a:rPr sz="2200" spc="-5" dirty="0">
                <a:latin typeface="Tahoma"/>
                <a:cs typeface="Tahoma"/>
              </a:rPr>
              <a:t>αμοιβαίου αποκλεισμού και </a:t>
            </a:r>
            <a:r>
              <a:rPr sz="2200" spc="-10" dirty="0">
                <a:latin typeface="Tahoma"/>
                <a:cs typeface="Tahoma"/>
              </a:rPr>
              <a:t>της  πληρότητας περιεχομένου </a:t>
            </a:r>
            <a:r>
              <a:rPr sz="2200" spc="-5" dirty="0">
                <a:latin typeface="Tahoma"/>
                <a:cs typeface="Tahoma"/>
              </a:rPr>
              <a:t>(π.χ.</a:t>
            </a:r>
            <a:r>
              <a:rPr sz="2200" spc="7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φύλο)</a:t>
            </a:r>
            <a:endParaRPr sz="2200">
              <a:latin typeface="Tahoma"/>
              <a:cs typeface="Tahoma"/>
            </a:endParaRPr>
          </a:p>
          <a:p>
            <a:pPr marL="829310" lvl="1" indent="-47434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29944" algn="l"/>
              </a:tabLst>
            </a:pPr>
            <a:r>
              <a:rPr sz="2200" spc="-10" dirty="0">
                <a:latin typeface="Tahoma"/>
                <a:cs typeface="Tahoma"/>
              </a:rPr>
              <a:t>Διατακτικές (Ordinal) Μεταβλητές </a:t>
            </a:r>
            <a:r>
              <a:rPr sz="2200" spc="-5" dirty="0">
                <a:latin typeface="Tahoma"/>
                <a:cs typeface="Tahoma"/>
              </a:rPr>
              <a:t>με ιδιότητες</a:t>
            </a:r>
            <a:r>
              <a:rPr sz="2200" spc="15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που</a:t>
            </a:r>
            <a:endParaRPr sz="2200">
              <a:latin typeface="Tahoma"/>
              <a:cs typeface="Tahoma"/>
            </a:endParaRPr>
          </a:p>
          <a:p>
            <a:pPr marL="355600" marR="231775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μπορούμε να ταξινομήσουμε βάσει </a:t>
            </a:r>
            <a:r>
              <a:rPr sz="2200" spc="-10" dirty="0">
                <a:latin typeface="Tahoma"/>
                <a:cs typeface="Tahoma"/>
              </a:rPr>
              <a:t>κάποιας </a:t>
            </a:r>
            <a:r>
              <a:rPr sz="2200" spc="-5" dirty="0">
                <a:latin typeface="Tahoma"/>
                <a:cs typeface="Tahoma"/>
              </a:rPr>
              <a:t>λογικής τάξης </a:t>
            </a:r>
            <a:r>
              <a:rPr sz="2200" spc="-10" dirty="0">
                <a:latin typeface="Tahoma"/>
                <a:cs typeface="Tahoma"/>
              </a:rPr>
              <a:t>(π.χ.  </a:t>
            </a:r>
            <a:r>
              <a:rPr sz="2200" spc="-5" dirty="0">
                <a:latin typeface="Tahoma"/>
                <a:cs typeface="Tahoma"/>
              </a:rPr>
              <a:t>μορφωτικό </a:t>
            </a:r>
            <a:r>
              <a:rPr sz="2200" spc="-10" dirty="0">
                <a:latin typeface="Tahoma"/>
                <a:cs typeface="Tahoma"/>
              </a:rPr>
              <a:t>επίπεδο, επίπεδο σύγκρουσης,</a:t>
            </a:r>
            <a:r>
              <a:rPr sz="2200" spc="15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προκατάληψη)</a:t>
            </a:r>
            <a:endParaRPr sz="2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-5" dirty="0">
                <a:latin typeface="Tahoma"/>
                <a:cs typeface="Tahoma"/>
              </a:rPr>
              <a:t>2. </a:t>
            </a:r>
            <a:r>
              <a:rPr sz="2200" spc="-10" dirty="0">
                <a:latin typeface="Tahoma"/>
                <a:cs typeface="Tahoma"/>
              </a:rPr>
              <a:t>Συνεχείς</a:t>
            </a:r>
            <a:r>
              <a:rPr sz="2200" spc="-5" dirty="0">
                <a:latin typeface="Tahoma"/>
                <a:cs typeface="Tahoma"/>
              </a:rPr>
              <a:t> (Continuous)</a:t>
            </a:r>
            <a:endParaRPr sz="2200">
              <a:latin typeface="Tahoma"/>
              <a:cs typeface="Tahoma"/>
            </a:endParaRPr>
          </a:p>
          <a:p>
            <a:pPr marL="829310" lvl="1" indent="-47434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829944" algn="l"/>
              </a:tabLst>
            </a:pPr>
            <a:r>
              <a:rPr sz="2200" spc="-5" dirty="0">
                <a:latin typeface="Tahoma"/>
                <a:cs typeface="Tahoma"/>
              </a:rPr>
              <a:t>Διαστήματος </a:t>
            </a:r>
            <a:r>
              <a:rPr sz="2200" spc="-10" dirty="0">
                <a:latin typeface="Tahoma"/>
                <a:cs typeface="Tahoma"/>
              </a:rPr>
              <a:t>(Interval) Μεταβλητές </a:t>
            </a:r>
            <a:r>
              <a:rPr sz="2200" spc="-5" dirty="0">
                <a:latin typeface="Tahoma"/>
                <a:cs typeface="Tahoma"/>
              </a:rPr>
              <a:t>για τις </a:t>
            </a:r>
            <a:r>
              <a:rPr sz="2200" spc="-10" dirty="0">
                <a:latin typeface="Tahoma"/>
                <a:cs typeface="Tahoma"/>
              </a:rPr>
              <a:t>οποίες</a:t>
            </a:r>
            <a:r>
              <a:rPr sz="2200" spc="17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είναι</a:t>
            </a:r>
            <a:endParaRPr sz="2200">
              <a:latin typeface="Tahoma"/>
              <a:cs typeface="Tahoma"/>
            </a:endParaRPr>
          </a:p>
          <a:p>
            <a:pPr marL="355600" marR="411480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σημαντική η πραγματική απόσταση </a:t>
            </a:r>
            <a:r>
              <a:rPr sz="2200" spc="-10" dirty="0">
                <a:latin typeface="Tahoma"/>
                <a:cs typeface="Tahoma"/>
              </a:rPr>
              <a:t>που </a:t>
            </a:r>
            <a:r>
              <a:rPr sz="2200" spc="-5" dirty="0">
                <a:latin typeface="Tahoma"/>
                <a:cs typeface="Tahoma"/>
              </a:rPr>
              <a:t>χωρίζει τις τιμές </a:t>
            </a:r>
            <a:r>
              <a:rPr sz="2200" spc="-10" dirty="0">
                <a:latin typeface="Tahoma"/>
                <a:cs typeface="Tahoma"/>
              </a:rPr>
              <a:t>τους  </a:t>
            </a:r>
            <a:r>
              <a:rPr sz="2200" spc="-5" dirty="0">
                <a:latin typeface="Tahoma"/>
                <a:cs typeface="Tahoma"/>
              </a:rPr>
              <a:t>(π.χ. θερμοκρασία (Φαρενάιτ), δείκτης ευφυΐας,</a:t>
            </a:r>
            <a:r>
              <a:rPr sz="2200" spc="7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επίδοση...)</a:t>
            </a:r>
            <a:endParaRPr sz="2200">
              <a:latin typeface="Tahoma"/>
              <a:cs typeface="Tahoma"/>
            </a:endParaRPr>
          </a:p>
          <a:p>
            <a:pPr marL="829310" lvl="1" indent="-474345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829944" algn="l"/>
              </a:tabLst>
            </a:pPr>
            <a:r>
              <a:rPr sz="2200" spc="-5" dirty="0">
                <a:latin typeface="Tahoma"/>
                <a:cs typeface="Tahoma"/>
              </a:rPr>
              <a:t>Αναλογικές </a:t>
            </a:r>
            <a:r>
              <a:rPr sz="2200" spc="-10" dirty="0">
                <a:latin typeface="Tahoma"/>
                <a:cs typeface="Tahoma"/>
              </a:rPr>
              <a:t>Μεταβλητές </a:t>
            </a:r>
            <a:r>
              <a:rPr sz="2200" spc="-5" dirty="0">
                <a:latin typeface="Tahoma"/>
                <a:cs typeface="Tahoma"/>
              </a:rPr>
              <a:t>(ratio) των οποίων οι τιμές,</a:t>
            </a:r>
            <a:r>
              <a:rPr sz="2200" spc="15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εκτός</a:t>
            </a:r>
            <a:endParaRPr sz="2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Tahoma"/>
                <a:cs typeface="Tahoma"/>
              </a:rPr>
              <a:t>του ότι </a:t>
            </a:r>
            <a:r>
              <a:rPr sz="2200" spc="-5" dirty="0">
                <a:latin typeface="Tahoma"/>
                <a:cs typeface="Tahoma"/>
              </a:rPr>
              <a:t>διαθέτουν όλα τα χαρακτηριστικά των</a:t>
            </a:r>
            <a:r>
              <a:rPr sz="2200" spc="1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μέτρων</a:t>
            </a:r>
            <a:endParaRPr sz="2200">
              <a:latin typeface="Tahoma"/>
              <a:cs typeface="Tahoma"/>
            </a:endParaRPr>
          </a:p>
          <a:p>
            <a:pPr marL="355600" marR="541655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διαστήματος, βασίζονται </a:t>
            </a:r>
            <a:r>
              <a:rPr sz="2200" spc="-10" dirty="0">
                <a:latin typeface="Tahoma"/>
                <a:cs typeface="Tahoma"/>
              </a:rPr>
              <a:t>επίσης </a:t>
            </a:r>
            <a:r>
              <a:rPr sz="2200" spc="-5" dirty="0">
                <a:latin typeface="Tahoma"/>
                <a:cs typeface="Tahoma"/>
              </a:rPr>
              <a:t>σε </a:t>
            </a:r>
            <a:r>
              <a:rPr sz="2200" spc="-10" dirty="0">
                <a:latin typeface="Tahoma"/>
                <a:cs typeface="Tahoma"/>
              </a:rPr>
              <a:t>ένα </a:t>
            </a:r>
            <a:r>
              <a:rPr sz="2200" spc="-5" dirty="0">
                <a:latin typeface="Tahoma"/>
                <a:cs typeface="Tahoma"/>
              </a:rPr>
              <a:t>πραγματικό </a:t>
            </a:r>
            <a:r>
              <a:rPr sz="2200" spc="-10" dirty="0">
                <a:latin typeface="Tahoma"/>
                <a:cs typeface="Tahoma"/>
              </a:rPr>
              <a:t>μηδενικό  </a:t>
            </a:r>
            <a:r>
              <a:rPr sz="2200" spc="-5" dirty="0">
                <a:latin typeface="Tahoma"/>
                <a:cs typeface="Tahoma"/>
              </a:rPr>
              <a:t>σημείο </a:t>
            </a:r>
            <a:r>
              <a:rPr sz="2200" spc="-10" dirty="0">
                <a:latin typeface="Tahoma"/>
                <a:cs typeface="Tahoma"/>
              </a:rPr>
              <a:t>(π.χ. </a:t>
            </a:r>
            <a:r>
              <a:rPr sz="2200" spc="-5" dirty="0">
                <a:latin typeface="Tahoma"/>
                <a:cs typeface="Tahoma"/>
              </a:rPr>
              <a:t>θερμοκρασία (Κέλβιν), ηλικία,</a:t>
            </a:r>
            <a:r>
              <a:rPr sz="2200" spc="7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εισόδημα...)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464946"/>
            <a:ext cx="3998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Ένα</a:t>
            </a:r>
            <a:r>
              <a:rPr sz="4400" spc="-90" dirty="0"/>
              <a:t> </a:t>
            </a:r>
            <a:r>
              <a:rPr sz="4400" spc="-5" dirty="0"/>
              <a:t>παράδειγμα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43587" y="1268249"/>
            <a:ext cx="6615197" cy="524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701</Words>
  <Application>Microsoft Office PowerPoint</Application>
  <PresentationFormat>Προβολή στην οθόνη (4:3)</PresentationFormat>
  <Paragraphs>95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Wingdings</vt:lpstr>
      <vt:lpstr>Wingdings 2</vt:lpstr>
      <vt:lpstr>Office Theme</vt:lpstr>
      <vt:lpstr>Παρουσίαση του PowerPoint</vt:lpstr>
      <vt:lpstr>Ποσοτικά και ποιοτικά δεδομένα</vt:lpstr>
      <vt:lpstr>Τι είναι μεταβλητή;</vt:lpstr>
      <vt:lpstr>Παρουσίαση του PowerPoint</vt:lpstr>
      <vt:lpstr>Ορισμός Μεταβλητών</vt:lpstr>
      <vt:lpstr>Παραδείγματα μεταβλητών και  μη μεταβλητών</vt:lpstr>
      <vt:lpstr>Ορίζοντας μεταβλητές και τιμές</vt:lpstr>
      <vt:lpstr>Είδη μεταβλητών (1)</vt:lpstr>
      <vt:lpstr>Ένα παράδειγμα</vt:lpstr>
      <vt:lpstr>Είδη μεταβλητών (2)</vt:lpstr>
      <vt:lpstr>Παρουσίαση του PowerPoint</vt:lpstr>
      <vt:lpstr>Είδη μεταβλητών (3)</vt:lpstr>
      <vt:lpstr>Παράδειγμα συσχέτισης (1)</vt:lpstr>
      <vt:lpstr>Είδη μεταβλητών (3)</vt:lpstr>
      <vt:lpstr>Είδη μεταβλητών (3)</vt:lpstr>
      <vt:lpstr>Παράδειγμα συσχέτισης (2)</vt:lpstr>
      <vt:lpstr>Παράδειγμα συσχέτισης (2)</vt:lpstr>
      <vt:lpstr>Παράδειγμα συσχέτισης (2)</vt:lpstr>
      <vt:lpstr>Παρουσίαση του PowerPoint</vt:lpstr>
      <vt:lpstr>Παρουσίαση του PowerPoint</vt:lpstr>
      <vt:lpstr>Παραγωγική συγκρότηση θεωρίας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Architecture 2008: Part I: Getting Started</dc:title>
  <dc:creator>David</dc:creator>
  <cp:lastModifiedBy>Διόρθωση</cp:lastModifiedBy>
  <cp:revision>4</cp:revision>
  <dcterms:created xsi:type="dcterms:W3CDTF">2020-11-16T05:55:34Z</dcterms:created>
  <dcterms:modified xsi:type="dcterms:W3CDTF">2023-10-30T06:58:58Z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2020-11-16T00:00:00Z</vt:filetime>
  </property>
</Properties>
</file>