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57" r:id="rId2"/>
    <p:sldId id="259" r:id="rId3"/>
    <p:sldId id="261" r:id="rId4"/>
    <p:sldId id="258" r:id="rId5"/>
    <p:sldId id="260"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552" autoAdjust="0"/>
  </p:normalViewPr>
  <p:slideViewPr>
    <p:cSldViewPr snapToGrid="0">
      <p:cViewPr varScale="1">
        <p:scale>
          <a:sx n="113" d="100"/>
          <a:sy n="113"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5AEC8-A317-499E-AAAC-7BB056150C20}" type="datetimeFigureOut">
              <a:rPr lang="el-GR" smtClean="0"/>
              <a:t>30/10/2023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ADDB0-6322-4C81-A455-4D6842C3E9AD}" type="slidenum">
              <a:rPr lang="el-GR" smtClean="0"/>
              <a:t>‹#›</a:t>
            </a:fld>
            <a:endParaRPr lang="el-GR"/>
          </a:p>
        </p:txBody>
      </p:sp>
    </p:spTree>
    <p:extLst>
      <p:ext uri="{BB962C8B-B14F-4D97-AF65-F5344CB8AC3E}">
        <p14:creationId xmlns:p14="http://schemas.microsoft.com/office/powerpoint/2010/main" val="346402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37ADDB0-6322-4C81-A455-4D6842C3E9AD}" type="slidenum">
              <a:rPr lang="el-GR" smtClean="0"/>
              <a:t>3</a:t>
            </a:fld>
            <a:endParaRPr lang="el-GR"/>
          </a:p>
        </p:txBody>
      </p:sp>
    </p:spTree>
    <p:extLst>
      <p:ext uri="{BB962C8B-B14F-4D97-AF65-F5344CB8AC3E}">
        <p14:creationId xmlns:p14="http://schemas.microsoft.com/office/powerpoint/2010/main" val="233005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n The Sage Dictionary of Social Research Methods there is an explanation by Martyn </a:t>
            </a:r>
            <a:r>
              <a:rPr lang="en-US" dirty="0" err="1" smtClean="0"/>
              <a:t>Hammersley</a:t>
            </a:r>
            <a:r>
              <a:rPr lang="en-US" dirty="0" smtClean="0"/>
              <a:t> (link for those with OU access).  The definition goes as follows:</a:t>
            </a:r>
          </a:p>
          <a:p>
            <a:endParaRPr lang="en-US" dirty="0" smtClean="0"/>
          </a:p>
          <a:p>
            <a:r>
              <a:rPr lang="en-US" dirty="0" smtClean="0"/>
              <a:t>A notion found in the methodological writings of the US sociologist Herbert </a:t>
            </a:r>
            <a:r>
              <a:rPr lang="en-US" dirty="0" err="1" smtClean="0"/>
              <a:t>Blumer</a:t>
            </a:r>
            <a:r>
              <a:rPr lang="en-US" dirty="0" smtClean="0"/>
              <a:t>, the founder of symbolic interactionism. By contrast with what he called ‘definitive’ concepts, sensitizing concepts do not involve using ‘fixed and specific procedures’ to identify a set of phenomena, but instead give ‘a general sense of reference and guidance in approaching empirical instances’. So, whereas definitive concepts ‘provide prescriptions of what to see, sensitizing concepts merely suggest directions along which to look’ (</a:t>
            </a:r>
            <a:r>
              <a:rPr lang="en-US" dirty="0" err="1" smtClean="0"/>
              <a:t>Blumer</a:t>
            </a:r>
            <a:r>
              <a:rPr lang="en-US" dirty="0" smtClean="0"/>
              <a:t>, 1969: 148).</a:t>
            </a:r>
            <a:endParaRPr lang="el-GR" dirty="0"/>
          </a:p>
        </p:txBody>
      </p:sp>
      <p:sp>
        <p:nvSpPr>
          <p:cNvPr id="4" name="Θέση αριθμού διαφάνειας 3"/>
          <p:cNvSpPr>
            <a:spLocks noGrp="1"/>
          </p:cNvSpPr>
          <p:nvPr>
            <p:ph type="sldNum" sz="quarter" idx="10"/>
          </p:nvPr>
        </p:nvSpPr>
        <p:spPr/>
        <p:txBody>
          <a:bodyPr/>
          <a:lstStyle/>
          <a:p>
            <a:fld id="{137ADDB0-6322-4C81-A455-4D6842C3E9AD}" type="slidenum">
              <a:rPr lang="el-GR" smtClean="0"/>
              <a:t>9</a:t>
            </a:fld>
            <a:endParaRPr lang="el-GR"/>
          </a:p>
        </p:txBody>
      </p:sp>
    </p:spTree>
    <p:extLst>
      <p:ext uri="{BB962C8B-B14F-4D97-AF65-F5344CB8AC3E}">
        <p14:creationId xmlns:p14="http://schemas.microsoft.com/office/powerpoint/2010/main" val="337010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B12ECE6-CDD0-4C3D-A5A4-62A214762BCB}" type="datetimeFigureOut">
              <a:rPr lang="el-GR" smtClean="0"/>
              <a:t>30/10/2023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76035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12ECE6-CDD0-4C3D-A5A4-62A214762BCB}" type="datetimeFigureOut">
              <a:rPr lang="el-GR" smtClean="0"/>
              <a:t>30/10/2023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426991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12ECE6-CDD0-4C3D-A5A4-62A214762BCB}" type="datetimeFigureOut">
              <a:rPr lang="el-GR" smtClean="0"/>
              <a:t>30/10/2023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275834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5654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560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12ECE6-CDD0-4C3D-A5A4-62A214762BCB}" type="datetimeFigureOut">
              <a:rPr lang="el-GR" smtClean="0"/>
              <a:t>30/10/2023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422119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B12ECE6-CDD0-4C3D-A5A4-62A214762BCB}" type="datetimeFigureOut">
              <a:rPr lang="el-GR" smtClean="0"/>
              <a:t>30/10/2023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260358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B12ECE6-CDD0-4C3D-A5A4-62A214762BCB}" type="datetimeFigureOut">
              <a:rPr lang="el-GR" smtClean="0"/>
              <a:t>30/10/2023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1067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B12ECE6-CDD0-4C3D-A5A4-62A214762BCB}" type="datetimeFigureOut">
              <a:rPr lang="el-GR" smtClean="0"/>
              <a:t>30/10/2023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156705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B12ECE6-CDD0-4C3D-A5A4-62A214762BCB}" type="datetimeFigureOut">
              <a:rPr lang="el-GR" smtClean="0"/>
              <a:t>30/10/2023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345803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2ECE6-CDD0-4C3D-A5A4-62A214762BCB}" type="datetimeFigureOut">
              <a:rPr lang="el-GR" smtClean="0"/>
              <a:t>30/10/2023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97211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B12ECE6-CDD0-4C3D-A5A4-62A214762BCB}" type="datetimeFigureOut">
              <a:rPr lang="el-GR" smtClean="0"/>
              <a:t>30/10/2023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301367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B12ECE6-CDD0-4C3D-A5A4-62A214762BCB}" type="datetimeFigureOut">
              <a:rPr lang="el-GR" smtClean="0"/>
              <a:t>30/10/2023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2F7B39-7A62-4E8F-843B-4E8A787C0FDD}" type="slidenum">
              <a:rPr lang="el-GR" smtClean="0"/>
              <a:t>‹#›</a:t>
            </a:fld>
            <a:endParaRPr lang="el-GR"/>
          </a:p>
        </p:txBody>
      </p:sp>
    </p:spTree>
    <p:extLst>
      <p:ext uri="{BB962C8B-B14F-4D97-AF65-F5344CB8AC3E}">
        <p14:creationId xmlns:p14="http://schemas.microsoft.com/office/powerpoint/2010/main" val="44793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2ECE6-CDD0-4C3D-A5A4-62A214762BCB}" type="datetimeFigureOut">
              <a:rPr lang="el-GR" smtClean="0"/>
              <a:t>30/10/2023</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F7B39-7A62-4E8F-843B-4E8A787C0FDD}" type="slidenum">
              <a:rPr lang="el-GR" smtClean="0"/>
              <a:t>‹#›</a:t>
            </a:fld>
            <a:endParaRPr lang="el-GR"/>
          </a:p>
        </p:txBody>
      </p:sp>
    </p:spTree>
    <p:extLst>
      <p:ext uri="{BB962C8B-B14F-4D97-AF65-F5344CB8AC3E}">
        <p14:creationId xmlns:p14="http://schemas.microsoft.com/office/powerpoint/2010/main" val="12528822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1524000" y="9"/>
            <a:ext cx="12192000" cy="6884130"/>
          </a:xfrm>
          <a:prstGeom prst="rect">
            <a:avLst/>
          </a:prstGeom>
        </p:spPr>
      </p:pic>
    </p:spTree>
    <p:extLst>
      <p:ext uri="{BB962C8B-B14F-4D97-AF65-F5344CB8AC3E}">
        <p14:creationId xmlns:p14="http://schemas.microsoft.com/office/powerpoint/2010/main" val="256082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6581" y="39090"/>
            <a:ext cx="5318761" cy="690574"/>
          </a:xfrm>
          <a:prstGeom prst="rect">
            <a:avLst/>
          </a:prstGeom>
        </p:spPr>
        <p:txBody>
          <a:bodyPr vert="horz" wrap="square" lIns="0" tIns="13335" rIns="0" bIns="0" rtlCol="0" anchor="ctr">
            <a:spAutoFit/>
          </a:bodyPr>
          <a:lstStyle/>
          <a:p>
            <a:pPr marL="12701">
              <a:lnSpc>
                <a:spcPct val="100000"/>
              </a:lnSpc>
              <a:spcBef>
                <a:spcPts val="105"/>
              </a:spcBef>
            </a:pPr>
            <a:r>
              <a:rPr sz="4400" dirty="0"/>
              <a:t>Ορισμός</a:t>
            </a:r>
            <a:r>
              <a:rPr sz="4400" spc="-121" dirty="0"/>
              <a:t> </a:t>
            </a:r>
            <a:r>
              <a:rPr sz="4400" dirty="0"/>
              <a:t>Μεταβλητών</a:t>
            </a:r>
            <a:endParaRPr sz="4400"/>
          </a:p>
        </p:txBody>
      </p:sp>
      <p:sp>
        <p:nvSpPr>
          <p:cNvPr id="3" name="object 3"/>
          <p:cNvSpPr txBox="1"/>
          <p:nvPr/>
        </p:nvSpPr>
        <p:spPr>
          <a:xfrm>
            <a:off x="258279" y="1012396"/>
            <a:ext cx="4050665" cy="3060326"/>
          </a:xfrm>
          <a:prstGeom prst="rect">
            <a:avLst/>
          </a:prstGeom>
        </p:spPr>
        <p:txBody>
          <a:bodyPr vert="horz" wrap="square" lIns="0" tIns="12066" rIns="0" bIns="0" rtlCol="0">
            <a:spAutoFit/>
          </a:bodyPr>
          <a:lstStyle/>
          <a:p>
            <a:pPr marL="12701">
              <a:spcBef>
                <a:spcPts val="94"/>
              </a:spcBef>
            </a:pPr>
            <a:r>
              <a:rPr sz="2201" b="1" spc="-11" dirty="0">
                <a:latin typeface="Tahoma"/>
                <a:cs typeface="Tahoma"/>
              </a:rPr>
              <a:t>Εννοιολογικός</a:t>
            </a:r>
            <a:r>
              <a:rPr sz="2201" b="1" spc="20" dirty="0">
                <a:latin typeface="Tahoma"/>
                <a:cs typeface="Tahoma"/>
              </a:rPr>
              <a:t> </a:t>
            </a:r>
            <a:r>
              <a:rPr sz="2201" b="1" spc="-11" dirty="0">
                <a:latin typeface="Tahoma"/>
                <a:cs typeface="Tahoma"/>
              </a:rPr>
              <a:t>ορισμός</a:t>
            </a:r>
            <a:endParaRPr sz="2201" dirty="0">
              <a:latin typeface="Tahoma"/>
              <a:cs typeface="Tahoma"/>
            </a:endParaRPr>
          </a:p>
          <a:p>
            <a:pPr marL="12701" marR="174632"/>
            <a:r>
              <a:rPr sz="2201" spc="-5" dirty="0">
                <a:latin typeface="Tahoma"/>
                <a:cs typeface="Tahoma"/>
              </a:rPr>
              <a:t>Το σημασιολογικό-εννοιολογικό  </a:t>
            </a:r>
            <a:r>
              <a:rPr sz="2201" spc="-11" dirty="0">
                <a:latin typeface="Tahoma"/>
                <a:cs typeface="Tahoma"/>
              </a:rPr>
              <a:t>περιεχόμενο του </a:t>
            </a:r>
            <a:r>
              <a:rPr sz="2201" spc="-5" dirty="0">
                <a:latin typeface="Tahoma"/>
                <a:cs typeface="Tahoma"/>
              </a:rPr>
              <a:t>όρου</a:t>
            </a:r>
            <a:r>
              <a:rPr sz="2201" spc="66" dirty="0">
                <a:latin typeface="Tahoma"/>
                <a:cs typeface="Tahoma"/>
              </a:rPr>
              <a:t> </a:t>
            </a:r>
            <a:r>
              <a:rPr sz="2201" spc="-11" dirty="0">
                <a:latin typeface="Tahoma"/>
                <a:cs typeface="Tahoma"/>
              </a:rPr>
              <a:t>(π.χ.</a:t>
            </a:r>
            <a:endParaRPr sz="2201" dirty="0">
              <a:latin typeface="Tahoma"/>
              <a:cs typeface="Tahoma"/>
            </a:endParaRPr>
          </a:p>
          <a:p>
            <a:pPr marL="12701" marR="5081"/>
            <a:r>
              <a:rPr sz="2201" spc="-11" dirty="0">
                <a:latin typeface="Tahoma"/>
                <a:cs typeface="Tahoma"/>
              </a:rPr>
              <a:t>Σχολική επίδοση είναι </a:t>
            </a:r>
            <a:r>
              <a:rPr sz="2201" spc="-5" dirty="0">
                <a:latin typeface="Tahoma"/>
                <a:cs typeface="Tahoma"/>
              </a:rPr>
              <a:t>το </a:t>
            </a:r>
            <a:r>
              <a:rPr sz="2201" spc="-11" dirty="0">
                <a:latin typeface="Tahoma"/>
                <a:cs typeface="Tahoma"/>
              </a:rPr>
              <a:t>επίπεδο  κατάκτησης </a:t>
            </a:r>
            <a:r>
              <a:rPr sz="2201" spc="-5" dirty="0">
                <a:latin typeface="Tahoma"/>
                <a:cs typeface="Tahoma"/>
              </a:rPr>
              <a:t>από </a:t>
            </a:r>
            <a:r>
              <a:rPr sz="2201" spc="-11" dirty="0">
                <a:latin typeface="Tahoma"/>
                <a:cs typeface="Tahoma"/>
              </a:rPr>
              <a:t>το </a:t>
            </a:r>
            <a:r>
              <a:rPr sz="2201" spc="-5" dirty="0">
                <a:latin typeface="Tahoma"/>
                <a:cs typeface="Tahoma"/>
              </a:rPr>
              <a:t>παιδί των  </a:t>
            </a:r>
            <a:r>
              <a:rPr sz="2201" spc="-11" dirty="0">
                <a:latin typeface="Tahoma"/>
                <a:cs typeface="Tahoma"/>
              </a:rPr>
              <a:t>γνωστικών </a:t>
            </a:r>
            <a:r>
              <a:rPr sz="2201" spc="-5" dirty="0">
                <a:latin typeface="Tahoma"/>
                <a:cs typeface="Tahoma"/>
              </a:rPr>
              <a:t>σκοπών</a:t>
            </a:r>
            <a:r>
              <a:rPr sz="2201" spc="55" dirty="0">
                <a:latin typeface="Tahoma"/>
                <a:cs typeface="Tahoma"/>
              </a:rPr>
              <a:t> </a:t>
            </a:r>
            <a:r>
              <a:rPr sz="2201" spc="-11" dirty="0">
                <a:latin typeface="Tahoma"/>
                <a:cs typeface="Tahoma"/>
              </a:rPr>
              <a:t>που</a:t>
            </a:r>
            <a:endParaRPr sz="2201" dirty="0">
              <a:latin typeface="Tahoma"/>
              <a:cs typeface="Tahoma"/>
            </a:endParaRPr>
          </a:p>
          <a:p>
            <a:pPr marL="12701">
              <a:spcBef>
                <a:spcPts val="5"/>
              </a:spcBef>
            </a:pPr>
            <a:r>
              <a:rPr sz="2201" spc="-5" dirty="0">
                <a:latin typeface="Tahoma"/>
                <a:cs typeface="Tahoma"/>
              </a:rPr>
              <a:t>επιδιώκουν τα</a:t>
            </a:r>
            <a:r>
              <a:rPr sz="2201" spc="30" dirty="0">
                <a:latin typeface="Tahoma"/>
                <a:cs typeface="Tahoma"/>
              </a:rPr>
              <a:t> </a:t>
            </a:r>
            <a:r>
              <a:rPr sz="2201" spc="-5" dirty="0">
                <a:latin typeface="Tahoma"/>
                <a:cs typeface="Tahoma"/>
              </a:rPr>
              <a:t>διάφορα</a:t>
            </a:r>
            <a:endParaRPr sz="2201" dirty="0">
              <a:latin typeface="Tahoma"/>
              <a:cs typeface="Tahoma"/>
            </a:endParaRPr>
          </a:p>
          <a:p>
            <a:pPr marL="12701"/>
            <a:r>
              <a:rPr sz="2201" spc="-5" dirty="0">
                <a:latin typeface="Tahoma"/>
                <a:cs typeface="Tahoma"/>
              </a:rPr>
              <a:t>διδασκόμενα μαθήματα</a:t>
            </a:r>
            <a:r>
              <a:rPr sz="2201" spc="50" dirty="0">
                <a:latin typeface="Tahoma"/>
                <a:cs typeface="Tahoma"/>
              </a:rPr>
              <a:t> </a:t>
            </a:r>
            <a:r>
              <a:rPr sz="2201" spc="-11" dirty="0">
                <a:latin typeface="Tahoma"/>
                <a:cs typeface="Tahoma"/>
              </a:rPr>
              <a:t>στο</a:t>
            </a:r>
            <a:endParaRPr sz="2201" dirty="0">
              <a:latin typeface="Tahoma"/>
              <a:cs typeface="Tahoma"/>
            </a:endParaRPr>
          </a:p>
          <a:p>
            <a:pPr marL="12701"/>
            <a:r>
              <a:rPr sz="2201" spc="-11" dirty="0">
                <a:latin typeface="Tahoma"/>
                <a:cs typeface="Tahoma"/>
              </a:rPr>
              <a:t>σχολείο)</a:t>
            </a:r>
            <a:endParaRPr sz="2201" dirty="0">
              <a:latin typeface="Tahoma"/>
              <a:cs typeface="Tahoma"/>
            </a:endParaRPr>
          </a:p>
        </p:txBody>
      </p:sp>
      <p:sp>
        <p:nvSpPr>
          <p:cNvPr id="4" name="object 4"/>
          <p:cNvSpPr txBox="1"/>
          <p:nvPr/>
        </p:nvSpPr>
        <p:spPr>
          <a:xfrm>
            <a:off x="5011683" y="1041917"/>
            <a:ext cx="3977004" cy="5769786"/>
          </a:xfrm>
          <a:prstGeom prst="rect">
            <a:avLst/>
          </a:prstGeom>
        </p:spPr>
        <p:txBody>
          <a:bodyPr vert="horz" wrap="square" lIns="0" tIns="12066" rIns="0" bIns="0" rtlCol="0">
            <a:spAutoFit/>
          </a:bodyPr>
          <a:lstStyle/>
          <a:p>
            <a:pPr marL="12701" algn="just">
              <a:spcBef>
                <a:spcPts val="94"/>
              </a:spcBef>
            </a:pPr>
            <a:r>
              <a:rPr sz="2201" b="1" spc="-11" dirty="0">
                <a:latin typeface="Tahoma"/>
                <a:cs typeface="Tahoma"/>
              </a:rPr>
              <a:t>Λειτουργικός</a:t>
            </a:r>
            <a:r>
              <a:rPr sz="2201" b="1" spc="41" dirty="0">
                <a:latin typeface="Tahoma"/>
                <a:cs typeface="Tahoma"/>
              </a:rPr>
              <a:t> </a:t>
            </a:r>
            <a:r>
              <a:rPr sz="2201" b="1" spc="-11" dirty="0">
                <a:latin typeface="Tahoma"/>
                <a:cs typeface="Tahoma"/>
              </a:rPr>
              <a:t>ορισμός</a:t>
            </a:r>
            <a:endParaRPr sz="2201">
              <a:latin typeface="Tahoma"/>
              <a:cs typeface="Tahoma"/>
            </a:endParaRPr>
          </a:p>
          <a:p>
            <a:pPr marL="12701" marR="127641" algn="just"/>
            <a:r>
              <a:rPr sz="2201" spc="-5" dirty="0">
                <a:latin typeface="Tahoma"/>
                <a:cs typeface="Tahoma"/>
              </a:rPr>
              <a:t>Ο </a:t>
            </a:r>
            <a:r>
              <a:rPr sz="2201" spc="-11" dirty="0">
                <a:latin typeface="Tahoma"/>
                <a:cs typeface="Tahoma"/>
              </a:rPr>
              <a:t>τρόπος </a:t>
            </a:r>
            <a:r>
              <a:rPr sz="2201" spc="-5" dirty="0">
                <a:latin typeface="Tahoma"/>
                <a:cs typeface="Tahoma"/>
              </a:rPr>
              <a:t>με </a:t>
            </a:r>
            <a:r>
              <a:rPr sz="2201" spc="-11" dirty="0">
                <a:latin typeface="Tahoma"/>
                <a:cs typeface="Tahoma"/>
              </a:rPr>
              <a:t>τον </a:t>
            </a:r>
            <a:r>
              <a:rPr sz="2201" spc="-5" dirty="0">
                <a:latin typeface="Tahoma"/>
                <a:cs typeface="Tahoma"/>
              </a:rPr>
              <a:t>οποίο </a:t>
            </a:r>
            <a:r>
              <a:rPr sz="2201" spc="-11" dirty="0">
                <a:latin typeface="Tahoma"/>
                <a:cs typeface="Tahoma"/>
              </a:rPr>
              <a:t>επιλέγει  </a:t>
            </a:r>
            <a:r>
              <a:rPr sz="2201" spc="-5" dirty="0">
                <a:latin typeface="Tahoma"/>
                <a:cs typeface="Tahoma"/>
              </a:rPr>
              <a:t>ο </a:t>
            </a:r>
            <a:r>
              <a:rPr sz="2201" spc="-11" dirty="0">
                <a:latin typeface="Tahoma"/>
                <a:cs typeface="Tahoma"/>
              </a:rPr>
              <a:t>ερευνητής στη συγκεκριμένη  έρευνα </a:t>
            </a:r>
            <a:r>
              <a:rPr sz="2201" spc="-5" dirty="0">
                <a:latin typeface="Tahoma"/>
                <a:cs typeface="Tahoma"/>
              </a:rPr>
              <a:t>να </a:t>
            </a:r>
            <a:r>
              <a:rPr sz="2201" spc="-11" dirty="0">
                <a:latin typeface="Tahoma"/>
                <a:cs typeface="Tahoma"/>
              </a:rPr>
              <a:t>μετρήσει</a:t>
            </a:r>
            <a:r>
              <a:rPr sz="2201" spc="25" dirty="0">
                <a:latin typeface="Tahoma"/>
                <a:cs typeface="Tahoma"/>
              </a:rPr>
              <a:t> </a:t>
            </a:r>
            <a:r>
              <a:rPr sz="2201" spc="-5" dirty="0">
                <a:latin typeface="Tahoma"/>
                <a:cs typeface="Tahoma"/>
              </a:rPr>
              <a:t>τη</a:t>
            </a:r>
            <a:endParaRPr sz="2201">
              <a:latin typeface="Tahoma"/>
              <a:cs typeface="Tahoma"/>
            </a:endParaRPr>
          </a:p>
          <a:p>
            <a:pPr marL="12701" marR="5081"/>
            <a:r>
              <a:rPr sz="2201" spc="-11" dirty="0">
                <a:latin typeface="Tahoma"/>
                <a:cs typeface="Tahoma"/>
              </a:rPr>
              <a:t>συγκεκριμένη </a:t>
            </a:r>
            <a:r>
              <a:rPr sz="2201" spc="-5" dirty="0">
                <a:latin typeface="Tahoma"/>
                <a:cs typeface="Tahoma"/>
              </a:rPr>
              <a:t>μεταβλητή (π.χ. ο  </a:t>
            </a:r>
            <a:r>
              <a:rPr sz="2201" spc="-11" dirty="0">
                <a:latin typeface="Tahoma"/>
                <a:cs typeface="Tahoma"/>
              </a:rPr>
              <a:t>γενικός </a:t>
            </a:r>
            <a:r>
              <a:rPr sz="2201" spc="-5" dirty="0">
                <a:latin typeface="Tahoma"/>
                <a:cs typeface="Tahoma"/>
              </a:rPr>
              <a:t>βαθμός </a:t>
            </a:r>
            <a:r>
              <a:rPr sz="2201" spc="-11" dirty="0">
                <a:latin typeface="Tahoma"/>
                <a:cs typeface="Tahoma"/>
              </a:rPr>
              <a:t>του παιδιού την  προηγούμενη χρονιά </a:t>
            </a:r>
            <a:r>
              <a:rPr sz="2201" spc="-5" dirty="0">
                <a:latin typeface="Tahoma"/>
                <a:cs typeface="Tahoma"/>
              </a:rPr>
              <a:t>ή ο μέσος  όρος των βαθμών </a:t>
            </a:r>
            <a:r>
              <a:rPr sz="2201" spc="-11" dirty="0">
                <a:latin typeface="Tahoma"/>
                <a:cs typeface="Tahoma"/>
              </a:rPr>
              <a:t>στα  πρωτεύοντα</a:t>
            </a:r>
            <a:r>
              <a:rPr sz="2201" spc="30" dirty="0">
                <a:latin typeface="Tahoma"/>
                <a:cs typeface="Tahoma"/>
              </a:rPr>
              <a:t> </a:t>
            </a:r>
            <a:r>
              <a:rPr sz="2201" spc="-5" dirty="0">
                <a:latin typeface="Tahoma"/>
                <a:cs typeface="Tahoma"/>
              </a:rPr>
              <a:t>μαθήματα)</a:t>
            </a:r>
            <a:endParaRPr sz="2201">
              <a:latin typeface="Tahoma"/>
              <a:cs typeface="Tahoma"/>
            </a:endParaRPr>
          </a:p>
          <a:p>
            <a:pPr marL="12701" marR="260995">
              <a:spcBef>
                <a:spcPts val="5"/>
              </a:spcBef>
            </a:pPr>
            <a:r>
              <a:rPr sz="2201" spc="-11" dirty="0">
                <a:latin typeface="Tahoma"/>
                <a:cs typeface="Tahoma"/>
              </a:rPr>
              <a:t>Στην </a:t>
            </a:r>
            <a:r>
              <a:rPr sz="2201" b="1" spc="-5" dirty="0">
                <a:latin typeface="Tahoma"/>
                <a:cs typeface="Tahoma"/>
              </a:rPr>
              <a:t>ίδια </a:t>
            </a:r>
            <a:r>
              <a:rPr sz="2201" b="1" spc="-11" dirty="0">
                <a:latin typeface="Tahoma"/>
                <a:cs typeface="Tahoma"/>
              </a:rPr>
              <a:t>έρευνα </a:t>
            </a:r>
            <a:r>
              <a:rPr sz="2201" b="1" spc="-5" dirty="0">
                <a:latin typeface="Tahoma"/>
                <a:cs typeface="Tahoma"/>
              </a:rPr>
              <a:t>μπορεί να  </a:t>
            </a:r>
            <a:r>
              <a:rPr sz="2201" spc="-5" dirty="0">
                <a:latin typeface="Tahoma"/>
                <a:cs typeface="Tahoma"/>
              </a:rPr>
              <a:t>χρησιμοποιηθούν  </a:t>
            </a:r>
            <a:r>
              <a:rPr sz="2201" b="1" spc="-11" dirty="0">
                <a:latin typeface="Tahoma"/>
                <a:cs typeface="Tahoma"/>
              </a:rPr>
              <a:t>περισσότεροι </a:t>
            </a:r>
            <a:r>
              <a:rPr sz="2201" b="1" spc="-5" dirty="0">
                <a:latin typeface="Tahoma"/>
                <a:cs typeface="Tahoma"/>
              </a:rPr>
              <a:t>του</a:t>
            </a:r>
            <a:r>
              <a:rPr sz="2201" b="1" spc="66" dirty="0">
                <a:latin typeface="Tahoma"/>
                <a:cs typeface="Tahoma"/>
              </a:rPr>
              <a:t> </a:t>
            </a:r>
            <a:r>
              <a:rPr sz="2201" b="1" spc="-11" dirty="0">
                <a:latin typeface="Tahoma"/>
                <a:cs typeface="Tahoma"/>
              </a:rPr>
              <a:t>ενός</a:t>
            </a:r>
            <a:endParaRPr sz="2201">
              <a:latin typeface="Tahoma"/>
              <a:cs typeface="Tahoma"/>
            </a:endParaRPr>
          </a:p>
          <a:p>
            <a:pPr marL="12701" marR="5081"/>
            <a:r>
              <a:rPr sz="2201" spc="-11" dirty="0">
                <a:latin typeface="Tahoma"/>
                <a:cs typeface="Tahoma"/>
              </a:rPr>
              <a:t>λειτουργικοί </a:t>
            </a:r>
            <a:r>
              <a:rPr sz="2201" spc="-5" dirty="0">
                <a:latin typeface="Tahoma"/>
                <a:cs typeface="Tahoma"/>
              </a:rPr>
              <a:t>ορισμοί για </a:t>
            </a:r>
            <a:r>
              <a:rPr sz="2201" spc="-11" dirty="0">
                <a:latin typeface="Tahoma"/>
                <a:cs typeface="Tahoma"/>
              </a:rPr>
              <a:t>την </a:t>
            </a:r>
            <a:r>
              <a:rPr sz="2201" spc="-5" dirty="0">
                <a:latin typeface="Tahoma"/>
                <a:cs typeface="Tahoma"/>
              </a:rPr>
              <a:t>ίδια  μεταβλητή (π.χ. ο βαθμός </a:t>
            </a:r>
            <a:r>
              <a:rPr sz="2201" spc="-11" dirty="0">
                <a:latin typeface="Tahoma"/>
                <a:cs typeface="Tahoma"/>
              </a:rPr>
              <a:t>στα  πρωτεύοντα </a:t>
            </a:r>
            <a:r>
              <a:rPr sz="2201" spc="-5" dirty="0">
                <a:latin typeface="Tahoma"/>
                <a:cs typeface="Tahoma"/>
              </a:rPr>
              <a:t>μαθήματα, σε </a:t>
            </a:r>
            <a:r>
              <a:rPr sz="2201" spc="-11" dirty="0">
                <a:latin typeface="Tahoma"/>
                <a:cs typeface="Tahoma"/>
              </a:rPr>
              <a:t>ένα  </a:t>
            </a:r>
            <a:r>
              <a:rPr sz="2201" spc="-5" dirty="0">
                <a:latin typeface="Tahoma"/>
                <a:cs typeface="Tahoma"/>
              </a:rPr>
              <a:t>τεστ </a:t>
            </a:r>
            <a:r>
              <a:rPr sz="2201" spc="-11" dirty="0">
                <a:latin typeface="Tahoma"/>
                <a:cs typeface="Tahoma"/>
              </a:rPr>
              <a:t>που </a:t>
            </a:r>
            <a:r>
              <a:rPr sz="2201" spc="-5" dirty="0">
                <a:latin typeface="Tahoma"/>
                <a:cs typeface="Tahoma"/>
              </a:rPr>
              <a:t>κατασκεύασε ο  </a:t>
            </a:r>
            <a:r>
              <a:rPr sz="2201" spc="-11" dirty="0">
                <a:latin typeface="Tahoma"/>
                <a:cs typeface="Tahoma"/>
              </a:rPr>
              <a:t>ερευνητής,</a:t>
            </a:r>
            <a:r>
              <a:rPr sz="2201" spc="11" dirty="0">
                <a:latin typeface="Tahoma"/>
                <a:cs typeface="Tahoma"/>
              </a:rPr>
              <a:t> </a:t>
            </a:r>
            <a:r>
              <a:rPr sz="2201" spc="-30" dirty="0">
                <a:latin typeface="Tahoma"/>
                <a:cs typeface="Tahoma"/>
              </a:rPr>
              <a:t>κ.ά.)</a:t>
            </a:r>
            <a:endParaRPr sz="2201">
              <a:latin typeface="Tahoma"/>
              <a:cs typeface="Tahoma"/>
            </a:endParaRPr>
          </a:p>
        </p:txBody>
      </p:sp>
    </p:spTree>
    <p:extLst>
      <p:ext uri="{BB962C8B-B14F-4D97-AF65-F5344CB8AC3E}">
        <p14:creationId xmlns:p14="http://schemas.microsoft.com/office/powerpoint/2010/main" val="1703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2017649" y="405353"/>
            <a:ext cx="4148713" cy="5839203"/>
          </a:xfrm>
          <a:prstGeom prst="rect">
            <a:avLst/>
          </a:prstGeom>
        </p:spPr>
      </p:pic>
    </p:spTree>
    <p:extLst>
      <p:ext uri="{BB962C8B-B14F-4D97-AF65-F5344CB8AC3E}">
        <p14:creationId xmlns:p14="http://schemas.microsoft.com/office/powerpoint/2010/main" val="405664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88704" y="200417"/>
            <a:ext cx="5075904" cy="6657584"/>
          </a:xfrm>
          <a:prstGeom prst="rect">
            <a:avLst/>
          </a:prstGeom>
        </p:spPr>
      </p:pic>
    </p:spTree>
    <p:extLst>
      <p:ext uri="{BB962C8B-B14F-4D97-AF65-F5344CB8AC3E}">
        <p14:creationId xmlns:p14="http://schemas.microsoft.com/office/powerpoint/2010/main" val="319273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58308" y="408090"/>
            <a:ext cx="6954476" cy="6105832"/>
          </a:xfrm>
          <a:prstGeom prst="rect">
            <a:avLst/>
          </a:prstGeom>
        </p:spPr>
      </p:pic>
    </p:spTree>
    <p:extLst>
      <p:ext uri="{BB962C8B-B14F-4D97-AF65-F5344CB8AC3E}">
        <p14:creationId xmlns:p14="http://schemas.microsoft.com/office/powerpoint/2010/main" val="120663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11230" y="215813"/>
            <a:ext cx="4599032" cy="6543206"/>
          </a:xfrm>
          <a:prstGeom prst="rect">
            <a:avLst/>
          </a:prstGeom>
        </p:spPr>
      </p:pic>
    </p:spTree>
    <p:extLst>
      <p:ext uri="{BB962C8B-B14F-4D97-AF65-F5344CB8AC3E}">
        <p14:creationId xmlns:p14="http://schemas.microsoft.com/office/powerpoint/2010/main" val="56873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26632" y="424207"/>
            <a:ext cx="3984592" cy="5961851"/>
          </a:xfrm>
          <a:prstGeom prst="rect">
            <a:avLst/>
          </a:prstGeom>
        </p:spPr>
      </p:pic>
    </p:spTree>
    <p:extLst>
      <p:ext uri="{BB962C8B-B14F-4D97-AF65-F5344CB8AC3E}">
        <p14:creationId xmlns:p14="http://schemas.microsoft.com/office/powerpoint/2010/main" val="50042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19753" y="431276"/>
            <a:ext cx="6136849" cy="6377510"/>
          </a:xfrm>
          <a:prstGeom prst="rect">
            <a:avLst/>
          </a:prstGeom>
        </p:spPr>
      </p:pic>
    </p:spTree>
    <p:extLst>
      <p:ext uri="{BB962C8B-B14F-4D97-AF65-F5344CB8AC3E}">
        <p14:creationId xmlns:p14="http://schemas.microsoft.com/office/powerpoint/2010/main" val="175950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2244589" y="395993"/>
            <a:ext cx="4580417" cy="6043141"/>
          </a:xfrm>
          <a:prstGeom prst="rect">
            <a:avLst/>
          </a:prstGeom>
        </p:spPr>
      </p:pic>
    </p:spTree>
    <p:extLst>
      <p:ext uri="{BB962C8B-B14F-4D97-AF65-F5344CB8AC3E}">
        <p14:creationId xmlns:p14="http://schemas.microsoft.com/office/powerpoint/2010/main" val="347562381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233</Words>
  <Application>Microsoft Office PowerPoint</Application>
  <PresentationFormat>Προβολή στην οθόνη (4:3)</PresentationFormat>
  <Paragraphs>17</Paragraphs>
  <Slides>9</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Calibri Light</vt:lpstr>
      <vt:lpstr>Tahoma</vt:lpstr>
      <vt:lpstr>Θέμα του Office</vt:lpstr>
      <vt:lpstr>Παρουσίαση του PowerPoint</vt:lpstr>
      <vt:lpstr>Ορισμός Μεταβλητών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Διόρθωση</dc:creator>
  <cp:lastModifiedBy>Διόρθωση</cp:lastModifiedBy>
  <cp:revision>3</cp:revision>
  <dcterms:created xsi:type="dcterms:W3CDTF">2022-11-17T13:13:54Z</dcterms:created>
  <dcterms:modified xsi:type="dcterms:W3CDTF">2023-10-30T06:59:23Z</dcterms:modified>
</cp:coreProperties>
</file>