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58" r:id="rId9"/>
    <p:sldId id="278" r:id="rId10"/>
    <p:sldId id="279" r:id="rId11"/>
    <p:sldId id="280" r:id="rId12"/>
    <p:sldId id="281" r:id="rId13"/>
    <p:sldId id="259" r:id="rId14"/>
    <p:sldId id="260" r:id="rId15"/>
    <p:sldId id="261" r:id="rId16"/>
    <p:sldId id="262" r:id="rId17"/>
    <p:sldId id="263" r:id="rId18"/>
    <p:sldId id="28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3" r:id="rId27"/>
    <p:sldId id="272" r:id="rId28"/>
    <p:sldId id="273" r:id="rId29"/>
    <p:sldId id="274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F6D20-CCCC-45E6-AE2D-8090DD048B67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2C2D-5AAD-4415-9A59-43CC0C9A9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02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chapter 6, we had information about the population and, using the theory of Sampling Distribution (chapter 7), we learned about the properties of samples. (what are they?)</a:t>
            </a:r>
          </a:p>
          <a:p>
            <a:r>
              <a:rPr lang="en-US" dirty="0" smtClean="0"/>
              <a:t>Sampling Distribution also give us the foundation that allows us to take a sample and use it to estimate a population parameter. (a reversed process)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78C-4B44-41F3-8E2D-847C4A9EB577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7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sz="2400" dirty="0" smtClean="0"/>
              <a:t>A </a:t>
            </a:r>
            <a:r>
              <a:rPr lang="en-US" altLang="el-GR" sz="2400" b="1" dirty="0" smtClean="0">
                <a:solidFill>
                  <a:srgbClr val="663300"/>
                </a:solidFill>
              </a:rPr>
              <a:t>point estimate</a:t>
            </a:r>
            <a:r>
              <a:rPr lang="en-US" altLang="el-GR" sz="2400" dirty="0" smtClean="0"/>
              <a:t> is a single number, </a:t>
            </a:r>
          </a:p>
          <a:p>
            <a:pPr lvl="1">
              <a:lnSpc>
                <a:spcPct val="90000"/>
              </a:lnSpc>
            </a:pPr>
            <a:r>
              <a:rPr lang="en-US" altLang="el-GR" sz="1800" dirty="0" smtClean="0"/>
              <a:t>How much uncertainty is associated with a point estimate of a population parameter?</a:t>
            </a:r>
          </a:p>
          <a:p>
            <a:r>
              <a:rPr lang="en-US" altLang="el-GR" sz="2000" dirty="0" smtClean="0"/>
              <a:t>An </a:t>
            </a:r>
            <a:r>
              <a:rPr lang="en-US" altLang="el-GR" sz="2000" b="1" dirty="0" smtClean="0"/>
              <a:t>interval estimate</a:t>
            </a:r>
            <a:r>
              <a:rPr lang="en-US" altLang="el-GR" sz="2000" dirty="0" smtClean="0"/>
              <a:t> provides more information about a population characteristic than does a point estimate.</a:t>
            </a:r>
            <a:r>
              <a:rPr lang="en-US" altLang="el-GR" sz="2000" dirty="0" smtClean="0">
                <a:solidFill>
                  <a:schemeClr val="folHlink"/>
                </a:solidFill>
              </a:rPr>
              <a:t>  </a:t>
            </a:r>
            <a:r>
              <a:rPr lang="en-US" altLang="el-GR" sz="2000" dirty="0" smtClean="0"/>
              <a:t>It provides a confidence level for the estimate. Such interval estimates are called </a:t>
            </a:r>
            <a:r>
              <a:rPr lang="en-US" altLang="el-GR" sz="2000" b="1" dirty="0" smtClean="0">
                <a:solidFill>
                  <a:srgbClr val="663300"/>
                </a:solidFill>
              </a:rPr>
              <a:t>confidence intervals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78C-4B44-41F3-8E2D-847C4A9EB577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sz="2400" dirty="0" smtClean="0"/>
              <a:t>A </a:t>
            </a:r>
            <a:r>
              <a:rPr lang="en-US" altLang="el-GR" sz="2400" b="1" dirty="0" smtClean="0">
                <a:solidFill>
                  <a:srgbClr val="663300"/>
                </a:solidFill>
              </a:rPr>
              <a:t>point estimate</a:t>
            </a:r>
            <a:r>
              <a:rPr lang="en-US" altLang="el-GR" sz="2400" dirty="0" smtClean="0"/>
              <a:t> is a single number, </a:t>
            </a:r>
          </a:p>
          <a:p>
            <a:pPr lvl="1">
              <a:lnSpc>
                <a:spcPct val="90000"/>
              </a:lnSpc>
            </a:pPr>
            <a:r>
              <a:rPr lang="en-US" altLang="el-GR" sz="1800" dirty="0" smtClean="0"/>
              <a:t>How much uncertainty is associated with a point estimate of a population parameter?</a:t>
            </a:r>
          </a:p>
          <a:p>
            <a:r>
              <a:rPr lang="en-US" altLang="el-GR" sz="2000" dirty="0" smtClean="0"/>
              <a:t>An </a:t>
            </a:r>
            <a:r>
              <a:rPr lang="en-US" altLang="el-GR" sz="2000" b="1" dirty="0" smtClean="0"/>
              <a:t>interval estimate</a:t>
            </a:r>
            <a:r>
              <a:rPr lang="en-US" altLang="el-GR" sz="2000" dirty="0" smtClean="0"/>
              <a:t> provides more information about a population characteristic than does a point estimate.</a:t>
            </a:r>
            <a:r>
              <a:rPr lang="en-US" altLang="el-GR" sz="2000" dirty="0" smtClean="0">
                <a:solidFill>
                  <a:schemeClr val="folHlink"/>
                </a:solidFill>
              </a:rPr>
              <a:t>  </a:t>
            </a:r>
            <a:r>
              <a:rPr lang="en-US" altLang="el-GR" sz="2000" dirty="0" smtClean="0"/>
              <a:t>It provides a confidence level for the estimate. Such interval estimates are called </a:t>
            </a:r>
            <a:r>
              <a:rPr lang="en-US" altLang="el-GR" sz="2000" b="1" dirty="0" smtClean="0">
                <a:solidFill>
                  <a:srgbClr val="663300"/>
                </a:solidFill>
              </a:rPr>
              <a:t>confidence intervals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78C-4B44-41F3-8E2D-847C4A9EB577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altLang="el-GR" sz="2400" dirty="0" smtClean="0"/>
              <a:t>the amount of imprecision in the estimate of the population parameter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el-GR" sz="2400" dirty="0" smtClean="0"/>
              <a:t>the amount added and subtracted to the point estimate to form the confidence interval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78C-4B44-41F3-8E2D-847C4A9EB577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determine the required sample size for the mean, you must know:</a:t>
            </a:r>
            <a:endParaRPr lang="el-GR" dirty="0" smtClean="0"/>
          </a:p>
          <a:p>
            <a:r>
              <a:rPr lang="en-US" dirty="0" smtClean="0"/>
              <a:t>The desired level of confidence (1 - </a:t>
            </a:r>
            <a:r>
              <a:rPr lang="el-GR" dirty="0" smtClean="0"/>
              <a:t>α</a:t>
            </a:r>
            <a:r>
              <a:rPr lang="en-US" dirty="0" smtClean="0"/>
              <a:t>), which determines the critical Z value</a:t>
            </a:r>
          </a:p>
          <a:p>
            <a:r>
              <a:rPr lang="en-US" dirty="0" smtClean="0"/>
              <a:t>The acceptable sampling error (margin of error), e</a:t>
            </a:r>
          </a:p>
          <a:p>
            <a:r>
              <a:rPr lang="en-US" dirty="0" smtClean="0"/>
              <a:t>The standard deviation, σ</a:t>
            </a:r>
          </a:p>
          <a:p>
            <a:pPr>
              <a:lnSpc>
                <a:spcPct val="115000"/>
              </a:lnSpc>
              <a:spcBef>
                <a:spcPct val="60000"/>
              </a:spcBef>
            </a:pPr>
            <a:r>
              <a:rPr lang="en-US" altLang="el-GR" sz="2400" dirty="0" smtClean="0"/>
              <a:t>If unknown,  </a:t>
            </a:r>
            <a:r>
              <a:rPr lang="el-GR" altLang="el-GR" sz="2400" dirty="0" smtClean="0">
                <a:cs typeface="Arial" charset="0"/>
                <a:sym typeface="Symbol" pitchFamily="18" charset="2"/>
              </a:rPr>
              <a:t>σ</a:t>
            </a:r>
            <a:r>
              <a:rPr lang="en-US" altLang="el-GR" sz="2400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el-GR" sz="2400" dirty="0" smtClean="0">
                <a:sym typeface="Symbol" pitchFamily="18" charset="2"/>
              </a:rPr>
              <a:t> can be estimated when using the required sample size formula</a:t>
            </a:r>
            <a:endParaRPr lang="en-US" altLang="el-GR" sz="2400" dirty="0" smtClean="0"/>
          </a:p>
          <a:p>
            <a:pPr lvl="1">
              <a:lnSpc>
                <a:spcPct val="115000"/>
              </a:lnSpc>
              <a:spcBef>
                <a:spcPct val="60000"/>
              </a:spcBef>
            </a:pPr>
            <a:r>
              <a:rPr lang="en-US" altLang="el-GR" sz="2400" dirty="0" smtClean="0"/>
              <a:t>Use a value for  </a:t>
            </a:r>
            <a:r>
              <a:rPr lang="el-GR" altLang="el-GR" sz="2400" dirty="0" smtClean="0">
                <a:cs typeface="Arial" charset="0"/>
                <a:sym typeface="Symbol" pitchFamily="18" charset="2"/>
              </a:rPr>
              <a:t>σ</a:t>
            </a:r>
            <a:r>
              <a:rPr lang="en-US" altLang="el-GR" sz="2400" dirty="0" smtClean="0">
                <a:sym typeface="Symbol" pitchFamily="18" charset="2"/>
              </a:rPr>
              <a:t>  that is expected to be at least as large as the true  </a:t>
            </a:r>
            <a:r>
              <a:rPr lang="el-GR" altLang="el-GR" sz="2400" dirty="0" smtClean="0">
                <a:cs typeface="Arial" charset="0"/>
                <a:sym typeface="Symbol" pitchFamily="18" charset="2"/>
              </a:rPr>
              <a:t>σ</a:t>
            </a:r>
            <a:endParaRPr lang="en-US" altLang="el-GR" sz="2400" dirty="0" smtClean="0">
              <a:sym typeface="Symbol" pitchFamily="18" charset="2"/>
            </a:endParaRPr>
          </a:p>
          <a:p>
            <a:pPr lvl="1">
              <a:lnSpc>
                <a:spcPct val="115000"/>
              </a:lnSpc>
              <a:spcBef>
                <a:spcPct val="60000"/>
              </a:spcBef>
            </a:pPr>
            <a:r>
              <a:rPr lang="en-US" altLang="el-GR" sz="2400" dirty="0" smtClean="0">
                <a:sym typeface="Symbol" pitchFamily="18" charset="2"/>
              </a:rPr>
              <a:t>Select a pilot sample and estimate  </a:t>
            </a:r>
            <a:r>
              <a:rPr lang="el-GR" altLang="el-GR" sz="2400" dirty="0" smtClean="0">
                <a:cs typeface="Arial" charset="0"/>
                <a:sym typeface="Symbol" pitchFamily="18" charset="2"/>
              </a:rPr>
              <a:t>σ</a:t>
            </a:r>
            <a:r>
              <a:rPr lang="en-US" altLang="el-GR" sz="2400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el-GR" sz="2400" dirty="0" smtClean="0">
                <a:sym typeface="Symbol" pitchFamily="18" charset="2"/>
              </a:rPr>
              <a:t> with the sample standard deviation,  S</a:t>
            </a:r>
            <a:r>
              <a:rPr lang="en-US" altLang="el-GR" sz="2400" dirty="0" smtClean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78C-4B44-41F3-8E2D-847C4A9EB577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75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69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92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3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56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33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16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60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0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8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0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5147-DCD4-429F-AFF1-56027DA2516B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0CAB-3EF7-4682-B8E0-29BFA06332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7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sz="5400" dirty="0">
                <a:solidFill>
                  <a:srgbClr val="C00000"/>
                </a:solidFill>
              </a:rPr>
              <a:t>Κεντρικό οριακό θεώρημα</a:t>
            </a:r>
            <a:endParaRPr lang="en-US" altLang="el-G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5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ndard Normal Distribution (Z-Scores) | Statis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8" y="270933"/>
            <a:ext cx="5799621" cy="65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Η κατανομή </a:t>
            </a:r>
            <a:r>
              <a:rPr lang="en-US" altLang="el-GR" dirty="0" smtClean="0"/>
              <a:t>t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Student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Θυμόμαστε</a:t>
            </a:r>
            <a:r>
              <a:rPr lang="en-US" altLang="el-GR" dirty="0"/>
              <a:t>:  </a:t>
            </a:r>
            <a:r>
              <a:rPr lang="en-US" altLang="el-GR" dirty="0"/>
              <a:t>t       Z  </a:t>
            </a:r>
            <a:r>
              <a:rPr lang="el-GR" altLang="el-GR" dirty="0"/>
              <a:t>όσο το</a:t>
            </a:r>
            <a:r>
              <a:rPr lang="en-US" altLang="el-GR" dirty="0"/>
              <a:t>  </a:t>
            </a:r>
            <a:r>
              <a:rPr lang="en-US" altLang="el-GR" i="1" dirty="0"/>
              <a:t>n</a:t>
            </a:r>
            <a:r>
              <a:rPr lang="en-US" altLang="el-GR" dirty="0"/>
              <a:t>  </a:t>
            </a:r>
            <a:r>
              <a:rPr lang="el-GR" altLang="el-GR" dirty="0"/>
              <a:t>αυξάνεται</a:t>
            </a:r>
            <a:endParaRPr lang="en-US" altLang="el-GR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429001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29001" y="5029201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6035676" y="4699001"/>
            <a:ext cx="3014663" cy="1209675"/>
          </a:xfrm>
          <a:custGeom>
            <a:avLst/>
            <a:gdLst>
              <a:gd name="T0" fmla="*/ 1898 w 1899"/>
              <a:gd name="T1" fmla="*/ 761 h 762"/>
              <a:gd name="T2" fmla="*/ 1700 w 1899"/>
              <a:gd name="T3" fmla="*/ 753 h 762"/>
              <a:gd name="T4" fmla="*/ 1599 w 1899"/>
              <a:gd name="T5" fmla="*/ 744 h 762"/>
              <a:gd name="T6" fmla="*/ 1500 w 1899"/>
              <a:gd name="T7" fmla="*/ 732 h 762"/>
              <a:gd name="T8" fmla="*/ 1400 w 1899"/>
              <a:gd name="T9" fmla="*/ 713 h 762"/>
              <a:gd name="T10" fmla="*/ 1299 w 1899"/>
              <a:gd name="T11" fmla="*/ 690 h 762"/>
              <a:gd name="T12" fmla="*/ 1200 w 1899"/>
              <a:gd name="T13" fmla="*/ 659 h 762"/>
              <a:gd name="T14" fmla="*/ 1000 w 1899"/>
              <a:gd name="T15" fmla="*/ 571 h 762"/>
              <a:gd name="T16" fmla="*/ 799 w 1899"/>
              <a:gd name="T17" fmla="*/ 446 h 762"/>
              <a:gd name="T18" fmla="*/ 599 w 1899"/>
              <a:gd name="T19" fmla="*/ 298 h 762"/>
              <a:gd name="T20" fmla="*/ 500 w 1899"/>
              <a:gd name="T21" fmla="*/ 221 h 762"/>
              <a:gd name="T22" fmla="*/ 401 w 1899"/>
              <a:gd name="T23" fmla="*/ 151 h 762"/>
              <a:gd name="T24" fmla="*/ 299 w 1899"/>
              <a:gd name="T25" fmla="*/ 89 h 762"/>
              <a:gd name="T26" fmla="*/ 200 w 1899"/>
              <a:gd name="T27" fmla="*/ 41 h 762"/>
              <a:gd name="T28" fmla="*/ 99 w 1899"/>
              <a:gd name="T29" fmla="*/ 10 h 762"/>
              <a:gd name="T30" fmla="*/ 0 w 1899"/>
              <a:gd name="T31" fmla="*/ 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3021013" y="4699001"/>
            <a:ext cx="3016250" cy="1209675"/>
          </a:xfrm>
          <a:custGeom>
            <a:avLst/>
            <a:gdLst>
              <a:gd name="T0" fmla="*/ 0 w 1900"/>
              <a:gd name="T1" fmla="*/ 761 h 762"/>
              <a:gd name="T2" fmla="*/ 201 w 1900"/>
              <a:gd name="T3" fmla="*/ 753 h 762"/>
              <a:gd name="T4" fmla="*/ 300 w 1900"/>
              <a:gd name="T5" fmla="*/ 744 h 762"/>
              <a:gd name="T6" fmla="*/ 399 w 1900"/>
              <a:gd name="T7" fmla="*/ 732 h 762"/>
              <a:gd name="T8" fmla="*/ 500 w 1900"/>
              <a:gd name="T9" fmla="*/ 713 h 762"/>
              <a:gd name="T10" fmla="*/ 599 w 1900"/>
              <a:gd name="T11" fmla="*/ 690 h 762"/>
              <a:gd name="T12" fmla="*/ 701 w 1900"/>
              <a:gd name="T13" fmla="*/ 659 h 762"/>
              <a:gd name="T14" fmla="*/ 899 w 1900"/>
              <a:gd name="T15" fmla="*/ 571 h 762"/>
              <a:gd name="T16" fmla="*/ 1099 w 1900"/>
              <a:gd name="T17" fmla="*/ 446 h 762"/>
              <a:gd name="T18" fmla="*/ 1300 w 1900"/>
              <a:gd name="T19" fmla="*/ 298 h 762"/>
              <a:gd name="T20" fmla="*/ 1399 w 1900"/>
              <a:gd name="T21" fmla="*/ 221 h 762"/>
              <a:gd name="T22" fmla="*/ 1500 w 1900"/>
              <a:gd name="T23" fmla="*/ 151 h 762"/>
              <a:gd name="T24" fmla="*/ 1599 w 1900"/>
              <a:gd name="T25" fmla="*/ 89 h 762"/>
              <a:gd name="T26" fmla="*/ 1698 w 1900"/>
              <a:gd name="T27" fmla="*/ 41 h 762"/>
              <a:gd name="T28" fmla="*/ 1800 w 1900"/>
              <a:gd name="T29" fmla="*/ 10 h 762"/>
              <a:gd name="T30" fmla="*/ 1899 w 1900"/>
              <a:gd name="T31" fmla="*/ 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6035676" y="4087813"/>
            <a:ext cx="2041525" cy="1820862"/>
          </a:xfrm>
          <a:custGeom>
            <a:avLst/>
            <a:gdLst>
              <a:gd name="T0" fmla="*/ 1285 w 1286"/>
              <a:gd name="T1" fmla="*/ 1146 h 1147"/>
              <a:gd name="T2" fmla="*/ 1150 w 1286"/>
              <a:gd name="T3" fmla="*/ 1131 h 1147"/>
              <a:gd name="T4" fmla="*/ 1082 w 1286"/>
              <a:gd name="T5" fmla="*/ 1119 h 1147"/>
              <a:gd name="T6" fmla="*/ 1014 w 1286"/>
              <a:gd name="T7" fmla="*/ 1100 h 1147"/>
              <a:gd name="T8" fmla="*/ 946 w 1286"/>
              <a:gd name="T9" fmla="*/ 1075 h 1147"/>
              <a:gd name="T10" fmla="*/ 880 w 1286"/>
              <a:gd name="T11" fmla="*/ 1038 h 1147"/>
              <a:gd name="T12" fmla="*/ 812 w 1286"/>
              <a:gd name="T13" fmla="*/ 993 h 1147"/>
              <a:gd name="T14" fmla="*/ 675 w 1286"/>
              <a:gd name="T15" fmla="*/ 858 h 1147"/>
              <a:gd name="T16" fmla="*/ 541 w 1286"/>
              <a:gd name="T17" fmla="*/ 672 h 1147"/>
              <a:gd name="T18" fmla="*/ 407 w 1286"/>
              <a:gd name="T19" fmla="*/ 447 h 1147"/>
              <a:gd name="T20" fmla="*/ 339 w 1286"/>
              <a:gd name="T21" fmla="*/ 333 h 1147"/>
              <a:gd name="T22" fmla="*/ 270 w 1286"/>
              <a:gd name="T23" fmla="*/ 225 h 1147"/>
              <a:gd name="T24" fmla="*/ 202 w 1286"/>
              <a:gd name="T25" fmla="*/ 132 h 1147"/>
              <a:gd name="T26" fmla="*/ 136 w 1286"/>
              <a:gd name="T27" fmla="*/ 60 h 1147"/>
              <a:gd name="T28" fmla="*/ 68 w 1286"/>
              <a:gd name="T29" fmla="*/ 14 h 1147"/>
              <a:gd name="T30" fmla="*/ 0 w 1286"/>
              <a:gd name="T31" fmla="*/ 0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995739" y="4087813"/>
            <a:ext cx="2041525" cy="1820862"/>
          </a:xfrm>
          <a:custGeom>
            <a:avLst/>
            <a:gdLst>
              <a:gd name="T0" fmla="*/ 0 w 1286"/>
              <a:gd name="T1" fmla="*/ 1146 h 1147"/>
              <a:gd name="T2" fmla="*/ 136 w 1286"/>
              <a:gd name="T3" fmla="*/ 1131 h 1147"/>
              <a:gd name="T4" fmla="*/ 204 w 1286"/>
              <a:gd name="T5" fmla="*/ 1119 h 1147"/>
              <a:gd name="T6" fmla="*/ 270 w 1286"/>
              <a:gd name="T7" fmla="*/ 1100 h 1147"/>
              <a:gd name="T8" fmla="*/ 339 w 1286"/>
              <a:gd name="T9" fmla="*/ 1075 h 1147"/>
              <a:gd name="T10" fmla="*/ 407 w 1286"/>
              <a:gd name="T11" fmla="*/ 1038 h 1147"/>
              <a:gd name="T12" fmla="*/ 473 w 1286"/>
              <a:gd name="T13" fmla="*/ 993 h 1147"/>
              <a:gd name="T14" fmla="*/ 609 w 1286"/>
              <a:gd name="T15" fmla="*/ 858 h 1147"/>
              <a:gd name="T16" fmla="*/ 743 w 1286"/>
              <a:gd name="T17" fmla="*/ 672 h 1147"/>
              <a:gd name="T18" fmla="*/ 880 w 1286"/>
              <a:gd name="T19" fmla="*/ 447 h 1147"/>
              <a:gd name="T20" fmla="*/ 946 w 1286"/>
              <a:gd name="T21" fmla="*/ 333 h 1147"/>
              <a:gd name="T22" fmla="*/ 1014 w 1286"/>
              <a:gd name="T23" fmla="*/ 225 h 1147"/>
              <a:gd name="T24" fmla="*/ 1082 w 1286"/>
              <a:gd name="T25" fmla="*/ 132 h 1147"/>
              <a:gd name="T26" fmla="*/ 1150 w 1286"/>
              <a:gd name="T27" fmla="*/ 60 h 1147"/>
              <a:gd name="T28" fmla="*/ 1217 w 1286"/>
              <a:gd name="T29" fmla="*/ 14 h 1147"/>
              <a:gd name="T30" fmla="*/ 1285 w 1286"/>
              <a:gd name="T31" fmla="*/ 0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385300" y="5783264"/>
            <a:ext cx="320602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l-GR" sz="3200">
                <a:solidFill>
                  <a:prstClr val="black"/>
                </a:solidFill>
                <a:latin typeface="Calibri"/>
              </a:rPr>
              <a:t>t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019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035675" y="3381375"/>
            <a:ext cx="1365250" cy="2527300"/>
          </a:xfrm>
          <a:custGeom>
            <a:avLst/>
            <a:gdLst>
              <a:gd name="T0" fmla="*/ 859 w 860"/>
              <a:gd name="T1" fmla="*/ 1591 h 1592"/>
              <a:gd name="T2" fmla="*/ 770 w 860"/>
              <a:gd name="T3" fmla="*/ 1572 h 1592"/>
              <a:gd name="T4" fmla="*/ 725 w 860"/>
              <a:gd name="T5" fmla="*/ 1554 h 1592"/>
              <a:gd name="T6" fmla="*/ 679 w 860"/>
              <a:gd name="T7" fmla="*/ 1529 h 1592"/>
              <a:gd name="T8" fmla="*/ 634 w 860"/>
              <a:gd name="T9" fmla="*/ 1492 h 1592"/>
              <a:gd name="T10" fmla="*/ 589 w 860"/>
              <a:gd name="T11" fmla="*/ 1442 h 1592"/>
              <a:gd name="T12" fmla="*/ 543 w 860"/>
              <a:gd name="T13" fmla="*/ 1378 h 1592"/>
              <a:gd name="T14" fmla="*/ 452 w 860"/>
              <a:gd name="T15" fmla="*/ 1192 h 1592"/>
              <a:gd name="T16" fmla="*/ 361 w 860"/>
              <a:gd name="T17" fmla="*/ 933 h 1592"/>
              <a:gd name="T18" fmla="*/ 272 w 860"/>
              <a:gd name="T19" fmla="*/ 621 h 1592"/>
              <a:gd name="T20" fmla="*/ 227 w 860"/>
              <a:gd name="T21" fmla="*/ 462 h 1592"/>
              <a:gd name="T22" fmla="*/ 182 w 860"/>
              <a:gd name="T23" fmla="*/ 313 h 1592"/>
              <a:gd name="T24" fmla="*/ 136 w 860"/>
              <a:gd name="T25" fmla="*/ 184 h 1592"/>
              <a:gd name="T26" fmla="*/ 91 w 860"/>
              <a:gd name="T27" fmla="*/ 85 h 1592"/>
              <a:gd name="T28" fmla="*/ 45 w 860"/>
              <a:gd name="T29" fmla="*/ 21 h 1592"/>
              <a:gd name="T30" fmla="*/ 0 w 860"/>
              <a:gd name="T3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4670425" y="3381375"/>
            <a:ext cx="1366838" cy="2527300"/>
          </a:xfrm>
          <a:custGeom>
            <a:avLst/>
            <a:gdLst>
              <a:gd name="T0" fmla="*/ 0 w 861"/>
              <a:gd name="T1" fmla="*/ 1591 h 1592"/>
              <a:gd name="T2" fmla="*/ 91 w 861"/>
              <a:gd name="T3" fmla="*/ 1572 h 1592"/>
              <a:gd name="T4" fmla="*/ 137 w 861"/>
              <a:gd name="T5" fmla="*/ 1554 h 1592"/>
              <a:gd name="T6" fmla="*/ 182 w 861"/>
              <a:gd name="T7" fmla="*/ 1529 h 1592"/>
              <a:gd name="T8" fmla="*/ 226 w 861"/>
              <a:gd name="T9" fmla="*/ 1492 h 1592"/>
              <a:gd name="T10" fmla="*/ 271 w 861"/>
              <a:gd name="T11" fmla="*/ 1442 h 1592"/>
              <a:gd name="T12" fmla="*/ 316 w 861"/>
              <a:gd name="T13" fmla="*/ 1378 h 1592"/>
              <a:gd name="T14" fmla="*/ 407 w 861"/>
              <a:gd name="T15" fmla="*/ 1192 h 1592"/>
              <a:gd name="T16" fmla="*/ 498 w 861"/>
              <a:gd name="T17" fmla="*/ 933 h 1592"/>
              <a:gd name="T18" fmla="*/ 589 w 861"/>
              <a:gd name="T19" fmla="*/ 621 h 1592"/>
              <a:gd name="T20" fmla="*/ 635 w 861"/>
              <a:gd name="T21" fmla="*/ 462 h 1592"/>
              <a:gd name="T22" fmla="*/ 680 w 861"/>
              <a:gd name="T23" fmla="*/ 313 h 1592"/>
              <a:gd name="T24" fmla="*/ 723 w 861"/>
              <a:gd name="T25" fmla="*/ 184 h 1592"/>
              <a:gd name="T26" fmla="*/ 769 w 861"/>
              <a:gd name="T27" fmla="*/ 85 h 1592"/>
              <a:gd name="T28" fmla="*/ 814 w 861"/>
              <a:gd name="T29" fmla="*/ 21 h 1592"/>
              <a:gd name="T30" fmla="*/ 860 w 861"/>
              <a:gd name="T3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9269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8623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7974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327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6681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6035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389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743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097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451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638801" y="5943600"/>
            <a:ext cx="796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80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7502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8001001" y="4419600"/>
            <a:ext cx="1787525" cy="40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i="1" dirty="0">
                <a:solidFill>
                  <a:prstClr val="black"/>
                </a:solidFill>
                <a:latin typeface="Calibri"/>
              </a:rPr>
              <a:t>t 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Calibri"/>
              </a:rPr>
              <a:t>β.ε</a:t>
            </a:r>
            <a:r>
              <a:rPr lang="el-GR" altLang="el-GR" sz="2000" i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= 5)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6664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7162801" y="3657600"/>
            <a:ext cx="1787525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000" i="1" dirty="0">
                <a:solidFill>
                  <a:prstClr val="black"/>
                </a:solidFill>
                <a:latin typeface="Calibri"/>
              </a:rPr>
              <a:t>t 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Calibri"/>
              </a:rPr>
              <a:t>β.ε</a:t>
            </a:r>
            <a:r>
              <a:rPr lang="el-GR" altLang="el-GR" sz="2000" i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= 13)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1828800" y="3962401"/>
            <a:ext cx="3276600" cy="107465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 είναι «κωδωνοειδής» και συμμετρική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αλλά έχει «παχύτερες» ουρές σε σχέση με την κανονική</a:t>
            </a:r>
            <a:endParaRPr lang="en-US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445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3733801" y="2514601"/>
            <a:ext cx="1787525" cy="705321"/>
          </a:xfrm>
          <a:prstGeom prst="rect">
            <a:avLst/>
          </a:prstGeom>
          <a:solidFill>
            <a:srgbClr val="FFE98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Τυπική κανονική</a:t>
            </a:r>
            <a:endParaRPr lang="en-US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2819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3995739" y="103586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6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t-Distribution table in 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73850"/>
            <a:ext cx="6984776" cy="67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8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99" y="1700809"/>
            <a:ext cx="6481421" cy="135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24" y="3784722"/>
            <a:ext cx="6481421" cy="132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2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484784"/>
            <a:ext cx="6982270" cy="30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48129" y="2393886"/>
            <a:ext cx="26352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  <a:t>Μέσοι όροι 24 δειγμάτων</a:t>
            </a:r>
          </a:p>
        </p:txBody>
      </p:sp>
    </p:spTree>
    <p:extLst>
      <p:ext uri="{BB962C8B-B14F-4D97-AF65-F5344CB8AC3E}">
        <p14:creationId xmlns:p14="http://schemas.microsoft.com/office/powerpoint/2010/main" val="71924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29" y="1988840"/>
            <a:ext cx="6704192" cy="315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3405" y="1628800"/>
            <a:ext cx="230425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  <a:t>Μέσοι </a:t>
            </a:r>
            <a:b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</a:br>
            <a: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  <a:t>όροι</a:t>
            </a:r>
            <a:b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</a:br>
            <a: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  <a:t> 300 </a:t>
            </a:r>
            <a:b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</a:br>
            <a:r>
              <a:rPr lang="el-GR" sz="2800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rPr>
              <a:t>δειγμάτων</a:t>
            </a:r>
          </a:p>
        </p:txBody>
      </p:sp>
    </p:spTree>
    <p:extLst>
      <p:ext uri="{BB962C8B-B14F-4D97-AF65-F5344CB8AC3E}">
        <p14:creationId xmlns:p14="http://schemas.microsoft.com/office/powerpoint/2010/main" val="116703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2687"/>
            <a:ext cx="6840760" cy="67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3832" y="1407969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/>
              </a:rPr>
              <a:t>Το δείγμα μας (εκατοντάδες)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8094" y="1988459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Και η κατανομή του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600" y="3212976"/>
            <a:ext cx="15841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/>
              </a:rPr>
              <a:t>Ο πληθυσμός μας </a:t>
            </a:r>
            <a:r>
              <a:rPr lang="el-GR" sz="1600" dirty="0">
                <a:solidFill>
                  <a:srgbClr val="002060"/>
                </a:solidFill>
                <a:latin typeface="Calibri"/>
              </a:rPr>
              <a:t>(εκατομμύρια)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3950" y="3536141"/>
            <a:ext cx="18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/>
              </a:rPr>
              <a:t>Άλλα πιθανά δείγματα </a:t>
            </a:r>
            <a:r>
              <a:rPr lang="el-GR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και οι κατανομές τους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6200" y="4231124"/>
            <a:ext cx="10801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  <a:latin typeface="Calibri"/>
              </a:rPr>
              <a:t>Οι μέσοι όροι των δειγμάτων πάνε σε αυτήν την κατανομή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600" y="4869160"/>
            <a:ext cx="38164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Calibri"/>
              </a:rPr>
              <a:t>Δειγματοληπτική κατανομή</a:t>
            </a:r>
            <a:br>
              <a:rPr lang="el-GR" dirty="0">
                <a:solidFill>
                  <a:srgbClr val="002060"/>
                </a:solidFill>
                <a:latin typeface="Calibri"/>
              </a:rPr>
            </a:br>
            <a:r>
              <a:rPr lang="el-GR" dirty="0">
                <a:solidFill>
                  <a:srgbClr val="002060"/>
                </a:solidFill>
                <a:latin typeface="Calibri"/>
              </a:rPr>
              <a:t>(άπειρα δείγματα)</a:t>
            </a:r>
            <a:br>
              <a:rPr lang="el-GR" dirty="0">
                <a:solidFill>
                  <a:srgbClr val="002060"/>
                </a:solidFill>
                <a:latin typeface="Calibri"/>
              </a:rPr>
            </a:br>
            <a:r>
              <a:rPr lang="el-GR" dirty="0">
                <a:solidFill>
                  <a:srgbClr val="002060"/>
                </a:solidFill>
                <a:latin typeface="Calibri"/>
              </a:rPr>
              <a:t>Το 68% των μέσων όρων είναι μεταξύ +1 και -1 τυπικών αποκλίσεων από τον μέσο όρο. Η τυπική απόκλιση αυτής της κατανομής είναι το τυπικό σφάλμα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0176" y="136180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Calibri"/>
              </a:rPr>
              <a:t>τιμές </a:t>
            </a:r>
            <a:r>
              <a:rPr lang="en-US" i="1" dirty="0">
                <a:solidFill>
                  <a:srgbClr val="002060"/>
                </a:solidFill>
                <a:latin typeface="Calibri"/>
              </a:rPr>
              <a:t>z</a:t>
            </a:r>
            <a:endParaRPr lang="el-GR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6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654" y="188640"/>
            <a:ext cx="2676525" cy="64960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2204865"/>
            <a:ext cx="13811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Ορθογώνιο 1"/>
              <p:cNvSpPr/>
              <p:nvPr/>
            </p:nvSpPr>
            <p:spPr>
              <a:xfrm>
                <a:off x="1625600" y="2090341"/>
                <a:ext cx="9245600" cy="334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dirty="0" smtClean="0"/>
                  <a:t>Αν από έναν πληθυσμό που ακολουθεί οποιαδήποτε κατανομή με αριθμητικό μέσο όρο </a:t>
                </a:r>
                <a:r>
                  <a:rPr lang="el-GR" sz="2800" i="1" dirty="0" smtClean="0"/>
                  <a:t>μ</a:t>
                </a:r>
                <a:r>
                  <a:rPr lang="el-GR" sz="2800" dirty="0" smtClean="0"/>
                  <a:t> και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 smtClean="0"/>
                  <a:t>, επιλέξουμε τυχαία δείγματα μεγέθους </a:t>
                </a:r>
                <a:r>
                  <a:rPr lang="el-GR" sz="2800" i="1" dirty="0" smtClean="0"/>
                  <a:t>n</a:t>
                </a:r>
                <a:r>
                  <a:rPr lang="el-GR" sz="2800" dirty="0" smtClean="0"/>
                  <a:t> και υπολογίσουμε τους μέσους τους, τότε, για μεγάλα δείγματα μεγέθους </a:t>
                </a:r>
                <a:r>
                  <a:rPr lang="el-GR" sz="2800" i="1" dirty="0" smtClean="0"/>
                  <a:t>n</a:t>
                </a:r>
                <a:r>
                  <a:rPr lang="el-GR" sz="2800" dirty="0" smtClean="0"/>
                  <a:t> (θεωρητικά n → ∞ ) η κατανομή αυτών των μέσων (των δειγματικών) είναι κατά προσέγγιση κανονική κατανομή με μέση τιμή επίσης μ και διακύμανση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0" y="2090341"/>
                <a:ext cx="9245600" cy="3349507"/>
              </a:xfrm>
              <a:prstGeom prst="rect">
                <a:avLst/>
              </a:prstGeom>
              <a:blipFill>
                <a:blip r:embed="rId2"/>
                <a:stretch>
                  <a:fillRect l="-1385" t="-1821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5400" dirty="0" smtClean="0">
                <a:solidFill>
                  <a:srgbClr val="002060"/>
                </a:solidFill>
              </a:rPr>
              <a:t>Κεντρικό οριακό θεώρημα</a:t>
            </a:r>
            <a:endParaRPr lang="en-US" altLang="el-GR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3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1785" y="1484785"/>
            <a:ext cx="12306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Ορθογώνιο 4"/>
              <p:cNvSpPr/>
              <p:nvPr/>
            </p:nvSpPr>
            <p:spPr>
              <a:xfrm>
                <a:off x="4583832" y="2564905"/>
                <a:ext cx="2592288" cy="1266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l-GR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4000" dirty="0"/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2564905"/>
                <a:ext cx="2592288" cy="1266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09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ikimedia.org/api/rest_v1/media/math/render/svg/2b9c2079a3ffc1aacd36201ea0a3fb2460dc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60" y="2614435"/>
            <a:ext cx="8493323" cy="18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0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80928"/>
            <a:ext cx="7772400" cy="914400"/>
          </a:xfrm>
        </p:spPr>
        <p:txBody>
          <a:bodyPr>
            <a:normAutofit/>
          </a:bodyPr>
          <a:lstStyle/>
          <a:p>
            <a:r>
              <a:rPr lang="el-GR" altLang="el-GR" sz="5400" dirty="0">
                <a:solidFill>
                  <a:srgbClr val="C00000"/>
                </a:solidFill>
              </a:rPr>
              <a:t>Διαστήματα εμπιστοσύνης</a:t>
            </a:r>
            <a:endParaRPr lang="en-US" altLang="el-G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"/>
            <a:ext cx="7772400" cy="5715000"/>
          </a:xfrm>
        </p:spPr>
        <p:txBody>
          <a:bodyPr/>
          <a:lstStyle/>
          <a:p>
            <a:endParaRPr lang="en-US" altLang="el-GR" sz="2400" dirty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743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743200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9299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943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946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46575" y="4800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b="1" dirty="0">
                <a:solidFill>
                  <a:prstClr val="black"/>
                </a:solidFill>
                <a:latin typeface="Calibri"/>
              </a:rPr>
              <a:t>Εκτίμηση σημείου</a:t>
            </a:r>
            <a:endParaRPr lang="en-US" alt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12975" y="4233066"/>
            <a:ext cx="175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Κατώτερο όριο διαστήματος εμπιστοσύνης</a:t>
            </a:r>
            <a:endParaRPr lang="en-US" alt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743200" y="5486400"/>
            <a:ext cx="65532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267200" y="54864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b="1" dirty="0">
                <a:solidFill>
                  <a:prstClr val="black"/>
                </a:solidFill>
                <a:latin typeface="Calibri"/>
              </a:rPr>
              <a:t>Εύρος διαστήματος εμπιστοσύνης</a:t>
            </a:r>
            <a:endParaRPr lang="en-US" alt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305800" y="4191001"/>
            <a:ext cx="1828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Ανώτερο όριο διαστήματος εμπιστοσύνης</a:t>
            </a:r>
            <a:endParaRPr lang="en-US" altLang="el-GR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03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762000"/>
            <a:ext cx="7315200" cy="3581400"/>
          </a:xfrm>
        </p:spPr>
        <p:txBody>
          <a:bodyPr/>
          <a:lstStyle/>
          <a:p>
            <a:pPr marL="0" indent="0">
              <a:buNone/>
            </a:pPr>
            <a:endParaRPr lang="en-US" altLang="el-GR" sz="2400" b="1" dirty="0"/>
          </a:p>
          <a:p>
            <a:pPr lvl="1">
              <a:buFontTx/>
              <a:buNone/>
            </a:pPr>
            <a:r>
              <a:rPr lang="en-US" altLang="el-GR" b="1" dirty="0"/>
              <a:t>	</a:t>
            </a:r>
            <a:r>
              <a:rPr lang="el-GR" altLang="el-GR" sz="4800" dirty="0">
                <a:solidFill>
                  <a:srgbClr val="7030A0"/>
                </a:solidFill>
              </a:rPr>
              <a:t>Εκτίμηση σημείου = </a:t>
            </a:r>
          </a:p>
          <a:p>
            <a:pPr lvl="1">
              <a:buFontTx/>
              <a:buNone/>
            </a:pPr>
            <a:r>
              <a:rPr lang="en-US" altLang="el-GR" sz="3600" b="1" dirty="0">
                <a:solidFill>
                  <a:srgbClr val="00B0F0"/>
                </a:solidFill>
                <a:cs typeface="Times New Roman" pitchFamily="18" charset="0"/>
                <a:sym typeface="System"/>
              </a:rPr>
              <a:t>±</a:t>
            </a:r>
            <a:r>
              <a:rPr lang="en-US" altLang="el-GR" sz="3600" dirty="0">
                <a:solidFill>
                  <a:srgbClr val="C00000"/>
                </a:solidFill>
                <a:sym typeface="System"/>
              </a:rPr>
              <a:t> </a:t>
            </a:r>
            <a:r>
              <a:rPr lang="en-US" altLang="el-GR" sz="3600" dirty="0">
                <a:solidFill>
                  <a:srgbClr val="00B0F0"/>
                </a:solidFill>
                <a:sym typeface="System"/>
              </a:rPr>
              <a:t>(</a:t>
            </a:r>
            <a:r>
              <a:rPr lang="el-GR" altLang="el-GR" sz="3600" dirty="0">
                <a:solidFill>
                  <a:srgbClr val="00B0F0"/>
                </a:solidFill>
                <a:sym typeface="System"/>
              </a:rPr>
              <a:t>Κρίσιμη τιμή</a:t>
            </a:r>
            <a:r>
              <a:rPr lang="en-US" altLang="el-GR" sz="3600" dirty="0">
                <a:solidFill>
                  <a:srgbClr val="00B0F0"/>
                </a:solidFill>
                <a:sym typeface="System"/>
              </a:rPr>
              <a:t>)(</a:t>
            </a:r>
            <a:r>
              <a:rPr lang="el-GR" altLang="el-GR" sz="3600" dirty="0">
                <a:solidFill>
                  <a:srgbClr val="00B0F0"/>
                </a:solidFill>
                <a:sym typeface="System"/>
              </a:rPr>
              <a:t>τυπικό σφάλμα</a:t>
            </a:r>
            <a:r>
              <a:rPr lang="en-US" altLang="el-GR" sz="3600" dirty="0">
                <a:solidFill>
                  <a:srgbClr val="00B0F0"/>
                </a:solidFill>
                <a:sym typeface="System"/>
              </a:rPr>
              <a:t>)</a:t>
            </a:r>
            <a:endParaRPr lang="en-US" altLang="el-GR" sz="3600" dirty="0">
              <a:solidFill>
                <a:srgbClr val="00B0F0"/>
              </a:solidFill>
              <a:sym typeface="System"/>
            </a:endParaRPr>
          </a:p>
        </p:txBody>
      </p:sp>
    </p:spTree>
    <p:extLst>
      <p:ext uri="{BB962C8B-B14F-4D97-AF65-F5344CB8AC3E}">
        <p14:creationId xmlns:p14="http://schemas.microsoft.com/office/powerpoint/2010/main" val="19124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200" y="1083734"/>
            <a:ext cx="7772400" cy="4515556"/>
          </a:xfrm>
        </p:spPr>
        <p:txBody>
          <a:bodyPr/>
          <a:lstStyle/>
          <a:p>
            <a:r>
              <a:rPr lang="el-GR" altLang="el-GR" sz="2400" dirty="0"/>
              <a:t>Επίπεδο βεβαιότητας </a:t>
            </a:r>
            <a:r>
              <a:rPr lang="en-US" altLang="el-GR" sz="2400" dirty="0"/>
              <a:t>= </a:t>
            </a:r>
            <a:r>
              <a:rPr lang="en-US" altLang="el-GR" sz="2400" dirty="0"/>
              <a:t>95%   </a:t>
            </a:r>
          </a:p>
          <a:p>
            <a:r>
              <a:rPr lang="el-GR" altLang="el-GR" sz="2400" dirty="0"/>
              <a:t>Αλλιώς </a:t>
            </a:r>
            <a:r>
              <a:rPr lang="en-US" altLang="el-GR" sz="2400" dirty="0"/>
              <a:t>(1 </a:t>
            </a:r>
            <a:r>
              <a:rPr lang="en-US" altLang="el-GR" sz="2400" dirty="0"/>
              <a:t>- </a:t>
            </a:r>
            <a:r>
              <a:rPr lang="en-US" altLang="el-GR" sz="2400" i="1" dirty="0">
                <a:sym typeface="Symbol" pitchFamily="18" charset="2"/>
              </a:rPr>
              <a:t></a:t>
            </a:r>
            <a:r>
              <a:rPr lang="en-US" altLang="el-GR" sz="2400" dirty="0"/>
              <a:t>) = </a:t>
            </a:r>
            <a:r>
              <a:rPr lang="el-GR" altLang="el-GR" sz="2400" dirty="0"/>
              <a:t>0,</a:t>
            </a:r>
            <a:r>
              <a:rPr lang="en-US" altLang="el-GR" sz="2400" dirty="0"/>
              <a:t>95</a:t>
            </a:r>
            <a:endParaRPr lang="en-US" altLang="el-GR" sz="2400" dirty="0"/>
          </a:p>
          <a:p>
            <a:r>
              <a:rPr lang="en-US" altLang="el-GR" sz="2400" i="1" dirty="0">
                <a:sym typeface="Symbol" pitchFamily="18" charset="2"/>
              </a:rPr>
              <a:t></a:t>
            </a:r>
            <a:r>
              <a:rPr lang="en-US" altLang="el-GR" sz="2400" dirty="0">
                <a:sym typeface="Symbol" pitchFamily="18" charset="2"/>
              </a:rPr>
              <a:t> </a:t>
            </a:r>
            <a:r>
              <a:rPr lang="el-GR" altLang="el-GR" sz="2400" dirty="0">
                <a:sym typeface="Symbol" pitchFamily="18" charset="2"/>
              </a:rPr>
              <a:t>το ποσοστό της κατανομής έξω από το διάστημα εμπιστοσύνης και προς τις άκρες της κατανομής</a:t>
            </a:r>
            <a:endParaRPr lang="el-GR" altLang="el-GR" sz="2400" dirty="0"/>
          </a:p>
          <a:p>
            <a:pPr marL="0" indent="0">
              <a:buNone/>
            </a:pPr>
            <a:endParaRPr lang="en-US" altLang="el-GR" sz="2400" dirty="0"/>
          </a:p>
          <a:p>
            <a:pPr lvl="1"/>
            <a:r>
              <a:rPr lang="el-GR" altLang="el-GR" dirty="0"/>
              <a:t>Αν υπολογιστούν όλα τα πιθανά δείγματα μεγέθους </a:t>
            </a:r>
            <a:r>
              <a:rPr lang="en-US" altLang="el-GR" i="1" dirty="0"/>
              <a:t>n </a:t>
            </a:r>
            <a:r>
              <a:rPr lang="el-GR" altLang="el-GR" dirty="0"/>
              <a:t>τότε το </a:t>
            </a:r>
            <a:r>
              <a:rPr lang="en-US" altLang="el-GR" dirty="0"/>
              <a:t>95</a:t>
            </a:r>
            <a:r>
              <a:rPr lang="en-US" altLang="el-GR" dirty="0"/>
              <a:t>% </a:t>
            </a:r>
            <a:r>
              <a:rPr lang="el-GR" altLang="el-GR" dirty="0"/>
              <a:t>όλων των τιμών θα περικλείουν την τιμή της παραμέτρου </a:t>
            </a:r>
          </a:p>
          <a:p>
            <a:pPr lvl="1"/>
            <a:endParaRPr lang="el-GR" altLang="el-GR" dirty="0"/>
          </a:p>
          <a:p>
            <a:pPr lvl="1"/>
            <a:r>
              <a:rPr lang="el-GR" altLang="el-GR" dirty="0"/>
              <a:t>Ένα διάστημα είτε θα περικλείει είτε δεν θα περικλείει την παράμετρο (υπάρχει </a:t>
            </a:r>
            <a:r>
              <a:rPr lang="en-US" altLang="el-GR" dirty="0"/>
              <a:t>5</a:t>
            </a:r>
            <a:r>
              <a:rPr lang="en-US" altLang="el-GR" dirty="0"/>
              <a:t>% </a:t>
            </a:r>
            <a:r>
              <a:rPr lang="el-GR" altLang="el-GR" dirty="0"/>
              <a:t>πιθανότητα </a:t>
            </a:r>
            <a:r>
              <a:rPr lang="el-GR" altLang="el-GR" dirty="0" smtClean="0"/>
              <a:t>σφάλματος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83935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Υπολογισμός διαστήματος εμπιστοσύνης του μέσου όρου</a:t>
            </a:r>
            <a:r>
              <a:rPr lang="en-US" altLang="el-GR" sz="3600" dirty="0"/>
              <a:t>,</a:t>
            </a:r>
            <a:r>
              <a:rPr lang="en-US" altLang="el-GR" dirty="0" smtClean="0"/>
              <a:t> </a:t>
            </a:r>
            <a:r>
              <a:rPr lang="el-GR" altLang="el-GR" dirty="0">
                <a:cs typeface="Arial" charset="0"/>
              </a:rPr>
              <a:t>μ</a:t>
            </a:r>
            <a:r>
              <a:rPr lang="en-US" altLang="el-GR" dirty="0">
                <a:cs typeface="Arial" charset="0"/>
              </a:rPr>
              <a:t>, </a:t>
            </a:r>
            <a:r>
              <a:rPr lang="el-GR" altLang="el-GR" sz="3600" dirty="0">
                <a:cs typeface="Arial" charset="0"/>
              </a:rPr>
              <a:t>όταν η </a:t>
            </a:r>
            <a:r>
              <a:rPr lang="el-GR" altLang="el-GR" dirty="0" smtClean="0">
                <a:cs typeface="Arial" charset="0"/>
              </a:rPr>
              <a:t>σ</a:t>
            </a:r>
            <a:r>
              <a:rPr lang="en-US" altLang="el-GR" sz="3600" dirty="0">
                <a:cs typeface="Arial" charset="0"/>
              </a:rPr>
              <a:t> </a:t>
            </a:r>
            <a:r>
              <a:rPr lang="el-GR" altLang="el-GR" sz="3600" dirty="0">
                <a:cs typeface="Arial" charset="0"/>
              </a:rPr>
              <a:t>είναι γνωστή</a:t>
            </a:r>
            <a:endParaRPr lang="en-US" altLang="el-GR" sz="3600" dirty="0"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Η τυπική απόκλιση </a:t>
            </a:r>
            <a:r>
              <a:rPr lang="el-GR" altLang="el-GR" dirty="0">
                <a:cs typeface="Arial" charset="0"/>
                <a:sym typeface="Symbol" pitchFamily="18" charset="2"/>
              </a:rPr>
              <a:t>σ</a:t>
            </a:r>
            <a:r>
              <a:rPr lang="en-US" altLang="el-GR" dirty="0">
                <a:sym typeface="Symbol" pitchFamily="18" charset="2"/>
              </a:rPr>
              <a:t> </a:t>
            </a:r>
            <a:r>
              <a:rPr lang="el-GR" altLang="el-GR" dirty="0"/>
              <a:t>του πληθυσμού είναι γνωστή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 πληθυσμός έχει κανονική κατανομή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 δεν έχει κανονική κατανομή</a:t>
            </a:r>
            <a:r>
              <a:rPr lang="en-US" altLang="el-GR" dirty="0"/>
              <a:t>, </a:t>
            </a:r>
            <a:r>
              <a:rPr lang="el-GR" altLang="el-GR" dirty="0"/>
              <a:t>έχουμε τουλάχιστον μεγάλο δείγμα</a:t>
            </a:r>
            <a:endParaRPr lang="en-US" altLang="el-GR" dirty="0"/>
          </a:p>
          <a:p>
            <a:pPr>
              <a:lnSpc>
                <a:spcPct val="160000"/>
              </a:lnSpc>
            </a:pPr>
            <a:r>
              <a:rPr lang="el-GR" altLang="el-GR" dirty="0"/>
              <a:t>Διάστημα εμπιστοσύνης</a:t>
            </a:r>
            <a:r>
              <a:rPr lang="en-US" altLang="el-GR" dirty="0"/>
              <a:t>:</a:t>
            </a:r>
            <a:endParaRPr lang="en-US" altLang="el-GR" dirty="0"/>
          </a:p>
          <a:p>
            <a:pPr>
              <a:lnSpc>
                <a:spcPct val="160000"/>
              </a:lnSpc>
            </a:pPr>
            <a:endParaRPr lang="en-US" altLang="el-GR" dirty="0"/>
          </a:p>
          <a:p>
            <a:pPr>
              <a:lnSpc>
                <a:spcPct val="160000"/>
              </a:lnSpc>
            </a:pPr>
            <a:endParaRPr lang="en-US" altLang="el-GR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 sz="2000" dirty="0"/>
              <a:t>	</a:t>
            </a:r>
            <a:r>
              <a:rPr lang="en-US" altLang="el-GR" sz="2000" dirty="0"/>
              <a:t>(</a:t>
            </a:r>
            <a:r>
              <a:rPr lang="el-GR" altLang="el-GR" sz="2000" dirty="0"/>
              <a:t>Όπου </a:t>
            </a:r>
            <a:r>
              <a:rPr lang="en-US" altLang="el-GR" sz="2000" dirty="0"/>
              <a:t>Z </a:t>
            </a:r>
            <a:r>
              <a:rPr lang="el-GR" altLang="el-GR" sz="2000" dirty="0"/>
              <a:t>η κρίσιμη τιμή για </a:t>
            </a:r>
            <a:r>
              <a:rPr lang="el-GR" altLang="el-GR" sz="2000" dirty="0">
                <a:cs typeface="Arial" charset="0"/>
              </a:rPr>
              <a:t>α</a:t>
            </a:r>
            <a:r>
              <a:rPr lang="en-US" altLang="el-GR" sz="2000" dirty="0">
                <a:cs typeface="Arial" charset="0"/>
              </a:rPr>
              <a:t>/2 </a:t>
            </a:r>
            <a:r>
              <a:rPr lang="el-GR" altLang="el-GR" sz="2000" dirty="0">
                <a:cs typeface="Arial" charset="0"/>
              </a:rPr>
              <a:t>στην αριστερή και δεξιά άκρη της κατανομής</a:t>
            </a:r>
            <a:r>
              <a:rPr lang="en-US" altLang="el-GR" sz="2000" dirty="0"/>
              <a:t>)</a:t>
            </a:r>
            <a:endParaRPr lang="en-US" altLang="el-GR" dirty="0"/>
          </a:p>
          <a:p>
            <a:pPr>
              <a:lnSpc>
                <a:spcPct val="90000"/>
              </a:lnSpc>
            </a:pPr>
            <a:endParaRPr lang="en-US" altLang="el-GR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/>
          </p:nvPr>
        </p:nvGraphicFramePr>
        <p:xfrm>
          <a:off x="3431705" y="3573017"/>
          <a:ext cx="3962399" cy="145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1231560" imgH="520560" progId="Equation.DSMT4">
                  <p:embed/>
                </p:oleObj>
              </mc:Choice>
              <mc:Fallback>
                <p:oleObj name="Equation" r:id="rId3" imgW="1231560" imgH="52056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5" y="3573017"/>
                        <a:ext cx="3962399" cy="1457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22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"/>
            <a:ext cx="8077200" cy="64770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Έστω</a:t>
            </a:r>
            <a:r>
              <a:rPr lang="en-US" altLang="el-GR" dirty="0" smtClean="0"/>
              <a:t> </a:t>
            </a:r>
            <a:r>
              <a:rPr lang="en-US" altLang="el-GR" dirty="0"/>
              <a:t>95% </a:t>
            </a:r>
            <a:r>
              <a:rPr lang="el-GR" altLang="el-GR" dirty="0" smtClean="0"/>
              <a:t>διάστημα εμπιστοσύνης</a:t>
            </a:r>
            <a:r>
              <a:rPr lang="en-US" altLang="el-GR" dirty="0" smtClean="0"/>
              <a:t>:</a:t>
            </a:r>
            <a:endParaRPr lang="en-US" altLang="el-GR" dirty="0"/>
          </a:p>
          <a:p>
            <a:endParaRPr lang="en-US" altLang="el-GR" dirty="0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4191000" y="2590800"/>
            <a:ext cx="3886200" cy="1728788"/>
          </a:xfrm>
          <a:custGeom>
            <a:avLst/>
            <a:gdLst>
              <a:gd name="T0" fmla="*/ 0 w 2448"/>
              <a:gd name="T1" fmla="*/ 1089 h 1089"/>
              <a:gd name="T2" fmla="*/ 0 w 2448"/>
              <a:gd name="T3" fmla="*/ 897 h 1089"/>
              <a:gd name="T4" fmla="*/ 96 w 2448"/>
              <a:gd name="T5" fmla="*/ 849 h 1089"/>
              <a:gd name="T6" fmla="*/ 240 w 2448"/>
              <a:gd name="T7" fmla="*/ 753 h 1089"/>
              <a:gd name="T8" fmla="*/ 396 w 2448"/>
              <a:gd name="T9" fmla="*/ 618 h 1089"/>
              <a:gd name="T10" fmla="*/ 558 w 2448"/>
              <a:gd name="T11" fmla="*/ 450 h 1089"/>
              <a:gd name="T12" fmla="*/ 681 w 2448"/>
              <a:gd name="T13" fmla="*/ 324 h 1089"/>
              <a:gd name="T14" fmla="*/ 762 w 2448"/>
              <a:gd name="T15" fmla="*/ 246 h 1089"/>
              <a:gd name="T16" fmla="*/ 837 w 2448"/>
              <a:gd name="T17" fmla="*/ 162 h 1089"/>
              <a:gd name="T18" fmla="*/ 912 w 2448"/>
              <a:gd name="T19" fmla="*/ 129 h 1089"/>
              <a:gd name="T20" fmla="*/ 936 w 2448"/>
              <a:gd name="T21" fmla="*/ 90 h 1089"/>
              <a:gd name="T22" fmla="*/ 1077 w 2448"/>
              <a:gd name="T23" fmla="*/ 18 h 1089"/>
              <a:gd name="T24" fmla="*/ 1197 w 2448"/>
              <a:gd name="T25" fmla="*/ 0 h 1089"/>
              <a:gd name="T26" fmla="*/ 1293 w 2448"/>
              <a:gd name="T27" fmla="*/ 15 h 1089"/>
              <a:gd name="T28" fmla="*/ 1344 w 2448"/>
              <a:gd name="T29" fmla="*/ 33 h 1089"/>
              <a:gd name="T30" fmla="*/ 1440 w 2448"/>
              <a:gd name="T31" fmla="*/ 81 h 1089"/>
              <a:gd name="T32" fmla="*/ 1578 w 2448"/>
              <a:gd name="T33" fmla="*/ 192 h 1089"/>
              <a:gd name="T34" fmla="*/ 1728 w 2448"/>
              <a:gd name="T35" fmla="*/ 321 h 1089"/>
              <a:gd name="T36" fmla="*/ 1824 w 2448"/>
              <a:gd name="T37" fmla="*/ 417 h 1089"/>
              <a:gd name="T38" fmla="*/ 1905 w 2448"/>
              <a:gd name="T39" fmla="*/ 501 h 1089"/>
              <a:gd name="T40" fmla="*/ 2016 w 2448"/>
              <a:gd name="T41" fmla="*/ 609 h 1089"/>
              <a:gd name="T42" fmla="*/ 2124 w 2448"/>
              <a:gd name="T43" fmla="*/ 699 h 1089"/>
              <a:gd name="T44" fmla="*/ 2235 w 2448"/>
              <a:gd name="T45" fmla="*/ 786 h 1089"/>
              <a:gd name="T46" fmla="*/ 2361 w 2448"/>
              <a:gd name="T47" fmla="*/ 858 h 1089"/>
              <a:gd name="T48" fmla="*/ 2448 w 2448"/>
              <a:gd name="T49" fmla="*/ 897 h 1089"/>
              <a:gd name="T50" fmla="*/ 2448 w 2448"/>
              <a:gd name="T51" fmla="*/ 1089 h 1089"/>
              <a:gd name="T52" fmla="*/ 0 w 2448"/>
              <a:gd name="T53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8" h="1089">
                <a:moveTo>
                  <a:pt x="0" y="1089"/>
                </a:moveTo>
                <a:lnTo>
                  <a:pt x="0" y="897"/>
                </a:lnTo>
                <a:lnTo>
                  <a:pt x="96" y="849"/>
                </a:lnTo>
                <a:lnTo>
                  <a:pt x="240" y="753"/>
                </a:lnTo>
                <a:lnTo>
                  <a:pt x="396" y="618"/>
                </a:lnTo>
                <a:lnTo>
                  <a:pt x="558" y="450"/>
                </a:lnTo>
                <a:lnTo>
                  <a:pt x="681" y="324"/>
                </a:lnTo>
                <a:lnTo>
                  <a:pt x="762" y="246"/>
                </a:lnTo>
                <a:lnTo>
                  <a:pt x="837" y="162"/>
                </a:lnTo>
                <a:lnTo>
                  <a:pt x="912" y="129"/>
                </a:lnTo>
                <a:lnTo>
                  <a:pt x="936" y="90"/>
                </a:lnTo>
                <a:lnTo>
                  <a:pt x="1077" y="18"/>
                </a:lnTo>
                <a:lnTo>
                  <a:pt x="1197" y="0"/>
                </a:lnTo>
                <a:lnTo>
                  <a:pt x="1293" y="15"/>
                </a:lnTo>
                <a:lnTo>
                  <a:pt x="1344" y="33"/>
                </a:lnTo>
                <a:lnTo>
                  <a:pt x="1440" y="81"/>
                </a:lnTo>
                <a:lnTo>
                  <a:pt x="1578" y="192"/>
                </a:lnTo>
                <a:lnTo>
                  <a:pt x="1728" y="321"/>
                </a:lnTo>
                <a:lnTo>
                  <a:pt x="1824" y="417"/>
                </a:lnTo>
                <a:lnTo>
                  <a:pt x="1905" y="501"/>
                </a:lnTo>
                <a:lnTo>
                  <a:pt x="2016" y="609"/>
                </a:lnTo>
                <a:lnTo>
                  <a:pt x="2124" y="699"/>
                </a:lnTo>
                <a:lnTo>
                  <a:pt x="2235" y="786"/>
                </a:lnTo>
                <a:lnTo>
                  <a:pt x="2361" y="858"/>
                </a:lnTo>
                <a:lnTo>
                  <a:pt x="2448" y="897"/>
                </a:lnTo>
                <a:lnTo>
                  <a:pt x="2448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DE0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6076950" y="2619376"/>
            <a:ext cx="3143250" cy="1647825"/>
          </a:xfrm>
          <a:custGeom>
            <a:avLst/>
            <a:gdLst>
              <a:gd name="T0" fmla="*/ 900 w 901"/>
              <a:gd name="T1" fmla="*/ 720 h 721"/>
              <a:gd name="T2" fmla="*/ 805 w 901"/>
              <a:gd name="T3" fmla="*/ 712 h 721"/>
              <a:gd name="T4" fmla="*/ 758 w 901"/>
              <a:gd name="T5" fmla="*/ 704 h 721"/>
              <a:gd name="T6" fmla="*/ 711 w 901"/>
              <a:gd name="T7" fmla="*/ 691 h 721"/>
              <a:gd name="T8" fmla="*/ 663 w 901"/>
              <a:gd name="T9" fmla="*/ 675 h 721"/>
              <a:gd name="T10" fmla="*/ 615 w 901"/>
              <a:gd name="T11" fmla="*/ 653 h 721"/>
              <a:gd name="T12" fmla="*/ 568 w 901"/>
              <a:gd name="T13" fmla="*/ 623 h 721"/>
              <a:gd name="T14" fmla="*/ 473 w 901"/>
              <a:gd name="T15" fmla="*/ 540 h 721"/>
              <a:gd name="T16" fmla="*/ 378 w 901"/>
              <a:gd name="T17" fmla="*/ 422 h 721"/>
              <a:gd name="T18" fmla="*/ 284 w 901"/>
              <a:gd name="T19" fmla="*/ 281 h 721"/>
              <a:gd name="T20" fmla="*/ 236 w 901"/>
              <a:gd name="T21" fmla="*/ 209 h 721"/>
              <a:gd name="T22" fmla="*/ 189 w 901"/>
              <a:gd name="T23" fmla="*/ 142 h 721"/>
              <a:gd name="T24" fmla="*/ 142 w 901"/>
              <a:gd name="T25" fmla="*/ 83 h 721"/>
              <a:gd name="T26" fmla="*/ 94 w 901"/>
              <a:gd name="T27" fmla="*/ 38 h 721"/>
              <a:gd name="T28" fmla="*/ 47 w 901"/>
              <a:gd name="T29" fmla="*/ 9 h 721"/>
              <a:gd name="T30" fmla="*/ 0 w 901"/>
              <a:gd name="T3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124200" y="2619376"/>
            <a:ext cx="2954338" cy="1647825"/>
          </a:xfrm>
          <a:custGeom>
            <a:avLst/>
            <a:gdLst>
              <a:gd name="T0" fmla="*/ 0 w 901"/>
              <a:gd name="T1" fmla="*/ 720 h 721"/>
              <a:gd name="T2" fmla="*/ 95 w 901"/>
              <a:gd name="T3" fmla="*/ 712 h 721"/>
              <a:gd name="T4" fmla="*/ 142 w 901"/>
              <a:gd name="T5" fmla="*/ 704 h 721"/>
              <a:gd name="T6" fmla="*/ 189 w 901"/>
              <a:gd name="T7" fmla="*/ 691 h 721"/>
              <a:gd name="T8" fmla="*/ 237 w 901"/>
              <a:gd name="T9" fmla="*/ 675 h 721"/>
              <a:gd name="T10" fmla="*/ 284 w 901"/>
              <a:gd name="T11" fmla="*/ 653 h 721"/>
              <a:gd name="T12" fmla="*/ 331 w 901"/>
              <a:gd name="T13" fmla="*/ 623 h 721"/>
              <a:gd name="T14" fmla="*/ 426 w 901"/>
              <a:gd name="T15" fmla="*/ 540 h 721"/>
              <a:gd name="T16" fmla="*/ 521 w 901"/>
              <a:gd name="T17" fmla="*/ 422 h 721"/>
              <a:gd name="T18" fmla="*/ 616 w 901"/>
              <a:gd name="T19" fmla="*/ 281 h 721"/>
              <a:gd name="T20" fmla="*/ 663 w 901"/>
              <a:gd name="T21" fmla="*/ 209 h 721"/>
              <a:gd name="T22" fmla="*/ 710 w 901"/>
              <a:gd name="T23" fmla="*/ 142 h 721"/>
              <a:gd name="T24" fmla="*/ 757 w 901"/>
              <a:gd name="T25" fmla="*/ 83 h 721"/>
              <a:gd name="T26" fmla="*/ 805 w 901"/>
              <a:gd name="T27" fmla="*/ 38 h 721"/>
              <a:gd name="T28" fmla="*/ 852 w 901"/>
              <a:gd name="T29" fmla="*/ 9 h 721"/>
              <a:gd name="T30" fmla="*/ 900 w 901"/>
              <a:gd name="T3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6764" y="2914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576764" y="3035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576764" y="31575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576764" y="32781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576764" y="34004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76764" y="35210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576764" y="3641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464051" y="3065463"/>
            <a:ext cx="92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2590800" y="43434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6096001" y="2667001"/>
            <a:ext cx="80963" cy="3705225"/>
          </a:xfrm>
          <a:custGeom>
            <a:avLst/>
            <a:gdLst>
              <a:gd name="T0" fmla="*/ 0 w 4"/>
              <a:gd name="T1" fmla="*/ 0 h 1086"/>
              <a:gd name="T2" fmla="*/ 4 w 4"/>
              <a:gd name="T3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1086">
                <a:moveTo>
                  <a:pt x="0" y="0"/>
                </a:moveTo>
                <a:lnTo>
                  <a:pt x="4" y="108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4191000" y="1828800"/>
            <a:ext cx="0" cy="4495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8077200" y="1981200"/>
            <a:ext cx="76200" cy="4419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4191000" y="19812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638800" y="19812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95600" y="43434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b="1">
                <a:solidFill>
                  <a:prstClr val="black"/>
                </a:solidFill>
                <a:latin typeface="Calibri"/>
              </a:rPr>
              <a:t>Z= -1.96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781800" y="43434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b="1" dirty="0">
                <a:solidFill>
                  <a:prstClr val="black"/>
                </a:solidFill>
                <a:latin typeface="Calibri"/>
              </a:rPr>
              <a:t>Z= 1.96</a:t>
            </a:r>
          </a:p>
        </p:txBody>
      </p:sp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4953000" y="914400"/>
          <a:ext cx="11001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520560" imgH="177480" progId="Equation.3">
                  <p:embed/>
                </p:oleObj>
              </mc:Choice>
              <mc:Fallback>
                <p:oleObj name="Equation" r:id="rId3" imgW="520560" imgH="177480" progId="Equation.3">
                  <p:embed/>
                  <p:pic>
                    <p:nvPicPr>
                      <p:cNvPr id="71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14400"/>
                        <a:ext cx="110013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2438401" y="3200401"/>
          <a:ext cx="1076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609480" imgH="393480" progId="Equation.3">
                  <p:embed/>
                </p:oleObj>
              </mc:Choice>
              <mc:Fallback>
                <p:oleObj name="Equation" r:id="rId5" imgW="609480" imgH="393480" progId="Equation.3">
                  <p:embed/>
                  <p:pic>
                    <p:nvPicPr>
                      <p:cNvPr id="71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00401"/>
                        <a:ext cx="10763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8686801" y="3200401"/>
          <a:ext cx="1076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609480" imgH="393480" progId="Equation.3">
                  <p:embed/>
                </p:oleObj>
              </mc:Choice>
              <mc:Fallback>
                <p:oleObj name="Equation" r:id="rId7" imgW="609480" imgH="393480" progId="Equation.3">
                  <p:embed/>
                  <p:pic>
                    <p:nvPicPr>
                      <p:cNvPr id="71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3200401"/>
                        <a:ext cx="10763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200400" y="37338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>
            <a:off x="8305800" y="3657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257800" y="4953001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sz="1600" b="1" dirty="0">
                <a:solidFill>
                  <a:srgbClr val="800080"/>
                </a:solidFill>
                <a:latin typeface="Arial" charset="0"/>
              </a:rPr>
              <a:t>Εκτίμηση σημείου</a:t>
            </a:r>
            <a:endParaRPr lang="en-US" altLang="el-GR" sz="16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810000" y="4800601"/>
            <a:ext cx="1752600" cy="2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l-GR" altLang="el-GR" sz="1600" b="1" dirty="0">
                <a:solidFill>
                  <a:srgbClr val="800080"/>
                </a:solidFill>
                <a:latin typeface="Calibri"/>
              </a:rPr>
              <a:t>Κατώτερο όριο</a:t>
            </a:r>
            <a:endParaRPr lang="en-US" altLang="el-GR" sz="1600" b="1" dirty="0">
              <a:solidFill>
                <a:srgbClr val="800080"/>
              </a:solidFill>
              <a:latin typeface="Calibri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7696200" y="4800601"/>
            <a:ext cx="1676400" cy="2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l-GR" altLang="el-GR" sz="1600" b="1" dirty="0">
                <a:solidFill>
                  <a:srgbClr val="800080"/>
                </a:solidFill>
                <a:latin typeface="Calibri"/>
              </a:rPr>
              <a:t>Ανώτερο όριο</a:t>
            </a:r>
            <a:endParaRPr lang="en-US" altLang="el-GR" sz="1600" b="1" dirty="0">
              <a:solidFill>
                <a:srgbClr val="800080"/>
              </a:solidFill>
              <a:latin typeface="Calibri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791200" y="44196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3429000" y="4419600"/>
            <a:ext cx="16002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7391400" y="4419600"/>
            <a:ext cx="15240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204" name="Object 36"/>
          <p:cNvGraphicFramePr>
            <a:graphicFrameLocks noChangeAspect="1"/>
          </p:cNvGraphicFramePr>
          <p:nvPr/>
        </p:nvGraphicFramePr>
        <p:xfrm>
          <a:off x="2971800" y="914400"/>
          <a:ext cx="15573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9" imgW="736560" imgH="177480" progId="Equation.3">
                  <p:embed/>
                </p:oleObj>
              </mc:Choice>
              <mc:Fallback>
                <p:oleObj name="Equation" r:id="rId9" imgW="736560" imgH="177480" progId="Equation.3">
                  <p:embed/>
                  <p:pic>
                    <p:nvPicPr>
                      <p:cNvPr id="720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14400"/>
                        <a:ext cx="155733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5" name="Object 37"/>
          <p:cNvGraphicFramePr>
            <a:graphicFrameLocks noChangeAspect="1"/>
          </p:cNvGraphicFramePr>
          <p:nvPr/>
        </p:nvGraphicFramePr>
        <p:xfrm>
          <a:off x="6410325" y="914400"/>
          <a:ext cx="16906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1" imgW="799920" imgH="177480" progId="Equation.3">
                  <p:embed/>
                </p:oleObj>
              </mc:Choice>
              <mc:Fallback>
                <p:oleObj name="Equation" r:id="rId11" imgW="799920" imgH="177480" progId="Equation.3">
                  <p:embed/>
                  <p:pic>
                    <p:nvPicPr>
                      <p:cNvPr id="720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914400"/>
                        <a:ext cx="16906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6324600" y="3089275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>
                <a:solidFill>
                  <a:prstClr val="black"/>
                </a:solidFill>
                <a:latin typeface="Calibri"/>
              </a:rPr>
              <a:t>.475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5257800" y="3124200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>
                <a:solidFill>
                  <a:prstClr val="black"/>
                </a:solidFill>
                <a:latin typeface="Calibri"/>
              </a:rPr>
              <a:t>.475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743200" y="6324600"/>
            <a:ext cx="723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10058400" y="4114800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b="1">
                <a:solidFill>
                  <a:prstClr val="black"/>
                </a:solidFill>
                <a:latin typeface="Calibri"/>
              </a:rPr>
              <a:t>Z</a:t>
            </a: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0058401" y="5772150"/>
            <a:ext cx="506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4400">
                <a:solidFill>
                  <a:srgbClr val="1F497D"/>
                </a:solidFill>
                <a:latin typeface="Calibri"/>
                <a:cs typeface="Arial" charset="0"/>
              </a:rPr>
              <a:t>μ</a:t>
            </a:r>
            <a:endParaRPr lang="en-US" altLang="el-GR" sz="440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3886200" y="6094414"/>
            <a:ext cx="6254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4400" dirty="0">
                <a:solidFill>
                  <a:srgbClr val="1F497D"/>
                </a:solidFill>
                <a:latin typeface="Calibri"/>
                <a:cs typeface="Arial" charset="0"/>
              </a:rPr>
              <a:t>μ</a:t>
            </a:r>
            <a:r>
              <a:rPr lang="en-US" altLang="el-GR" sz="4400" dirty="0">
                <a:solidFill>
                  <a:srgbClr val="1F497D"/>
                </a:solidFill>
                <a:latin typeface="Calibri"/>
                <a:cs typeface="Arial" charset="0"/>
              </a:rPr>
              <a:t>l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7924801" y="6096001"/>
            <a:ext cx="7922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4400">
                <a:solidFill>
                  <a:srgbClr val="1F497D"/>
                </a:solidFill>
                <a:latin typeface="Calibri"/>
                <a:cs typeface="Arial" charset="0"/>
              </a:rPr>
              <a:t>μ</a:t>
            </a:r>
            <a:r>
              <a:rPr lang="en-US" altLang="el-GR" sz="4400">
                <a:solidFill>
                  <a:srgbClr val="1F497D"/>
                </a:solidFill>
                <a:latin typeface="Calibri"/>
                <a:cs typeface="Arial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3916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 Score - Definition and How to Use - Conversion Up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0" y="67922"/>
            <a:ext cx="5579181" cy="6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V="1">
            <a:off x="2472267" y="4594578"/>
            <a:ext cx="2991556" cy="11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H="1">
            <a:off x="5842001" y="1668252"/>
            <a:ext cx="20288" cy="26892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Οβάλ 5"/>
          <p:cNvSpPr/>
          <p:nvPr/>
        </p:nvSpPr>
        <p:spPr>
          <a:xfrm>
            <a:off x="5401734" y="4357511"/>
            <a:ext cx="485422" cy="2483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62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u="sng" dirty="0"/>
              <a:t>Όμως η </a:t>
            </a:r>
            <a:r>
              <a:rPr lang="el-GR" altLang="el-GR" sz="3200" u="sng" dirty="0">
                <a:solidFill>
                  <a:srgbClr val="663300"/>
                </a:solidFill>
                <a:cs typeface="Arial" charset="0"/>
              </a:rPr>
              <a:t>σ</a:t>
            </a:r>
            <a:r>
              <a:rPr lang="en-US" altLang="el-GR" sz="3200" u="sng" dirty="0">
                <a:solidFill>
                  <a:srgbClr val="663300"/>
                </a:solidFill>
                <a:cs typeface="Arial" charset="0"/>
              </a:rPr>
              <a:t> </a:t>
            </a:r>
            <a:r>
              <a:rPr lang="el-GR" altLang="el-GR" sz="3200" u="sng" dirty="0">
                <a:solidFill>
                  <a:srgbClr val="663300"/>
                </a:solidFill>
                <a:cs typeface="Arial" charset="0"/>
              </a:rPr>
              <a:t>είναι άγνωστη</a:t>
            </a:r>
            <a:endParaRPr lang="en-US" altLang="el-GR" sz="3200" u="sng" dirty="0">
              <a:solidFill>
                <a:srgbClr val="663300"/>
              </a:solidFill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l-GR" altLang="el-GR" dirty="0" smtClean="0"/>
              <a:t>Όταν η </a:t>
            </a:r>
            <a:r>
              <a:rPr lang="el-GR" altLang="el-GR" dirty="0" smtClean="0">
                <a:cs typeface="Arial" charset="0"/>
                <a:sym typeface="Symbol" pitchFamily="18" charset="2"/>
              </a:rPr>
              <a:t>σ</a:t>
            </a:r>
            <a:r>
              <a:rPr lang="en-US" altLang="el-GR" dirty="0" smtClean="0">
                <a:sym typeface="Symbol" pitchFamily="18" charset="2"/>
              </a:rPr>
              <a:t>  </a:t>
            </a:r>
            <a:r>
              <a:rPr lang="el-GR" altLang="el-GR" dirty="0" smtClean="0">
                <a:sym typeface="Symbol" pitchFamily="18" charset="2"/>
              </a:rPr>
              <a:t>είναι άγνωστη (λογικό δεν είναι;)</a:t>
            </a:r>
            <a:r>
              <a:rPr lang="en-US" altLang="el-GR" dirty="0" smtClean="0">
                <a:sym typeface="Symbol" pitchFamily="18" charset="2"/>
              </a:rPr>
              <a:t>, </a:t>
            </a:r>
            <a:r>
              <a:rPr lang="el-GR" altLang="el-GR" dirty="0" smtClean="0">
                <a:sym typeface="Symbol" pitchFamily="18" charset="2"/>
              </a:rPr>
              <a:t>παίρνουμε στη θέση της την </a:t>
            </a:r>
            <a:r>
              <a:rPr lang="en-US" altLang="el-GR" dirty="0" smtClean="0">
                <a:sym typeface="Symbol" pitchFamily="18" charset="2"/>
              </a:rPr>
              <a:t>S </a:t>
            </a:r>
            <a:endParaRPr lang="en-US" altLang="el-GR" dirty="0">
              <a:sym typeface="Symbol" pitchFamily="18" charset="2"/>
            </a:endParaRPr>
          </a:p>
          <a:p>
            <a:pPr>
              <a:spcBef>
                <a:spcPct val="60000"/>
              </a:spcBef>
            </a:pPr>
            <a:r>
              <a:rPr lang="el-GR" altLang="el-GR" dirty="0" smtClean="0">
                <a:sym typeface="Symbol" pitchFamily="18" charset="2"/>
              </a:rPr>
              <a:t>Η </a:t>
            </a:r>
            <a:r>
              <a:rPr lang="en-US" altLang="el-GR" dirty="0" smtClean="0">
                <a:sym typeface="Symbol" pitchFamily="18" charset="2"/>
              </a:rPr>
              <a:t>S  </a:t>
            </a:r>
            <a:r>
              <a:rPr lang="el-GR" altLang="el-GR" dirty="0" smtClean="0">
                <a:sym typeface="Symbol" pitchFamily="18" charset="2"/>
              </a:rPr>
              <a:t>όμως, διαφέρει από δείγμα σε δείγμα</a:t>
            </a:r>
            <a:endParaRPr lang="en-US" altLang="el-GR" dirty="0">
              <a:sym typeface="Symbol" pitchFamily="18" charset="2"/>
            </a:endParaRPr>
          </a:p>
          <a:p>
            <a:pPr>
              <a:spcBef>
                <a:spcPct val="60000"/>
              </a:spcBef>
            </a:pPr>
            <a:r>
              <a:rPr lang="el-GR" altLang="el-GR" dirty="0" smtClean="0">
                <a:sym typeface="Symbol" pitchFamily="18" charset="2"/>
              </a:rPr>
              <a:t>Έτσι, χρησιμοποιούμε την </a:t>
            </a:r>
            <a:r>
              <a:rPr lang="el-GR" altLang="el-GR" dirty="0" smtClean="0">
                <a:solidFill>
                  <a:srgbClr val="663300"/>
                </a:solidFill>
                <a:sym typeface="Symbol" pitchFamily="18" charset="2"/>
              </a:rPr>
              <a:t>κατανομή </a:t>
            </a:r>
            <a:r>
              <a:rPr lang="en-US" altLang="el-GR" dirty="0" smtClean="0">
                <a:solidFill>
                  <a:srgbClr val="663300"/>
                </a:solidFill>
                <a:sym typeface="Symbol" pitchFamily="18" charset="2"/>
              </a:rPr>
              <a:t>t </a:t>
            </a:r>
            <a:r>
              <a:rPr lang="el-GR" altLang="el-GR" dirty="0" smtClean="0">
                <a:solidFill>
                  <a:srgbClr val="663300"/>
                </a:solidFill>
                <a:sym typeface="Symbol" pitchFamily="18" charset="2"/>
              </a:rPr>
              <a:t>του </a:t>
            </a:r>
            <a:r>
              <a:rPr lang="en-US" altLang="el-GR" dirty="0" smtClean="0">
                <a:solidFill>
                  <a:srgbClr val="663300"/>
                </a:solidFill>
                <a:sym typeface="Symbol" pitchFamily="18" charset="2"/>
              </a:rPr>
              <a:t>student </a:t>
            </a:r>
            <a:r>
              <a:rPr lang="el-GR" altLang="el-GR" dirty="0" smtClean="0">
                <a:sym typeface="Symbol" pitchFamily="18" charset="2"/>
              </a:rPr>
              <a:t>αντί για την τυπική κανονική κατανομή </a:t>
            </a:r>
            <a:r>
              <a:rPr lang="en-US" altLang="el-GR" dirty="0" smtClean="0">
                <a:sym typeface="Symbol" pitchFamily="18" charset="2"/>
              </a:rPr>
              <a:t>Z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28559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0"/>
            <a:ext cx="7772400" cy="5791200"/>
          </a:xfrm>
        </p:spPr>
        <p:txBody>
          <a:bodyPr/>
          <a:lstStyle/>
          <a:p>
            <a:r>
              <a:rPr lang="el-GR" altLang="el-GR" dirty="0" smtClean="0"/>
              <a:t>Διαστήματα εμπιστοσύνης με την κατανομή </a:t>
            </a:r>
            <a:r>
              <a:rPr lang="en-US" altLang="el-GR" dirty="0" smtClean="0"/>
              <a:t>t 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“student”:</a:t>
            </a:r>
            <a:endParaRPr lang="en-US" altLang="el-GR" dirty="0"/>
          </a:p>
          <a:p>
            <a:endParaRPr lang="en-US" altLang="el-GR" dirty="0"/>
          </a:p>
          <a:p>
            <a:endParaRPr lang="en-US" altLang="el-GR" dirty="0"/>
          </a:p>
          <a:p>
            <a:pPr>
              <a:buFontTx/>
              <a:buNone/>
            </a:pPr>
            <a:r>
              <a:rPr lang="en-US" altLang="el-GR" sz="2000" dirty="0"/>
              <a:t>	</a:t>
            </a:r>
            <a:r>
              <a:rPr lang="en-US" altLang="el-GR" sz="2000" i="1" dirty="0"/>
              <a:t>(</a:t>
            </a:r>
            <a:r>
              <a:rPr lang="el-GR" altLang="el-GR" sz="2000" i="1" dirty="0"/>
              <a:t>όπου </a:t>
            </a:r>
            <a:r>
              <a:rPr lang="en-US" altLang="el-GR" sz="2000" i="1" dirty="0"/>
              <a:t>t </a:t>
            </a:r>
            <a:r>
              <a:rPr lang="el-GR" altLang="el-GR" sz="2000" i="1" dirty="0"/>
              <a:t>η κρίσιμη τιμή της κατανομής </a:t>
            </a:r>
            <a:r>
              <a:rPr lang="en-US" altLang="el-GR" sz="2000" i="1" dirty="0"/>
              <a:t> </a:t>
            </a:r>
            <a:r>
              <a:rPr lang="en-US" altLang="el-GR" sz="2000" i="1" dirty="0"/>
              <a:t>t </a:t>
            </a:r>
            <a:r>
              <a:rPr lang="el-GR" altLang="el-GR" sz="2000" i="1" dirty="0"/>
              <a:t>για </a:t>
            </a:r>
            <a:r>
              <a:rPr lang="en-US" altLang="el-GR" sz="2000" i="1" dirty="0"/>
              <a:t>n-1 </a:t>
            </a:r>
            <a:r>
              <a:rPr lang="el-GR" altLang="el-GR" sz="2000" i="1" dirty="0"/>
              <a:t>β</a:t>
            </a:r>
            <a:r>
              <a:rPr lang="en-US" altLang="el-GR" sz="2000" i="1" dirty="0"/>
              <a:t>.</a:t>
            </a:r>
            <a:r>
              <a:rPr lang="el-GR" altLang="el-GR" sz="2000" i="1" dirty="0"/>
              <a:t>ε</a:t>
            </a:r>
            <a:r>
              <a:rPr lang="en-US" altLang="el-GR" sz="2000" i="1" dirty="0"/>
              <a:t>. </a:t>
            </a:r>
            <a:r>
              <a:rPr lang="el-GR" altLang="el-GR" sz="2000" i="1" dirty="0"/>
              <a:t>και για περιοχή </a:t>
            </a:r>
            <a:r>
              <a:rPr lang="el-GR" altLang="el-GR" sz="2000" i="1" dirty="0">
                <a:cs typeface="Arial" charset="0"/>
              </a:rPr>
              <a:t>α</a:t>
            </a:r>
            <a:r>
              <a:rPr lang="en-US" altLang="el-GR" sz="2000" i="1" dirty="0">
                <a:cs typeface="Arial" charset="0"/>
              </a:rPr>
              <a:t>/2 </a:t>
            </a:r>
            <a:r>
              <a:rPr lang="el-GR" altLang="el-GR" sz="2000" i="1" dirty="0">
                <a:cs typeface="Arial" charset="0"/>
              </a:rPr>
              <a:t>σε κάθε ουρά</a:t>
            </a:r>
            <a:r>
              <a:rPr lang="en-US" altLang="el-GR" sz="2000" i="1" dirty="0"/>
              <a:t>) </a:t>
            </a:r>
            <a:endParaRPr lang="en-US" altLang="el-GR" sz="2000" i="1" dirty="0"/>
          </a:p>
          <a:p>
            <a:pPr>
              <a:buFontTx/>
              <a:buNone/>
            </a:pPr>
            <a:endParaRPr lang="en-US" altLang="el-GR" sz="2000" dirty="0"/>
          </a:p>
          <a:p>
            <a:r>
              <a:rPr lang="el-GR" altLang="el-GR" sz="2000" dirty="0"/>
              <a:t>Η κατανομή </a:t>
            </a:r>
            <a:r>
              <a:rPr lang="en-US" altLang="el-GR" sz="2000" dirty="0"/>
              <a:t>t </a:t>
            </a:r>
            <a:r>
              <a:rPr lang="el-GR" altLang="el-GR" sz="2000" dirty="0"/>
              <a:t>είναι συμμετρική γύρω από τον μέσο όρο της =0</a:t>
            </a:r>
            <a:r>
              <a:rPr lang="en-US" altLang="el-GR" sz="2000" dirty="0"/>
              <a:t>, </a:t>
            </a:r>
            <a:r>
              <a:rPr lang="el-GR" altLang="el-GR" sz="2000" dirty="0"/>
              <a:t>όπως ακριβώς και η </a:t>
            </a:r>
            <a:r>
              <a:rPr lang="en-US" altLang="el-GR" sz="2000" dirty="0"/>
              <a:t>Z </a:t>
            </a:r>
            <a:r>
              <a:rPr lang="el-GR" altLang="el-GR" sz="2000" dirty="0"/>
              <a:t>κατανομή</a:t>
            </a:r>
            <a:endParaRPr lang="en-US" altLang="el-GR" sz="2000" dirty="0"/>
          </a:p>
          <a:p>
            <a:r>
              <a:rPr lang="el-GR" altLang="el-GR" sz="2000" dirty="0"/>
              <a:t>Σε σύγκριση με την κατανομή </a:t>
            </a:r>
            <a:r>
              <a:rPr lang="en-US" altLang="el-GR" sz="2000" dirty="0"/>
              <a:t>Z </a:t>
            </a:r>
            <a:r>
              <a:rPr lang="el-GR" altLang="el-GR" sz="2000" dirty="0"/>
              <a:t>έχει περισσότερες τιμές κοντά στις άκρες της </a:t>
            </a:r>
          </a:p>
          <a:p>
            <a:r>
              <a:rPr lang="el-GR" altLang="el-GR" sz="2000" dirty="0"/>
              <a:t>Όσο αυξάνεται το μέγεθος του δείγματος </a:t>
            </a:r>
            <a:r>
              <a:rPr lang="en-US" altLang="el-GR" sz="2000" dirty="0"/>
              <a:t>n</a:t>
            </a:r>
            <a:r>
              <a:rPr lang="el-GR" altLang="el-GR" sz="2000" dirty="0"/>
              <a:t>, τόσο η κατανομή </a:t>
            </a:r>
            <a:r>
              <a:rPr lang="en-US" altLang="el-GR" sz="2000" dirty="0"/>
              <a:t>t </a:t>
            </a:r>
            <a:r>
              <a:rPr lang="el-GR" altLang="el-GR" sz="2000" dirty="0"/>
              <a:t>προσεγγίζει την  κατανομή </a:t>
            </a:r>
            <a:r>
              <a:rPr lang="en-US" altLang="el-GR" sz="2000" dirty="0"/>
              <a:t>Z.</a:t>
            </a:r>
            <a:endParaRPr lang="en-US" altLang="el-GR" sz="2000" dirty="0"/>
          </a:p>
          <a:p>
            <a:r>
              <a:rPr lang="el-GR" altLang="el-GR" sz="2000" dirty="0"/>
              <a:t>Οι τιμές </a:t>
            </a:r>
            <a:r>
              <a:rPr lang="en-US" altLang="el-GR" sz="2000" dirty="0"/>
              <a:t>t </a:t>
            </a:r>
            <a:r>
              <a:rPr lang="el-GR" altLang="el-GR" sz="2000" dirty="0"/>
              <a:t>εξαρτώνται από τους βαθμούς ελευθερίας</a:t>
            </a:r>
            <a:endParaRPr lang="en-US" altLang="el-GR" sz="2000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11430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054080" imgH="419040" progId="Equation.DSMT4">
                  <p:embed/>
                </p:oleObj>
              </mc:Choice>
              <mc:Fallback>
                <p:oleObj name="Equation" r:id="rId3" imgW="1054080" imgH="41904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4572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1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Η κατανομή </a:t>
            </a:r>
            <a:r>
              <a:rPr lang="en-US" altLang="el-GR" dirty="0" smtClean="0"/>
              <a:t>t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Student</a:t>
            </a:r>
            <a:endParaRPr lang="en-US" altLang="el-GR" dirty="0"/>
          </a:p>
          <a:p>
            <a:pPr marL="0" indent="0">
              <a:buNone/>
            </a:pPr>
            <a:r>
              <a:rPr lang="el-GR" altLang="el-GR" dirty="0"/>
              <a:t>Θυμόμαστε</a:t>
            </a:r>
            <a:r>
              <a:rPr lang="en-US" altLang="el-GR" dirty="0"/>
              <a:t>:  </a:t>
            </a:r>
            <a:r>
              <a:rPr lang="en-US" altLang="el-GR" dirty="0"/>
              <a:t>t       Z  </a:t>
            </a:r>
            <a:r>
              <a:rPr lang="el-GR" altLang="el-GR" dirty="0"/>
              <a:t>όσο το</a:t>
            </a:r>
            <a:r>
              <a:rPr lang="en-US" altLang="el-GR" dirty="0"/>
              <a:t>  </a:t>
            </a:r>
            <a:r>
              <a:rPr lang="en-US" altLang="el-GR" i="1" dirty="0"/>
              <a:t>n</a:t>
            </a:r>
            <a:r>
              <a:rPr lang="en-US" altLang="el-GR" dirty="0"/>
              <a:t>  </a:t>
            </a:r>
            <a:r>
              <a:rPr lang="el-GR" altLang="el-GR" dirty="0"/>
              <a:t>αυξάνεται</a:t>
            </a:r>
            <a:endParaRPr lang="en-US" altLang="el-GR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429001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29001" y="5029201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6035676" y="4699001"/>
            <a:ext cx="3014663" cy="1209675"/>
          </a:xfrm>
          <a:custGeom>
            <a:avLst/>
            <a:gdLst>
              <a:gd name="T0" fmla="*/ 1898 w 1899"/>
              <a:gd name="T1" fmla="*/ 761 h 762"/>
              <a:gd name="T2" fmla="*/ 1700 w 1899"/>
              <a:gd name="T3" fmla="*/ 753 h 762"/>
              <a:gd name="T4" fmla="*/ 1599 w 1899"/>
              <a:gd name="T5" fmla="*/ 744 h 762"/>
              <a:gd name="T6" fmla="*/ 1500 w 1899"/>
              <a:gd name="T7" fmla="*/ 732 h 762"/>
              <a:gd name="T8" fmla="*/ 1400 w 1899"/>
              <a:gd name="T9" fmla="*/ 713 h 762"/>
              <a:gd name="T10" fmla="*/ 1299 w 1899"/>
              <a:gd name="T11" fmla="*/ 690 h 762"/>
              <a:gd name="T12" fmla="*/ 1200 w 1899"/>
              <a:gd name="T13" fmla="*/ 659 h 762"/>
              <a:gd name="T14" fmla="*/ 1000 w 1899"/>
              <a:gd name="T15" fmla="*/ 571 h 762"/>
              <a:gd name="T16" fmla="*/ 799 w 1899"/>
              <a:gd name="T17" fmla="*/ 446 h 762"/>
              <a:gd name="T18" fmla="*/ 599 w 1899"/>
              <a:gd name="T19" fmla="*/ 298 h 762"/>
              <a:gd name="T20" fmla="*/ 500 w 1899"/>
              <a:gd name="T21" fmla="*/ 221 h 762"/>
              <a:gd name="T22" fmla="*/ 401 w 1899"/>
              <a:gd name="T23" fmla="*/ 151 h 762"/>
              <a:gd name="T24" fmla="*/ 299 w 1899"/>
              <a:gd name="T25" fmla="*/ 89 h 762"/>
              <a:gd name="T26" fmla="*/ 200 w 1899"/>
              <a:gd name="T27" fmla="*/ 41 h 762"/>
              <a:gd name="T28" fmla="*/ 99 w 1899"/>
              <a:gd name="T29" fmla="*/ 10 h 762"/>
              <a:gd name="T30" fmla="*/ 0 w 1899"/>
              <a:gd name="T31" fmla="*/ 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3021013" y="4699001"/>
            <a:ext cx="3016250" cy="1209675"/>
          </a:xfrm>
          <a:custGeom>
            <a:avLst/>
            <a:gdLst>
              <a:gd name="T0" fmla="*/ 0 w 1900"/>
              <a:gd name="T1" fmla="*/ 761 h 762"/>
              <a:gd name="T2" fmla="*/ 201 w 1900"/>
              <a:gd name="T3" fmla="*/ 753 h 762"/>
              <a:gd name="T4" fmla="*/ 300 w 1900"/>
              <a:gd name="T5" fmla="*/ 744 h 762"/>
              <a:gd name="T6" fmla="*/ 399 w 1900"/>
              <a:gd name="T7" fmla="*/ 732 h 762"/>
              <a:gd name="T8" fmla="*/ 500 w 1900"/>
              <a:gd name="T9" fmla="*/ 713 h 762"/>
              <a:gd name="T10" fmla="*/ 599 w 1900"/>
              <a:gd name="T11" fmla="*/ 690 h 762"/>
              <a:gd name="T12" fmla="*/ 701 w 1900"/>
              <a:gd name="T13" fmla="*/ 659 h 762"/>
              <a:gd name="T14" fmla="*/ 899 w 1900"/>
              <a:gd name="T15" fmla="*/ 571 h 762"/>
              <a:gd name="T16" fmla="*/ 1099 w 1900"/>
              <a:gd name="T17" fmla="*/ 446 h 762"/>
              <a:gd name="T18" fmla="*/ 1300 w 1900"/>
              <a:gd name="T19" fmla="*/ 298 h 762"/>
              <a:gd name="T20" fmla="*/ 1399 w 1900"/>
              <a:gd name="T21" fmla="*/ 221 h 762"/>
              <a:gd name="T22" fmla="*/ 1500 w 1900"/>
              <a:gd name="T23" fmla="*/ 151 h 762"/>
              <a:gd name="T24" fmla="*/ 1599 w 1900"/>
              <a:gd name="T25" fmla="*/ 89 h 762"/>
              <a:gd name="T26" fmla="*/ 1698 w 1900"/>
              <a:gd name="T27" fmla="*/ 41 h 762"/>
              <a:gd name="T28" fmla="*/ 1800 w 1900"/>
              <a:gd name="T29" fmla="*/ 10 h 762"/>
              <a:gd name="T30" fmla="*/ 1899 w 1900"/>
              <a:gd name="T31" fmla="*/ 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6035676" y="4087813"/>
            <a:ext cx="2041525" cy="1820862"/>
          </a:xfrm>
          <a:custGeom>
            <a:avLst/>
            <a:gdLst>
              <a:gd name="T0" fmla="*/ 1285 w 1286"/>
              <a:gd name="T1" fmla="*/ 1146 h 1147"/>
              <a:gd name="T2" fmla="*/ 1150 w 1286"/>
              <a:gd name="T3" fmla="*/ 1131 h 1147"/>
              <a:gd name="T4" fmla="*/ 1082 w 1286"/>
              <a:gd name="T5" fmla="*/ 1119 h 1147"/>
              <a:gd name="T6" fmla="*/ 1014 w 1286"/>
              <a:gd name="T7" fmla="*/ 1100 h 1147"/>
              <a:gd name="T8" fmla="*/ 946 w 1286"/>
              <a:gd name="T9" fmla="*/ 1075 h 1147"/>
              <a:gd name="T10" fmla="*/ 880 w 1286"/>
              <a:gd name="T11" fmla="*/ 1038 h 1147"/>
              <a:gd name="T12" fmla="*/ 812 w 1286"/>
              <a:gd name="T13" fmla="*/ 993 h 1147"/>
              <a:gd name="T14" fmla="*/ 675 w 1286"/>
              <a:gd name="T15" fmla="*/ 858 h 1147"/>
              <a:gd name="T16" fmla="*/ 541 w 1286"/>
              <a:gd name="T17" fmla="*/ 672 h 1147"/>
              <a:gd name="T18" fmla="*/ 407 w 1286"/>
              <a:gd name="T19" fmla="*/ 447 h 1147"/>
              <a:gd name="T20" fmla="*/ 339 w 1286"/>
              <a:gd name="T21" fmla="*/ 333 h 1147"/>
              <a:gd name="T22" fmla="*/ 270 w 1286"/>
              <a:gd name="T23" fmla="*/ 225 h 1147"/>
              <a:gd name="T24" fmla="*/ 202 w 1286"/>
              <a:gd name="T25" fmla="*/ 132 h 1147"/>
              <a:gd name="T26" fmla="*/ 136 w 1286"/>
              <a:gd name="T27" fmla="*/ 60 h 1147"/>
              <a:gd name="T28" fmla="*/ 68 w 1286"/>
              <a:gd name="T29" fmla="*/ 14 h 1147"/>
              <a:gd name="T30" fmla="*/ 0 w 1286"/>
              <a:gd name="T31" fmla="*/ 0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995739" y="4087813"/>
            <a:ext cx="2041525" cy="1820862"/>
          </a:xfrm>
          <a:custGeom>
            <a:avLst/>
            <a:gdLst>
              <a:gd name="T0" fmla="*/ 0 w 1286"/>
              <a:gd name="T1" fmla="*/ 1146 h 1147"/>
              <a:gd name="T2" fmla="*/ 136 w 1286"/>
              <a:gd name="T3" fmla="*/ 1131 h 1147"/>
              <a:gd name="T4" fmla="*/ 204 w 1286"/>
              <a:gd name="T5" fmla="*/ 1119 h 1147"/>
              <a:gd name="T6" fmla="*/ 270 w 1286"/>
              <a:gd name="T7" fmla="*/ 1100 h 1147"/>
              <a:gd name="T8" fmla="*/ 339 w 1286"/>
              <a:gd name="T9" fmla="*/ 1075 h 1147"/>
              <a:gd name="T10" fmla="*/ 407 w 1286"/>
              <a:gd name="T11" fmla="*/ 1038 h 1147"/>
              <a:gd name="T12" fmla="*/ 473 w 1286"/>
              <a:gd name="T13" fmla="*/ 993 h 1147"/>
              <a:gd name="T14" fmla="*/ 609 w 1286"/>
              <a:gd name="T15" fmla="*/ 858 h 1147"/>
              <a:gd name="T16" fmla="*/ 743 w 1286"/>
              <a:gd name="T17" fmla="*/ 672 h 1147"/>
              <a:gd name="T18" fmla="*/ 880 w 1286"/>
              <a:gd name="T19" fmla="*/ 447 h 1147"/>
              <a:gd name="T20" fmla="*/ 946 w 1286"/>
              <a:gd name="T21" fmla="*/ 333 h 1147"/>
              <a:gd name="T22" fmla="*/ 1014 w 1286"/>
              <a:gd name="T23" fmla="*/ 225 h 1147"/>
              <a:gd name="T24" fmla="*/ 1082 w 1286"/>
              <a:gd name="T25" fmla="*/ 132 h 1147"/>
              <a:gd name="T26" fmla="*/ 1150 w 1286"/>
              <a:gd name="T27" fmla="*/ 60 h 1147"/>
              <a:gd name="T28" fmla="*/ 1217 w 1286"/>
              <a:gd name="T29" fmla="*/ 14 h 1147"/>
              <a:gd name="T30" fmla="*/ 1285 w 1286"/>
              <a:gd name="T31" fmla="*/ 0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385300" y="5783264"/>
            <a:ext cx="320602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l-GR" sz="3200">
                <a:solidFill>
                  <a:prstClr val="black"/>
                </a:solidFill>
                <a:latin typeface="Calibri"/>
              </a:rPr>
              <a:t>t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019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035675" y="3381375"/>
            <a:ext cx="1365250" cy="2527300"/>
          </a:xfrm>
          <a:custGeom>
            <a:avLst/>
            <a:gdLst>
              <a:gd name="T0" fmla="*/ 859 w 860"/>
              <a:gd name="T1" fmla="*/ 1591 h 1592"/>
              <a:gd name="T2" fmla="*/ 770 w 860"/>
              <a:gd name="T3" fmla="*/ 1572 h 1592"/>
              <a:gd name="T4" fmla="*/ 725 w 860"/>
              <a:gd name="T5" fmla="*/ 1554 h 1592"/>
              <a:gd name="T6" fmla="*/ 679 w 860"/>
              <a:gd name="T7" fmla="*/ 1529 h 1592"/>
              <a:gd name="T8" fmla="*/ 634 w 860"/>
              <a:gd name="T9" fmla="*/ 1492 h 1592"/>
              <a:gd name="T10" fmla="*/ 589 w 860"/>
              <a:gd name="T11" fmla="*/ 1442 h 1592"/>
              <a:gd name="T12" fmla="*/ 543 w 860"/>
              <a:gd name="T13" fmla="*/ 1378 h 1592"/>
              <a:gd name="T14" fmla="*/ 452 w 860"/>
              <a:gd name="T15" fmla="*/ 1192 h 1592"/>
              <a:gd name="T16" fmla="*/ 361 w 860"/>
              <a:gd name="T17" fmla="*/ 933 h 1592"/>
              <a:gd name="T18" fmla="*/ 272 w 860"/>
              <a:gd name="T19" fmla="*/ 621 h 1592"/>
              <a:gd name="T20" fmla="*/ 227 w 860"/>
              <a:gd name="T21" fmla="*/ 462 h 1592"/>
              <a:gd name="T22" fmla="*/ 182 w 860"/>
              <a:gd name="T23" fmla="*/ 313 h 1592"/>
              <a:gd name="T24" fmla="*/ 136 w 860"/>
              <a:gd name="T25" fmla="*/ 184 h 1592"/>
              <a:gd name="T26" fmla="*/ 91 w 860"/>
              <a:gd name="T27" fmla="*/ 85 h 1592"/>
              <a:gd name="T28" fmla="*/ 45 w 860"/>
              <a:gd name="T29" fmla="*/ 21 h 1592"/>
              <a:gd name="T30" fmla="*/ 0 w 860"/>
              <a:gd name="T3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4670425" y="3381375"/>
            <a:ext cx="1366838" cy="2527300"/>
          </a:xfrm>
          <a:custGeom>
            <a:avLst/>
            <a:gdLst>
              <a:gd name="T0" fmla="*/ 0 w 861"/>
              <a:gd name="T1" fmla="*/ 1591 h 1592"/>
              <a:gd name="T2" fmla="*/ 91 w 861"/>
              <a:gd name="T3" fmla="*/ 1572 h 1592"/>
              <a:gd name="T4" fmla="*/ 137 w 861"/>
              <a:gd name="T5" fmla="*/ 1554 h 1592"/>
              <a:gd name="T6" fmla="*/ 182 w 861"/>
              <a:gd name="T7" fmla="*/ 1529 h 1592"/>
              <a:gd name="T8" fmla="*/ 226 w 861"/>
              <a:gd name="T9" fmla="*/ 1492 h 1592"/>
              <a:gd name="T10" fmla="*/ 271 w 861"/>
              <a:gd name="T11" fmla="*/ 1442 h 1592"/>
              <a:gd name="T12" fmla="*/ 316 w 861"/>
              <a:gd name="T13" fmla="*/ 1378 h 1592"/>
              <a:gd name="T14" fmla="*/ 407 w 861"/>
              <a:gd name="T15" fmla="*/ 1192 h 1592"/>
              <a:gd name="T16" fmla="*/ 498 w 861"/>
              <a:gd name="T17" fmla="*/ 933 h 1592"/>
              <a:gd name="T18" fmla="*/ 589 w 861"/>
              <a:gd name="T19" fmla="*/ 621 h 1592"/>
              <a:gd name="T20" fmla="*/ 635 w 861"/>
              <a:gd name="T21" fmla="*/ 462 h 1592"/>
              <a:gd name="T22" fmla="*/ 680 w 861"/>
              <a:gd name="T23" fmla="*/ 313 h 1592"/>
              <a:gd name="T24" fmla="*/ 723 w 861"/>
              <a:gd name="T25" fmla="*/ 184 h 1592"/>
              <a:gd name="T26" fmla="*/ 769 w 861"/>
              <a:gd name="T27" fmla="*/ 85 h 1592"/>
              <a:gd name="T28" fmla="*/ 814 w 861"/>
              <a:gd name="T29" fmla="*/ 21 h 1592"/>
              <a:gd name="T30" fmla="*/ 860 w 861"/>
              <a:gd name="T3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9269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8623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7974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327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6681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6035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389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743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097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451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638801" y="5943600"/>
            <a:ext cx="796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80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7502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8001001" y="4419600"/>
            <a:ext cx="1787525" cy="40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i="1" dirty="0">
                <a:solidFill>
                  <a:prstClr val="black"/>
                </a:solidFill>
                <a:latin typeface="Calibri"/>
              </a:rPr>
              <a:t>t 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Calibri"/>
              </a:rPr>
              <a:t>β.ε</a:t>
            </a:r>
            <a:r>
              <a:rPr lang="el-GR" altLang="el-GR" sz="2000" i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= 5)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6664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7162801" y="3657600"/>
            <a:ext cx="1787525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000" i="1" dirty="0">
                <a:solidFill>
                  <a:prstClr val="black"/>
                </a:solidFill>
                <a:latin typeface="Calibri"/>
              </a:rPr>
              <a:t>t 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Calibri"/>
              </a:rPr>
              <a:t>β.ε</a:t>
            </a:r>
            <a:r>
              <a:rPr lang="el-GR" altLang="el-GR" sz="2000" i="1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= 13)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1828800" y="3962401"/>
            <a:ext cx="3276600" cy="107465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 είναι «κωδωνοειδής» και συμμετρική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αλλά έχει «παχύτερες» ουρές σε σχέση με την κανονική</a:t>
            </a:r>
            <a:endParaRPr lang="en-US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445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3733801" y="2514601"/>
            <a:ext cx="1787525" cy="705321"/>
          </a:xfrm>
          <a:prstGeom prst="rect">
            <a:avLst/>
          </a:prstGeom>
          <a:solidFill>
            <a:srgbClr val="FFE98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Τυπική κανονική</a:t>
            </a:r>
            <a:endParaRPr lang="en-US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2819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3995739" y="103586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3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statology.org/wp-content/uploads/2020/11/pearsonHa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" y="872947"/>
            <a:ext cx="3048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statology.org/wp-content/uploads/2020/11/pearsonHan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72884"/>
            <a:ext cx="52768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36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Το μέγεθος του δείγματος</a:t>
            </a:r>
            <a:endParaRPr lang="en-US" altLang="el-GR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752600"/>
            <a:ext cx="6781800" cy="26670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400" dirty="0"/>
              <a:t>Το απαιτούμενο μέγεθος του δείγματος υπολογίζεται από το επιθυμητό </a:t>
            </a:r>
            <a:r>
              <a:rPr lang="el-GR" altLang="el-GR" sz="2400" dirty="0">
                <a:solidFill>
                  <a:srgbClr val="663300"/>
                </a:solidFill>
              </a:rPr>
              <a:t>στατιστικό σφάλμα </a:t>
            </a:r>
            <a:r>
              <a:rPr lang="en-US" altLang="el-GR" sz="2400" dirty="0">
                <a:solidFill>
                  <a:srgbClr val="663300"/>
                </a:solidFill>
              </a:rPr>
              <a:t>(</a:t>
            </a:r>
            <a:r>
              <a:rPr lang="en-US" altLang="el-GR" sz="2400" dirty="0">
                <a:solidFill>
                  <a:srgbClr val="663300"/>
                </a:solidFill>
              </a:rPr>
              <a:t>e)</a:t>
            </a:r>
            <a:r>
              <a:rPr lang="en-US" altLang="el-GR" sz="2400" dirty="0"/>
              <a:t> </a:t>
            </a:r>
            <a:r>
              <a:rPr lang="el-GR" altLang="el-GR" sz="2400" dirty="0"/>
              <a:t>για ένα συγκεκριμένο επίπεδο βεβαιότητας </a:t>
            </a:r>
            <a:r>
              <a:rPr lang="en-US" altLang="el-GR" sz="2400" dirty="0"/>
              <a:t>(1 </a:t>
            </a:r>
            <a:r>
              <a:rPr lang="en-US" altLang="el-GR" sz="2400" dirty="0"/>
              <a:t>- </a:t>
            </a:r>
            <a:r>
              <a:rPr lang="en-US" altLang="el-GR" sz="2400" b="1" dirty="0">
                <a:sym typeface="Symbol" pitchFamily="18" charset="2"/>
              </a:rPr>
              <a:t></a:t>
            </a:r>
            <a:r>
              <a:rPr lang="en-US" altLang="el-GR" sz="2400" dirty="0"/>
              <a:t>)</a:t>
            </a:r>
            <a:endParaRPr lang="el-GR" altLang="el-GR" sz="2400" dirty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400" dirty="0"/>
              <a:t>Το στατιστικό σφάλμα ονομάζεται </a:t>
            </a:r>
            <a:r>
              <a:rPr lang="el-GR" altLang="el-GR" sz="2400" dirty="0">
                <a:solidFill>
                  <a:srgbClr val="663300"/>
                </a:solidFill>
              </a:rPr>
              <a:t>σφάλμα δειγματοληψίας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402355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altLang="el-GR" dirty="0" smtClean="0"/>
              <a:t> </a:t>
            </a:r>
            <a:endParaRPr lang="en-US" altLang="el-GR" dirty="0"/>
          </a:p>
          <a:p>
            <a:endParaRPr lang="en-US" altLang="el-GR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971800" y="1066800"/>
          <a:ext cx="23622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23622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715000" y="1447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858001" y="1143000"/>
          <a:ext cx="30765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1587240" imgH="583920" progId="Equation.3">
                  <p:embed/>
                </p:oleObj>
              </mc:Choice>
              <mc:Fallback>
                <p:oleObj name="Equation" r:id="rId6" imgW="1587240" imgH="58392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1143000"/>
                        <a:ext cx="30765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467600" y="1752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553200" y="2286000"/>
            <a:ext cx="3352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dirty="0">
                <a:solidFill>
                  <a:prstClr val="black"/>
                </a:solidFill>
                <a:latin typeface="Calibri"/>
              </a:rPr>
              <a:t>Σφάλμα δειγματοληψίας</a:t>
            </a:r>
            <a:r>
              <a:rPr lang="en-US" altLang="el-GR" sz="3200" dirty="0">
                <a:solidFill>
                  <a:prstClr val="black"/>
                </a:solidFill>
                <a:latin typeface="Calibri"/>
              </a:rPr>
              <a:t> e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286000" y="3124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038600" y="2743200"/>
          <a:ext cx="17716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914400" imgH="596880" progId="Equation.3">
                  <p:embed/>
                </p:oleObj>
              </mc:Choice>
              <mc:Fallback>
                <p:oleObj name="Equation" r:id="rId8" imgW="914400" imgH="596880" progId="Equation.3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3200"/>
                        <a:ext cx="17716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86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"/>
            <a:ext cx="7772400" cy="5715000"/>
          </a:xfrm>
        </p:spPr>
        <p:txBody>
          <a:bodyPr/>
          <a:lstStyle/>
          <a:p>
            <a:pPr lvl="1">
              <a:lnSpc>
                <a:spcPct val="115000"/>
              </a:lnSpc>
              <a:spcBef>
                <a:spcPct val="60000"/>
              </a:spcBef>
              <a:buFontTx/>
              <a:buNone/>
            </a:pPr>
            <a:endParaRPr lang="en-US" altLang="el-GR" dirty="0"/>
          </a:p>
          <a:p>
            <a:pPr marL="0" indent="0">
              <a:buNone/>
            </a:pPr>
            <a:r>
              <a:rPr lang="el-GR" altLang="el-GR" sz="2400" dirty="0"/>
              <a:t>Παράδειγμα: Αν </a:t>
            </a:r>
            <a:r>
              <a:rPr lang="en-US" altLang="el-GR" sz="2400" dirty="0">
                <a:sym typeface="Symbol" pitchFamily="18" charset="2"/>
              </a:rPr>
              <a:t> </a:t>
            </a:r>
            <a:r>
              <a:rPr lang="en-US" altLang="el-GR" sz="2400" dirty="0">
                <a:sym typeface="Symbol" pitchFamily="18" charset="2"/>
              </a:rPr>
              <a:t>= 20, </a:t>
            </a:r>
            <a:r>
              <a:rPr lang="el-GR" altLang="el-GR" sz="2400" dirty="0">
                <a:sym typeface="Symbol" pitchFamily="18" charset="2"/>
              </a:rPr>
              <a:t>τι δείγμα χρειαζόμαστε για να έχουμε </a:t>
            </a:r>
            <a:r>
              <a:rPr lang="en-US" altLang="el-GR" sz="2400" dirty="0"/>
              <a:t>± </a:t>
            </a:r>
            <a:r>
              <a:rPr lang="en-US" altLang="el-GR" sz="2400" dirty="0"/>
              <a:t>4 </a:t>
            </a:r>
            <a:r>
              <a:rPr lang="el-GR" altLang="el-GR" sz="2400" dirty="0"/>
              <a:t>σφάλμα με </a:t>
            </a:r>
            <a:r>
              <a:rPr lang="en-US" altLang="el-GR" sz="2400" dirty="0"/>
              <a:t>95</a:t>
            </a:r>
            <a:r>
              <a:rPr lang="en-US" altLang="el-GR" sz="2400" dirty="0"/>
              <a:t>% </a:t>
            </a:r>
            <a:r>
              <a:rPr lang="el-GR" altLang="el-GR" sz="2400" dirty="0"/>
              <a:t>βεβαιότητα;</a:t>
            </a:r>
            <a:r>
              <a:rPr lang="en-US" altLang="el-GR" sz="2400" dirty="0"/>
              <a:t> </a:t>
            </a:r>
            <a:endParaRPr lang="en-US" altLang="el-GR" sz="2400" dirty="0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27087"/>
              </p:ext>
            </p:extLst>
          </p:nvPr>
        </p:nvGraphicFramePr>
        <p:xfrm>
          <a:off x="1733550" y="2824163"/>
          <a:ext cx="639762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Εξίσωση" r:id="rId3" imgW="1765080" imgH="507960" progId="Equation.3">
                  <p:embed/>
                </p:oleObj>
              </mc:Choice>
              <mc:Fallback>
                <p:oleObj name="Εξίσωση" r:id="rId3" imgW="1765080" imgH="507960" progId="Equation.3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824163"/>
                        <a:ext cx="639762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32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statology.org/wp-content/uploads/2020/11/pearsonHand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" y="745066"/>
            <a:ext cx="75819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1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statology.org/wp-content/uploads/2020/11/pearsonHan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939634"/>
            <a:ext cx="11695289" cy="48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4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tatology.org/wp-content/uploads/2020/11/pearsonHan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5043"/>
            <a:ext cx="12053279" cy="48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5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earson correlation coefficient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882272"/>
            <a:ext cx="11310118" cy="55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6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49" y="1392138"/>
            <a:ext cx="6921389" cy="37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5600" y="4653136"/>
            <a:ext cx="3267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omic Sans MS" panose="030F0702030302020204" pitchFamily="66" charset="0"/>
              </a:rPr>
              <a:t>50% Κάτω από τον μέσο όρο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2643" y="4646040"/>
            <a:ext cx="3285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omic Sans MS" panose="030F0702030302020204" pitchFamily="66" charset="0"/>
              </a:rPr>
              <a:t>50% Πάνω από τον μέσο όρο</a:t>
            </a:r>
          </a:p>
        </p:txBody>
      </p:sp>
    </p:spTree>
    <p:extLst>
      <p:ext uri="{BB962C8B-B14F-4D97-AF65-F5344CB8AC3E}">
        <p14:creationId xmlns:p14="http://schemas.microsoft.com/office/powerpoint/2010/main" val="132613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 Score - Definition and How to Use - Conversion Up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0" y="67922"/>
            <a:ext cx="5579181" cy="6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309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741</Words>
  <Application>Microsoft Office PowerPoint</Application>
  <PresentationFormat>Ευρεία οθόνη</PresentationFormat>
  <Paragraphs>111</Paragraphs>
  <Slides>32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Comic Sans MS</vt:lpstr>
      <vt:lpstr>Symbol</vt:lpstr>
      <vt:lpstr>System</vt:lpstr>
      <vt:lpstr>Times New Roman</vt:lpstr>
      <vt:lpstr>Θέμα του Office</vt:lpstr>
      <vt:lpstr>Equation</vt:lpstr>
      <vt:lpstr>Microsoft Equation 3.0</vt:lpstr>
      <vt:lpstr>Κεντρικό οριακό θεώρημα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Διαστήματα εμπιστοσύνης</vt:lpstr>
      <vt:lpstr>Παρουσίαση του PowerPoint</vt:lpstr>
      <vt:lpstr>Παρουσίαση του PowerPoint</vt:lpstr>
      <vt:lpstr>Παρουσίαση του PowerPoint</vt:lpstr>
      <vt:lpstr>Υπολογισμός διαστήματος εμπιστοσύνης του μέσου όρου, μ, όταν η σ είναι γνωστή</vt:lpstr>
      <vt:lpstr>Παρουσίαση του PowerPoint</vt:lpstr>
      <vt:lpstr>Παρουσίαση του PowerPoint</vt:lpstr>
      <vt:lpstr>Όμως η σ είναι άγνωστη</vt:lpstr>
      <vt:lpstr>Παρουσίαση του PowerPoint</vt:lpstr>
      <vt:lpstr>Παρουσίαση του PowerPoint</vt:lpstr>
      <vt:lpstr>Το μέγεθος του δείγματος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</cp:revision>
  <dcterms:created xsi:type="dcterms:W3CDTF">2024-10-29T10:23:18Z</dcterms:created>
  <dcterms:modified xsi:type="dcterms:W3CDTF">2024-10-29T11:00:10Z</dcterms:modified>
</cp:coreProperties>
</file>