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91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D3EF8F-54D9-421E-9E93-495CDAF053D8}" type="datetimeFigureOut">
              <a:rPr lang="el-GR" smtClean="0"/>
              <a:t>13/12/2021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65E9CE-2D8E-46F4-BFF7-79E558EB471D}" type="slidenum">
              <a:rPr lang="el-GR" smtClean="0"/>
              <a:t>‹#›</a:t>
            </a:fld>
            <a:endParaRPr lang="el-GR"/>
          </a:p>
        </p:txBody>
      </p:sp>
    </p:spTree>
    <p:extLst>
      <p:ext uri="{BB962C8B-B14F-4D97-AF65-F5344CB8AC3E}">
        <p14:creationId xmlns:p14="http://schemas.microsoft.com/office/powerpoint/2010/main" val="352095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1E0B0E8-C34D-41BB-823C-317190A498E1}" type="slidenum">
              <a:rPr lang="en-US" altLang="el-GR" smtClean="0"/>
              <a:pPr eaLnBrk="1" hangingPunct="1">
                <a:spcBef>
                  <a:spcPct val="0"/>
                </a:spcBef>
              </a:pPr>
              <a:t>3</a:t>
            </a:fld>
            <a:endParaRPr lang="en-US" altLang="el-GR"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48BD089-22EB-40DE-8BF2-6CFF7492FC9B}" type="slidenum">
              <a:rPr lang="en-US" altLang="el-GR" smtClean="0"/>
              <a:pPr eaLnBrk="1" hangingPunct="1">
                <a:spcBef>
                  <a:spcPct val="0"/>
                </a:spcBef>
              </a:pPr>
              <a:t>4</a:t>
            </a:fld>
            <a:endParaRPr lang="en-US" altLang="el-GR"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5B01259-5D69-4EFF-A408-D10B0DA15C3C}" type="slidenum">
              <a:rPr lang="en-US" altLang="el-GR" smtClean="0"/>
              <a:pPr eaLnBrk="1" hangingPunct="1">
                <a:spcBef>
                  <a:spcPct val="0"/>
                </a:spcBef>
              </a:pPr>
              <a:t>5</a:t>
            </a:fld>
            <a:endParaRPr lang="en-US" altLang="el-GR"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C2F734B-4C89-4B04-AE9B-19E3FC44B907}" type="slidenum">
              <a:rPr lang="en-US" altLang="el-GR" smtClean="0"/>
              <a:pPr eaLnBrk="1" hangingPunct="1">
                <a:spcBef>
                  <a:spcPct val="0"/>
                </a:spcBef>
              </a:pPr>
              <a:t>6</a:t>
            </a:fld>
            <a:endParaRPr lang="en-US" altLang="el-GR"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400525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115287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987214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3597909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258136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A91AC87-9985-453A-BFBF-E5B1477A51DB}" type="datetimeFigureOut">
              <a:rPr lang="el-GR" smtClean="0"/>
              <a:t>13/12/2021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2863101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A91AC87-9985-453A-BFBF-E5B1477A51DB}" type="datetimeFigureOut">
              <a:rPr lang="el-GR" smtClean="0"/>
              <a:t>13/12/2021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2017891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A91AC87-9985-453A-BFBF-E5B1477A51DB}" type="datetimeFigureOut">
              <a:rPr lang="el-GR" smtClean="0"/>
              <a:t>13/12/2021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200300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A91AC87-9985-453A-BFBF-E5B1477A51DB}" type="datetimeFigureOut">
              <a:rPr lang="el-GR" smtClean="0"/>
              <a:t>13/12/2021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340049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A91AC87-9985-453A-BFBF-E5B1477A51DB}" type="datetimeFigureOut">
              <a:rPr lang="el-GR" smtClean="0"/>
              <a:t>13/12/2021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209367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A91AC87-9985-453A-BFBF-E5B1477A51DB}" type="datetimeFigureOut">
              <a:rPr lang="el-GR" smtClean="0"/>
              <a:t>13/12/2021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0978E48-844A-469F-9930-EEB7E52B4511}" type="slidenum">
              <a:rPr lang="el-GR" smtClean="0"/>
              <a:t>‹#›</a:t>
            </a:fld>
            <a:endParaRPr lang="el-GR"/>
          </a:p>
        </p:txBody>
      </p:sp>
    </p:spTree>
    <p:extLst>
      <p:ext uri="{BB962C8B-B14F-4D97-AF65-F5344CB8AC3E}">
        <p14:creationId xmlns:p14="http://schemas.microsoft.com/office/powerpoint/2010/main" val="1728849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1AC87-9985-453A-BFBF-E5B1477A51DB}" type="datetimeFigureOut">
              <a:rPr lang="el-GR" smtClean="0"/>
              <a:t>13/12/2021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978E48-844A-469F-9930-EEB7E52B4511}" type="slidenum">
              <a:rPr lang="el-GR" smtClean="0"/>
              <a:t>‹#›</a:t>
            </a:fld>
            <a:endParaRPr lang="el-GR"/>
          </a:p>
        </p:txBody>
      </p:sp>
    </p:spTree>
    <p:extLst>
      <p:ext uri="{BB962C8B-B14F-4D97-AF65-F5344CB8AC3E}">
        <p14:creationId xmlns:p14="http://schemas.microsoft.com/office/powerpoint/2010/main" val="128546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7.wdp"/><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8.wdp"/><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9.wdp"/><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0.wdp"/><Relationship Id="rId2" Type="http://schemas.openxmlformats.org/officeDocument/2006/relationships/image" Target="../media/image20.png"/><Relationship Id="rId1" Type="http://schemas.openxmlformats.org/officeDocument/2006/relationships/slideLayout" Target="../slideLayouts/slideLayout7.xml"/><Relationship Id="rId5" Type="http://schemas.microsoft.com/office/2007/relationships/hdphoto" Target="../media/hdphoto11.wdp"/><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4800" dirty="0" smtClean="0"/>
              <a:t>Το τεστ </a:t>
            </a:r>
            <a:r>
              <a:rPr lang="en-US" sz="4800" dirty="0" smtClean="0"/>
              <a:t>t </a:t>
            </a:r>
            <a:r>
              <a:rPr lang="el-GR" sz="4800" dirty="0" smtClean="0"/>
              <a:t>του </a:t>
            </a:r>
            <a:r>
              <a:rPr lang="en-US" sz="4800" dirty="0" smtClean="0"/>
              <a:t>Student</a:t>
            </a:r>
            <a:endParaRPr lang="el-GR" sz="4800" dirty="0"/>
          </a:p>
        </p:txBody>
      </p:sp>
      <p:sp>
        <p:nvSpPr>
          <p:cNvPr id="3" name="Υπότιτλος 2"/>
          <p:cNvSpPr>
            <a:spLocks noGrp="1"/>
          </p:cNvSpPr>
          <p:nvPr>
            <p:ph type="subTitle" idx="1"/>
          </p:nvPr>
        </p:nvSpPr>
        <p:spPr/>
        <p:txBody>
          <a:bodyPr>
            <a:normAutofit/>
          </a:bodyPr>
          <a:lstStyle/>
          <a:p>
            <a:r>
              <a:rPr lang="el-GR" sz="4400" dirty="0" smtClean="0"/>
              <a:t>Και η κατανομή του</a:t>
            </a:r>
            <a:endParaRPr lang="el-GR" sz="4400" dirty="0"/>
          </a:p>
        </p:txBody>
      </p:sp>
    </p:spTree>
    <p:extLst>
      <p:ext uri="{BB962C8B-B14F-4D97-AF65-F5344CB8AC3E}">
        <p14:creationId xmlns:p14="http://schemas.microsoft.com/office/powerpoint/2010/main" val="790597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174750" y="960438"/>
            <a:ext cx="6767513" cy="4930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8769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492250" y="2765425"/>
            <a:ext cx="5599113" cy="3970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a:spLocks noRot="1" noChangeAspect="1" noMove="1" noResize="1" noEditPoints="1" noAdjustHandles="1" noChangeArrowheads="1" noChangeShapeType="1" noTextEdit="1"/>
          </p:cNvSpPr>
          <p:nvPr/>
        </p:nvSpPr>
        <p:spPr>
          <a:xfrm>
            <a:off x="1276322" y="670608"/>
            <a:ext cx="6933235" cy="993349"/>
          </a:xfrm>
          <a:prstGeom prst="rect">
            <a:avLst/>
          </a:prstGeom>
          <a:blipFill rotWithShape="1">
            <a:blip r:embed="rId4"/>
            <a:stretch>
              <a:fillRect/>
            </a:stretch>
          </a:blipFill>
        </p:spPr>
        <p:txBody>
          <a:bodyPr/>
          <a:lstStyle/>
          <a:p>
            <a:r>
              <a:rPr lang="el-GR">
                <a:noFill/>
              </a:rPr>
              <a:t> </a:t>
            </a:r>
          </a:p>
        </p:txBody>
      </p:sp>
      <p:sp>
        <p:nvSpPr>
          <p:cNvPr id="5" name="TextBox 4"/>
          <p:cNvSpPr txBox="1">
            <a:spLocks noRot="1" noChangeAspect="1" noMove="1" noResize="1" noEditPoints="1" noAdjustHandles="1" noChangeArrowheads="1" noChangeShapeType="1" noTextEdit="1"/>
          </p:cNvSpPr>
          <p:nvPr/>
        </p:nvSpPr>
        <p:spPr>
          <a:xfrm>
            <a:off x="3167438" y="1863538"/>
            <a:ext cx="3333509" cy="901785"/>
          </a:xfrm>
          <a:prstGeom prst="rect">
            <a:avLst/>
          </a:prstGeom>
          <a:blipFill rotWithShape="1">
            <a:blip r:embed="rId5"/>
            <a:stretch>
              <a:fillRect/>
            </a:stretch>
          </a:blipFill>
        </p:spPr>
        <p:txBody>
          <a:bodyPr/>
          <a:lstStyle/>
          <a:p>
            <a:r>
              <a:rPr lang="el-GR">
                <a:noFill/>
              </a:rPr>
              <a:t> </a:t>
            </a:r>
          </a:p>
        </p:txBody>
      </p:sp>
    </p:spTree>
    <p:extLst>
      <p:ext uri="{BB962C8B-B14F-4D97-AF65-F5344CB8AC3E}">
        <p14:creationId xmlns:p14="http://schemas.microsoft.com/office/powerpoint/2010/main" val="105435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66750" y="1254125"/>
            <a:ext cx="1846263" cy="460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5" name="TextBox 1"/>
          <p:cNvSpPr txBox="1">
            <a:spLocks noChangeArrowheads="1"/>
          </p:cNvSpPr>
          <p:nvPr/>
        </p:nvSpPr>
        <p:spPr bwMode="auto">
          <a:xfrm>
            <a:off x="2870200" y="428625"/>
            <a:ext cx="39004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l-GR" sz="2800">
                <a:solidFill>
                  <a:srgbClr val="0070C0"/>
                </a:solidFill>
              </a:rPr>
              <a:t>Μέγεθος του δείγματος</a:t>
            </a:r>
          </a:p>
        </p:txBody>
      </p:sp>
      <p:sp>
        <p:nvSpPr>
          <p:cNvPr id="3" name="TextBox 2"/>
          <p:cNvSpPr txBox="1">
            <a:spLocks noRot="1" noChangeAspect="1" noMove="1" noResize="1" noEditPoints="1" noAdjustHandles="1" noChangeArrowheads="1" noChangeShapeType="1" noTextEdit="1"/>
          </p:cNvSpPr>
          <p:nvPr/>
        </p:nvSpPr>
        <p:spPr>
          <a:xfrm>
            <a:off x="2708477" y="1783690"/>
            <a:ext cx="5274649" cy="830997"/>
          </a:xfrm>
          <a:prstGeom prst="rect">
            <a:avLst/>
          </a:prstGeom>
          <a:blipFill rotWithShape="1">
            <a:blip r:embed="rId4"/>
            <a:stretch>
              <a:fillRect b="-10294"/>
            </a:stretch>
          </a:blipFill>
        </p:spPr>
        <p:txBody>
          <a:bodyPr/>
          <a:lstStyle/>
          <a:p>
            <a:r>
              <a:rPr lang="el-GR">
                <a:noFill/>
              </a:rPr>
              <a:t> </a:t>
            </a:r>
          </a:p>
        </p:txBody>
      </p:sp>
      <p:sp>
        <p:nvSpPr>
          <p:cNvPr id="5" name="TextBox 4"/>
          <p:cNvSpPr txBox="1">
            <a:spLocks noRot="1" noChangeAspect="1" noMove="1" noResize="1" noEditPoints="1" noAdjustHandles="1" noChangeArrowheads="1" noChangeShapeType="1" noTextEdit="1"/>
          </p:cNvSpPr>
          <p:nvPr/>
        </p:nvSpPr>
        <p:spPr>
          <a:xfrm>
            <a:off x="2870522" y="4215113"/>
            <a:ext cx="5338513" cy="830997"/>
          </a:xfrm>
          <a:prstGeom prst="rect">
            <a:avLst/>
          </a:prstGeom>
          <a:blipFill rotWithShape="1">
            <a:blip r:embed="rId5"/>
            <a:stretch>
              <a:fillRect l="-342" t="-5839" b="-9489"/>
            </a:stretch>
          </a:blipFill>
        </p:spPr>
        <p:txBody>
          <a:bodyPr/>
          <a:lstStyle/>
          <a:p>
            <a:r>
              <a:rPr lang="el-GR">
                <a:noFill/>
              </a:rPr>
              <a:t> </a:t>
            </a:r>
          </a:p>
        </p:txBody>
      </p:sp>
    </p:spTree>
    <p:extLst>
      <p:ext uri="{BB962C8B-B14F-4D97-AF65-F5344CB8AC3E}">
        <p14:creationId xmlns:p14="http://schemas.microsoft.com/office/powerpoint/2010/main" val="1399324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8572" y="1125499"/>
            <a:ext cx="6643868" cy="769441"/>
          </a:xfrm>
          <a:prstGeom prst="rect">
            <a:avLst/>
          </a:prstGeom>
          <a:noFill/>
        </p:spPr>
        <p:txBody>
          <a:bodyPr wrap="square" rtlCol="0">
            <a:spAutoFit/>
          </a:bodyPr>
          <a:lstStyle/>
          <a:p>
            <a:r>
              <a:rPr lang="el-GR" sz="4400" dirty="0" smtClean="0"/>
              <a:t>Υπάρχουν τρία είδη </a:t>
            </a:r>
            <a:r>
              <a:rPr lang="en-US" sz="4400" dirty="0" smtClean="0"/>
              <a:t>t test</a:t>
            </a:r>
            <a:endParaRPr lang="el-GR" sz="4400" dirty="0"/>
          </a:p>
        </p:txBody>
      </p:sp>
      <p:sp>
        <p:nvSpPr>
          <p:cNvPr id="3" name="TextBox 2"/>
          <p:cNvSpPr txBox="1"/>
          <p:nvPr/>
        </p:nvSpPr>
        <p:spPr>
          <a:xfrm>
            <a:off x="1266222" y="2570062"/>
            <a:ext cx="7063210" cy="1938992"/>
          </a:xfrm>
          <a:prstGeom prst="rect">
            <a:avLst/>
          </a:prstGeom>
          <a:noFill/>
        </p:spPr>
        <p:txBody>
          <a:bodyPr wrap="square" rtlCol="0">
            <a:spAutoFit/>
          </a:bodyPr>
          <a:lstStyle/>
          <a:p>
            <a:r>
              <a:rPr lang="el-GR" sz="4000" dirty="0" smtClean="0">
                <a:solidFill>
                  <a:srgbClr val="7030A0"/>
                </a:solidFill>
              </a:rPr>
              <a:t>Για δύο ανεξάρτητα δείγματα</a:t>
            </a:r>
          </a:p>
          <a:p>
            <a:r>
              <a:rPr lang="el-GR" sz="4000" dirty="0" smtClean="0">
                <a:solidFill>
                  <a:srgbClr val="7030A0"/>
                </a:solidFill>
              </a:rPr>
              <a:t>Για δείγματα κατά ζεύγη</a:t>
            </a:r>
          </a:p>
          <a:p>
            <a:r>
              <a:rPr lang="el-GR" sz="4000" dirty="0" smtClean="0">
                <a:solidFill>
                  <a:srgbClr val="7030A0"/>
                </a:solidFill>
              </a:rPr>
              <a:t>Για ένα δείγμα</a:t>
            </a:r>
            <a:endParaRPr lang="el-GR" sz="4000" dirty="0">
              <a:solidFill>
                <a:srgbClr val="7030A0"/>
              </a:solidFill>
            </a:endParaRPr>
          </a:p>
        </p:txBody>
      </p:sp>
    </p:spTree>
    <p:extLst>
      <p:ext uri="{BB962C8B-B14F-4D97-AF65-F5344CB8AC3E}">
        <p14:creationId xmlns:p14="http://schemas.microsoft.com/office/powerpoint/2010/main" val="58995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42"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886074" y="2619375"/>
            <a:ext cx="2790825" cy="25533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Ορθογώνιο 1"/>
          <p:cNvSpPr/>
          <p:nvPr/>
        </p:nvSpPr>
        <p:spPr>
          <a:xfrm>
            <a:off x="1683851" y="1310669"/>
            <a:ext cx="5832751" cy="830997"/>
          </a:xfrm>
          <a:prstGeom prst="rect">
            <a:avLst/>
          </a:prstGeom>
        </p:spPr>
        <p:txBody>
          <a:bodyPr wrap="none">
            <a:spAutoFit/>
          </a:bodyPr>
          <a:lstStyle/>
          <a:p>
            <a:r>
              <a:rPr lang="el-GR" sz="4800" dirty="0" smtClean="0">
                <a:solidFill>
                  <a:srgbClr val="7030A0"/>
                </a:solidFill>
              </a:rPr>
              <a:t>Ανεξάρτητα δείγματα</a:t>
            </a:r>
          </a:p>
        </p:txBody>
      </p:sp>
    </p:spTree>
    <p:extLst>
      <p:ext uri="{BB962C8B-B14F-4D97-AF65-F5344CB8AC3E}">
        <p14:creationId xmlns:p14="http://schemas.microsoft.com/office/powerpoint/2010/main" val="439663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33036" y="1726167"/>
            <a:ext cx="1751772" cy="44767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Ορθογώνιο 2"/>
          <p:cNvSpPr/>
          <p:nvPr/>
        </p:nvSpPr>
        <p:spPr>
          <a:xfrm>
            <a:off x="1340951" y="640317"/>
            <a:ext cx="5738174" cy="830997"/>
          </a:xfrm>
          <a:prstGeom prst="rect">
            <a:avLst/>
          </a:prstGeom>
        </p:spPr>
        <p:txBody>
          <a:bodyPr wrap="none">
            <a:spAutoFit/>
          </a:bodyPr>
          <a:lstStyle/>
          <a:p>
            <a:r>
              <a:rPr lang="el-GR" sz="4800" dirty="0" smtClean="0">
                <a:solidFill>
                  <a:srgbClr val="7030A0"/>
                </a:solidFill>
              </a:rPr>
              <a:t>Δείγματα κατά ζεύγη</a:t>
            </a:r>
          </a:p>
        </p:txBody>
      </p:sp>
    </p:spTree>
    <p:extLst>
      <p:ext uri="{BB962C8B-B14F-4D97-AF65-F5344CB8AC3E}">
        <p14:creationId xmlns:p14="http://schemas.microsoft.com/office/powerpoint/2010/main" val="435952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89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329736" y="2928938"/>
            <a:ext cx="7141163" cy="2043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Ορθογώνιο 2"/>
          <p:cNvSpPr/>
          <p:nvPr/>
        </p:nvSpPr>
        <p:spPr>
          <a:xfrm>
            <a:off x="2712551" y="1817636"/>
            <a:ext cx="4042260" cy="830997"/>
          </a:xfrm>
          <a:prstGeom prst="rect">
            <a:avLst/>
          </a:prstGeom>
        </p:spPr>
        <p:txBody>
          <a:bodyPr wrap="none">
            <a:spAutoFit/>
          </a:bodyPr>
          <a:lstStyle/>
          <a:p>
            <a:r>
              <a:rPr lang="el-GR" sz="4800" dirty="0" smtClean="0">
                <a:solidFill>
                  <a:srgbClr val="7030A0"/>
                </a:solidFill>
              </a:rPr>
              <a:t>Για ένα δείγμα</a:t>
            </a:r>
          </a:p>
        </p:txBody>
      </p:sp>
    </p:spTree>
    <p:extLst>
      <p:ext uri="{BB962C8B-B14F-4D97-AF65-F5344CB8AC3E}">
        <p14:creationId xmlns:p14="http://schemas.microsoft.com/office/powerpoint/2010/main" val="2811020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91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0" y="1171574"/>
            <a:ext cx="8949641" cy="4733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0214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19150" y="1345318"/>
            <a:ext cx="7562850" cy="3046988"/>
          </a:xfrm>
          <a:prstGeom prst="rect">
            <a:avLst/>
          </a:prstGeom>
        </p:spPr>
        <p:txBody>
          <a:bodyPr wrap="square">
            <a:spAutoFit/>
          </a:bodyPr>
          <a:lstStyle/>
          <a:p>
            <a:r>
              <a:rPr lang="el-GR" sz="2400" dirty="0" smtClean="0"/>
              <a:t>Ένας καθηγητής σε κάποιο σχολείο θέλει να διδάξει όλους τους μαθητές του έτσι ώστε να έχουν επίδοση στο τελικό τεστ 70 με άριστα το 100. Επιλέγει λοιπόν αντιπροσωπευτικά έξι μαθητές ως δείγμα για να δει αν οι μαθητές όλου του σχολείου έχουν βαθμό πάνω από 70. Οι μαθητές που επέλεξε πήραν </a:t>
            </a:r>
            <a:r>
              <a:rPr lang="en-US" sz="2400" dirty="0" smtClean="0"/>
              <a:t>62</a:t>
            </a:r>
            <a:r>
              <a:rPr lang="en-US" sz="2400" dirty="0"/>
              <a:t>, 92, 75, 68, </a:t>
            </a:r>
            <a:r>
              <a:rPr lang="en-US" sz="2400" dirty="0" smtClean="0"/>
              <a:t>83 </a:t>
            </a:r>
            <a:r>
              <a:rPr lang="el-GR" sz="2400" dirty="0" smtClean="0"/>
              <a:t>και </a:t>
            </a:r>
            <a:r>
              <a:rPr lang="en-US" sz="2400" dirty="0" smtClean="0"/>
              <a:t>95</a:t>
            </a:r>
            <a:r>
              <a:rPr lang="en-US" sz="2400" dirty="0"/>
              <a:t>. </a:t>
            </a:r>
            <a:r>
              <a:rPr lang="el-GR" sz="2400" dirty="0" smtClean="0"/>
              <a:t>Μπορεί ο καθηγητής να είναι 90 τοις εκατό σίγουρος ότι οι μαθητές του έχουν σκορ πάνω από 70; </a:t>
            </a:r>
            <a:endParaRPr lang="el-GR" sz="2400" dirty="0"/>
          </a:p>
        </p:txBody>
      </p:sp>
    </p:spTree>
    <p:extLst>
      <p:ext uri="{BB962C8B-B14F-4D97-AF65-F5344CB8AC3E}">
        <p14:creationId xmlns:p14="http://schemas.microsoft.com/office/powerpoint/2010/main" val="3138220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23794" y="496027"/>
            <a:ext cx="8720206" cy="461664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hangingPunct="0">
              <a:defRPr>
                <a:solidFill>
                  <a:schemeClr val="tx1"/>
                </a:solidFill>
                <a:latin typeface="Arial" pitchFamily="34" charset="0"/>
              </a:defRPr>
            </a:lvl1pPr>
            <a:lvl2pPr eaLnBrk="0" hangingPunct="0">
              <a:defRPr>
                <a:solidFill>
                  <a:schemeClr val="tx1"/>
                </a:solidFill>
                <a:latin typeface="Arial" pitchFamily="34" charset="0"/>
              </a:defRPr>
            </a:lvl2pPr>
            <a:lvl3pPr eaLnBrk="0" hangingPunct="0">
              <a:defRPr>
                <a:solidFill>
                  <a:schemeClr val="tx1"/>
                </a:solidFill>
                <a:latin typeface="Arial" pitchFamily="34" charset="0"/>
              </a:defRPr>
            </a:lvl3pPr>
            <a:lvl4pPr eaLnBrk="0" hangingPunct="0">
              <a:defRPr>
                <a:solidFill>
                  <a:schemeClr val="tx1"/>
                </a:solidFill>
                <a:latin typeface="Arial" pitchFamily="34" charset="0"/>
              </a:defRPr>
            </a:lvl4pPr>
            <a:lvl5pPr eaLnBrk="0" hangingPunct="0">
              <a:defRPr>
                <a:solidFill>
                  <a:schemeClr val="tx1"/>
                </a:solidFill>
                <a:latin typeface="Arial" pitchFamily="34" charset="0"/>
              </a:defRPr>
            </a:lvl5pPr>
            <a:lvl6pPr eaLnBrk="0" fontAlgn="base" hangingPunct="0">
              <a:spcBef>
                <a:spcPct val="0"/>
              </a:spcBef>
              <a:spcAft>
                <a:spcPct val="0"/>
              </a:spcAft>
              <a:defRPr>
                <a:solidFill>
                  <a:schemeClr val="tx1"/>
                </a:solidFill>
                <a:latin typeface="Arial" pitchFamily="34" charset="0"/>
              </a:defRPr>
            </a:lvl6pPr>
            <a:lvl7pPr eaLnBrk="0" fontAlgn="base" hangingPunct="0">
              <a:spcBef>
                <a:spcPct val="0"/>
              </a:spcBef>
              <a:spcAft>
                <a:spcPct val="0"/>
              </a:spcAft>
              <a:defRPr>
                <a:solidFill>
                  <a:schemeClr val="tx1"/>
                </a:solidFill>
                <a:latin typeface="Arial" pitchFamily="34" charset="0"/>
              </a:defRPr>
            </a:lvl7pPr>
            <a:lvl8pPr eaLnBrk="0" fontAlgn="base" hangingPunct="0">
              <a:spcBef>
                <a:spcPct val="0"/>
              </a:spcBef>
              <a:spcAft>
                <a:spcPct val="0"/>
              </a:spcAft>
              <a:defRPr>
                <a:solidFill>
                  <a:schemeClr val="tx1"/>
                </a:solidFill>
                <a:latin typeface="Arial" pitchFamily="34" charset="0"/>
              </a:defRPr>
            </a:lvl8pPr>
            <a:lvl9pPr eaLnBrk="0" fontAlgn="base" hangingPunct="0">
              <a:spcBef>
                <a:spcPct val="0"/>
              </a:spcBef>
              <a:spcAft>
                <a:spcPct val="0"/>
              </a:spcAft>
              <a:defRPr>
                <a:solidFill>
                  <a:schemeClr val="tx1"/>
                </a:solidFill>
                <a:latin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smtClean="0">
                <a:ln>
                  <a:noFill/>
                </a:ln>
                <a:effectLst/>
                <a:latin typeface="Verdana" pitchFamily="34" charset="0"/>
              </a:rPr>
              <a:t>Μηδενική</a:t>
            </a:r>
            <a:r>
              <a:rPr kumimoji="0" lang="el-GR" altLang="el-GR" sz="2400" b="1" i="0" u="none" strike="noStrike" cap="none" normalizeH="0" dirty="0" smtClean="0">
                <a:ln>
                  <a:noFill/>
                </a:ln>
                <a:effectLst/>
                <a:latin typeface="Verdana" pitchFamily="34" charset="0"/>
              </a:rPr>
              <a:t> υπόθεση</a:t>
            </a:r>
            <a:r>
              <a:rPr kumimoji="0" lang="en-CA" altLang="el-GR" sz="2400" b="0" i="0" u="none" strike="noStrike" cap="none" normalizeH="0" baseline="0" dirty="0" smtClean="0">
                <a:ln>
                  <a:noFill/>
                </a:ln>
                <a:effectLst/>
                <a:latin typeface="Verdana" pitchFamily="34" charset="0"/>
              </a:rPr>
              <a:t>:</a:t>
            </a:r>
            <a:r>
              <a:rPr kumimoji="0" lang="en-CA" altLang="el-GR" sz="2400" b="0" i="0" u="none" strike="noStrike" cap="none" normalizeH="0" baseline="0" dirty="0" smtClean="0">
                <a:ln>
                  <a:noFill/>
                </a:ln>
                <a:effectLst/>
                <a:latin typeface="Arial"/>
              </a:rPr>
              <a:t> </a:t>
            </a:r>
            <a:r>
              <a:rPr kumimoji="0" lang="en-CA" altLang="el-GR" sz="2400" b="0" i="1" u="none" strike="noStrike" cap="none" normalizeH="0" baseline="0" dirty="0" smtClean="0">
                <a:ln>
                  <a:noFill/>
                </a:ln>
                <a:effectLst/>
                <a:latin typeface="Verdana" pitchFamily="34" charset="0"/>
              </a:rPr>
              <a:t>H</a:t>
            </a:r>
            <a:r>
              <a:rPr kumimoji="0" lang="en-CA" altLang="el-GR" sz="2400" b="0" i="0" u="none" strike="noStrike" cap="none" normalizeH="0" baseline="0" dirty="0" smtClean="0">
                <a:ln>
                  <a:noFill/>
                </a:ln>
                <a:effectLst/>
                <a:latin typeface="Arial"/>
              </a:rPr>
              <a:t> </a:t>
            </a:r>
            <a:r>
              <a:rPr kumimoji="0" lang="en-CA" altLang="el-GR" sz="2400" b="0" i="0" u="none" strike="noStrike" cap="none" normalizeH="0" baseline="-30000" dirty="0" smtClean="0">
                <a:ln>
                  <a:noFill/>
                </a:ln>
                <a:effectLst/>
                <a:latin typeface="Verdana" pitchFamily="34" charset="0"/>
              </a:rPr>
              <a:t>0</a:t>
            </a:r>
            <a:r>
              <a:rPr kumimoji="0" lang="en-CA" altLang="el-GR" sz="2400" b="0" i="0" u="none" strike="noStrike" cap="none" normalizeH="0" baseline="0" dirty="0" smtClean="0">
                <a:ln>
                  <a:noFill/>
                </a:ln>
                <a:effectLst/>
                <a:latin typeface="Verdana" pitchFamily="34" charset="0"/>
              </a:rPr>
              <a:t>: μ = 70</a:t>
            </a:r>
            <a:endParaRPr kumimoji="0" lang="en-CA" altLang="el-GR" sz="24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smtClean="0">
                <a:ln>
                  <a:noFill/>
                </a:ln>
                <a:effectLst/>
                <a:latin typeface="Verdana" pitchFamily="34" charset="0"/>
              </a:rPr>
              <a:t>Εναλλακτική υπόθεση</a:t>
            </a:r>
            <a:r>
              <a:rPr kumimoji="0" lang="en-CA" altLang="el-GR" sz="2400" b="0" i="0" u="none" strike="noStrike" cap="none" normalizeH="0" baseline="0" dirty="0" smtClean="0">
                <a:ln>
                  <a:noFill/>
                </a:ln>
                <a:effectLst/>
                <a:latin typeface="Verdana" pitchFamily="34" charset="0"/>
              </a:rPr>
              <a:t>:</a:t>
            </a:r>
            <a:r>
              <a:rPr kumimoji="0" lang="en-CA" altLang="el-GR" sz="2400" b="0" i="0" u="none" strike="noStrike" cap="none" normalizeH="0" baseline="0" dirty="0" smtClean="0">
                <a:ln>
                  <a:noFill/>
                </a:ln>
                <a:effectLst/>
                <a:latin typeface="Arial"/>
              </a:rPr>
              <a:t> </a:t>
            </a:r>
            <a:r>
              <a:rPr kumimoji="0" lang="en-CA" altLang="el-GR" sz="2400" b="0" i="1" u="none" strike="noStrike" cap="none" normalizeH="0" baseline="0" dirty="0" smtClean="0">
                <a:ln>
                  <a:noFill/>
                </a:ln>
                <a:effectLst/>
                <a:latin typeface="Verdana" pitchFamily="34" charset="0"/>
              </a:rPr>
              <a:t>H</a:t>
            </a:r>
            <a:r>
              <a:rPr kumimoji="0" lang="en-CA" altLang="el-GR" sz="2400" b="0" i="1" u="none" strike="noStrike" cap="none" normalizeH="0" baseline="0" dirty="0" smtClean="0">
                <a:ln>
                  <a:noFill/>
                </a:ln>
                <a:effectLst/>
                <a:latin typeface="Arial"/>
              </a:rPr>
              <a:t> </a:t>
            </a:r>
            <a:r>
              <a:rPr kumimoji="0" lang="en-CA" altLang="el-GR" sz="2400" b="0" i="1" u="none" strike="noStrike" cap="none" normalizeH="0" baseline="-30000" dirty="0" smtClean="0">
                <a:ln>
                  <a:noFill/>
                </a:ln>
                <a:effectLst/>
                <a:latin typeface="Verdana" pitchFamily="34" charset="0"/>
              </a:rPr>
              <a:t>a</a:t>
            </a:r>
            <a:r>
              <a:rPr kumimoji="0" lang="en-CA" altLang="el-GR" sz="2400" b="0" i="1" u="none" strike="noStrike" cap="none" normalizeH="0" baseline="0" dirty="0" smtClean="0">
                <a:ln>
                  <a:noFill/>
                </a:ln>
                <a:effectLst/>
                <a:latin typeface="Arial"/>
              </a:rPr>
              <a:t> </a:t>
            </a:r>
            <a:r>
              <a:rPr kumimoji="0" lang="en-CA" altLang="el-GR" sz="2400" b="0" i="0" u="none" strike="noStrike" cap="none" normalizeH="0" baseline="0" dirty="0" smtClean="0">
                <a:ln>
                  <a:noFill/>
                </a:ln>
                <a:effectLst/>
                <a:latin typeface="Verdana" pitchFamily="34" charset="0"/>
              </a:rPr>
              <a:t>: μ &gt; 70</a:t>
            </a:r>
          </a:p>
          <a:p>
            <a:pPr marL="0" marR="0" lvl="0" indent="0" algn="l" defTabSz="914400" rtl="0" eaLnBrk="0" fontAlgn="base" latinLnBrk="0" hangingPunct="0">
              <a:lnSpc>
                <a:spcPct val="100000"/>
              </a:lnSpc>
              <a:spcBef>
                <a:spcPct val="0"/>
              </a:spcBef>
              <a:spcAft>
                <a:spcPct val="0"/>
              </a:spcAft>
              <a:buClrTx/>
              <a:buSzTx/>
              <a:buFontTx/>
              <a:buNone/>
              <a:tabLst/>
            </a:pPr>
            <a:r>
              <a:rPr lang="el-GR" altLang="el-GR" sz="2400" dirty="0" smtClean="0">
                <a:solidFill>
                  <a:srgbClr val="0070C0"/>
                </a:solidFill>
              </a:rPr>
              <a:t>Πρώτα υπολογίζουμε τον μέσο όρο και τη διακύμανση στο δείγμα:</a:t>
            </a:r>
            <a:endParaRPr kumimoji="0" lang="en-CA" altLang="el-GR" sz="2400" b="0" i="0" u="none" strike="noStrike" cap="none" normalizeH="0" baseline="0" dirty="0" smtClean="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l-GR" sz="2000" b="0" i="0" u="none" strike="noStrike" cap="none" normalizeH="0" baseline="0" dirty="0" smtClean="0">
                <a:ln>
                  <a:noFill/>
                </a:ln>
                <a:solidFill>
                  <a:srgbClr val="0070C0"/>
                </a:solidFill>
                <a:effectLst/>
                <a:latin typeface="Arial"/>
              </a:rPr>
              <a:t>              </a:t>
            </a:r>
            <a:r>
              <a:rPr kumimoji="0" lang="en-CA" altLang="el-GR" sz="2000" b="0" i="0" u="none" strike="noStrike" cap="none" normalizeH="0" baseline="0" dirty="0" smtClean="0">
                <a:ln>
                  <a:noFill/>
                </a:ln>
                <a:solidFill>
                  <a:srgbClr val="333333"/>
                </a:solidFill>
                <a:effectLst/>
                <a:latin typeface="Arial"/>
              </a:rPr>
              <a:t>             </a:t>
            </a:r>
            <a:endParaRPr kumimoji="0" lang="en-CA" altLang="el-G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l-GR" sz="2000" b="0" i="0" u="none" strike="noStrike" cap="none" normalizeH="0" baseline="0" dirty="0" smtClean="0">
              <a:ln>
                <a:noFill/>
              </a:ln>
              <a:solidFill>
                <a:srgbClr val="333333"/>
              </a:solidFill>
              <a:effectLst/>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l-GR" sz="2000" dirty="0">
              <a:solidFill>
                <a:srgbClr val="333333"/>
              </a:solidFill>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l-GR" sz="2000" b="0" i="0" u="none" strike="noStrike" cap="none" normalizeH="0" baseline="0" dirty="0" smtClean="0">
              <a:ln>
                <a:noFill/>
              </a:ln>
              <a:solidFill>
                <a:srgbClr val="333333"/>
              </a:solidFill>
              <a:effectLst/>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l-GR" sz="2000" dirty="0">
              <a:solidFill>
                <a:srgbClr val="333333"/>
              </a:solidFill>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l-GR" sz="2000" b="0" i="0" u="none" strike="noStrike" cap="none" normalizeH="0" baseline="0" dirty="0" smtClean="0">
              <a:ln>
                <a:noFill/>
              </a:ln>
              <a:solidFill>
                <a:srgbClr val="333333"/>
              </a:solidFill>
              <a:effectLst/>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l-GR" sz="2000" dirty="0">
              <a:solidFill>
                <a:srgbClr val="333333"/>
              </a:solidFill>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l-GR" sz="2000" b="0" i="0" u="none" strike="noStrike" cap="none" normalizeH="0" baseline="0" dirty="0" smtClean="0">
              <a:ln>
                <a:noFill/>
              </a:ln>
              <a:solidFill>
                <a:srgbClr val="333333"/>
              </a:solidFill>
              <a:effectLst/>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l-GR" sz="2000" dirty="0">
              <a:solidFill>
                <a:srgbClr val="333333"/>
              </a:solidFill>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l-GR" altLang="el-GR" sz="2400" dirty="0">
                <a:solidFill>
                  <a:srgbClr val="0070C0"/>
                </a:solidFill>
              </a:rPr>
              <a:t>Μετά υπολογίζουμε την τιμή του</a:t>
            </a:r>
            <a:r>
              <a:rPr lang="en-US" altLang="el-GR" sz="2400" dirty="0">
                <a:solidFill>
                  <a:srgbClr val="0070C0"/>
                </a:solidFill>
              </a:rPr>
              <a:t> t </a:t>
            </a:r>
            <a:r>
              <a:rPr lang="en-US" altLang="el-GR" sz="2400" dirty="0" smtClean="0">
                <a:solidFill>
                  <a:srgbClr val="0070C0"/>
                </a:solidFill>
              </a:rPr>
              <a:t>test</a:t>
            </a:r>
            <a:r>
              <a:rPr lang="el-GR" altLang="el-GR" sz="2400" dirty="0" smtClean="0">
                <a:solidFill>
                  <a:srgbClr val="0070C0"/>
                </a:solidFill>
              </a:rPr>
              <a:t>:</a:t>
            </a:r>
            <a:endParaRPr lang="en-CA" altLang="el-GR" sz="2400" dirty="0">
              <a:solidFill>
                <a:srgbClr val="0070C0"/>
              </a:solidFill>
            </a:endParaRPr>
          </a:p>
        </p:txBody>
      </p:sp>
      <p:pic>
        <p:nvPicPr>
          <p:cNvPr id="167938" name="Picture 2" descr="equation"/>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2800815" y="1881187"/>
            <a:ext cx="2801280" cy="2529640"/>
          </a:xfrm>
          <a:prstGeom prst="rect">
            <a:avLst/>
          </a:prstGeom>
          <a:noFill/>
          <a:extLst>
            <a:ext uri="{909E8E84-426E-40DD-AFC4-6F175D3DCCD1}">
              <a14:hiddenFill xmlns:a14="http://schemas.microsoft.com/office/drawing/2010/main">
                <a:solidFill>
                  <a:srgbClr val="FFFFFF"/>
                </a:solidFill>
              </a14:hiddenFill>
            </a:ext>
          </a:extLst>
        </p:spPr>
      </p:pic>
      <p:pic>
        <p:nvPicPr>
          <p:cNvPr id="167939" name="Picture 3" descr="equation"/>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2479828" y="5354634"/>
            <a:ext cx="3122267" cy="835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5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local-content.compendiumblog.com/uploads/user/458939f4-fe08-4dbc-b271-efca0f5a2682/6060c2db-f5d9-449b-abe2-68eade74814a/Image/64fbeb491c49266cb9d4b45240a49375/guinnessgoss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772815"/>
            <a:ext cx="2880320" cy="3840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101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62000" y="1445389"/>
            <a:ext cx="7258050" cy="3046988"/>
          </a:xfrm>
          <a:prstGeom prst="rect">
            <a:avLst/>
          </a:prstGeom>
        </p:spPr>
        <p:txBody>
          <a:bodyPr wrap="square">
            <a:spAutoFit/>
          </a:bodyPr>
          <a:lstStyle/>
          <a:p>
            <a:r>
              <a:rPr lang="el-GR" sz="2400" dirty="0" smtClean="0"/>
              <a:t>Ένας μπασκετμπολίστας θέλει να δει αν οι πόντοι που σκοράρει στο πρώτο δεκάλεπτο του αγώνα είναι ίδιοι με αυτούς που έχουν οι άλλοι παίχτες στο πρωτάθλημα που είναι 5,7.  Σε πέντε διαδοχικούς αγώνες ο παίκτης αυτός έχει </a:t>
            </a:r>
            <a:r>
              <a:rPr lang="en-US" sz="2400" dirty="0" smtClean="0"/>
              <a:t>5</a:t>
            </a:r>
            <a:r>
              <a:rPr lang="en-US" sz="2400" dirty="0"/>
              <a:t> </a:t>
            </a:r>
            <a:r>
              <a:rPr lang="en-US" sz="2400" i="1" dirty="0"/>
              <a:t>,</a:t>
            </a:r>
            <a:r>
              <a:rPr lang="en-US" sz="2400" dirty="0"/>
              <a:t> 9, 4, </a:t>
            </a:r>
            <a:r>
              <a:rPr lang="en-US" sz="2400" dirty="0" smtClean="0"/>
              <a:t>11</a:t>
            </a:r>
            <a:r>
              <a:rPr lang="el-GR" sz="2400" dirty="0" smtClean="0"/>
              <a:t> και </a:t>
            </a:r>
            <a:r>
              <a:rPr lang="en-US" sz="2400" dirty="0" smtClean="0"/>
              <a:t>8 </a:t>
            </a:r>
            <a:r>
              <a:rPr lang="el-GR" sz="2400" dirty="0" smtClean="0"/>
              <a:t>πόντους</a:t>
            </a:r>
            <a:r>
              <a:rPr lang="en-US" sz="2400" dirty="0" smtClean="0"/>
              <a:t>. </a:t>
            </a:r>
            <a:r>
              <a:rPr lang="el-GR" sz="2400" dirty="0" smtClean="0"/>
              <a:t>Με βεβαιότητα 90% μπορούμε να ισχυριστούμε ότι ο παίκτης αυτός είναι καλύτερος ή χειρότερος από τους άλλους στο πρωτάθλημα; </a:t>
            </a:r>
            <a:endParaRPr lang="el-GR" sz="2400" dirty="0"/>
          </a:p>
        </p:txBody>
      </p:sp>
    </p:spTree>
    <p:extLst>
      <p:ext uri="{BB962C8B-B14F-4D97-AF65-F5344CB8AC3E}">
        <p14:creationId xmlns:p14="http://schemas.microsoft.com/office/powerpoint/2010/main" val="3260156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t"/>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143000"/>
            <a:ext cx="4935538" cy="493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 Box 3"/>
          <p:cNvSpPr txBox="1">
            <a:spLocks noChangeArrowheads="1"/>
          </p:cNvSpPr>
          <p:nvPr/>
        </p:nvSpPr>
        <p:spPr bwMode="auto">
          <a:xfrm>
            <a:off x="685800" y="381000"/>
            <a:ext cx="495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l-GR" altLang="el-GR" sz="2800"/>
              <a:t>Κατανομή </a:t>
            </a:r>
            <a:r>
              <a:rPr lang="en-US" altLang="el-GR" sz="2800" i="1"/>
              <a:t>t</a:t>
            </a:r>
          </a:p>
        </p:txBody>
      </p:sp>
      <p:sp>
        <p:nvSpPr>
          <p:cNvPr id="14340" name="Text Box 4"/>
          <p:cNvSpPr txBox="1">
            <a:spLocks noChangeArrowheads="1"/>
          </p:cNvSpPr>
          <p:nvPr/>
        </p:nvSpPr>
        <p:spPr bwMode="auto">
          <a:xfrm>
            <a:off x="457200" y="990600"/>
            <a:ext cx="5486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l-GR" altLang="el-GR" sz="2800"/>
              <a:t>Τυπική κανονική κατανομή</a:t>
            </a:r>
            <a:endParaRPr lang="en-US" altLang="el-GR" sz="2800"/>
          </a:p>
        </p:txBody>
      </p:sp>
      <p:sp>
        <p:nvSpPr>
          <p:cNvPr id="14341" name="Line 5"/>
          <p:cNvSpPr>
            <a:spLocks noChangeShapeType="1"/>
          </p:cNvSpPr>
          <p:nvPr/>
        </p:nvSpPr>
        <p:spPr bwMode="auto">
          <a:xfrm>
            <a:off x="5029200" y="762000"/>
            <a:ext cx="22098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4342" name="Line 6"/>
          <p:cNvSpPr>
            <a:spLocks noChangeShapeType="1"/>
          </p:cNvSpPr>
          <p:nvPr/>
        </p:nvSpPr>
        <p:spPr bwMode="auto">
          <a:xfrm>
            <a:off x="5029200" y="1295400"/>
            <a:ext cx="22098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el-GR"/>
          </a:p>
        </p:txBody>
      </p:sp>
    </p:spTree>
    <p:extLst>
      <p:ext uri="{BB962C8B-B14F-4D97-AF65-F5344CB8AC3E}">
        <p14:creationId xmlns:p14="http://schemas.microsoft.com/office/powerpoint/2010/main" val="1509187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2995613" y="2171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l-GR" sz="1800">
              <a:latin typeface="Arial" charset="0"/>
            </a:endParaRPr>
          </a:p>
        </p:txBody>
      </p:sp>
      <p:sp>
        <p:nvSpPr>
          <p:cNvPr id="13315" name="Rectangle 3"/>
          <p:cNvSpPr>
            <a:spLocks noChangeArrowheads="1"/>
          </p:cNvSpPr>
          <p:nvPr/>
        </p:nvSpPr>
        <p:spPr bwMode="auto">
          <a:xfrm>
            <a:off x="2781300" y="2324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l-GR" sz="1800">
              <a:latin typeface="Arial" charset="0"/>
            </a:endParaRPr>
          </a:p>
        </p:txBody>
      </p:sp>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914400"/>
            <a:ext cx="8075613"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847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517525"/>
            <a:ext cx="7343775" cy="622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 Box 3"/>
          <p:cNvSpPr txBox="1">
            <a:spLocks noChangeArrowheads="1"/>
          </p:cNvSpPr>
          <p:nvPr/>
        </p:nvSpPr>
        <p:spPr bwMode="auto">
          <a:xfrm>
            <a:off x="288925" y="3944938"/>
            <a:ext cx="16192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l-GR" altLang="el-GR" sz="2000"/>
              <a:t>Βαθμοί ελευθερίας </a:t>
            </a:r>
            <a:endParaRPr lang="en-CA" altLang="el-GR" sz="2000"/>
          </a:p>
        </p:txBody>
      </p:sp>
      <p:sp>
        <p:nvSpPr>
          <p:cNvPr id="20484" name="Line 4"/>
          <p:cNvSpPr>
            <a:spLocks noChangeShapeType="1"/>
          </p:cNvSpPr>
          <p:nvPr/>
        </p:nvSpPr>
        <p:spPr bwMode="auto">
          <a:xfrm>
            <a:off x="755650" y="4652963"/>
            <a:ext cx="1079500" cy="4318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0485" name="Rectangle 5"/>
          <p:cNvSpPr>
            <a:spLocks noChangeArrowheads="1"/>
          </p:cNvSpPr>
          <p:nvPr/>
        </p:nvSpPr>
        <p:spPr bwMode="auto">
          <a:xfrm>
            <a:off x="1908175" y="4941888"/>
            <a:ext cx="6192838" cy="287337"/>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l-GR" sz="1800">
              <a:latin typeface="Arial" charset="0"/>
            </a:endParaRPr>
          </a:p>
        </p:txBody>
      </p:sp>
      <p:sp>
        <p:nvSpPr>
          <p:cNvPr id="20486" name="Text Box 6"/>
          <p:cNvSpPr txBox="1">
            <a:spLocks noChangeArrowheads="1"/>
          </p:cNvSpPr>
          <p:nvPr/>
        </p:nvSpPr>
        <p:spPr bwMode="auto">
          <a:xfrm>
            <a:off x="6659563" y="2133600"/>
            <a:ext cx="5635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CA" altLang="el-GR" sz="2000" i="1">
                <a:latin typeface="Symbol" pitchFamily="18" charset="2"/>
              </a:rPr>
              <a:t>a</a:t>
            </a:r>
          </a:p>
        </p:txBody>
      </p:sp>
      <p:sp>
        <p:nvSpPr>
          <p:cNvPr id="20487" name="Line 7"/>
          <p:cNvSpPr>
            <a:spLocks noChangeShapeType="1"/>
          </p:cNvSpPr>
          <p:nvPr/>
        </p:nvSpPr>
        <p:spPr bwMode="auto">
          <a:xfrm flipH="1">
            <a:off x="5867400" y="2492375"/>
            <a:ext cx="1009650" cy="865188"/>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0488" name="Rectangle 8"/>
          <p:cNvSpPr>
            <a:spLocks noChangeArrowheads="1"/>
          </p:cNvSpPr>
          <p:nvPr/>
        </p:nvSpPr>
        <p:spPr bwMode="auto">
          <a:xfrm>
            <a:off x="5219700" y="3429000"/>
            <a:ext cx="1042988" cy="3167063"/>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l-GR" sz="1800">
              <a:latin typeface="Arial" charset="0"/>
            </a:endParaRPr>
          </a:p>
        </p:txBody>
      </p:sp>
    </p:spTree>
    <p:extLst>
      <p:ext uri="{BB962C8B-B14F-4D97-AF65-F5344CB8AC3E}">
        <p14:creationId xmlns:p14="http://schemas.microsoft.com/office/powerpoint/2010/main" val="1647824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260350"/>
            <a:ext cx="5321300" cy="610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Text Box 3"/>
          <p:cNvSpPr txBox="1">
            <a:spLocks noChangeArrowheads="1"/>
          </p:cNvSpPr>
          <p:nvPr/>
        </p:nvSpPr>
        <p:spPr bwMode="auto">
          <a:xfrm>
            <a:off x="179388" y="2636838"/>
            <a:ext cx="2016125" cy="16319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l-GR" altLang="el-GR" sz="2000" dirty="0" smtClean="0">
                <a:solidFill>
                  <a:schemeClr val="accent4">
                    <a:lumMod val="95000"/>
                    <a:lumOff val="5000"/>
                  </a:schemeClr>
                </a:solidFill>
                <a:latin typeface="Times New Roman" pitchFamily="18" charset="0"/>
              </a:rPr>
              <a:t>Σημείωση οι </a:t>
            </a:r>
            <a:r>
              <a:rPr lang="el-GR" altLang="el-GR" sz="2000" dirty="0" err="1" smtClean="0">
                <a:solidFill>
                  <a:schemeClr val="accent4">
                    <a:lumMod val="95000"/>
                    <a:lumOff val="5000"/>
                  </a:schemeClr>
                </a:solidFill>
                <a:latin typeface="Times New Roman" pitchFamily="18" charset="0"/>
              </a:rPr>
              <a:t>β.ε</a:t>
            </a:r>
            <a:r>
              <a:rPr lang="el-GR" altLang="el-GR" sz="2000" dirty="0" smtClean="0">
                <a:solidFill>
                  <a:schemeClr val="accent4">
                    <a:lumMod val="95000"/>
                    <a:lumOff val="5000"/>
                  </a:schemeClr>
                </a:solidFill>
                <a:latin typeface="Times New Roman" pitchFamily="18" charset="0"/>
              </a:rPr>
              <a:t>. (</a:t>
            </a:r>
            <a:r>
              <a:rPr lang="en-CA" altLang="el-GR" sz="2000" i="1" dirty="0" err="1" smtClean="0">
                <a:solidFill>
                  <a:schemeClr val="accent4">
                    <a:lumMod val="95000"/>
                    <a:lumOff val="5000"/>
                  </a:schemeClr>
                </a:solidFill>
                <a:latin typeface="Times New Roman" pitchFamily="18" charset="0"/>
              </a:rPr>
              <a:t>df</a:t>
            </a:r>
            <a:r>
              <a:rPr lang="el-GR" altLang="el-GR" sz="2000" i="1" dirty="0" smtClean="0">
                <a:solidFill>
                  <a:schemeClr val="accent4">
                    <a:lumMod val="95000"/>
                    <a:lumOff val="5000"/>
                  </a:schemeClr>
                </a:solidFill>
                <a:latin typeface="Times New Roman" pitchFamily="18" charset="0"/>
              </a:rPr>
              <a:t>)</a:t>
            </a:r>
            <a:r>
              <a:rPr lang="en-CA" altLang="el-GR" sz="2000" i="1" dirty="0" smtClean="0">
                <a:solidFill>
                  <a:schemeClr val="accent4">
                    <a:lumMod val="95000"/>
                    <a:lumOff val="5000"/>
                  </a:schemeClr>
                </a:solidFill>
                <a:latin typeface="Times New Roman" pitchFamily="18" charset="0"/>
              </a:rPr>
              <a:t> </a:t>
            </a:r>
            <a:r>
              <a:rPr lang="en-CA" altLang="el-GR" sz="2000" dirty="0" smtClean="0">
                <a:solidFill>
                  <a:schemeClr val="accent4">
                    <a:lumMod val="95000"/>
                    <a:lumOff val="5000"/>
                  </a:schemeClr>
                </a:solidFill>
                <a:latin typeface="Times New Roman" pitchFamily="18" charset="0"/>
              </a:rPr>
              <a:t>= </a:t>
            </a:r>
            <a:r>
              <a:rPr lang="en-CA" altLang="el-GR" sz="2000" dirty="0" smtClean="0">
                <a:solidFill>
                  <a:schemeClr val="accent4">
                    <a:lumMod val="95000"/>
                    <a:lumOff val="5000"/>
                  </a:schemeClr>
                </a:solidFill>
                <a:latin typeface="Times New Roman" pitchFamily="18" charset="0"/>
                <a:cs typeface="Times New Roman" pitchFamily="18" charset="0"/>
              </a:rPr>
              <a:t>∞ </a:t>
            </a:r>
            <a:r>
              <a:rPr lang="el-GR" altLang="el-GR" sz="2000" dirty="0" smtClean="0">
                <a:solidFill>
                  <a:schemeClr val="accent4">
                    <a:lumMod val="95000"/>
                    <a:lumOff val="5000"/>
                  </a:schemeClr>
                </a:solidFill>
                <a:latin typeface="Times New Roman" pitchFamily="18" charset="0"/>
                <a:cs typeface="Times New Roman" pitchFamily="18" charset="0"/>
              </a:rPr>
              <a:t>είναι ίδιες με αυτές τις κανονικής κατανομής </a:t>
            </a:r>
            <a:r>
              <a:rPr lang="en-CA" altLang="el-GR" sz="2000" i="1" dirty="0" err="1" smtClean="0">
                <a:solidFill>
                  <a:schemeClr val="accent4">
                    <a:lumMod val="95000"/>
                    <a:lumOff val="5000"/>
                  </a:schemeClr>
                </a:solidFill>
                <a:latin typeface="Times New Roman" pitchFamily="18" charset="0"/>
                <a:cs typeface="Times New Roman" pitchFamily="18" charset="0"/>
              </a:rPr>
              <a:t>z</a:t>
            </a:r>
            <a:r>
              <a:rPr lang="en-CA" altLang="el-GR" sz="2000" i="1" baseline="-25000" dirty="0" err="1" smtClean="0">
                <a:solidFill>
                  <a:schemeClr val="accent4">
                    <a:lumMod val="95000"/>
                    <a:lumOff val="5000"/>
                  </a:schemeClr>
                </a:solidFill>
                <a:latin typeface="Symbol" pitchFamily="18" charset="2"/>
                <a:cs typeface="Times New Roman" pitchFamily="18" charset="0"/>
              </a:rPr>
              <a:t>a</a:t>
            </a:r>
            <a:endParaRPr lang="en-CA" altLang="el-GR" sz="2000" i="1" dirty="0" smtClean="0">
              <a:solidFill>
                <a:schemeClr val="accent4">
                  <a:lumMod val="95000"/>
                  <a:lumOff val="5000"/>
                </a:schemeClr>
              </a:solidFill>
              <a:latin typeface="Times New Roman" pitchFamily="18" charset="0"/>
              <a:cs typeface="Times New Roman" pitchFamily="18" charset="0"/>
            </a:endParaRPr>
          </a:p>
        </p:txBody>
      </p:sp>
      <p:sp>
        <p:nvSpPr>
          <p:cNvPr id="21508" name="Line 4"/>
          <p:cNvSpPr>
            <a:spLocks noChangeShapeType="1"/>
          </p:cNvSpPr>
          <p:nvPr/>
        </p:nvSpPr>
        <p:spPr bwMode="auto">
          <a:xfrm>
            <a:off x="1187450" y="4581525"/>
            <a:ext cx="647700" cy="1223963"/>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1509" name="Rectangle 5"/>
          <p:cNvSpPr>
            <a:spLocks noChangeArrowheads="1"/>
          </p:cNvSpPr>
          <p:nvPr/>
        </p:nvSpPr>
        <p:spPr bwMode="auto">
          <a:xfrm>
            <a:off x="1835150" y="6021388"/>
            <a:ext cx="5040313" cy="287337"/>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l-GR" sz="1800">
              <a:latin typeface="Arial" charset="0"/>
            </a:endParaRPr>
          </a:p>
        </p:txBody>
      </p:sp>
      <p:sp>
        <p:nvSpPr>
          <p:cNvPr id="21510" name="Text Box 6"/>
          <p:cNvSpPr txBox="1">
            <a:spLocks noChangeArrowheads="1"/>
          </p:cNvSpPr>
          <p:nvPr/>
        </p:nvSpPr>
        <p:spPr bwMode="auto">
          <a:xfrm rot="-5400000">
            <a:off x="4171950" y="4548188"/>
            <a:ext cx="6588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CA" altLang="el-GR"/>
              <a:t>…</a:t>
            </a:r>
          </a:p>
        </p:txBody>
      </p:sp>
    </p:spTree>
    <p:extLst>
      <p:ext uri="{BB962C8B-B14F-4D97-AF65-F5344CB8AC3E}">
        <p14:creationId xmlns:p14="http://schemas.microsoft.com/office/powerpoint/2010/main" val="3802106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365250" y="1030288"/>
            <a:ext cx="6338888" cy="466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6310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724628" y="2003265"/>
            <a:ext cx="5451798" cy="4046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4930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Rot="1" noChangeAspect="1" noMove="1" noResize="1" noEditPoints="1" noAdjustHandles="1" noChangeArrowheads="1" noChangeShapeType="1" noTextEdit="1"/>
          </p:cNvSpPr>
          <p:nvPr/>
        </p:nvSpPr>
        <p:spPr>
          <a:xfrm>
            <a:off x="879676" y="1666755"/>
            <a:ext cx="6933235" cy="1122102"/>
          </a:xfrm>
          <a:prstGeom prst="rect">
            <a:avLst/>
          </a:prstGeom>
          <a:blipFill rotWithShape="1">
            <a:blip r:embed="rId2"/>
            <a:stretch>
              <a:fillRect/>
            </a:stretch>
          </a:blipFill>
        </p:spPr>
        <p:txBody>
          <a:bodyPr/>
          <a:lstStyle/>
          <a:p>
            <a:r>
              <a:rPr lang="el-GR">
                <a:noFill/>
              </a:rPr>
              <a:t> </a:t>
            </a:r>
          </a:p>
        </p:txBody>
      </p:sp>
      <p:sp>
        <p:nvSpPr>
          <p:cNvPr id="5123" name="TextBox 3"/>
          <p:cNvSpPr txBox="1">
            <a:spLocks noChangeArrowheads="1"/>
          </p:cNvSpPr>
          <p:nvPr/>
        </p:nvSpPr>
        <p:spPr bwMode="auto">
          <a:xfrm>
            <a:off x="1330325" y="3865563"/>
            <a:ext cx="6772275" cy="1384300"/>
          </a:xfrm>
          <a:prstGeom prst="rect">
            <a:avLst/>
          </a:prstGeom>
          <a:noFill/>
          <a:ln w="9525">
            <a:solidFill>
              <a:srgbClr val="FFC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l-GR" sz="2800">
                <a:solidFill>
                  <a:srgbClr val="C00000"/>
                </a:solidFill>
              </a:rPr>
              <a:t>Μεγάλο</a:t>
            </a:r>
            <a:r>
              <a:rPr lang="en-US" altLang="el-GR" sz="2800">
                <a:solidFill>
                  <a:srgbClr val="C00000"/>
                </a:solidFill>
              </a:rPr>
              <a:t> </a:t>
            </a:r>
            <a:r>
              <a:rPr lang="en-US" altLang="el-GR" sz="2800" i="1">
                <a:solidFill>
                  <a:srgbClr val="C00000"/>
                </a:solidFill>
              </a:rPr>
              <a:t>t</a:t>
            </a:r>
            <a:r>
              <a:rPr lang="en-US" altLang="el-GR" sz="2800">
                <a:solidFill>
                  <a:srgbClr val="C00000"/>
                </a:solidFill>
              </a:rPr>
              <a:t> </a:t>
            </a:r>
            <a:r>
              <a:rPr lang="el-GR" altLang="el-GR" sz="2800">
                <a:solidFill>
                  <a:srgbClr val="C00000"/>
                </a:solidFill>
              </a:rPr>
              <a:t>σημαίνει ότι υπάρχει διαφορά</a:t>
            </a:r>
          </a:p>
          <a:p>
            <a:pPr eaLnBrk="1" hangingPunct="1"/>
            <a:r>
              <a:rPr lang="el-GR" altLang="el-GR" sz="2800">
                <a:solidFill>
                  <a:srgbClr val="0070C0"/>
                </a:solidFill>
              </a:rPr>
              <a:t>Μικρό </a:t>
            </a:r>
            <a:r>
              <a:rPr lang="en-US" altLang="el-GR" sz="2800" i="1">
                <a:solidFill>
                  <a:srgbClr val="0070C0"/>
                </a:solidFill>
              </a:rPr>
              <a:t>t</a:t>
            </a:r>
            <a:r>
              <a:rPr lang="en-US" altLang="el-GR" sz="2800">
                <a:solidFill>
                  <a:srgbClr val="0070C0"/>
                </a:solidFill>
              </a:rPr>
              <a:t> </a:t>
            </a:r>
            <a:r>
              <a:rPr lang="el-GR" altLang="el-GR" sz="2800">
                <a:solidFill>
                  <a:srgbClr val="0070C0"/>
                </a:solidFill>
              </a:rPr>
              <a:t>σημαίνει ότι δεν είμαστε σίγουροι για το αν υπάρχει διαφορά</a:t>
            </a:r>
          </a:p>
        </p:txBody>
      </p:sp>
    </p:spTree>
    <p:extLst>
      <p:ext uri="{BB962C8B-B14F-4D97-AF65-F5344CB8AC3E}">
        <p14:creationId xmlns:p14="http://schemas.microsoft.com/office/powerpoint/2010/main" val="385477521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314</Words>
  <Application>Microsoft Office PowerPoint</Application>
  <PresentationFormat>Προβολή στην οθόνη (4:3)</PresentationFormat>
  <Paragraphs>42</Paragraphs>
  <Slides>20</Slides>
  <Notes>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20</vt:i4>
      </vt:variant>
    </vt:vector>
  </HeadingPairs>
  <TitlesOfParts>
    <vt:vector size="26" baseType="lpstr">
      <vt:lpstr>Arial</vt:lpstr>
      <vt:lpstr>Calibri</vt:lpstr>
      <vt:lpstr>Symbol</vt:lpstr>
      <vt:lpstr>Times New Roman</vt:lpstr>
      <vt:lpstr>Verdana</vt:lpstr>
      <vt:lpstr>Θέμα του Office</vt:lpstr>
      <vt:lpstr>Το τεστ t του Student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τεστ t του Student</dc:title>
  <dc:creator>UoA</dc:creator>
  <cp:lastModifiedBy>Διόρθωση</cp:lastModifiedBy>
  <cp:revision>2</cp:revision>
  <dcterms:created xsi:type="dcterms:W3CDTF">2015-05-28T04:32:57Z</dcterms:created>
  <dcterms:modified xsi:type="dcterms:W3CDTF">2021-12-13T21:12:38Z</dcterms:modified>
</cp:coreProperties>
</file>