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256" r:id="rId3"/>
    <p:sldId id="280" r:id="rId4"/>
    <p:sldId id="283" r:id="rId5"/>
    <p:sldId id="281" r:id="rId6"/>
    <p:sldId id="282" r:id="rId7"/>
    <p:sldId id="276" r:id="rId8"/>
    <p:sldId id="258" r:id="rId9"/>
    <p:sldId id="259" r:id="rId10"/>
    <p:sldId id="260" r:id="rId11"/>
    <p:sldId id="261" r:id="rId12"/>
    <p:sldId id="262" r:id="rId13"/>
    <p:sldId id="263" r:id="rId14"/>
    <p:sldId id="264" r:id="rId15"/>
    <p:sldId id="265" r:id="rId16"/>
    <p:sldId id="266" r:id="rId17"/>
    <p:sldId id="299" r:id="rId18"/>
    <p:sldId id="267" r:id="rId19"/>
    <p:sldId id="268" r:id="rId20"/>
    <p:sldId id="272" r:id="rId21"/>
    <p:sldId id="269" r:id="rId22"/>
    <p:sldId id="270" r:id="rId23"/>
    <p:sldId id="271" r:id="rId24"/>
    <p:sldId id="273" r:id="rId25"/>
    <p:sldId id="274" r:id="rId26"/>
    <p:sldId id="275" r:id="rId27"/>
    <p:sldId id="277" r:id="rId28"/>
    <p:sldId id="278" r:id="rId29"/>
    <p:sldId id="279"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284" r:id="rId47"/>
    <p:sldId id="285" r:id="rId48"/>
    <p:sldId id="286" r:id="rId49"/>
    <p:sldId id="287" r:id="rId50"/>
    <p:sldId id="288" r:id="rId51"/>
    <p:sldId id="289" r:id="rId52"/>
    <p:sldId id="300" r:id="rId53"/>
    <p:sldId id="290" r:id="rId54"/>
    <p:sldId id="291" r:id="rId55"/>
    <p:sldId id="292" r:id="rId56"/>
    <p:sldId id="293" r:id="rId57"/>
    <p:sldId id="294" r:id="rId58"/>
    <p:sldId id="295" r:id="rId59"/>
    <p:sldId id="296" r:id="rId60"/>
    <p:sldId id="297" r:id="rId61"/>
    <p:sldId id="298"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3EF8F-54D9-421E-9E93-495CDAF053D8}" type="datetimeFigureOut">
              <a:rPr lang="el-GR" smtClean="0"/>
              <a:t>7/11/2023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5E9CE-2D8E-46F4-BFF7-79E558EB471D}" type="slidenum">
              <a:rPr lang="el-GR" smtClean="0"/>
              <a:t>‹#›</a:t>
            </a:fld>
            <a:endParaRPr lang="el-GR"/>
          </a:p>
        </p:txBody>
      </p:sp>
    </p:spTree>
    <p:extLst>
      <p:ext uri="{BB962C8B-B14F-4D97-AF65-F5344CB8AC3E}">
        <p14:creationId xmlns:p14="http://schemas.microsoft.com/office/powerpoint/2010/main" val="352095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E0B0E8-C34D-41BB-823C-317190A498E1}" type="slidenum">
              <a:rPr lang="en-US" altLang="el-GR" smtClean="0"/>
              <a:pPr eaLnBrk="1" hangingPunct="1">
                <a:spcBef>
                  <a:spcPct val="0"/>
                </a:spcBef>
              </a:pPr>
              <a:t>7</a:t>
            </a:fld>
            <a:endParaRPr lang="en-US" alt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8BD089-22EB-40DE-8BF2-6CFF7492FC9B}" type="slidenum">
              <a:rPr lang="en-US" altLang="el-GR" smtClean="0"/>
              <a:pPr eaLnBrk="1" hangingPunct="1">
                <a:spcBef>
                  <a:spcPct val="0"/>
                </a:spcBef>
              </a:pPr>
              <a:t>8</a:t>
            </a:fld>
            <a:endParaRPr lang="en-US" alt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B01259-5D69-4EFF-A408-D10B0DA15C3C}" type="slidenum">
              <a:rPr lang="en-US" altLang="el-GR" smtClean="0"/>
              <a:pPr eaLnBrk="1" hangingPunct="1">
                <a:spcBef>
                  <a:spcPct val="0"/>
                </a:spcBef>
              </a:pPr>
              <a:t>9</a:t>
            </a:fld>
            <a:endParaRPr lang="en-US" altLang="el-G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2F734B-4C89-4B04-AE9B-19E3FC44B907}" type="slidenum">
              <a:rPr lang="en-US" altLang="el-GR" smtClean="0"/>
              <a:pPr eaLnBrk="1" hangingPunct="1">
                <a:spcBef>
                  <a:spcPct val="0"/>
                </a:spcBef>
              </a:pPr>
              <a:t>10</a:t>
            </a:fld>
            <a:endParaRPr lang="en-US" alt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2CC9F30A-8578-46C5-9A69-8F5B933536A6}" type="slidenum">
              <a:rPr kumimoji="0" lang="ar-SA"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49</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699"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700"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l-GR"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51</a:t>
            </a:r>
          </a:p>
        </p:txBody>
      </p:sp>
      <p:sp>
        <p:nvSpPr>
          <p:cNvPr id="29701"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702"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703" name="Rectangle 6"/>
          <p:cNvSpPr>
            <a:spLocks noGrp="1" noChangeArrowheads="1"/>
          </p:cNvSpPr>
          <p:nvPr>
            <p:ph type="body" idx="1"/>
          </p:nvPr>
        </p:nvSpPr>
        <p:spPr>
          <a:xfrm>
            <a:off x="914400" y="32766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l-GR" smtClean="0"/>
          </a:p>
        </p:txBody>
      </p:sp>
      <p:sp>
        <p:nvSpPr>
          <p:cNvPr id="29704" name="Rectangle 7"/>
          <p:cNvSpPr>
            <a:spLocks noRot="1" noChangeArrowheads="1" noTextEdit="1"/>
          </p:cNvSpPr>
          <p:nvPr>
            <p:ph type="sldImg"/>
          </p:nvPr>
        </p:nvSpPr>
        <p:spPr>
          <a:xfrm>
            <a:off x="1912938" y="692150"/>
            <a:ext cx="3032125" cy="2273300"/>
          </a:xfrm>
          <a:ln w="12700" cap="flat">
            <a:solidFill>
              <a:schemeClr val="tx1"/>
            </a:solidFill>
          </a:ln>
        </p:spPr>
      </p:sp>
    </p:spTree>
    <p:extLst>
      <p:ext uri="{BB962C8B-B14F-4D97-AF65-F5344CB8AC3E}">
        <p14:creationId xmlns:p14="http://schemas.microsoft.com/office/powerpoint/2010/main" val="38814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B348D261-3B77-4D08-828B-B4A6B22810C1}" type="slidenum">
              <a:rPr kumimoji="0" lang="ar-SA"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50</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3" name="Rectangle 2"/>
          <p:cNvSpPr>
            <a:spLocks noGrp="1" noChangeArrowheads="1"/>
          </p:cNvSpPr>
          <p:nvPr>
            <p:ph type="body" idx="1"/>
          </p:nvPr>
        </p:nvSpPr>
        <p:spPr>
          <a:xfrm>
            <a:off x="914400" y="32766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l-GR" smtClean="0"/>
          </a:p>
        </p:txBody>
      </p:sp>
      <p:sp>
        <p:nvSpPr>
          <p:cNvPr id="30724" name="Rectangle 3"/>
          <p:cNvSpPr>
            <a:spLocks noRot="1" noChangeArrowheads="1" noTextEdit="1"/>
          </p:cNvSpPr>
          <p:nvPr>
            <p:ph type="sldImg"/>
          </p:nvPr>
        </p:nvSpPr>
        <p:spPr>
          <a:xfrm>
            <a:off x="1912938" y="692150"/>
            <a:ext cx="3032125" cy="2273300"/>
          </a:xfrm>
          <a:ln w="12700" cap="flat">
            <a:solidFill>
              <a:schemeClr val="tx1"/>
            </a:solidFill>
          </a:ln>
        </p:spPr>
      </p:sp>
    </p:spTree>
    <p:extLst>
      <p:ext uri="{BB962C8B-B14F-4D97-AF65-F5344CB8AC3E}">
        <p14:creationId xmlns:p14="http://schemas.microsoft.com/office/powerpoint/2010/main" val="336806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AA06D918-405E-4DF7-A21C-F000FB534F7B}" type="slidenum">
              <a:rPr kumimoji="0" lang="ar-SA"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52</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2"/>
          <p:cNvSpPr>
            <a:spLocks noGrp="1" noChangeArrowheads="1"/>
          </p:cNvSpPr>
          <p:nvPr>
            <p:ph type="body" idx="1"/>
          </p:nvPr>
        </p:nvSpPr>
        <p:spPr>
          <a:xfrm>
            <a:off x="914400" y="32766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l-GR" smtClean="0"/>
          </a:p>
        </p:txBody>
      </p:sp>
      <p:sp>
        <p:nvSpPr>
          <p:cNvPr id="31748" name="Rectangle 3"/>
          <p:cNvSpPr>
            <a:spLocks noRot="1" noChangeArrowheads="1" noTextEdit="1"/>
          </p:cNvSpPr>
          <p:nvPr>
            <p:ph type="sldImg"/>
          </p:nvPr>
        </p:nvSpPr>
        <p:spPr>
          <a:xfrm>
            <a:off x="1912938" y="692150"/>
            <a:ext cx="3032125" cy="2273300"/>
          </a:xfrm>
          <a:ln w="12700" cap="flat">
            <a:solidFill>
              <a:schemeClr val="tx1"/>
            </a:solidFill>
          </a:ln>
        </p:spPr>
      </p:sp>
    </p:spTree>
    <p:extLst>
      <p:ext uri="{BB962C8B-B14F-4D97-AF65-F5344CB8AC3E}">
        <p14:creationId xmlns:p14="http://schemas.microsoft.com/office/powerpoint/2010/main" val="361932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63AF8FA8-03CB-455E-8CD6-F055DBE2E3F4}" type="slidenum">
              <a:rPr kumimoji="0" lang="ar-SA"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54</a:t>
            </a:fld>
            <a:endPar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1" name="Rectangle 2"/>
          <p:cNvSpPr>
            <a:spLocks noGrp="1" noChangeArrowheads="1"/>
          </p:cNvSpPr>
          <p:nvPr>
            <p:ph type="body" idx="1"/>
          </p:nvPr>
        </p:nvSpPr>
        <p:spPr>
          <a:xfrm>
            <a:off x="914400" y="32766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l-GR" smtClean="0"/>
          </a:p>
        </p:txBody>
      </p:sp>
      <p:sp>
        <p:nvSpPr>
          <p:cNvPr id="32772" name="Rectangle 3"/>
          <p:cNvSpPr>
            <a:spLocks noRot="1" noChangeArrowheads="1" noTextEdit="1"/>
          </p:cNvSpPr>
          <p:nvPr>
            <p:ph type="sldImg"/>
          </p:nvPr>
        </p:nvSpPr>
        <p:spPr>
          <a:xfrm>
            <a:off x="1912938" y="692150"/>
            <a:ext cx="3032125" cy="2273300"/>
          </a:xfrm>
          <a:ln w="12700" cap="flat">
            <a:solidFill>
              <a:schemeClr val="tx1"/>
            </a:solidFill>
          </a:ln>
        </p:spPr>
      </p:sp>
    </p:spTree>
    <p:extLst>
      <p:ext uri="{BB962C8B-B14F-4D97-AF65-F5344CB8AC3E}">
        <p14:creationId xmlns:p14="http://schemas.microsoft.com/office/powerpoint/2010/main" val="212501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A91AC87-9985-453A-BFBF-E5B1477A51DB}" type="datetimeFigureOut">
              <a:rPr lang="el-GR" smtClean="0"/>
              <a:t>7/11/2023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40052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91AC87-9985-453A-BFBF-E5B1477A51DB}" type="datetimeFigureOut">
              <a:rPr lang="el-GR" smtClean="0"/>
              <a:t>7/11/2023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11528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91AC87-9985-453A-BFBF-E5B1477A51DB}" type="datetimeFigureOut">
              <a:rPr lang="el-GR" smtClean="0"/>
              <a:t>7/11/2023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98721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21858"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να επεξεργαστείτε τον τίτλο</a:t>
            </a:r>
          </a:p>
        </p:txBody>
      </p:sp>
      <p:sp>
        <p:nvSpPr>
          <p:cNvPr id="1218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6" name="Rectangle 4"/>
          <p:cNvSpPr>
            <a:spLocks noGrp="1" noChangeArrowheads="1"/>
          </p:cNvSpPr>
          <p:nvPr>
            <p:ph type="dt" sz="half" idx="10"/>
          </p:nvPr>
        </p:nvSpPr>
        <p:spPr/>
        <p:txBody>
          <a:bodyPr/>
          <a:lstStyle>
            <a:lvl1pPr>
              <a:defRPr/>
            </a:lvl1pPr>
          </a:lstStyle>
          <a:p>
            <a:pPr>
              <a:defRPr/>
            </a:pPr>
            <a:endParaRPr lang="el-GR"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8" name="Rectangle 6"/>
          <p:cNvSpPr>
            <a:spLocks noGrp="1" noChangeArrowheads="1"/>
          </p:cNvSpPr>
          <p:nvPr>
            <p:ph type="sldNum" sz="quarter" idx="12"/>
          </p:nvPr>
        </p:nvSpPr>
        <p:spPr/>
        <p:txBody>
          <a:bodyPr/>
          <a:lstStyle>
            <a:lvl1pPr>
              <a:defRPr/>
            </a:lvl1pPr>
          </a:lstStyle>
          <a:p>
            <a:fld id="{1F7C0D02-F9A1-4AD7-8346-7CA9A57D62F9}" type="slidenum">
              <a:rPr lang="el-GR" altLang="en-US"/>
              <a:pPr/>
              <a:t>‹#›</a:t>
            </a:fld>
            <a:endParaRPr lang="el-GR" altLang="en-US"/>
          </a:p>
        </p:txBody>
      </p:sp>
    </p:spTree>
    <p:extLst>
      <p:ext uri="{BB962C8B-B14F-4D97-AF65-F5344CB8AC3E}">
        <p14:creationId xmlns:p14="http://schemas.microsoft.com/office/powerpoint/2010/main" val="41578522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fld id="{0D2EF9A4-8EC0-4D69-9255-F3F415AC190A}" type="slidenum">
              <a:rPr lang="el-GR" altLang="en-US"/>
              <a:pPr/>
              <a:t>‹#›</a:t>
            </a:fld>
            <a:endParaRPr lang="el-GR" altLang="en-US"/>
          </a:p>
        </p:txBody>
      </p:sp>
    </p:spTree>
    <p:extLst>
      <p:ext uri="{BB962C8B-B14F-4D97-AF65-F5344CB8AC3E}">
        <p14:creationId xmlns:p14="http://schemas.microsoft.com/office/powerpoint/2010/main" val="155553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fld id="{2DCF123B-893D-4C82-B3AD-24381ED48128}" type="slidenum">
              <a:rPr lang="el-GR" altLang="en-US"/>
              <a:pPr/>
              <a:t>‹#›</a:t>
            </a:fld>
            <a:endParaRPr lang="el-GR" altLang="en-US"/>
          </a:p>
        </p:txBody>
      </p:sp>
    </p:spTree>
    <p:extLst>
      <p:ext uri="{BB962C8B-B14F-4D97-AF65-F5344CB8AC3E}">
        <p14:creationId xmlns:p14="http://schemas.microsoft.com/office/powerpoint/2010/main" val="104649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94180B70-2495-4A18-9FA7-2AD10175D763}" type="slidenum">
              <a:rPr lang="el-GR" altLang="en-US"/>
              <a:pPr/>
              <a:t>‹#›</a:t>
            </a:fld>
            <a:endParaRPr lang="el-GR" altLang="en-US"/>
          </a:p>
        </p:txBody>
      </p:sp>
    </p:spTree>
    <p:extLst>
      <p:ext uri="{BB962C8B-B14F-4D97-AF65-F5344CB8AC3E}">
        <p14:creationId xmlns:p14="http://schemas.microsoft.com/office/powerpoint/2010/main" val="3116871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p:cNvSpPr>
            <a:spLocks noGrp="1" noChangeArrowheads="1"/>
          </p:cNvSpPr>
          <p:nvPr>
            <p:ph type="sldNum" sz="quarter" idx="12"/>
          </p:nvPr>
        </p:nvSpPr>
        <p:spPr>
          <a:ln/>
        </p:spPr>
        <p:txBody>
          <a:bodyPr/>
          <a:lstStyle>
            <a:lvl1pPr>
              <a:defRPr/>
            </a:lvl1pPr>
          </a:lstStyle>
          <a:p>
            <a:fld id="{F4E7A58C-1921-4840-83C2-FB8AA0408E4A}" type="slidenum">
              <a:rPr lang="el-GR" altLang="en-US"/>
              <a:pPr/>
              <a:t>‹#›</a:t>
            </a:fld>
            <a:endParaRPr lang="el-GR" altLang="en-US"/>
          </a:p>
        </p:txBody>
      </p:sp>
    </p:spTree>
    <p:extLst>
      <p:ext uri="{BB962C8B-B14F-4D97-AF65-F5344CB8AC3E}">
        <p14:creationId xmlns:p14="http://schemas.microsoft.com/office/powerpoint/2010/main" val="274689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fld id="{28E0E7EF-F4C7-411D-8310-A0DD8FC69192}" type="slidenum">
              <a:rPr lang="el-GR" altLang="en-US"/>
              <a:pPr/>
              <a:t>‹#›</a:t>
            </a:fld>
            <a:endParaRPr lang="el-GR" altLang="en-US"/>
          </a:p>
        </p:txBody>
      </p:sp>
    </p:spTree>
    <p:extLst>
      <p:ext uri="{BB962C8B-B14F-4D97-AF65-F5344CB8AC3E}">
        <p14:creationId xmlns:p14="http://schemas.microsoft.com/office/powerpoint/2010/main" val="134780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p:cNvSpPr>
            <a:spLocks noGrp="1" noChangeArrowheads="1"/>
          </p:cNvSpPr>
          <p:nvPr>
            <p:ph type="sldNum" sz="quarter" idx="12"/>
          </p:nvPr>
        </p:nvSpPr>
        <p:spPr>
          <a:ln/>
        </p:spPr>
        <p:txBody>
          <a:bodyPr/>
          <a:lstStyle>
            <a:lvl1pPr>
              <a:defRPr/>
            </a:lvl1pPr>
          </a:lstStyle>
          <a:p>
            <a:fld id="{E9F0BF09-6A52-4854-B22B-CCDC536F8465}" type="slidenum">
              <a:rPr lang="el-GR" altLang="en-US"/>
              <a:pPr/>
              <a:t>‹#›</a:t>
            </a:fld>
            <a:endParaRPr lang="el-GR" altLang="en-US"/>
          </a:p>
        </p:txBody>
      </p:sp>
    </p:spTree>
    <p:extLst>
      <p:ext uri="{BB962C8B-B14F-4D97-AF65-F5344CB8AC3E}">
        <p14:creationId xmlns:p14="http://schemas.microsoft.com/office/powerpoint/2010/main" val="86992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ED9EF51D-7E36-496D-8CBE-4D59393CCCA4}" type="slidenum">
              <a:rPr lang="el-GR" altLang="en-US"/>
              <a:pPr/>
              <a:t>‹#›</a:t>
            </a:fld>
            <a:endParaRPr lang="el-GR" altLang="en-US"/>
          </a:p>
        </p:txBody>
      </p:sp>
    </p:spTree>
    <p:extLst>
      <p:ext uri="{BB962C8B-B14F-4D97-AF65-F5344CB8AC3E}">
        <p14:creationId xmlns:p14="http://schemas.microsoft.com/office/powerpoint/2010/main" val="228620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A91AC87-9985-453A-BFBF-E5B1477A51DB}" type="datetimeFigureOut">
              <a:rPr lang="el-GR" smtClean="0"/>
              <a:t>7/11/2023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359790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6E445EFB-313D-4276-8D54-EFCF1DC23AF6}" type="slidenum">
              <a:rPr lang="el-GR" altLang="en-US"/>
              <a:pPr/>
              <a:t>‹#›</a:t>
            </a:fld>
            <a:endParaRPr lang="el-GR" altLang="en-US"/>
          </a:p>
        </p:txBody>
      </p:sp>
    </p:spTree>
    <p:extLst>
      <p:ext uri="{BB962C8B-B14F-4D97-AF65-F5344CB8AC3E}">
        <p14:creationId xmlns:p14="http://schemas.microsoft.com/office/powerpoint/2010/main" val="3074881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fld id="{0C385F79-6856-4316-82A5-E66A44BC65A8}" type="slidenum">
              <a:rPr lang="el-GR" altLang="en-US"/>
              <a:pPr/>
              <a:t>‹#›</a:t>
            </a:fld>
            <a:endParaRPr lang="el-GR" altLang="en-US"/>
          </a:p>
        </p:txBody>
      </p:sp>
    </p:spTree>
    <p:extLst>
      <p:ext uri="{BB962C8B-B14F-4D97-AF65-F5344CB8AC3E}">
        <p14:creationId xmlns:p14="http://schemas.microsoft.com/office/powerpoint/2010/main" val="25950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fld id="{C7ABE8B3-9E76-4A15-A1F6-AE1BCFFFCC3F}" type="slidenum">
              <a:rPr lang="el-GR" altLang="en-US"/>
              <a:pPr/>
              <a:t>‹#›</a:t>
            </a:fld>
            <a:endParaRPr lang="el-GR" altLang="en-US"/>
          </a:p>
        </p:txBody>
      </p:sp>
    </p:spTree>
    <p:extLst>
      <p:ext uri="{BB962C8B-B14F-4D97-AF65-F5344CB8AC3E}">
        <p14:creationId xmlns:p14="http://schemas.microsoft.com/office/powerpoint/2010/main" val="57512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30725"/>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ACB11953-DFB5-437A-8349-490E386D6A27}" type="slidenum">
              <a:rPr lang="el-GR" altLang="en-US"/>
              <a:pPr/>
              <a:t>‹#›</a:t>
            </a:fld>
            <a:endParaRPr lang="el-GR" altLang="en-US"/>
          </a:p>
        </p:txBody>
      </p:sp>
    </p:spTree>
    <p:extLst>
      <p:ext uri="{BB962C8B-B14F-4D97-AF65-F5344CB8AC3E}">
        <p14:creationId xmlns:p14="http://schemas.microsoft.com/office/powerpoint/2010/main" val="3629197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25DEA795-638E-4DAE-97BA-4B4626ADA332}" type="slidenum">
              <a:rPr lang="el-GR" altLang="en-US"/>
              <a:pPr/>
              <a:t>‹#›</a:t>
            </a:fld>
            <a:endParaRPr lang="el-GR" altLang="en-US"/>
          </a:p>
        </p:txBody>
      </p:sp>
    </p:spTree>
    <p:extLst>
      <p:ext uri="{BB962C8B-B14F-4D97-AF65-F5344CB8AC3E}">
        <p14:creationId xmlns:p14="http://schemas.microsoft.com/office/powerpoint/2010/main" val="268298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fld id="{06DCCBD1-3E26-4F16-9EF7-2EEB84D38D05}" type="slidenum">
              <a:rPr lang="el-GR" altLang="en-US"/>
              <a:pPr/>
              <a:t>‹#›</a:t>
            </a:fld>
            <a:endParaRPr lang="el-GR" altLang="en-US"/>
          </a:p>
        </p:txBody>
      </p:sp>
    </p:spTree>
    <p:extLst>
      <p:ext uri="{BB962C8B-B14F-4D97-AF65-F5344CB8AC3E}">
        <p14:creationId xmlns:p14="http://schemas.microsoft.com/office/powerpoint/2010/main" val="200195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A91AC87-9985-453A-BFBF-E5B1477A51DB}" type="datetimeFigureOut">
              <a:rPr lang="el-GR" smtClean="0"/>
              <a:t>7/11/2023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258136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A91AC87-9985-453A-BFBF-E5B1477A51DB}" type="datetimeFigureOut">
              <a:rPr lang="el-GR" smtClean="0"/>
              <a:t>7/11/2023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286310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A91AC87-9985-453A-BFBF-E5B1477A51DB}" type="datetimeFigureOut">
              <a:rPr lang="el-GR" smtClean="0"/>
              <a:t>7/11/2023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201789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A91AC87-9985-453A-BFBF-E5B1477A51DB}" type="datetimeFigureOut">
              <a:rPr lang="el-GR" smtClean="0"/>
              <a:t>7/11/2023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20030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A91AC87-9985-453A-BFBF-E5B1477A51DB}" type="datetimeFigureOut">
              <a:rPr lang="el-GR" smtClean="0"/>
              <a:t>7/11/2023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34004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A91AC87-9985-453A-BFBF-E5B1477A51DB}" type="datetimeFigureOut">
              <a:rPr lang="el-GR" smtClean="0"/>
              <a:t>7/11/2023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209367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A91AC87-9985-453A-BFBF-E5B1477A51DB}" type="datetimeFigureOut">
              <a:rPr lang="el-GR" smtClean="0"/>
              <a:t>7/11/2023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0978E48-844A-469F-9930-EEB7E52B4511}" type="slidenum">
              <a:rPr lang="el-GR" smtClean="0"/>
              <a:t>‹#›</a:t>
            </a:fld>
            <a:endParaRPr lang="el-GR"/>
          </a:p>
        </p:txBody>
      </p:sp>
    </p:spTree>
    <p:extLst>
      <p:ext uri="{BB962C8B-B14F-4D97-AF65-F5344CB8AC3E}">
        <p14:creationId xmlns:p14="http://schemas.microsoft.com/office/powerpoint/2010/main" val="172884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1AC87-9985-453A-BFBF-E5B1477A51DB}" type="datetimeFigureOut">
              <a:rPr lang="el-GR" smtClean="0"/>
              <a:t>7/11/2023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78E48-844A-469F-9930-EEB7E52B4511}" type="slidenum">
              <a:rPr lang="el-GR" smtClean="0"/>
              <a:t>‹#›</a:t>
            </a:fld>
            <a:endParaRPr lang="el-GR"/>
          </a:p>
        </p:txBody>
      </p:sp>
    </p:spTree>
    <p:extLst>
      <p:ext uri="{BB962C8B-B14F-4D97-AF65-F5344CB8AC3E}">
        <p14:creationId xmlns:p14="http://schemas.microsoft.com/office/powerpoint/2010/main" val="12854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τον τίτλο</a:t>
            </a:r>
          </a:p>
        </p:txBody>
      </p:sp>
      <p:sp>
        <p:nvSpPr>
          <p:cNvPr id="12083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1208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Arial" pitchFamily="34" charset="0"/>
              </a:defRPr>
            </a:lvl1pPr>
          </a:lstStyle>
          <a:p>
            <a:pPr>
              <a:defRPr/>
            </a:pPr>
            <a:endParaRPr lang="el-GR" altLang="en-US"/>
          </a:p>
        </p:txBody>
      </p:sp>
      <p:sp>
        <p:nvSpPr>
          <p:cNvPr id="1208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Arial" pitchFamily="34" charset="0"/>
              </a:defRPr>
            </a:lvl1pPr>
          </a:lstStyle>
          <a:p>
            <a:pPr>
              <a:defRPr/>
            </a:pPr>
            <a:endParaRPr lang="el-GR" altLang="en-US"/>
          </a:p>
        </p:txBody>
      </p:sp>
      <p:sp>
        <p:nvSpPr>
          <p:cNvPr id="1208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874491AE-0B8F-49E7-A881-80C7EEF7B1FE}" type="slidenum">
              <a:rPr lang="el-GR" altLang="en-US"/>
              <a:pPr/>
              <a:t>‹#›</a:t>
            </a:fld>
            <a:endParaRPr lang="el-GR"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37006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ppt_w</p:attrName>
                                        </p:attrNameLst>
                                      </p:cBhvr>
                                      <p:tavLst>
                                        <p:tav tm="0">
                                          <p:val>
                                            <p:fltVal val="0"/>
                                          </p:val>
                                        </p:tav>
                                        <p:tav tm="100000">
                                          <p:val>
                                            <p:strVal val="#ppt_w"/>
                                          </p:val>
                                        </p:tav>
                                      </p:tavLst>
                                    </p:anim>
                                    <p:anim calcmode="lin" valueType="num">
                                      <p:cBhvr>
                                        <p:cTn id="8" dur="500" fill="hold"/>
                                        <p:tgtEl>
                                          <p:spTgt spid="1208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 calcmode="lin" valueType="num">
                                      <p:cBhvr>
                                        <p:cTn id="13" dur="500" fill="hold"/>
                                        <p:tgtEl>
                                          <p:spTgt spid="1208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083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20835">
                                            <p:txEl>
                                              <p:pRg st="1" end="1"/>
                                            </p:txEl>
                                          </p:spTgt>
                                        </p:tgtEl>
                                        <p:attrNameLst>
                                          <p:attrName>style.visibility</p:attrName>
                                        </p:attrNameLst>
                                      </p:cBhvr>
                                      <p:to>
                                        <p:strVal val="visible"/>
                                      </p:to>
                                    </p:set>
                                    <p:anim calcmode="lin" valueType="num">
                                      <p:cBhvr>
                                        <p:cTn id="17" dur="500" fill="hold"/>
                                        <p:tgtEl>
                                          <p:spTgt spid="12083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083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20835">
                                            <p:txEl>
                                              <p:pRg st="2" end="2"/>
                                            </p:txEl>
                                          </p:spTgt>
                                        </p:tgtEl>
                                        <p:attrNameLst>
                                          <p:attrName>style.visibility</p:attrName>
                                        </p:attrNameLst>
                                      </p:cBhvr>
                                      <p:to>
                                        <p:strVal val="visible"/>
                                      </p:to>
                                    </p:set>
                                    <p:anim calcmode="lin" valueType="num">
                                      <p:cBhvr>
                                        <p:cTn id="21" dur="500" fill="hold"/>
                                        <p:tgtEl>
                                          <p:spTgt spid="1208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0835">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p:cTn id="25" dur="500" fill="hold"/>
                                        <p:tgtEl>
                                          <p:spTgt spid="1208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0835">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20835">
                                            <p:txEl>
                                              <p:pRg st="4" end="4"/>
                                            </p:txEl>
                                          </p:spTgt>
                                        </p:tgtEl>
                                        <p:attrNameLst>
                                          <p:attrName>style.visibility</p:attrName>
                                        </p:attrNameLst>
                                      </p:cBhvr>
                                      <p:to>
                                        <p:strVal val="visible"/>
                                      </p:to>
                                    </p:set>
                                    <p:anim calcmode="lin" valueType="num">
                                      <p:cBhvr>
                                        <p:cTn id="29" dur="500" fill="hold"/>
                                        <p:tgtEl>
                                          <p:spTgt spid="12083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208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build="p">
        <p:tmplLst>
          <p:tmpl lvl="1">
            <p:tnLst>
              <p:par>
                <p:cTn presetID="23" presetClass="entr" presetSubtype="16" fill="hold" nodeType="clickEffect">
                  <p:stCondLst>
                    <p:cond delay="0"/>
                  </p:stCondLst>
                  <p:childTnLst>
                    <p:set>
                      <p:cBhvr>
                        <p:cTn dur="1" fill="hold">
                          <p:stCondLst>
                            <p:cond delay="0"/>
                          </p:stCondLst>
                        </p:cTn>
                        <p:tgtEl>
                          <p:spTgt spid="120835"/>
                        </p:tgtEl>
                        <p:attrNameLst>
                          <p:attrName>style.visibility</p:attrName>
                        </p:attrNameLst>
                      </p:cBhvr>
                      <p:to>
                        <p:strVal val="visible"/>
                      </p:to>
                    </p:set>
                    <p:anim calcmode="lin" valueType="num">
                      <p:cBhvr>
                        <p:cTn dur="500" fill="hold"/>
                        <p:tgtEl>
                          <p:spTgt spid="120835"/>
                        </p:tgtEl>
                        <p:attrNameLst>
                          <p:attrName>ppt_w</p:attrName>
                        </p:attrNameLst>
                      </p:cBhvr>
                      <p:tavLst>
                        <p:tav tm="0">
                          <p:val>
                            <p:fltVal val="0"/>
                          </p:val>
                        </p:tav>
                        <p:tav tm="100000">
                          <p:val>
                            <p:strVal val="#ppt_w"/>
                          </p:val>
                        </p:tav>
                      </p:tavLst>
                    </p:anim>
                    <p:anim calcmode="lin" valueType="num">
                      <p:cBhvr>
                        <p:cTn dur="500" fill="hold"/>
                        <p:tgtEl>
                          <p:spTgt spid="120835"/>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 calcmode="lin" valueType="num">
                      <p:cBhvr>
                        <p:cTn dur="500" fill="hold"/>
                        <p:tgtEl>
                          <p:spTgt spid="120835"/>
                        </p:tgtEl>
                        <p:attrNameLst>
                          <p:attrName>ppt_w</p:attrName>
                        </p:attrNameLst>
                      </p:cBhvr>
                      <p:tavLst>
                        <p:tav tm="0">
                          <p:val>
                            <p:fltVal val="0"/>
                          </p:val>
                        </p:tav>
                        <p:tav tm="100000">
                          <p:val>
                            <p:strVal val="#ppt_w"/>
                          </p:val>
                        </p:tav>
                      </p:tavLst>
                    </p:anim>
                    <p:anim calcmode="lin" valueType="num">
                      <p:cBhvr>
                        <p:cTn dur="500" fill="hold"/>
                        <p:tgtEl>
                          <p:spTgt spid="120835"/>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 calcmode="lin" valueType="num">
                      <p:cBhvr>
                        <p:cTn dur="500" fill="hold"/>
                        <p:tgtEl>
                          <p:spTgt spid="120835"/>
                        </p:tgtEl>
                        <p:attrNameLst>
                          <p:attrName>ppt_w</p:attrName>
                        </p:attrNameLst>
                      </p:cBhvr>
                      <p:tavLst>
                        <p:tav tm="0">
                          <p:val>
                            <p:fltVal val="0"/>
                          </p:val>
                        </p:tav>
                        <p:tav tm="100000">
                          <p:val>
                            <p:strVal val="#ppt_w"/>
                          </p:val>
                        </p:tav>
                      </p:tavLst>
                    </p:anim>
                    <p:anim calcmode="lin" valueType="num">
                      <p:cBhvr>
                        <p:cTn dur="500" fill="hold"/>
                        <p:tgtEl>
                          <p:spTgt spid="120835"/>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 calcmode="lin" valueType="num">
                      <p:cBhvr>
                        <p:cTn dur="500" fill="hold"/>
                        <p:tgtEl>
                          <p:spTgt spid="120835"/>
                        </p:tgtEl>
                        <p:attrNameLst>
                          <p:attrName>ppt_w</p:attrName>
                        </p:attrNameLst>
                      </p:cBhvr>
                      <p:tavLst>
                        <p:tav tm="0">
                          <p:val>
                            <p:fltVal val="0"/>
                          </p:val>
                        </p:tav>
                        <p:tav tm="100000">
                          <p:val>
                            <p:strVal val="#ppt_w"/>
                          </p:val>
                        </p:tav>
                      </p:tavLst>
                    </p:anim>
                    <p:anim calcmode="lin" valueType="num">
                      <p:cBhvr>
                        <p:cTn dur="500" fill="hold"/>
                        <p:tgtEl>
                          <p:spTgt spid="120835"/>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20835"/>
                        </p:tgtEl>
                        <p:attrNameLst>
                          <p:attrName>style.visibility</p:attrName>
                        </p:attrNameLst>
                      </p:cBhvr>
                      <p:to>
                        <p:strVal val="visible"/>
                      </p:to>
                    </p:set>
                    <p:anim calcmode="lin" valueType="num">
                      <p:cBhvr>
                        <p:cTn dur="500" fill="hold"/>
                        <p:tgtEl>
                          <p:spTgt spid="120835"/>
                        </p:tgtEl>
                        <p:attrNameLst>
                          <p:attrName>ppt_w</p:attrName>
                        </p:attrNameLst>
                      </p:cBhvr>
                      <p:tavLst>
                        <p:tav tm="0">
                          <p:val>
                            <p:fltVal val="0"/>
                          </p:val>
                        </p:tav>
                        <p:tav tm="100000">
                          <p:val>
                            <p:strVal val="#ppt_w"/>
                          </p:val>
                        </p:tav>
                      </p:tavLst>
                    </p:anim>
                    <p:anim calcmode="lin" valueType="num">
                      <p:cBhvr>
                        <p:cTn dur="500" fill="hold"/>
                        <p:tgtEl>
                          <p:spTgt spid="120835"/>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Statistical_independence" TargetMode="External"/><Relationship Id="rId2" Type="http://schemas.openxmlformats.org/officeDocument/2006/relationships/hyperlink" Target="http://en.wikipedia.org/wiki/Non-parametric_statistics" TargetMode="External"/><Relationship Id="rId1" Type="http://schemas.openxmlformats.org/officeDocument/2006/relationships/slideLayout" Target="../slideLayouts/slideLayout13.xml"/><Relationship Id="rId4" Type="http://schemas.openxmlformats.org/officeDocument/2006/relationships/hyperlink" Target="http://en.wikipedia.org/wiki/Ordinal_measurement"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Frank_Wilcoxon" TargetMode="Externa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4800" dirty="0" smtClean="0"/>
              <a:t>Το τεστ </a:t>
            </a:r>
            <a:r>
              <a:rPr lang="en-US" sz="4800" dirty="0" smtClean="0"/>
              <a:t>t </a:t>
            </a:r>
            <a:r>
              <a:rPr lang="el-GR" sz="4800" dirty="0" smtClean="0"/>
              <a:t>του </a:t>
            </a:r>
            <a:r>
              <a:rPr lang="en-US" sz="4800" dirty="0" smtClean="0"/>
              <a:t>Student</a:t>
            </a:r>
            <a:endParaRPr lang="el-GR" sz="4800" dirty="0"/>
          </a:p>
        </p:txBody>
      </p:sp>
      <p:sp>
        <p:nvSpPr>
          <p:cNvPr id="3" name="Υπότιτλος 2"/>
          <p:cNvSpPr>
            <a:spLocks noGrp="1"/>
          </p:cNvSpPr>
          <p:nvPr>
            <p:ph type="subTitle" idx="1"/>
          </p:nvPr>
        </p:nvSpPr>
        <p:spPr/>
        <p:txBody>
          <a:bodyPr>
            <a:normAutofit/>
          </a:bodyPr>
          <a:lstStyle/>
          <a:p>
            <a:r>
              <a:rPr lang="el-GR" sz="4400" dirty="0" smtClean="0"/>
              <a:t>Και η κατανομή του</a:t>
            </a:r>
            <a:endParaRPr lang="el-GR" sz="4400" dirty="0"/>
          </a:p>
        </p:txBody>
      </p:sp>
    </p:spTree>
    <p:extLst>
      <p:ext uri="{BB962C8B-B14F-4D97-AF65-F5344CB8AC3E}">
        <p14:creationId xmlns:p14="http://schemas.microsoft.com/office/powerpoint/2010/main" val="79059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60350"/>
            <a:ext cx="53213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79388" y="2636838"/>
            <a:ext cx="2016125" cy="1631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l-GR" altLang="el-GR" sz="2000" dirty="0" smtClean="0">
                <a:solidFill>
                  <a:schemeClr val="accent4">
                    <a:lumMod val="95000"/>
                    <a:lumOff val="5000"/>
                  </a:schemeClr>
                </a:solidFill>
                <a:latin typeface="Times New Roman" pitchFamily="18" charset="0"/>
              </a:rPr>
              <a:t>Σημείωση οι </a:t>
            </a:r>
            <a:r>
              <a:rPr lang="el-GR" altLang="el-GR" sz="2000" dirty="0" err="1" smtClean="0">
                <a:solidFill>
                  <a:schemeClr val="accent4">
                    <a:lumMod val="95000"/>
                    <a:lumOff val="5000"/>
                  </a:schemeClr>
                </a:solidFill>
                <a:latin typeface="Times New Roman" pitchFamily="18" charset="0"/>
              </a:rPr>
              <a:t>β.ε</a:t>
            </a:r>
            <a:r>
              <a:rPr lang="el-GR" altLang="el-GR" sz="2000" dirty="0" smtClean="0">
                <a:solidFill>
                  <a:schemeClr val="accent4">
                    <a:lumMod val="95000"/>
                    <a:lumOff val="5000"/>
                  </a:schemeClr>
                </a:solidFill>
                <a:latin typeface="Times New Roman" pitchFamily="18" charset="0"/>
              </a:rPr>
              <a:t>. (</a:t>
            </a:r>
            <a:r>
              <a:rPr lang="en-CA" altLang="el-GR" sz="2000" i="1" dirty="0" err="1" smtClean="0">
                <a:solidFill>
                  <a:schemeClr val="accent4">
                    <a:lumMod val="95000"/>
                    <a:lumOff val="5000"/>
                  </a:schemeClr>
                </a:solidFill>
                <a:latin typeface="Times New Roman" pitchFamily="18" charset="0"/>
              </a:rPr>
              <a:t>df</a:t>
            </a:r>
            <a:r>
              <a:rPr lang="el-GR" altLang="el-GR" sz="2000" i="1" dirty="0" smtClean="0">
                <a:solidFill>
                  <a:schemeClr val="accent4">
                    <a:lumMod val="95000"/>
                    <a:lumOff val="5000"/>
                  </a:schemeClr>
                </a:solidFill>
                <a:latin typeface="Times New Roman" pitchFamily="18" charset="0"/>
              </a:rPr>
              <a:t>)</a:t>
            </a:r>
            <a:r>
              <a:rPr lang="en-CA" altLang="el-GR" sz="2000" i="1" dirty="0" smtClean="0">
                <a:solidFill>
                  <a:schemeClr val="accent4">
                    <a:lumMod val="95000"/>
                    <a:lumOff val="5000"/>
                  </a:schemeClr>
                </a:solidFill>
                <a:latin typeface="Times New Roman" pitchFamily="18" charset="0"/>
              </a:rPr>
              <a:t> </a:t>
            </a:r>
            <a:r>
              <a:rPr lang="en-CA" altLang="el-GR" sz="2000" dirty="0" smtClean="0">
                <a:solidFill>
                  <a:schemeClr val="accent4">
                    <a:lumMod val="95000"/>
                    <a:lumOff val="5000"/>
                  </a:schemeClr>
                </a:solidFill>
                <a:latin typeface="Times New Roman" pitchFamily="18" charset="0"/>
              </a:rPr>
              <a:t>= </a:t>
            </a:r>
            <a:r>
              <a:rPr lang="en-CA" altLang="el-GR" sz="2000" dirty="0" smtClean="0">
                <a:solidFill>
                  <a:schemeClr val="accent4">
                    <a:lumMod val="95000"/>
                    <a:lumOff val="5000"/>
                  </a:schemeClr>
                </a:solidFill>
                <a:latin typeface="Times New Roman" pitchFamily="18" charset="0"/>
                <a:cs typeface="Times New Roman" pitchFamily="18" charset="0"/>
              </a:rPr>
              <a:t>∞ </a:t>
            </a:r>
            <a:r>
              <a:rPr lang="el-GR" altLang="el-GR" sz="2000" dirty="0" smtClean="0">
                <a:solidFill>
                  <a:schemeClr val="accent4">
                    <a:lumMod val="95000"/>
                    <a:lumOff val="5000"/>
                  </a:schemeClr>
                </a:solidFill>
                <a:latin typeface="Times New Roman" pitchFamily="18" charset="0"/>
                <a:cs typeface="Times New Roman" pitchFamily="18" charset="0"/>
              </a:rPr>
              <a:t>είναι ίδιες με αυτές τις κανονικής κατανομής </a:t>
            </a:r>
            <a:r>
              <a:rPr lang="en-CA" altLang="el-GR" sz="2000" i="1" dirty="0" err="1" smtClean="0">
                <a:solidFill>
                  <a:schemeClr val="accent4">
                    <a:lumMod val="95000"/>
                    <a:lumOff val="5000"/>
                  </a:schemeClr>
                </a:solidFill>
                <a:latin typeface="Times New Roman" pitchFamily="18" charset="0"/>
                <a:cs typeface="Times New Roman" pitchFamily="18" charset="0"/>
              </a:rPr>
              <a:t>z</a:t>
            </a:r>
            <a:r>
              <a:rPr lang="en-CA" altLang="el-GR" sz="2000" i="1" baseline="-25000" dirty="0" err="1" smtClean="0">
                <a:solidFill>
                  <a:schemeClr val="accent4">
                    <a:lumMod val="95000"/>
                    <a:lumOff val="5000"/>
                  </a:schemeClr>
                </a:solidFill>
                <a:latin typeface="Symbol" pitchFamily="18" charset="2"/>
                <a:cs typeface="Times New Roman" pitchFamily="18" charset="0"/>
              </a:rPr>
              <a:t>a</a:t>
            </a:r>
            <a:endParaRPr lang="en-CA" altLang="el-GR" sz="2000" i="1" dirty="0" smtClean="0">
              <a:solidFill>
                <a:schemeClr val="accent4">
                  <a:lumMod val="95000"/>
                  <a:lumOff val="5000"/>
                </a:schemeClr>
              </a:solidFill>
              <a:latin typeface="Times New Roman" pitchFamily="18" charset="0"/>
              <a:cs typeface="Times New Roman" pitchFamily="18" charset="0"/>
            </a:endParaRPr>
          </a:p>
        </p:txBody>
      </p:sp>
      <p:sp>
        <p:nvSpPr>
          <p:cNvPr id="21508" name="Line 4"/>
          <p:cNvSpPr>
            <a:spLocks noChangeShapeType="1"/>
          </p:cNvSpPr>
          <p:nvPr/>
        </p:nvSpPr>
        <p:spPr bwMode="auto">
          <a:xfrm>
            <a:off x="1187450" y="4581525"/>
            <a:ext cx="647700" cy="12239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509" name="Rectangle 5"/>
          <p:cNvSpPr>
            <a:spLocks noChangeArrowheads="1"/>
          </p:cNvSpPr>
          <p:nvPr/>
        </p:nvSpPr>
        <p:spPr bwMode="auto">
          <a:xfrm>
            <a:off x="1835150" y="6021388"/>
            <a:ext cx="5040313" cy="2873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l-GR" sz="1800">
              <a:latin typeface="Arial" charset="0"/>
            </a:endParaRPr>
          </a:p>
        </p:txBody>
      </p:sp>
      <p:sp>
        <p:nvSpPr>
          <p:cNvPr id="21510" name="Text Box 6"/>
          <p:cNvSpPr txBox="1">
            <a:spLocks noChangeArrowheads="1"/>
          </p:cNvSpPr>
          <p:nvPr/>
        </p:nvSpPr>
        <p:spPr bwMode="auto">
          <a:xfrm rot="-5400000">
            <a:off x="4171950" y="4548188"/>
            <a:ext cx="658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CA" altLang="el-GR"/>
              <a:t>…</a:t>
            </a:r>
          </a:p>
        </p:txBody>
      </p:sp>
    </p:spTree>
    <p:extLst>
      <p:ext uri="{BB962C8B-B14F-4D97-AF65-F5344CB8AC3E}">
        <p14:creationId xmlns:p14="http://schemas.microsoft.com/office/powerpoint/2010/main" val="3802106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5250" y="1030288"/>
            <a:ext cx="6338888"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31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4628" y="2003265"/>
            <a:ext cx="5451798" cy="404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93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Rot="1" noChangeAspect="1" noMove="1" noResize="1" noEditPoints="1" noAdjustHandles="1" noChangeArrowheads="1" noChangeShapeType="1" noTextEdit="1"/>
          </p:cNvSpPr>
          <p:nvPr/>
        </p:nvSpPr>
        <p:spPr>
          <a:xfrm>
            <a:off x="879676" y="1666755"/>
            <a:ext cx="6933235" cy="1122102"/>
          </a:xfrm>
          <a:prstGeom prst="rect">
            <a:avLst/>
          </a:prstGeom>
          <a:blipFill rotWithShape="1">
            <a:blip r:embed="rId2"/>
            <a:stretch>
              <a:fillRect/>
            </a:stretch>
          </a:blipFill>
        </p:spPr>
        <p:txBody>
          <a:bodyPr/>
          <a:lstStyle/>
          <a:p>
            <a:r>
              <a:rPr lang="el-GR">
                <a:noFill/>
              </a:rPr>
              <a:t> </a:t>
            </a:r>
          </a:p>
        </p:txBody>
      </p:sp>
      <p:sp>
        <p:nvSpPr>
          <p:cNvPr id="5123" name="TextBox 3"/>
          <p:cNvSpPr txBox="1">
            <a:spLocks noChangeArrowheads="1"/>
          </p:cNvSpPr>
          <p:nvPr/>
        </p:nvSpPr>
        <p:spPr bwMode="auto">
          <a:xfrm>
            <a:off x="1330325" y="3865563"/>
            <a:ext cx="6772275" cy="13843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solidFill>
                  <a:srgbClr val="C00000"/>
                </a:solidFill>
              </a:rPr>
              <a:t>Μεγάλο</a:t>
            </a:r>
            <a:r>
              <a:rPr lang="en-US" altLang="el-GR" sz="2800">
                <a:solidFill>
                  <a:srgbClr val="C00000"/>
                </a:solidFill>
              </a:rPr>
              <a:t> </a:t>
            </a:r>
            <a:r>
              <a:rPr lang="en-US" altLang="el-GR" sz="2800" i="1">
                <a:solidFill>
                  <a:srgbClr val="C00000"/>
                </a:solidFill>
              </a:rPr>
              <a:t>t</a:t>
            </a:r>
            <a:r>
              <a:rPr lang="en-US" altLang="el-GR" sz="2800">
                <a:solidFill>
                  <a:srgbClr val="C00000"/>
                </a:solidFill>
              </a:rPr>
              <a:t> </a:t>
            </a:r>
            <a:r>
              <a:rPr lang="el-GR" altLang="el-GR" sz="2800">
                <a:solidFill>
                  <a:srgbClr val="C00000"/>
                </a:solidFill>
              </a:rPr>
              <a:t>σημαίνει ότι υπάρχει διαφορά</a:t>
            </a:r>
          </a:p>
          <a:p>
            <a:pPr eaLnBrk="1" hangingPunct="1"/>
            <a:r>
              <a:rPr lang="el-GR" altLang="el-GR" sz="2800">
                <a:solidFill>
                  <a:srgbClr val="0070C0"/>
                </a:solidFill>
              </a:rPr>
              <a:t>Μικρό </a:t>
            </a:r>
            <a:r>
              <a:rPr lang="en-US" altLang="el-GR" sz="2800" i="1">
                <a:solidFill>
                  <a:srgbClr val="0070C0"/>
                </a:solidFill>
              </a:rPr>
              <a:t>t</a:t>
            </a:r>
            <a:r>
              <a:rPr lang="en-US" altLang="el-GR" sz="2800">
                <a:solidFill>
                  <a:srgbClr val="0070C0"/>
                </a:solidFill>
              </a:rPr>
              <a:t> </a:t>
            </a:r>
            <a:r>
              <a:rPr lang="el-GR" altLang="el-GR" sz="2800">
                <a:solidFill>
                  <a:srgbClr val="0070C0"/>
                </a:solidFill>
              </a:rPr>
              <a:t>σημαίνει ότι δεν είμαστε σίγουροι για το αν υπάρχει διαφορά</a:t>
            </a:r>
          </a:p>
        </p:txBody>
      </p:sp>
    </p:spTree>
    <p:extLst>
      <p:ext uri="{BB962C8B-B14F-4D97-AF65-F5344CB8AC3E}">
        <p14:creationId xmlns:p14="http://schemas.microsoft.com/office/powerpoint/2010/main" val="385477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74750" y="960438"/>
            <a:ext cx="6767513" cy="493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69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92250" y="2765425"/>
            <a:ext cx="5599113" cy="397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1276322" y="670608"/>
            <a:ext cx="6933235" cy="993349"/>
          </a:xfrm>
          <a:prstGeom prst="rect">
            <a:avLst/>
          </a:prstGeom>
          <a:blipFill rotWithShape="1">
            <a:blip r:embed="rId4"/>
            <a:stretch>
              <a:fillRect/>
            </a:stretch>
          </a:blipFill>
        </p:spPr>
        <p:txBody>
          <a:bodyPr/>
          <a:lstStyle/>
          <a:p>
            <a:r>
              <a:rPr lang="el-GR">
                <a:noFill/>
              </a:rPr>
              <a:t> </a:t>
            </a:r>
          </a:p>
        </p:txBody>
      </p:sp>
      <p:sp>
        <p:nvSpPr>
          <p:cNvPr id="5" name="TextBox 4"/>
          <p:cNvSpPr txBox="1">
            <a:spLocks noRot="1" noChangeAspect="1" noMove="1" noResize="1" noEditPoints="1" noAdjustHandles="1" noChangeArrowheads="1" noChangeShapeType="1" noTextEdit="1"/>
          </p:cNvSpPr>
          <p:nvPr/>
        </p:nvSpPr>
        <p:spPr>
          <a:xfrm>
            <a:off x="3167438" y="1863538"/>
            <a:ext cx="3333509" cy="901785"/>
          </a:xfrm>
          <a:prstGeom prst="rect">
            <a:avLst/>
          </a:prstGeom>
          <a:blipFill rotWithShape="1">
            <a:blip r:embed="rId5"/>
            <a:stretch>
              <a:fillRect/>
            </a:stretch>
          </a:blipFill>
        </p:spPr>
        <p:txBody>
          <a:bodyPr/>
          <a:lstStyle/>
          <a:p>
            <a:r>
              <a:rPr lang="el-GR">
                <a:noFill/>
              </a:rPr>
              <a:t> </a:t>
            </a:r>
          </a:p>
        </p:txBody>
      </p:sp>
    </p:spTree>
    <p:extLst>
      <p:ext uri="{BB962C8B-B14F-4D97-AF65-F5344CB8AC3E}">
        <p14:creationId xmlns:p14="http://schemas.microsoft.com/office/powerpoint/2010/main" val="10543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100182" y="861654"/>
            <a:ext cx="2943636" cy="5134692"/>
          </a:xfrm>
          <a:prstGeom prst="rect">
            <a:avLst/>
          </a:prstGeom>
        </p:spPr>
      </p:pic>
    </p:spTree>
    <p:extLst>
      <p:ext uri="{BB962C8B-B14F-4D97-AF65-F5344CB8AC3E}">
        <p14:creationId xmlns:p14="http://schemas.microsoft.com/office/powerpoint/2010/main" val="92749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66750" y="1254125"/>
            <a:ext cx="1846263"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5" name="TextBox 1"/>
          <p:cNvSpPr txBox="1">
            <a:spLocks noChangeArrowheads="1"/>
          </p:cNvSpPr>
          <p:nvPr/>
        </p:nvSpPr>
        <p:spPr bwMode="auto">
          <a:xfrm>
            <a:off x="2870200" y="428625"/>
            <a:ext cx="3900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a:solidFill>
                  <a:srgbClr val="0070C0"/>
                </a:solidFill>
              </a:rPr>
              <a:t>Μέγεθος του δείγματος</a:t>
            </a:r>
          </a:p>
        </p:txBody>
      </p:sp>
      <p:sp>
        <p:nvSpPr>
          <p:cNvPr id="3" name="TextBox 2"/>
          <p:cNvSpPr txBox="1">
            <a:spLocks noRot="1" noChangeAspect="1" noMove="1" noResize="1" noEditPoints="1" noAdjustHandles="1" noChangeArrowheads="1" noChangeShapeType="1" noTextEdit="1"/>
          </p:cNvSpPr>
          <p:nvPr/>
        </p:nvSpPr>
        <p:spPr>
          <a:xfrm>
            <a:off x="2708477" y="1783690"/>
            <a:ext cx="5274649" cy="830997"/>
          </a:xfrm>
          <a:prstGeom prst="rect">
            <a:avLst/>
          </a:prstGeom>
          <a:blipFill rotWithShape="1">
            <a:blip r:embed="rId4"/>
            <a:stretch>
              <a:fillRect b="-10294"/>
            </a:stretch>
          </a:blipFill>
        </p:spPr>
        <p:txBody>
          <a:bodyPr/>
          <a:lstStyle/>
          <a:p>
            <a:r>
              <a:rPr lang="el-GR">
                <a:noFill/>
              </a:rPr>
              <a:t> </a:t>
            </a:r>
          </a:p>
        </p:txBody>
      </p:sp>
      <p:sp>
        <p:nvSpPr>
          <p:cNvPr id="5" name="TextBox 4"/>
          <p:cNvSpPr txBox="1">
            <a:spLocks noRot="1" noChangeAspect="1" noMove="1" noResize="1" noEditPoints="1" noAdjustHandles="1" noChangeArrowheads="1" noChangeShapeType="1" noTextEdit="1"/>
          </p:cNvSpPr>
          <p:nvPr/>
        </p:nvSpPr>
        <p:spPr>
          <a:xfrm>
            <a:off x="2870522" y="4215113"/>
            <a:ext cx="5338513" cy="830997"/>
          </a:xfrm>
          <a:prstGeom prst="rect">
            <a:avLst/>
          </a:prstGeom>
          <a:blipFill rotWithShape="1">
            <a:blip r:embed="rId5"/>
            <a:stretch>
              <a:fillRect l="-342" t="-5839" b="-9489"/>
            </a:stretch>
          </a:blipFill>
        </p:spPr>
        <p:txBody>
          <a:bodyPr/>
          <a:lstStyle/>
          <a:p>
            <a:r>
              <a:rPr lang="el-GR">
                <a:noFill/>
              </a:rPr>
              <a:t> </a:t>
            </a:r>
          </a:p>
        </p:txBody>
      </p:sp>
    </p:spTree>
    <p:extLst>
      <p:ext uri="{BB962C8B-B14F-4D97-AF65-F5344CB8AC3E}">
        <p14:creationId xmlns:p14="http://schemas.microsoft.com/office/powerpoint/2010/main" val="139932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572" y="1125499"/>
            <a:ext cx="6643868" cy="769441"/>
          </a:xfrm>
          <a:prstGeom prst="rect">
            <a:avLst/>
          </a:prstGeom>
          <a:noFill/>
        </p:spPr>
        <p:txBody>
          <a:bodyPr wrap="square" rtlCol="0">
            <a:spAutoFit/>
          </a:bodyPr>
          <a:lstStyle/>
          <a:p>
            <a:r>
              <a:rPr lang="el-GR" sz="4400" dirty="0" smtClean="0"/>
              <a:t>Υπάρχουν τρία είδη </a:t>
            </a:r>
            <a:r>
              <a:rPr lang="en-US" sz="4400" dirty="0" smtClean="0"/>
              <a:t>t test</a:t>
            </a:r>
            <a:endParaRPr lang="el-GR" sz="4400" dirty="0"/>
          </a:p>
        </p:txBody>
      </p:sp>
      <p:sp>
        <p:nvSpPr>
          <p:cNvPr id="3" name="TextBox 2"/>
          <p:cNvSpPr txBox="1"/>
          <p:nvPr/>
        </p:nvSpPr>
        <p:spPr>
          <a:xfrm>
            <a:off x="1266222" y="2570062"/>
            <a:ext cx="7063210" cy="1938992"/>
          </a:xfrm>
          <a:prstGeom prst="rect">
            <a:avLst/>
          </a:prstGeom>
          <a:noFill/>
        </p:spPr>
        <p:txBody>
          <a:bodyPr wrap="square" rtlCol="0">
            <a:spAutoFit/>
          </a:bodyPr>
          <a:lstStyle/>
          <a:p>
            <a:r>
              <a:rPr lang="el-GR" sz="4000" dirty="0" smtClean="0">
                <a:solidFill>
                  <a:srgbClr val="7030A0"/>
                </a:solidFill>
              </a:rPr>
              <a:t>Για δύο ανεξάρτητα δείγματα</a:t>
            </a:r>
          </a:p>
          <a:p>
            <a:r>
              <a:rPr lang="el-GR" sz="4000" dirty="0" smtClean="0">
                <a:solidFill>
                  <a:srgbClr val="7030A0"/>
                </a:solidFill>
              </a:rPr>
              <a:t>Για δείγματα κατά ζεύγη</a:t>
            </a:r>
          </a:p>
          <a:p>
            <a:r>
              <a:rPr lang="el-GR" sz="4000" dirty="0" smtClean="0">
                <a:solidFill>
                  <a:srgbClr val="7030A0"/>
                </a:solidFill>
              </a:rPr>
              <a:t>Για ένα δείγμα</a:t>
            </a:r>
            <a:endParaRPr lang="el-GR" sz="4000" dirty="0">
              <a:solidFill>
                <a:srgbClr val="7030A0"/>
              </a:solidFill>
            </a:endParaRPr>
          </a:p>
        </p:txBody>
      </p:sp>
    </p:spTree>
    <p:extLst>
      <p:ext uri="{BB962C8B-B14F-4D97-AF65-F5344CB8AC3E}">
        <p14:creationId xmlns:p14="http://schemas.microsoft.com/office/powerpoint/2010/main" val="58995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71574"/>
            <a:ext cx="8949641"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21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171574"/>
            <a:ext cx="8949641"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36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6074" y="2619375"/>
            <a:ext cx="2790825" cy="255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683851" y="1310669"/>
            <a:ext cx="5832751" cy="830997"/>
          </a:xfrm>
          <a:prstGeom prst="rect">
            <a:avLst/>
          </a:prstGeom>
        </p:spPr>
        <p:txBody>
          <a:bodyPr wrap="none">
            <a:spAutoFit/>
          </a:bodyPr>
          <a:lstStyle/>
          <a:p>
            <a:r>
              <a:rPr lang="el-GR" sz="4800" dirty="0" smtClean="0">
                <a:solidFill>
                  <a:srgbClr val="7030A0"/>
                </a:solidFill>
              </a:rPr>
              <a:t>Ανεξάρτητα δείγματα</a:t>
            </a:r>
          </a:p>
        </p:txBody>
      </p:sp>
    </p:spTree>
    <p:extLst>
      <p:ext uri="{BB962C8B-B14F-4D97-AF65-F5344CB8AC3E}">
        <p14:creationId xmlns:p14="http://schemas.microsoft.com/office/powerpoint/2010/main" val="43966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3036" y="1726167"/>
            <a:ext cx="1751772" cy="447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1340951" y="640317"/>
            <a:ext cx="5738174" cy="830997"/>
          </a:xfrm>
          <a:prstGeom prst="rect">
            <a:avLst/>
          </a:prstGeom>
        </p:spPr>
        <p:txBody>
          <a:bodyPr wrap="none">
            <a:spAutoFit/>
          </a:bodyPr>
          <a:lstStyle/>
          <a:p>
            <a:r>
              <a:rPr lang="el-GR" sz="4800" dirty="0" smtClean="0">
                <a:solidFill>
                  <a:srgbClr val="7030A0"/>
                </a:solidFill>
              </a:rPr>
              <a:t>Δείγματα κατά ζεύγη</a:t>
            </a:r>
          </a:p>
        </p:txBody>
      </p:sp>
    </p:spTree>
    <p:extLst>
      <p:ext uri="{BB962C8B-B14F-4D97-AF65-F5344CB8AC3E}">
        <p14:creationId xmlns:p14="http://schemas.microsoft.com/office/powerpoint/2010/main" val="43595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29736" y="2928938"/>
            <a:ext cx="7141163"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2712551" y="1817636"/>
            <a:ext cx="4042260" cy="830997"/>
          </a:xfrm>
          <a:prstGeom prst="rect">
            <a:avLst/>
          </a:prstGeom>
        </p:spPr>
        <p:txBody>
          <a:bodyPr wrap="none">
            <a:spAutoFit/>
          </a:bodyPr>
          <a:lstStyle/>
          <a:p>
            <a:r>
              <a:rPr lang="el-GR" sz="4800" dirty="0" smtClean="0">
                <a:solidFill>
                  <a:srgbClr val="7030A0"/>
                </a:solidFill>
              </a:rPr>
              <a:t>Για ένα δείγμα</a:t>
            </a:r>
          </a:p>
        </p:txBody>
      </p:sp>
    </p:spTree>
    <p:extLst>
      <p:ext uri="{BB962C8B-B14F-4D97-AF65-F5344CB8AC3E}">
        <p14:creationId xmlns:p14="http://schemas.microsoft.com/office/powerpoint/2010/main" val="281102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764704"/>
            <a:ext cx="7562850" cy="3046988"/>
          </a:xfrm>
          <a:prstGeom prst="rect">
            <a:avLst/>
          </a:prstGeom>
        </p:spPr>
        <p:txBody>
          <a:bodyPr wrap="square">
            <a:spAutoFit/>
          </a:bodyPr>
          <a:lstStyle/>
          <a:p>
            <a:r>
              <a:rPr lang="el-GR" sz="2400" dirty="0" smtClean="0"/>
              <a:t>Ένας καθηγητής σε κάποιο σχολείο θέλει να διδάξει όλους τους μαθητές του έτσι ώστε να έχουν επίδοση στο τελικό τεστ 70 με άριστα το 100. Επιλέγει λοιπόν αντιπροσωπευτικά έξι μαθητές ως δείγμα για να δει αν οι μαθητές όλου του σχολείου έχουν βαθμό πάνω από 70. Οι μαθητές που επέλεξε πήραν </a:t>
            </a:r>
            <a:r>
              <a:rPr lang="en-US" sz="2400" dirty="0" smtClean="0"/>
              <a:t>62</a:t>
            </a:r>
            <a:r>
              <a:rPr lang="en-US" sz="2400" dirty="0"/>
              <a:t>, 92, 75, 68, </a:t>
            </a:r>
            <a:r>
              <a:rPr lang="en-US" sz="2400" dirty="0" smtClean="0"/>
              <a:t>83 </a:t>
            </a:r>
            <a:r>
              <a:rPr lang="el-GR" sz="2400" dirty="0" smtClean="0"/>
              <a:t>και </a:t>
            </a:r>
            <a:r>
              <a:rPr lang="en-US" sz="2400" dirty="0" smtClean="0"/>
              <a:t>95</a:t>
            </a:r>
            <a:r>
              <a:rPr lang="en-US" sz="2400" dirty="0"/>
              <a:t>. </a:t>
            </a:r>
            <a:r>
              <a:rPr lang="el-GR" sz="2400" dirty="0" smtClean="0"/>
              <a:t>Μπορεί ο καθηγητής να είναι 90 τοις εκατό σίγουρος ότι οι μαθητές του έχουν σκορ πάνω από 70; </a:t>
            </a:r>
            <a:endParaRPr lang="el-GR" sz="2400" dirty="0"/>
          </a:p>
        </p:txBody>
      </p:sp>
      <p:pic>
        <p:nvPicPr>
          <p:cNvPr id="3" name="Εικόνα 2"/>
          <p:cNvPicPr>
            <a:picLocks noChangeAspect="1"/>
          </p:cNvPicPr>
          <p:nvPr/>
        </p:nvPicPr>
        <p:blipFill>
          <a:blip r:embed="rId2"/>
          <a:stretch>
            <a:fillRect/>
          </a:stretch>
        </p:blipFill>
        <p:spPr>
          <a:xfrm>
            <a:off x="3347863" y="4365104"/>
            <a:ext cx="3064275" cy="1728192"/>
          </a:xfrm>
          <a:prstGeom prst="rect">
            <a:avLst/>
          </a:prstGeom>
        </p:spPr>
      </p:pic>
    </p:spTree>
    <p:extLst>
      <p:ext uri="{BB962C8B-B14F-4D97-AF65-F5344CB8AC3E}">
        <p14:creationId xmlns:p14="http://schemas.microsoft.com/office/powerpoint/2010/main" val="313822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3794" y="496027"/>
            <a:ext cx="8720206" cy="46166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effectLst/>
                <a:latin typeface="Verdana" pitchFamily="34" charset="0"/>
              </a:rPr>
              <a:t>Μηδενική</a:t>
            </a:r>
            <a:r>
              <a:rPr kumimoji="0" lang="el-GR" altLang="el-GR" sz="2400" b="1" i="0" u="none" strike="noStrike" cap="none" normalizeH="0" dirty="0" smtClean="0">
                <a:ln>
                  <a:noFill/>
                </a:ln>
                <a:effectLst/>
                <a:latin typeface="Verdana" pitchFamily="34" charset="0"/>
              </a:rPr>
              <a:t> υπόθεση</a:t>
            </a:r>
            <a:r>
              <a:rPr kumimoji="0" lang="en-CA" altLang="el-GR" sz="2400" b="0" i="0" u="none" strike="noStrike" cap="none" normalizeH="0" baseline="0" dirty="0" smtClean="0">
                <a:ln>
                  <a:noFill/>
                </a:ln>
                <a:effectLst/>
                <a:latin typeface="Verdana" pitchFamily="34" charset="0"/>
              </a:rPr>
              <a:t>:</a:t>
            </a:r>
            <a:r>
              <a:rPr kumimoji="0" lang="en-CA" altLang="el-GR" sz="2400" b="0" i="0" u="none" strike="noStrike" cap="none" normalizeH="0" baseline="0" dirty="0" smtClean="0">
                <a:ln>
                  <a:noFill/>
                </a:ln>
                <a:effectLst/>
                <a:latin typeface="Arial"/>
              </a:rPr>
              <a:t> </a:t>
            </a:r>
            <a:r>
              <a:rPr kumimoji="0" lang="en-CA" altLang="el-GR" sz="2400" b="0" i="1" u="none" strike="noStrike" cap="none" normalizeH="0" baseline="0" dirty="0" smtClean="0">
                <a:ln>
                  <a:noFill/>
                </a:ln>
                <a:effectLst/>
                <a:latin typeface="Verdana" pitchFamily="34" charset="0"/>
              </a:rPr>
              <a:t>H</a:t>
            </a:r>
            <a:r>
              <a:rPr kumimoji="0" lang="en-CA" altLang="el-GR" sz="2400" b="0" i="0" u="none" strike="noStrike" cap="none" normalizeH="0" baseline="0" dirty="0" smtClean="0">
                <a:ln>
                  <a:noFill/>
                </a:ln>
                <a:effectLst/>
                <a:latin typeface="Arial"/>
              </a:rPr>
              <a:t> </a:t>
            </a:r>
            <a:r>
              <a:rPr kumimoji="0" lang="en-CA" altLang="el-GR" sz="2400" b="0" i="0" u="none" strike="noStrike" cap="none" normalizeH="0" baseline="-30000" dirty="0" smtClean="0">
                <a:ln>
                  <a:noFill/>
                </a:ln>
                <a:effectLst/>
                <a:latin typeface="Verdana" pitchFamily="34" charset="0"/>
              </a:rPr>
              <a:t>0</a:t>
            </a:r>
            <a:r>
              <a:rPr kumimoji="0" lang="en-CA" altLang="el-GR" sz="2400" b="0" i="0" u="none" strike="noStrike" cap="none" normalizeH="0" baseline="0" dirty="0" smtClean="0">
                <a:ln>
                  <a:noFill/>
                </a:ln>
                <a:effectLst/>
                <a:latin typeface="Verdana" pitchFamily="34" charset="0"/>
              </a:rPr>
              <a:t>: μ = 70</a:t>
            </a:r>
            <a:endParaRPr kumimoji="0" lang="en-CA" altLang="el-GR" sz="24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effectLst/>
                <a:latin typeface="Verdana" pitchFamily="34" charset="0"/>
              </a:rPr>
              <a:t>Εναλλακτική υπόθεση</a:t>
            </a:r>
            <a:r>
              <a:rPr kumimoji="0" lang="en-CA" altLang="el-GR" sz="2400" b="0" i="0" u="none" strike="noStrike" cap="none" normalizeH="0" baseline="0" dirty="0" smtClean="0">
                <a:ln>
                  <a:noFill/>
                </a:ln>
                <a:effectLst/>
                <a:latin typeface="Verdana" pitchFamily="34" charset="0"/>
              </a:rPr>
              <a:t>:</a:t>
            </a:r>
            <a:r>
              <a:rPr kumimoji="0" lang="en-CA" altLang="el-GR" sz="2400" b="0" i="0" u="none" strike="noStrike" cap="none" normalizeH="0" baseline="0" dirty="0" smtClean="0">
                <a:ln>
                  <a:noFill/>
                </a:ln>
                <a:effectLst/>
                <a:latin typeface="Arial"/>
              </a:rPr>
              <a:t> </a:t>
            </a:r>
            <a:r>
              <a:rPr kumimoji="0" lang="en-CA" altLang="el-GR" sz="2400" b="0" i="1" u="none" strike="noStrike" cap="none" normalizeH="0" baseline="0" dirty="0" smtClean="0">
                <a:ln>
                  <a:noFill/>
                </a:ln>
                <a:effectLst/>
                <a:latin typeface="Verdana" pitchFamily="34" charset="0"/>
              </a:rPr>
              <a:t>H</a:t>
            </a:r>
            <a:r>
              <a:rPr kumimoji="0" lang="en-CA" altLang="el-GR" sz="2400" b="0" i="1" u="none" strike="noStrike" cap="none" normalizeH="0" baseline="0" dirty="0" smtClean="0">
                <a:ln>
                  <a:noFill/>
                </a:ln>
                <a:effectLst/>
                <a:latin typeface="Arial"/>
              </a:rPr>
              <a:t> </a:t>
            </a:r>
            <a:r>
              <a:rPr kumimoji="0" lang="en-CA" altLang="el-GR" sz="2400" b="0" i="1" u="none" strike="noStrike" cap="none" normalizeH="0" baseline="-30000" dirty="0" smtClean="0">
                <a:ln>
                  <a:noFill/>
                </a:ln>
                <a:effectLst/>
                <a:latin typeface="Verdana" pitchFamily="34" charset="0"/>
              </a:rPr>
              <a:t>a</a:t>
            </a:r>
            <a:r>
              <a:rPr kumimoji="0" lang="en-CA" altLang="el-GR" sz="2400" b="0" i="1" u="none" strike="noStrike" cap="none" normalizeH="0" baseline="0" dirty="0" smtClean="0">
                <a:ln>
                  <a:noFill/>
                </a:ln>
                <a:effectLst/>
                <a:latin typeface="Arial"/>
              </a:rPr>
              <a:t> </a:t>
            </a:r>
            <a:r>
              <a:rPr kumimoji="0" lang="en-CA" altLang="el-GR" sz="2400" b="0" i="0" u="none" strike="noStrike" cap="none" normalizeH="0" baseline="0" dirty="0" smtClean="0">
                <a:ln>
                  <a:noFill/>
                </a:ln>
                <a:effectLst/>
                <a:latin typeface="Verdana" pitchFamily="34" charset="0"/>
              </a:rPr>
              <a:t>: μ &gt; 70</a:t>
            </a: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400" dirty="0" smtClean="0">
                <a:solidFill>
                  <a:srgbClr val="0070C0"/>
                </a:solidFill>
              </a:rPr>
              <a:t>Πρώτα υπολογίζουμε τον μέσο όρο και τη διακύμανση στο δείγμα:</a:t>
            </a:r>
            <a:endParaRPr kumimoji="0" lang="en-CA" altLang="el-GR" sz="24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l-GR" sz="2000" b="0" i="0" u="none" strike="noStrike" cap="none" normalizeH="0" baseline="0" dirty="0" smtClean="0">
                <a:ln>
                  <a:noFill/>
                </a:ln>
                <a:solidFill>
                  <a:srgbClr val="0070C0"/>
                </a:solidFill>
                <a:effectLst/>
                <a:latin typeface="Arial"/>
              </a:rPr>
              <a:t>              </a:t>
            </a:r>
            <a:r>
              <a:rPr kumimoji="0" lang="en-CA" altLang="el-GR" sz="2000" b="0" i="0" u="none" strike="noStrike" cap="none" normalizeH="0" baseline="0" dirty="0" smtClean="0">
                <a:ln>
                  <a:noFill/>
                </a:ln>
                <a:solidFill>
                  <a:srgbClr val="333333"/>
                </a:solidFill>
                <a:effectLst/>
                <a:latin typeface="Arial"/>
              </a:rPr>
              <a:t>             </a:t>
            </a:r>
            <a:endParaRPr kumimoji="0" lang="en-CA"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2000" dirty="0">
              <a:solidFill>
                <a:srgbClr val="333333"/>
              </a:solidFill>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2000" dirty="0">
              <a:solidFill>
                <a:srgbClr val="333333"/>
              </a:solidFill>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2000" dirty="0">
              <a:solidFill>
                <a:srgbClr val="333333"/>
              </a:solidFill>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20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2000" dirty="0">
              <a:solidFill>
                <a:srgbClr val="333333"/>
              </a:solidFill>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altLang="el-GR" sz="2400" dirty="0">
                <a:solidFill>
                  <a:srgbClr val="0070C0"/>
                </a:solidFill>
              </a:rPr>
              <a:t>Μετά υπολογίζουμε την τιμή του</a:t>
            </a:r>
            <a:r>
              <a:rPr lang="en-US" altLang="el-GR" sz="2400" dirty="0">
                <a:solidFill>
                  <a:srgbClr val="0070C0"/>
                </a:solidFill>
              </a:rPr>
              <a:t> t </a:t>
            </a:r>
            <a:r>
              <a:rPr lang="en-US" altLang="el-GR" sz="2400" dirty="0" smtClean="0">
                <a:solidFill>
                  <a:srgbClr val="0070C0"/>
                </a:solidFill>
              </a:rPr>
              <a:t>test</a:t>
            </a:r>
            <a:r>
              <a:rPr lang="el-GR" altLang="el-GR" sz="2400" dirty="0" smtClean="0">
                <a:solidFill>
                  <a:srgbClr val="0070C0"/>
                </a:solidFill>
              </a:rPr>
              <a:t>:</a:t>
            </a:r>
            <a:endParaRPr lang="en-CA" altLang="el-GR" sz="2400" dirty="0">
              <a:solidFill>
                <a:srgbClr val="0070C0"/>
              </a:solidFill>
            </a:endParaRPr>
          </a:p>
        </p:txBody>
      </p:sp>
      <p:pic>
        <p:nvPicPr>
          <p:cNvPr id="167938" name="Picture 2" descr="equatio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00815" y="1881187"/>
            <a:ext cx="2801280" cy="2529640"/>
          </a:xfrm>
          <a:prstGeom prst="rect">
            <a:avLst/>
          </a:prstGeom>
          <a:noFill/>
          <a:extLst>
            <a:ext uri="{909E8E84-426E-40DD-AFC4-6F175D3DCCD1}">
              <a14:hiddenFill xmlns:a14="http://schemas.microsoft.com/office/drawing/2010/main">
                <a:solidFill>
                  <a:srgbClr val="FFFFFF"/>
                </a:solidFill>
              </a14:hiddenFill>
            </a:ext>
          </a:extLst>
        </p:spPr>
      </p:pic>
      <p:pic>
        <p:nvPicPr>
          <p:cNvPr id="167939" name="Picture 3" descr="equation"/>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479828" y="5354634"/>
            <a:ext cx="3122267" cy="8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2000" y="1445389"/>
            <a:ext cx="7258050" cy="3046988"/>
          </a:xfrm>
          <a:prstGeom prst="rect">
            <a:avLst/>
          </a:prstGeom>
        </p:spPr>
        <p:txBody>
          <a:bodyPr wrap="square">
            <a:spAutoFit/>
          </a:bodyPr>
          <a:lstStyle/>
          <a:p>
            <a:r>
              <a:rPr lang="el-GR" sz="2400" dirty="0" smtClean="0"/>
              <a:t>Ένας μπασκετμπολίστας θέλει να δει αν οι πόντοι που σκοράρει στο πρώτο δεκάλεπτο του αγώνα είναι ίδιοι με αυτούς που έχουν οι άλλοι παίχτες στο πρωτάθλημα που είναι 5,7.  Σε πέντε διαδοχικούς αγώνες ο παίκτης αυτός έχει </a:t>
            </a:r>
            <a:r>
              <a:rPr lang="en-US" sz="2400" dirty="0" smtClean="0"/>
              <a:t>5</a:t>
            </a:r>
            <a:r>
              <a:rPr lang="en-US" sz="2400" dirty="0"/>
              <a:t> </a:t>
            </a:r>
            <a:r>
              <a:rPr lang="en-US" sz="2400" i="1" dirty="0"/>
              <a:t>,</a:t>
            </a:r>
            <a:r>
              <a:rPr lang="en-US" sz="2400" dirty="0"/>
              <a:t> 9, 4, </a:t>
            </a:r>
            <a:r>
              <a:rPr lang="en-US" sz="2400" dirty="0" smtClean="0"/>
              <a:t>11</a:t>
            </a:r>
            <a:r>
              <a:rPr lang="el-GR" sz="2400" dirty="0" smtClean="0"/>
              <a:t> και </a:t>
            </a:r>
            <a:r>
              <a:rPr lang="en-US" sz="2400" dirty="0" smtClean="0"/>
              <a:t>8 </a:t>
            </a:r>
            <a:r>
              <a:rPr lang="el-GR" sz="2400" dirty="0" smtClean="0"/>
              <a:t>πόντους</a:t>
            </a:r>
            <a:r>
              <a:rPr lang="en-US" sz="2400" dirty="0" smtClean="0"/>
              <a:t>. </a:t>
            </a:r>
            <a:r>
              <a:rPr lang="el-GR" sz="2400" dirty="0" smtClean="0"/>
              <a:t>Με βεβαιότητα 90% μπορούμε να ισχυριστούμε ότι ο παίκτης αυτός είναι καλύτερος ή χειρότερος από τους άλλους στο πρωτάθλημα; </a:t>
            </a:r>
            <a:endParaRPr lang="el-GR" sz="2400" dirty="0"/>
          </a:p>
        </p:txBody>
      </p:sp>
    </p:spTree>
    <p:extLst>
      <p:ext uri="{BB962C8B-B14F-4D97-AF65-F5344CB8AC3E}">
        <p14:creationId xmlns:p14="http://schemas.microsoft.com/office/powerpoint/2010/main" val="326015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80838" y="2147708"/>
            <a:ext cx="5182323" cy="2562583"/>
          </a:xfrm>
          <a:prstGeom prst="rect">
            <a:avLst/>
          </a:prstGeom>
        </p:spPr>
      </p:pic>
    </p:spTree>
    <p:extLst>
      <p:ext uri="{BB962C8B-B14F-4D97-AF65-F5344CB8AC3E}">
        <p14:creationId xmlns:p14="http://schemas.microsoft.com/office/powerpoint/2010/main" val="273339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0021" y="1484784"/>
            <a:ext cx="5351389" cy="3060757"/>
          </a:xfrm>
          <a:prstGeom prst="rect">
            <a:avLst/>
          </a:prstGeom>
        </p:spPr>
      </p:pic>
      <p:pic>
        <p:nvPicPr>
          <p:cNvPr id="3" name="Εικόνα 2"/>
          <p:cNvPicPr>
            <a:picLocks noChangeAspect="1"/>
          </p:cNvPicPr>
          <p:nvPr/>
        </p:nvPicPr>
        <p:blipFill>
          <a:blip r:embed="rId3"/>
          <a:stretch>
            <a:fillRect/>
          </a:stretch>
        </p:blipFill>
        <p:spPr>
          <a:xfrm>
            <a:off x="6156176" y="1886292"/>
            <a:ext cx="1714739" cy="2257740"/>
          </a:xfrm>
          <a:prstGeom prst="rect">
            <a:avLst/>
          </a:prstGeom>
        </p:spPr>
      </p:pic>
    </p:spTree>
    <p:extLst>
      <p:ext uri="{BB962C8B-B14F-4D97-AF65-F5344CB8AC3E}">
        <p14:creationId xmlns:p14="http://schemas.microsoft.com/office/powerpoint/2010/main" val="627833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55576" y="1340768"/>
            <a:ext cx="2160240" cy="2844316"/>
          </a:xfrm>
          <a:prstGeom prst="rect">
            <a:avLst/>
          </a:prstGeom>
        </p:spPr>
      </p:pic>
      <p:pic>
        <p:nvPicPr>
          <p:cNvPr id="3" name="Εικόνα 2"/>
          <p:cNvPicPr>
            <a:picLocks noChangeAspect="1"/>
          </p:cNvPicPr>
          <p:nvPr/>
        </p:nvPicPr>
        <p:blipFill>
          <a:blip r:embed="rId3"/>
          <a:stretch>
            <a:fillRect/>
          </a:stretch>
        </p:blipFill>
        <p:spPr>
          <a:xfrm>
            <a:off x="4788024" y="1772816"/>
            <a:ext cx="2301565" cy="1296144"/>
          </a:xfrm>
          <a:prstGeom prst="rect">
            <a:avLst/>
          </a:prstGeom>
        </p:spPr>
      </p:pic>
      <p:pic>
        <p:nvPicPr>
          <p:cNvPr id="4" name="Εικόνα 3"/>
          <p:cNvPicPr>
            <a:picLocks noChangeAspect="1"/>
          </p:cNvPicPr>
          <p:nvPr/>
        </p:nvPicPr>
        <p:blipFill>
          <a:blip r:embed="rId4"/>
          <a:stretch>
            <a:fillRect/>
          </a:stretch>
        </p:blipFill>
        <p:spPr>
          <a:xfrm>
            <a:off x="5004047" y="3789040"/>
            <a:ext cx="2475931" cy="1584176"/>
          </a:xfrm>
          <a:prstGeom prst="rect">
            <a:avLst/>
          </a:prstGeom>
        </p:spPr>
      </p:pic>
    </p:spTree>
    <p:extLst>
      <p:ext uri="{BB962C8B-B14F-4D97-AF65-F5344CB8AC3E}">
        <p14:creationId xmlns:p14="http://schemas.microsoft.com/office/powerpoint/2010/main" val="390965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1 Determine a null and alternate hypothe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291248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95536" y="332656"/>
            <a:ext cx="8145604" cy="6264696"/>
          </a:xfrm>
          <a:prstGeom prst="rect">
            <a:avLst/>
          </a:prstGeom>
        </p:spPr>
      </p:pic>
    </p:spTree>
    <p:extLst>
      <p:ext uri="{BB962C8B-B14F-4D97-AF65-F5344CB8AC3E}">
        <p14:creationId xmlns:p14="http://schemas.microsoft.com/office/powerpoint/2010/main" val="158534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2 Determine a confidence interv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20283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2 Determine a confidence interv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319349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4 Determine the n1 and n2 valu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 name="Εικόνα 3"/>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3855970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94919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387392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7 Determine the variances of each data 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1752277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8 Compute the t-statistic using the following formu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372573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3028682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tep 10 Compare the critical t-value and the calculated t-statist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291584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04900" y="828675"/>
            <a:ext cx="6934200" cy="5200650"/>
          </a:xfrm>
          <a:prstGeom prst="rect">
            <a:avLst/>
          </a:prstGeom>
        </p:spPr>
      </p:pic>
    </p:spTree>
    <p:extLst>
      <p:ext uri="{BB962C8B-B14F-4D97-AF65-F5344CB8AC3E}">
        <p14:creationId xmlns:p14="http://schemas.microsoft.com/office/powerpoint/2010/main" val="58391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86074" y="2619375"/>
            <a:ext cx="2790825" cy="255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683851" y="1310669"/>
            <a:ext cx="5832751" cy="830997"/>
          </a:xfrm>
          <a:prstGeom prst="rect">
            <a:avLst/>
          </a:prstGeom>
        </p:spPr>
        <p:txBody>
          <a:bodyPr wrap="none">
            <a:spAutoFit/>
          </a:bodyPr>
          <a:lstStyle/>
          <a:p>
            <a:r>
              <a:rPr lang="el-GR" sz="4800" dirty="0" smtClean="0">
                <a:solidFill>
                  <a:srgbClr val="7030A0"/>
                </a:solidFill>
              </a:rPr>
              <a:t>Ανεξάρτητα δείγματα</a:t>
            </a:r>
          </a:p>
        </p:txBody>
      </p:sp>
    </p:spTree>
    <p:extLst>
      <p:ext uri="{BB962C8B-B14F-4D97-AF65-F5344CB8AC3E}">
        <p14:creationId xmlns:p14="http://schemas.microsoft.com/office/powerpoint/2010/main" val="1110556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l-GR" altLang="el-GR" smtClean="0"/>
              <a:t>Σύγκριση ομάδων</a:t>
            </a:r>
          </a:p>
        </p:txBody>
      </p:sp>
      <p:sp>
        <p:nvSpPr>
          <p:cNvPr id="3075" name="Rectangle 3"/>
          <p:cNvSpPr>
            <a:spLocks noGrp="1" noChangeArrowheads="1"/>
          </p:cNvSpPr>
          <p:nvPr>
            <p:ph type="subTitle" idx="1"/>
          </p:nvPr>
        </p:nvSpPr>
        <p:spPr>
          <a:xfrm>
            <a:off x="611188" y="2276475"/>
            <a:ext cx="7923212" cy="1944688"/>
          </a:xfrm>
        </p:spPr>
        <p:txBody>
          <a:bodyPr/>
          <a:lstStyle/>
          <a:p>
            <a:pPr eaLnBrk="1" hangingPunct="1"/>
            <a:r>
              <a:rPr lang="el-GR" altLang="el-GR" dirty="0" smtClean="0"/>
              <a:t>Πολλές φορές στην έρευνα θέλουμε να συγκρίνουμε τις τιμές δύο γκρουπ, χωρίς να έχουμε κανονικές κατανομές</a:t>
            </a:r>
          </a:p>
        </p:txBody>
      </p:sp>
    </p:spTree>
    <p:extLst>
      <p:ext uri="{BB962C8B-B14F-4D97-AF65-F5344CB8AC3E}">
        <p14:creationId xmlns:p14="http://schemas.microsoft.com/office/powerpoint/2010/main" val="2167989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11188" y="1125538"/>
            <a:ext cx="7772400" cy="1736725"/>
          </a:xfrm>
          <a:noFill/>
        </p:spPr>
        <p:txBody>
          <a:bodyPr anchor="b" anchorCtr="1"/>
          <a:lstStyle/>
          <a:p>
            <a:pPr eaLnBrk="1" hangingPunct="1"/>
            <a:r>
              <a:rPr lang="nb-NO" altLang="el-GR" b="1" smtClean="0"/>
              <a:t>Wilcoxon rank sum test </a:t>
            </a:r>
            <a:br>
              <a:rPr lang="nb-NO" altLang="el-GR" b="1" smtClean="0"/>
            </a:br>
            <a:r>
              <a:rPr lang="el-GR" altLang="el-GR" b="1" smtClean="0">
                <a:solidFill>
                  <a:schemeClr val="tx1"/>
                </a:solidFill>
              </a:rPr>
              <a:t>(</a:t>
            </a:r>
            <a:r>
              <a:rPr lang="nb-NO" altLang="el-GR" b="1" smtClean="0">
                <a:solidFill>
                  <a:schemeClr val="tx1"/>
                </a:solidFill>
              </a:rPr>
              <a:t>Mann-Whitney U test)</a:t>
            </a:r>
            <a:endParaRPr lang="en-US" altLang="el-GR" b="1" smtClean="0">
              <a:solidFill>
                <a:schemeClr val="tx1"/>
              </a:solidFill>
            </a:endParaRPr>
          </a:p>
        </p:txBody>
      </p:sp>
      <p:pic>
        <p:nvPicPr>
          <p:cNvPr id="4099" name="Picture 7" descr="FrankWilcox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852738"/>
            <a:ext cx="2809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3"/>
          <p:cNvSpPr txBox="1">
            <a:spLocks noChangeArrowheads="1"/>
          </p:cNvSpPr>
          <p:nvPr/>
        </p:nvSpPr>
        <p:spPr bwMode="auto">
          <a:xfrm>
            <a:off x="323850" y="4581525"/>
            <a:ext cx="5040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Wilcoxon, F. (1945) </a:t>
            </a:r>
            <a:r>
              <a:rPr kumimoji="0" lang="el-GR" altLang="el-GR" sz="1800" b="0" i="1"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Individual Comparisons by Ranking Methods.</a:t>
            </a:r>
            <a:r>
              <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Biometrics Bulletin 1: 80–83. </a:t>
            </a:r>
          </a:p>
        </p:txBody>
      </p:sp>
    </p:spTree>
    <p:extLst>
      <p:ext uri="{BB962C8B-B14F-4D97-AF65-F5344CB8AC3E}">
        <p14:creationId xmlns:p14="http://schemas.microsoft.com/office/powerpoint/2010/main" val="849902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11188" y="404813"/>
            <a:ext cx="799306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Ένας τρόπος για να κάνουμε στατιστική ανάλυση σε τιμές δύο μεταβλητών που είτε περιέχουν ακραίες τιμές είτε δεν έχουν κανονική κατανομή είναι να αντικαταστήσουμε τις πραγματικές τιμές των μεταβλητών με τακτικές τιμές δηλαδή από τη μικρότερη στη μεγαλύτερη.</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Συνδυάζοντας τα δύο δείγματα, η μικρότερη τιμή παίρνει ως τακτική τιμή το 1, ενώ η μεγαλύτερη την τακτική τιμή </a:t>
            </a:r>
            <a:r>
              <a:rPr kumimoji="0" lang="el-GR"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Ν</a:t>
            </a: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 </a:t>
            </a:r>
            <a:r>
              <a:rPr kumimoji="0" lang="en-US"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n</a:t>
            </a:r>
            <a:r>
              <a:rPr kumimoji="0" lang="en-US" altLang="el-GR" sz="2800" b="0" i="1" u="none" strike="noStrike" kern="1200" cap="none" spc="0" normalizeH="0" baseline="-25000" noProof="0" smtClean="0">
                <a:ln>
                  <a:noFill/>
                </a:ln>
                <a:solidFill>
                  <a:srgbClr val="996600"/>
                </a:solidFill>
                <a:effectLst/>
                <a:uLnTx/>
                <a:uFillTx/>
                <a:latin typeface="Arial" panose="020B0604020202020204" pitchFamily="34" charset="0"/>
                <a:ea typeface="+mn-ea"/>
                <a:cs typeface="Arial" panose="020B0604020202020204" pitchFamily="34" charset="0"/>
              </a:rPr>
              <a:t>1</a:t>
            </a:r>
            <a:r>
              <a:rPr kumimoji="0" lang="en-US"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+n</a:t>
            </a:r>
            <a:r>
              <a:rPr kumimoji="0" lang="en-US" altLang="el-GR" sz="2800" b="0" i="1" u="none" strike="noStrike" kern="1200" cap="none" spc="0" normalizeH="0" baseline="-25000" noProof="0" smtClean="0">
                <a:ln>
                  <a:noFill/>
                </a:ln>
                <a:solidFill>
                  <a:srgbClr val="996600"/>
                </a:solidFill>
                <a:effectLst/>
                <a:uLnTx/>
                <a:uFillTx/>
                <a:latin typeface="Arial" panose="020B0604020202020204" pitchFamily="34" charset="0"/>
                <a:ea typeface="+mn-ea"/>
                <a:cs typeface="Arial" panose="020B0604020202020204" pitchFamily="34" charset="0"/>
              </a:rPr>
              <a:t>2</a:t>
            </a:r>
            <a:r>
              <a:rPr kumimoji="0" lang="en-US"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a:t>
            </a:r>
            <a:r>
              <a:rPr kumimoji="0" lang="en-US"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 </a:t>
            </a: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Οι τακτικές τιμές δεν επηρεάζονται από την απόσταση που έχει η μεγαλύτερη τιμή από την αμέσως μικρότερη ή η μικρότερη τιμή από την αμέσως μεγαλύτερη τιμή.</a:t>
            </a:r>
          </a:p>
        </p:txBody>
      </p:sp>
    </p:spTree>
    <p:extLst>
      <p:ext uri="{BB962C8B-B14F-4D97-AF65-F5344CB8AC3E}">
        <p14:creationId xmlns:p14="http://schemas.microsoft.com/office/powerpoint/2010/main" val="3353459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468313" y="765175"/>
            <a:ext cx="80645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90000"/>
              </a:lnSpc>
              <a:spcBef>
                <a:spcPct val="50000"/>
              </a:spcBef>
              <a:spcAft>
                <a:spcPct val="10000"/>
              </a:spcAft>
              <a:buClrTx/>
              <a:buSzTx/>
              <a:buFontTx/>
              <a:buAutoNum type="arabicPeriod"/>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Ιεραρχείστε τα δεδομένα από τις δύο ομάδες από τη μικρότερη στη μεγαλύτερη τιμή. </a:t>
            </a:r>
          </a:p>
          <a:p>
            <a:pPr marL="342900" marR="0" lvl="0" indent="-342900" algn="l" defTabSz="914400" rtl="0" eaLnBrk="1" fontAlgn="base" latinLnBrk="0" hangingPunct="1">
              <a:lnSpc>
                <a:spcPct val="90000"/>
              </a:lnSpc>
              <a:spcBef>
                <a:spcPct val="50000"/>
              </a:spcBef>
              <a:spcAft>
                <a:spcPct val="10000"/>
              </a:spcAft>
              <a:buClrTx/>
              <a:buSzTx/>
              <a:buFontTx/>
              <a:buAutoNum type="arabicPeriod"/>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Συνδέστε τις τιμές με νούμερα από το 1 ως το  N. Το 1 συνδέεται με τη μικρότερη τιμή ενώ το Ν με τη μεγαλύτερη τιμή. Αυτές είναι οι τακτικές τιμές των πραγματικών τιμών..</a:t>
            </a:r>
          </a:p>
          <a:p>
            <a:pPr marL="342900" marR="0" lvl="0" indent="-342900" algn="l" defTabSz="914400" rtl="0" eaLnBrk="1" fontAlgn="base" latinLnBrk="0" hangingPunct="1">
              <a:lnSpc>
                <a:spcPct val="90000"/>
              </a:lnSpc>
              <a:spcBef>
                <a:spcPct val="50000"/>
              </a:spcBef>
              <a:spcAft>
                <a:spcPct val="1000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3. Στην περίπτωση που υπάρχουν ίδιες τιμές, τότε όλες παίρνουν ως νέα τακτική τιμή τον μέσο όρο των μεταξύ τους τακτικών τιμών </a:t>
            </a:r>
          </a:p>
          <a:p>
            <a:pPr marL="342900" marR="0" lvl="0" indent="-342900" algn="l" defTabSz="914400" rtl="0" eaLnBrk="1" fontAlgn="base" latinLnBrk="0" hangingPunct="1">
              <a:lnSpc>
                <a:spcPct val="90000"/>
              </a:lnSpc>
              <a:spcBef>
                <a:spcPct val="50000"/>
              </a:spcBef>
              <a:spcAft>
                <a:spcPct val="1000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4. Υπολογίστε το  άθροισμα των τακτικών τιμών του γκρουπ 1 και ονομάστε το T </a:t>
            </a:r>
            <a:r>
              <a:rPr kumimoji="0" lang="el-GR" altLang="el-GR" sz="2800" b="0" i="0" u="none" strike="noStrike" kern="1200" cap="none" spc="0" normalizeH="0" baseline="-25000" noProof="0" smtClean="0">
                <a:ln>
                  <a:noFill/>
                </a:ln>
                <a:solidFill>
                  <a:srgbClr val="996600"/>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2322169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ChangeAspect="1"/>
          </p:cNvGraphicFramePr>
          <p:nvPr/>
        </p:nvGraphicFramePr>
        <p:xfrm>
          <a:off x="4211638" y="908050"/>
          <a:ext cx="4032250" cy="3081338"/>
        </p:xfrm>
        <a:graphic>
          <a:graphicData uri="http://schemas.openxmlformats.org/presentationml/2006/ole">
            <mc:AlternateContent xmlns:mc="http://schemas.openxmlformats.org/markup-compatibility/2006">
              <mc:Choice xmlns:v="urn:schemas-microsoft-com:vml" Requires="v">
                <p:oleObj spid="_x0000_s45059" name="Εξίσωση" r:id="rId3" imgW="1346200" imgH="1028700" progId="Equation.3">
                  <p:embed/>
                </p:oleObj>
              </mc:Choice>
              <mc:Fallback>
                <p:oleObj name="Εξίσωση" r:id="rId3" imgW="1346200" imgH="1028700" progId="Equation.3">
                  <p:embed/>
                  <p:pic>
                    <p:nvPicPr>
                      <p:cNvPr id="71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908050"/>
                        <a:ext cx="4032250" cy="308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Text Box 5"/>
          <p:cNvSpPr txBox="1">
            <a:spLocks noChangeArrowheads="1"/>
          </p:cNvSpPr>
          <p:nvPr/>
        </p:nvSpPr>
        <p:spPr bwMode="auto">
          <a:xfrm>
            <a:off x="468313" y="1341438"/>
            <a:ext cx="3240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Μέσος όρος</a:t>
            </a:r>
          </a:p>
        </p:txBody>
      </p:sp>
      <p:sp>
        <p:nvSpPr>
          <p:cNvPr id="7172" name="Text Box 6"/>
          <p:cNvSpPr txBox="1">
            <a:spLocks noChangeArrowheads="1"/>
          </p:cNvSpPr>
          <p:nvPr/>
        </p:nvSpPr>
        <p:spPr bwMode="auto">
          <a:xfrm>
            <a:off x="395288" y="3213100"/>
            <a:ext cx="3240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Τυπική απόκλιση</a:t>
            </a:r>
          </a:p>
        </p:txBody>
      </p:sp>
      <p:sp>
        <p:nvSpPr>
          <p:cNvPr id="7173" name="Text Box 7"/>
          <p:cNvSpPr txBox="1">
            <a:spLocks noChangeArrowheads="1"/>
          </p:cNvSpPr>
          <p:nvPr/>
        </p:nvSpPr>
        <p:spPr bwMode="auto">
          <a:xfrm>
            <a:off x="827088" y="4437063"/>
            <a:ext cx="7561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4" name="Text Box 8"/>
          <p:cNvSpPr txBox="1">
            <a:spLocks noChangeArrowheads="1"/>
          </p:cNvSpPr>
          <p:nvPr/>
        </p:nvSpPr>
        <p:spPr bwMode="auto">
          <a:xfrm>
            <a:off x="539750" y="4581525"/>
            <a:ext cx="81359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Έτσι, αν το </a:t>
            </a:r>
            <a:r>
              <a:rPr kumimoji="0" lang="el-GR"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Τ</a:t>
            </a: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 είναι πολύ μικρότερο (ή πολύ μεγαλύτερο) του </a:t>
            </a:r>
            <a:r>
              <a:rPr kumimoji="0" lang="el-GR" altLang="el-GR" sz="2800" b="0" i="1"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μ</a:t>
            </a:r>
            <a:r>
              <a:rPr kumimoji="0" lang="el-GR" altLang="el-GR" sz="2800" b="0" i="1" u="none" strike="noStrike" kern="1200" cap="none" spc="0" normalizeH="0" baseline="-25000" noProof="0" smtClean="0">
                <a:ln>
                  <a:noFill/>
                </a:ln>
                <a:solidFill>
                  <a:srgbClr val="996600"/>
                </a:solidFill>
                <a:effectLst/>
                <a:uLnTx/>
                <a:uFillTx/>
                <a:latin typeface="Arial" panose="020B0604020202020204" pitchFamily="34" charset="0"/>
                <a:ea typeface="+mn-ea"/>
                <a:cs typeface="Arial" panose="020B0604020202020204" pitchFamily="34" charset="0"/>
              </a:rPr>
              <a:t>Τ  </a:t>
            </a:r>
            <a:r>
              <a:rPr kumimoji="0" lang="el-GR" altLang="el-GR" sz="2800" b="0" i="0" u="none" strike="noStrike" kern="1200" cap="none" spc="0" normalizeH="0" baseline="0" noProof="0" smtClean="0">
                <a:ln>
                  <a:noFill/>
                </a:ln>
                <a:solidFill>
                  <a:srgbClr val="996600"/>
                </a:solidFill>
                <a:effectLst/>
                <a:uLnTx/>
                <a:uFillTx/>
                <a:latin typeface="Arial" panose="020B0604020202020204" pitchFamily="34" charset="0"/>
                <a:ea typeface="+mn-ea"/>
                <a:cs typeface="Arial" panose="020B0604020202020204" pitchFamily="34" charset="0"/>
              </a:rPr>
              <a:t>έχουμε την αναγκαία συνθήκη για να απορρίψουμε τη μηδενική υπόθεση</a:t>
            </a:r>
            <a:endParaRPr kumimoji="0" lang="el-GR" altLang="el-GR" sz="2800" b="0" i="0" u="none" strike="noStrike" kern="1200" cap="none" spc="0" normalizeH="0" baseline="-25000" noProof="0" smtClean="0">
              <a:ln>
                <a:noFill/>
              </a:ln>
              <a:solidFill>
                <a:srgbClr val="99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383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20725" y="290513"/>
            <a:ext cx="7775575" cy="1077912"/>
          </a:xfrm>
        </p:spPr>
        <p:txBody>
          <a:bodyPr/>
          <a:lstStyle/>
          <a:p>
            <a:pPr eaLnBrk="1" hangingPunct="1"/>
            <a:r>
              <a:rPr lang="nb-NO" altLang="el-GR" sz="3800" b="1" smtClean="0"/>
              <a:t>Wilcoxon rank sum test </a:t>
            </a:r>
            <a:br>
              <a:rPr lang="nb-NO" altLang="el-GR" sz="3800" b="1" smtClean="0"/>
            </a:br>
            <a:r>
              <a:rPr lang="el-GR" altLang="el-GR" sz="3800" b="1" smtClean="0">
                <a:solidFill>
                  <a:schemeClr val="tx1"/>
                </a:solidFill>
              </a:rPr>
              <a:t>(</a:t>
            </a:r>
            <a:r>
              <a:rPr lang="nb-NO" altLang="el-GR" sz="3800" b="1" smtClean="0">
                <a:solidFill>
                  <a:schemeClr val="tx1"/>
                </a:solidFill>
              </a:rPr>
              <a:t>Mann-Whitney U test)</a:t>
            </a:r>
            <a:endParaRPr lang="en-US" altLang="el-GR" sz="3800" b="1" smtClean="0">
              <a:solidFill>
                <a:schemeClr val="tx1"/>
              </a:solidFill>
            </a:endParaRPr>
          </a:p>
        </p:txBody>
      </p:sp>
      <p:sp>
        <p:nvSpPr>
          <p:cNvPr id="13315" name="Rectangle 3"/>
          <p:cNvSpPr>
            <a:spLocks noGrp="1" noChangeArrowheads="1"/>
          </p:cNvSpPr>
          <p:nvPr>
            <p:ph type="body" idx="1"/>
          </p:nvPr>
        </p:nvSpPr>
        <p:spPr>
          <a:xfrm>
            <a:off x="755650" y="1628775"/>
            <a:ext cx="7772400" cy="4687888"/>
          </a:xfrm>
        </p:spPr>
        <p:txBody>
          <a:bodyPr/>
          <a:lstStyle/>
          <a:p>
            <a:pPr eaLnBrk="1" hangingPunct="1">
              <a:lnSpc>
                <a:spcPct val="80000"/>
              </a:lnSpc>
              <a:buFont typeface="Wingdings" panose="05000000000000000000" pitchFamily="2" charset="2"/>
              <a:buNone/>
            </a:pPr>
            <a:endParaRPr lang="nb-NO" altLang="el-GR" sz="1900" smtClean="0"/>
          </a:p>
          <a:p>
            <a:pPr eaLnBrk="1" hangingPunct="1">
              <a:lnSpc>
                <a:spcPct val="95000"/>
              </a:lnSpc>
              <a:buFont typeface="Wingdings" panose="05000000000000000000" pitchFamily="2" charset="2"/>
              <a:buNone/>
            </a:pPr>
            <a:r>
              <a:rPr lang="el-GR" altLang="el-GR" sz="2100" smtClean="0"/>
              <a:t>Στη  στατιστική, το τεστ </a:t>
            </a:r>
            <a:r>
              <a:rPr lang="el-GR" altLang="el-GR" sz="2100" b="1" smtClean="0"/>
              <a:t>Mann-Whitney </a:t>
            </a:r>
            <a:r>
              <a:rPr lang="el-GR" altLang="el-GR" sz="2100" b="1" i="1" smtClean="0"/>
              <a:t>U</a:t>
            </a:r>
            <a:r>
              <a:rPr lang="el-GR" altLang="el-GR" sz="2100" smtClean="0"/>
              <a:t> (ονομάζεται και </a:t>
            </a:r>
            <a:r>
              <a:rPr lang="el-GR" altLang="el-GR" sz="2100" b="1" smtClean="0"/>
              <a:t>Mann-Whitney-Wilcoxon</a:t>
            </a:r>
            <a:r>
              <a:rPr lang="el-GR" altLang="el-GR" sz="2100" smtClean="0"/>
              <a:t> (</a:t>
            </a:r>
            <a:r>
              <a:rPr lang="el-GR" altLang="el-GR" sz="2100" b="1" smtClean="0"/>
              <a:t>MWW</a:t>
            </a:r>
            <a:r>
              <a:rPr lang="el-GR" altLang="el-GR" sz="2100" smtClean="0"/>
              <a:t>), </a:t>
            </a:r>
            <a:r>
              <a:rPr lang="el-GR" altLang="el-GR" sz="2100" b="1" smtClean="0"/>
              <a:t>Wilcoxon rank-sum test</a:t>
            </a:r>
            <a:r>
              <a:rPr lang="el-GR" altLang="el-GR" sz="2100" smtClean="0"/>
              <a:t> ή </a:t>
            </a:r>
            <a:r>
              <a:rPr lang="el-GR" altLang="el-GR" sz="2100" b="1" smtClean="0"/>
              <a:t>Wilcoxon-Mann-Whitney</a:t>
            </a:r>
            <a:r>
              <a:rPr lang="el-GR" altLang="el-GR" sz="2100" smtClean="0"/>
              <a:t>) είναι ένα </a:t>
            </a:r>
            <a:r>
              <a:rPr lang="el-GR" altLang="el-GR" sz="2100" smtClean="0">
                <a:hlinkClick r:id="rId2" tooltip="Non-parametric statistics"/>
              </a:rPr>
              <a:t> μη παραμετρικό </a:t>
            </a:r>
            <a:r>
              <a:rPr lang="el-GR" altLang="el-GR" sz="2100" smtClean="0"/>
              <a:t>τεστ που εξετάζει αν δύο δείγματα προέρχονται από την ίδια κατανομή.  </a:t>
            </a:r>
          </a:p>
          <a:p>
            <a:pPr eaLnBrk="1" hangingPunct="1">
              <a:lnSpc>
                <a:spcPct val="95000"/>
              </a:lnSpc>
              <a:buFont typeface="Wingdings" panose="05000000000000000000" pitchFamily="2" charset="2"/>
              <a:buNone/>
            </a:pPr>
            <a:endParaRPr lang="el-GR" altLang="el-GR" sz="2100" smtClean="0"/>
          </a:p>
          <a:p>
            <a:pPr eaLnBrk="1" hangingPunct="1">
              <a:lnSpc>
                <a:spcPct val="95000"/>
              </a:lnSpc>
              <a:buFont typeface="Wingdings" panose="05000000000000000000" pitchFamily="2" charset="2"/>
              <a:buNone/>
            </a:pPr>
            <a:r>
              <a:rPr lang="el-GR" altLang="el-GR" sz="2100" smtClean="0"/>
              <a:t>Τα δύο δείγματα πρέπει να είναι  </a:t>
            </a:r>
            <a:r>
              <a:rPr lang="el-GR" altLang="el-GR" sz="2100" smtClean="0">
                <a:hlinkClick r:id="rId3" tooltip="Statistical independence"/>
              </a:rPr>
              <a:t>ανεξάρτητα </a:t>
            </a:r>
            <a:r>
              <a:rPr lang="el-GR" altLang="el-GR" sz="2100" smtClean="0"/>
              <a:t> και  οι τιμές στην κλίμακα να είναι  </a:t>
            </a:r>
            <a:r>
              <a:rPr lang="el-GR" altLang="el-GR" sz="2100" smtClean="0">
                <a:hlinkClick r:id="rId4" tooltip="Ordinal measurement"/>
              </a:rPr>
              <a:t>τακτικές </a:t>
            </a:r>
            <a:r>
              <a:rPr lang="el-GR" altLang="el-GR" sz="2100" smtClean="0"/>
              <a:t> ή συνεχείς  δηλαδή να μπορεί κανείς να πει ποια είναι η μεγαλύτερη και ποια η μικρότερη</a:t>
            </a:r>
            <a:endParaRPr lang="nb-NO" altLang="el-GR" sz="2100" smtClean="0"/>
          </a:p>
        </p:txBody>
      </p:sp>
    </p:spTree>
    <p:extLst>
      <p:ext uri="{BB962C8B-B14F-4D97-AF65-F5344CB8AC3E}">
        <p14:creationId xmlns:p14="http://schemas.microsoft.com/office/powerpoint/2010/main" val="3416497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39750" y="1700213"/>
            <a:ext cx="8229600" cy="4495800"/>
          </a:xfrm>
        </p:spPr>
        <p:txBody>
          <a:bodyPr/>
          <a:lstStyle/>
          <a:p>
            <a:pPr eaLnBrk="1" hangingPunct="1">
              <a:buFont typeface="Wingdings" panose="05000000000000000000" pitchFamily="2" charset="2"/>
              <a:buNone/>
            </a:pPr>
            <a:r>
              <a:rPr lang="el-GR" altLang="el-GR" dirty="0" smtClean="0"/>
              <a:t>Είναι ένα από τα πιο γνωστά μη παραμετρικά τεστ. </a:t>
            </a:r>
          </a:p>
          <a:p>
            <a:pPr eaLnBrk="1" hangingPunct="1">
              <a:buFont typeface="Wingdings" panose="05000000000000000000" pitchFamily="2" charset="2"/>
              <a:buNone/>
            </a:pPr>
            <a:r>
              <a:rPr lang="el-GR" altLang="el-GR" dirty="0" err="1" smtClean="0"/>
              <a:t>Περιγράφηκε</a:t>
            </a:r>
            <a:r>
              <a:rPr lang="el-GR" altLang="el-GR" dirty="0" smtClean="0"/>
              <a:t> αρχικά από τον  </a:t>
            </a:r>
            <a:r>
              <a:rPr lang="el-GR" altLang="el-GR" dirty="0" err="1" smtClean="0">
                <a:hlinkClick r:id="rId2" tooltip="Frank Wilcoxon"/>
              </a:rPr>
              <a:t>Wilcoxon</a:t>
            </a:r>
            <a:r>
              <a:rPr lang="el-GR" altLang="el-GR" dirty="0" smtClean="0"/>
              <a:t> το 1945 για δείγματα ίσου μεγέθους. Οι </a:t>
            </a:r>
            <a:r>
              <a:rPr lang="el-GR" altLang="el-GR" u="sng" dirty="0" err="1" smtClean="0">
                <a:solidFill>
                  <a:srgbClr val="FFCC66"/>
                </a:solidFill>
              </a:rPr>
              <a:t>Mann</a:t>
            </a:r>
            <a:r>
              <a:rPr lang="el-GR" altLang="el-GR" u="sng" dirty="0" smtClean="0">
                <a:solidFill>
                  <a:srgbClr val="FFCC66"/>
                </a:solidFill>
              </a:rPr>
              <a:t> και</a:t>
            </a:r>
            <a:r>
              <a:rPr lang="el-GR" altLang="el-GR" dirty="0" smtClean="0"/>
              <a:t> </a:t>
            </a:r>
            <a:r>
              <a:rPr lang="el-GR" altLang="el-GR" u="sng" dirty="0" err="1" smtClean="0">
                <a:solidFill>
                  <a:srgbClr val="FFCC66"/>
                </a:solidFill>
              </a:rPr>
              <a:t>Whitney</a:t>
            </a:r>
            <a:r>
              <a:rPr lang="el-GR" altLang="el-GR" dirty="0" smtClean="0"/>
              <a:t> (1947) το επέκτειναν.  </a:t>
            </a:r>
          </a:p>
          <a:p>
            <a:pPr eaLnBrk="1" hangingPunct="1">
              <a:buFont typeface="Wingdings" panose="05000000000000000000" pitchFamily="2" charset="2"/>
              <a:buNone/>
            </a:pPr>
            <a:r>
              <a:rPr lang="el-GR" altLang="el-GR" dirty="0" smtClean="0"/>
              <a:t>Μοιάζει με το </a:t>
            </a:r>
            <a:r>
              <a:rPr lang="el-GR" altLang="el-GR" i="1" dirty="0" smtClean="0">
                <a:solidFill>
                  <a:srgbClr val="FFCC66"/>
                </a:solidFill>
              </a:rPr>
              <a:t>t</a:t>
            </a:r>
            <a:r>
              <a:rPr lang="el-GR" altLang="el-GR" dirty="0" smtClean="0"/>
              <a:t>  </a:t>
            </a:r>
            <a:r>
              <a:rPr lang="el-GR" altLang="el-GR" dirty="0" err="1" smtClean="0"/>
              <a:t>test</a:t>
            </a:r>
            <a:r>
              <a:rPr lang="el-GR" altLang="el-GR" dirty="0" smtClean="0"/>
              <a:t>, μετά από ιεράρχηση των τιμών των δύο μεταβλητών</a:t>
            </a:r>
            <a:endParaRPr lang="en-US" altLang="el-GR" dirty="0" smtClean="0"/>
          </a:p>
        </p:txBody>
      </p:sp>
      <p:sp>
        <p:nvSpPr>
          <p:cNvPr id="11269" name="Text Box 5"/>
          <p:cNvSpPr txBox="1">
            <a:spLocks noChangeArrowheads="1"/>
          </p:cNvSpPr>
          <p:nvPr/>
        </p:nvSpPr>
        <p:spPr bwMode="auto">
          <a:xfrm>
            <a:off x="684213" y="333375"/>
            <a:ext cx="7559675" cy="701675"/>
          </a:xfrm>
          <a:prstGeom prst="rect">
            <a:avLst/>
          </a:prstGeom>
          <a:noFill/>
          <a:ln w="9525">
            <a:noFill/>
            <a:miter lim="800000"/>
            <a:headEnd/>
            <a:tailEnd/>
          </a:ln>
          <a:effectLst/>
        </p:spPr>
        <p:txBody>
          <a:bodyPr>
            <a:spAutoFit/>
          </a:bodyPr>
          <a:lstStyle/>
          <a:p>
            <a:pPr marL="0" marR="0" lvl="0" indent="0" algn="l" defTabSz="914400" rtl="1" eaLnBrk="1" fontAlgn="base" latinLnBrk="0" hangingPunct="1">
              <a:lnSpc>
                <a:spcPct val="100000"/>
              </a:lnSpc>
              <a:spcBef>
                <a:spcPct val="50000"/>
              </a:spcBef>
              <a:spcAft>
                <a:spcPct val="0"/>
              </a:spcAft>
              <a:buClrTx/>
              <a:buSzTx/>
              <a:buFontTx/>
              <a:buNone/>
              <a:tabLst/>
              <a:defRPr/>
            </a:pPr>
            <a:r>
              <a:rPr kumimoji="0" lang="nb-NO"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rPr>
              <a:t>Wilcoxon rank sum test</a:t>
            </a:r>
            <a:endParaRPr kumimoji="0" lang="el-GR"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endParaRPr>
          </a:p>
        </p:txBody>
      </p:sp>
    </p:spTree>
    <p:extLst>
      <p:ext uri="{BB962C8B-B14F-4D97-AF65-F5344CB8AC3E}">
        <p14:creationId xmlns:p14="http://schemas.microsoft.com/office/powerpoint/2010/main" val="4161344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827088" y="1052513"/>
            <a:ext cx="7772400" cy="4687887"/>
          </a:xfrm>
        </p:spPr>
        <p:txBody>
          <a:bodyPr/>
          <a:lstStyle/>
          <a:p>
            <a:pPr eaLnBrk="1" hangingPunct="1">
              <a:lnSpc>
                <a:spcPct val="80000"/>
              </a:lnSpc>
              <a:buFont typeface="Wingdings" panose="05000000000000000000" pitchFamily="2" charset="2"/>
              <a:buNone/>
            </a:pPr>
            <a:endParaRPr lang="nb-NO" altLang="el-GR" sz="1900" b="1" smtClean="0"/>
          </a:p>
          <a:p>
            <a:pPr eaLnBrk="1" hangingPunct="1">
              <a:lnSpc>
                <a:spcPct val="80000"/>
              </a:lnSpc>
              <a:buFont typeface="Wingdings" panose="05000000000000000000" pitchFamily="2" charset="2"/>
              <a:buNone/>
            </a:pPr>
            <a:endParaRPr lang="nb-NO" altLang="el-GR" sz="1900" b="1" smtClean="0"/>
          </a:p>
          <a:p>
            <a:pPr eaLnBrk="1" hangingPunct="1">
              <a:lnSpc>
                <a:spcPct val="80000"/>
              </a:lnSpc>
              <a:buFont typeface="Wingdings" panose="05000000000000000000" pitchFamily="2" charset="2"/>
              <a:buNone/>
            </a:pPr>
            <a:r>
              <a:rPr lang="el-GR" altLang="el-GR" sz="2100" b="1" smtClean="0"/>
              <a:t>Δεν έχουμε </a:t>
            </a:r>
            <a:r>
              <a:rPr lang="nb-NO" altLang="el-GR" sz="2100" b="1" smtClean="0"/>
              <a:t>paired data</a:t>
            </a:r>
            <a:r>
              <a:rPr lang="el-GR" altLang="el-GR" sz="2100" b="1" smtClean="0"/>
              <a:t> δηλαδή τους ίδιους αποκρινόμενους για διαφορετικές ερωτήσεις αλλά δύο ομάδες αποκρινόμενων μεγέθους</a:t>
            </a:r>
            <a:r>
              <a:rPr lang="nb-NO" altLang="el-GR" sz="2100" b="1" smtClean="0"/>
              <a:t> n</a:t>
            </a:r>
            <a:r>
              <a:rPr lang="nb-NO" altLang="el-GR" sz="2100" b="1" baseline="-25000" smtClean="0"/>
              <a:t>1</a:t>
            </a:r>
            <a:r>
              <a:rPr lang="nb-NO" altLang="el-GR" sz="2100" b="1" smtClean="0"/>
              <a:t> </a:t>
            </a:r>
            <a:r>
              <a:rPr lang="el-GR" altLang="el-GR" sz="2100" b="1" smtClean="0"/>
              <a:t>για το γκρουπ</a:t>
            </a:r>
            <a:r>
              <a:rPr lang="nb-NO" altLang="el-GR" sz="2100" b="1" smtClean="0"/>
              <a:t> 1 </a:t>
            </a:r>
            <a:r>
              <a:rPr lang="el-GR" altLang="el-GR" sz="2100" b="1" smtClean="0"/>
              <a:t>και </a:t>
            </a:r>
            <a:r>
              <a:rPr lang="nb-NO" altLang="el-GR" sz="2100" b="1" smtClean="0"/>
              <a:t>n</a:t>
            </a:r>
            <a:r>
              <a:rPr lang="nb-NO" altLang="el-GR" sz="2100" b="1" baseline="-25000" smtClean="0"/>
              <a:t>2</a:t>
            </a:r>
            <a:r>
              <a:rPr lang="nb-NO" altLang="el-GR" sz="2100" b="1" smtClean="0"/>
              <a:t> </a:t>
            </a:r>
            <a:r>
              <a:rPr lang="el-GR" altLang="el-GR" sz="2100" b="1" smtClean="0"/>
              <a:t>για το γκρουπ</a:t>
            </a:r>
            <a:r>
              <a:rPr lang="nb-NO" altLang="el-GR" sz="2100" b="1" smtClean="0"/>
              <a:t> 2. </a:t>
            </a:r>
          </a:p>
          <a:p>
            <a:pPr eaLnBrk="1" hangingPunct="1">
              <a:lnSpc>
                <a:spcPct val="80000"/>
              </a:lnSpc>
              <a:buFont typeface="Wingdings" panose="05000000000000000000" pitchFamily="2" charset="2"/>
              <a:buNone/>
            </a:pPr>
            <a:endParaRPr lang="nb-NO" altLang="el-GR" sz="2100" b="1" smtClean="0"/>
          </a:p>
          <a:p>
            <a:pPr eaLnBrk="1" hangingPunct="1">
              <a:lnSpc>
                <a:spcPct val="80000"/>
              </a:lnSpc>
              <a:buFont typeface="Wingdings" panose="05000000000000000000" pitchFamily="2" charset="2"/>
              <a:buNone/>
            </a:pPr>
            <a:r>
              <a:rPr lang="el-GR" altLang="el-GR" sz="2100" b="1" smtClean="0">
                <a:solidFill>
                  <a:srgbClr val="FF00FF"/>
                </a:solidFill>
              </a:rPr>
              <a:t>Προϋποθέσεις</a:t>
            </a:r>
            <a:r>
              <a:rPr lang="nb-NO" altLang="el-GR" sz="2100" b="1" smtClean="0">
                <a:solidFill>
                  <a:srgbClr val="FF00FF"/>
                </a:solidFill>
              </a:rPr>
              <a:t>:</a:t>
            </a:r>
            <a:r>
              <a:rPr lang="nb-NO" altLang="el-GR" sz="2100" b="1" smtClean="0"/>
              <a:t> </a:t>
            </a:r>
            <a:r>
              <a:rPr lang="el-GR" altLang="el-GR" sz="2100" b="1" smtClean="0"/>
              <a:t>Ανεξαρτησία μεταξύ των γκρουπ˙ κατανομές με ίδια κλίση</a:t>
            </a:r>
            <a:endParaRPr lang="nb-NO" altLang="el-GR" sz="2100" b="1" smtClean="0"/>
          </a:p>
          <a:p>
            <a:pPr eaLnBrk="1" hangingPunct="1">
              <a:lnSpc>
                <a:spcPct val="80000"/>
              </a:lnSpc>
              <a:buFont typeface="Wingdings" panose="05000000000000000000" pitchFamily="2" charset="2"/>
              <a:buNone/>
            </a:pPr>
            <a:endParaRPr lang="nb-NO" altLang="el-GR" sz="2100" b="1" smtClean="0"/>
          </a:p>
          <a:p>
            <a:pPr eaLnBrk="1" hangingPunct="1">
              <a:lnSpc>
                <a:spcPct val="80000"/>
              </a:lnSpc>
              <a:buFont typeface="Wingdings" panose="05000000000000000000" pitchFamily="2" charset="2"/>
              <a:buNone/>
            </a:pPr>
            <a:r>
              <a:rPr lang="el-GR" altLang="el-GR" sz="2100" b="1" smtClean="0"/>
              <a:t>Ελέγχουμε αν οι τιμές στα δύο γκρουπ προέρχονται από πληθυσμούς με διαφορετικά σχήματα κατανομών</a:t>
            </a:r>
            <a:endParaRPr lang="nb-NO" altLang="el-GR" sz="2100" b="1" smtClean="0"/>
          </a:p>
        </p:txBody>
      </p:sp>
      <p:sp>
        <p:nvSpPr>
          <p:cNvPr id="14341" name="Text Box 5"/>
          <p:cNvSpPr txBox="1">
            <a:spLocks noChangeArrowheads="1"/>
          </p:cNvSpPr>
          <p:nvPr/>
        </p:nvSpPr>
        <p:spPr bwMode="auto">
          <a:xfrm>
            <a:off x="684213" y="333375"/>
            <a:ext cx="7559675" cy="701675"/>
          </a:xfrm>
          <a:prstGeom prst="rect">
            <a:avLst/>
          </a:prstGeom>
          <a:noFill/>
          <a:ln w="9525">
            <a:noFill/>
            <a:miter lim="800000"/>
            <a:headEnd/>
            <a:tailEnd/>
          </a:ln>
          <a:effectLst/>
        </p:spPr>
        <p:txBody>
          <a:bodyPr>
            <a:spAutoFit/>
          </a:bodyPr>
          <a:lstStyle/>
          <a:p>
            <a:pPr marL="0" marR="0" lvl="0" indent="0" algn="l" defTabSz="914400" rtl="1" eaLnBrk="1" fontAlgn="base" latinLnBrk="0" hangingPunct="1">
              <a:lnSpc>
                <a:spcPct val="100000"/>
              </a:lnSpc>
              <a:spcBef>
                <a:spcPct val="50000"/>
              </a:spcBef>
              <a:spcAft>
                <a:spcPct val="0"/>
              </a:spcAft>
              <a:buClrTx/>
              <a:buSzTx/>
              <a:buFontTx/>
              <a:buNone/>
              <a:tabLst/>
              <a:defRPr/>
            </a:pPr>
            <a:r>
              <a:rPr kumimoji="0" lang="nb-NO"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rPr>
              <a:t>Wilcoxon rank sum test</a:t>
            </a:r>
            <a:endParaRPr kumimoji="0" lang="el-GR"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endParaRPr>
          </a:p>
        </p:txBody>
      </p:sp>
    </p:spTree>
    <p:extLst>
      <p:ext uri="{BB962C8B-B14F-4D97-AF65-F5344CB8AC3E}">
        <p14:creationId xmlns:p14="http://schemas.microsoft.com/office/powerpoint/2010/main" val="2496459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1268413"/>
            <a:ext cx="8229600" cy="1143000"/>
          </a:xfrm>
        </p:spPr>
        <p:txBody>
          <a:bodyPr/>
          <a:lstStyle/>
          <a:p>
            <a:pPr eaLnBrk="1" hangingPunct="1"/>
            <a:r>
              <a:rPr lang="nb-NO" altLang="el-GR" sz="2900" b="1" smtClean="0"/>
              <a:t>A- </a:t>
            </a:r>
            <a:r>
              <a:rPr lang="el-GR" altLang="el-GR" sz="2900" b="1" smtClean="0"/>
              <a:t>Μικρά δείγματα</a:t>
            </a:r>
            <a:r>
              <a:rPr lang="nb-NO" altLang="el-GR" sz="2900" b="1" smtClean="0"/>
              <a:t> n&lt; 20 :</a:t>
            </a:r>
            <a:endParaRPr lang="en-US" altLang="el-GR" sz="2900" b="1" smtClean="0"/>
          </a:p>
        </p:txBody>
      </p:sp>
      <p:sp>
        <p:nvSpPr>
          <p:cNvPr id="16387" name="Rectangle 3"/>
          <p:cNvSpPr>
            <a:spLocks noGrp="1" noChangeArrowheads="1"/>
          </p:cNvSpPr>
          <p:nvPr>
            <p:ph type="body" idx="1"/>
          </p:nvPr>
        </p:nvSpPr>
        <p:spPr>
          <a:xfrm>
            <a:off x="468313" y="1628775"/>
            <a:ext cx="8229600" cy="4495800"/>
          </a:xfrm>
        </p:spPr>
        <p:txBody>
          <a:bodyPr/>
          <a:lstStyle/>
          <a:p>
            <a:pPr eaLnBrk="1" hangingPunct="1">
              <a:lnSpc>
                <a:spcPct val="80000"/>
              </a:lnSpc>
              <a:buFont typeface="Wingdings" panose="05000000000000000000" pitchFamily="2" charset="2"/>
              <a:buNone/>
            </a:pPr>
            <a:endParaRPr lang="nb-NO" altLang="el-GR" sz="1700" b="1" smtClean="0"/>
          </a:p>
          <a:p>
            <a:pPr eaLnBrk="1" hangingPunct="1">
              <a:lnSpc>
                <a:spcPct val="80000"/>
              </a:lnSpc>
              <a:buFont typeface="Wingdings" panose="05000000000000000000" pitchFamily="2" charset="2"/>
              <a:buNone/>
            </a:pPr>
            <a:endParaRPr lang="nb-NO" altLang="el-GR" sz="1700" b="1" smtClean="0"/>
          </a:p>
          <a:p>
            <a:pPr lvl="1" eaLnBrk="1" hangingPunct="1">
              <a:lnSpc>
                <a:spcPct val="80000"/>
              </a:lnSpc>
              <a:buFont typeface="Wingdings" panose="05000000000000000000" pitchFamily="2" charset="2"/>
              <a:buNone/>
            </a:pPr>
            <a:r>
              <a:rPr lang="nb-NO" altLang="el-GR" sz="2000" b="1" smtClean="0"/>
              <a:t>-</a:t>
            </a:r>
            <a:r>
              <a:rPr lang="el-GR" altLang="el-GR" sz="2000" b="1" smtClean="0"/>
              <a:t>Ιεραρχούμε </a:t>
            </a:r>
            <a:r>
              <a:rPr lang="en-US" altLang="el-GR" sz="2000" b="1" smtClean="0"/>
              <a:t>(r</a:t>
            </a:r>
            <a:r>
              <a:rPr lang="nb-NO" altLang="el-GR" sz="2000" b="1" smtClean="0"/>
              <a:t>ank) </a:t>
            </a:r>
            <a:r>
              <a:rPr lang="el-GR" altLang="el-GR" sz="2000" b="1" smtClean="0"/>
              <a:t>σε αύξουσα σειρά όλες τις τιμές κι από τα δύο γκρουπ σαν αν ήταν από το ίδιο γκρουπ</a:t>
            </a:r>
            <a:endParaRPr lang="nb-NO" altLang="el-GR" sz="2000" b="1" smtClean="0"/>
          </a:p>
          <a:p>
            <a:pPr lvl="1" eaLnBrk="1" hangingPunct="1">
              <a:lnSpc>
                <a:spcPct val="80000"/>
              </a:lnSpc>
              <a:buFont typeface="Wingdings" panose="05000000000000000000" pitchFamily="2" charset="2"/>
              <a:buNone/>
            </a:pPr>
            <a:r>
              <a:rPr lang="nb-NO" altLang="el-GR" sz="2000" b="1" smtClean="0">
                <a:solidFill>
                  <a:srgbClr val="FF00FF"/>
                </a:solidFill>
              </a:rPr>
              <a:t>*</a:t>
            </a:r>
            <a:r>
              <a:rPr lang="el-GR" altLang="el-GR" sz="2000" b="1" smtClean="0">
                <a:solidFill>
                  <a:srgbClr val="FF00FF"/>
                </a:solidFill>
              </a:rPr>
              <a:t>Σε περίπτωση που έχουμε κάποια τιμή που είναι ίδια στα δύο γκρουπ, βάζουμε τον μέσο όρο αυτής της τιμής</a:t>
            </a:r>
            <a:r>
              <a:rPr lang="nb-NO" altLang="el-GR" sz="2000" b="1" smtClean="0">
                <a:solidFill>
                  <a:srgbClr val="00FFFF"/>
                </a:solidFill>
              </a:rPr>
              <a:t>.</a:t>
            </a:r>
          </a:p>
          <a:p>
            <a:pPr lvl="1" eaLnBrk="1" hangingPunct="1">
              <a:lnSpc>
                <a:spcPct val="80000"/>
              </a:lnSpc>
              <a:buFont typeface="Wingdings" panose="05000000000000000000" pitchFamily="2" charset="2"/>
              <a:buNone/>
            </a:pPr>
            <a:endParaRPr lang="nb-NO" altLang="el-GR" sz="2000" b="1" smtClean="0">
              <a:solidFill>
                <a:srgbClr val="00FFFF"/>
              </a:solidFill>
            </a:endParaRPr>
          </a:p>
          <a:p>
            <a:pPr lvl="1" eaLnBrk="1" hangingPunct="1">
              <a:lnSpc>
                <a:spcPct val="80000"/>
              </a:lnSpc>
              <a:buFont typeface="Wingdings" panose="05000000000000000000" pitchFamily="2" charset="2"/>
              <a:buNone/>
            </a:pPr>
            <a:r>
              <a:rPr lang="nb-NO" altLang="el-GR" sz="2000" b="1" smtClean="0"/>
              <a:t>-</a:t>
            </a:r>
            <a:r>
              <a:rPr lang="el-GR" altLang="el-GR" sz="2000" b="1" smtClean="0"/>
              <a:t>Έστω</a:t>
            </a:r>
            <a:r>
              <a:rPr lang="nb-NO" altLang="el-GR" sz="2000" b="1" smtClean="0"/>
              <a:t> </a:t>
            </a:r>
            <a:r>
              <a:rPr lang="nb-NO" altLang="el-GR" sz="2000" b="1" smtClean="0">
                <a:solidFill>
                  <a:schemeClr val="hlink"/>
                </a:solidFill>
              </a:rPr>
              <a:t>T</a:t>
            </a:r>
            <a:r>
              <a:rPr lang="nb-NO" altLang="el-GR" sz="2000" b="1" smtClean="0"/>
              <a:t> </a:t>
            </a:r>
            <a:r>
              <a:rPr lang="el-GR" altLang="el-GR" sz="2000" b="1" smtClean="0"/>
              <a:t>το άθροισμα των ιεραρχημένων τιμών εκείνου του γκρουπ που έχει το μικρότερο άθροισμα εκ των δύο</a:t>
            </a:r>
            <a:r>
              <a:rPr lang="nb-NO" altLang="el-GR" sz="2000" b="1" smtClean="0"/>
              <a:t>. </a:t>
            </a:r>
          </a:p>
          <a:p>
            <a:pPr lvl="1" eaLnBrk="1" hangingPunct="1">
              <a:lnSpc>
                <a:spcPct val="80000"/>
              </a:lnSpc>
              <a:buFont typeface="Wingdings" panose="05000000000000000000" pitchFamily="2" charset="2"/>
              <a:buNone/>
            </a:pPr>
            <a:r>
              <a:rPr lang="el-GR" altLang="el-GR" sz="2000" b="1" smtClean="0"/>
              <a:t>Αν (υποθετικά) οι τιμές των δύο γκρουπ έχουν την ίδια κατανομή τότε η κατανομή του </a:t>
            </a:r>
            <a:r>
              <a:rPr lang="nb-NO" altLang="el-GR" sz="2000" b="1" smtClean="0">
                <a:solidFill>
                  <a:schemeClr val="hlink"/>
                </a:solidFill>
              </a:rPr>
              <a:t>T </a:t>
            </a:r>
            <a:r>
              <a:rPr lang="el-GR" altLang="el-GR" sz="2000" b="1" smtClean="0"/>
              <a:t>είναι γνωστή</a:t>
            </a:r>
            <a:r>
              <a:rPr lang="nb-NO" altLang="el-GR" sz="2000" b="1" smtClean="0"/>
              <a:t>. </a:t>
            </a:r>
          </a:p>
          <a:p>
            <a:pPr lvl="1" eaLnBrk="1" hangingPunct="1">
              <a:lnSpc>
                <a:spcPct val="80000"/>
              </a:lnSpc>
              <a:buFont typeface="Wingdings" panose="05000000000000000000" pitchFamily="2" charset="2"/>
              <a:buNone/>
            </a:pPr>
            <a:endParaRPr lang="nb-NO" altLang="el-GR" sz="2000" b="1" smtClean="0"/>
          </a:p>
          <a:p>
            <a:pPr lvl="1" eaLnBrk="1" hangingPunct="1">
              <a:lnSpc>
                <a:spcPct val="80000"/>
              </a:lnSpc>
              <a:buFont typeface="Wingdings" panose="05000000000000000000" pitchFamily="2" charset="2"/>
              <a:buNone/>
            </a:pPr>
            <a:r>
              <a:rPr lang="el-GR" altLang="el-GR" sz="2000" b="1" smtClean="0"/>
              <a:t>Συγκεκριμένα, η αναμενόμενη τιμή του μέσου όρου και της διακύμανσης είναι συναρτήσεις του </a:t>
            </a:r>
            <a:r>
              <a:rPr lang="nb-NO" altLang="el-GR" sz="2000" b="1" i="1" smtClean="0">
                <a:solidFill>
                  <a:srgbClr val="FF00FF"/>
                </a:solidFill>
              </a:rPr>
              <a:t>n</a:t>
            </a:r>
            <a:r>
              <a:rPr lang="nb-NO" altLang="el-GR" sz="2000" b="1" i="1" baseline="-25000" smtClean="0">
                <a:solidFill>
                  <a:srgbClr val="FF00FF"/>
                </a:solidFill>
              </a:rPr>
              <a:t>1</a:t>
            </a:r>
            <a:r>
              <a:rPr lang="nb-NO" altLang="el-GR" sz="2000" b="1" smtClean="0"/>
              <a:t>  </a:t>
            </a:r>
            <a:r>
              <a:rPr lang="el-GR" altLang="el-GR" sz="2000" b="1" smtClean="0"/>
              <a:t>και του</a:t>
            </a:r>
            <a:r>
              <a:rPr lang="nb-NO" altLang="el-GR" sz="2000" b="1" smtClean="0"/>
              <a:t> </a:t>
            </a:r>
            <a:r>
              <a:rPr lang="nb-NO" altLang="el-GR" sz="2000" b="1" i="1" smtClean="0">
                <a:solidFill>
                  <a:srgbClr val="FF00FF"/>
                </a:solidFill>
              </a:rPr>
              <a:t>n</a:t>
            </a:r>
            <a:r>
              <a:rPr lang="nb-NO" altLang="el-GR" sz="2000" b="1" i="1" baseline="-25000" smtClean="0">
                <a:solidFill>
                  <a:srgbClr val="FF00FF"/>
                </a:solidFill>
              </a:rPr>
              <a:t>2</a:t>
            </a:r>
            <a:r>
              <a:rPr lang="nb-NO" altLang="el-GR" sz="2000" b="1" i="1" smtClean="0">
                <a:solidFill>
                  <a:srgbClr val="FF00FF"/>
                </a:solidFill>
              </a:rPr>
              <a:t>.</a:t>
            </a:r>
            <a:r>
              <a:rPr lang="nb-NO" altLang="el-GR" sz="2000" b="1" smtClean="0">
                <a:solidFill>
                  <a:srgbClr val="FF00FF"/>
                </a:solidFill>
              </a:rPr>
              <a:t> </a:t>
            </a:r>
          </a:p>
          <a:p>
            <a:pPr eaLnBrk="1" hangingPunct="1">
              <a:lnSpc>
                <a:spcPct val="80000"/>
              </a:lnSpc>
            </a:pPr>
            <a:endParaRPr lang="en-US" altLang="el-GR" sz="1900" smtClean="0">
              <a:solidFill>
                <a:srgbClr val="FF00FF"/>
              </a:solidFill>
            </a:endParaRPr>
          </a:p>
        </p:txBody>
      </p:sp>
      <p:sp>
        <p:nvSpPr>
          <p:cNvPr id="15364" name="Text Box 4"/>
          <p:cNvSpPr txBox="1">
            <a:spLocks noChangeArrowheads="1"/>
          </p:cNvSpPr>
          <p:nvPr/>
        </p:nvSpPr>
        <p:spPr bwMode="auto">
          <a:xfrm>
            <a:off x="684213" y="333375"/>
            <a:ext cx="7559675" cy="701675"/>
          </a:xfrm>
          <a:prstGeom prst="rect">
            <a:avLst/>
          </a:prstGeom>
          <a:noFill/>
          <a:ln w="9525">
            <a:noFill/>
            <a:miter lim="800000"/>
            <a:headEnd/>
            <a:tailEnd/>
          </a:ln>
          <a:effectLst/>
        </p:spPr>
        <p:txBody>
          <a:bodyPr>
            <a:spAutoFit/>
          </a:bodyPr>
          <a:lstStyle/>
          <a:p>
            <a:pPr marL="0" marR="0" lvl="0" indent="0" algn="l" defTabSz="914400" rtl="1" eaLnBrk="1" fontAlgn="base" latinLnBrk="0" hangingPunct="1">
              <a:lnSpc>
                <a:spcPct val="100000"/>
              </a:lnSpc>
              <a:spcBef>
                <a:spcPct val="50000"/>
              </a:spcBef>
              <a:spcAft>
                <a:spcPct val="0"/>
              </a:spcAft>
              <a:buClrTx/>
              <a:buSzTx/>
              <a:buFontTx/>
              <a:buNone/>
              <a:tabLst/>
              <a:defRPr/>
            </a:pPr>
            <a:r>
              <a:rPr kumimoji="0" lang="nb-NO"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rPr>
              <a:t>Wilcoxon rank sum test</a:t>
            </a:r>
            <a:endParaRPr kumimoji="0" lang="el-GR" sz="4000" b="1" i="0" u="none" strike="noStrike" kern="1200" cap="none" spc="0" normalizeH="0" baseline="0" noProof="0">
              <a:ln>
                <a:noFill/>
              </a:ln>
              <a:solidFill>
                <a:srgbClr val="006633"/>
              </a:solidFill>
              <a:effectLst>
                <a:outerShdw blurRad="38100" dist="38100" dir="2700000" algn="tl">
                  <a:srgbClr val="C0C0C0"/>
                </a:outerShdw>
              </a:effectLst>
              <a:uLnTx/>
              <a:uFillTx/>
              <a:latin typeface="Tahoma" pitchFamily="34" charset="0"/>
              <a:ea typeface="+mn-ea"/>
              <a:cs typeface="Arial" panose="020B0604020202020204" pitchFamily="34" charset="0"/>
            </a:endParaRPr>
          </a:p>
        </p:txBody>
      </p:sp>
    </p:spTree>
    <p:extLst>
      <p:ext uri="{BB962C8B-B14F-4D97-AF65-F5344CB8AC3E}">
        <p14:creationId xmlns:p14="http://schemas.microsoft.com/office/powerpoint/2010/main" val="1844750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0488" tIns="44450" rIns="90488" bIns="44450" anchor="ctr" anchorCtr="1"/>
          <a:lstStyle/>
          <a:p>
            <a:pPr eaLnBrk="1" hangingPunct="1"/>
            <a:r>
              <a:rPr lang="en-US" altLang="el-GR" smtClean="0"/>
              <a:t/>
            </a:r>
            <a:br>
              <a:rPr lang="en-US" altLang="el-GR" smtClean="0"/>
            </a:br>
            <a:r>
              <a:rPr lang="el-GR" altLang="el-GR" smtClean="0"/>
              <a:t>Παράδειγμα</a:t>
            </a:r>
            <a:endParaRPr lang="en-US" altLang="el-GR" smtClean="0"/>
          </a:p>
        </p:txBody>
      </p:sp>
      <p:sp>
        <p:nvSpPr>
          <p:cNvPr id="17411" name="Rectangle 3"/>
          <p:cNvSpPr>
            <a:spLocks noGrp="1" noChangeArrowheads="1"/>
          </p:cNvSpPr>
          <p:nvPr>
            <p:ph type="body" sz="half" idx="1"/>
          </p:nvPr>
        </p:nvSpPr>
        <p:spPr>
          <a:xfrm>
            <a:off x="457200" y="1600200"/>
            <a:ext cx="7931150" cy="4530725"/>
          </a:xfrm>
          <a:noFill/>
        </p:spPr>
        <p:txBody>
          <a:bodyPr lIns="90488" tIns="44450" rIns="90488" bIns="44450"/>
          <a:lstStyle/>
          <a:p>
            <a:pPr eaLnBrk="1" hangingPunct="1">
              <a:lnSpc>
                <a:spcPct val="105000"/>
              </a:lnSpc>
              <a:buFont typeface="Wingdings" panose="05000000000000000000" pitchFamily="2" charset="2"/>
              <a:buNone/>
            </a:pPr>
            <a:r>
              <a:rPr lang="el-GR" altLang="el-GR" sz="2200" smtClean="0"/>
              <a:t>Θέλετε να δείτε αν το σε ένα τεστ τα αγόρια κάνουν τον ίδιο αριθμό λαθών με τα κορίτσια σε 100 ερωτήσεις. </a:t>
            </a:r>
            <a:endParaRPr lang="en-US" altLang="el-GR" sz="2200" smtClean="0"/>
          </a:p>
          <a:p>
            <a:pPr eaLnBrk="1" hangingPunct="1">
              <a:lnSpc>
                <a:spcPct val="105000"/>
              </a:lnSpc>
              <a:buFont typeface="Wingdings" panose="05000000000000000000" pitchFamily="2" charset="2"/>
              <a:buNone/>
            </a:pPr>
            <a:endParaRPr lang="en-US" altLang="el-GR" sz="2200" smtClean="0"/>
          </a:p>
          <a:p>
            <a:pPr eaLnBrk="1" hangingPunct="1">
              <a:lnSpc>
                <a:spcPct val="105000"/>
              </a:lnSpc>
              <a:buFont typeface="Wingdings" panose="05000000000000000000" pitchFamily="2" charset="2"/>
              <a:buNone/>
            </a:pPr>
            <a:r>
              <a:rPr lang="el-GR" altLang="el-GR" sz="2200" smtClean="0"/>
              <a:t>Οι λάθος απαντήσεις των 5 αγοριών (γκρουπ</a:t>
            </a:r>
            <a:r>
              <a:rPr lang="en-US" altLang="el-GR" sz="2200" smtClean="0"/>
              <a:t> 1</a:t>
            </a:r>
            <a:r>
              <a:rPr lang="el-GR" altLang="el-GR" sz="2200" smtClean="0"/>
              <a:t>)</a:t>
            </a:r>
            <a:r>
              <a:rPr lang="en-US" altLang="el-GR" sz="2200" smtClean="0"/>
              <a:t>, </a:t>
            </a:r>
            <a:r>
              <a:rPr lang="el-GR" altLang="el-GR" sz="2200" smtClean="0"/>
              <a:t>είναι</a:t>
            </a:r>
            <a:r>
              <a:rPr lang="en-US" altLang="el-GR" sz="2200" smtClean="0"/>
              <a:t> </a:t>
            </a:r>
            <a:r>
              <a:rPr lang="en-US" altLang="el-GR" sz="2200" b="1" smtClean="0">
                <a:solidFill>
                  <a:schemeClr val="tx2"/>
                </a:solidFill>
              </a:rPr>
              <a:t>71</a:t>
            </a:r>
            <a:r>
              <a:rPr lang="en-US" altLang="el-GR" sz="2200" smtClean="0"/>
              <a:t>, </a:t>
            </a:r>
            <a:r>
              <a:rPr lang="en-US" altLang="el-GR" sz="2200" b="1" smtClean="0">
                <a:solidFill>
                  <a:schemeClr val="tx2"/>
                </a:solidFill>
              </a:rPr>
              <a:t>82</a:t>
            </a:r>
            <a:r>
              <a:rPr lang="en-US" altLang="el-GR" sz="2200" smtClean="0"/>
              <a:t>, </a:t>
            </a:r>
            <a:r>
              <a:rPr lang="en-US" altLang="el-GR" sz="2200" b="1" smtClean="0">
                <a:solidFill>
                  <a:schemeClr val="tx2"/>
                </a:solidFill>
              </a:rPr>
              <a:t>77</a:t>
            </a:r>
            <a:r>
              <a:rPr lang="en-US" altLang="el-GR" sz="2200" smtClean="0"/>
              <a:t>, </a:t>
            </a:r>
            <a:r>
              <a:rPr lang="en-US" altLang="el-GR" sz="2200" b="1" smtClean="0">
                <a:solidFill>
                  <a:schemeClr val="tx2"/>
                </a:solidFill>
              </a:rPr>
              <a:t>92</a:t>
            </a:r>
            <a:r>
              <a:rPr lang="en-US" altLang="el-GR" sz="2200" smtClean="0"/>
              <a:t>, </a:t>
            </a:r>
            <a:r>
              <a:rPr lang="en-US" altLang="el-GR" sz="2200" b="1" smtClean="0">
                <a:solidFill>
                  <a:schemeClr val="tx2"/>
                </a:solidFill>
              </a:rPr>
              <a:t>88</a:t>
            </a:r>
            <a:r>
              <a:rPr lang="en-US" altLang="el-GR" sz="2200" smtClean="0"/>
              <a:t>.  </a:t>
            </a:r>
          </a:p>
          <a:p>
            <a:pPr eaLnBrk="1" hangingPunct="1">
              <a:lnSpc>
                <a:spcPct val="105000"/>
              </a:lnSpc>
              <a:buFont typeface="Wingdings" panose="05000000000000000000" pitchFamily="2" charset="2"/>
              <a:buNone/>
            </a:pPr>
            <a:r>
              <a:rPr lang="el-GR" altLang="el-GR" sz="2200" smtClean="0"/>
              <a:t>Οι λάθος απαντήσεις των 5 κοριτσιών (γκρουπ 2) είναι </a:t>
            </a:r>
            <a:r>
              <a:rPr lang="en-US" altLang="el-GR" sz="2200" smtClean="0"/>
              <a:t> </a:t>
            </a:r>
            <a:r>
              <a:rPr lang="en-US" altLang="el-GR" sz="2200" b="1" smtClean="0">
                <a:solidFill>
                  <a:schemeClr val="tx2"/>
                </a:solidFill>
              </a:rPr>
              <a:t>85</a:t>
            </a:r>
            <a:r>
              <a:rPr lang="en-US" altLang="el-GR" sz="2200" smtClean="0"/>
              <a:t>, </a:t>
            </a:r>
            <a:r>
              <a:rPr lang="en-US" altLang="el-GR" sz="2200" b="1" smtClean="0">
                <a:solidFill>
                  <a:schemeClr val="tx2"/>
                </a:solidFill>
              </a:rPr>
              <a:t>82</a:t>
            </a:r>
            <a:r>
              <a:rPr lang="en-US" altLang="el-GR" sz="2200" smtClean="0"/>
              <a:t>, </a:t>
            </a:r>
            <a:r>
              <a:rPr lang="en-US" altLang="el-GR" sz="2200" b="1" smtClean="0">
                <a:solidFill>
                  <a:schemeClr val="tx2"/>
                </a:solidFill>
              </a:rPr>
              <a:t>94</a:t>
            </a:r>
            <a:r>
              <a:rPr lang="en-US" altLang="el-GR" sz="2200" smtClean="0">
                <a:solidFill>
                  <a:srgbClr val="FCFEB9"/>
                </a:solidFill>
              </a:rPr>
              <a:t> </a:t>
            </a:r>
            <a:r>
              <a:rPr lang="en-US" altLang="el-GR" sz="2200" smtClean="0"/>
              <a:t>&amp; </a:t>
            </a:r>
            <a:r>
              <a:rPr lang="en-US" altLang="el-GR" sz="2200" b="1" smtClean="0">
                <a:solidFill>
                  <a:schemeClr val="tx2"/>
                </a:solidFill>
              </a:rPr>
              <a:t>97</a:t>
            </a:r>
            <a:r>
              <a:rPr lang="en-US" altLang="el-GR" sz="2200" smtClean="0"/>
              <a:t>.  </a:t>
            </a:r>
          </a:p>
          <a:p>
            <a:pPr eaLnBrk="1" hangingPunct="1">
              <a:lnSpc>
                <a:spcPct val="105000"/>
              </a:lnSpc>
              <a:buFont typeface="Wingdings" panose="05000000000000000000" pitchFamily="2" charset="2"/>
              <a:buNone/>
            </a:pPr>
            <a:r>
              <a:rPr lang="el-GR" altLang="el-GR" sz="2200" smtClean="0"/>
              <a:t>Έχουν τα δύο γκρουπ τις ίδιες κατανομές πιθανοτήτων για επίπεδο στατιστικής σημαντικότητας </a:t>
            </a:r>
            <a:r>
              <a:rPr lang="en-US" altLang="el-GR" sz="2200" b="1" smtClean="0">
                <a:solidFill>
                  <a:schemeClr val="tx2"/>
                </a:solidFill>
              </a:rPr>
              <a:t>0</a:t>
            </a:r>
            <a:r>
              <a:rPr lang="el-GR" altLang="el-GR" sz="2200" b="1" smtClean="0">
                <a:solidFill>
                  <a:schemeClr val="tx2"/>
                </a:solidFill>
              </a:rPr>
              <a:t>,</a:t>
            </a:r>
            <a:r>
              <a:rPr lang="en-US" altLang="el-GR" sz="2200" b="1" smtClean="0">
                <a:solidFill>
                  <a:schemeClr val="tx2"/>
                </a:solidFill>
              </a:rPr>
              <a:t>10</a:t>
            </a:r>
            <a:r>
              <a:rPr lang="el-GR" altLang="el-GR" sz="2200" b="1" smtClean="0">
                <a:solidFill>
                  <a:schemeClr val="tx2"/>
                </a:solidFill>
              </a:rPr>
              <a:t> ή 10 τοις εκατό;</a:t>
            </a:r>
            <a:r>
              <a:rPr lang="en-US" altLang="el-GR" sz="2200" smtClean="0"/>
              <a:t> </a:t>
            </a:r>
          </a:p>
        </p:txBody>
      </p:sp>
    </p:spTree>
    <p:extLst>
      <p:ext uri="{BB962C8B-B14F-4D97-AF65-F5344CB8AC3E}">
        <p14:creationId xmlns:p14="http://schemas.microsoft.com/office/powerpoint/2010/main" val="12335077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29736" y="2928938"/>
            <a:ext cx="7141163"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2712551" y="1817636"/>
            <a:ext cx="4042260" cy="830997"/>
          </a:xfrm>
          <a:prstGeom prst="rect">
            <a:avLst/>
          </a:prstGeom>
        </p:spPr>
        <p:txBody>
          <a:bodyPr wrap="none">
            <a:spAutoFit/>
          </a:bodyPr>
          <a:lstStyle/>
          <a:p>
            <a:r>
              <a:rPr lang="el-GR" sz="4800" dirty="0" smtClean="0">
                <a:solidFill>
                  <a:srgbClr val="7030A0"/>
                </a:solidFill>
              </a:rPr>
              <a:t>Για ένα δείγμα</a:t>
            </a:r>
          </a:p>
        </p:txBody>
      </p:sp>
    </p:spTree>
    <p:extLst>
      <p:ext uri="{BB962C8B-B14F-4D97-AF65-F5344CB8AC3E}">
        <p14:creationId xmlns:p14="http://schemas.microsoft.com/office/powerpoint/2010/main" val="3894162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0488" tIns="44450" rIns="90488" bIns="44450" anchor="ctr" anchorCtr="1"/>
          <a:lstStyle/>
          <a:p>
            <a:pPr eaLnBrk="1" hangingPunct="1"/>
            <a:r>
              <a:rPr lang="en-US" altLang="el-GR" smtClean="0"/>
              <a:t>Wilcoxon Rank Sum Test </a:t>
            </a:r>
            <a:br>
              <a:rPr lang="en-US" altLang="el-GR" smtClean="0"/>
            </a:br>
            <a:endParaRPr lang="en-US" altLang="el-GR" smtClean="0"/>
          </a:p>
        </p:txBody>
      </p:sp>
      <p:sp>
        <p:nvSpPr>
          <p:cNvPr id="18435" name="Rectangle 3"/>
          <p:cNvSpPr>
            <a:spLocks noGrp="1" noChangeArrowheads="1"/>
          </p:cNvSpPr>
          <p:nvPr>
            <p:ph type="body" sz="half" idx="1"/>
          </p:nvPr>
        </p:nvSpPr>
        <p:spPr>
          <a:xfrm>
            <a:off x="296863" y="1828800"/>
            <a:ext cx="4695825" cy="4114800"/>
          </a:xfrm>
          <a:noFill/>
        </p:spPr>
        <p:txBody>
          <a:bodyPr lIns="90488" tIns="44450" rIns="90488" bIns="44450"/>
          <a:lstStyle/>
          <a:p>
            <a:pPr marL="0" indent="0" eaLnBrk="1" hangingPunct="1">
              <a:buFont typeface="Wingdings" panose="05000000000000000000" pitchFamily="2" charset="2"/>
              <a:buNone/>
              <a:tabLst>
                <a:tab pos="1373188" algn="l"/>
              </a:tabLst>
            </a:pPr>
            <a:r>
              <a:rPr lang="en-US" altLang="el-GR" sz="2600" b="1" smtClean="0">
                <a:solidFill>
                  <a:schemeClr val="tx2"/>
                </a:solidFill>
              </a:rPr>
              <a:t>H</a:t>
            </a:r>
            <a:r>
              <a:rPr lang="en-US" altLang="el-GR" sz="2000" b="1" smtClean="0">
                <a:solidFill>
                  <a:schemeClr val="tx2"/>
                </a:solidFill>
              </a:rPr>
              <a:t>0</a:t>
            </a:r>
            <a:r>
              <a:rPr lang="en-US" altLang="el-GR" sz="2600" b="1" smtClean="0">
                <a:solidFill>
                  <a:schemeClr val="tx2"/>
                </a:solidFill>
              </a:rPr>
              <a:t>: </a:t>
            </a:r>
            <a:r>
              <a:rPr lang="el-GR" altLang="el-GR" sz="2200" b="1" smtClean="0"/>
              <a:t>Δεν υπάρχει διαφορά</a:t>
            </a:r>
            <a:endParaRPr lang="en-US" altLang="el-GR" sz="2200" b="1" smtClean="0"/>
          </a:p>
          <a:p>
            <a:pPr marL="0" indent="0" eaLnBrk="1" hangingPunct="1">
              <a:buFont typeface="Wingdings" panose="05000000000000000000" pitchFamily="2" charset="2"/>
              <a:buNone/>
              <a:tabLst>
                <a:tab pos="1373188" algn="l"/>
              </a:tabLst>
            </a:pPr>
            <a:r>
              <a:rPr lang="en-US" altLang="el-GR" sz="2600" b="1" smtClean="0">
                <a:solidFill>
                  <a:schemeClr val="tx2"/>
                </a:solidFill>
              </a:rPr>
              <a:t>H</a:t>
            </a:r>
            <a:r>
              <a:rPr lang="en-US" altLang="el-GR" sz="2000" b="1" smtClean="0">
                <a:solidFill>
                  <a:schemeClr val="tx2"/>
                </a:solidFill>
              </a:rPr>
              <a:t>a</a:t>
            </a:r>
            <a:r>
              <a:rPr lang="en-US" altLang="el-GR" sz="2600" b="1" smtClean="0">
                <a:solidFill>
                  <a:schemeClr val="tx2"/>
                </a:solidFill>
              </a:rPr>
              <a:t>: </a:t>
            </a:r>
            <a:r>
              <a:rPr lang="el-GR" altLang="el-GR" sz="2200" b="1" smtClean="0"/>
              <a:t>Υπάρχει διαφορά</a:t>
            </a:r>
            <a:endParaRPr lang="en-US" altLang="el-GR" sz="2200" b="1" smtClean="0"/>
          </a:p>
          <a:p>
            <a:pPr marL="0" indent="0" eaLnBrk="1" hangingPunct="1">
              <a:buFont typeface="Wingdings" panose="05000000000000000000" pitchFamily="2" charset="2"/>
              <a:buNone/>
              <a:tabLst>
                <a:tab pos="1373188" algn="l"/>
              </a:tabLst>
            </a:pPr>
            <a:r>
              <a:rPr lang="en-US" altLang="el-GR" sz="2600" b="1" smtClean="0">
                <a:solidFill>
                  <a:schemeClr val="tx2"/>
                </a:solidFill>
                <a:latin typeface="Symbol" panose="05050102010706020507" pitchFamily="18" charset="2"/>
              </a:rPr>
              <a:t></a:t>
            </a:r>
            <a:r>
              <a:rPr lang="en-US" altLang="el-GR" sz="2600" b="1" smtClean="0">
                <a:solidFill>
                  <a:schemeClr val="tx2"/>
                </a:solidFill>
              </a:rPr>
              <a:t> =</a:t>
            </a:r>
            <a:endParaRPr lang="en-US" altLang="el-GR" sz="2600" b="1" smtClean="0"/>
          </a:p>
          <a:p>
            <a:pPr marL="0" indent="0" eaLnBrk="1" hangingPunct="1">
              <a:buFont typeface="Wingdings" panose="05000000000000000000" pitchFamily="2" charset="2"/>
              <a:buNone/>
              <a:tabLst>
                <a:tab pos="1373188" algn="l"/>
              </a:tabLst>
            </a:pPr>
            <a:r>
              <a:rPr lang="el-GR" altLang="el-GR" sz="2600" b="1" i="1" smtClean="0">
                <a:solidFill>
                  <a:schemeClr val="tx2"/>
                </a:solidFill>
              </a:rPr>
              <a:t>     </a:t>
            </a:r>
            <a:r>
              <a:rPr lang="en-US" altLang="el-GR" sz="2600" b="1" i="1" smtClean="0">
                <a:solidFill>
                  <a:schemeClr val="tx2"/>
                </a:solidFill>
              </a:rPr>
              <a:t>n</a:t>
            </a:r>
            <a:r>
              <a:rPr lang="en-US" altLang="el-GR" sz="2000" b="1" smtClean="0">
                <a:solidFill>
                  <a:schemeClr val="tx2"/>
                </a:solidFill>
              </a:rPr>
              <a:t>1</a:t>
            </a:r>
            <a:r>
              <a:rPr lang="en-US" altLang="el-GR" sz="2600" b="1" smtClean="0">
                <a:solidFill>
                  <a:schemeClr val="tx2"/>
                </a:solidFill>
              </a:rPr>
              <a:t> =	</a:t>
            </a:r>
            <a:r>
              <a:rPr lang="en-US" altLang="el-GR" sz="2600" b="1" i="1" smtClean="0">
                <a:solidFill>
                  <a:schemeClr val="tx2"/>
                </a:solidFill>
              </a:rPr>
              <a:t>n</a:t>
            </a:r>
            <a:r>
              <a:rPr lang="en-US" altLang="el-GR" sz="2000" b="1" smtClean="0">
                <a:solidFill>
                  <a:schemeClr val="tx2"/>
                </a:solidFill>
              </a:rPr>
              <a:t>2</a:t>
            </a:r>
            <a:r>
              <a:rPr lang="en-US" altLang="el-GR" sz="2600" b="1" smtClean="0">
                <a:solidFill>
                  <a:schemeClr val="tx2"/>
                </a:solidFill>
              </a:rPr>
              <a:t> = </a:t>
            </a:r>
            <a:r>
              <a:rPr lang="en-US" altLang="el-GR" sz="2600" b="1" smtClean="0"/>
              <a:t> </a:t>
            </a:r>
          </a:p>
          <a:p>
            <a:pPr marL="0" indent="0" eaLnBrk="1" hangingPunct="1">
              <a:buFont typeface="Wingdings" panose="05000000000000000000" pitchFamily="2" charset="2"/>
              <a:buNone/>
              <a:tabLst>
                <a:tab pos="1373188" algn="l"/>
              </a:tabLst>
            </a:pPr>
            <a:r>
              <a:rPr lang="el-GR" altLang="el-GR" sz="2600" b="1" smtClean="0">
                <a:solidFill>
                  <a:schemeClr val="tx2"/>
                </a:solidFill>
              </a:rPr>
              <a:t>Κρίσιμες τιμές</a:t>
            </a:r>
            <a:r>
              <a:rPr lang="en-US" altLang="el-GR" sz="2600" b="1" smtClean="0">
                <a:solidFill>
                  <a:schemeClr val="tx2"/>
                </a:solidFill>
              </a:rPr>
              <a:t>:</a:t>
            </a:r>
          </a:p>
        </p:txBody>
      </p:sp>
      <p:sp>
        <p:nvSpPr>
          <p:cNvPr id="49156" name="Rectangle 4"/>
          <p:cNvSpPr>
            <a:spLocks noChangeArrowheads="1"/>
          </p:cNvSpPr>
          <p:nvPr/>
        </p:nvSpPr>
        <p:spPr bwMode="auto">
          <a:xfrm>
            <a:off x="5076825" y="1916113"/>
            <a:ext cx="3810000" cy="4114800"/>
          </a:xfrm>
          <a:prstGeom prst="rect">
            <a:avLst/>
          </a:prstGeom>
          <a:noFill/>
          <a:ln w="12700">
            <a:noFill/>
            <a:miter lim="800000"/>
            <a:headEnd/>
            <a:tailEnd/>
          </a:ln>
          <a:effectLst/>
        </p:spPr>
        <p:txBody>
          <a:bodyPr lIns="90488" tIns="44450" rIns="90488" bIns="44450"/>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Τιμή του τεστ</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endPar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Απόφαση</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Συμπέρασμα</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1" hangingPunct="0">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9157" name="Rectangle 5"/>
          <p:cNvSpPr>
            <a:spLocks noChangeArrowheads="1"/>
          </p:cNvSpPr>
          <p:nvPr/>
        </p:nvSpPr>
        <p:spPr bwMode="auto">
          <a:xfrm>
            <a:off x="2627313" y="5830888"/>
            <a:ext cx="1943100"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Symbol" pitchFamily="18" charset="2"/>
                <a:ea typeface="+mn-ea"/>
                <a:cs typeface="Arial" panose="020B0604020202020204" pitchFamily="34" charset="0"/>
              </a:rPr>
              <a:t>Άθροισμα</a:t>
            </a:r>
            <a:endPar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18438" name="Rectangle 6"/>
          <p:cNvSpPr>
            <a:spLocks noChangeArrowheads="1"/>
          </p:cNvSpPr>
          <p:nvPr/>
        </p:nvSpPr>
        <p:spPr bwMode="auto">
          <a:xfrm>
            <a:off x="395288" y="4797425"/>
            <a:ext cx="3287712" cy="1054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835415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1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23925" y="2195513"/>
            <a:ext cx="7340600" cy="3841750"/>
          </a:xfrm>
          <a:prstGeom prst="rect">
            <a:avLst/>
          </a:prstGeom>
          <a:solidFill>
            <a:schemeClr val="bg2"/>
          </a:solidFill>
          <a:ln w="12700">
            <a:solidFill>
              <a:schemeClr val="bg1"/>
            </a:solidFill>
            <a:miter lim="800000"/>
            <a:headEnd/>
            <a:tailEnd/>
          </a:ln>
          <a:effectLst>
            <a:prstShdw prst="shdw17" dist="17961" dir="2700000">
              <a:schemeClr val="bg1">
                <a:gamma/>
                <a:shade val="60000"/>
                <a:invGamma/>
              </a:schemeClr>
            </a:prst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59" name="Rectangle 3"/>
          <p:cNvSpPr>
            <a:spLocks noGrp="1" noChangeArrowheads="1"/>
          </p:cNvSpPr>
          <p:nvPr>
            <p:ph type="title"/>
          </p:nvPr>
        </p:nvSpPr>
        <p:spPr>
          <a:noFill/>
        </p:spPr>
        <p:txBody>
          <a:bodyPr lIns="90488" tIns="44450" rIns="90488" bIns="44450" anchor="ctr" anchorCtr="1"/>
          <a:lstStyle/>
          <a:p>
            <a:pPr eaLnBrk="1" hangingPunct="1"/>
            <a:r>
              <a:rPr lang="en-US" altLang="el-GR" smtClean="0"/>
              <a:t>Wilcoxon Rank Sum Test</a:t>
            </a:r>
            <a:r>
              <a:rPr lang="el-GR" altLang="el-GR" smtClean="0"/>
              <a:t/>
            </a:r>
            <a:br>
              <a:rPr lang="el-GR" altLang="el-GR" smtClean="0"/>
            </a:br>
            <a:r>
              <a:rPr lang="el-GR" altLang="el-GR" smtClean="0"/>
              <a:t>Πίνακας υπολογισμού</a:t>
            </a:r>
            <a:endParaRPr lang="en-US" altLang="el-GR" smtClean="0"/>
          </a:p>
        </p:txBody>
      </p:sp>
      <p:sp>
        <p:nvSpPr>
          <p:cNvPr id="19460" name="Rectangle 4"/>
          <p:cNvSpPr>
            <a:spLocks noChangeArrowheads="1"/>
          </p:cNvSpPr>
          <p:nvPr/>
        </p:nvSpPr>
        <p:spPr bwMode="auto">
          <a:xfrm>
            <a:off x="4581525" y="2185988"/>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1" name="Rectangle 5"/>
          <p:cNvSpPr>
            <a:spLocks noChangeArrowheads="1"/>
          </p:cNvSpPr>
          <p:nvPr/>
        </p:nvSpPr>
        <p:spPr bwMode="auto">
          <a:xfrm>
            <a:off x="4608513" y="2185988"/>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2" name="Rectangle 6"/>
          <p:cNvSpPr>
            <a:spLocks noChangeArrowheads="1"/>
          </p:cNvSpPr>
          <p:nvPr/>
        </p:nvSpPr>
        <p:spPr bwMode="auto">
          <a:xfrm>
            <a:off x="1331913" y="2133600"/>
            <a:ext cx="3111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Αγόρια (γκρουπ 1)</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63" name="Rectangle 7"/>
          <p:cNvSpPr>
            <a:spLocks noChangeArrowheads="1"/>
          </p:cNvSpPr>
          <p:nvPr/>
        </p:nvSpPr>
        <p:spPr bwMode="auto">
          <a:xfrm>
            <a:off x="4859338" y="2133600"/>
            <a:ext cx="33924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Κορίτσια (γκρουπ</a:t>
            </a: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 2</a:t>
            </a: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64" name="Rectangle 8"/>
          <p:cNvSpPr>
            <a:spLocks noChangeArrowheads="1"/>
          </p:cNvSpPr>
          <p:nvPr/>
        </p:nvSpPr>
        <p:spPr bwMode="auto">
          <a:xfrm>
            <a:off x="1054100" y="2617788"/>
            <a:ext cx="17526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5" name="Rectangle 9"/>
          <p:cNvSpPr>
            <a:spLocks noChangeArrowheads="1"/>
          </p:cNvSpPr>
          <p:nvPr/>
        </p:nvSpPr>
        <p:spPr bwMode="auto">
          <a:xfrm>
            <a:off x="2816225" y="26177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6" name="Rectangle 10"/>
          <p:cNvSpPr>
            <a:spLocks noChangeArrowheads="1"/>
          </p:cNvSpPr>
          <p:nvPr/>
        </p:nvSpPr>
        <p:spPr bwMode="auto">
          <a:xfrm>
            <a:off x="2843213" y="2617788"/>
            <a:ext cx="172878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7" name="Rectangle 11"/>
          <p:cNvSpPr>
            <a:spLocks noChangeArrowheads="1"/>
          </p:cNvSpPr>
          <p:nvPr/>
        </p:nvSpPr>
        <p:spPr bwMode="auto">
          <a:xfrm>
            <a:off x="4608513" y="2617788"/>
            <a:ext cx="17462"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8" name="Rectangle 12"/>
          <p:cNvSpPr>
            <a:spLocks noChangeArrowheads="1"/>
          </p:cNvSpPr>
          <p:nvPr/>
        </p:nvSpPr>
        <p:spPr bwMode="auto">
          <a:xfrm>
            <a:off x="4581525" y="26177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69" name="Rectangle 13"/>
          <p:cNvSpPr>
            <a:spLocks noChangeArrowheads="1"/>
          </p:cNvSpPr>
          <p:nvPr/>
        </p:nvSpPr>
        <p:spPr bwMode="auto">
          <a:xfrm>
            <a:off x="4637088" y="2617788"/>
            <a:ext cx="172243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0" name="Rectangle 14"/>
          <p:cNvSpPr>
            <a:spLocks noChangeArrowheads="1"/>
          </p:cNvSpPr>
          <p:nvPr/>
        </p:nvSpPr>
        <p:spPr bwMode="auto">
          <a:xfrm>
            <a:off x="6369050" y="26177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1" name="Rectangle 15"/>
          <p:cNvSpPr>
            <a:spLocks noChangeArrowheads="1"/>
          </p:cNvSpPr>
          <p:nvPr/>
        </p:nvSpPr>
        <p:spPr bwMode="auto">
          <a:xfrm>
            <a:off x="6396038" y="2617788"/>
            <a:ext cx="1749425"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2" name="Rectangle 16"/>
          <p:cNvSpPr>
            <a:spLocks noChangeArrowheads="1"/>
          </p:cNvSpPr>
          <p:nvPr/>
        </p:nvSpPr>
        <p:spPr bwMode="auto">
          <a:xfrm>
            <a:off x="2816225" y="26463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3" name="Rectangle 17"/>
          <p:cNvSpPr>
            <a:spLocks noChangeArrowheads="1"/>
          </p:cNvSpPr>
          <p:nvPr/>
        </p:nvSpPr>
        <p:spPr bwMode="auto">
          <a:xfrm>
            <a:off x="4581525" y="26463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4" name="Rectangle 18"/>
          <p:cNvSpPr>
            <a:spLocks noChangeArrowheads="1"/>
          </p:cNvSpPr>
          <p:nvPr/>
        </p:nvSpPr>
        <p:spPr bwMode="auto">
          <a:xfrm>
            <a:off x="4608513" y="2646363"/>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5" name="Rectangle 19"/>
          <p:cNvSpPr>
            <a:spLocks noChangeArrowheads="1"/>
          </p:cNvSpPr>
          <p:nvPr/>
        </p:nvSpPr>
        <p:spPr bwMode="auto">
          <a:xfrm>
            <a:off x="6369050" y="26463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76" name="Rectangle 20"/>
          <p:cNvSpPr>
            <a:spLocks noChangeArrowheads="1"/>
          </p:cNvSpPr>
          <p:nvPr/>
        </p:nvSpPr>
        <p:spPr bwMode="auto">
          <a:xfrm>
            <a:off x="1495425" y="2619375"/>
            <a:ext cx="877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Τιμή</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77" name="Rectangle 21"/>
          <p:cNvSpPr>
            <a:spLocks noChangeArrowheads="1"/>
          </p:cNvSpPr>
          <p:nvPr/>
        </p:nvSpPr>
        <p:spPr bwMode="auto">
          <a:xfrm>
            <a:off x="3227388" y="2619375"/>
            <a:ext cx="935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Τάξη</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78" name="Rectangle 22"/>
          <p:cNvSpPr>
            <a:spLocks noChangeArrowheads="1"/>
          </p:cNvSpPr>
          <p:nvPr/>
        </p:nvSpPr>
        <p:spPr bwMode="auto">
          <a:xfrm>
            <a:off x="5048250" y="2619375"/>
            <a:ext cx="877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Τιμή</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79" name="Rectangle 23"/>
          <p:cNvSpPr>
            <a:spLocks noChangeArrowheads="1"/>
          </p:cNvSpPr>
          <p:nvPr/>
        </p:nvSpPr>
        <p:spPr bwMode="auto">
          <a:xfrm>
            <a:off x="6777038" y="2619375"/>
            <a:ext cx="935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Τάξη</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80" name="Rectangle 24"/>
          <p:cNvSpPr>
            <a:spLocks noChangeArrowheads="1"/>
          </p:cNvSpPr>
          <p:nvPr/>
        </p:nvSpPr>
        <p:spPr bwMode="auto">
          <a:xfrm>
            <a:off x="1054100" y="3078163"/>
            <a:ext cx="17526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1" name="Rectangle 25"/>
          <p:cNvSpPr>
            <a:spLocks noChangeArrowheads="1"/>
          </p:cNvSpPr>
          <p:nvPr/>
        </p:nvSpPr>
        <p:spPr bwMode="auto">
          <a:xfrm>
            <a:off x="1054100" y="3105150"/>
            <a:ext cx="17526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2" name="Rectangle 26"/>
          <p:cNvSpPr>
            <a:spLocks noChangeArrowheads="1"/>
          </p:cNvSpPr>
          <p:nvPr/>
        </p:nvSpPr>
        <p:spPr bwMode="auto">
          <a:xfrm>
            <a:off x="2816225" y="3078163"/>
            <a:ext cx="460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3" name="Rectangle 27"/>
          <p:cNvSpPr>
            <a:spLocks noChangeArrowheads="1"/>
          </p:cNvSpPr>
          <p:nvPr/>
        </p:nvSpPr>
        <p:spPr bwMode="auto">
          <a:xfrm>
            <a:off x="2816225" y="3105150"/>
            <a:ext cx="460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4" name="Rectangle 28"/>
          <p:cNvSpPr>
            <a:spLocks noChangeArrowheads="1"/>
          </p:cNvSpPr>
          <p:nvPr/>
        </p:nvSpPr>
        <p:spPr bwMode="auto">
          <a:xfrm>
            <a:off x="2870200" y="3078163"/>
            <a:ext cx="17018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5" name="Rectangle 29"/>
          <p:cNvSpPr>
            <a:spLocks noChangeArrowheads="1"/>
          </p:cNvSpPr>
          <p:nvPr/>
        </p:nvSpPr>
        <p:spPr bwMode="auto">
          <a:xfrm>
            <a:off x="2870200" y="3105150"/>
            <a:ext cx="17018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6" name="Rectangle 30"/>
          <p:cNvSpPr>
            <a:spLocks noChangeArrowheads="1"/>
          </p:cNvSpPr>
          <p:nvPr/>
        </p:nvSpPr>
        <p:spPr bwMode="auto">
          <a:xfrm>
            <a:off x="4608513" y="3078163"/>
            <a:ext cx="17462" cy="46037"/>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7" name="Rectangle 31"/>
          <p:cNvSpPr>
            <a:spLocks noChangeArrowheads="1"/>
          </p:cNvSpPr>
          <p:nvPr/>
        </p:nvSpPr>
        <p:spPr bwMode="auto">
          <a:xfrm>
            <a:off x="4581525" y="3078163"/>
            <a:ext cx="17463" cy="46037"/>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8" name="Rectangle 32"/>
          <p:cNvSpPr>
            <a:spLocks noChangeArrowheads="1"/>
          </p:cNvSpPr>
          <p:nvPr/>
        </p:nvSpPr>
        <p:spPr bwMode="auto">
          <a:xfrm>
            <a:off x="4637088" y="3078163"/>
            <a:ext cx="172243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89" name="Rectangle 33"/>
          <p:cNvSpPr>
            <a:spLocks noChangeArrowheads="1"/>
          </p:cNvSpPr>
          <p:nvPr/>
        </p:nvSpPr>
        <p:spPr bwMode="auto">
          <a:xfrm>
            <a:off x="4637088" y="3105150"/>
            <a:ext cx="172243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0" name="Rectangle 34"/>
          <p:cNvSpPr>
            <a:spLocks noChangeArrowheads="1"/>
          </p:cNvSpPr>
          <p:nvPr/>
        </p:nvSpPr>
        <p:spPr bwMode="auto">
          <a:xfrm>
            <a:off x="6369050" y="3078163"/>
            <a:ext cx="460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1" name="Rectangle 35"/>
          <p:cNvSpPr>
            <a:spLocks noChangeArrowheads="1"/>
          </p:cNvSpPr>
          <p:nvPr/>
        </p:nvSpPr>
        <p:spPr bwMode="auto">
          <a:xfrm>
            <a:off x="6369050" y="3105150"/>
            <a:ext cx="460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2" name="Rectangle 36"/>
          <p:cNvSpPr>
            <a:spLocks noChangeArrowheads="1"/>
          </p:cNvSpPr>
          <p:nvPr/>
        </p:nvSpPr>
        <p:spPr bwMode="auto">
          <a:xfrm>
            <a:off x="6423025" y="3078163"/>
            <a:ext cx="17224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3" name="Rectangle 37"/>
          <p:cNvSpPr>
            <a:spLocks noChangeArrowheads="1"/>
          </p:cNvSpPr>
          <p:nvPr/>
        </p:nvSpPr>
        <p:spPr bwMode="auto">
          <a:xfrm>
            <a:off x="6423025" y="3105150"/>
            <a:ext cx="17224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4" name="Rectangle 38"/>
          <p:cNvSpPr>
            <a:spLocks noChangeArrowheads="1"/>
          </p:cNvSpPr>
          <p:nvPr/>
        </p:nvSpPr>
        <p:spPr bwMode="auto">
          <a:xfrm>
            <a:off x="2816225" y="3133725"/>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5" name="Rectangle 39"/>
          <p:cNvSpPr>
            <a:spLocks noChangeArrowheads="1"/>
          </p:cNvSpPr>
          <p:nvPr/>
        </p:nvSpPr>
        <p:spPr bwMode="auto">
          <a:xfrm>
            <a:off x="4581525" y="3133725"/>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6" name="Rectangle 40"/>
          <p:cNvSpPr>
            <a:spLocks noChangeArrowheads="1"/>
          </p:cNvSpPr>
          <p:nvPr/>
        </p:nvSpPr>
        <p:spPr bwMode="auto">
          <a:xfrm>
            <a:off x="4608513" y="3133725"/>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7" name="Rectangle 41"/>
          <p:cNvSpPr>
            <a:spLocks noChangeArrowheads="1"/>
          </p:cNvSpPr>
          <p:nvPr/>
        </p:nvSpPr>
        <p:spPr bwMode="auto">
          <a:xfrm>
            <a:off x="6369050" y="3133725"/>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98" name="Rectangle 42"/>
          <p:cNvSpPr>
            <a:spLocks noChangeArrowheads="1"/>
          </p:cNvSpPr>
          <p:nvPr/>
        </p:nvSpPr>
        <p:spPr bwMode="auto">
          <a:xfrm>
            <a:off x="1668463" y="3095625"/>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71</a:t>
            </a:r>
          </a:p>
        </p:txBody>
      </p:sp>
      <p:sp>
        <p:nvSpPr>
          <p:cNvPr id="19499" name="Rectangle 43"/>
          <p:cNvSpPr>
            <a:spLocks noChangeArrowheads="1"/>
          </p:cNvSpPr>
          <p:nvPr/>
        </p:nvSpPr>
        <p:spPr bwMode="auto">
          <a:xfrm>
            <a:off x="3538538" y="3095625"/>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19500" name="Rectangle 44"/>
          <p:cNvSpPr>
            <a:spLocks noChangeArrowheads="1"/>
          </p:cNvSpPr>
          <p:nvPr/>
        </p:nvSpPr>
        <p:spPr bwMode="auto">
          <a:xfrm>
            <a:off x="5221288" y="3095625"/>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85</a:t>
            </a:r>
          </a:p>
        </p:txBody>
      </p:sp>
      <p:sp>
        <p:nvSpPr>
          <p:cNvPr id="19501" name="Rectangle 45"/>
          <p:cNvSpPr>
            <a:spLocks noChangeArrowheads="1"/>
          </p:cNvSpPr>
          <p:nvPr/>
        </p:nvSpPr>
        <p:spPr bwMode="auto">
          <a:xfrm>
            <a:off x="7088188" y="3095625"/>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9502" name="Rectangle 46"/>
          <p:cNvSpPr>
            <a:spLocks noChangeArrowheads="1"/>
          </p:cNvSpPr>
          <p:nvPr/>
        </p:nvSpPr>
        <p:spPr bwMode="auto">
          <a:xfrm>
            <a:off x="1054100" y="3565525"/>
            <a:ext cx="17526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3" name="Rectangle 47"/>
          <p:cNvSpPr>
            <a:spLocks noChangeArrowheads="1"/>
          </p:cNvSpPr>
          <p:nvPr/>
        </p:nvSpPr>
        <p:spPr bwMode="auto">
          <a:xfrm>
            <a:off x="2816225" y="3565525"/>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4" name="Rectangle 48"/>
          <p:cNvSpPr>
            <a:spLocks noChangeArrowheads="1"/>
          </p:cNvSpPr>
          <p:nvPr/>
        </p:nvSpPr>
        <p:spPr bwMode="auto">
          <a:xfrm>
            <a:off x="2843213" y="3565525"/>
            <a:ext cx="172878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5" name="Rectangle 49"/>
          <p:cNvSpPr>
            <a:spLocks noChangeArrowheads="1"/>
          </p:cNvSpPr>
          <p:nvPr/>
        </p:nvSpPr>
        <p:spPr bwMode="auto">
          <a:xfrm>
            <a:off x="4608513" y="3565525"/>
            <a:ext cx="17462"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6" name="Rectangle 50"/>
          <p:cNvSpPr>
            <a:spLocks noChangeArrowheads="1"/>
          </p:cNvSpPr>
          <p:nvPr/>
        </p:nvSpPr>
        <p:spPr bwMode="auto">
          <a:xfrm>
            <a:off x="4581525" y="3565525"/>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7" name="Rectangle 51"/>
          <p:cNvSpPr>
            <a:spLocks noChangeArrowheads="1"/>
          </p:cNvSpPr>
          <p:nvPr/>
        </p:nvSpPr>
        <p:spPr bwMode="auto">
          <a:xfrm>
            <a:off x="4637088" y="3565525"/>
            <a:ext cx="172243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8" name="Rectangle 52"/>
          <p:cNvSpPr>
            <a:spLocks noChangeArrowheads="1"/>
          </p:cNvSpPr>
          <p:nvPr/>
        </p:nvSpPr>
        <p:spPr bwMode="auto">
          <a:xfrm>
            <a:off x="6369050" y="3565525"/>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09" name="Rectangle 53"/>
          <p:cNvSpPr>
            <a:spLocks noChangeArrowheads="1"/>
          </p:cNvSpPr>
          <p:nvPr/>
        </p:nvSpPr>
        <p:spPr bwMode="auto">
          <a:xfrm>
            <a:off x="6396038" y="3565525"/>
            <a:ext cx="1749425"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10" name="Rectangle 54"/>
          <p:cNvSpPr>
            <a:spLocks noChangeArrowheads="1"/>
          </p:cNvSpPr>
          <p:nvPr/>
        </p:nvSpPr>
        <p:spPr bwMode="auto">
          <a:xfrm>
            <a:off x="2816225" y="35925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11" name="Rectangle 55"/>
          <p:cNvSpPr>
            <a:spLocks noChangeArrowheads="1"/>
          </p:cNvSpPr>
          <p:nvPr/>
        </p:nvSpPr>
        <p:spPr bwMode="auto">
          <a:xfrm>
            <a:off x="4581525" y="35925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12" name="Rectangle 56"/>
          <p:cNvSpPr>
            <a:spLocks noChangeArrowheads="1"/>
          </p:cNvSpPr>
          <p:nvPr/>
        </p:nvSpPr>
        <p:spPr bwMode="auto">
          <a:xfrm>
            <a:off x="4608513" y="3592513"/>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13" name="Rectangle 57"/>
          <p:cNvSpPr>
            <a:spLocks noChangeArrowheads="1"/>
          </p:cNvSpPr>
          <p:nvPr/>
        </p:nvSpPr>
        <p:spPr bwMode="auto">
          <a:xfrm>
            <a:off x="6369050" y="35925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14" name="Rectangle 58"/>
          <p:cNvSpPr>
            <a:spLocks noChangeArrowheads="1"/>
          </p:cNvSpPr>
          <p:nvPr/>
        </p:nvSpPr>
        <p:spPr bwMode="auto">
          <a:xfrm>
            <a:off x="1668463" y="3556000"/>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82</a:t>
            </a:r>
          </a:p>
        </p:txBody>
      </p:sp>
      <p:sp>
        <p:nvSpPr>
          <p:cNvPr id="19515" name="Rectangle 59"/>
          <p:cNvSpPr>
            <a:spLocks noChangeArrowheads="1"/>
          </p:cNvSpPr>
          <p:nvPr/>
        </p:nvSpPr>
        <p:spPr bwMode="auto">
          <a:xfrm>
            <a:off x="3263900" y="3556000"/>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19516" name="Rectangle 60"/>
          <p:cNvSpPr>
            <a:spLocks noChangeArrowheads="1"/>
          </p:cNvSpPr>
          <p:nvPr/>
        </p:nvSpPr>
        <p:spPr bwMode="auto">
          <a:xfrm>
            <a:off x="3446463" y="3556000"/>
            <a:ext cx="7334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 3</a:t>
            </a: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9517" name="Rectangle 61"/>
          <p:cNvSpPr>
            <a:spLocks noChangeArrowheads="1"/>
          </p:cNvSpPr>
          <p:nvPr/>
        </p:nvSpPr>
        <p:spPr bwMode="auto">
          <a:xfrm>
            <a:off x="5221288" y="3556000"/>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82</a:t>
            </a:r>
          </a:p>
        </p:txBody>
      </p:sp>
      <p:sp>
        <p:nvSpPr>
          <p:cNvPr id="19518" name="Rectangle 62"/>
          <p:cNvSpPr>
            <a:spLocks noChangeArrowheads="1"/>
          </p:cNvSpPr>
          <p:nvPr/>
        </p:nvSpPr>
        <p:spPr bwMode="auto">
          <a:xfrm>
            <a:off x="6813550" y="3556000"/>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19519" name="Rectangle 63"/>
          <p:cNvSpPr>
            <a:spLocks noChangeArrowheads="1"/>
          </p:cNvSpPr>
          <p:nvPr/>
        </p:nvSpPr>
        <p:spPr bwMode="auto">
          <a:xfrm>
            <a:off x="6997700" y="3556000"/>
            <a:ext cx="7334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 3</a:t>
            </a: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9520" name="Rectangle 64"/>
          <p:cNvSpPr>
            <a:spLocks noChangeArrowheads="1"/>
          </p:cNvSpPr>
          <p:nvPr/>
        </p:nvSpPr>
        <p:spPr bwMode="auto">
          <a:xfrm>
            <a:off x="1054100" y="4025900"/>
            <a:ext cx="17526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1" name="Rectangle 65"/>
          <p:cNvSpPr>
            <a:spLocks noChangeArrowheads="1"/>
          </p:cNvSpPr>
          <p:nvPr/>
        </p:nvSpPr>
        <p:spPr bwMode="auto">
          <a:xfrm>
            <a:off x="2816225" y="4025900"/>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2" name="Rectangle 66"/>
          <p:cNvSpPr>
            <a:spLocks noChangeArrowheads="1"/>
          </p:cNvSpPr>
          <p:nvPr/>
        </p:nvSpPr>
        <p:spPr bwMode="auto">
          <a:xfrm>
            <a:off x="2843213" y="4025900"/>
            <a:ext cx="172878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3" name="Rectangle 67"/>
          <p:cNvSpPr>
            <a:spLocks noChangeArrowheads="1"/>
          </p:cNvSpPr>
          <p:nvPr/>
        </p:nvSpPr>
        <p:spPr bwMode="auto">
          <a:xfrm>
            <a:off x="4608513" y="4025900"/>
            <a:ext cx="17462"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4" name="Rectangle 68"/>
          <p:cNvSpPr>
            <a:spLocks noChangeArrowheads="1"/>
          </p:cNvSpPr>
          <p:nvPr/>
        </p:nvSpPr>
        <p:spPr bwMode="auto">
          <a:xfrm>
            <a:off x="4581525" y="4025900"/>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5" name="Rectangle 69"/>
          <p:cNvSpPr>
            <a:spLocks noChangeArrowheads="1"/>
          </p:cNvSpPr>
          <p:nvPr/>
        </p:nvSpPr>
        <p:spPr bwMode="auto">
          <a:xfrm>
            <a:off x="4637088" y="4025900"/>
            <a:ext cx="172243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6" name="Rectangle 70"/>
          <p:cNvSpPr>
            <a:spLocks noChangeArrowheads="1"/>
          </p:cNvSpPr>
          <p:nvPr/>
        </p:nvSpPr>
        <p:spPr bwMode="auto">
          <a:xfrm>
            <a:off x="6369050" y="4025900"/>
            <a:ext cx="17463"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7" name="Rectangle 71"/>
          <p:cNvSpPr>
            <a:spLocks noChangeArrowheads="1"/>
          </p:cNvSpPr>
          <p:nvPr/>
        </p:nvSpPr>
        <p:spPr bwMode="auto">
          <a:xfrm>
            <a:off x="6396038" y="4025900"/>
            <a:ext cx="1749425"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8" name="Rectangle 72"/>
          <p:cNvSpPr>
            <a:spLocks noChangeArrowheads="1"/>
          </p:cNvSpPr>
          <p:nvPr/>
        </p:nvSpPr>
        <p:spPr bwMode="auto">
          <a:xfrm>
            <a:off x="2816225" y="4052888"/>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29" name="Rectangle 73"/>
          <p:cNvSpPr>
            <a:spLocks noChangeArrowheads="1"/>
          </p:cNvSpPr>
          <p:nvPr/>
        </p:nvSpPr>
        <p:spPr bwMode="auto">
          <a:xfrm>
            <a:off x="4581525" y="4052888"/>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0" name="Rectangle 74"/>
          <p:cNvSpPr>
            <a:spLocks noChangeArrowheads="1"/>
          </p:cNvSpPr>
          <p:nvPr/>
        </p:nvSpPr>
        <p:spPr bwMode="auto">
          <a:xfrm>
            <a:off x="4608513" y="4052888"/>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1" name="Rectangle 75"/>
          <p:cNvSpPr>
            <a:spLocks noChangeArrowheads="1"/>
          </p:cNvSpPr>
          <p:nvPr/>
        </p:nvSpPr>
        <p:spPr bwMode="auto">
          <a:xfrm>
            <a:off x="6369050" y="4052888"/>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2" name="Rectangle 76"/>
          <p:cNvSpPr>
            <a:spLocks noChangeArrowheads="1"/>
          </p:cNvSpPr>
          <p:nvPr/>
        </p:nvSpPr>
        <p:spPr bwMode="auto">
          <a:xfrm>
            <a:off x="1668463" y="4016375"/>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77</a:t>
            </a:r>
          </a:p>
        </p:txBody>
      </p:sp>
      <p:sp>
        <p:nvSpPr>
          <p:cNvPr id="19533" name="Rectangle 77"/>
          <p:cNvSpPr>
            <a:spLocks noChangeArrowheads="1"/>
          </p:cNvSpPr>
          <p:nvPr/>
        </p:nvSpPr>
        <p:spPr bwMode="auto">
          <a:xfrm>
            <a:off x="3538538" y="4016375"/>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19534" name="Rectangle 78"/>
          <p:cNvSpPr>
            <a:spLocks noChangeArrowheads="1"/>
          </p:cNvSpPr>
          <p:nvPr/>
        </p:nvSpPr>
        <p:spPr bwMode="auto">
          <a:xfrm>
            <a:off x="5221288" y="4016375"/>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94</a:t>
            </a:r>
          </a:p>
        </p:txBody>
      </p:sp>
      <p:sp>
        <p:nvSpPr>
          <p:cNvPr id="19535" name="Rectangle 79"/>
          <p:cNvSpPr>
            <a:spLocks noChangeArrowheads="1"/>
          </p:cNvSpPr>
          <p:nvPr/>
        </p:nvSpPr>
        <p:spPr bwMode="auto">
          <a:xfrm>
            <a:off x="7092950" y="4005263"/>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8</a:t>
            </a:r>
          </a:p>
        </p:txBody>
      </p:sp>
      <p:sp>
        <p:nvSpPr>
          <p:cNvPr id="19536" name="Rectangle 80"/>
          <p:cNvSpPr>
            <a:spLocks noChangeArrowheads="1"/>
          </p:cNvSpPr>
          <p:nvPr/>
        </p:nvSpPr>
        <p:spPr bwMode="auto">
          <a:xfrm>
            <a:off x="1054100" y="4484688"/>
            <a:ext cx="17526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7" name="Rectangle 81"/>
          <p:cNvSpPr>
            <a:spLocks noChangeArrowheads="1"/>
          </p:cNvSpPr>
          <p:nvPr/>
        </p:nvSpPr>
        <p:spPr bwMode="auto">
          <a:xfrm>
            <a:off x="2816225" y="44846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8" name="Rectangle 82"/>
          <p:cNvSpPr>
            <a:spLocks noChangeArrowheads="1"/>
          </p:cNvSpPr>
          <p:nvPr/>
        </p:nvSpPr>
        <p:spPr bwMode="auto">
          <a:xfrm>
            <a:off x="2843213" y="4484688"/>
            <a:ext cx="172878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39" name="Rectangle 83"/>
          <p:cNvSpPr>
            <a:spLocks noChangeArrowheads="1"/>
          </p:cNvSpPr>
          <p:nvPr/>
        </p:nvSpPr>
        <p:spPr bwMode="auto">
          <a:xfrm>
            <a:off x="4608513" y="4484688"/>
            <a:ext cx="17462"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0" name="Rectangle 84"/>
          <p:cNvSpPr>
            <a:spLocks noChangeArrowheads="1"/>
          </p:cNvSpPr>
          <p:nvPr/>
        </p:nvSpPr>
        <p:spPr bwMode="auto">
          <a:xfrm>
            <a:off x="4581525" y="44846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1" name="Rectangle 85"/>
          <p:cNvSpPr>
            <a:spLocks noChangeArrowheads="1"/>
          </p:cNvSpPr>
          <p:nvPr/>
        </p:nvSpPr>
        <p:spPr bwMode="auto">
          <a:xfrm>
            <a:off x="4637088" y="4484688"/>
            <a:ext cx="172243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2" name="Rectangle 86"/>
          <p:cNvSpPr>
            <a:spLocks noChangeArrowheads="1"/>
          </p:cNvSpPr>
          <p:nvPr/>
        </p:nvSpPr>
        <p:spPr bwMode="auto">
          <a:xfrm>
            <a:off x="6369050" y="4484688"/>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3" name="Rectangle 87"/>
          <p:cNvSpPr>
            <a:spLocks noChangeArrowheads="1"/>
          </p:cNvSpPr>
          <p:nvPr/>
        </p:nvSpPr>
        <p:spPr bwMode="auto">
          <a:xfrm>
            <a:off x="6396038" y="4484688"/>
            <a:ext cx="1749425"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4" name="Rectangle 88"/>
          <p:cNvSpPr>
            <a:spLocks noChangeArrowheads="1"/>
          </p:cNvSpPr>
          <p:nvPr/>
        </p:nvSpPr>
        <p:spPr bwMode="auto">
          <a:xfrm>
            <a:off x="2816225" y="45132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5" name="Rectangle 89"/>
          <p:cNvSpPr>
            <a:spLocks noChangeArrowheads="1"/>
          </p:cNvSpPr>
          <p:nvPr/>
        </p:nvSpPr>
        <p:spPr bwMode="auto">
          <a:xfrm>
            <a:off x="4581525" y="45132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6" name="Rectangle 90"/>
          <p:cNvSpPr>
            <a:spLocks noChangeArrowheads="1"/>
          </p:cNvSpPr>
          <p:nvPr/>
        </p:nvSpPr>
        <p:spPr bwMode="auto">
          <a:xfrm>
            <a:off x="4608513" y="4513263"/>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7" name="Rectangle 91"/>
          <p:cNvSpPr>
            <a:spLocks noChangeArrowheads="1"/>
          </p:cNvSpPr>
          <p:nvPr/>
        </p:nvSpPr>
        <p:spPr bwMode="auto">
          <a:xfrm>
            <a:off x="6369050" y="451326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48" name="Rectangle 92"/>
          <p:cNvSpPr>
            <a:spLocks noChangeArrowheads="1"/>
          </p:cNvSpPr>
          <p:nvPr/>
        </p:nvSpPr>
        <p:spPr bwMode="auto">
          <a:xfrm>
            <a:off x="1668463" y="4475163"/>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92</a:t>
            </a:r>
          </a:p>
        </p:txBody>
      </p:sp>
      <p:sp>
        <p:nvSpPr>
          <p:cNvPr id="19549" name="Rectangle 93"/>
          <p:cNvSpPr>
            <a:spLocks noChangeArrowheads="1"/>
          </p:cNvSpPr>
          <p:nvPr/>
        </p:nvSpPr>
        <p:spPr bwMode="auto">
          <a:xfrm>
            <a:off x="3538538" y="4475163"/>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7</a:t>
            </a:r>
          </a:p>
        </p:txBody>
      </p:sp>
      <p:sp>
        <p:nvSpPr>
          <p:cNvPr id="19550" name="Rectangle 94"/>
          <p:cNvSpPr>
            <a:spLocks noChangeArrowheads="1"/>
          </p:cNvSpPr>
          <p:nvPr/>
        </p:nvSpPr>
        <p:spPr bwMode="auto">
          <a:xfrm>
            <a:off x="5221288" y="4475163"/>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97</a:t>
            </a:r>
          </a:p>
        </p:txBody>
      </p:sp>
      <p:sp>
        <p:nvSpPr>
          <p:cNvPr id="19551" name="Rectangle 95"/>
          <p:cNvSpPr>
            <a:spLocks noChangeArrowheads="1"/>
          </p:cNvSpPr>
          <p:nvPr/>
        </p:nvSpPr>
        <p:spPr bwMode="auto">
          <a:xfrm>
            <a:off x="7088188" y="4475163"/>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9</a:t>
            </a:r>
          </a:p>
        </p:txBody>
      </p:sp>
      <p:sp>
        <p:nvSpPr>
          <p:cNvPr id="19552" name="Rectangle 96"/>
          <p:cNvSpPr>
            <a:spLocks noChangeArrowheads="1"/>
          </p:cNvSpPr>
          <p:nvPr/>
        </p:nvSpPr>
        <p:spPr bwMode="auto">
          <a:xfrm>
            <a:off x="1054100" y="4945063"/>
            <a:ext cx="17526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3" name="Rectangle 97"/>
          <p:cNvSpPr>
            <a:spLocks noChangeArrowheads="1"/>
          </p:cNvSpPr>
          <p:nvPr/>
        </p:nvSpPr>
        <p:spPr bwMode="auto">
          <a:xfrm>
            <a:off x="2816225" y="4945063"/>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4" name="Rectangle 98"/>
          <p:cNvSpPr>
            <a:spLocks noChangeArrowheads="1"/>
          </p:cNvSpPr>
          <p:nvPr/>
        </p:nvSpPr>
        <p:spPr bwMode="auto">
          <a:xfrm>
            <a:off x="2843213" y="4945063"/>
            <a:ext cx="172878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5" name="Rectangle 99"/>
          <p:cNvSpPr>
            <a:spLocks noChangeArrowheads="1"/>
          </p:cNvSpPr>
          <p:nvPr/>
        </p:nvSpPr>
        <p:spPr bwMode="auto">
          <a:xfrm>
            <a:off x="4608513" y="4945063"/>
            <a:ext cx="17462"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6" name="Rectangle 100"/>
          <p:cNvSpPr>
            <a:spLocks noChangeArrowheads="1"/>
          </p:cNvSpPr>
          <p:nvPr/>
        </p:nvSpPr>
        <p:spPr bwMode="auto">
          <a:xfrm>
            <a:off x="4581525" y="4945063"/>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7" name="Rectangle 101"/>
          <p:cNvSpPr>
            <a:spLocks noChangeArrowheads="1"/>
          </p:cNvSpPr>
          <p:nvPr/>
        </p:nvSpPr>
        <p:spPr bwMode="auto">
          <a:xfrm>
            <a:off x="4637088" y="4945063"/>
            <a:ext cx="172243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8" name="Rectangle 102"/>
          <p:cNvSpPr>
            <a:spLocks noChangeArrowheads="1"/>
          </p:cNvSpPr>
          <p:nvPr/>
        </p:nvSpPr>
        <p:spPr bwMode="auto">
          <a:xfrm>
            <a:off x="6369050" y="4945063"/>
            <a:ext cx="17463"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59" name="Rectangle 103"/>
          <p:cNvSpPr>
            <a:spLocks noChangeArrowheads="1"/>
          </p:cNvSpPr>
          <p:nvPr/>
        </p:nvSpPr>
        <p:spPr bwMode="auto">
          <a:xfrm>
            <a:off x="6396038" y="4945063"/>
            <a:ext cx="1749425"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0" name="Rectangle 104"/>
          <p:cNvSpPr>
            <a:spLocks noChangeArrowheads="1"/>
          </p:cNvSpPr>
          <p:nvPr/>
        </p:nvSpPr>
        <p:spPr bwMode="auto">
          <a:xfrm>
            <a:off x="2816225" y="4972050"/>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1" name="Rectangle 105"/>
          <p:cNvSpPr>
            <a:spLocks noChangeArrowheads="1"/>
          </p:cNvSpPr>
          <p:nvPr/>
        </p:nvSpPr>
        <p:spPr bwMode="auto">
          <a:xfrm>
            <a:off x="4581525" y="4972050"/>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2" name="Rectangle 106"/>
          <p:cNvSpPr>
            <a:spLocks noChangeArrowheads="1"/>
          </p:cNvSpPr>
          <p:nvPr/>
        </p:nvSpPr>
        <p:spPr bwMode="auto">
          <a:xfrm>
            <a:off x="4608513" y="4972050"/>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3" name="Rectangle 107"/>
          <p:cNvSpPr>
            <a:spLocks noChangeArrowheads="1"/>
          </p:cNvSpPr>
          <p:nvPr/>
        </p:nvSpPr>
        <p:spPr bwMode="auto">
          <a:xfrm>
            <a:off x="6369050" y="4972050"/>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4" name="Rectangle 108"/>
          <p:cNvSpPr>
            <a:spLocks noChangeArrowheads="1"/>
          </p:cNvSpPr>
          <p:nvPr/>
        </p:nvSpPr>
        <p:spPr bwMode="auto">
          <a:xfrm>
            <a:off x="1668463" y="4935538"/>
            <a:ext cx="549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88</a:t>
            </a:r>
          </a:p>
        </p:txBody>
      </p:sp>
      <p:sp>
        <p:nvSpPr>
          <p:cNvPr id="19565" name="Rectangle 109"/>
          <p:cNvSpPr>
            <a:spLocks noChangeArrowheads="1"/>
          </p:cNvSpPr>
          <p:nvPr/>
        </p:nvSpPr>
        <p:spPr bwMode="auto">
          <a:xfrm>
            <a:off x="3538538" y="4935538"/>
            <a:ext cx="365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6</a:t>
            </a:r>
          </a:p>
        </p:txBody>
      </p:sp>
      <p:sp>
        <p:nvSpPr>
          <p:cNvPr id="19566" name="Rectangle 110"/>
          <p:cNvSpPr>
            <a:spLocks noChangeArrowheads="1"/>
          </p:cNvSpPr>
          <p:nvPr/>
        </p:nvSpPr>
        <p:spPr bwMode="auto">
          <a:xfrm>
            <a:off x="5267325" y="4935538"/>
            <a:ext cx="45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9567" name="Rectangle 111"/>
          <p:cNvSpPr>
            <a:spLocks noChangeArrowheads="1"/>
          </p:cNvSpPr>
          <p:nvPr/>
        </p:nvSpPr>
        <p:spPr bwMode="auto">
          <a:xfrm>
            <a:off x="7042150" y="4935538"/>
            <a:ext cx="45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9568" name="Rectangle 112"/>
          <p:cNvSpPr>
            <a:spLocks noChangeArrowheads="1"/>
          </p:cNvSpPr>
          <p:nvPr/>
        </p:nvSpPr>
        <p:spPr bwMode="auto">
          <a:xfrm>
            <a:off x="1054100" y="5405438"/>
            <a:ext cx="17526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69" name="Rectangle 113"/>
          <p:cNvSpPr>
            <a:spLocks noChangeArrowheads="1"/>
          </p:cNvSpPr>
          <p:nvPr/>
        </p:nvSpPr>
        <p:spPr bwMode="auto">
          <a:xfrm>
            <a:off x="1054100" y="5432425"/>
            <a:ext cx="17526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0" name="Rectangle 114"/>
          <p:cNvSpPr>
            <a:spLocks noChangeArrowheads="1"/>
          </p:cNvSpPr>
          <p:nvPr/>
        </p:nvSpPr>
        <p:spPr bwMode="auto">
          <a:xfrm>
            <a:off x="2816225" y="5405438"/>
            <a:ext cx="460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1" name="Rectangle 115"/>
          <p:cNvSpPr>
            <a:spLocks noChangeArrowheads="1"/>
          </p:cNvSpPr>
          <p:nvPr/>
        </p:nvSpPr>
        <p:spPr bwMode="auto">
          <a:xfrm>
            <a:off x="2816225" y="5432425"/>
            <a:ext cx="460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2" name="Rectangle 116"/>
          <p:cNvSpPr>
            <a:spLocks noChangeArrowheads="1"/>
          </p:cNvSpPr>
          <p:nvPr/>
        </p:nvSpPr>
        <p:spPr bwMode="auto">
          <a:xfrm>
            <a:off x="2870200" y="5405438"/>
            <a:ext cx="1701800"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3" name="Rectangle 117"/>
          <p:cNvSpPr>
            <a:spLocks noChangeArrowheads="1"/>
          </p:cNvSpPr>
          <p:nvPr/>
        </p:nvSpPr>
        <p:spPr bwMode="auto">
          <a:xfrm>
            <a:off x="2870200" y="5432425"/>
            <a:ext cx="1701800"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4" name="Rectangle 118"/>
          <p:cNvSpPr>
            <a:spLocks noChangeArrowheads="1"/>
          </p:cNvSpPr>
          <p:nvPr/>
        </p:nvSpPr>
        <p:spPr bwMode="auto">
          <a:xfrm>
            <a:off x="4608513" y="5405438"/>
            <a:ext cx="17462" cy="46037"/>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5" name="Rectangle 119"/>
          <p:cNvSpPr>
            <a:spLocks noChangeArrowheads="1"/>
          </p:cNvSpPr>
          <p:nvPr/>
        </p:nvSpPr>
        <p:spPr bwMode="auto">
          <a:xfrm>
            <a:off x="4581525" y="5405438"/>
            <a:ext cx="17463" cy="46037"/>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6" name="Rectangle 120"/>
          <p:cNvSpPr>
            <a:spLocks noChangeArrowheads="1"/>
          </p:cNvSpPr>
          <p:nvPr/>
        </p:nvSpPr>
        <p:spPr bwMode="auto">
          <a:xfrm>
            <a:off x="4637088" y="5405438"/>
            <a:ext cx="1722437"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7" name="Rectangle 121"/>
          <p:cNvSpPr>
            <a:spLocks noChangeArrowheads="1"/>
          </p:cNvSpPr>
          <p:nvPr/>
        </p:nvSpPr>
        <p:spPr bwMode="auto">
          <a:xfrm>
            <a:off x="4637088" y="5432425"/>
            <a:ext cx="1722437"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8" name="Rectangle 122"/>
          <p:cNvSpPr>
            <a:spLocks noChangeArrowheads="1"/>
          </p:cNvSpPr>
          <p:nvPr/>
        </p:nvSpPr>
        <p:spPr bwMode="auto">
          <a:xfrm>
            <a:off x="6369050" y="5405438"/>
            <a:ext cx="460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79" name="Rectangle 123"/>
          <p:cNvSpPr>
            <a:spLocks noChangeArrowheads="1"/>
          </p:cNvSpPr>
          <p:nvPr/>
        </p:nvSpPr>
        <p:spPr bwMode="auto">
          <a:xfrm>
            <a:off x="6369050" y="5432425"/>
            <a:ext cx="460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0" name="Rectangle 124"/>
          <p:cNvSpPr>
            <a:spLocks noChangeArrowheads="1"/>
          </p:cNvSpPr>
          <p:nvPr/>
        </p:nvSpPr>
        <p:spPr bwMode="auto">
          <a:xfrm>
            <a:off x="6423025" y="5405438"/>
            <a:ext cx="1722438" cy="17462"/>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1" name="Rectangle 125"/>
          <p:cNvSpPr>
            <a:spLocks noChangeArrowheads="1"/>
          </p:cNvSpPr>
          <p:nvPr/>
        </p:nvSpPr>
        <p:spPr bwMode="auto">
          <a:xfrm>
            <a:off x="6423025" y="5432425"/>
            <a:ext cx="1722438" cy="17463"/>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2" name="Rectangle 126"/>
          <p:cNvSpPr>
            <a:spLocks noChangeArrowheads="1"/>
          </p:cNvSpPr>
          <p:nvPr/>
        </p:nvSpPr>
        <p:spPr bwMode="auto">
          <a:xfrm>
            <a:off x="2816225" y="54594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3" name="Rectangle 127"/>
          <p:cNvSpPr>
            <a:spLocks noChangeArrowheads="1"/>
          </p:cNvSpPr>
          <p:nvPr/>
        </p:nvSpPr>
        <p:spPr bwMode="auto">
          <a:xfrm>
            <a:off x="4581525" y="54594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4" name="Rectangle 128"/>
          <p:cNvSpPr>
            <a:spLocks noChangeArrowheads="1"/>
          </p:cNvSpPr>
          <p:nvPr/>
        </p:nvSpPr>
        <p:spPr bwMode="auto">
          <a:xfrm>
            <a:off x="4608513" y="5459413"/>
            <a:ext cx="17462"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5" name="Rectangle 129"/>
          <p:cNvSpPr>
            <a:spLocks noChangeArrowheads="1"/>
          </p:cNvSpPr>
          <p:nvPr/>
        </p:nvSpPr>
        <p:spPr bwMode="auto">
          <a:xfrm>
            <a:off x="6369050" y="5459413"/>
            <a:ext cx="17463" cy="422275"/>
          </a:xfrm>
          <a:prstGeom prst="rect">
            <a:avLst/>
          </a:prstGeom>
          <a:solidFill>
            <a:srgbClr val="D989B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6" name="Rectangle 130"/>
          <p:cNvSpPr>
            <a:spLocks noChangeArrowheads="1"/>
          </p:cNvSpPr>
          <p:nvPr/>
        </p:nvSpPr>
        <p:spPr bwMode="auto">
          <a:xfrm>
            <a:off x="1047750" y="5434013"/>
            <a:ext cx="17256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Άθροισμα</a:t>
            </a:r>
            <a:endPar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87" name="Line 131"/>
          <p:cNvSpPr>
            <a:spLocks noChangeShapeType="1"/>
          </p:cNvSpPr>
          <p:nvPr/>
        </p:nvSpPr>
        <p:spPr bwMode="auto">
          <a:xfrm flipH="1">
            <a:off x="6845300" y="3670300"/>
            <a:ext cx="330200" cy="203200"/>
          </a:xfrm>
          <a:prstGeom prst="line">
            <a:avLst/>
          </a:prstGeom>
          <a:noFill/>
          <a:ln w="25400">
            <a:solidFill>
              <a:srgbClr val="FAFD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8" name="Line 132"/>
          <p:cNvSpPr>
            <a:spLocks noChangeShapeType="1"/>
          </p:cNvSpPr>
          <p:nvPr/>
        </p:nvSpPr>
        <p:spPr bwMode="auto">
          <a:xfrm flipH="1">
            <a:off x="3263900" y="3670300"/>
            <a:ext cx="330200" cy="20320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589" name="Rectangle 133"/>
          <p:cNvSpPr>
            <a:spLocks noChangeArrowheads="1"/>
          </p:cNvSpPr>
          <p:nvPr/>
        </p:nvSpPr>
        <p:spPr bwMode="auto">
          <a:xfrm>
            <a:off x="3309938" y="5434013"/>
            <a:ext cx="825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19</a:t>
            </a: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19590" name="Rectangle 134"/>
          <p:cNvSpPr>
            <a:spLocks noChangeArrowheads="1"/>
          </p:cNvSpPr>
          <p:nvPr/>
        </p:nvSpPr>
        <p:spPr bwMode="auto">
          <a:xfrm>
            <a:off x="6859588" y="5434013"/>
            <a:ext cx="825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25</a:t>
            </a:r>
            <a:r>
              <a:rPr kumimoji="0" lang="el-GR"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l-GR" sz="2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5</a:t>
            </a:r>
          </a:p>
        </p:txBody>
      </p:sp>
    </p:spTree>
    <p:extLst>
      <p:ext uri="{BB962C8B-B14F-4D97-AF65-F5344CB8AC3E}">
        <p14:creationId xmlns:p14="http://schemas.microsoft.com/office/powerpoint/2010/main" val="7230461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813752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Line 5"/>
          <p:cNvSpPr>
            <a:spLocks noChangeShapeType="1"/>
          </p:cNvSpPr>
          <p:nvPr/>
        </p:nvSpPr>
        <p:spPr bwMode="auto">
          <a:xfrm>
            <a:off x="1547813" y="2565400"/>
            <a:ext cx="2376487" cy="0"/>
          </a:xfrm>
          <a:prstGeom prst="line">
            <a:avLst/>
          </a:prstGeom>
          <a:noFill/>
          <a:ln w="12700">
            <a:solidFill>
              <a:srgbClr val="FF0000"/>
            </a:solidFill>
            <a:prstDash val="dash"/>
            <a:round/>
            <a:headEnd/>
            <a:tailEnd type="triangle" w="sm" len="sm"/>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4" name="Line 6"/>
          <p:cNvSpPr>
            <a:spLocks noChangeShapeType="1"/>
          </p:cNvSpPr>
          <p:nvPr/>
        </p:nvSpPr>
        <p:spPr bwMode="auto">
          <a:xfrm>
            <a:off x="4140200" y="1916113"/>
            <a:ext cx="0" cy="576262"/>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5" name="Line 7"/>
          <p:cNvSpPr>
            <a:spLocks noChangeShapeType="1"/>
          </p:cNvSpPr>
          <p:nvPr/>
        </p:nvSpPr>
        <p:spPr bwMode="auto">
          <a:xfrm>
            <a:off x="6948488" y="2565400"/>
            <a:ext cx="1800225" cy="0"/>
          </a:xfrm>
          <a:prstGeom prst="line">
            <a:avLst/>
          </a:prstGeom>
          <a:noFill/>
          <a:ln w="12700">
            <a:solidFill>
              <a:srgbClr val="FF0000"/>
            </a:solidFill>
            <a:prstDash val="dash"/>
            <a:round/>
            <a:headEnd type="triangle" w="sm" len="sm"/>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6" name="Line 8"/>
          <p:cNvSpPr>
            <a:spLocks noChangeShapeType="1"/>
          </p:cNvSpPr>
          <p:nvPr/>
        </p:nvSpPr>
        <p:spPr bwMode="auto">
          <a:xfrm>
            <a:off x="6659563" y="1916113"/>
            <a:ext cx="0" cy="576262"/>
          </a:xfrm>
          <a:prstGeom prst="line">
            <a:avLst/>
          </a:prstGeom>
          <a:noFill/>
          <a:ln w="9525">
            <a:solidFill>
              <a:srgbClr val="0000FF"/>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13620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8229600" cy="1143000"/>
          </a:xfrm>
          <a:noFill/>
        </p:spPr>
        <p:txBody>
          <a:bodyPr lIns="90488" tIns="44450" rIns="90488" bIns="44450" anchor="ctr" anchorCtr="1"/>
          <a:lstStyle/>
          <a:p>
            <a:pPr eaLnBrk="1" hangingPunct="1"/>
            <a:r>
              <a:rPr lang="en-US" altLang="el-GR" smtClean="0"/>
              <a:t>Wilcoxon Rank Sum</a:t>
            </a:r>
          </a:p>
        </p:txBody>
      </p:sp>
      <p:sp>
        <p:nvSpPr>
          <p:cNvPr id="21507" name="Rectangle 3"/>
          <p:cNvSpPr>
            <a:spLocks noGrp="1" noChangeArrowheads="1"/>
          </p:cNvSpPr>
          <p:nvPr>
            <p:ph type="body" sz="half" idx="1"/>
          </p:nvPr>
        </p:nvSpPr>
        <p:spPr>
          <a:xfrm>
            <a:off x="296863" y="1828800"/>
            <a:ext cx="4695825" cy="4114800"/>
          </a:xfrm>
          <a:noFill/>
        </p:spPr>
        <p:txBody>
          <a:bodyPr lIns="90488" tIns="44450" rIns="90488" bIns="44450"/>
          <a:lstStyle/>
          <a:p>
            <a:pPr eaLnBrk="1" hangingPunct="1"/>
            <a:r>
              <a:rPr lang="en-US" altLang="el-GR" sz="2600" b="1" smtClean="0">
                <a:solidFill>
                  <a:schemeClr val="tx2"/>
                </a:solidFill>
              </a:rPr>
              <a:t>H</a:t>
            </a:r>
            <a:r>
              <a:rPr lang="en-US" altLang="el-GR" sz="2000" b="1" smtClean="0">
                <a:solidFill>
                  <a:schemeClr val="tx2"/>
                </a:solidFill>
              </a:rPr>
              <a:t>0</a:t>
            </a:r>
            <a:r>
              <a:rPr lang="en-US" altLang="el-GR" sz="2600" b="1" smtClean="0">
                <a:solidFill>
                  <a:schemeClr val="tx2"/>
                </a:solidFill>
              </a:rPr>
              <a:t>: </a:t>
            </a:r>
            <a:r>
              <a:rPr lang="el-GR" altLang="el-GR" sz="2200" b="1" smtClean="0"/>
              <a:t>Ίδια κατανομή</a:t>
            </a:r>
            <a:endParaRPr lang="en-US" altLang="el-GR" sz="2200" b="1" smtClean="0"/>
          </a:p>
          <a:p>
            <a:pPr eaLnBrk="1" hangingPunct="1"/>
            <a:r>
              <a:rPr lang="en-US" altLang="el-GR" sz="2600" b="1" smtClean="0">
                <a:solidFill>
                  <a:schemeClr val="tx2"/>
                </a:solidFill>
              </a:rPr>
              <a:t>H</a:t>
            </a:r>
            <a:r>
              <a:rPr lang="en-US" altLang="el-GR" sz="2000" b="1" smtClean="0">
                <a:solidFill>
                  <a:schemeClr val="tx2"/>
                </a:solidFill>
              </a:rPr>
              <a:t>a</a:t>
            </a:r>
            <a:r>
              <a:rPr lang="en-US" altLang="el-GR" sz="2600" b="1" smtClean="0">
                <a:solidFill>
                  <a:schemeClr val="tx2"/>
                </a:solidFill>
              </a:rPr>
              <a:t>: </a:t>
            </a:r>
            <a:r>
              <a:rPr lang="el-GR" altLang="el-GR" sz="2200" b="1" smtClean="0"/>
              <a:t>Δεξιά ή αριστερά</a:t>
            </a:r>
            <a:endParaRPr lang="en-US" altLang="el-GR" sz="2200" b="1" smtClean="0"/>
          </a:p>
          <a:p>
            <a:pPr eaLnBrk="1" hangingPunct="1"/>
            <a:r>
              <a:rPr lang="en-US" altLang="el-GR" sz="2600" b="1" smtClean="0">
                <a:solidFill>
                  <a:schemeClr val="tx2"/>
                </a:solidFill>
                <a:latin typeface="Symbol" panose="05050102010706020507" pitchFamily="18" charset="2"/>
              </a:rPr>
              <a:t></a:t>
            </a:r>
            <a:r>
              <a:rPr lang="en-US" altLang="el-GR" sz="2600" b="1" smtClean="0">
                <a:solidFill>
                  <a:schemeClr val="tx2"/>
                </a:solidFill>
              </a:rPr>
              <a:t> = </a:t>
            </a:r>
            <a:r>
              <a:rPr lang="el-GR" altLang="el-GR" sz="2600" b="1" smtClean="0"/>
              <a:t>0,</a:t>
            </a:r>
            <a:r>
              <a:rPr lang="en-US" altLang="el-GR" sz="2600" b="1" smtClean="0"/>
              <a:t>10</a:t>
            </a:r>
          </a:p>
          <a:p>
            <a:pPr eaLnBrk="1" hangingPunct="1"/>
            <a:r>
              <a:rPr lang="en-US" altLang="el-GR" sz="2600" b="1" i="1" smtClean="0">
                <a:solidFill>
                  <a:schemeClr val="tx2"/>
                </a:solidFill>
              </a:rPr>
              <a:t>n</a:t>
            </a:r>
            <a:r>
              <a:rPr lang="en-US" altLang="el-GR" sz="2000" b="1" smtClean="0">
                <a:solidFill>
                  <a:schemeClr val="tx2"/>
                </a:solidFill>
              </a:rPr>
              <a:t>1</a:t>
            </a:r>
            <a:r>
              <a:rPr lang="en-US" altLang="el-GR" sz="2600" b="1" smtClean="0">
                <a:solidFill>
                  <a:schemeClr val="tx2"/>
                </a:solidFill>
              </a:rPr>
              <a:t> = </a:t>
            </a:r>
            <a:r>
              <a:rPr lang="en-US" altLang="el-GR" sz="2600" b="1" smtClean="0"/>
              <a:t>4    </a:t>
            </a:r>
            <a:r>
              <a:rPr lang="en-US" altLang="el-GR" sz="2600" b="1" i="1" smtClean="0">
                <a:solidFill>
                  <a:schemeClr val="tx2"/>
                </a:solidFill>
              </a:rPr>
              <a:t>n</a:t>
            </a:r>
            <a:r>
              <a:rPr lang="en-US" altLang="el-GR" sz="2000" b="1" smtClean="0">
                <a:solidFill>
                  <a:schemeClr val="tx2"/>
                </a:solidFill>
              </a:rPr>
              <a:t>2</a:t>
            </a:r>
            <a:r>
              <a:rPr lang="en-US" altLang="el-GR" sz="2600" b="1" smtClean="0">
                <a:solidFill>
                  <a:schemeClr val="tx2"/>
                </a:solidFill>
              </a:rPr>
              <a:t> = </a:t>
            </a:r>
            <a:r>
              <a:rPr lang="en-US" altLang="el-GR" sz="2600" b="1" smtClean="0"/>
              <a:t>5 </a:t>
            </a:r>
          </a:p>
          <a:p>
            <a:pPr eaLnBrk="1" hangingPunct="1"/>
            <a:r>
              <a:rPr lang="el-GR" altLang="el-GR" sz="2600" b="1" smtClean="0">
                <a:solidFill>
                  <a:schemeClr val="tx2"/>
                </a:solidFill>
              </a:rPr>
              <a:t>Κρίσιμες τιμές</a:t>
            </a:r>
            <a:r>
              <a:rPr lang="en-US" altLang="el-GR" sz="2600" b="1" smtClean="0">
                <a:solidFill>
                  <a:schemeClr val="tx2"/>
                </a:solidFill>
              </a:rPr>
              <a:t>:</a:t>
            </a:r>
          </a:p>
        </p:txBody>
      </p:sp>
      <p:sp>
        <p:nvSpPr>
          <p:cNvPr id="62468" name="Rectangle 4"/>
          <p:cNvSpPr>
            <a:spLocks noChangeArrowheads="1"/>
          </p:cNvSpPr>
          <p:nvPr/>
        </p:nvSpPr>
        <p:spPr bwMode="auto">
          <a:xfrm>
            <a:off x="4724400" y="1828800"/>
            <a:ext cx="3810000" cy="4114800"/>
          </a:xfrm>
          <a:prstGeom prst="rect">
            <a:avLst/>
          </a:prstGeom>
          <a:noFill/>
          <a:ln w="12700">
            <a:noFill/>
            <a:miter lim="800000"/>
            <a:headEnd/>
            <a:tailEnd/>
          </a:ln>
          <a:effectLst/>
        </p:spPr>
        <p:txBody>
          <a:bodyPr lIns="90488" tIns="44450" rIns="90488" bIns="44450"/>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Τιμή</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43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Απόφαση</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l-GR"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Συμπέρασμα</a:t>
            </a:r>
            <a:r>
              <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1" hangingPunct="0">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6633"/>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62469" name="Rectangle 5"/>
          <p:cNvSpPr>
            <a:spLocks noChangeArrowheads="1"/>
          </p:cNvSpPr>
          <p:nvPr/>
        </p:nvSpPr>
        <p:spPr bwMode="auto">
          <a:xfrm>
            <a:off x="4725988" y="4497388"/>
            <a:ext cx="4187825" cy="3937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Δεν απορρίπτεται για </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Symbol" pitchFamily="18" charset="2"/>
                <a:ea typeface="+mn-ea"/>
                <a:cs typeface="Arial" panose="020B0604020202020204" pitchFamily="34" charset="0"/>
              </a:rPr>
              <a:t></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 </a:t>
            </a:r>
            <a:r>
              <a:rPr kumimoji="0" lang="el-GR"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0,</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10</a:t>
            </a:r>
          </a:p>
        </p:txBody>
      </p:sp>
      <p:sp>
        <p:nvSpPr>
          <p:cNvPr id="62470" name="Rectangle 6"/>
          <p:cNvSpPr>
            <a:spLocks noChangeArrowheads="1"/>
          </p:cNvSpPr>
          <p:nvPr/>
        </p:nvSpPr>
        <p:spPr bwMode="auto">
          <a:xfrm>
            <a:off x="4725988" y="5564188"/>
            <a:ext cx="4340225" cy="81915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Δεν υπάρχει ένδειξη ότι έχουμε διαφορά</a:t>
            </a:r>
            <a:endPar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21511" name="Rectangle 7"/>
          <p:cNvSpPr>
            <a:spLocks noChangeArrowheads="1"/>
          </p:cNvSpPr>
          <p:nvPr/>
        </p:nvSpPr>
        <p:spPr bwMode="auto">
          <a:xfrm>
            <a:off x="615950" y="4654550"/>
            <a:ext cx="977900" cy="10541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2" name="Rectangle 8"/>
          <p:cNvSpPr>
            <a:spLocks noChangeArrowheads="1"/>
          </p:cNvSpPr>
          <p:nvPr/>
        </p:nvSpPr>
        <p:spPr bwMode="auto">
          <a:xfrm>
            <a:off x="1606550" y="4654550"/>
            <a:ext cx="1282700" cy="1054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3" name="Rectangle 9"/>
          <p:cNvSpPr>
            <a:spLocks noChangeArrowheads="1"/>
          </p:cNvSpPr>
          <p:nvPr/>
        </p:nvSpPr>
        <p:spPr bwMode="auto">
          <a:xfrm>
            <a:off x="2901950" y="4654550"/>
            <a:ext cx="998538" cy="1054100"/>
          </a:xfrm>
          <a:prstGeom prst="rect">
            <a:avLst/>
          </a:prstGeom>
          <a:solidFill>
            <a:schemeClr val="accent1"/>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2474" name="Rectangle 10"/>
          <p:cNvSpPr>
            <a:spLocks noChangeArrowheads="1"/>
          </p:cNvSpPr>
          <p:nvPr/>
        </p:nvSpPr>
        <p:spPr bwMode="auto">
          <a:xfrm>
            <a:off x="544513" y="4992688"/>
            <a:ext cx="1139825"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Απορ.</a:t>
            </a:r>
            <a:endPar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62475" name="Rectangle 11"/>
          <p:cNvSpPr>
            <a:spLocks noChangeArrowheads="1"/>
          </p:cNvSpPr>
          <p:nvPr/>
        </p:nvSpPr>
        <p:spPr bwMode="auto">
          <a:xfrm>
            <a:off x="2820988" y="4992688"/>
            <a:ext cx="1139825"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Απορ.</a:t>
            </a:r>
            <a:endPar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62476" name="Rectangle 12"/>
          <p:cNvSpPr>
            <a:spLocks noChangeArrowheads="1"/>
          </p:cNvSpPr>
          <p:nvPr/>
        </p:nvSpPr>
        <p:spPr bwMode="auto">
          <a:xfrm>
            <a:off x="1677988" y="4840288"/>
            <a:ext cx="1209675" cy="81915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Δεν απορ.</a:t>
            </a:r>
            <a:endPar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62477" name="Rectangle 13"/>
          <p:cNvSpPr>
            <a:spLocks noChangeArrowheads="1"/>
          </p:cNvSpPr>
          <p:nvPr/>
        </p:nvSpPr>
        <p:spPr bwMode="auto">
          <a:xfrm>
            <a:off x="1373188" y="5830888"/>
            <a:ext cx="835025"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13</a:t>
            </a:r>
          </a:p>
        </p:txBody>
      </p:sp>
      <p:sp>
        <p:nvSpPr>
          <p:cNvPr id="62478" name="Rectangle 14"/>
          <p:cNvSpPr>
            <a:spLocks noChangeArrowheads="1"/>
          </p:cNvSpPr>
          <p:nvPr/>
        </p:nvSpPr>
        <p:spPr bwMode="auto">
          <a:xfrm>
            <a:off x="2592388" y="5830888"/>
            <a:ext cx="530225"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27</a:t>
            </a:r>
          </a:p>
        </p:txBody>
      </p:sp>
      <p:sp>
        <p:nvSpPr>
          <p:cNvPr id="62479" name="Rectangle 15"/>
          <p:cNvSpPr>
            <a:spLocks noChangeArrowheads="1"/>
          </p:cNvSpPr>
          <p:nvPr/>
        </p:nvSpPr>
        <p:spPr bwMode="auto">
          <a:xfrm>
            <a:off x="3201988" y="5830888"/>
            <a:ext cx="1368425" cy="45402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Symbol" pitchFamily="18" charset="2"/>
                <a:ea typeface="+mn-ea"/>
                <a:cs typeface="Arial" panose="020B0604020202020204" pitchFamily="34" charset="0"/>
              </a:rPr>
              <a:t></a:t>
            </a:r>
            <a:r>
              <a:rPr kumimoji="0" lang="el-GR" sz="2400" b="1" i="0" u="none" strike="noStrike" kern="1200" cap="none" spc="0" normalizeH="0" baseline="0" noProof="0">
                <a:ln>
                  <a:noFill/>
                </a:ln>
                <a:solidFill>
                  <a:srgbClr val="000000"/>
                </a:solidFill>
                <a:effectLst>
                  <a:outerShdw blurRad="38100" dist="38100" dir="2700000" algn="tl">
                    <a:srgbClr val="C0C0C0"/>
                  </a:outerShdw>
                </a:effectLst>
                <a:uLnTx/>
                <a:uFillTx/>
                <a:latin typeface="Symbol" pitchFamily="18" charset="2"/>
                <a:ea typeface="+mn-ea"/>
                <a:cs typeface="Arial" panose="020B0604020202020204" pitchFamily="34" charset="0"/>
              </a:rPr>
              <a:t> </a:t>
            </a:r>
            <a:r>
              <a:rPr kumimoji="0" lang="el-GR"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Symbol" pitchFamily="18" charset="2"/>
                <a:ea typeface="+mn-ea"/>
                <a:cs typeface="Arial" panose="020B0604020202020204" pitchFamily="34" charset="0"/>
              </a:rPr>
              <a:t>τάξεων</a:t>
            </a:r>
            <a:endPar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62480" name="Rectangle 16"/>
          <p:cNvSpPr>
            <a:spLocks noChangeArrowheads="1"/>
          </p:cNvSpPr>
          <p:nvPr/>
        </p:nvSpPr>
        <p:spPr bwMode="auto">
          <a:xfrm>
            <a:off x="4725988" y="2287588"/>
            <a:ext cx="4340225" cy="942975"/>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T</a:t>
            </a:r>
            <a:r>
              <a:rPr kumimoji="0" 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 = 5 + 3.5 + 8+ 9 = 25.5 </a:t>
            </a:r>
            <a:r>
              <a:rPr kumimoji="0" lang="en-US" sz="28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r>
              <a:rPr kumimoji="0" lang="el-GR" sz="28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Μικρότερο δείγμα</a:t>
            </a:r>
            <a:r>
              <a:rPr kumimoji="0" lang="en-US" sz="28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5022685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sz="2100" b="1" smtClean="0">
                <a:solidFill>
                  <a:srgbClr val="FFCC66"/>
                </a:solidFill>
              </a:rPr>
              <a:t>Προϋποθέσεις του </a:t>
            </a:r>
            <a:r>
              <a:rPr lang="en-US" altLang="el-GR" sz="2100" b="1" smtClean="0">
                <a:solidFill>
                  <a:srgbClr val="FFCC66"/>
                </a:solidFill>
              </a:rPr>
              <a:t>Mann</a:t>
            </a:r>
            <a:r>
              <a:rPr lang="el-GR" altLang="el-GR" sz="2100" b="1" smtClean="0">
                <a:solidFill>
                  <a:srgbClr val="FFCC66"/>
                </a:solidFill>
              </a:rPr>
              <a:t>-</a:t>
            </a:r>
            <a:r>
              <a:rPr lang="en-US" altLang="el-GR" sz="2100" b="1" smtClean="0">
                <a:solidFill>
                  <a:srgbClr val="FFCC66"/>
                </a:solidFill>
              </a:rPr>
              <a:t>Whitney:</a:t>
            </a:r>
            <a:r>
              <a:rPr lang="ar-SA" altLang="el-GR" sz="2500" smtClean="0"/>
              <a:t> </a:t>
            </a:r>
            <a:endParaRPr lang="el-GR" altLang="el-GR" sz="2500" smtClean="0"/>
          </a:p>
        </p:txBody>
      </p:sp>
      <p:sp>
        <p:nvSpPr>
          <p:cNvPr id="2253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l-GR" altLang="el-GR" sz="2100" smtClean="0"/>
              <a:t>Τα δύο δείγματα </a:t>
            </a:r>
            <a:r>
              <a:rPr lang="en-US" altLang="el-GR" sz="2100" i="1" smtClean="0">
                <a:solidFill>
                  <a:schemeClr val="tx2"/>
                </a:solidFill>
              </a:rPr>
              <a:t>n</a:t>
            </a:r>
            <a:r>
              <a:rPr lang="en-US" altLang="el-GR" sz="2100" smtClean="0"/>
              <a:t> </a:t>
            </a:r>
            <a:r>
              <a:rPr lang="el-GR" altLang="el-GR" sz="2100" smtClean="0"/>
              <a:t>και</a:t>
            </a:r>
            <a:r>
              <a:rPr lang="en-US" altLang="el-GR" sz="2100" smtClean="0"/>
              <a:t> </a:t>
            </a:r>
            <a:r>
              <a:rPr lang="en-US" altLang="el-GR" sz="2100" i="1" smtClean="0">
                <a:solidFill>
                  <a:schemeClr val="tx2"/>
                </a:solidFill>
              </a:rPr>
              <a:t>m </a:t>
            </a:r>
            <a:r>
              <a:rPr lang="el-GR" altLang="el-GR" sz="2100" smtClean="0"/>
              <a:t>είναι </a:t>
            </a:r>
            <a:r>
              <a:rPr lang="en-US" altLang="el-GR" sz="2100" smtClean="0"/>
              <a:t> </a:t>
            </a:r>
            <a:r>
              <a:rPr lang="el-GR" altLang="el-GR" sz="2100" smtClean="0">
                <a:solidFill>
                  <a:srgbClr val="FF00FF"/>
                </a:solidFill>
              </a:rPr>
              <a:t>ανεξάρτητα</a:t>
            </a:r>
            <a:endParaRPr lang="en-US" altLang="el-GR" sz="2100" smtClean="0">
              <a:solidFill>
                <a:srgbClr val="FF00FF"/>
              </a:solidFill>
            </a:endParaRPr>
          </a:p>
          <a:p>
            <a:pPr eaLnBrk="1" hangingPunct="1">
              <a:lnSpc>
                <a:spcPct val="90000"/>
              </a:lnSpc>
              <a:buFont typeface="Wingdings" panose="05000000000000000000" pitchFamily="2" charset="2"/>
              <a:buNone/>
            </a:pPr>
            <a:r>
              <a:rPr lang="en-US" altLang="el-GR" sz="2100" smtClean="0"/>
              <a:t>2-</a:t>
            </a:r>
            <a:r>
              <a:rPr lang="el-GR" altLang="el-GR" sz="2100" smtClean="0"/>
              <a:t>Έχουμε τουλάχιστον </a:t>
            </a:r>
            <a:r>
              <a:rPr lang="el-GR" altLang="el-GR" sz="2100" smtClean="0">
                <a:solidFill>
                  <a:srgbClr val="FF00FF"/>
                </a:solidFill>
              </a:rPr>
              <a:t>τακτικές τιμές</a:t>
            </a:r>
            <a:endParaRPr lang="en-US" altLang="el-GR" sz="2100" smtClean="0">
              <a:solidFill>
                <a:srgbClr val="FF00FF"/>
              </a:solidFill>
            </a:endParaRPr>
          </a:p>
          <a:p>
            <a:pPr eaLnBrk="1" hangingPunct="1">
              <a:lnSpc>
                <a:spcPct val="90000"/>
              </a:lnSpc>
              <a:buFont typeface="Wingdings" panose="05000000000000000000" pitchFamily="2" charset="2"/>
              <a:buNone/>
            </a:pPr>
            <a:r>
              <a:rPr lang="en-US" altLang="el-GR" sz="2100" smtClean="0"/>
              <a:t>3-</a:t>
            </a:r>
            <a:r>
              <a:rPr lang="el-GR" altLang="el-GR" sz="2100" smtClean="0"/>
              <a:t>Η μεταβλητή είναι </a:t>
            </a:r>
            <a:r>
              <a:rPr lang="el-GR" altLang="el-GR" sz="2100" smtClean="0">
                <a:solidFill>
                  <a:srgbClr val="FF00FF"/>
                </a:solidFill>
              </a:rPr>
              <a:t>συνεχής</a:t>
            </a:r>
            <a:r>
              <a:rPr lang="en-US" altLang="el-GR" sz="2100" smtClean="0"/>
              <a:t> </a:t>
            </a:r>
          </a:p>
          <a:p>
            <a:pPr eaLnBrk="1" hangingPunct="1">
              <a:lnSpc>
                <a:spcPct val="90000"/>
              </a:lnSpc>
              <a:buFont typeface="Wingdings" panose="05000000000000000000" pitchFamily="2" charset="2"/>
              <a:buNone/>
            </a:pPr>
            <a:r>
              <a:rPr lang="en-US" altLang="el-GR" sz="2100" smtClean="0"/>
              <a:t>4-</a:t>
            </a:r>
            <a:r>
              <a:rPr lang="el-GR" altLang="el-GR" sz="2100" smtClean="0"/>
              <a:t>Οι διαφορές των πληθυσμών έχουν να κάνουν με τη </a:t>
            </a:r>
            <a:r>
              <a:rPr lang="el-GR" altLang="el-GR" sz="2100" smtClean="0">
                <a:solidFill>
                  <a:srgbClr val="FF00FF"/>
                </a:solidFill>
              </a:rPr>
              <a:t>διάμεσο</a:t>
            </a:r>
            <a:endParaRPr lang="en-US" altLang="el-GR" sz="2100" smtClean="0"/>
          </a:p>
          <a:p>
            <a:pPr eaLnBrk="1" hangingPunct="1">
              <a:lnSpc>
                <a:spcPct val="90000"/>
              </a:lnSpc>
              <a:buFont typeface="Wingdings" panose="05000000000000000000" pitchFamily="2" charset="2"/>
              <a:buNone/>
            </a:pPr>
            <a:endParaRPr lang="en-US" altLang="el-GR" sz="2100" smtClean="0"/>
          </a:p>
          <a:p>
            <a:pPr eaLnBrk="1" hangingPunct="1">
              <a:lnSpc>
                <a:spcPct val="90000"/>
              </a:lnSpc>
              <a:buFont typeface="Wingdings" panose="05000000000000000000" pitchFamily="2" charset="2"/>
              <a:buNone/>
            </a:pPr>
            <a:r>
              <a:rPr lang="en-US" altLang="el-GR" sz="2100" smtClean="0">
                <a:solidFill>
                  <a:schemeClr val="hlink"/>
                </a:solidFill>
              </a:rPr>
              <a:t>H0: M1=M2</a:t>
            </a:r>
          </a:p>
          <a:p>
            <a:pPr eaLnBrk="1" hangingPunct="1">
              <a:lnSpc>
                <a:spcPct val="90000"/>
              </a:lnSpc>
              <a:buFont typeface="Wingdings" panose="05000000000000000000" pitchFamily="2" charset="2"/>
              <a:buNone/>
            </a:pPr>
            <a:r>
              <a:rPr lang="en-US" altLang="el-GR" sz="2100" smtClean="0">
                <a:solidFill>
                  <a:schemeClr val="hlink"/>
                </a:solidFill>
              </a:rPr>
              <a:t>HA:</a:t>
            </a:r>
          </a:p>
          <a:p>
            <a:pPr eaLnBrk="1" hangingPunct="1">
              <a:lnSpc>
                <a:spcPct val="90000"/>
              </a:lnSpc>
              <a:buFont typeface="Wingdings" panose="05000000000000000000" pitchFamily="2" charset="2"/>
              <a:buNone/>
            </a:pPr>
            <a:r>
              <a:rPr lang="en-US" altLang="el-GR" sz="2100" smtClean="0">
                <a:solidFill>
                  <a:srgbClr val="FF00FF"/>
                </a:solidFill>
              </a:rPr>
              <a:t>M1&gt;M2 </a:t>
            </a:r>
            <a:r>
              <a:rPr lang="el-GR" altLang="el-GR" sz="2100" smtClean="0">
                <a:solidFill>
                  <a:srgbClr val="FF00FF"/>
                </a:solidFill>
              </a:rPr>
              <a:t>ή</a:t>
            </a:r>
            <a:r>
              <a:rPr lang="en-US" altLang="el-GR" sz="2100" smtClean="0">
                <a:solidFill>
                  <a:srgbClr val="FF00FF"/>
                </a:solidFill>
              </a:rPr>
              <a:t> M1&lt;M2----------- </a:t>
            </a:r>
            <a:r>
              <a:rPr lang="el-GR" altLang="el-GR" sz="2100" smtClean="0">
                <a:solidFill>
                  <a:srgbClr val="FF00FF"/>
                </a:solidFill>
              </a:rPr>
              <a:t>μονόπλευρος έλεγχος</a:t>
            </a:r>
            <a:endParaRPr lang="en-US" altLang="el-GR" sz="2100" smtClean="0">
              <a:solidFill>
                <a:srgbClr val="FF00FF"/>
              </a:solidFill>
            </a:endParaRPr>
          </a:p>
          <a:p>
            <a:pPr eaLnBrk="1" hangingPunct="1">
              <a:lnSpc>
                <a:spcPct val="90000"/>
              </a:lnSpc>
              <a:buFont typeface="Wingdings" panose="05000000000000000000" pitchFamily="2" charset="2"/>
              <a:buNone/>
            </a:pPr>
            <a:r>
              <a:rPr lang="en-US" altLang="el-GR" sz="2100" smtClean="0">
                <a:solidFill>
                  <a:schemeClr val="hlink"/>
                </a:solidFill>
              </a:rPr>
              <a:t>M1 </a:t>
            </a:r>
            <a:r>
              <a:rPr lang="el-GR" altLang="el-GR" sz="2100" smtClean="0">
                <a:solidFill>
                  <a:schemeClr val="hlink"/>
                </a:solidFill>
              </a:rPr>
              <a:t>δει είναι ίση με </a:t>
            </a:r>
            <a:r>
              <a:rPr lang="en-US" altLang="el-GR" sz="2100" smtClean="0">
                <a:solidFill>
                  <a:schemeClr val="hlink"/>
                </a:solidFill>
              </a:rPr>
              <a:t> M2-----</a:t>
            </a:r>
            <a:r>
              <a:rPr lang="el-GR" altLang="el-GR" sz="2100" smtClean="0">
                <a:solidFill>
                  <a:schemeClr val="hlink"/>
                </a:solidFill>
              </a:rPr>
              <a:t>αμφίπλευρος έλεγχος</a:t>
            </a:r>
            <a:r>
              <a:rPr lang="en-US" altLang="el-GR" sz="2100" smtClean="0">
                <a:solidFill>
                  <a:schemeClr val="hlink"/>
                </a:solidFill>
              </a:rPr>
              <a:t>		</a:t>
            </a:r>
          </a:p>
        </p:txBody>
      </p:sp>
    </p:spTree>
    <p:extLst>
      <p:ext uri="{BB962C8B-B14F-4D97-AF65-F5344CB8AC3E}">
        <p14:creationId xmlns:p14="http://schemas.microsoft.com/office/powerpoint/2010/main" val="420891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smtClean="0"/>
              <a:t>Διαδικασία</a:t>
            </a:r>
            <a:endParaRPr lang="en-US" altLang="el-GR" smtClean="0"/>
          </a:p>
        </p:txBody>
      </p:sp>
      <p:sp>
        <p:nvSpPr>
          <p:cNvPr id="23555"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l-GR" smtClean="0"/>
              <a:t>-</a:t>
            </a:r>
            <a:r>
              <a:rPr lang="el-GR" altLang="el-GR" smtClean="0"/>
              <a:t>Οι τιμές στα δύο γκρουπ ιεραρχούνται όπως προηγουμένως</a:t>
            </a:r>
            <a:r>
              <a:rPr lang="en-US" altLang="el-GR" smtClean="0"/>
              <a:t>.</a:t>
            </a:r>
          </a:p>
          <a:p>
            <a:pPr eaLnBrk="1" hangingPunct="1">
              <a:buFont typeface="Wingdings" panose="05000000000000000000" pitchFamily="2" charset="2"/>
              <a:buNone/>
            </a:pPr>
            <a:r>
              <a:rPr lang="en-US" altLang="el-GR" smtClean="0"/>
              <a:t>-</a:t>
            </a:r>
            <a:r>
              <a:rPr lang="el-GR" altLang="el-GR" smtClean="0"/>
              <a:t>Υπολογίζεται η</a:t>
            </a:r>
            <a:r>
              <a:rPr lang="el-GR" altLang="el-GR" u="sng" smtClean="0"/>
              <a:t> μικρότερη τιμή των ιεραρχημένων τιμών</a:t>
            </a:r>
            <a:r>
              <a:rPr lang="en-US" altLang="el-GR" u="sng" smtClean="0"/>
              <a:t> </a:t>
            </a:r>
            <a:r>
              <a:rPr lang="en-US" altLang="el-GR" u="sng" smtClean="0">
                <a:solidFill>
                  <a:srgbClr val="66FFFF"/>
                </a:solidFill>
              </a:rPr>
              <a:t>(S)</a:t>
            </a:r>
            <a:r>
              <a:rPr lang="en-US" altLang="el-GR" smtClean="0"/>
              <a:t> </a:t>
            </a:r>
            <a:r>
              <a:rPr lang="el-GR" altLang="el-GR" smtClean="0"/>
              <a:t>στο γκρουπ</a:t>
            </a:r>
            <a:r>
              <a:rPr lang="en-US" altLang="el-GR" smtClean="0"/>
              <a:t> </a:t>
            </a:r>
            <a:r>
              <a:rPr lang="en-US" altLang="el-GR" i="1" smtClean="0">
                <a:solidFill>
                  <a:schemeClr val="hlink"/>
                </a:solidFill>
              </a:rPr>
              <a:t> n</a:t>
            </a:r>
            <a:r>
              <a:rPr lang="en-US" altLang="el-GR" smtClean="0"/>
              <a:t>.</a:t>
            </a:r>
          </a:p>
          <a:p>
            <a:pPr eaLnBrk="1" hangingPunct="1">
              <a:buFont typeface="Wingdings" panose="05000000000000000000" pitchFamily="2" charset="2"/>
              <a:buNone/>
            </a:pPr>
            <a:r>
              <a:rPr lang="en-US" altLang="el-GR" smtClean="0"/>
              <a:t>-</a:t>
            </a:r>
            <a:r>
              <a:rPr lang="el-GR" altLang="el-GR" smtClean="0"/>
              <a:t>Υπολογίζεται η τιμή </a:t>
            </a:r>
            <a:r>
              <a:rPr lang="en-US" altLang="el-GR" smtClean="0">
                <a:solidFill>
                  <a:srgbClr val="FFCC66"/>
                </a:solidFill>
              </a:rPr>
              <a:t>T </a:t>
            </a:r>
            <a:r>
              <a:rPr lang="en-US" altLang="el-GR" smtClean="0"/>
              <a:t>value </a:t>
            </a:r>
            <a:r>
              <a:rPr lang="el-GR" altLang="el-GR" smtClean="0"/>
              <a:t>με βάση τον τύπο: </a:t>
            </a:r>
            <a:endParaRPr lang="en-US" altLang="el-GR" smtClean="0"/>
          </a:p>
          <a:p>
            <a:pPr algn="ctr" eaLnBrk="1" hangingPunct="1">
              <a:buFont typeface="Wingdings" panose="05000000000000000000" pitchFamily="2" charset="2"/>
              <a:buNone/>
            </a:pPr>
            <a:r>
              <a:rPr lang="en-US" altLang="el-GR" smtClean="0">
                <a:solidFill>
                  <a:srgbClr val="FFCC66"/>
                </a:solidFill>
              </a:rPr>
              <a:t>T</a:t>
            </a:r>
            <a:r>
              <a:rPr lang="en-US" altLang="el-GR" i="1" smtClean="0">
                <a:solidFill>
                  <a:srgbClr val="FFCC66"/>
                </a:solidFill>
              </a:rPr>
              <a:t>=</a:t>
            </a:r>
            <a:r>
              <a:rPr lang="en-US" altLang="el-GR" i="1" smtClean="0">
                <a:solidFill>
                  <a:srgbClr val="66FFFF"/>
                </a:solidFill>
              </a:rPr>
              <a:t>S</a:t>
            </a:r>
            <a:r>
              <a:rPr lang="en-US" altLang="el-GR" i="1" smtClean="0">
                <a:solidFill>
                  <a:srgbClr val="FFCC66"/>
                </a:solidFill>
              </a:rPr>
              <a:t>-n(n+1)/2</a:t>
            </a:r>
          </a:p>
          <a:p>
            <a:pPr eaLnBrk="1" hangingPunct="1">
              <a:buFont typeface="Wingdings" panose="05000000000000000000" pitchFamily="2" charset="2"/>
              <a:buNone/>
            </a:pPr>
            <a:endParaRPr lang="en-US" altLang="el-GR" smtClean="0"/>
          </a:p>
        </p:txBody>
      </p:sp>
    </p:spTree>
    <p:extLst>
      <p:ext uri="{BB962C8B-B14F-4D97-AF65-F5344CB8AC3E}">
        <p14:creationId xmlns:p14="http://schemas.microsoft.com/office/powerpoint/2010/main" val="3910111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336550"/>
            <a:ext cx="7772400" cy="657225"/>
          </a:xfrm>
        </p:spPr>
        <p:txBody>
          <a:bodyPr/>
          <a:lstStyle/>
          <a:p>
            <a:pPr eaLnBrk="1" hangingPunct="1"/>
            <a:r>
              <a:rPr lang="el-GR" altLang="el-GR" sz="3800" smtClean="0"/>
              <a:t>Παράδειγμα</a:t>
            </a:r>
            <a:endParaRPr lang="en-US" altLang="el-GR" sz="3800" smtClean="0"/>
          </a:p>
        </p:txBody>
      </p:sp>
      <p:graphicFrame>
        <p:nvGraphicFramePr>
          <p:cNvPr id="18486" name="Group 54"/>
          <p:cNvGraphicFramePr>
            <a:graphicFrameLocks noGrp="1"/>
          </p:cNvGraphicFramePr>
          <p:nvPr/>
        </p:nvGraphicFramePr>
        <p:xfrm>
          <a:off x="684213" y="1628775"/>
          <a:ext cx="6096000" cy="438943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1</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1,3</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2</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1,5</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3</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2,1</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4</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3,2</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5</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3,4</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6</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4,3</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7</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4,9</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8</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6,3</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rgbClr val="FFCC66"/>
                          </a:solidFill>
                          <a:effectLst/>
                          <a:latin typeface="Arial" pitchFamily="34" charset="0"/>
                        </a:rPr>
                        <a:t>9</a:t>
                      </a:r>
                      <a:endParaRPr kumimoji="0" lang="en-US" sz="2600" b="0" i="0" u="none" strike="noStrike" cap="none" normalizeH="0" baseline="0" smtClean="0">
                        <a:ln>
                          <a:noFill/>
                        </a:ln>
                        <a:solidFill>
                          <a:srgbClr val="FFCC66"/>
                        </a:solidFill>
                        <a:effectLst/>
                        <a:latin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nb-NO" sz="2600" b="0" i="0" u="none" strike="noStrike" cap="none" normalizeH="0" baseline="0" smtClean="0">
                          <a:ln>
                            <a:noFill/>
                          </a:ln>
                          <a:solidFill>
                            <a:schemeClr val="tx1"/>
                          </a:solidFill>
                          <a:effectLst/>
                          <a:latin typeface="Arial" pitchFamily="34" charset="0"/>
                        </a:rPr>
                        <a:t>7</a:t>
                      </a:r>
                      <a:r>
                        <a:rPr kumimoji="0" lang="el-GR" sz="2600" b="0" i="0" u="none" strike="noStrike" cap="none" normalizeH="0" baseline="0" smtClean="0">
                          <a:ln>
                            <a:noFill/>
                          </a:ln>
                          <a:solidFill>
                            <a:schemeClr val="tx1"/>
                          </a:solidFill>
                          <a:effectLst/>
                          <a:latin typeface="Arial" pitchFamily="34" charset="0"/>
                        </a:rPr>
                        <a:t>,</a:t>
                      </a:r>
                      <a:r>
                        <a:rPr kumimoji="0" lang="nb-NO" sz="2600" b="0" i="0" u="none" strike="noStrike" cap="none" normalizeH="0" baseline="0" smtClean="0">
                          <a:ln>
                            <a:noFill/>
                          </a:ln>
                          <a:solidFill>
                            <a:schemeClr val="tx1"/>
                          </a:solidFill>
                          <a:effectLst/>
                          <a:latin typeface="Arial" pitchFamily="34" charset="0"/>
                        </a:rPr>
                        <a:t>1</a:t>
                      </a:r>
                      <a:endParaRPr kumimoji="0" lang="en-US" sz="2600" b="0" i="0" u="none" strike="noStrike" cap="none" normalizeH="0" baseline="0" smtClean="0">
                        <a:ln>
                          <a:noFill/>
                        </a:ln>
                        <a:solidFill>
                          <a:schemeClr val="tx1"/>
                        </a:solidFill>
                        <a:effectLst/>
                        <a:latin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4621" name="Text Box 45"/>
          <p:cNvSpPr txBox="1">
            <a:spLocks noChangeArrowheads="1"/>
          </p:cNvSpPr>
          <p:nvPr/>
        </p:nvSpPr>
        <p:spPr bwMode="auto">
          <a:xfrm>
            <a:off x="1258888" y="1125538"/>
            <a:ext cx="85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smtClean="0">
                <a:ln>
                  <a:noFill/>
                </a:ln>
                <a:solidFill>
                  <a:srgbClr val="FFCC66"/>
                </a:solidFill>
                <a:effectLst/>
                <a:uLnTx/>
                <a:uFillTx/>
                <a:latin typeface="Times New Roman" panose="02020603050405020304" pitchFamily="18" charset="0"/>
                <a:ea typeface="+mn-ea"/>
                <a:cs typeface="Arial" panose="020B0604020202020204" pitchFamily="34" charset="0"/>
              </a:rPr>
              <a:t>Τάξη</a:t>
            </a:r>
            <a:endParaRPr kumimoji="0" lang="en-US" altLang="el-GR" sz="2400" b="0" i="0" u="none" strike="noStrike" kern="1200" cap="none" spc="0" normalizeH="0" baseline="0" noProof="0" smtClean="0">
              <a:ln>
                <a:noFill/>
              </a:ln>
              <a:solidFill>
                <a:srgbClr val="FFCC66"/>
              </a:solidFill>
              <a:effectLst/>
              <a:uLnTx/>
              <a:uFillTx/>
              <a:latin typeface="Times New Roman" panose="02020603050405020304" pitchFamily="18" charset="0"/>
              <a:ea typeface="+mn-ea"/>
              <a:cs typeface="Arial" panose="020B0604020202020204" pitchFamily="34" charset="0"/>
            </a:endParaRPr>
          </a:p>
        </p:txBody>
      </p:sp>
      <p:sp>
        <p:nvSpPr>
          <p:cNvPr id="24622" name="Text Box 46"/>
          <p:cNvSpPr txBox="1">
            <a:spLocks noChangeArrowheads="1"/>
          </p:cNvSpPr>
          <p:nvPr/>
        </p:nvSpPr>
        <p:spPr bwMode="auto">
          <a:xfrm>
            <a:off x="2916238" y="1125538"/>
            <a:ext cx="1452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Γκρουπ</a:t>
            </a:r>
            <a:r>
              <a:rPr kumimoji="0" lang="nb-NO"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1</a:t>
            </a:r>
            <a:endPar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4623" name="Text Box 47"/>
          <p:cNvSpPr txBox="1">
            <a:spLocks noChangeArrowheads="1"/>
          </p:cNvSpPr>
          <p:nvPr/>
        </p:nvSpPr>
        <p:spPr bwMode="auto">
          <a:xfrm>
            <a:off x="5003800" y="1125538"/>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Γκρουπ</a:t>
            </a:r>
            <a:r>
              <a:rPr kumimoji="0" lang="nb-NO"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2</a:t>
            </a:r>
            <a:endPar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4624" name="Text Box 48"/>
          <p:cNvSpPr txBox="1">
            <a:spLocks noChangeArrowheads="1"/>
          </p:cNvSpPr>
          <p:nvPr/>
        </p:nvSpPr>
        <p:spPr bwMode="auto">
          <a:xfrm>
            <a:off x="663575" y="6270625"/>
            <a:ext cx="5611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Άθροισμα</a:t>
            </a:r>
            <a:r>
              <a:rPr kumimoji="0" lang="nb-NO" altLang="el-GR"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l-GR" altLang="el-GR"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nb-NO" altLang="el-GR" sz="2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nb-NO" altLang="el-GR" sz="2800" b="0" i="0" u="none" strike="noStrike" kern="1200" cap="none" spc="0" normalizeH="0" baseline="0" noProof="0" smtClean="0">
                <a:ln>
                  <a:noFill/>
                </a:ln>
                <a:solidFill>
                  <a:srgbClr val="FFCC66"/>
                </a:solidFill>
                <a:effectLst/>
                <a:uLnTx/>
                <a:uFillTx/>
                <a:latin typeface="Tahoma" panose="020B0604030504040204" pitchFamily="34" charset="0"/>
                <a:ea typeface="+mn-ea"/>
                <a:cs typeface="Arial" panose="020B0604020202020204" pitchFamily="34" charset="0"/>
              </a:rPr>
              <a:t>16  </a:t>
            </a:r>
            <a:r>
              <a:rPr kumimoji="0" lang="nb-NO" altLang="el-GR" sz="2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rPr>
              <a:t>            </a:t>
            </a:r>
            <a:r>
              <a:rPr kumimoji="0" lang="nb-NO" altLang="el-GR" sz="2800" b="0" i="0" u="none" strike="noStrike" kern="1200" cap="none" spc="0" normalizeH="0" baseline="0" noProof="0" smtClean="0">
                <a:ln>
                  <a:noFill/>
                </a:ln>
                <a:solidFill>
                  <a:srgbClr val="CC9900"/>
                </a:solidFill>
                <a:effectLst/>
                <a:uLnTx/>
                <a:uFillTx/>
                <a:latin typeface="Tahoma" panose="020B0604030504040204" pitchFamily="34" charset="0"/>
                <a:ea typeface="+mn-ea"/>
                <a:cs typeface="Arial" panose="020B0604020202020204" pitchFamily="34" charset="0"/>
              </a:rPr>
              <a:t> 29</a:t>
            </a:r>
            <a:r>
              <a:rPr kumimoji="0" lang="nb-NO"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t>
            </a:r>
            <a:endParaRPr kumimoji="0" lang="en-US" altLang="el-GR"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313136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611188" y="1484313"/>
            <a:ext cx="8229600" cy="4495800"/>
          </a:xfrm>
        </p:spPr>
        <p:txBody>
          <a:bodyPr/>
          <a:lstStyle/>
          <a:p>
            <a:pPr eaLnBrk="1" hangingPunct="1">
              <a:buFont typeface="Wingdings" panose="05000000000000000000" pitchFamily="2" charset="2"/>
              <a:buNone/>
            </a:pPr>
            <a:r>
              <a:rPr lang="en-US" altLang="el-GR" dirty="0" smtClean="0">
                <a:solidFill>
                  <a:srgbClr val="FFCC66"/>
                </a:solidFill>
              </a:rPr>
              <a:t>T=16- 5(5+1)/2 = 1</a:t>
            </a:r>
          </a:p>
          <a:p>
            <a:pPr eaLnBrk="1" hangingPunct="1">
              <a:buFont typeface="Wingdings" panose="05000000000000000000" pitchFamily="2" charset="2"/>
              <a:buNone/>
            </a:pPr>
            <a:r>
              <a:rPr lang="el-GR" altLang="el-GR" dirty="0" smtClean="0"/>
              <a:t>Από τον πίνακα κρίσιμων τιμών</a:t>
            </a:r>
            <a:r>
              <a:rPr lang="en-US" altLang="el-GR" dirty="0" smtClean="0"/>
              <a:t> </a:t>
            </a:r>
            <a:r>
              <a:rPr lang="el-GR" altLang="el-GR" dirty="0" smtClean="0"/>
              <a:t>βλέπουμε τις κρίσιμες τιμές του</a:t>
            </a:r>
            <a:r>
              <a:rPr lang="en-US" altLang="el-GR" dirty="0" smtClean="0"/>
              <a:t> T</a:t>
            </a:r>
            <a:r>
              <a:rPr lang="el-GR" altLang="el-GR" dirty="0" smtClean="0"/>
              <a:t>, για δείγματα μεγέθους </a:t>
            </a:r>
            <a:r>
              <a:rPr lang="en-US" altLang="el-GR" i="1" dirty="0" smtClean="0">
                <a:solidFill>
                  <a:schemeClr val="tx2"/>
                </a:solidFill>
              </a:rPr>
              <a:t>n</a:t>
            </a:r>
            <a:r>
              <a:rPr lang="en-US" altLang="el-GR" i="1" baseline="-25000" dirty="0" smtClean="0">
                <a:solidFill>
                  <a:schemeClr val="tx2"/>
                </a:solidFill>
              </a:rPr>
              <a:t>1</a:t>
            </a:r>
            <a:r>
              <a:rPr lang="en-US" altLang="el-GR" dirty="0" smtClean="0"/>
              <a:t> </a:t>
            </a:r>
            <a:r>
              <a:rPr lang="en-US" altLang="el-GR" i="1" dirty="0" smtClean="0">
                <a:solidFill>
                  <a:schemeClr val="tx2"/>
                </a:solidFill>
              </a:rPr>
              <a:t>n</a:t>
            </a:r>
            <a:r>
              <a:rPr lang="en-US" altLang="el-GR" i="1" baseline="-25000" dirty="0" smtClean="0">
                <a:solidFill>
                  <a:schemeClr val="tx2"/>
                </a:solidFill>
              </a:rPr>
              <a:t>2</a:t>
            </a:r>
            <a:r>
              <a:rPr lang="en-US" altLang="el-GR" dirty="0" smtClean="0"/>
              <a:t>)</a:t>
            </a:r>
          </a:p>
          <a:p>
            <a:pPr eaLnBrk="1" hangingPunct="1">
              <a:buFont typeface="Wingdings" panose="05000000000000000000" pitchFamily="2" charset="2"/>
              <a:buNone/>
            </a:pPr>
            <a:r>
              <a:rPr lang="en-US" altLang="el-GR" dirty="0" smtClean="0">
                <a:solidFill>
                  <a:srgbClr val="66FFCC"/>
                </a:solidFill>
              </a:rPr>
              <a:t>-</a:t>
            </a:r>
            <a:r>
              <a:rPr lang="el-GR" altLang="el-GR" dirty="0" smtClean="0">
                <a:solidFill>
                  <a:srgbClr val="66FFCC"/>
                </a:solidFill>
              </a:rPr>
              <a:t>Αν η τιμή του</a:t>
            </a:r>
            <a:r>
              <a:rPr lang="en-US" altLang="el-GR" dirty="0" smtClean="0">
                <a:solidFill>
                  <a:srgbClr val="66FFCC"/>
                </a:solidFill>
              </a:rPr>
              <a:t> T &lt; </a:t>
            </a:r>
            <a:r>
              <a:rPr lang="el-GR" altLang="el-GR" dirty="0" smtClean="0">
                <a:solidFill>
                  <a:srgbClr val="66FFCC"/>
                </a:solidFill>
              </a:rPr>
              <a:t>ή</a:t>
            </a:r>
            <a:r>
              <a:rPr lang="en-US" altLang="el-GR" dirty="0" smtClean="0">
                <a:solidFill>
                  <a:srgbClr val="66FFCC"/>
                </a:solidFill>
              </a:rPr>
              <a:t> = </a:t>
            </a:r>
            <a:r>
              <a:rPr lang="el-GR" altLang="el-GR" dirty="0" smtClean="0">
                <a:solidFill>
                  <a:srgbClr val="66FFCC"/>
                </a:solidFill>
              </a:rPr>
              <a:t>της κρίσιμης τιμής του</a:t>
            </a:r>
            <a:r>
              <a:rPr lang="en-US" altLang="el-GR" dirty="0" smtClean="0">
                <a:solidFill>
                  <a:srgbClr val="66FFCC"/>
                </a:solidFill>
              </a:rPr>
              <a:t> T</a:t>
            </a:r>
          </a:p>
          <a:p>
            <a:pPr eaLnBrk="1" hangingPunct="1">
              <a:buFont typeface="Wingdings" panose="05000000000000000000" pitchFamily="2" charset="2"/>
              <a:buNone/>
            </a:pPr>
            <a:r>
              <a:rPr lang="el-GR" altLang="el-GR" dirty="0" smtClean="0"/>
              <a:t>Απορρίπτουμε την </a:t>
            </a:r>
            <a:r>
              <a:rPr lang="en-US" altLang="el-GR" dirty="0" smtClean="0">
                <a:solidFill>
                  <a:schemeClr val="hlink"/>
                </a:solidFill>
              </a:rPr>
              <a:t> </a:t>
            </a:r>
            <a:r>
              <a:rPr lang="el-GR" altLang="el-GR" dirty="0" smtClean="0">
                <a:solidFill>
                  <a:schemeClr val="hlink"/>
                </a:solidFill>
              </a:rPr>
              <a:t>Η</a:t>
            </a:r>
            <a:r>
              <a:rPr lang="el-GR" altLang="el-GR" baseline="-25000" dirty="0" smtClean="0">
                <a:solidFill>
                  <a:schemeClr val="hlink"/>
                </a:solidFill>
              </a:rPr>
              <a:t>0</a:t>
            </a:r>
            <a:r>
              <a:rPr lang="en-US" altLang="el-GR" dirty="0" smtClean="0">
                <a:solidFill>
                  <a:schemeClr val="hlink"/>
                </a:solidFill>
              </a:rPr>
              <a:t> </a:t>
            </a:r>
            <a:r>
              <a:rPr lang="el-GR" altLang="el-GR" dirty="0" smtClean="0"/>
              <a:t>για χάρη της εναλλακτικής</a:t>
            </a:r>
            <a:r>
              <a:rPr lang="el-GR" altLang="el-GR" dirty="0" smtClean="0">
                <a:solidFill>
                  <a:schemeClr val="hlink"/>
                </a:solidFill>
              </a:rPr>
              <a:t> </a:t>
            </a:r>
            <a:endParaRPr lang="en-US" altLang="el-GR" dirty="0" smtClean="0">
              <a:solidFill>
                <a:schemeClr val="hlink"/>
              </a:solidFill>
            </a:endParaRPr>
          </a:p>
        </p:txBody>
      </p:sp>
    </p:spTree>
    <p:extLst>
      <p:ext uri="{BB962C8B-B14F-4D97-AF65-F5344CB8AC3E}">
        <p14:creationId xmlns:p14="http://schemas.microsoft.com/office/powerpoint/2010/main" val="13606185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creenHunter_01 N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Line 7"/>
          <p:cNvSpPr>
            <a:spLocks noChangeShapeType="1"/>
          </p:cNvSpPr>
          <p:nvPr/>
        </p:nvSpPr>
        <p:spPr bwMode="auto">
          <a:xfrm>
            <a:off x="2195513" y="3429000"/>
            <a:ext cx="0" cy="5762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8" name="Line 8"/>
          <p:cNvSpPr>
            <a:spLocks noChangeShapeType="1"/>
          </p:cNvSpPr>
          <p:nvPr/>
        </p:nvSpPr>
        <p:spPr bwMode="auto">
          <a:xfrm>
            <a:off x="971550" y="4076700"/>
            <a:ext cx="1152525"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ocal-content.compendiumblog.com/uploads/user/458939f4-fe08-4dbc-b271-efca0f5a2682/6060c2db-f5d9-449b-abe2-68eade74814a/Image/64fbeb491c49266cb9d4b45240a49375/guinnessgos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72815"/>
            <a:ext cx="2880320" cy="384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01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altLang="el-GR" sz="2900" b="1" smtClean="0">
                <a:solidFill>
                  <a:schemeClr val="tx1"/>
                </a:solidFill>
              </a:rPr>
              <a:t>B-</a:t>
            </a:r>
            <a:r>
              <a:rPr lang="en-US" altLang="el-GR" sz="2900" b="1" smtClean="0">
                <a:solidFill>
                  <a:schemeClr val="hlink"/>
                </a:solidFill>
              </a:rPr>
              <a:t> </a:t>
            </a:r>
            <a:r>
              <a:rPr lang="el-GR" altLang="el-GR" sz="2900" b="1" smtClean="0">
                <a:solidFill>
                  <a:schemeClr val="tx1"/>
                </a:solidFill>
              </a:rPr>
              <a:t>Μεγάλα δείγματα</a:t>
            </a:r>
            <a:r>
              <a:rPr lang="en-US" altLang="el-GR" sz="2900" b="1" smtClean="0">
                <a:solidFill>
                  <a:schemeClr val="tx1"/>
                </a:solidFill>
              </a:rPr>
              <a:t> </a:t>
            </a:r>
            <a:r>
              <a:rPr lang="en-US" altLang="el-GR" sz="2900" b="1" i="1" smtClean="0">
                <a:solidFill>
                  <a:schemeClr val="tx1"/>
                </a:solidFill>
              </a:rPr>
              <a:t>n</a:t>
            </a:r>
            <a:r>
              <a:rPr lang="en-US" altLang="el-GR" sz="2900" b="1" smtClean="0">
                <a:solidFill>
                  <a:schemeClr val="tx1"/>
                </a:solidFill>
              </a:rPr>
              <a:t> </a:t>
            </a:r>
            <a:r>
              <a:rPr lang="el-GR" altLang="el-GR" sz="2900" b="1" smtClean="0">
                <a:solidFill>
                  <a:schemeClr val="tx1"/>
                </a:solidFill>
              </a:rPr>
              <a:t>ή</a:t>
            </a:r>
            <a:r>
              <a:rPr lang="en-US" altLang="el-GR" sz="2900" b="1" smtClean="0">
                <a:solidFill>
                  <a:schemeClr val="tx1"/>
                </a:solidFill>
              </a:rPr>
              <a:t> </a:t>
            </a:r>
            <a:r>
              <a:rPr lang="en-US" altLang="el-GR" sz="2900" b="1" i="1" smtClean="0">
                <a:solidFill>
                  <a:schemeClr val="tx1"/>
                </a:solidFill>
              </a:rPr>
              <a:t>m</a:t>
            </a:r>
            <a:r>
              <a:rPr lang="en-US" altLang="el-GR" sz="2900" b="1" smtClean="0">
                <a:solidFill>
                  <a:schemeClr val="tx1"/>
                </a:solidFill>
              </a:rPr>
              <a:t> &gt;20</a:t>
            </a:r>
          </a:p>
        </p:txBody>
      </p:sp>
      <p:sp>
        <p:nvSpPr>
          <p:cNvPr id="27651" name="Rectangle 3"/>
          <p:cNvSpPr>
            <a:spLocks noGrp="1" noChangeArrowheads="1"/>
          </p:cNvSpPr>
          <p:nvPr>
            <p:ph type="body" sz="half" idx="1"/>
          </p:nvPr>
        </p:nvSpPr>
        <p:spPr>
          <a:xfrm>
            <a:off x="395288" y="1989138"/>
            <a:ext cx="5545137" cy="4495800"/>
          </a:xfrm>
          <a:noFill/>
        </p:spPr>
        <p:txBody>
          <a:bodyPr/>
          <a:lstStyle/>
          <a:p>
            <a:pPr eaLnBrk="1" hangingPunct="1">
              <a:buFont typeface="Wingdings" panose="05000000000000000000" pitchFamily="2" charset="2"/>
              <a:buNone/>
            </a:pPr>
            <a:r>
              <a:rPr lang="el-GR" altLang="el-GR" sz="2600" smtClean="0">
                <a:solidFill>
                  <a:srgbClr val="000000"/>
                </a:solidFill>
              </a:rPr>
              <a:t>Τότε το τεστ προσεγγίζει την </a:t>
            </a:r>
            <a:r>
              <a:rPr lang="el-GR" altLang="el-GR" sz="2600" smtClean="0"/>
              <a:t>κανονική κατανομή</a:t>
            </a:r>
            <a:r>
              <a:rPr lang="en-US" altLang="el-GR" sz="2600" smtClean="0"/>
              <a:t> :</a:t>
            </a:r>
          </a:p>
          <a:p>
            <a:pPr eaLnBrk="1" hangingPunct="1">
              <a:buFont typeface="Wingdings" panose="05000000000000000000" pitchFamily="2" charset="2"/>
              <a:buNone/>
            </a:pPr>
            <a:r>
              <a:rPr lang="en-US" altLang="el-GR" sz="2600" smtClean="0"/>
              <a:t>        </a:t>
            </a:r>
          </a:p>
          <a:p>
            <a:pPr eaLnBrk="1" hangingPunct="1">
              <a:buFont typeface="Wingdings" panose="05000000000000000000" pitchFamily="2" charset="2"/>
              <a:buNone/>
            </a:pPr>
            <a:endParaRPr lang="en-US" altLang="el-GR" sz="2600" b="1" i="1" smtClean="0"/>
          </a:p>
          <a:p>
            <a:pPr eaLnBrk="1" hangingPunct="1">
              <a:buFont typeface="Wingdings" panose="05000000000000000000" pitchFamily="2" charset="2"/>
              <a:buNone/>
            </a:pPr>
            <a:r>
              <a:rPr lang="en-US" altLang="el-GR" sz="2600" b="1" i="1" smtClean="0"/>
              <a:t>      </a:t>
            </a:r>
          </a:p>
          <a:p>
            <a:pPr eaLnBrk="1" hangingPunct="1">
              <a:buFont typeface="Wingdings" panose="05000000000000000000" pitchFamily="2" charset="2"/>
              <a:buNone/>
            </a:pPr>
            <a:r>
              <a:rPr lang="en-US" altLang="el-GR" sz="2600" smtClean="0"/>
              <a:t> </a:t>
            </a:r>
          </a:p>
          <a:p>
            <a:pPr eaLnBrk="1" hangingPunct="1">
              <a:buFont typeface="Wingdings" panose="05000000000000000000" pitchFamily="2" charset="2"/>
              <a:buNone/>
            </a:pPr>
            <a:r>
              <a:rPr lang="el-GR" altLang="el-GR" sz="2600" smtClean="0"/>
              <a:t>Η τιμή</a:t>
            </a:r>
            <a:r>
              <a:rPr lang="en-US" altLang="el-GR" sz="2600" smtClean="0"/>
              <a:t> </a:t>
            </a:r>
            <a:r>
              <a:rPr lang="en-US" altLang="el-GR" smtClean="0"/>
              <a:t>z</a:t>
            </a:r>
            <a:r>
              <a:rPr lang="en-US" altLang="el-GR" sz="2600" smtClean="0"/>
              <a:t> </a:t>
            </a:r>
            <a:r>
              <a:rPr lang="el-GR" altLang="el-GR" sz="2600" smtClean="0"/>
              <a:t>συγκρίνεται με την κρίσιμη τιμή της κανονικής κατανομής</a:t>
            </a:r>
            <a:endParaRPr lang="en-US" altLang="el-GR" sz="2600" smtClean="0"/>
          </a:p>
          <a:p>
            <a:pPr eaLnBrk="1" hangingPunct="1">
              <a:buFont typeface="Wingdings" panose="05000000000000000000" pitchFamily="2" charset="2"/>
              <a:buNone/>
            </a:pPr>
            <a:endParaRPr lang="en-US" altLang="el-GR" sz="2600" smtClean="0"/>
          </a:p>
        </p:txBody>
      </p:sp>
      <p:graphicFrame>
        <p:nvGraphicFramePr>
          <p:cNvPr id="27652" name="Object 6"/>
          <p:cNvGraphicFramePr>
            <a:graphicFrameLocks noChangeAspect="1"/>
          </p:cNvGraphicFramePr>
          <p:nvPr>
            <p:ph sz="half" idx="2"/>
          </p:nvPr>
        </p:nvGraphicFramePr>
        <p:xfrm>
          <a:off x="539750" y="3297238"/>
          <a:ext cx="4176713" cy="1292225"/>
        </p:xfrm>
        <a:graphic>
          <a:graphicData uri="http://schemas.openxmlformats.org/presentationml/2006/ole">
            <mc:AlternateContent xmlns:mc="http://schemas.openxmlformats.org/markup-compatibility/2006">
              <mc:Choice xmlns:v="urn:schemas-microsoft-com:vml" Requires="v">
                <p:oleObj spid="_x0000_s1027" name="Εξίσωση" r:id="rId3" imgW="1447172" imgH="444307" progId="Equation.3">
                  <p:embed/>
                </p:oleObj>
              </mc:Choice>
              <mc:Fallback>
                <p:oleObj name="Εξίσωση" r:id="rId3" imgW="1447172" imgH="444307" progId="Equation.3">
                  <p:embed/>
                  <p:pic>
                    <p:nvPicPr>
                      <p:cNvPr id="2765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97238"/>
                        <a:ext cx="4176713"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8505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4935538"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685800" y="381000"/>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l-GR" altLang="el-GR" sz="2800"/>
              <a:t>Κατανομή </a:t>
            </a:r>
            <a:r>
              <a:rPr lang="en-US" altLang="el-GR" sz="2800" i="1"/>
              <a:t>t</a:t>
            </a:r>
          </a:p>
        </p:txBody>
      </p:sp>
      <p:sp>
        <p:nvSpPr>
          <p:cNvPr id="14340" name="Text Box 4"/>
          <p:cNvSpPr txBox="1">
            <a:spLocks noChangeArrowheads="1"/>
          </p:cNvSpPr>
          <p:nvPr/>
        </p:nvSpPr>
        <p:spPr bwMode="auto">
          <a:xfrm>
            <a:off x="457200" y="990600"/>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l-GR" altLang="el-GR" sz="2800"/>
              <a:t>Τυπική κανονική κατανομή</a:t>
            </a:r>
            <a:endParaRPr lang="en-US" altLang="el-GR" sz="2800"/>
          </a:p>
        </p:txBody>
      </p:sp>
      <p:sp>
        <p:nvSpPr>
          <p:cNvPr id="14341" name="Line 5"/>
          <p:cNvSpPr>
            <a:spLocks noChangeShapeType="1"/>
          </p:cNvSpPr>
          <p:nvPr/>
        </p:nvSpPr>
        <p:spPr bwMode="auto">
          <a:xfrm>
            <a:off x="5029200" y="762000"/>
            <a:ext cx="2209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42" name="Line 6"/>
          <p:cNvSpPr>
            <a:spLocks noChangeShapeType="1"/>
          </p:cNvSpPr>
          <p:nvPr/>
        </p:nvSpPr>
        <p:spPr bwMode="auto">
          <a:xfrm>
            <a:off x="5029200" y="1295400"/>
            <a:ext cx="22098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150918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995613"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l-GR" sz="1800">
              <a:latin typeface="Arial" charset="0"/>
            </a:endParaRPr>
          </a:p>
        </p:txBody>
      </p:sp>
      <p:sp>
        <p:nvSpPr>
          <p:cNvPr id="13315" name="Rectangle 3"/>
          <p:cNvSpPr>
            <a:spLocks noChangeArrowheads="1"/>
          </p:cNvSpPr>
          <p:nvPr/>
        </p:nvSpPr>
        <p:spPr bwMode="auto">
          <a:xfrm>
            <a:off x="2781300"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l-GR" sz="1800">
              <a:latin typeface="Arial" charset="0"/>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075613"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4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17525"/>
            <a:ext cx="7343775"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88925" y="3944938"/>
            <a:ext cx="1619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l-GR" altLang="el-GR" sz="2000"/>
              <a:t>Βαθμοί ελευθερίας </a:t>
            </a:r>
            <a:endParaRPr lang="en-CA" altLang="el-GR" sz="2000"/>
          </a:p>
        </p:txBody>
      </p:sp>
      <p:sp>
        <p:nvSpPr>
          <p:cNvPr id="20484" name="Line 4"/>
          <p:cNvSpPr>
            <a:spLocks noChangeShapeType="1"/>
          </p:cNvSpPr>
          <p:nvPr/>
        </p:nvSpPr>
        <p:spPr bwMode="auto">
          <a:xfrm>
            <a:off x="755650" y="4652963"/>
            <a:ext cx="1079500" cy="431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5" name="Rectangle 5"/>
          <p:cNvSpPr>
            <a:spLocks noChangeArrowheads="1"/>
          </p:cNvSpPr>
          <p:nvPr/>
        </p:nvSpPr>
        <p:spPr bwMode="auto">
          <a:xfrm>
            <a:off x="1908175" y="4941888"/>
            <a:ext cx="6192838" cy="28733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l-GR" sz="1800">
              <a:latin typeface="Arial" charset="0"/>
            </a:endParaRPr>
          </a:p>
        </p:txBody>
      </p:sp>
      <p:sp>
        <p:nvSpPr>
          <p:cNvPr id="20486" name="Text Box 6"/>
          <p:cNvSpPr txBox="1">
            <a:spLocks noChangeArrowheads="1"/>
          </p:cNvSpPr>
          <p:nvPr/>
        </p:nvSpPr>
        <p:spPr bwMode="auto">
          <a:xfrm>
            <a:off x="6659563" y="2133600"/>
            <a:ext cx="56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CA" altLang="el-GR" sz="2000" i="1">
                <a:latin typeface="Symbol" pitchFamily="18" charset="2"/>
              </a:rPr>
              <a:t>a</a:t>
            </a:r>
          </a:p>
        </p:txBody>
      </p:sp>
      <p:sp>
        <p:nvSpPr>
          <p:cNvPr id="20487" name="Line 7"/>
          <p:cNvSpPr>
            <a:spLocks noChangeShapeType="1"/>
          </p:cNvSpPr>
          <p:nvPr/>
        </p:nvSpPr>
        <p:spPr bwMode="auto">
          <a:xfrm flipH="1">
            <a:off x="5867400" y="2492375"/>
            <a:ext cx="1009650" cy="8651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8" name="Rectangle 8"/>
          <p:cNvSpPr>
            <a:spLocks noChangeArrowheads="1"/>
          </p:cNvSpPr>
          <p:nvPr/>
        </p:nvSpPr>
        <p:spPr bwMode="auto">
          <a:xfrm>
            <a:off x="5219700" y="3429000"/>
            <a:ext cx="1042988" cy="31670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l-GR" sz="1800">
              <a:latin typeface="Arial" charset="0"/>
            </a:endParaRPr>
          </a:p>
        </p:txBody>
      </p:sp>
    </p:spTree>
    <p:extLst>
      <p:ext uri="{BB962C8B-B14F-4D97-AF65-F5344CB8AC3E}">
        <p14:creationId xmlns:p14="http://schemas.microsoft.com/office/powerpoint/2010/main" val="1647824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Ρίγες">
  <a:themeElements>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Ρίγες">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1331</Words>
  <Application>Microsoft Office PowerPoint</Application>
  <PresentationFormat>Προβολή στην οθόνη (4:3)</PresentationFormat>
  <Paragraphs>210</Paragraphs>
  <Slides>60</Slides>
  <Notes>8</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60</vt:i4>
      </vt:variant>
    </vt:vector>
  </HeadingPairs>
  <TitlesOfParts>
    <vt:vector size="71" baseType="lpstr">
      <vt:lpstr>Arial</vt:lpstr>
      <vt:lpstr>Calibri</vt:lpstr>
      <vt:lpstr>Garamond</vt:lpstr>
      <vt:lpstr>Symbol</vt:lpstr>
      <vt:lpstr>Tahoma</vt:lpstr>
      <vt:lpstr>Times New Roman</vt:lpstr>
      <vt:lpstr>Verdana</vt:lpstr>
      <vt:lpstr>Wingdings</vt:lpstr>
      <vt:lpstr>Θέμα του Office</vt:lpstr>
      <vt:lpstr>Ρίγες</vt:lpstr>
      <vt:lpstr>Microsoft Equation 3.0</vt:lpstr>
      <vt:lpstr>Το τεστ t του Student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Σύγκριση ομάδων</vt:lpstr>
      <vt:lpstr>Wilcoxon rank sum test  (Mann-Whitney U test)</vt:lpstr>
      <vt:lpstr>Παρουσίαση του PowerPoint</vt:lpstr>
      <vt:lpstr>Παρουσίαση του PowerPoint</vt:lpstr>
      <vt:lpstr>Παρουσίαση του PowerPoint</vt:lpstr>
      <vt:lpstr>Wilcoxon rank sum test  (Mann-Whitney U test)</vt:lpstr>
      <vt:lpstr>Παρουσίαση του PowerPoint</vt:lpstr>
      <vt:lpstr>Παρουσίαση του PowerPoint</vt:lpstr>
      <vt:lpstr>A- Μικρά δείγματα n&lt; 20 :</vt:lpstr>
      <vt:lpstr> Παράδειγμα</vt:lpstr>
      <vt:lpstr>Wilcoxon Rank Sum Test  </vt:lpstr>
      <vt:lpstr>Παρουσίαση του PowerPoint</vt:lpstr>
      <vt:lpstr>Wilcoxon Rank Sum Test Πίνακας υπολογισμού</vt:lpstr>
      <vt:lpstr>Παρουσίαση του PowerPoint</vt:lpstr>
      <vt:lpstr>Wilcoxon Rank Sum</vt:lpstr>
      <vt:lpstr>Προϋποθέσεις του Mann-Whitney: </vt:lpstr>
      <vt:lpstr>Διαδικασία</vt:lpstr>
      <vt:lpstr>Παράδειγμα</vt:lpstr>
      <vt:lpstr>Παρουσίαση του PowerPoint</vt:lpstr>
      <vt:lpstr>Παρουσίαση του PowerPoint</vt:lpstr>
      <vt:lpstr>B- Μεγάλα δείγματα n ή m &gt;20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τεστ t του Student</dc:title>
  <dc:creator>UoA</dc:creator>
  <cp:lastModifiedBy>Διόρθωση</cp:lastModifiedBy>
  <cp:revision>12</cp:revision>
  <dcterms:created xsi:type="dcterms:W3CDTF">2015-05-28T04:32:57Z</dcterms:created>
  <dcterms:modified xsi:type="dcterms:W3CDTF">2023-11-07T11:26:33Z</dcterms:modified>
</cp:coreProperties>
</file>