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319" r:id="rId11"/>
    <p:sldId id="320" r:id="rId12"/>
    <p:sldId id="321" r:id="rId13"/>
    <p:sldId id="322" r:id="rId14"/>
    <p:sldId id="325" r:id="rId15"/>
    <p:sldId id="324" r:id="rId16"/>
    <p:sldId id="323" r:id="rId17"/>
    <p:sldId id="329" r:id="rId18"/>
    <p:sldId id="326" r:id="rId19"/>
    <p:sldId id="334" r:id="rId20"/>
    <p:sldId id="327" r:id="rId21"/>
    <p:sldId id="328" r:id="rId22"/>
    <p:sldId id="330" r:id="rId23"/>
    <p:sldId id="331" r:id="rId24"/>
    <p:sldId id="332" r:id="rId25"/>
    <p:sldId id="333" r:id="rId26"/>
    <p:sldId id="273" r:id="rId27"/>
    <p:sldId id="313" r:id="rId28"/>
    <p:sldId id="314" r:id="rId29"/>
    <p:sldId id="315" r:id="rId30"/>
    <p:sldId id="316" r:id="rId31"/>
    <p:sldId id="317" r:id="rId32"/>
    <p:sldId id="318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corr.tabl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Lung Capacity (Y)</c:v>
                </c:pt>
              </c:strCache>
            </c:strRef>
          </c:tx>
          <c:spPr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2"/>
            <c:spPr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Sheet1!$D$6:$D$11</c:f>
              <c:numCache>
                <c:formatCode>General</c:formatCode>
                <c:ptCount val="6"/>
                <c:pt idx="1">
                  <c:v>0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</c:numCache>
            </c:numRef>
          </c:xVal>
          <c:yVal>
            <c:numRef>
              <c:f>Sheet1!$E$6:$E$11</c:f>
              <c:numCache>
                <c:formatCode>General</c:formatCode>
                <c:ptCount val="6"/>
                <c:pt idx="1">
                  <c:v>45</c:v>
                </c:pt>
                <c:pt idx="2">
                  <c:v>42</c:v>
                </c:pt>
                <c:pt idx="3">
                  <c:v>33</c:v>
                </c:pt>
                <c:pt idx="4">
                  <c:v>31</c:v>
                </c:pt>
                <c:pt idx="5">
                  <c:v>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99-42E4-9006-3CB28FE94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2049344"/>
        <c:axId val="262049904"/>
      </c:scatterChart>
      <c:valAx>
        <c:axId val="262049344"/>
        <c:scaling>
          <c:orientation val="minMax"/>
          <c:min val="-5"/>
        </c:scaling>
        <c:delete val="0"/>
        <c:axPos val="b"/>
        <c:majorGridlines>
          <c:spPr>
            <a:ln w="12700">
              <a:solidFill>
                <a:srgbClr val="212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l-GR" sz="1800" dirty="0" smtClean="0">
                    <a:latin typeface="Calibri" pitchFamily="34" charset="0"/>
                  </a:rPr>
                  <a:t>Κάπνισμα</a:t>
                </a:r>
                <a:r>
                  <a:rPr lang="en-US" sz="1800" dirty="0" smtClean="0">
                    <a:latin typeface="Calibri" pitchFamily="34" charset="0"/>
                  </a:rPr>
                  <a:t>  (</a:t>
                </a:r>
                <a:r>
                  <a:rPr lang="el-GR" sz="1800" dirty="0" smtClean="0">
                    <a:latin typeface="Calibri" pitchFamily="34" charset="0"/>
                  </a:rPr>
                  <a:t>έτη</a:t>
                </a:r>
                <a:r>
                  <a:rPr lang="en-US" sz="1800" dirty="0" smtClean="0">
                    <a:latin typeface="Calibri" pitchFamily="34" charset="0"/>
                  </a:rPr>
                  <a:t>)</a:t>
                </a:r>
                <a:endParaRPr lang="en-US" sz="1800" dirty="0">
                  <a:latin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.43571412133917348"/>
              <c:y val="0.893948976180220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8575">
            <a:solidFill>
              <a:srgbClr val="2128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c:spPr>
        <c:txPr>
          <a:bodyPr/>
          <a:lstStyle/>
          <a:p>
            <a:pPr>
              <a:defRPr sz="2000" b="1" baseline="0">
                <a:latin typeface="Calibri" pitchFamily="34" charset="0"/>
              </a:defRPr>
            </a:pPr>
            <a:endParaRPr lang="el-GR"/>
          </a:p>
        </c:txPr>
        <c:crossAx val="262049904"/>
        <c:crosses val="autoZero"/>
        <c:crossBetween val="midCat"/>
      </c:valAx>
      <c:valAx>
        <c:axId val="262049904"/>
        <c:scaling>
          <c:orientation val="minMax"/>
          <c:min val="20"/>
        </c:scaling>
        <c:delete val="0"/>
        <c:axPos val="l"/>
        <c:majorGridlines>
          <c:spPr>
            <a:ln w="12700">
              <a:solidFill>
                <a:srgbClr val="212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l-GR" sz="1800" dirty="0" smtClean="0">
                    <a:latin typeface="Calibri" pitchFamily="34" charset="0"/>
                  </a:rPr>
                  <a:t>Όγκος πνευμόνων</a:t>
                </a:r>
                <a:endParaRPr lang="en-US" sz="1800" dirty="0">
                  <a:latin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1.7606243368515106E-3"/>
              <c:y val="0.3339345827401955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8575">
            <a:solidFill>
              <a:srgbClr val="2128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c:spPr>
        <c:txPr>
          <a:bodyPr/>
          <a:lstStyle/>
          <a:p>
            <a:pPr>
              <a:defRPr sz="2000" b="1" i="0" baseline="0">
                <a:latin typeface="Calibri" pitchFamily="34" charset="0"/>
              </a:defRPr>
            </a:pPr>
            <a:endParaRPr lang="el-GR"/>
          </a:p>
        </c:txPr>
        <c:crossAx val="262049344"/>
        <c:crossesAt val="-5"/>
        <c:crossBetween val="midCat"/>
      </c:valAx>
      <c:spPr>
        <a:solidFill>
          <a:srgbClr val="FFFFE9">
            <a:lumMod val="90000"/>
          </a:srgbClr>
        </a:solidFill>
      </c:spPr>
    </c:plotArea>
    <c:plotVisOnly val="1"/>
    <c:dispBlanksAs val="gap"/>
    <c:showDLblsOverMax val="0"/>
  </c:chart>
  <c:spPr>
    <a:solidFill>
      <a:srgbClr val="001F40">
        <a:lumMod val="10000"/>
        <a:lumOff val="90000"/>
      </a:srgbClr>
    </a:solidFill>
    <a:ln>
      <a:solidFill>
        <a:srgbClr val="212844">
          <a:lumMod val="50000"/>
          <a:lumOff val="50000"/>
        </a:srgb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98962-9FED-4568-B8F3-7E4852B3343E}" type="doc">
      <dgm:prSet loTypeId="urn:microsoft.com/office/officeart/2005/8/layout/vList5" loCatId="list" qsTypeId="urn:microsoft.com/office/officeart/2005/8/quickstyle/simple4#1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500E0CC-6E51-46A2-B8C9-A93D5D169CF9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29FD7CB1-A6B3-4DBC-BAD5-A3AB5B8C3D3C}" type="parTrans" cxnId="{BE7CE3D3-B36F-4DBC-B9C7-466D8804F595}">
      <dgm:prSet/>
      <dgm:spPr/>
      <dgm:t>
        <a:bodyPr/>
        <a:lstStyle/>
        <a:p>
          <a:endParaRPr lang="en-US"/>
        </a:p>
      </dgm:t>
    </dgm:pt>
    <dgm:pt modelId="{EDD84F5B-7099-4580-ABD5-476ADE088E2A}" type="sibTrans" cxnId="{BE7CE3D3-B36F-4DBC-B9C7-466D8804F595}">
      <dgm:prSet/>
      <dgm:spPr/>
      <dgm:t>
        <a:bodyPr/>
        <a:lstStyle/>
        <a:p>
          <a:endParaRPr lang="en-US"/>
        </a:p>
      </dgm:t>
    </dgm:pt>
    <dgm:pt modelId="{0B71FAFD-0B2D-4036-B480-F4F2C6B530E4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</a:rPr>
            <a:t>59</a:t>
          </a:r>
          <a:endParaRPr lang="en-US" sz="3200" b="1" dirty="0">
            <a:solidFill>
              <a:schemeClr val="bg1">
                <a:lumMod val="65000"/>
              </a:schemeClr>
            </a:solidFill>
          </a:endParaRPr>
        </a:p>
      </dgm:t>
    </dgm:pt>
    <dgm:pt modelId="{B12BA514-F9B8-4F8D-8403-688A4F020DC7}" type="parTrans" cxnId="{484E7739-3A23-4DF7-B546-A17255EC1F7D}">
      <dgm:prSet/>
      <dgm:spPr/>
      <dgm:t>
        <a:bodyPr/>
        <a:lstStyle/>
        <a:p>
          <a:endParaRPr lang="en-US"/>
        </a:p>
      </dgm:t>
    </dgm:pt>
    <dgm:pt modelId="{9A509DCC-A127-4108-9CF3-050BE3638E3C}" type="sibTrans" cxnId="{484E7739-3A23-4DF7-B546-A17255EC1F7D}">
      <dgm:prSet/>
      <dgm:spPr/>
      <dgm:t>
        <a:bodyPr/>
        <a:lstStyle/>
        <a:p>
          <a:endParaRPr lang="en-US"/>
        </a:p>
      </dgm:t>
    </dgm:pt>
    <dgm:pt modelId="{8D2B6598-F63A-48B6-A245-D398DC8165A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729240EF-0EB3-4EEB-B7B2-1D2F495C8F79}" type="parTrans" cxnId="{FA07C39A-89F5-4D57-88B6-C22E538E2232}">
      <dgm:prSet/>
      <dgm:spPr/>
      <dgm:t>
        <a:bodyPr/>
        <a:lstStyle/>
        <a:p>
          <a:endParaRPr lang="en-US"/>
        </a:p>
      </dgm:t>
    </dgm:pt>
    <dgm:pt modelId="{4B37CB12-59DC-4E69-89E8-A0217C8694FF}" type="sibTrans" cxnId="{FA07C39A-89F5-4D57-88B6-C22E538E2232}">
      <dgm:prSet/>
      <dgm:spPr/>
      <dgm:t>
        <a:bodyPr/>
        <a:lstStyle/>
        <a:p>
          <a:endParaRPr lang="en-US"/>
        </a:p>
      </dgm:t>
    </dgm:pt>
    <dgm:pt modelId="{811CF4A7-6124-4CA7-8FCC-29EA8AD3FEAD}">
      <dgm:prSet phldrT="[Text]"/>
      <dgm:spPr>
        <a:solidFill>
          <a:schemeClr val="accent3"/>
        </a:solidFill>
      </dgm:spPr>
      <dgm:t>
        <a:bodyPr/>
        <a:lstStyle/>
        <a:p>
          <a:r>
            <a:rPr lang="el-GR" dirty="0" smtClean="0"/>
            <a:t>Γ</a:t>
          </a:r>
          <a:endParaRPr lang="en-US" dirty="0"/>
        </a:p>
      </dgm:t>
    </dgm:pt>
    <dgm:pt modelId="{70DFFD8A-8B7A-4409-A979-5209A2D6BCE6}" type="parTrans" cxnId="{016DDD80-0952-431D-B300-83CE7715C141}">
      <dgm:prSet/>
      <dgm:spPr/>
      <dgm:t>
        <a:bodyPr/>
        <a:lstStyle/>
        <a:p>
          <a:endParaRPr lang="en-US"/>
        </a:p>
      </dgm:t>
    </dgm:pt>
    <dgm:pt modelId="{F45E8C1D-4EFC-44E6-840A-A8377599176F}" type="sibTrans" cxnId="{016DDD80-0952-431D-B300-83CE7715C141}">
      <dgm:prSet/>
      <dgm:spPr/>
      <dgm:t>
        <a:bodyPr/>
        <a:lstStyle/>
        <a:p>
          <a:endParaRPr lang="en-US"/>
        </a:p>
      </dgm:t>
    </dgm:pt>
    <dgm:pt modelId="{1A078C1B-3703-434A-AB44-30D24C3F7DA7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</a:rPr>
            <a:t>46</a:t>
          </a:r>
          <a:endParaRPr lang="en-US" sz="3200" dirty="0">
            <a:solidFill>
              <a:schemeClr val="bg1">
                <a:lumMod val="65000"/>
              </a:schemeClr>
            </a:solidFill>
          </a:endParaRPr>
        </a:p>
      </dgm:t>
    </dgm:pt>
    <dgm:pt modelId="{20ED4FE5-E236-4B70-A4DD-DDD7D0C5571A}" type="parTrans" cxnId="{BA1220E8-4271-473B-AD7E-832E9ABC9A23}">
      <dgm:prSet/>
      <dgm:spPr/>
      <dgm:t>
        <a:bodyPr/>
        <a:lstStyle/>
        <a:p>
          <a:endParaRPr lang="en-US"/>
        </a:p>
      </dgm:t>
    </dgm:pt>
    <dgm:pt modelId="{10ADA253-91FA-40A9-B307-9A0B63CC62B2}" type="sibTrans" cxnId="{BA1220E8-4271-473B-AD7E-832E9ABC9A23}">
      <dgm:prSet/>
      <dgm:spPr/>
      <dgm:t>
        <a:bodyPr/>
        <a:lstStyle/>
        <a:p>
          <a:endParaRPr lang="en-US"/>
        </a:p>
      </dgm:t>
    </dgm:pt>
    <dgm:pt modelId="{5D8CA155-4353-4BC7-836E-9F96FA97AF04}">
      <dgm:prSet phldrT="[Text]"/>
      <dgm:spPr>
        <a:solidFill>
          <a:schemeClr val="accent4"/>
        </a:solidFill>
      </dgm:spPr>
      <dgm:t>
        <a:bodyPr/>
        <a:lstStyle/>
        <a:p>
          <a:r>
            <a:rPr lang="el-GR" dirty="0" smtClean="0"/>
            <a:t>Δ</a:t>
          </a:r>
          <a:endParaRPr lang="en-US" dirty="0"/>
        </a:p>
      </dgm:t>
    </dgm:pt>
    <dgm:pt modelId="{E35F7121-93DB-4D6C-91C5-8722E2B452FB}" type="parTrans" cxnId="{B3D72F82-FDA2-46F8-86D5-70B2F7E497C1}">
      <dgm:prSet/>
      <dgm:spPr/>
      <dgm:t>
        <a:bodyPr/>
        <a:lstStyle/>
        <a:p>
          <a:endParaRPr lang="en-US"/>
        </a:p>
      </dgm:t>
    </dgm:pt>
    <dgm:pt modelId="{CE476535-4FDD-4CE3-8376-F6D9E7E3414E}" type="sibTrans" cxnId="{B3D72F82-FDA2-46F8-86D5-70B2F7E497C1}">
      <dgm:prSet/>
      <dgm:spPr/>
      <dgm:t>
        <a:bodyPr/>
        <a:lstStyle/>
        <a:p>
          <a:endParaRPr lang="en-US"/>
        </a:p>
      </dgm:t>
    </dgm:pt>
    <dgm:pt modelId="{5F2FE626-6D1B-4360-B47C-039AC2D98921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>
                  <a:lumMod val="65000"/>
                </a:schemeClr>
              </a:solidFill>
            </a:rPr>
            <a:t>55</a:t>
          </a:r>
          <a:endParaRPr lang="en-US" dirty="0">
            <a:solidFill>
              <a:schemeClr val="bg1">
                <a:lumMod val="65000"/>
              </a:schemeClr>
            </a:solidFill>
          </a:endParaRPr>
        </a:p>
      </dgm:t>
    </dgm:pt>
    <dgm:pt modelId="{09E9BC1E-79BC-4D86-8413-F992B95F5E5E}" type="parTrans" cxnId="{8011730A-F224-4EEA-B982-4787AE6CA75C}">
      <dgm:prSet/>
      <dgm:spPr/>
      <dgm:t>
        <a:bodyPr/>
        <a:lstStyle/>
        <a:p>
          <a:endParaRPr lang="en-US"/>
        </a:p>
      </dgm:t>
    </dgm:pt>
    <dgm:pt modelId="{1039A18C-A612-43A4-917D-4794A79C9CAA}" type="sibTrans" cxnId="{8011730A-F224-4EEA-B982-4787AE6CA75C}">
      <dgm:prSet/>
      <dgm:spPr/>
      <dgm:t>
        <a:bodyPr/>
        <a:lstStyle/>
        <a:p>
          <a:endParaRPr lang="en-US"/>
        </a:p>
      </dgm:t>
    </dgm:pt>
    <dgm:pt modelId="{28CB359D-0C76-486C-A117-15DA76144D02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3200" b="0" dirty="0" smtClean="0"/>
            <a:t>45</a:t>
          </a:r>
          <a:endParaRPr lang="en-US" sz="3200" b="0" dirty="0"/>
        </a:p>
      </dgm:t>
    </dgm:pt>
    <dgm:pt modelId="{02AA230F-A9BA-4253-91DF-A16A440B71B8}" type="parTrans" cxnId="{54C06DC8-EB00-4676-8D73-0B4B43941216}">
      <dgm:prSet/>
      <dgm:spPr/>
      <dgm:t>
        <a:bodyPr/>
        <a:lstStyle/>
        <a:p>
          <a:endParaRPr lang="en-US"/>
        </a:p>
      </dgm:t>
    </dgm:pt>
    <dgm:pt modelId="{A265527E-5EDB-4B9E-879B-CCE1A6AF3C1E}" type="sibTrans" cxnId="{54C06DC8-EB00-4676-8D73-0B4B43941216}">
      <dgm:prSet/>
      <dgm:spPr/>
      <dgm:t>
        <a:bodyPr/>
        <a:lstStyle/>
        <a:p>
          <a:endParaRPr lang="en-US"/>
        </a:p>
      </dgm:t>
    </dgm:pt>
    <dgm:pt modelId="{8890C43A-8A03-487C-A409-E3F0BECF8272}" type="pres">
      <dgm:prSet presAssocID="{E1398962-9FED-4568-B8F3-7E4852B334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01B544-0D5F-4AEF-9A7A-DCAB8A5FC654}" type="pres">
      <dgm:prSet presAssocID="{C500E0CC-6E51-46A2-B8C9-A93D5D169CF9}" presName="linNode" presStyleCnt="0"/>
      <dgm:spPr/>
    </dgm:pt>
    <dgm:pt modelId="{AFA92CD1-6C67-4687-8F3D-CC61949E98FA}" type="pres">
      <dgm:prSet presAssocID="{C500E0CC-6E51-46A2-B8C9-A93D5D169CF9}" presName="parentText" presStyleLbl="node1" presStyleIdx="0" presStyleCnt="4" custScaleX="24611" custLinFactNeighborX="-212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40BAC-B213-463D-ACCC-5A05CC017C6E}" type="pres">
      <dgm:prSet presAssocID="{C500E0CC-6E51-46A2-B8C9-A93D5D169CF9}" presName="descendantText" presStyleLbl="alignAccFollowNode1" presStyleIdx="0" presStyleCnt="4" custScaleX="142546" custScaleY="103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B66C8-8560-4BA8-9FBB-A36A3F13B337}" type="pres">
      <dgm:prSet presAssocID="{EDD84F5B-7099-4580-ABD5-476ADE088E2A}" presName="sp" presStyleCnt="0"/>
      <dgm:spPr/>
    </dgm:pt>
    <dgm:pt modelId="{AE405E2C-92B4-4F66-8E0F-53CED900E8C8}" type="pres">
      <dgm:prSet presAssocID="{8D2B6598-F63A-48B6-A245-D398DC8165AE}" presName="linNode" presStyleCnt="0"/>
      <dgm:spPr/>
    </dgm:pt>
    <dgm:pt modelId="{58B6EB87-F392-47DC-B136-263D2685120E}" type="pres">
      <dgm:prSet presAssocID="{8D2B6598-F63A-48B6-A245-D398DC8165AE}" presName="parentText" presStyleLbl="node1" presStyleIdx="1" presStyleCnt="4" custScaleX="24611" custLinFactNeighborX="-212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845BE-7611-4513-9893-C1C0F874F58D}" type="pres">
      <dgm:prSet presAssocID="{8D2B6598-F63A-48B6-A245-D398DC8165AE}" presName="descendantText" presStyleLbl="alignAccFollowNode1" presStyleIdx="1" presStyleCnt="4" custScaleX="142546" custScaleY="103977" custLinFactNeighborX="1363" custLinFactNeighborY="2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07262-3112-4764-9A68-966FD7CA949F}" type="pres">
      <dgm:prSet presAssocID="{4B37CB12-59DC-4E69-89E8-A0217C8694FF}" presName="sp" presStyleCnt="0"/>
      <dgm:spPr/>
    </dgm:pt>
    <dgm:pt modelId="{C8E9E56C-93C0-4487-9B26-CDB40CA22822}" type="pres">
      <dgm:prSet presAssocID="{811CF4A7-6124-4CA7-8FCC-29EA8AD3FEAD}" presName="linNode" presStyleCnt="0"/>
      <dgm:spPr/>
    </dgm:pt>
    <dgm:pt modelId="{DE68E687-9D18-4B83-8BB1-AF96C5EBBADD}" type="pres">
      <dgm:prSet presAssocID="{811CF4A7-6124-4CA7-8FCC-29EA8AD3FEAD}" presName="parentText" presStyleLbl="node1" presStyleIdx="2" presStyleCnt="4" custScaleX="24611" custLinFactNeighborX="-212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B8AFF-C3C1-46B1-A83F-F7D567B8669A}" type="pres">
      <dgm:prSet presAssocID="{811CF4A7-6124-4CA7-8FCC-29EA8AD3FEAD}" presName="descendantText" presStyleLbl="alignAccFollowNode1" presStyleIdx="2" presStyleCnt="4" custScaleX="142546" custScaleY="103977" custLinFactNeighborX="-1235" custLinFactNeighborY="-5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E9C2F-39EB-4B1A-8445-E955F914BAF4}" type="pres">
      <dgm:prSet presAssocID="{F45E8C1D-4EFC-44E6-840A-A8377599176F}" presName="sp" presStyleCnt="0"/>
      <dgm:spPr/>
    </dgm:pt>
    <dgm:pt modelId="{9B80ED07-4AD0-44C4-B184-FDA49E58F158}" type="pres">
      <dgm:prSet presAssocID="{5D8CA155-4353-4BC7-836E-9F96FA97AF04}" presName="linNode" presStyleCnt="0"/>
      <dgm:spPr/>
    </dgm:pt>
    <dgm:pt modelId="{A6FC9C64-4C41-4D8E-B4C6-FA4E4F04F0C6}" type="pres">
      <dgm:prSet presAssocID="{5D8CA155-4353-4BC7-836E-9F96FA97AF04}" presName="parentText" presStyleLbl="node1" presStyleIdx="3" presStyleCnt="4" custScaleX="24611" custLinFactNeighborX="-212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E643D-46F8-4B7D-B309-B23FD3C9C6CF}" type="pres">
      <dgm:prSet presAssocID="{5D8CA155-4353-4BC7-836E-9F96FA97AF04}" presName="descendantText" presStyleLbl="alignAccFollowNode1" presStyleIdx="3" presStyleCnt="4" custScaleX="142546" custScaleY="103977" custLinFactNeighborX="1363" custLinFactNeighborY="2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D02582-E4FD-4991-A1E6-0F2AEC60CDD1}" type="presOf" srcId="{8D2B6598-F63A-48B6-A245-D398DC8165AE}" destId="{58B6EB87-F392-47DC-B136-263D2685120E}" srcOrd="0" destOrd="0" presId="urn:microsoft.com/office/officeart/2005/8/layout/vList5"/>
    <dgm:cxn modelId="{B9D1B79C-BEDC-48FB-9FAC-5E9BC91DF3E5}" type="presOf" srcId="{C500E0CC-6E51-46A2-B8C9-A93D5D169CF9}" destId="{AFA92CD1-6C67-4687-8F3D-CC61949E98FA}" srcOrd="0" destOrd="0" presId="urn:microsoft.com/office/officeart/2005/8/layout/vList5"/>
    <dgm:cxn modelId="{6904C61C-C9B2-46AF-BBE9-5AA6BFE283AB}" type="presOf" srcId="{811CF4A7-6124-4CA7-8FCC-29EA8AD3FEAD}" destId="{DE68E687-9D18-4B83-8BB1-AF96C5EBBADD}" srcOrd="0" destOrd="0" presId="urn:microsoft.com/office/officeart/2005/8/layout/vList5"/>
    <dgm:cxn modelId="{66592750-6C83-4623-9DB4-C9FEC221C423}" type="presOf" srcId="{5D8CA155-4353-4BC7-836E-9F96FA97AF04}" destId="{A6FC9C64-4C41-4D8E-B4C6-FA4E4F04F0C6}" srcOrd="0" destOrd="0" presId="urn:microsoft.com/office/officeart/2005/8/layout/vList5"/>
    <dgm:cxn modelId="{F313EFAB-5C11-4F9B-AB45-E21B0AF555CF}" type="presOf" srcId="{E1398962-9FED-4568-B8F3-7E4852B3343E}" destId="{8890C43A-8A03-487C-A409-E3F0BECF8272}" srcOrd="0" destOrd="0" presId="urn:microsoft.com/office/officeart/2005/8/layout/vList5"/>
    <dgm:cxn modelId="{C53FDEF0-76EC-492D-BA0A-71DAA64AD359}" type="presOf" srcId="{28CB359D-0C76-486C-A117-15DA76144D02}" destId="{755845BE-7611-4513-9893-C1C0F874F58D}" srcOrd="0" destOrd="0" presId="urn:microsoft.com/office/officeart/2005/8/layout/vList5"/>
    <dgm:cxn modelId="{5A8FF02E-E398-49EF-B327-DD766A93C8E5}" type="presOf" srcId="{0B71FAFD-0B2D-4036-B480-F4F2C6B530E4}" destId="{CD640BAC-B213-463D-ACCC-5A05CC017C6E}" srcOrd="0" destOrd="0" presId="urn:microsoft.com/office/officeart/2005/8/layout/vList5"/>
    <dgm:cxn modelId="{BE7CE3D3-B36F-4DBC-B9C7-466D8804F595}" srcId="{E1398962-9FED-4568-B8F3-7E4852B3343E}" destId="{C500E0CC-6E51-46A2-B8C9-A93D5D169CF9}" srcOrd="0" destOrd="0" parTransId="{29FD7CB1-A6B3-4DBC-BAD5-A3AB5B8C3D3C}" sibTransId="{EDD84F5B-7099-4580-ABD5-476ADE088E2A}"/>
    <dgm:cxn modelId="{B3D72F82-FDA2-46F8-86D5-70B2F7E497C1}" srcId="{E1398962-9FED-4568-B8F3-7E4852B3343E}" destId="{5D8CA155-4353-4BC7-836E-9F96FA97AF04}" srcOrd="3" destOrd="0" parTransId="{E35F7121-93DB-4D6C-91C5-8722E2B452FB}" sibTransId="{CE476535-4FDD-4CE3-8376-F6D9E7E3414E}"/>
    <dgm:cxn modelId="{D740E93E-0493-4B12-BA32-1E7046F5CED0}" type="presOf" srcId="{1A078C1B-3703-434A-AB44-30D24C3F7DA7}" destId="{778B8AFF-C3C1-46B1-A83F-F7D567B8669A}" srcOrd="0" destOrd="0" presId="urn:microsoft.com/office/officeart/2005/8/layout/vList5"/>
    <dgm:cxn modelId="{FA07C39A-89F5-4D57-88B6-C22E538E2232}" srcId="{E1398962-9FED-4568-B8F3-7E4852B3343E}" destId="{8D2B6598-F63A-48B6-A245-D398DC8165AE}" srcOrd="1" destOrd="0" parTransId="{729240EF-0EB3-4EEB-B7B2-1D2F495C8F79}" sibTransId="{4B37CB12-59DC-4E69-89E8-A0217C8694FF}"/>
    <dgm:cxn modelId="{016DDD80-0952-431D-B300-83CE7715C141}" srcId="{E1398962-9FED-4568-B8F3-7E4852B3343E}" destId="{811CF4A7-6124-4CA7-8FCC-29EA8AD3FEAD}" srcOrd="2" destOrd="0" parTransId="{70DFFD8A-8B7A-4409-A979-5209A2D6BCE6}" sibTransId="{F45E8C1D-4EFC-44E6-840A-A8377599176F}"/>
    <dgm:cxn modelId="{B2333DA6-AE83-47DF-97D3-E3A8568987E8}" type="presOf" srcId="{5F2FE626-6D1B-4360-B47C-039AC2D98921}" destId="{477E643D-46F8-4B7D-B309-B23FD3C9C6CF}" srcOrd="0" destOrd="0" presId="urn:microsoft.com/office/officeart/2005/8/layout/vList5"/>
    <dgm:cxn modelId="{8011730A-F224-4EEA-B982-4787AE6CA75C}" srcId="{5D8CA155-4353-4BC7-836E-9F96FA97AF04}" destId="{5F2FE626-6D1B-4360-B47C-039AC2D98921}" srcOrd="0" destOrd="0" parTransId="{09E9BC1E-79BC-4D86-8413-F992B95F5E5E}" sibTransId="{1039A18C-A612-43A4-917D-4794A79C9CAA}"/>
    <dgm:cxn modelId="{484E7739-3A23-4DF7-B546-A17255EC1F7D}" srcId="{C500E0CC-6E51-46A2-B8C9-A93D5D169CF9}" destId="{0B71FAFD-0B2D-4036-B480-F4F2C6B530E4}" srcOrd="0" destOrd="0" parTransId="{B12BA514-F9B8-4F8D-8403-688A4F020DC7}" sibTransId="{9A509DCC-A127-4108-9CF3-050BE3638E3C}"/>
    <dgm:cxn modelId="{54C06DC8-EB00-4676-8D73-0B4B43941216}" srcId="{8D2B6598-F63A-48B6-A245-D398DC8165AE}" destId="{28CB359D-0C76-486C-A117-15DA76144D02}" srcOrd="0" destOrd="0" parTransId="{02AA230F-A9BA-4253-91DF-A16A440B71B8}" sibTransId="{A265527E-5EDB-4B9E-879B-CCE1A6AF3C1E}"/>
    <dgm:cxn modelId="{BA1220E8-4271-473B-AD7E-832E9ABC9A23}" srcId="{811CF4A7-6124-4CA7-8FCC-29EA8AD3FEAD}" destId="{1A078C1B-3703-434A-AB44-30D24C3F7DA7}" srcOrd="0" destOrd="0" parTransId="{20ED4FE5-E236-4B70-A4DD-DDD7D0C5571A}" sibTransId="{10ADA253-91FA-40A9-B307-9A0B63CC62B2}"/>
    <dgm:cxn modelId="{193AD425-91BF-42C0-9397-90F6ADFA4379}" type="presParOf" srcId="{8890C43A-8A03-487C-A409-E3F0BECF8272}" destId="{5501B544-0D5F-4AEF-9A7A-DCAB8A5FC654}" srcOrd="0" destOrd="0" presId="urn:microsoft.com/office/officeart/2005/8/layout/vList5"/>
    <dgm:cxn modelId="{5A6DDE4E-CCB0-4F4A-8514-3A81F12D8F46}" type="presParOf" srcId="{5501B544-0D5F-4AEF-9A7A-DCAB8A5FC654}" destId="{AFA92CD1-6C67-4687-8F3D-CC61949E98FA}" srcOrd="0" destOrd="0" presId="urn:microsoft.com/office/officeart/2005/8/layout/vList5"/>
    <dgm:cxn modelId="{215629BC-12C7-4AD9-A256-EE6D35A067EF}" type="presParOf" srcId="{5501B544-0D5F-4AEF-9A7A-DCAB8A5FC654}" destId="{CD640BAC-B213-463D-ACCC-5A05CC017C6E}" srcOrd="1" destOrd="0" presId="urn:microsoft.com/office/officeart/2005/8/layout/vList5"/>
    <dgm:cxn modelId="{2F989312-9DAC-4BEF-A2C5-A7957BD8FD0A}" type="presParOf" srcId="{8890C43A-8A03-487C-A409-E3F0BECF8272}" destId="{768B66C8-8560-4BA8-9FBB-A36A3F13B337}" srcOrd="1" destOrd="0" presId="urn:microsoft.com/office/officeart/2005/8/layout/vList5"/>
    <dgm:cxn modelId="{346B914C-A904-43BE-AEA6-AD9E5051152D}" type="presParOf" srcId="{8890C43A-8A03-487C-A409-E3F0BECF8272}" destId="{AE405E2C-92B4-4F66-8E0F-53CED900E8C8}" srcOrd="2" destOrd="0" presId="urn:microsoft.com/office/officeart/2005/8/layout/vList5"/>
    <dgm:cxn modelId="{1C69A115-39DB-44C1-BD2D-5F32E9EBA921}" type="presParOf" srcId="{AE405E2C-92B4-4F66-8E0F-53CED900E8C8}" destId="{58B6EB87-F392-47DC-B136-263D2685120E}" srcOrd="0" destOrd="0" presId="urn:microsoft.com/office/officeart/2005/8/layout/vList5"/>
    <dgm:cxn modelId="{5823F44F-9C98-442D-BBC0-3C181A5715A7}" type="presParOf" srcId="{AE405E2C-92B4-4F66-8E0F-53CED900E8C8}" destId="{755845BE-7611-4513-9893-C1C0F874F58D}" srcOrd="1" destOrd="0" presId="urn:microsoft.com/office/officeart/2005/8/layout/vList5"/>
    <dgm:cxn modelId="{E600AE3D-D3A1-41DF-A8C3-4CEE834284DB}" type="presParOf" srcId="{8890C43A-8A03-487C-A409-E3F0BECF8272}" destId="{D8907262-3112-4764-9A68-966FD7CA949F}" srcOrd="3" destOrd="0" presId="urn:microsoft.com/office/officeart/2005/8/layout/vList5"/>
    <dgm:cxn modelId="{E806BF0A-3E74-4A54-913A-C53991CA4EC8}" type="presParOf" srcId="{8890C43A-8A03-487C-A409-E3F0BECF8272}" destId="{C8E9E56C-93C0-4487-9B26-CDB40CA22822}" srcOrd="4" destOrd="0" presId="urn:microsoft.com/office/officeart/2005/8/layout/vList5"/>
    <dgm:cxn modelId="{D4835D21-E67E-4558-BD5C-C986C94397DC}" type="presParOf" srcId="{C8E9E56C-93C0-4487-9B26-CDB40CA22822}" destId="{DE68E687-9D18-4B83-8BB1-AF96C5EBBADD}" srcOrd="0" destOrd="0" presId="urn:microsoft.com/office/officeart/2005/8/layout/vList5"/>
    <dgm:cxn modelId="{9CE2B704-C8A8-43DA-B4BB-F7D960B76033}" type="presParOf" srcId="{C8E9E56C-93C0-4487-9B26-CDB40CA22822}" destId="{778B8AFF-C3C1-46B1-A83F-F7D567B8669A}" srcOrd="1" destOrd="0" presId="urn:microsoft.com/office/officeart/2005/8/layout/vList5"/>
    <dgm:cxn modelId="{422E118D-5694-47F5-9DD4-AD394A3D9268}" type="presParOf" srcId="{8890C43A-8A03-487C-A409-E3F0BECF8272}" destId="{130E9C2F-39EB-4B1A-8445-E955F914BAF4}" srcOrd="5" destOrd="0" presId="urn:microsoft.com/office/officeart/2005/8/layout/vList5"/>
    <dgm:cxn modelId="{E1ABC3A2-9C0F-49F8-A255-78974EBD86A8}" type="presParOf" srcId="{8890C43A-8A03-487C-A409-E3F0BECF8272}" destId="{9B80ED07-4AD0-44C4-B184-FDA49E58F158}" srcOrd="6" destOrd="0" presId="urn:microsoft.com/office/officeart/2005/8/layout/vList5"/>
    <dgm:cxn modelId="{635B80C0-0604-4505-ACB6-CF388100D794}" type="presParOf" srcId="{9B80ED07-4AD0-44C4-B184-FDA49E58F158}" destId="{A6FC9C64-4C41-4D8E-B4C6-FA4E4F04F0C6}" srcOrd="0" destOrd="0" presId="urn:microsoft.com/office/officeart/2005/8/layout/vList5"/>
    <dgm:cxn modelId="{8742621F-8A26-4845-A548-2226AA5A3B8E}" type="presParOf" srcId="{9B80ED07-4AD0-44C4-B184-FDA49E58F158}" destId="{477E643D-46F8-4B7D-B309-B23FD3C9C6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40BAC-B213-463D-ACCC-5A05CC017C6E}">
      <dsp:nvSpPr>
        <dsp:cNvPr id="0" name=""/>
        <dsp:cNvSpPr/>
      </dsp:nvSpPr>
      <dsp:spPr>
        <a:xfrm rot="5400000">
          <a:off x="4122208" y="-3334852"/>
          <a:ext cx="630666" cy="7431037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</a:rPr>
            <a:t>59</a:t>
          </a:r>
          <a:endParaRPr lang="en-US" sz="3200" b="1" kern="1200" dirty="0">
            <a:solidFill>
              <a:schemeClr val="bg1">
                <a:lumMod val="65000"/>
              </a:schemeClr>
            </a:solidFill>
          </a:endParaRPr>
        </a:p>
      </dsp:txBody>
      <dsp:txXfrm rot="-5400000">
        <a:off x="722023" y="96120"/>
        <a:ext cx="7400250" cy="569092"/>
      </dsp:txXfrm>
    </dsp:sp>
    <dsp:sp modelId="{AFA92CD1-6C67-4687-8F3D-CC61949E98FA}">
      <dsp:nvSpPr>
        <dsp:cNvPr id="0" name=""/>
        <dsp:cNvSpPr/>
      </dsp:nvSpPr>
      <dsp:spPr>
        <a:xfrm>
          <a:off x="0" y="1576"/>
          <a:ext cx="721682" cy="758180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</a:t>
          </a:r>
          <a:endParaRPr lang="en-US" sz="3800" kern="1200" dirty="0"/>
        </a:p>
      </dsp:txBody>
      <dsp:txXfrm>
        <a:off x="35230" y="36806"/>
        <a:ext cx="651222" cy="687720"/>
      </dsp:txXfrm>
    </dsp:sp>
    <dsp:sp modelId="{755845BE-7611-4513-9893-C1C0F874F58D}">
      <dsp:nvSpPr>
        <dsp:cNvPr id="0" name=""/>
        <dsp:cNvSpPr/>
      </dsp:nvSpPr>
      <dsp:spPr>
        <a:xfrm rot="5400000">
          <a:off x="4122548" y="-2522992"/>
          <a:ext cx="630666" cy="7431037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0" kern="1200" dirty="0" smtClean="0"/>
            <a:t>45</a:t>
          </a:r>
          <a:endParaRPr lang="en-US" sz="3200" b="0" kern="1200" dirty="0"/>
        </a:p>
      </dsp:txBody>
      <dsp:txXfrm rot="-5400000">
        <a:off x="722363" y="907980"/>
        <a:ext cx="7400250" cy="569092"/>
      </dsp:txXfrm>
    </dsp:sp>
    <dsp:sp modelId="{58B6EB87-F392-47DC-B136-263D2685120E}">
      <dsp:nvSpPr>
        <dsp:cNvPr id="0" name=""/>
        <dsp:cNvSpPr/>
      </dsp:nvSpPr>
      <dsp:spPr>
        <a:xfrm>
          <a:off x="0" y="797665"/>
          <a:ext cx="721682" cy="758180"/>
        </a:xfrm>
        <a:prstGeom prst="round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B</a:t>
          </a:r>
          <a:endParaRPr lang="en-US" sz="3800" kern="1200" dirty="0"/>
        </a:p>
      </dsp:txBody>
      <dsp:txXfrm>
        <a:off x="35230" y="832895"/>
        <a:ext cx="651222" cy="687720"/>
      </dsp:txXfrm>
    </dsp:sp>
    <dsp:sp modelId="{778B8AFF-C3C1-46B1-A83F-F7D567B8669A}">
      <dsp:nvSpPr>
        <dsp:cNvPr id="0" name=""/>
        <dsp:cNvSpPr/>
      </dsp:nvSpPr>
      <dsp:spPr>
        <a:xfrm rot="5400000">
          <a:off x="4085993" y="-1774584"/>
          <a:ext cx="630666" cy="7431037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</a:rPr>
            <a:t>46</a:t>
          </a:r>
          <a:endParaRPr lang="en-US" sz="3200" kern="1200" dirty="0">
            <a:solidFill>
              <a:schemeClr val="bg1">
                <a:lumMod val="65000"/>
              </a:schemeClr>
            </a:solidFill>
          </a:endParaRPr>
        </a:p>
      </dsp:txBody>
      <dsp:txXfrm rot="-5400000">
        <a:off x="685808" y="1656388"/>
        <a:ext cx="7400250" cy="569092"/>
      </dsp:txXfrm>
    </dsp:sp>
    <dsp:sp modelId="{DE68E687-9D18-4B83-8BB1-AF96C5EBBADD}">
      <dsp:nvSpPr>
        <dsp:cNvPr id="0" name=""/>
        <dsp:cNvSpPr/>
      </dsp:nvSpPr>
      <dsp:spPr>
        <a:xfrm>
          <a:off x="0" y="1593754"/>
          <a:ext cx="721682" cy="758180"/>
        </a:xfrm>
        <a:prstGeom prst="round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800" kern="1200" dirty="0" smtClean="0"/>
            <a:t>Γ</a:t>
          </a:r>
          <a:endParaRPr lang="en-US" sz="3800" kern="1200" dirty="0"/>
        </a:p>
      </dsp:txBody>
      <dsp:txXfrm>
        <a:off x="35230" y="1628984"/>
        <a:ext cx="651222" cy="687720"/>
      </dsp:txXfrm>
    </dsp:sp>
    <dsp:sp modelId="{477E643D-46F8-4B7D-B309-B23FD3C9C6CF}">
      <dsp:nvSpPr>
        <dsp:cNvPr id="0" name=""/>
        <dsp:cNvSpPr/>
      </dsp:nvSpPr>
      <dsp:spPr>
        <a:xfrm rot="5400000">
          <a:off x="4122548" y="-930814"/>
          <a:ext cx="630666" cy="7431037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</a:rPr>
            <a:t>55</a:t>
          </a:r>
          <a:endParaRPr lang="en-US" sz="3200" kern="1200" dirty="0">
            <a:solidFill>
              <a:schemeClr val="bg1">
                <a:lumMod val="65000"/>
              </a:schemeClr>
            </a:solidFill>
          </a:endParaRPr>
        </a:p>
      </dsp:txBody>
      <dsp:txXfrm rot="-5400000">
        <a:off x="722363" y="2500158"/>
        <a:ext cx="7400250" cy="569092"/>
      </dsp:txXfrm>
    </dsp:sp>
    <dsp:sp modelId="{A6FC9C64-4C41-4D8E-B4C6-FA4E4F04F0C6}">
      <dsp:nvSpPr>
        <dsp:cNvPr id="0" name=""/>
        <dsp:cNvSpPr/>
      </dsp:nvSpPr>
      <dsp:spPr>
        <a:xfrm>
          <a:off x="0" y="2389843"/>
          <a:ext cx="721682" cy="758180"/>
        </a:xfrm>
        <a:prstGeom prst="round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800" kern="1200" dirty="0" smtClean="0"/>
            <a:t>Δ</a:t>
          </a:r>
          <a:endParaRPr lang="en-US" sz="3800" kern="1200" dirty="0"/>
        </a:p>
      </dsp:txBody>
      <dsp:txXfrm>
        <a:off x="35230" y="2425073"/>
        <a:ext cx="651222" cy="687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1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50831-1627-49A2-B2A0-41D2E12D2936}" type="datetimeFigureOut">
              <a:rPr lang="el-GR" smtClean="0"/>
              <a:t>22/10/2024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81076-919C-430F-BAE7-CD97269DD4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648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697071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60332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842791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931312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72801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mtClean="0"/>
              <a:t>FIGURE 5.1  Two distributions of exam scores. For both distributions, </a:t>
            </a:r>
            <a:r>
              <a:rPr lang="el-GR" altLang="el-GR" smtClean="0"/>
              <a:t>μ</a:t>
            </a:r>
            <a:r>
              <a:rPr lang="en-US" altLang="el-GR" smtClean="0"/>
              <a:t> = 70, but for one distribution, </a:t>
            </a:r>
            <a:r>
              <a:rPr lang="el-GR" altLang="el-GR" smtClean="0"/>
              <a:t>σ</a:t>
            </a:r>
            <a:r>
              <a:rPr lang="en-US" altLang="el-GR" smtClean="0"/>
              <a:t> = 3 and for the other, </a:t>
            </a:r>
            <a:r>
              <a:rPr lang="el-GR" altLang="el-GR" smtClean="0"/>
              <a:t>σ</a:t>
            </a:r>
            <a:r>
              <a:rPr lang="en-US" altLang="el-GR" smtClean="0"/>
              <a:t> = 12. The relative position of </a:t>
            </a:r>
            <a:r>
              <a:rPr lang="en-US" altLang="el-GR" i="1" smtClean="0"/>
              <a:t>X</a:t>
            </a:r>
            <a:r>
              <a:rPr lang="en-US" altLang="el-GR" smtClean="0"/>
              <a:t> = 76 is very different for the two distributions.</a:t>
            </a:r>
          </a:p>
        </p:txBody>
      </p:sp>
    </p:spTree>
    <p:extLst>
      <p:ext uri="{BB962C8B-B14F-4D97-AF65-F5344CB8AC3E}">
        <p14:creationId xmlns:p14="http://schemas.microsoft.com/office/powerpoint/2010/main" val="311033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mtClean="0"/>
              <a:t>FIGURE 5.2  The relationship between </a:t>
            </a:r>
            <a:r>
              <a:rPr lang="en-US" altLang="el-GR" i="1" smtClean="0"/>
              <a:t>z</a:t>
            </a:r>
            <a:r>
              <a:rPr lang="en-US" altLang="el-GR" smtClean="0"/>
              <a:t>-score values and locations in a population distribution.</a:t>
            </a:r>
          </a:p>
        </p:txBody>
      </p:sp>
    </p:spTree>
    <p:extLst>
      <p:ext uri="{BB962C8B-B14F-4D97-AF65-F5344CB8AC3E}">
        <p14:creationId xmlns:p14="http://schemas.microsoft.com/office/powerpoint/2010/main" val="90173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mtClean="0"/>
              <a:t>Remember that </a:t>
            </a:r>
            <a:r>
              <a:rPr lang="en-US" altLang="el-GR" i="1" smtClean="0"/>
              <a:t>z</a:t>
            </a:r>
            <a:r>
              <a:rPr lang="en-US" altLang="el-GR" smtClean="0"/>
              <a:t>-scores identify a specific location of a score in terms of deviations from the mean and relative to the standard deviation.</a:t>
            </a:r>
          </a:p>
        </p:txBody>
      </p:sp>
    </p:spTree>
    <p:extLst>
      <p:ext uri="{BB962C8B-B14F-4D97-AF65-F5344CB8AC3E}">
        <p14:creationId xmlns:p14="http://schemas.microsoft.com/office/powerpoint/2010/main" val="2613322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mtClean="0"/>
              <a:t>FIGURE 5.5  An entire population of scores is transformed into </a:t>
            </a:r>
            <a:r>
              <a:rPr lang="en-US" altLang="el-GR" i="1" smtClean="0"/>
              <a:t>z</a:t>
            </a:r>
            <a:r>
              <a:rPr lang="en-US" altLang="el-GR" smtClean="0"/>
              <a:t>-scores. The transformation does not change the shape of the population, but the mean is transformed into a value of 0 and the standard deviation is transformed to a value of 1.</a:t>
            </a:r>
          </a:p>
        </p:txBody>
      </p:sp>
    </p:spTree>
    <p:extLst>
      <p:ext uri="{BB962C8B-B14F-4D97-AF65-F5344CB8AC3E}">
        <p14:creationId xmlns:p14="http://schemas.microsoft.com/office/powerpoint/2010/main" val="465982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mtClean="0"/>
              <a:t>FIGURE 5.4  A visual presentation of the question in Example 5.6. The 12-point distance from 42 to 54 corresponds to 3 standard deviations. Therefore, the standard deviation must be </a:t>
            </a:r>
            <a:r>
              <a:rPr lang="el-GR" altLang="el-GR" smtClean="0"/>
              <a:t>σ</a:t>
            </a:r>
            <a:r>
              <a:rPr lang="en-US" altLang="el-GR" smtClean="0"/>
              <a:t> = 4. Also, the score </a:t>
            </a:r>
            <a:r>
              <a:rPr lang="en-US" altLang="el-GR" i="1" smtClean="0"/>
              <a:t>X</a:t>
            </a:r>
            <a:r>
              <a:rPr lang="en-US" altLang="el-GR" smtClean="0"/>
              <a:t> = 42 is below the mean by one standard deviation, so the mean must be </a:t>
            </a:r>
            <a:r>
              <a:rPr lang="el-GR" altLang="el-GR" smtClean="0"/>
              <a:t>μ</a:t>
            </a:r>
            <a:r>
              <a:rPr lang="en-US" altLang="el-GR" smtClean="0"/>
              <a:t> = 46.</a:t>
            </a:r>
          </a:p>
        </p:txBody>
      </p:sp>
    </p:spTree>
    <p:extLst>
      <p:ext uri="{BB962C8B-B14F-4D97-AF65-F5344CB8AC3E}">
        <p14:creationId xmlns:p14="http://schemas.microsoft.com/office/powerpoint/2010/main" val="323530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mtClean="0"/>
              <a:t>FIGURE 5.3  A visual presentation of the question in Example 5.4. If 2 standard deviations correspond to a 6-point distance, then one standard deviation must equal 3 points.</a:t>
            </a:r>
          </a:p>
        </p:txBody>
      </p:sp>
    </p:spTree>
    <p:extLst>
      <p:ext uri="{BB962C8B-B14F-4D97-AF65-F5344CB8AC3E}">
        <p14:creationId xmlns:p14="http://schemas.microsoft.com/office/powerpoint/2010/main" val="1718779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mtClean="0"/>
              <a:t>FIGURE 5.8  The distribution of exam scores from Example 5.7. The original distribution  was standardized to produce a new distribution with </a:t>
            </a:r>
            <a:r>
              <a:rPr lang="el-GR" altLang="el-GR" smtClean="0"/>
              <a:t>μ</a:t>
            </a:r>
            <a:r>
              <a:rPr lang="en-US" altLang="el-GR" smtClean="0"/>
              <a:t> = 50 and </a:t>
            </a:r>
            <a:r>
              <a:rPr lang="el-GR" altLang="el-GR" smtClean="0"/>
              <a:t>σ</a:t>
            </a:r>
            <a:r>
              <a:rPr lang="en-US" altLang="el-GR" smtClean="0"/>
              <a:t> = 10. Note that each individual is identified by an original score, a </a:t>
            </a:r>
            <a:r>
              <a:rPr lang="en-US" altLang="el-GR" i="1" smtClean="0"/>
              <a:t>z</a:t>
            </a:r>
            <a:r>
              <a:rPr lang="en-US" altLang="el-GR" smtClean="0"/>
              <a:t>-score, and a new, standardized score. For example, Joe has an original score of 43, a </a:t>
            </a:r>
            <a:r>
              <a:rPr lang="en-US" altLang="el-GR" i="1" smtClean="0"/>
              <a:t>z</a:t>
            </a:r>
            <a:r>
              <a:rPr lang="en-US" altLang="el-GR" smtClean="0"/>
              <a:t>-score of -1.00, and a standardized score of 40.</a:t>
            </a:r>
          </a:p>
        </p:txBody>
      </p:sp>
    </p:spTree>
    <p:extLst>
      <p:ext uri="{BB962C8B-B14F-4D97-AF65-F5344CB8AC3E}">
        <p14:creationId xmlns:p14="http://schemas.microsoft.com/office/powerpoint/2010/main" val="399154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mtClean="0"/>
              <a:t>FIGURE 5.6 Following a </a:t>
            </a:r>
            <a:r>
              <a:rPr lang="en-US" altLang="el-GR" i="1" smtClean="0"/>
              <a:t>z</a:t>
            </a:r>
            <a:r>
              <a:rPr lang="en-US" altLang="el-GR" smtClean="0"/>
              <a:t>-score transformation, the </a:t>
            </a:r>
            <a:r>
              <a:rPr lang="en-US" altLang="el-GR" i="1" smtClean="0"/>
              <a:t>X</a:t>
            </a:r>
            <a:r>
              <a:rPr lang="en-US" altLang="el-GR" smtClean="0"/>
              <a:t>-axis is relabeled in </a:t>
            </a:r>
            <a:r>
              <a:rPr lang="en-US" altLang="el-GR" i="1" smtClean="0"/>
              <a:t>z</a:t>
            </a:r>
            <a:r>
              <a:rPr lang="en-US" altLang="el-GR" smtClean="0"/>
              <a:t>-score units. The distance that is equivalent to 1 standard deviation of the </a:t>
            </a:r>
            <a:r>
              <a:rPr lang="en-US" altLang="el-GR" i="1" smtClean="0"/>
              <a:t>X</a:t>
            </a:r>
            <a:r>
              <a:rPr lang="en-US" altLang="el-GR" smtClean="0"/>
              <a:t>-axis (</a:t>
            </a:r>
            <a:r>
              <a:rPr lang="el-GR" altLang="el-GR" smtClean="0"/>
              <a:t>σ</a:t>
            </a:r>
            <a:r>
              <a:rPr lang="en-US" altLang="el-GR" smtClean="0"/>
              <a:t> = 10 points in this example) corresponds to 1 point on the </a:t>
            </a:r>
            <a:r>
              <a:rPr lang="en-US" altLang="el-GR" i="1" smtClean="0"/>
              <a:t>z</a:t>
            </a:r>
            <a:r>
              <a:rPr lang="en-US" altLang="el-GR" smtClean="0"/>
              <a:t>-score scale</a:t>
            </a:r>
          </a:p>
        </p:txBody>
      </p:sp>
    </p:spTree>
    <p:extLst>
      <p:ext uri="{BB962C8B-B14F-4D97-AF65-F5344CB8AC3E}">
        <p14:creationId xmlns:p14="http://schemas.microsoft.com/office/powerpoint/2010/main" val="281644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6A23-35E5-4805-9FB4-09DA9D828DBD}" type="datetimeFigureOut">
              <a:rPr lang="el-GR" smtClean="0"/>
              <a:t>22/10/2024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E534-A8B5-4815-BF45-959AB0B8D5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594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6A23-35E5-4805-9FB4-09DA9D828DBD}" type="datetimeFigureOut">
              <a:rPr lang="el-GR" smtClean="0"/>
              <a:t>22/10/2024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E534-A8B5-4815-BF45-959AB0B8D5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71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6A23-35E5-4805-9FB4-09DA9D828DBD}" type="datetimeFigureOut">
              <a:rPr lang="el-GR" smtClean="0"/>
              <a:t>22/10/2024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E534-A8B5-4815-BF45-959AB0B8D5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067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228600"/>
            <a:ext cx="9844616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0" y="1828801"/>
            <a:ext cx="10769600" cy="453231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Basic Business Statistics, 11e © 2009 Prentice-Hall, Inc..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l-GR"/>
              <a:t>Chap 3-</a:t>
            </a:r>
            <a:fld id="{7367E8C2-EF7E-4E01-9F48-30D4BD4E336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810459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09600" y="1676400"/>
            <a:ext cx="10972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609600" y="3962400"/>
            <a:ext cx="10972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5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6A23-35E5-4805-9FB4-09DA9D828DBD}" type="datetimeFigureOut">
              <a:rPr lang="el-GR" smtClean="0"/>
              <a:t>22/10/2024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E534-A8B5-4815-BF45-959AB0B8D5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576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6A23-35E5-4805-9FB4-09DA9D828DBD}" type="datetimeFigureOut">
              <a:rPr lang="el-GR" smtClean="0"/>
              <a:t>22/10/2024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E534-A8B5-4815-BF45-959AB0B8D5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99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6A23-35E5-4805-9FB4-09DA9D828DBD}" type="datetimeFigureOut">
              <a:rPr lang="el-GR" smtClean="0"/>
              <a:t>22/10/2024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E534-A8B5-4815-BF45-959AB0B8D5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423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6A23-35E5-4805-9FB4-09DA9D828DBD}" type="datetimeFigureOut">
              <a:rPr lang="el-GR" smtClean="0"/>
              <a:t>22/10/2024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E534-A8B5-4815-BF45-959AB0B8D5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744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6A23-35E5-4805-9FB4-09DA9D828DBD}" type="datetimeFigureOut">
              <a:rPr lang="el-GR" smtClean="0"/>
              <a:t>22/10/2024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E534-A8B5-4815-BF45-959AB0B8D5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507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6A23-35E5-4805-9FB4-09DA9D828DBD}" type="datetimeFigureOut">
              <a:rPr lang="el-GR" smtClean="0"/>
              <a:t>22/10/2024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E534-A8B5-4815-BF45-959AB0B8D5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270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6A23-35E5-4805-9FB4-09DA9D828DBD}" type="datetimeFigureOut">
              <a:rPr lang="el-GR" smtClean="0"/>
              <a:t>22/10/2024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E534-A8B5-4815-BF45-959AB0B8D5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967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6A23-35E5-4805-9FB4-09DA9D828DBD}" type="datetimeFigureOut">
              <a:rPr lang="el-GR" smtClean="0"/>
              <a:t>22/10/2024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E534-A8B5-4815-BF45-959AB0B8D5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761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A6A23-35E5-4805-9FB4-09DA9D828DBD}" type="datetimeFigureOut">
              <a:rPr lang="el-GR" smtClean="0"/>
              <a:t>22/10/2024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AE534-A8B5-4815-BF45-959AB0B8D5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930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4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9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5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3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6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7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8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Τέταρτο μάθημα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2024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6195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81201"/>
            <a:ext cx="7772400" cy="1619250"/>
          </a:xfrm>
          <a:noFill/>
          <a:ln>
            <a:miter lim="800000"/>
            <a:headEnd/>
            <a:tailEnd/>
          </a:ln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rtlCol="0">
            <a:normAutofit fontScale="90000"/>
          </a:bodyPr>
          <a:lstStyle/>
          <a:p>
            <a:pPr marL="91440" algn="l">
              <a:defRPr/>
            </a:pP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l-GR" dirty="0" smtClean="0">
                <a:ea typeface="+mj-ea"/>
                <a:cs typeface="+mj-cs"/>
              </a:rPr>
              <a:t>Τιμές </a:t>
            </a:r>
            <a:r>
              <a:rPr lang="en-US" i="1" dirty="0" smtClean="0">
                <a:ea typeface="+mj-ea"/>
                <a:cs typeface="+mj-cs"/>
              </a:rPr>
              <a:t>z</a:t>
            </a:r>
            <a:r>
              <a:rPr lang="en-US" dirty="0" smtClean="0">
                <a:ea typeface="+mj-ea"/>
                <a:cs typeface="+mj-cs"/>
              </a:rPr>
              <a:t>: </a:t>
            </a:r>
            <a:r>
              <a:rPr lang="el-GR" dirty="0" smtClean="0">
                <a:ea typeface="+mj-ea"/>
                <a:cs typeface="+mj-cs"/>
              </a:rPr>
              <a:t>Τυπική κανονική κατανομή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Υπότιτλο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24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2855640" y="76200"/>
            <a:ext cx="765996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/>
              <a:t>Παράδειγμα: αποτελέσματα εξετάσεων</a:t>
            </a:r>
            <a:endParaRPr lang="en-US" altLang="el-GR" dirty="0" smtClean="0"/>
          </a:p>
        </p:txBody>
      </p:sp>
      <p:pic>
        <p:nvPicPr>
          <p:cNvPr id="10243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892300"/>
            <a:ext cx="86360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80694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1703512" y="4725144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37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511300"/>
            <a:ext cx="8636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55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91000" y="1524000"/>
            <a:ext cx="3733800" cy="2286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0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7391400" cy="1020762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Εξίσωση των τιμών </a:t>
            </a:r>
            <a:r>
              <a:rPr lang="en-US" altLang="el-GR" i="1" dirty="0" smtClean="0"/>
              <a:t>z</a:t>
            </a:r>
            <a:endParaRPr lang="en-US" altLang="el-GR" dirty="0" smtClean="0"/>
          </a:p>
        </p:txBody>
      </p:sp>
      <p:graphicFrame>
        <p:nvGraphicFramePr>
          <p:cNvPr id="1026" name="Object 21"/>
          <p:cNvGraphicFramePr>
            <a:graphicFrameLocks noGrp="1" noChangeAspect="1"/>
          </p:cNvGraphicFramePr>
          <p:nvPr>
            <p:ph sz="quarter" idx="10"/>
          </p:nvPr>
        </p:nvGraphicFramePr>
        <p:xfrm>
          <a:off x="4460875" y="1714500"/>
          <a:ext cx="31940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4" imgW="723693" imgH="431570" progId="">
                  <p:embed/>
                </p:oleObj>
              </mc:Choice>
              <mc:Fallback>
                <p:oleObj name="Equation" r:id="rId4" imgW="723693" imgH="431570" progId="">
                  <p:embed/>
                  <p:pic>
                    <p:nvPicPr>
                      <p:cNvPr id="1026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1714500"/>
                        <a:ext cx="3194050" cy="19050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Content Placeholder 3"/>
          <p:cNvSpPr>
            <a:spLocks noGrp="1"/>
          </p:cNvSpPr>
          <p:nvPr>
            <p:ph sz="quarter" idx="11"/>
          </p:nvPr>
        </p:nvSpPr>
        <p:spPr>
          <a:xfrm>
            <a:off x="2207568" y="3962400"/>
            <a:ext cx="7200800" cy="2514600"/>
          </a:xfrm>
        </p:spPr>
        <p:txBody>
          <a:bodyPr/>
          <a:lstStyle/>
          <a:p>
            <a:pPr marL="0" indent="0">
              <a:buNone/>
            </a:pPr>
            <a:r>
              <a:rPr lang="el-GR" altLang="el-GR" dirty="0" smtClean="0"/>
              <a:t>Στον αριθμητή βρίσκονται οι αποκλίσεις</a:t>
            </a:r>
          </a:p>
          <a:p>
            <a:pPr marL="0" indent="0">
              <a:buNone/>
            </a:pP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l-GR" altLang="el-GR" dirty="0" smtClean="0"/>
              <a:t>Ο παρονομαστής κάνει τις αποκλίσεις σε τιμές τυπικής απόκλισης</a:t>
            </a:r>
            <a:endParaRPr lang="en-US" altLang="el-G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08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968500"/>
            <a:ext cx="8636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2783632" y="1961277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Τιμές </a:t>
            </a:r>
            <a:r>
              <a:rPr lang="en-US" i="1" dirty="0"/>
              <a:t>x</a:t>
            </a:r>
            <a:endParaRPr lang="el-GR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3410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7392144" y="1968500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Τιμές </a:t>
            </a:r>
            <a:r>
              <a:rPr lang="en-US" i="1" dirty="0"/>
              <a:t>z</a:t>
            </a:r>
            <a:endParaRPr lang="el-GR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375920" y="2330582"/>
            <a:ext cx="13681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Μετατροπή </a:t>
            </a:r>
            <a:endParaRPr lang="el-GR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631504" y="4797152"/>
            <a:ext cx="17281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val="38586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3124200" y="76200"/>
            <a:ext cx="7410450" cy="914400"/>
          </a:xfrm>
        </p:spPr>
        <p:txBody>
          <a:bodyPr>
            <a:normAutofit/>
          </a:bodyPr>
          <a:lstStyle/>
          <a:p>
            <a:pPr eaLnBrk="1" hangingPunct="1"/>
            <a:endParaRPr lang="en-US" altLang="el-GR" sz="4000" dirty="0"/>
          </a:p>
        </p:txBody>
      </p:sp>
      <p:pic>
        <p:nvPicPr>
          <p:cNvPr id="23555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905000"/>
            <a:ext cx="7594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2207568" y="6381328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6240017" y="6036983"/>
            <a:ext cx="13421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μονάδες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6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2057400"/>
            <a:ext cx="78994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063552" y="6237312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4367808" y="5877272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μονάδες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69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74" y="1734847"/>
            <a:ext cx="8636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6744072" y="3624083"/>
            <a:ext cx="14401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dirty="0"/>
              <a:t>Αρχικές τιμές</a:t>
            </a:r>
            <a:endParaRPr lang="el-GR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842220" y="3668211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και</a:t>
            </a:r>
            <a:endParaRPr lang="el-GR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184232" y="4206740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και</a:t>
            </a:r>
            <a:endParaRPr lang="el-G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319295" y="4725145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και</a:t>
            </a:r>
            <a:endParaRPr lang="el-G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495600" y="5661248"/>
            <a:ext cx="1224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/>
              <a:t>Όνομα</a:t>
            </a:r>
            <a:endParaRPr lang="el-G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56558" y="6061358"/>
            <a:ext cx="16751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6816080" y="4725144"/>
            <a:ext cx="18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dirty="0"/>
              <a:t>Τυπικές τιμές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40101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6" y="1600200"/>
            <a:ext cx="64643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711624" y="6519446"/>
            <a:ext cx="13681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 </a:t>
            </a:r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val="42206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Solved: Assuming a standard normal distribution (Table 19.11), ... |  Cheg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16632"/>
            <a:ext cx="603878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09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1" y="381000"/>
            <a:ext cx="7383463" cy="990600"/>
          </a:xfrm>
        </p:spPr>
        <p:txBody>
          <a:bodyPr/>
          <a:lstStyle/>
          <a:p>
            <a:r>
              <a:rPr lang="el-GR" altLang="el-GR" sz="3600" dirty="0"/>
              <a:t>Στατιστικά στοιχεία και παράμετροι</a:t>
            </a:r>
            <a:endParaRPr lang="en-US" altLang="el-GR" sz="3600" dirty="0"/>
          </a:p>
        </p:txBody>
      </p:sp>
      <p:graphicFrame>
        <p:nvGraphicFramePr>
          <p:cNvPr id="201731" name="Group 3"/>
          <p:cNvGraphicFramePr>
            <a:graphicFrameLocks noGrp="1"/>
          </p:cNvGraphicFramePr>
          <p:nvPr>
            <p:ph type="tbl" idx="1"/>
          </p:nvPr>
        </p:nvGraphicFramePr>
        <p:xfrm>
          <a:off x="1981200" y="2209800"/>
          <a:ext cx="8229600" cy="36576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Μέτρο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Παράμετρος πληθυσμού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Στατιστικό στοιχείο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του δείγματος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Μέσος όρος 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mean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Διακύμανση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(variance)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Τυπική απόκλιση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(standard deviation)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1524001" y="309815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8154" name="Object 26"/>
          <p:cNvGraphicFramePr>
            <a:graphicFrameLocks noChangeAspect="1"/>
          </p:cNvGraphicFramePr>
          <p:nvPr/>
        </p:nvGraphicFramePr>
        <p:xfrm>
          <a:off x="8153400" y="3276600"/>
          <a:ext cx="482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177569" imgH="202936" progId="Equation.3">
                  <p:embed/>
                </p:oleObj>
              </mc:Choice>
              <mc:Fallback>
                <p:oleObj name="Equation" r:id="rId3" imgW="177569" imgH="202936" progId="Equation.3">
                  <p:embed/>
                  <p:pic>
                    <p:nvPicPr>
                      <p:cNvPr id="4815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276600"/>
                        <a:ext cx="482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1524001" y="309815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8156" name="Object 28"/>
          <p:cNvGraphicFramePr>
            <a:graphicFrameLocks noChangeAspect="1"/>
          </p:cNvGraphicFramePr>
          <p:nvPr/>
        </p:nvGraphicFramePr>
        <p:xfrm>
          <a:off x="8153400" y="42672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5" imgW="203024" imgH="203024" progId="Equation.3">
                  <p:embed/>
                </p:oleObj>
              </mc:Choice>
              <mc:Fallback>
                <p:oleObj name="Equation" r:id="rId5" imgW="203024" imgH="203024" progId="Equation.3">
                  <p:embed/>
                  <p:pic>
                    <p:nvPicPr>
                      <p:cNvPr id="4815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42672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1524001" y="31076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8158" name="Object 30"/>
          <p:cNvGraphicFramePr>
            <a:graphicFrameLocks noChangeAspect="1"/>
          </p:cNvGraphicFramePr>
          <p:nvPr/>
        </p:nvGraphicFramePr>
        <p:xfrm>
          <a:off x="8153400" y="5181600"/>
          <a:ext cx="3000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7" imgW="139579" imgH="177646" progId="Equation.3">
                  <p:embed/>
                </p:oleObj>
              </mc:Choice>
              <mc:Fallback>
                <p:oleObj name="Equation" r:id="rId7" imgW="139579" imgH="177646" progId="Equation.3">
                  <p:embed/>
                  <p:pic>
                    <p:nvPicPr>
                      <p:cNvPr id="4815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5181600"/>
                        <a:ext cx="3000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9" name="Rectangle 31"/>
          <p:cNvSpPr>
            <a:spLocks noChangeArrowheads="1"/>
          </p:cNvSpPr>
          <p:nvPr/>
        </p:nvSpPr>
        <p:spPr bwMode="auto">
          <a:xfrm>
            <a:off x="1524001" y="31172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8160" name="Object 32"/>
          <p:cNvGraphicFramePr>
            <a:graphicFrameLocks noChangeAspect="1"/>
          </p:cNvGraphicFramePr>
          <p:nvPr/>
        </p:nvGraphicFramePr>
        <p:xfrm>
          <a:off x="5867401" y="3429000"/>
          <a:ext cx="3587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9" imgW="152268" imgH="164957" progId="Equation.3">
                  <p:embed/>
                </p:oleObj>
              </mc:Choice>
              <mc:Fallback>
                <p:oleObj name="Equation" r:id="rId9" imgW="152268" imgH="164957" progId="Equation.3">
                  <p:embed/>
                  <p:pic>
                    <p:nvPicPr>
                      <p:cNvPr id="4816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1" y="3429000"/>
                        <a:ext cx="3587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61" name="Rectangle 33"/>
          <p:cNvSpPr>
            <a:spLocks noChangeArrowheads="1"/>
          </p:cNvSpPr>
          <p:nvPr/>
        </p:nvSpPr>
        <p:spPr bwMode="auto">
          <a:xfrm>
            <a:off x="1524001" y="309815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8162" name="Object 34"/>
          <p:cNvGraphicFramePr>
            <a:graphicFrameLocks noChangeAspect="1"/>
          </p:cNvGraphicFramePr>
          <p:nvPr/>
        </p:nvGraphicFramePr>
        <p:xfrm>
          <a:off x="5867400" y="4267201"/>
          <a:ext cx="4572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11" imgW="215713" imgH="203024" progId="Equation.3">
                  <p:embed/>
                </p:oleObj>
              </mc:Choice>
              <mc:Fallback>
                <p:oleObj name="Equation" r:id="rId11" imgW="215713" imgH="203024" progId="Equation.3">
                  <p:embed/>
                  <p:pic>
                    <p:nvPicPr>
                      <p:cNvPr id="4816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67201"/>
                        <a:ext cx="4572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63" name="Rectangle 35"/>
          <p:cNvSpPr>
            <a:spLocks noChangeArrowheads="1"/>
          </p:cNvSpPr>
          <p:nvPr/>
        </p:nvSpPr>
        <p:spPr bwMode="auto">
          <a:xfrm>
            <a:off x="1524001" y="31267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8164" name="Object 36"/>
          <p:cNvGraphicFramePr>
            <a:graphicFrameLocks noChangeAspect="1"/>
          </p:cNvGraphicFramePr>
          <p:nvPr/>
        </p:nvGraphicFramePr>
        <p:xfrm>
          <a:off x="5867400" y="5257800"/>
          <a:ext cx="3048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13" imgW="152334" imgH="139639" progId="Equation.3">
                  <p:embed/>
                </p:oleObj>
              </mc:Choice>
              <mc:Fallback>
                <p:oleObj name="Equation" r:id="rId13" imgW="152334" imgH="139639" progId="Equation.3">
                  <p:embed/>
                  <p:pic>
                    <p:nvPicPr>
                      <p:cNvPr id="4816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57800"/>
                        <a:ext cx="3048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70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7467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Χρήση των τιμών </a:t>
            </a:r>
            <a:r>
              <a:rPr lang="en-US" altLang="el-GR" i="1" dirty="0" smtClean="0"/>
              <a:t>z</a:t>
            </a:r>
            <a:r>
              <a:rPr lang="el-GR" altLang="el-GR" dirty="0" smtClean="0"/>
              <a:t> για συγκρίσεις</a:t>
            </a:r>
            <a:endParaRPr lang="en-US" altLang="el-GR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Οι τιμές </a:t>
            </a:r>
            <a:r>
              <a:rPr lang="en-US" altLang="el-GR" i="1" dirty="0" smtClean="0"/>
              <a:t>z</a:t>
            </a:r>
            <a:r>
              <a:rPr lang="el-GR" altLang="el-GR" i="1" dirty="0" smtClean="0"/>
              <a:t> </a:t>
            </a:r>
            <a:r>
              <a:rPr lang="el-GR" altLang="el-GR" dirty="0" smtClean="0"/>
              <a:t>είναι συγκρίσιμες μεταξύ τους</a:t>
            </a:r>
          </a:p>
          <a:p>
            <a:pPr eaLnBrk="1" hangingPunct="1"/>
            <a:r>
              <a:rPr lang="el-GR" altLang="el-GR" dirty="0" smtClean="0"/>
              <a:t>Σκορ από διαφορετικές κατανομές μπορούν να μετατραπούν σε τιμές </a:t>
            </a:r>
            <a:r>
              <a:rPr lang="en-US" altLang="el-GR" i="1" dirty="0" smtClean="0"/>
              <a:t>z</a:t>
            </a:r>
            <a:r>
              <a:rPr lang="el-GR" altLang="el-GR" i="1" dirty="0" smtClean="0"/>
              <a:t> </a:t>
            </a:r>
            <a:r>
              <a:rPr lang="en-US" altLang="el-GR" i="1" dirty="0" smtClean="0"/>
              <a:t>(z scores)</a:t>
            </a:r>
            <a:endParaRPr lang="en-US" altLang="el-GR" dirty="0" smtClean="0"/>
          </a:p>
          <a:p>
            <a:pPr eaLnBrk="1" hangingPunct="1"/>
            <a:r>
              <a:rPr lang="el-GR" altLang="el-GR" i="1" dirty="0" smtClean="0"/>
              <a:t>Μέσω των </a:t>
            </a:r>
            <a:r>
              <a:rPr lang="en-US" altLang="el-GR" i="1" dirty="0" smtClean="0"/>
              <a:t>z</a:t>
            </a:r>
            <a:r>
              <a:rPr lang="en-US" altLang="el-GR" dirty="0" smtClean="0"/>
              <a:t>-scores (</a:t>
            </a:r>
            <a:r>
              <a:rPr lang="el-GR" altLang="el-GR" dirty="0" smtClean="0"/>
              <a:t>τυπικές κανονικές τιμές</a:t>
            </a:r>
            <a:r>
              <a:rPr lang="en-US" altLang="el-GR" dirty="0" smtClean="0"/>
              <a:t>) </a:t>
            </a:r>
            <a:r>
              <a:rPr lang="el-GR" altLang="el-GR" dirty="0" smtClean="0"/>
              <a:t>μπορούμε να συγκρίνουμε σκορ από διαφορετικές κατανομές επειδή αυτές έχουν μετατραπεί στην ίδια κλίμακα</a:t>
            </a:r>
            <a:endParaRPr lang="en-US" altLang="el-G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36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124200" y="76200"/>
            <a:ext cx="7391400" cy="990600"/>
          </a:xfrm>
        </p:spPr>
        <p:txBody>
          <a:bodyPr>
            <a:normAutofit/>
          </a:bodyPr>
          <a:lstStyle/>
          <a:p>
            <a:pPr eaLnBrk="1" hangingPunct="1"/>
            <a:endParaRPr lang="en-US" altLang="el-GR" sz="4000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 διαδικασία της τυποποίησης χρησιμοποιείται ευρέως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Τα σκορ </a:t>
            </a:r>
            <a:r>
              <a:rPr lang="en-US" altLang="el-GR" dirty="0" smtClean="0"/>
              <a:t>SAT </a:t>
            </a:r>
            <a:r>
              <a:rPr lang="el-GR" altLang="el-GR" dirty="0" smtClean="0"/>
              <a:t>έχει μ</a:t>
            </a:r>
            <a:r>
              <a:rPr lang="en-US" altLang="el-GR" dirty="0" smtClean="0"/>
              <a:t> = 500 </a:t>
            </a:r>
            <a:r>
              <a:rPr lang="el-GR" altLang="el-GR" dirty="0" smtClean="0"/>
              <a:t>και σ</a:t>
            </a:r>
            <a:r>
              <a:rPr lang="en-US" altLang="el-GR" dirty="0" smtClean="0"/>
              <a:t> =  100</a:t>
            </a:r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IQ </a:t>
            </a:r>
            <a:r>
              <a:rPr lang="el-GR" altLang="el-GR" dirty="0" smtClean="0"/>
              <a:t>έχει μ</a:t>
            </a:r>
            <a:r>
              <a:rPr lang="en-US" altLang="el-GR" dirty="0" smtClean="0"/>
              <a:t> = 100 </a:t>
            </a:r>
            <a:r>
              <a:rPr lang="el-GR" altLang="el-GR" dirty="0" smtClean="0"/>
              <a:t>και σ</a:t>
            </a:r>
            <a:r>
              <a:rPr lang="en-US" altLang="el-GR" dirty="0" smtClean="0"/>
              <a:t> =  15</a:t>
            </a:r>
          </a:p>
          <a:p>
            <a:pPr eaLnBrk="1" hangingPunct="1"/>
            <a:r>
              <a:rPr lang="el-GR" altLang="el-GR" dirty="0" smtClean="0"/>
              <a:t>Η τυποποίηση γίνεται σε δύο στάδια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Οι αρχικές τιμές μετατρέπονται σε τιμές </a:t>
            </a:r>
            <a:r>
              <a:rPr lang="en-US" altLang="el-GR" i="1" dirty="0" smtClean="0"/>
              <a:t>z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Οι τιμές </a:t>
            </a:r>
            <a:r>
              <a:rPr lang="en-US" altLang="el-GR" i="1" dirty="0" smtClean="0"/>
              <a:t>z</a:t>
            </a:r>
            <a:r>
              <a:rPr lang="el-GR" altLang="el-GR" i="1" dirty="0" smtClean="0"/>
              <a:t> </a:t>
            </a:r>
            <a:r>
              <a:rPr lang="el-GR" altLang="el-GR" dirty="0" smtClean="0"/>
              <a:t>μετατρέπονται σε νέες τιμές </a:t>
            </a:r>
            <a:r>
              <a:rPr lang="en-US" altLang="el-GR" i="1" dirty="0" smtClean="0"/>
              <a:t>X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με τον απαιτούμενο</a:t>
            </a:r>
            <a:r>
              <a:rPr lang="en-US" altLang="el-GR" dirty="0" smtClean="0"/>
              <a:t> </a:t>
            </a:r>
            <a:r>
              <a:rPr lang="el-GR" altLang="el-GR" dirty="0" smtClean="0"/>
              <a:t>μ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σ</a:t>
            </a:r>
            <a:endParaRPr lang="en-US" altLang="el-G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99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7391400" cy="1020762"/>
          </a:xfrm>
        </p:spPr>
        <p:txBody>
          <a:bodyPr/>
          <a:lstStyle/>
          <a:p>
            <a:pPr eaLnBrk="1" hangingPunct="1"/>
            <a:r>
              <a:rPr lang="el-GR" altLang="el-GR" sz="4000" dirty="0"/>
              <a:t>Τυποποίηση μιας κατανομής</a:t>
            </a:r>
            <a:endParaRPr lang="en-US" altLang="el-GR" sz="4000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0386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Κάθε τιμή </a:t>
            </a:r>
            <a:r>
              <a:rPr lang="en-US" altLang="el-GR" i="1" dirty="0" smtClean="0"/>
              <a:t>X</a:t>
            </a:r>
            <a:r>
              <a:rPr lang="en-US" altLang="el-GR" dirty="0" smtClean="0"/>
              <a:t> </a:t>
            </a:r>
            <a:r>
              <a:rPr lang="el-GR" altLang="el-GR" dirty="0" smtClean="0"/>
              <a:t>μπορεί να μετατραπεί σε τιμή </a:t>
            </a:r>
            <a:r>
              <a:rPr lang="en-US" altLang="el-GR" i="1" dirty="0" smtClean="0"/>
              <a:t>z</a:t>
            </a:r>
            <a:r>
              <a:rPr lang="el-GR" altLang="el-GR" i="1" dirty="0" smtClean="0"/>
              <a:t> </a:t>
            </a:r>
            <a:endParaRPr lang="el-GR" altLang="el-GR" dirty="0"/>
          </a:p>
          <a:p>
            <a:pPr eaLnBrk="1" hangingPunct="1"/>
            <a:r>
              <a:rPr lang="el-GR" altLang="el-GR" dirty="0" smtClean="0"/>
              <a:t>Χαρακτηριστικά της τιμής </a:t>
            </a:r>
            <a:r>
              <a:rPr lang="en-US" altLang="el-GR" i="1" dirty="0" smtClean="0"/>
              <a:t>z</a:t>
            </a:r>
            <a:r>
              <a:rPr lang="el-GR" altLang="el-GR" i="1" dirty="0" smtClean="0"/>
              <a:t> </a:t>
            </a:r>
          </a:p>
          <a:p>
            <a:pPr eaLnBrk="1" hangingPunct="1"/>
            <a:r>
              <a:rPr lang="el-GR" altLang="el-GR" dirty="0" smtClean="0"/>
              <a:t>Είναι ίδια με την αρχική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 μέσος όρος των τιμών </a:t>
            </a:r>
            <a:r>
              <a:rPr lang="en-US" altLang="el-GR" i="1" dirty="0" smtClean="0"/>
              <a:t>z</a:t>
            </a:r>
            <a:r>
              <a:rPr lang="el-GR" altLang="el-GR" i="1" dirty="0" smtClean="0"/>
              <a:t> </a:t>
            </a:r>
            <a:r>
              <a:rPr lang="el-GR" altLang="el-GR" dirty="0" smtClean="0"/>
              <a:t>είναι πάντα </a:t>
            </a:r>
            <a:r>
              <a:rPr lang="en-US" altLang="el-GR" dirty="0" smtClean="0"/>
              <a:t>0</a:t>
            </a:r>
            <a:r>
              <a:rPr lang="el-GR" altLang="el-GR" dirty="0" smtClean="0"/>
              <a:t> (μηδέν)</a:t>
            </a:r>
            <a:r>
              <a:rPr lang="en-US" altLang="el-GR" dirty="0" smtClean="0"/>
              <a:t>.</a:t>
            </a:r>
          </a:p>
          <a:p>
            <a:pPr lvl="1" eaLnBrk="1" hangingPunct="1"/>
            <a:r>
              <a:rPr lang="el-GR" altLang="el-GR" dirty="0" smtClean="0"/>
              <a:t>Η τυπική απόκλιση είναι πάντα ίση με </a:t>
            </a:r>
            <a:r>
              <a:rPr lang="en-US" altLang="el-GR" dirty="0" smtClean="0"/>
              <a:t>1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Η κατανομή των τιμών</a:t>
            </a:r>
            <a:r>
              <a:rPr lang="en-US" altLang="el-GR" dirty="0" smtClean="0"/>
              <a:t>  </a:t>
            </a:r>
            <a:r>
              <a:rPr lang="en-US" altLang="el-GR" i="1" dirty="0" smtClean="0"/>
              <a:t>z</a:t>
            </a:r>
            <a:r>
              <a:rPr lang="el-GR" altLang="el-GR" i="1" dirty="0" smtClean="0"/>
              <a:t> </a:t>
            </a:r>
            <a:r>
              <a:rPr lang="el-GR" altLang="el-GR" dirty="0" smtClean="0"/>
              <a:t>ονομάζεται «τυπική κανονική κατανομή»</a:t>
            </a:r>
            <a:endParaRPr lang="en-US" altLang="el-G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04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7391400" cy="944562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Απάντηση</a:t>
            </a:r>
            <a:endParaRPr lang="en-US" altLang="el-GR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3000" dirty="0"/>
              <a:t>Μια τιμή </a:t>
            </a:r>
            <a:r>
              <a:rPr lang="en-US" altLang="el-GR" sz="3000" i="1" dirty="0"/>
              <a:t>X</a:t>
            </a:r>
            <a:r>
              <a:rPr lang="en-US" altLang="el-GR" sz="3000" dirty="0"/>
              <a:t>=59 </a:t>
            </a:r>
            <a:r>
              <a:rPr lang="el-GR" altLang="el-GR" sz="3000" dirty="0"/>
              <a:t>προέρχεται από μια κατανομή με μ</a:t>
            </a:r>
            <a:r>
              <a:rPr lang="en-US" altLang="el-GR" sz="3000" dirty="0"/>
              <a:t>=63 </a:t>
            </a:r>
            <a:r>
              <a:rPr lang="el-GR" altLang="el-GR" sz="3000" dirty="0"/>
              <a:t>και σ</a:t>
            </a:r>
            <a:r>
              <a:rPr lang="en-US" altLang="el-GR" sz="3000" dirty="0"/>
              <a:t>=8. </a:t>
            </a:r>
            <a:r>
              <a:rPr lang="el-GR" altLang="el-GR" sz="3000" dirty="0"/>
              <a:t>Η κατανομή αυτή </a:t>
            </a:r>
            <a:r>
              <a:rPr lang="el-GR" altLang="el-GR" sz="3000" dirty="0" err="1"/>
              <a:t>κανονικοποιείται</a:t>
            </a:r>
            <a:r>
              <a:rPr lang="el-GR" altLang="el-GR" sz="3000" dirty="0"/>
              <a:t> σε μια νέα κατανομή με μ</a:t>
            </a:r>
            <a:r>
              <a:rPr lang="en-US" altLang="el-GR" sz="3000" dirty="0"/>
              <a:t>=50 </a:t>
            </a:r>
            <a:r>
              <a:rPr lang="el-GR" altLang="el-GR" sz="3000" dirty="0"/>
              <a:t>και σ</a:t>
            </a:r>
            <a:r>
              <a:rPr lang="en-US" altLang="el-GR" sz="3000" dirty="0"/>
              <a:t>=10. </a:t>
            </a:r>
            <a:r>
              <a:rPr lang="el-GR" altLang="el-GR" sz="3000" dirty="0"/>
              <a:t>Ποια τιμή θα έχει η </a:t>
            </a:r>
            <a:r>
              <a:rPr lang="en-US" altLang="el-GR" sz="3000" i="1" dirty="0"/>
              <a:t>X</a:t>
            </a:r>
            <a:r>
              <a:rPr lang="en-US" altLang="el-GR" sz="3000" dirty="0"/>
              <a:t>=59 </a:t>
            </a:r>
            <a:r>
              <a:rPr lang="el-GR" altLang="el-GR" sz="3000" dirty="0"/>
              <a:t>στην νέα κατανομή;</a:t>
            </a:r>
            <a:endParaRPr lang="en-US" altLang="el-GR" sz="3000" dirty="0"/>
          </a:p>
          <a:p>
            <a:pPr marL="0" indent="0">
              <a:buNone/>
            </a:pPr>
            <a:endParaRPr lang="en-US" altLang="el-GR" sz="3000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057400" y="3327400"/>
          <a:ext cx="81534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188640"/>
            <a:ext cx="1475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449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775520" y="260649"/>
            <a:ext cx="87484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555555"/>
                </a:solidFill>
              </a:rPr>
              <a:t>Βαθμοί φοιτητών: 68, 54, 92, 75, 73, 98, 64, 55, 80, 70</a:t>
            </a:r>
            <a:br>
              <a:rPr lang="el-GR" sz="2000" dirty="0">
                <a:solidFill>
                  <a:srgbClr val="555555"/>
                </a:solidFill>
              </a:rPr>
            </a:br>
            <a:r>
              <a:rPr lang="el-GR" sz="2000" dirty="0">
                <a:solidFill>
                  <a:srgbClr val="555555"/>
                </a:solidFill>
              </a:rPr>
              <a:t>ΜΟ= 70</a:t>
            </a:r>
            <a:br>
              <a:rPr lang="el-GR" sz="2000" dirty="0">
                <a:solidFill>
                  <a:srgbClr val="555555"/>
                </a:solidFill>
              </a:rPr>
            </a:br>
            <a:r>
              <a:rPr lang="el-GR" sz="2000" dirty="0">
                <a:solidFill>
                  <a:srgbClr val="555555"/>
                </a:solidFill>
              </a:rPr>
              <a:t>Τυπική απόκλιση= 10</a:t>
            </a:r>
          </a:p>
          <a:p>
            <a:r>
              <a:rPr lang="el-GR" sz="2000" dirty="0">
                <a:solidFill>
                  <a:srgbClr val="555555"/>
                </a:solidFill>
              </a:rPr>
              <a:t/>
            </a:r>
            <a:br>
              <a:rPr lang="el-GR" sz="2000" dirty="0">
                <a:solidFill>
                  <a:srgbClr val="555555"/>
                </a:solidFill>
              </a:rPr>
            </a:br>
            <a:r>
              <a:rPr lang="el-GR" sz="2000" dirty="0">
                <a:solidFill>
                  <a:srgbClr val="555555"/>
                </a:solidFill>
              </a:rPr>
              <a:t>z= </a:t>
            </a:r>
            <a:r>
              <a:rPr lang="el-GR" sz="2000" dirty="0">
                <a:solidFill>
                  <a:srgbClr val="555555"/>
                </a:solidFill>
              </a:rPr>
              <a:t>68-70/10</a:t>
            </a:r>
            <a:r>
              <a:rPr lang="el-GR" sz="2000" dirty="0">
                <a:solidFill>
                  <a:srgbClr val="555555"/>
                </a:solidFill>
              </a:rPr>
              <a:t>=-0,2</a:t>
            </a:r>
            <a:br>
              <a:rPr lang="el-GR" sz="2000" dirty="0">
                <a:solidFill>
                  <a:srgbClr val="555555"/>
                </a:solidFill>
              </a:rPr>
            </a:br>
            <a:r>
              <a:rPr lang="el-GR" sz="2000" dirty="0">
                <a:solidFill>
                  <a:srgbClr val="555555"/>
                </a:solidFill>
              </a:rPr>
              <a:t>z= 54-70/10= -1,6</a:t>
            </a:r>
            <a:br>
              <a:rPr lang="el-GR" sz="2000" dirty="0">
                <a:solidFill>
                  <a:srgbClr val="555555"/>
                </a:solidFill>
              </a:rPr>
            </a:br>
            <a:r>
              <a:rPr lang="el-GR" sz="2000" dirty="0">
                <a:solidFill>
                  <a:srgbClr val="000000"/>
                </a:solidFill>
              </a:rPr>
              <a:t>z=92-70/10= 2,2</a:t>
            </a:r>
            <a:r>
              <a:rPr lang="el-GR" sz="2000" dirty="0">
                <a:solidFill>
                  <a:srgbClr val="555555"/>
                </a:solidFill>
              </a:rPr>
              <a:t/>
            </a:r>
            <a:br>
              <a:rPr lang="el-GR" sz="2000" dirty="0">
                <a:solidFill>
                  <a:srgbClr val="555555"/>
                </a:solidFill>
              </a:rPr>
            </a:br>
            <a:r>
              <a:rPr lang="el-GR" sz="2000" dirty="0">
                <a:solidFill>
                  <a:srgbClr val="555555"/>
                </a:solidFill>
              </a:rPr>
              <a:t>z=75-70/10= 0,5</a:t>
            </a:r>
            <a:br>
              <a:rPr lang="el-GR" sz="2000" dirty="0">
                <a:solidFill>
                  <a:srgbClr val="555555"/>
                </a:solidFill>
              </a:rPr>
            </a:br>
            <a:r>
              <a:rPr lang="el-GR" sz="2000" dirty="0">
                <a:solidFill>
                  <a:srgbClr val="555555"/>
                </a:solidFill>
              </a:rPr>
              <a:t>z=73-70/10= 0,3</a:t>
            </a:r>
            <a:br>
              <a:rPr lang="el-GR" sz="2000" dirty="0">
                <a:solidFill>
                  <a:srgbClr val="555555"/>
                </a:solidFill>
              </a:rPr>
            </a:br>
            <a:r>
              <a:rPr lang="el-GR" sz="2000" dirty="0">
                <a:solidFill>
                  <a:srgbClr val="555555"/>
                </a:solidFill>
              </a:rPr>
              <a:t>z=98-70/10= 2,8</a:t>
            </a:r>
            <a:br>
              <a:rPr lang="el-GR" sz="2000" dirty="0">
                <a:solidFill>
                  <a:srgbClr val="555555"/>
                </a:solidFill>
              </a:rPr>
            </a:br>
            <a:r>
              <a:rPr lang="el-GR" sz="2000" dirty="0">
                <a:solidFill>
                  <a:srgbClr val="555555"/>
                </a:solidFill>
              </a:rPr>
              <a:t>z=64-70/10= -0,6</a:t>
            </a:r>
            <a:br>
              <a:rPr lang="el-GR" sz="2000" dirty="0">
                <a:solidFill>
                  <a:srgbClr val="555555"/>
                </a:solidFill>
              </a:rPr>
            </a:br>
            <a:r>
              <a:rPr lang="el-GR" sz="2000" dirty="0">
                <a:solidFill>
                  <a:srgbClr val="555555"/>
                </a:solidFill>
              </a:rPr>
              <a:t>z=55-70/10= -1,5</a:t>
            </a:r>
            <a:br>
              <a:rPr lang="el-GR" sz="2000" dirty="0">
                <a:solidFill>
                  <a:srgbClr val="555555"/>
                </a:solidFill>
              </a:rPr>
            </a:br>
            <a:r>
              <a:rPr lang="el-GR" sz="2000" dirty="0">
                <a:solidFill>
                  <a:srgbClr val="555555"/>
                </a:solidFill>
              </a:rPr>
              <a:t>z=80-70/10=1</a:t>
            </a:r>
            <a:br>
              <a:rPr lang="el-GR" sz="2000" dirty="0">
                <a:solidFill>
                  <a:srgbClr val="555555"/>
                </a:solidFill>
              </a:rPr>
            </a:br>
            <a:r>
              <a:rPr lang="el-GR" sz="2000" dirty="0">
                <a:solidFill>
                  <a:srgbClr val="555555"/>
                </a:solidFill>
              </a:rPr>
              <a:t>z=70-70/10=0</a:t>
            </a:r>
          </a:p>
          <a:p>
            <a:r>
              <a:rPr lang="el-GR" sz="2000" dirty="0">
                <a:solidFill>
                  <a:srgbClr val="555555"/>
                </a:solidFill>
              </a:rPr>
              <a:t/>
            </a:r>
            <a:br>
              <a:rPr lang="el-GR" sz="2000" dirty="0">
                <a:solidFill>
                  <a:srgbClr val="555555"/>
                </a:solidFill>
              </a:rPr>
            </a:br>
            <a:r>
              <a:rPr lang="el-GR" sz="2000" b="1" u="sng" dirty="0">
                <a:solidFill>
                  <a:srgbClr val="555555"/>
                </a:solidFill>
              </a:rPr>
              <a:t>Ερώτημα</a:t>
            </a:r>
            <a:r>
              <a:rPr lang="el-GR" sz="2000" dirty="0">
                <a:solidFill>
                  <a:srgbClr val="555555"/>
                </a:solidFill>
              </a:rPr>
              <a:t/>
            </a:r>
            <a:br>
              <a:rPr lang="el-GR" sz="2000" dirty="0">
                <a:solidFill>
                  <a:srgbClr val="555555"/>
                </a:solidFill>
              </a:rPr>
            </a:br>
            <a:r>
              <a:rPr lang="el-GR" sz="2000" dirty="0">
                <a:solidFill>
                  <a:srgbClr val="555555"/>
                </a:solidFill>
              </a:rPr>
              <a:t>Αν θέλουμε να βάλουμε "Άριστα" για το ανώτερο 15% των βαθμών, ποιοι βαθμοί από τους αρχικούς θα</a:t>
            </a:r>
            <a:br>
              <a:rPr lang="el-GR" sz="2000" dirty="0">
                <a:solidFill>
                  <a:srgbClr val="555555"/>
                </a:solidFill>
              </a:rPr>
            </a:br>
            <a:r>
              <a:rPr lang="el-GR" sz="2000" dirty="0">
                <a:solidFill>
                  <a:srgbClr val="555555"/>
                </a:solidFill>
              </a:rPr>
              <a:t>πάρουν Άριστα;</a:t>
            </a:r>
          </a:p>
          <a:p>
            <a:r>
              <a:rPr lang="el-GR" sz="2000" dirty="0"/>
              <a:t/>
            </a:r>
            <a:br>
              <a:rPr lang="el-GR" sz="2000" dirty="0"/>
            </a:b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87315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404665"/>
            <a:ext cx="6306430" cy="5172797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071664" y="5577462"/>
            <a:ext cx="6306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https://homepage.divms.uiowa.edu/~mbognar/applets/normal.html</a:t>
            </a:r>
            <a:endParaRPr lang="el-G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88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Large confetti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Συνδιακύμανση και συνάφεια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697835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r>
              <a:rPr lang="el-GR" dirty="0" smtClean="0"/>
              <a:t>Μάθημα βασισμένο σε διαφάνειες του</a:t>
            </a:r>
            <a:r>
              <a:rPr lang="en-US" dirty="0"/>
              <a:t>R. F. </a:t>
            </a:r>
            <a:r>
              <a:rPr lang="en-US" dirty="0" err="1" smtClean="0"/>
              <a:t>Riesenfeld</a:t>
            </a:r>
            <a:r>
              <a:rPr lang="el-GR" dirty="0" smtClean="0"/>
              <a:t> από άλλες του </a:t>
            </a:r>
            <a:r>
              <a:rPr lang="en-US" dirty="0" smtClean="0"/>
              <a:t>James </a:t>
            </a:r>
            <a:r>
              <a:rPr lang="en-US" dirty="0"/>
              <a:t>H. </a:t>
            </a:r>
            <a:r>
              <a:rPr lang="en-US" dirty="0" err="1"/>
              <a:t>Steiger</a:t>
            </a:r>
            <a:r>
              <a:rPr lang="en-US" dirty="0"/>
              <a:t>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7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Διπλοί δείκτες</a:t>
            </a:r>
            <a:endParaRPr lang="en-US" altLang="el-GR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/>
              <a:t>Ο απλός δείκτης εύκολα μπορεί να επεκταθεί σε καταστάσεις στις οποίες έχουμε δύο ή περισσότερες λίστες αριθμών. Για παράδειγμα, αν σε μια τάξη έχουμε </a:t>
            </a:r>
            <a:r>
              <a:rPr lang="en-US" altLang="el-GR" sz="2800"/>
              <a:t> 4 </a:t>
            </a:r>
            <a:r>
              <a:rPr lang="el-GR" altLang="el-GR" sz="2800"/>
              <a:t>μαθητές, οι οποίοι εξετάζονται σε δύο μαθήματα (δύο λίστες).</a:t>
            </a:r>
            <a:r>
              <a:rPr lang="en-US" altLang="el-GR" sz="2800"/>
              <a:t> </a:t>
            </a:r>
            <a:r>
              <a:rPr lang="el-GR" altLang="el-GR" sz="2800"/>
              <a:t>Δίνουμε στη βαθμολογία του πρώτου μαθήματος το όνομα </a:t>
            </a:r>
            <a:r>
              <a:rPr lang="en-US" altLang="el-GR" sz="2800" i="1"/>
              <a:t>X</a:t>
            </a:r>
            <a:r>
              <a:rPr lang="en-US" altLang="el-GR" sz="2800"/>
              <a:t>, </a:t>
            </a:r>
            <a:r>
              <a:rPr lang="el-GR" altLang="el-GR" sz="2800"/>
              <a:t>και στη βαθμολογία του δεύτερου μαθήματος το όνομα</a:t>
            </a:r>
            <a:r>
              <a:rPr lang="en-US" altLang="el-GR" sz="2800"/>
              <a:t> </a:t>
            </a:r>
            <a:r>
              <a:rPr lang="en-US" altLang="el-GR" sz="2800" i="1"/>
              <a:t>Y</a:t>
            </a:r>
            <a:r>
              <a:rPr lang="el-GR" altLang="el-GR" sz="2800" i="1"/>
              <a:t>. </a:t>
            </a:r>
            <a:r>
              <a:rPr lang="el-GR" altLang="el-GR" sz="2800"/>
              <a:t>Ο βαθμός του Νίκου στο δεύτερο μάθημα συμβολίζεται με:</a:t>
            </a:r>
            <a:endParaRPr lang="en-US" altLang="el-GR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l-GR" sz="2800"/>
              <a:t> </a:t>
            </a:r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7608888" y="5013325"/>
          <a:ext cx="342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342751" imgH="482391" progId="Equation.DSMT4">
                  <p:embed/>
                </p:oleObj>
              </mc:Choice>
              <mc:Fallback>
                <p:oleObj name="Equation" r:id="rId3" imgW="342751" imgH="482391" progId="Equation.DSMT4">
                  <p:embed/>
                  <p:pic>
                    <p:nvPicPr>
                      <p:cNvPr id="532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88" y="5013325"/>
                        <a:ext cx="342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42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Απλοί δείκτες</a:t>
            </a:r>
            <a:endParaRPr lang="en-US" altLang="el-GR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l-GR" smtClean="0"/>
          </a:p>
          <a:p>
            <a:pPr eaLnBrk="1" hangingPunct="1">
              <a:buFontTx/>
              <a:buNone/>
            </a:pPr>
            <a:r>
              <a:rPr lang="en-US" altLang="el-GR" smtClean="0"/>
              <a:t> </a:t>
            </a:r>
          </a:p>
        </p:txBody>
      </p:sp>
      <p:graphicFrame>
        <p:nvGraphicFramePr>
          <p:cNvPr id="168964" name="Group 4"/>
          <p:cNvGraphicFramePr>
            <a:graphicFrameLocks noGrp="1"/>
          </p:cNvGraphicFramePr>
          <p:nvPr/>
        </p:nvGraphicFramePr>
        <p:xfrm>
          <a:off x="2819400" y="1981200"/>
          <a:ext cx="6096000" cy="406400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l-GR" alt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Μαθητής</a:t>
                      </a:r>
                      <a:endParaRPr kumimoji="0" lang="en-US" altLang="el-GR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Ελένη</a:t>
                      </a:r>
                      <a:endParaRPr kumimoji="0" lang="en-US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Νίκος</a:t>
                      </a:r>
                      <a:endParaRPr kumimoji="0" lang="en-US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Μάριος</a:t>
                      </a:r>
                      <a:endParaRPr kumimoji="0" lang="en-US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Abdul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Διπλοί δείκτες</a:t>
            </a:r>
            <a:endParaRPr lang="en-US" altLang="el-GR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/>
              <a:t>Μπορούμε να χρησιμοποιούμε δύο ή περισσότερα ονόματα μεταβλητών αλλά αυτό είναι δύσκολο γιατί:</a:t>
            </a:r>
            <a:endParaRPr lang="en-US" altLang="el-GR" sz="2800"/>
          </a:p>
          <a:p>
            <a:pPr lvl="1" eaLnBrk="1" hangingPunct="1">
              <a:lnSpc>
                <a:spcPct val="90000"/>
              </a:lnSpc>
            </a:pPr>
            <a:r>
              <a:rPr lang="el-GR" altLang="el-GR" sz="2400"/>
              <a:t>Σε κάποιες περιπτώσεις έχουμε πολλές λίστες αριθμών</a:t>
            </a:r>
            <a:endParaRPr lang="en-US" altLang="el-GR" sz="2400"/>
          </a:p>
          <a:p>
            <a:pPr lvl="1" eaLnBrk="1" hangingPunct="1">
              <a:lnSpc>
                <a:spcPct val="90000"/>
              </a:lnSpc>
            </a:pPr>
            <a:r>
              <a:rPr lang="el-GR" altLang="el-GR" sz="2400"/>
              <a:t>Σε κάποιες περιπτώσεις θέλουμε να κάνουμε τις ίδιες μαθηματικές πράξεις σε όλες τις μεταβλητές και είναι δύσκολο να το εκφράσουμε αυτό όταν οι λίστες έχουν άλλο όνομα.</a:t>
            </a:r>
            <a:endParaRPr lang="en-US" altLang="el-GR" sz="2400"/>
          </a:p>
        </p:txBody>
      </p:sp>
    </p:spTree>
    <p:extLst>
      <p:ext uri="{BB962C8B-B14F-4D97-AF65-F5344CB8AC3E}">
        <p14:creationId xmlns:p14="http://schemas.microsoft.com/office/powerpoint/2010/main" val="3612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l-GR" b="1" dirty="0" smtClean="0"/>
          </a:p>
        </p:txBody>
      </p:sp>
      <p:graphicFrame>
        <p:nvGraphicFramePr>
          <p:cNvPr id="36867" name="Object 1024"/>
          <p:cNvGraphicFramePr>
            <a:graphicFrameLocks noGrp="1" noChangeAspect="1"/>
          </p:cNvGraphicFramePr>
          <p:nvPr>
            <p:ph idx="1"/>
          </p:nvPr>
        </p:nvGraphicFramePr>
        <p:xfrm>
          <a:off x="4724400" y="2947988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36867" name="Object 10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47988"/>
                        <a:ext cx="274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1028"/>
          <p:cNvSpPr>
            <a:spLocks noChangeArrowheads="1"/>
          </p:cNvSpPr>
          <p:nvPr/>
        </p:nvSpPr>
        <p:spPr bwMode="auto">
          <a:xfrm>
            <a:off x="2133600" y="1905000"/>
            <a:ext cx="2624138" cy="444500"/>
          </a:xfrm>
          <a:prstGeom prst="rect">
            <a:avLst/>
          </a:prstGeom>
          <a:solidFill>
            <a:srgbClr val="E9F05A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Rectangle 1029"/>
          <p:cNvSpPr>
            <a:spLocks noChangeArrowheads="1"/>
          </p:cNvSpPr>
          <p:nvPr/>
        </p:nvSpPr>
        <p:spPr bwMode="auto">
          <a:xfrm>
            <a:off x="4803775" y="1900239"/>
            <a:ext cx="2224088" cy="447675"/>
          </a:xfrm>
          <a:prstGeom prst="rect">
            <a:avLst/>
          </a:prstGeom>
          <a:solidFill>
            <a:srgbClr val="E9F05A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870" name="Rectangle 1030"/>
          <p:cNvSpPr>
            <a:spLocks noChangeArrowheads="1"/>
          </p:cNvSpPr>
          <p:nvPr/>
        </p:nvSpPr>
        <p:spPr bwMode="auto">
          <a:xfrm>
            <a:off x="7010400" y="1900239"/>
            <a:ext cx="2895600" cy="447675"/>
          </a:xfrm>
          <a:prstGeom prst="rect">
            <a:avLst/>
          </a:prstGeom>
          <a:solidFill>
            <a:srgbClr val="E9F05A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871" name="Rectangle 1031"/>
          <p:cNvSpPr>
            <a:spLocks noChangeArrowheads="1"/>
          </p:cNvSpPr>
          <p:nvPr/>
        </p:nvSpPr>
        <p:spPr bwMode="auto">
          <a:xfrm>
            <a:off x="2209800" y="2286001"/>
            <a:ext cx="927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Εύρος</a:t>
            </a:r>
            <a:endParaRPr lang="en-US" altLang="el-GR" sz="2200" b="1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2" name="Rectangle 1032"/>
          <p:cNvSpPr>
            <a:spLocks noChangeArrowheads="1"/>
          </p:cNvSpPr>
          <p:nvPr/>
        </p:nvSpPr>
        <p:spPr bwMode="auto">
          <a:xfrm>
            <a:off x="4914900" y="2292350"/>
            <a:ext cx="355868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 i="1">
                <a:solidFill>
                  <a:prstClr val="black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6873" name="Rectangle 1033"/>
          <p:cNvSpPr>
            <a:spLocks noChangeArrowheads="1"/>
          </p:cNvSpPr>
          <p:nvPr/>
        </p:nvSpPr>
        <p:spPr bwMode="auto">
          <a:xfrm>
            <a:off x="5100639" y="2424113"/>
            <a:ext cx="739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1400">
                <a:solidFill>
                  <a:prstClr val="black"/>
                </a:solidFill>
                <a:latin typeface="Times New Roman" panose="02020603050405020304" pitchFamily="18" charset="0"/>
              </a:rPr>
              <a:t>μέγιστο</a:t>
            </a:r>
            <a:endParaRPr lang="en-US" altLang="el-GR" sz="1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4" name="Rectangle 1034"/>
          <p:cNvSpPr>
            <a:spLocks noChangeArrowheads="1"/>
          </p:cNvSpPr>
          <p:nvPr/>
        </p:nvSpPr>
        <p:spPr bwMode="auto">
          <a:xfrm>
            <a:off x="5638800" y="2292350"/>
            <a:ext cx="46487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 – </a:t>
            </a:r>
          </a:p>
        </p:txBody>
      </p:sp>
      <p:sp>
        <p:nvSpPr>
          <p:cNvPr id="36875" name="Rectangle 1035"/>
          <p:cNvSpPr>
            <a:spLocks noChangeArrowheads="1"/>
          </p:cNvSpPr>
          <p:nvPr/>
        </p:nvSpPr>
        <p:spPr bwMode="auto">
          <a:xfrm>
            <a:off x="5953125" y="2292350"/>
            <a:ext cx="355868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 i="1">
                <a:solidFill>
                  <a:prstClr val="black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6876" name="Rectangle 1036"/>
          <p:cNvSpPr>
            <a:spLocks noChangeArrowheads="1"/>
          </p:cNvSpPr>
          <p:nvPr/>
        </p:nvSpPr>
        <p:spPr bwMode="auto">
          <a:xfrm>
            <a:off x="6138863" y="2424113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1400">
                <a:solidFill>
                  <a:prstClr val="black"/>
                </a:solidFill>
                <a:latin typeface="Times New Roman" panose="02020603050405020304" pitchFamily="18" charset="0"/>
              </a:rPr>
              <a:t>ελάχιστο</a:t>
            </a:r>
            <a:endParaRPr lang="en-US" altLang="el-GR" sz="1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7" name="Rectangle 1037"/>
          <p:cNvSpPr>
            <a:spLocks noChangeArrowheads="1"/>
          </p:cNvSpPr>
          <p:nvPr/>
        </p:nvSpPr>
        <p:spPr bwMode="auto">
          <a:xfrm>
            <a:off x="7045326" y="2292351"/>
            <a:ext cx="24034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Συνολική διασπορά</a:t>
            </a:r>
            <a:endParaRPr lang="en-US" altLang="el-GR" sz="2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8" name="Rectangle 1038"/>
          <p:cNvSpPr>
            <a:spLocks noChangeArrowheads="1"/>
          </p:cNvSpPr>
          <p:nvPr/>
        </p:nvSpPr>
        <p:spPr bwMode="auto">
          <a:xfrm>
            <a:off x="2057400" y="2743201"/>
            <a:ext cx="22812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Τυπική απόκλιση</a:t>
            </a:r>
            <a:endParaRPr lang="en-US" altLang="el-GR" sz="2200" b="1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9" name="Rectangle 1039"/>
          <p:cNvSpPr>
            <a:spLocks noChangeArrowheads="1"/>
          </p:cNvSpPr>
          <p:nvPr/>
        </p:nvSpPr>
        <p:spPr bwMode="auto">
          <a:xfrm>
            <a:off x="2079626" y="3074989"/>
            <a:ext cx="12049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el-GR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Δείγμα</a:t>
            </a:r>
            <a:r>
              <a:rPr lang="en-US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36880" name="Group 1040"/>
          <p:cNvGrpSpPr>
            <a:grpSpLocks/>
          </p:cNvGrpSpPr>
          <p:nvPr/>
        </p:nvGrpSpPr>
        <p:grpSpPr bwMode="auto">
          <a:xfrm>
            <a:off x="5029200" y="2773363"/>
            <a:ext cx="1835150" cy="900112"/>
            <a:chOff x="2208" y="1747"/>
            <a:chExt cx="1156" cy="567"/>
          </a:xfrm>
        </p:grpSpPr>
        <p:sp>
          <p:nvSpPr>
            <p:cNvPr id="36925" name="Line 1041"/>
            <p:cNvSpPr>
              <a:spLocks noChangeShapeType="1"/>
            </p:cNvSpPr>
            <p:nvPr/>
          </p:nvSpPr>
          <p:spPr bwMode="auto">
            <a:xfrm>
              <a:off x="3053" y="1843"/>
              <a:ext cx="1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26" name="Line 1042"/>
            <p:cNvSpPr>
              <a:spLocks noChangeShapeType="1"/>
            </p:cNvSpPr>
            <p:nvPr/>
          </p:nvSpPr>
          <p:spPr bwMode="auto">
            <a:xfrm>
              <a:off x="2353" y="2088"/>
              <a:ext cx="9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27" name="Line 1043"/>
            <p:cNvSpPr>
              <a:spLocks noChangeShapeType="1"/>
            </p:cNvSpPr>
            <p:nvPr/>
          </p:nvSpPr>
          <p:spPr bwMode="auto">
            <a:xfrm flipV="1">
              <a:off x="2208" y="2077"/>
              <a:ext cx="22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28" name="Line 1044"/>
            <p:cNvSpPr>
              <a:spLocks noChangeShapeType="1"/>
            </p:cNvSpPr>
            <p:nvPr/>
          </p:nvSpPr>
          <p:spPr bwMode="auto">
            <a:xfrm>
              <a:off x="2238" y="2087"/>
              <a:ext cx="38" cy="1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29" name="Line 1045"/>
            <p:cNvSpPr>
              <a:spLocks noChangeShapeType="1"/>
            </p:cNvSpPr>
            <p:nvPr/>
          </p:nvSpPr>
          <p:spPr bwMode="auto">
            <a:xfrm flipV="1">
              <a:off x="2286" y="1759"/>
              <a:ext cx="42" cy="5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30" name="Line 1046"/>
            <p:cNvSpPr>
              <a:spLocks noChangeShapeType="1"/>
            </p:cNvSpPr>
            <p:nvPr/>
          </p:nvSpPr>
          <p:spPr bwMode="auto">
            <a:xfrm>
              <a:off x="2336" y="1763"/>
              <a:ext cx="10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31" name="Rectangle 1047"/>
            <p:cNvSpPr>
              <a:spLocks noChangeArrowheads="1"/>
            </p:cNvSpPr>
            <p:nvPr/>
          </p:nvSpPr>
          <p:spPr bwMode="auto">
            <a:xfrm>
              <a:off x="2596" y="1828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000" i="1">
                  <a:solidFill>
                    <a:prstClr val="black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6932" name="Rectangle 1048"/>
            <p:cNvSpPr>
              <a:spLocks noChangeArrowheads="1"/>
            </p:cNvSpPr>
            <p:nvPr/>
          </p:nvSpPr>
          <p:spPr bwMode="auto">
            <a:xfrm>
              <a:off x="2972" y="1828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000" i="1">
                  <a:solidFill>
                    <a:prstClr val="black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6933" name="Rectangle 1049"/>
            <p:cNvSpPr>
              <a:spLocks noChangeArrowheads="1"/>
            </p:cNvSpPr>
            <p:nvPr/>
          </p:nvSpPr>
          <p:spPr bwMode="auto">
            <a:xfrm>
              <a:off x="2613" y="206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000" i="1">
                  <a:solidFill>
                    <a:prstClr val="black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6934" name="Rectangle 1050"/>
            <p:cNvSpPr>
              <a:spLocks noChangeArrowheads="1"/>
            </p:cNvSpPr>
            <p:nvPr/>
          </p:nvSpPr>
          <p:spPr bwMode="auto">
            <a:xfrm>
              <a:off x="2723" y="1941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1200" i="1">
                  <a:solidFill>
                    <a:prstClr val="black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6935" name="Rectangle 1051"/>
            <p:cNvSpPr>
              <a:spLocks noChangeArrowheads="1"/>
            </p:cNvSpPr>
            <p:nvPr/>
          </p:nvSpPr>
          <p:spPr bwMode="auto">
            <a:xfrm>
              <a:off x="2824" y="1828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000">
                  <a:solidFill>
                    <a:prstClr val="black"/>
                  </a:solidFill>
                  <a:latin typeface="Symbol" panose="05050102010706020507" pitchFamily="18" charset="2"/>
                </a:rPr>
                <a:t></a:t>
              </a:r>
            </a:p>
          </p:txBody>
        </p:sp>
        <p:sp>
          <p:nvSpPr>
            <p:cNvPr id="36936" name="Rectangle 1052"/>
            <p:cNvSpPr>
              <a:spLocks noChangeArrowheads="1"/>
            </p:cNvSpPr>
            <p:nvPr/>
          </p:nvSpPr>
          <p:spPr bwMode="auto">
            <a:xfrm>
              <a:off x="2758" y="2064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000">
                  <a:solidFill>
                    <a:prstClr val="black"/>
                  </a:solidFill>
                  <a:latin typeface="Symbol" panose="05050102010706020507" pitchFamily="18" charset="2"/>
                </a:rPr>
                <a:t></a:t>
              </a:r>
            </a:p>
          </p:txBody>
        </p:sp>
        <p:sp>
          <p:nvSpPr>
            <p:cNvPr id="36937" name="Rectangle 1053"/>
            <p:cNvSpPr>
              <a:spLocks noChangeArrowheads="1"/>
            </p:cNvSpPr>
            <p:nvPr/>
          </p:nvSpPr>
          <p:spPr bwMode="auto">
            <a:xfrm>
              <a:off x="2511" y="1777"/>
              <a:ext cx="185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600">
                  <a:solidFill>
                    <a:prstClr val="black"/>
                  </a:solidFill>
                  <a:latin typeface="Symbol" panose="05050102010706020507" pitchFamily="18" charset="2"/>
                </a:rPr>
                <a:t></a:t>
              </a:r>
            </a:p>
          </p:txBody>
        </p:sp>
        <p:sp>
          <p:nvSpPr>
            <p:cNvPr id="36938" name="Rectangle 1054"/>
            <p:cNvSpPr>
              <a:spLocks noChangeArrowheads="1"/>
            </p:cNvSpPr>
            <p:nvPr/>
          </p:nvSpPr>
          <p:spPr bwMode="auto">
            <a:xfrm>
              <a:off x="3110" y="1777"/>
              <a:ext cx="185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600">
                  <a:solidFill>
                    <a:prstClr val="black"/>
                  </a:solidFill>
                  <a:latin typeface="Symbol" panose="05050102010706020507" pitchFamily="18" charset="2"/>
                </a:rPr>
                <a:t></a:t>
              </a:r>
            </a:p>
          </p:txBody>
        </p:sp>
        <p:sp>
          <p:nvSpPr>
            <p:cNvPr id="36939" name="Rectangle 1055"/>
            <p:cNvSpPr>
              <a:spLocks noChangeArrowheads="1"/>
            </p:cNvSpPr>
            <p:nvPr/>
          </p:nvSpPr>
          <p:spPr bwMode="auto">
            <a:xfrm>
              <a:off x="2291" y="1758"/>
              <a:ext cx="311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3400">
                  <a:solidFill>
                    <a:prstClr val="black"/>
                  </a:solidFill>
                  <a:latin typeface="Symbol" panose="05050102010706020507" pitchFamily="18" charset="2"/>
                </a:rPr>
                <a:t></a:t>
              </a:r>
            </a:p>
          </p:txBody>
        </p:sp>
        <p:sp>
          <p:nvSpPr>
            <p:cNvPr id="36940" name="Rectangle 1056"/>
            <p:cNvSpPr>
              <a:spLocks noChangeArrowheads="1"/>
            </p:cNvSpPr>
            <p:nvPr/>
          </p:nvSpPr>
          <p:spPr bwMode="auto">
            <a:xfrm>
              <a:off x="3184" y="1747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1600">
                  <a:solidFill>
                    <a:prstClr val="black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6941" name="Rectangle 1057"/>
            <p:cNvSpPr>
              <a:spLocks noChangeArrowheads="1"/>
            </p:cNvSpPr>
            <p:nvPr/>
          </p:nvSpPr>
          <p:spPr bwMode="auto">
            <a:xfrm>
              <a:off x="2880" y="206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000">
                  <a:solidFill>
                    <a:prstClr val="black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36881" name="Rectangle 1058"/>
          <p:cNvSpPr>
            <a:spLocks noChangeArrowheads="1"/>
          </p:cNvSpPr>
          <p:nvPr/>
        </p:nvSpPr>
        <p:spPr bwMode="auto">
          <a:xfrm>
            <a:off x="7045326" y="2728914"/>
            <a:ext cx="24749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Διασπορά γύρω από</a:t>
            </a:r>
            <a:endParaRPr lang="en-US" altLang="el-GR" sz="2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2" name="Rectangle 1059"/>
          <p:cNvSpPr>
            <a:spLocks noChangeArrowheads="1"/>
          </p:cNvSpPr>
          <p:nvPr/>
        </p:nvSpPr>
        <p:spPr bwMode="auto">
          <a:xfrm>
            <a:off x="7045326" y="3052764"/>
            <a:ext cx="3344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τον μέσο όρο του δείγματος</a:t>
            </a:r>
            <a:endParaRPr lang="en-US" altLang="el-GR" sz="2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3" name="Rectangle 1060"/>
          <p:cNvSpPr>
            <a:spLocks noChangeArrowheads="1"/>
          </p:cNvSpPr>
          <p:nvPr/>
        </p:nvSpPr>
        <p:spPr bwMode="auto">
          <a:xfrm>
            <a:off x="2079625" y="3725864"/>
            <a:ext cx="22812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Τυπική απόκλιση</a:t>
            </a:r>
            <a:endParaRPr lang="en-US" altLang="el-GR" sz="2200" b="1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4" name="Rectangle 1061"/>
          <p:cNvSpPr>
            <a:spLocks noChangeArrowheads="1"/>
          </p:cNvSpPr>
          <p:nvPr/>
        </p:nvSpPr>
        <p:spPr bwMode="auto">
          <a:xfrm>
            <a:off x="2079626" y="4062414"/>
            <a:ext cx="17573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el-GR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Πληθυσμός</a:t>
            </a:r>
            <a:r>
              <a:rPr lang="en-US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36885" name="Group 1062"/>
          <p:cNvGrpSpPr>
            <a:grpSpLocks/>
          </p:cNvGrpSpPr>
          <p:nvPr/>
        </p:nvGrpSpPr>
        <p:grpSpPr bwMode="auto">
          <a:xfrm>
            <a:off x="4997450" y="3740151"/>
            <a:ext cx="1949450" cy="963613"/>
            <a:chOff x="2188" y="2679"/>
            <a:chExt cx="1228" cy="607"/>
          </a:xfrm>
        </p:grpSpPr>
        <p:sp>
          <p:nvSpPr>
            <p:cNvPr id="36910" name="Line 1063"/>
            <p:cNvSpPr>
              <a:spLocks noChangeShapeType="1"/>
            </p:cNvSpPr>
            <p:nvPr/>
          </p:nvSpPr>
          <p:spPr bwMode="auto">
            <a:xfrm>
              <a:off x="2333" y="3020"/>
              <a:ext cx="10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11" name="Line 1064"/>
            <p:cNvSpPr>
              <a:spLocks noChangeShapeType="1"/>
            </p:cNvSpPr>
            <p:nvPr/>
          </p:nvSpPr>
          <p:spPr bwMode="auto">
            <a:xfrm flipV="1">
              <a:off x="2188" y="3009"/>
              <a:ext cx="22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12" name="Line 1065"/>
            <p:cNvSpPr>
              <a:spLocks noChangeShapeType="1"/>
            </p:cNvSpPr>
            <p:nvPr/>
          </p:nvSpPr>
          <p:spPr bwMode="auto">
            <a:xfrm>
              <a:off x="2218" y="3019"/>
              <a:ext cx="38" cy="1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13" name="Line 1066"/>
            <p:cNvSpPr>
              <a:spLocks noChangeShapeType="1"/>
            </p:cNvSpPr>
            <p:nvPr/>
          </p:nvSpPr>
          <p:spPr bwMode="auto">
            <a:xfrm flipV="1">
              <a:off x="2266" y="2691"/>
              <a:ext cx="42" cy="5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14" name="Line 1067"/>
            <p:cNvSpPr>
              <a:spLocks noChangeShapeType="1"/>
            </p:cNvSpPr>
            <p:nvPr/>
          </p:nvSpPr>
          <p:spPr bwMode="auto">
            <a:xfrm>
              <a:off x="2316" y="2695"/>
              <a:ext cx="10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15" name="Rectangle 1068"/>
            <p:cNvSpPr>
              <a:spLocks noChangeArrowheads="1"/>
            </p:cNvSpPr>
            <p:nvPr/>
          </p:nvSpPr>
          <p:spPr bwMode="auto">
            <a:xfrm>
              <a:off x="2576" y="2760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000" i="1">
                  <a:solidFill>
                    <a:prstClr val="black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6916" name="Rectangle 1069"/>
            <p:cNvSpPr>
              <a:spLocks noChangeArrowheads="1"/>
            </p:cNvSpPr>
            <p:nvPr/>
          </p:nvSpPr>
          <p:spPr bwMode="auto">
            <a:xfrm>
              <a:off x="2737" y="3036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000" i="1">
                  <a:solidFill>
                    <a:prstClr val="black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6917" name="Rectangle 1070"/>
            <p:cNvSpPr>
              <a:spLocks noChangeArrowheads="1"/>
            </p:cNvSpPr>
            <p:nvPr/>
          </p:nvSpPr>
          <p:spPr bwMode="auto">
            <a:xfrm>
              <a:off x="2703" y="2873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1200" i="1">
                  <a:solidFill>
                    <a:prstClr val="black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6918" name="Rectangle 1071"/>
            <p:cNvSpPr>
              <a:spLocks noChangeArrowheads="1"/>
            </p:cNvSpPr>
            <p:nvPr/>
          </p:nvSpPr>
          <p:spPr bwMode="auto">
            <a:xfrm>
              <a:off x="3057" y="2873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1200" i="1">
                  <a:solidFill>
                    <a:prstClr val="black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6919" name="Rectangle 1072"/>
            <p:cNvSpPr>
              <a:spLocks noChangeArrowheads="1"/>
            </p:cNvSpPr>
            <p:nvPr/>
          </p:nvSpPr>
          <p:spPr bwMode="auto">
            <a:xfrm>
              <a:off x="2804" y="2760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000">
                  <a:solidFill>
                    <a:prstClr val="black"/>
                  </a:solidFill>
                  <a:latin typeface="Symbol" panose="05050102010706020507" pitchFamily="18" charset="2"/>
                </a:rPr>
                <a:t></a:t>
              </a:r>
            </a:p>
          </p:txBody>
        </p:sp>
        <p:sp>
          <p:nvSpPr>
            <p:cNvPr id="36920" name="Rectangle 1073"/>
            <p:cNvSpPr>
              <a:spLocks noChangeArrowheads="1"/>
            </p:cNvSpPr>
            <p:nvPr/>
          </p:nvSpPr>
          <p:spPr bwMode="auto">
            <a:xfrm>
              <a:off x="2491" y="2709"/>
              <a:ext cx="185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600">
                  <a:solidFill>
                    <a:prstClr val="black"/>
                  </a:solidFill>
                  <a:latin typeface="Symbol" panose="05050102010706020507" pitchFamily="18" charset="2"/>
                </a:rPr>
                <a:t></a:t>
              </a:r>
            </a:p>
          </p:txBody>
        </p:sp>
        <p:sp>
          <p:nvSpPr>
            <p:cNvPr id="36921" name="Rectangle 1074"/>
            <p:cNvSpPr>
              <a:spLocks noChangeArrowheads="1"/>
            </p:cNvSpPr>
            <p:nvPr/>
          </p:nvSpPr>
          <p:spPr bwMode="auto">
            <a:xfrm>
              <a:off x="3161" y="2709"/>
              <a:ext cx="185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600">
                  <a:solidFill>
                    <a:prstClr val="black"/>
                  </a:solidFill>
                  <a:latin typeface="Symbol" panose="05050102010706020507" pitchFamily="18" charset="2"/>
                </a:rPr>
                <a:t></a:t>
              </a:r>
            </a:p>
          </p:txBody>
        </p:sp>
        <p:sp>
          <p:nvSpPr>
            <p:cNvPr id="36922" name="Rectangle 1075"/>
            <p:cNvSpPr>
              <a:spLocks noChangeArrowheads="1"/>
            </p:cNvSpPr>
            <p:nvPr/>
          </p:nvSpPr>
          <p:spPr bwMode="auto">
            <a:xfrm>
              <a:off x="2271" y="2690"/>
              <a:ext cx="311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3400">
                  <a:solidFill>
                    <a:prstClr val="black"/>
                  </a:solidFill>
                  <a:latin typeface="Symbol" panose="05050102010706020507" pitchFamily="18" charset="2"/>
                </a:rPr>
                <a:t></a:t>
              </a:r>
            </a:p>
          </p:txBody>
        </p:sp>
        <p:sp>
          <p:nvSpPr>
            <p:cNvPr id="36923" name="Rectangle 1076"/>
            <p:cNvSpPr>
              <a:spLocks noChangeArrowheads="1"/>
            </p:cNvSpPr>
            <p:nvPr/>
          </p:nvSpPr>
          <p:spPr bwMode="auto">
            <a:xfrm>
              <a:off x="2942" y="2760"/>
              <a:ext cx="2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000">
                  <a:solidFill>
                    <a:prstClr val="black"/>
                  </a:solidFill>
                  <a:latin typeface="Symbol" panose="05050102010706020507" pitchFamily="18" charset="2"/>
                </a:rPr>
                <a:t></a:t>
              </a:r>
            </a:p>
          </p:txBody>
        </p:sp>
        <p:sp>
          <p:nvSpPr>
            <p:cNvPr id="36924" name="Rectangle 1077"/>
            <p:cNvSpPr>
              <a:spLocks noChangeArrowheads="1"/>
            </p:cNvSpPr>
            <p:nvPr/>
          </p:nvSpPr>
          <p:spPr bwMode="auto">
            <a:xfrm>
              <a:off x="3236" y="2679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1600">
                  <a:solidFill>
                    <a:prstClr val="black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6886" name="Rectangle 1078"/>
          <p:cNvSpPr>
            <a:spLocks noChangeArrowheads="1"/>
          </p:cNvSpPr>
          <p:nvPr/>
        </p:nvSpPr>
        <p:spPr bwMode="auto">
          <a:xfrm>
            <a:off x="7045326" y="3716339"/>
            <a:ext cx="19732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Διασπορά γύρω</a:t>
            </a:r>
            <a:endParaRPr lang="en-US" altLang="el-GR" sz="2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7" name="Rectangle 1079"/>
          <p:cNvSpPr>
            <a:spLocks noChangeArrowheads="1"/>
          </p:cNvSpPr>
          <p:nvPr/>
        </p:nvSpPr>
        <p:spPr bwMode="auto">
          <a:xfrm>
            <a:off x="7045326" y="4040188"/>
            <a:ext cx="23209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Από τον μέσο όρο </a:t>
            </a:r>
            <a:br>
              <a:rPr lang="el-GR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l-GR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του πληθυσμού </a:t>
            </a:r>
            <a:endParaRPr lang="en-US" altLang="el-GR" sz="2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8" name="Rectangle 1080"/>
          <p:cNvSpPr>
            <a:spLocks noChangeArrowheads="1"/>
          </p:cNvSpPr>
          <p:nvPr/>
        </p:nvSpPr>
        <p:spPr bwMode="auto">
          <a:xfrm>
            <a:off x="2079625" y="4754564"/>
            <a:ext cx="16652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Διακύμανση</a:t>
            </a:r>
            <a:endParaRPr lang="en-US" altLang="el-GR" sz="2200" b="1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9" name="Rectangle 1081"/>
          <p:cNvSpPr>
            <a:spLocks noChangeArrowheads="1"/>
          </p:cNvSpPr>
          <p:nvPr/>
        </p:nvSpPr>
        <p:spPr bwMode="auto">
          <a:xfrm>
            <a:off x="2079626" y="5091114"/>
            <a:ext cx="12049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el-GR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Δείγμα</a:t>
            </a:r>
            <a:r>
              <a:rPr lang="en-US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6890" name="Rectangle 1082"/>
          <p:cNvSpPr>
            <a:spLocks noChangeArrowheads="1"/>
          </p:cNvSpPr>
          <p:nvPr/>
        </p:nvSpPr>
        <p:spPr bwMode="auto">
          <a:xfrm>
            <a:off x="5219700" y="4768850"/>
            <a:ext cx="36548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400">
                <a:solidFill>
                  <a:prstClr val="black"/>
                </a:solidFill>
                <a:latin typeface="Symbol" panose="05050102010706020507" pitchFamily="18" charset="2"/>
              </a:rPr>
              <a:t></a:t>
            </a:r>
          </a:p>
        </p:txBody>
      </p:sp>
      <p:sp>
        <p:nvSpPr>
          <p:cNvPr id="36891" name="Rectangle 1083"/>
          <p:cNvSpPr>
            <a:spLocks noChangeArrowheads="1"/>
          </p:cNvSpPr>
          <p:nvPr/>
        </p:nvSpPr>
        <p:spPr bwMode="auto">
          <a:xfrm>
            <a:off x="5407026" y="4787900"/>
            <a:ext cx="277321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6892" name="Rectangle 1084"/>
          <p:cNvSpPr>
            <a:spLocks noChangeArrowheads="1"/>
          </p:cNvSpPr>
          <p:nvPr/>
        </p:nvSpPr>
        <p:spPr bwMode="auto">
          <a:xfrm>
            <a:off x="5500688" y="4787900"/>
            <a:ext cx="355868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 i="1">
                <a:solidFill>
                  <a:prstClr val="black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6893" name="Rectangle 1085"/>
          <p:cNvSpPr>
            <a:spLocks noChangeArrowheads="1"/>
          </p:cNvSpPr>
          <p:nvPr/>
        </p:nvSpPr>
        <p:spPr bwMode="auto">
          <a:xfrm>
            <a:off x="5686426" y="4918075"/>
            <a:ext cx="23243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1400" i="1">
                <a:solidFill>
                  <a:prstClr val="black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36894" name="Rectangle 1086"/>
          <p:cNvSpPr>
            <a:spLocks noChangeArrowheads="1"/>
          </p:cNvSpPr>
          <p:nvPr/>
        </p:nvSpPr>
        <p:spPr bwMode="auto">
          <a:xfrm>
            <a:off x="5754688" y="4787900"/>
            <a:ext cx="394340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sz="2000">
                <a:solidFill>
                  <a:prstClr val="black"/>
                </a:solidFill>
                <a:latin typeface="Symbol" panose="05050102010706020507" pitchFamily="18" charset="2"/>
              </a:rPr>
              <a:t></a:t>
            </a:r>
          </a:p>
        </p:txBody>
      </p:sp>
      <p:sp>
        <p:nvSpPr>
          <p:cNvPr id="36895" name="Rectangle 1087"/>
          <p:cNvSpPr>
            <a:spLocks noChangeArrowheads="1"/>
          </p:cNvSpPr>
          <p:nvPr/>
        </p:nvSpPr>
        <p:spPr bwMode="auto">
          <a:xfrm>
            <a:off x="5943600" y="4800600"/>
            <a:ext cx="323808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>
                <a:solidFill>
                  <a:prstClr val="black"/>
                </a:solidFill>
                <a:latin typeface="Symbol" panose="05050102010706020507" pitchFamily="18" charset="2"/>
              </a:rPr>
              <a:t></a:t>
            </a:r>
          </a:p>
        </p:txBody>
      </p:sp>
      <p:sp>
        <p:nvSpPr>
          <p:cNvPr id="36896" name="Rectangle 1088"/>
          <p:cNvSpPr>
            <a:spLocks noChangeArrowheads="1"/>
          </p:cNvSpPr>
          <p:nvPr/>
        </p:nvSpPr>
        <p:spPr bwMode="auto">
          <a:xfrm>
            <a:off x="6054725" y="4787900"/>
            <a:ext cx="355868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 i="1">
                <a:solidFill>
                  <a:prstClr val="black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6897" name="Rectangle 1089"/>
          <p:cNvSpPr>
            <a:spLocks noChangeArrowheads="1"/>
          </p:cNvSpPr>
          <p:nvPr/>
        </p:nvSpPr>
        <p:spPr bwMode="auto">
          <a:xfrm>
            <a:off x="6303964" y="4787900"/>
            <a:ext cx="277321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6898" name="Rectangle 1090"/>
          <p:cNvSpPr>
            <a:spLocks noChangeArrowheads="1"/>
          </p:cNvSpPr>
          <p:nvPr/>
        </p:nvSpPr>
        <p:spPr bwMode="auto">
          <a:xfrm>
            <a:off x="6397625" y="4745038"/>
            <a:ext cx="27251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14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6899" name="Rectangle 1091"/>
          <p:cNvSpPr>
            <a:spLocks noChangeArrowheads="1"/>
          </p:cNvSpPr>
          <p:nvPr/>
        </p:nvSpPr>
        <p:spPr bwMode="auto">
          <a:xfrm>
            <a:off x="5576888" y="5118100"/>
            <a:ext cx="323808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 i="1">
                <a:solidFill>
                  <a:prstClr val="black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36900" name="Rectangle 1092"/>
          <p:cNvSpPr>
            <a:spLocks noChangeArrowheads="1"/>
          </p:cNvSpPr>
          <p:nvPr/>
        </p:nvSpPr>
        <p:spPr bwMode="auto">
          <a:xfrm>
            <a:off x="5732463" y="5118100"/>
            <a:ext cx="605936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 – 1</a:t>
            </a:r>
          </a:p>
        </p:txBody>
      </p:sp>
      <p:sp>
        <p:nvSpPr>
          <p:cNvPr id="36901" name="Rectangle 1093"/>
          <p:cNvSpPr>
            <a:spLocks noChangeArrowheads="1"/>
          </p:cNvSpPr>
          <p:nvPr/>
        </p:nvSpPr>
        <p:spPr bwMode="auto">
          <a:xfrm>
            <a:off x="7045325" y="4745039"/>
            <a:ext cx="3595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Το άθροισμα των τετραγώνων</a:t>
            </a:r>
            <a:endParaRPr lang="en-US" altLang="el-GR" sz="2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02" name="Rectangle 1094"/>
          <p:cNvSpPr>
            <a:spLocks noChangeArrowheads="1"/>
          </p:cNvSpPr>
          <p:nvPr/>
        </p:nvSpPr>
        <p:spPr bwMode="auto">
          <a:xfrm>
            <a:off x="7045325" y="5068889"/>
            <a:ext cx="20526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των αποκλίσεων</a:t>
            </a:r>
            <a:endParaRPr lang="en-US" altLang="el-GR" sz="2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03" name="Line 1095"/>
          <p:cNvSpPr>
            <a:spLocks noChangeShapeType="1"/>
          </p:cNvSpPr>
          <p:nvPr/>
        </p:nvSpPr>
        <p:spPr bwMode="auto">
          <a:xfrm>
            <a:off x="2133600" y="3684588"/>
            <a:ext cx="7772400" cy="0"/>
          </a:xfrm>
          <a:prstGeom prst="line">
            <a:avLst/>
          </a:prstGeom>
          <a:noFill/>
          <a:ln w="28575">
            <a:solidFill>
              <a:srgbClr val="E9F0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904" name="Line 1096"/>
          <p:cNvSpPr>
            <a:spLocks noChangeShapeType="1"/>
          </p:cNvSpPr>
          <p:nvPr/>
        </p:nvSpPr>
        <p:spPr bwMode="auto">
          <a:xfrm>
            <a:off x="2133600" y="4724400"/>
            <a:ext cx="7772400" cy="0"/>
          </a:xfrm>
          <a:prstGeom prst="line">
            <a:avLst/>
          </a:prstGeom>
          <a:noFill/>
          <a:ln w="28575">
            <a:solidFill>
              <a:srgbClr val="E9F0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905" name="Line 1097"/>
          <p:cNvSpPr>
            <a:spLocks noChangeShapeType="1"/>
          </p:cNvSpPr>
          <p:nvPr/>
        </p:nvSpPr>
        <p:spPr bwMode="auto">
          <a:xfrm>
            <a:off x="2133600" y="5546725"/>
            <a:ext cx="7772400" cy="0"/>
          </a:xfrm>
          <a:prstGeom prst="line">
            <a:avLst/>
          </a:prstGeom>
          <a:noFill/>
          <a:ln w="28575">
            <a:solidFill>
              <a:srgbClr val="E9F0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906" name="Line 1098"/>
          <p:cNvSpPr>
            <a:spLocks noChangeShapeType="1"/>
          </p:cNvSpPr>
          <p:nvPr/>
        </p:nvSpPr>
        <p:spPr bwMode="auto">
          <a:xfrm>
            <a:off x="7010400" y="1905000"/>
            <a:ext cx="0" cy="3657600"/>
          </a:xfrm>
          <a:prstGeom prst="line">
            <a:avLst/>
          </a:prstGeom>
          <a:noFill/>
          <a:ln w="28575">
            <a:solidFill>
              <a:srgbClr val="E9F0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907" name="Line 1099"/>
          <p:cNvSpPr>
            <a:spLocks noChangeShapeType="1"/>
          </p:cNvSpPr>
          <p:nvPr/>
        </p:nvSpPr>
        <p:spPr bwMode="auto">
          <a:xfrm>
            <a:off x="4791075" y="1905000"/>
            <a:ext cx="0" cy="3657600"/>
          </a:xfrm>
          <a:prstGeom prst="line">
            <a:avLst/>
          </a:prstGeom>
          <a:noFill/>
          <a:ln w="28575">
            <a:solidFill>
              <a:srgbClr val="E9F0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908" name="Line 1100"/>
          <p:cNvSpPr>
            <a:spLocks noChangeShapeType="1"/>
          </p:cNvSpPr>
          <p:nvPr/>
        </p:nvSpPr>
        <p:spPr bwMode="auto">
          <a:xfrm>
            <a:off x="2133600" y="2728913"/>
            <a:ext cx="7772400" cy="0"/>
          </a:xfrm>
          <a:prstGeom prst="line">
            <a:avLst/>
          </a:prstGeom>
          <a:noFill/>
          <a:ln w="28575">
            <a:solidFill>
              <a:srgbClr val="E9F0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909" name="Line 1101"/>
          <p:cNvSpPr>
            <a:spLocks noChangeShapeType="1"/>
          </p:cNvSpPr>
          <p:nvPr/>
        </p:nvSpPr>
        <p:spPr bwMode="auto">
          <a:xfrm>
            <a:off x="5334000" y="519588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Διπλοί δείκτες</a:t>
            </a:r>
            <a:endParaRPr lang="en-US" altLang="el-GR" smtClean="0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>
            <p:ph idx="1"/>
          </p:nvPr>
        </p:nvGraphicFramePr>
        <p:xfrm>
          <a:off x="4511676" y="2492375"/>
          <a:ext cx="1858963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Εξίσωση" r:id="rId3" imgW="177646" imgH="241091" progId="Equation.3">
                  <p:embed/>
                </p:oleObj>
              </mc:Choice>
              <mc:Fallback>
                <p:oleObj name="Εξίσωση" r:id="rId3" imgW="177646" imgH="241091" progId="Equation.3">
                  <p:embed/>
                  <p:pic>
                    <p:nvPicPr>
                      <p:cNvPr id="56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6" y="2492375"/>
                        <a:ext cx="1858963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0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Διπλοί δείκτες</a:t>
            </a:r>
            <a:endParaRPr lang="en-US" altLang="el-GR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Ο πρώτος δείκτης αναφέρεται στη γραμμή (το υποκείμενο) και ο δεύτερος δείκτης αναφέρεται στη στήλη (τη λίστα)</a:t>
            </a:r>
            <a:endParaRPr lang="en-US" altLang="el-GR" smtClean="0"/>
          </a:p>
          <a:p>
            <a:pPr eaLnBrk="1" hangingPunct="1">
              <a:buFontTx/>
              <a:buNone/>
            </a:pPr>
            <a:endParaRPr lang="en-US" altLang="el-GR" smtClean="0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4343400" y="4038600"/>
          <a:ext cx="25781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3" imgW="2578100" imgH="1701800" progId="Equation.DSMT4">
                  <p:embed/>
                </p:oleObj>
              </mc:Choice>
              <mc:Fallback>
                <p:oleObj name="Equation" r:id="rId3" imgW="2578100" imgH="1701800" progId="Equation.DSMT4">
                  <p:embed/>
                  <p:pic>
                    <p:nvPicPr>
                      <p:cNvPr id="573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38600"/>
                        <a:ext cx="25781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Διπλοί δείκτες</a:t>
            </a:r>
            <a:endParaRPr lang="en-US" altLang="el-GR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Για παράδειγμα, ποιο είναι το στοιχείο </a:t>
            </a:r>
            <a:r>
              <a:rPr lang="en-US" altLang="el-GR" dirty="0" smtClean="0"/>
              <a:t>      </a:t>
            </a:r>
            <a:r>
              <a:rPr lang="el-GR" altLang="el-GR" dirty="0" smtClean="0"/>
              <a:t>στον παρακάτω πίνακα;</a:t>
            </a:r>
            <a:endParaRPr lang="en-US" altLang="el-GR" dirty="0" smtClean="0"/>
          </a:p>
          <a:p>
            <a:pPr eaLnBrk="1" hangingPunct="1">
              <a:buFontTx/>
              <a:buNone/>
            </a:pPr>
            <a:endParaRPr lang="en-US" altLang="el-GR" dirty="0" smtClean="0"/>
          </a:p>
          <a:p>
            <a:pPr eaLnBrk="1" hangingPunct="1">
              <a:buFontTx/>
              <a:buNone/>
            </a:pPr>
            <a:endParaRPr lang="en-US" altLang="el-GR" dirty="0" smtClean="0"/>
          </a:p>
          <a:p>
            <a:pPr eaLnBrk="1" hangingPunct="1">
              <a:buFontTx/>
              <a:buNone/>
            </a:pPr>
            <a:endParaRPr lang="en-US" altLang="el-GR" dirty="0" smtClean="0"/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4648200" y="4044950"/>
          <a:ext cx="19685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3" imgW="1968500" imgH="1689100" progId="Equation.DSMT4">
                  <p:embed/>
                </p:oleObj>
              </mc:Choice>
              <mc:Fallback>
                <p:oleObj name="Equation" r:id="rId3" imgW="1968500" imgH="1689100" progId="Equation.DSMT4">
                  <p:embed/>
                  <p:pic>
                    <p:nvPicPr>
                      <p:cNvPr id="870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044950"/>
                        <a:ext cx="196850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7766756" y="1992489"/>
          <a:ext cx="596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5" imgW="596900" imgH="482600" progId="Equation.DSMT4">
                  <p:embed/>
                </p:oleObj>
              </mc:Choice>
              <mc:Fallback>
                <p:oleObj name="Equation" r:id="rId5" imgW="596900" imgH="482600" progId="Equation.DSMT4">
                  <p:embed/>
                  <p:pic>
                    <p:nvPicPr>
                      <p:cNvPr id="870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756" y="1992489"/>
                        <a:ext cx="596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4648200" y="4038600"/>
          <a:ext cx="19685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7" imgW="1968500" imgH="1689100" progId="Equation.DSMT4">
                  <p:embed/>
                </p:oleObj>
              </mc:Choice>
              <mc:Fallback>
                <p:oleObj name="Equation" r:id="rId7" imgW="1968500" imgH="1689100" progId="Equation.DSMT4">
                  <p:embed/>
                  <p:pic>
                    <p:nvPicPr>
                      <p:cNvPr id="870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038600"/>
                        <a:ext cx="196850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2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2DC185B-355D-4686-906E-EFC0D9CC15CC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ÎÎµÎ½ Î´Î¹Î±ÏÎ¯Î¸ÎµÏÎ±Î¹ Î±ÏÏÏÎ¼Î±ÏÎ¿ ÎµÎ½Î±Î»Î»Î±ÎºÏÎ¹ÎºÏ ÎºÎµÎ¯Î¼ÎµÎ½Î¿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41" y="1623965"/>
            <a:ext cx="5276169" cy="552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Σκοπός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Να μελετήσουμε τις έννοιες της</a:t>
            </a:r>
            <a:endParaRPr lang="en-US" dirty="0" smtClean="0"/>
          </a:p>
          <a:p>
            <a:pPr lvl="1" eaLnBrk="1" hangingPunct="1">
              <a:defRPr/>
            </a:pPr>
            <a:r>
              <a:rPr lang="el-GR" dirty="0" smtClean="0"/>
              <a:t>Συνδιακύμανσης</a:t>
            </a:r>
            <a:endParaRPr lang="en-US" dirty="0" smtClean="0"/>
          </a:p>
          <a:p>
            <a:pPr lvl="1" eaLnBrk="1" hangingPunct="1">
              <a:defRPr/>
            </a:pPr>
            <a:r>
              <a:rPr lang="el-GR" dirty="0" smtClean="0"/>
              <a:t>Συνάφειας</a:t>
            </a:r>
            <a:endParaRPr lang="en-US" dirty="0" smtClean="0"/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l-GR" dirty="0" smtClean="0"/>
              <a:t>Και να τις υπολογίσουμε</a:t>
            </a:r>
            <a:endParaRPr lang="en-US" dirty="0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DDA5681-9869-4BD7-B33B-988DBC61408C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Συνδιακύμανση</a:t>
            </a:r>
            <a:endParaRPr lang="en-US" dirty="0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Οι μεταβλητές αλληλομεταβάλλονται</a:t>
            </a:r>
            <a:endParaRPr lang="en-US" dirty="0" smtClean="0"/>
          </a:p>
          <a:p>
            <a:pPr eaLnBrk="1" hangingPunct="1">
              <a:defRPr/>
            </a:pPr>
            <a:endParaRPr lang="en-US" sz="1400" dirty="0"/>
          </a:p>
          <a:p>
            <a:pPr eaLnBrk="1" hangingPunct="1">
              <a:defRPr/>
            </a:pPr>
            <a:r>
              <a:rPr lang="el-GR" dirty="0"/>
              <a:t>Η</a:t>
            </a:r>
            <a:r>
              <a:rPr lang="el-GR" i="1" dirty="0" smtClean="0">
                <a:effectLst/>
              </a:rPr>
              <a:t> συνδιακύμανση </a:t>
            </a:r>
            <a:r>
              <a:rPr lang="el-GR" dirty="0" smtClean="0"/>
              <a:t>μετράει το πόσο η μεταβολή μιας μεταβλητής «προβλέπει» την μεταβολή στην άλλη μεταβλητή</a:t>
            </a:r>
            <a:endParaRPr lang="en-US" dirty="0"/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967AAB1-D81A-486B-BA9E-938F580A44E7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Κάπνισμα και όγκος πνευμόνων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214562"/>
            <a:ext cx="77724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Παραδειγμα: Η σχέση μεταξύ </a:t>
            </a:r>
            <a:r>
              <a:rPr lang="el-GR" i="1" dirty="0">
                <a:effectLst/>
              </a:rPr>
              <a:t>αριθμού τσιγάρων </a:t>
            </a:r>
            <a:r>
              <a:rPr lang="el-GR" dirty="0" smtClean="0"/>
              <a:t>και </a:t>
            </a:r>
            <a:r>
              <a:rPr lang="el-GR" i="1" dirty="0">
                <a:effectLst/>
              </a:rPr>
              <a:t>όγκου </a:t>
            </a:r>
            <a:r>
              <a:rPr lang="el-GR" i="1" dirty="0" smtClean="0">
                <a:effectLst/>
              </a:rPr>
              <a:t>πνευμόνων</a:t>
            </a:r>
            <a:endParaRPr lang="en-US" sz="1400" i="1" dirty="0"/>
          </a:p>
          <a:p>
            <a:pPr eaLnBrk="1" hangingPunct="1">
              <a:defRPr/>
            </a:pPr>
            <a:r>
              <a:rPr lang="el-GR" dirty="0" smtClean="0"/>
              <a:t>Δεδομένα</a:t>
            </a:r>
            <a:r>
              <a:rPr lang="en-US" dirty="0" smtClean="0"/>
              <a:t>: </a:t>
            </a:r>
            <a:r>
              <a:rPr lang="el-GR" dirty="0" smtClean="0"/>
              <a:t>μια ομάδα αναφέρει τον αριθμό των τσιγάρων και μετράμε τον όγκο των πνευμόνων στα ίδια άτομα</a:t>
            </a:r>
            <a:endParaRPr lang="en-US" dirty="0"/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A0C183A-292D-470C-A7E7-1D347B3CFB04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Κάπνισμα και όγκος πνευμόνων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65350" y="1892800"/>
            <a:ext cx="7772400" cy="41910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1748" name="Slide Number Placeholder 2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C49DA92-BB70-4377-ACF9-4B9179E211E1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681" name="Group 33"/>
          <p:cNvGraphicFramePr>
            <a:graphicFrameLocks noGrp="1"/>
          </p:cNvGraphicFramePr>
          <p:nvPr>
            <p:extLst/>
          </p:nvPr>
        </p:nvGraphicFramePr>
        <p:xfrm>
          <a:off x="2165349" y="1936750"/>
          <a:ext cx="7772402" cy="3840162"/>
        </p:xfrm>
        <a:graphic>
          <a:graphicData uri="http://schemas.openxmlformats.org/drawingml/2006/table">
            <a:tbl>
              <a:tblPr/>
              <a:tblGrid>
                <a:gridCol w="137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0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9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4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N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l-GR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Τσιγάρα </a:t>
                      </a: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X</a:t>
                      </a:r>
                      <a:r>
                        <a:rPr kumimoji="0" lang="en-US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 </a:t>
                      </a: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l-GR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Όγκος πνευμόνων</a:t>
                      </a: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2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Y </a:t>
                      </a:r>
                      <a:r>
                        <a:rPr kumimoji="0" lang="en-US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R="91440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R="91440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R="91440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R="91440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R="91440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R="91440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R="91440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R="91440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R="91440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R="914400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7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BA04350-672B-4924-ACD0-C4FD02158981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2133600" y="1600200"/>
          <a:ext cx="7162800" cy="503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2617788" y="2841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/>
              <a:t>Κάπνισμα και όγκος πνευμόνων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Παρατηρούμε ότι όσο αυξάνονται τα έτη καπνίσματος, μειώνεται ο όγκος των πνευμόνων</a:t>
            </a:r>
            <a:endParaRPr lang="en-US" dirty="0" smtClean="0"/>
          </a:p>
          <a:p>
            <a:pPr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l-GR" dirty="0" smtClean="0"/>
              <a:t>Οι μεαβλητές </a:t>
            </a:r>
            <a:r>
              <a:rPr lang="el-GR" i="1" dirty="0" smtClean="0">
                <a:effectLst/>
              </a:rPr>
              <a:t>συμμεταβάλονται </a:t>
            </a:r>
            <a:r>
              <a:rPr lang="el-GR" dirty="0" smtClean="0"/>
              <a:t>αντιστρόφως</a:t>
            </a:r>
            <a:endParaRPr lang="en-US" dirty="0" smtClean="0"/>
          </a:p>
          <a:p>
            <a:pPr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l-GR" i="1" dirty="0" smtClean="0">
                <a:effectLst/>
              </a:rPr>
              <a:t>Η συνδιακύμανση </a:t>
            </a:r>
            <a:r>
              <a:rPr lang="en-US" i="1" dirty="0" smtClean="0">
                <a:effectLst/>
              </a:rPr>
              <a:t>(covariance) </a:t>
            </a:r>
            <a:r>
              <a:rPr lang="el-GR" dirty="0" smtClean="0"/>
              <a:t>και η συνάφεια </a:t>
            </a:r>
            <a:r>
              <a:rPr lang="en-US" dirty="0" smtClean="0"/>
              <a:t>(</a:t>
            </a:r>
            <a:r>
              <a:rPr lang="en-US" dirty="0"/>
              <a:t>c</a:t>
            </a:r>
            <a:r>
              <a:rPr lang="en-US" i="1" dirty="0" smtClean="0">
                <a:effectLst/>
              </a:rPr>
              <a:t>orrelation</a:t>
            </a:r>
            <a:r>
              <a:rPr lang="en-US" dirty="0" smtClean="0"/>
              <a:t> </a:t>
            </a:r>
            <a:r>
              <a:rPr lang="el-GR" dirty="0" smtClean="0"/>
              <a:t>ποσοτικοποιούν αυτή την σχέση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EF6EBEB-A53B-4D8C-A3F0-75D4F9AC7DBE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2617788" y="2841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/>
              <a:t>Κάπνισμα και όγκος πνευμόνων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3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smtClean="0"/>
              <a:t>Σύνοψη</a:t>
            </a:r>
            <a:endParaRPr lang="en-GB" altLang="el-GR" b="1" smtClean="0"/>
          </a:p>
        </p:txBody>
      </p:sp>
      <p:graphicFrame>
        <p:nvGraphicFramePr>
          <p:cNvPr id="36867" name="Object 1024"/>
          <p:cNvGraphicFramePr>
            <a:graphicFrameLocks noGrp="1" noChangeAspect="1"/>
          </p:cNvGraphicFramePr>
          <p:nvPr>
            <p:ph idx="1"/>
          </p:nvPr>
        </p:nvGraphicFramePr>
        <p:xfrm>
          <a:off x="4724400" y="2947988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36867" name="Object 10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47988"/>
                        <a:ext cx="274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1028"/>
          <p:cNvSpPr>
            <a:spLocks noChangeArrowheads="1"/>
          </p:cNvSpPr>
          <p:nvPr/>
        </p:nvSpPr>
        <p:spPr bwMode="auto">
          <a:xfrm>
            <a:off x="2133600" y="1905000"/>
            <a:ext cx="2624138" cy="444500"/>
          </a:xfrm>
          <a:prstGeom prst="rect">
            <a:avLst/>
          </a:prstGeom>
          <a:solidFill>
            <a:srgbClr val="E9F05A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Rectangle 1029"/>
          <p:cNvSpPr>
            <a:spLocks noChangeArrowheads="1"/>
          </p:cNvSpPr>
          <p:nvPr/>
        </p:nvSpPr>
        <p:spPr bwMode="auto">
          <a:xfrm>
            <a:off x="4803775" y="1900239"/>
            <a:ext cx="2224088" cy="447675"/>
          </a:xfrm>
          <a:prstGeom prst="rect">
            <a:avLst/>
          </a:prstGeom>
          <a:solidFill>
            <a:srgbClr val="E9F05A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870" name="Rectangle 1030"/>
          <p:cNvSpPr>
            <a:spLocks noChangeArrowheads="1"/>
          </p:cNvSpPr>
          <p:nvPr/>
        </p:nvSpPr>
        <p:spPr bwMode="auto">
          <a:xfrm>
            <a:off x="7010400" y="1900239"/>
            <a:ext cx="2895600" cy="447675"/>
          </a:xfrm>
          <a:prstGeom prst="rect">
            <a:avLst/>
          </a:prstGeom>
          <a:solidFill>
            <a:srgbClr val="E9F05A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871" name="Rectangle 1031"/>
          <p:cNvSpPr>
            <a:spLocks noChangeArrowheads="1"/>
          </p:cNvSpPr>
          <p:nvPr/>
        </p:nvSpPr>
        <p:spPr bwMode="auto">
          <a:xfrm>
            <a:off x="2209800" y="2286001"/>
            <a:ext cx="927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Εύρος</a:t>
            </a:r>
            <a:endParaRPr lang="en-US" altLang="el-GR" sz="2200" b="1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2" name="Rectangle 1032"/>
          <p:cNvSpPr>
            <a:spLocks noChangeArrowheads="1"/>
          </p:cNvSpPr>
          <p:nvPr/>
        </p:nvSpPr>
        <p:spPr bwMode="auto">
          <a:xfrm>
            <a:off x="4914900" y="2292350"/>
            <a:ext cx="355868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 i="1">
                <a:solidFill>
                  <a:prstClr val="black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6873" name="Rectangle 1033"/>
          <p:cNvSpPr>
            <a:spLocks noChangeArrowheads="1"/>
          </p:cNvSpPr>
          <p:nvPr/>
        </p:nvSpPr>
        <p:spPr bwMode="auto">
          <a:xfrm>
            <a:off x="5100639" y="2424113"/>
            <a:ext cx="739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1400">
                <a:solidFill>
                  <a:prstClr val="black"/>
                </a:solidFill>
                <a:latin typeface="Times New Roman" panose="02020603050405020304" pitchFamily="18" charset="0"/>
              </a:rPr>
              <a:t>μέγιστο</a:t>
            </a:r>
            <a:endParaRPr lang="en-US" altLang="el-GR" sz="1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4" name="Rectangle 1034"/>
          <p:cNvSpPr>
            <a:spLocks noChangeArrowheads="1"/>
          </p:cNvSpPr>
          <p:nvPr/>
        </p:nvSpPr>
        <p:spPr bwMode="auto">
          <a:xfrm>
            <a:off x="5638800" y="2292350"/>
            <a:ext cx="46487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 – </a:t>
            </a:r>
          </a:p>
        </p:txBody>
      </p:sp>
      <p:sp>
        <p:nvSpPr>
          <p:cNvPr id="36875" name="Rectangle 1035"/>
          <p:cNvSpPr>
            <a:spLocks noChangeArrowheads="1"/>
          </p:cNvSpPr>
          <p:nvPr/>
        </p:nvSpPr>
        <p:spPr bwMode="auto">
          <a:xfrm>
            <a:off x="5953125" y="2292350"/>
            <a:ext cx="355868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 i="1">
                <a:solidFill>
                  <a:prstClr val="black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6876" name="Rectangle 1036"/>
          <p:cNvSpPr>
            <a:spLocks noChangeArrowheads="1"/>
          </p:cNvSpPr>
          <p:nvPr/>
        </p:nvSpPr>
        <p:spPr bwMode="auto">
          <a:xfrm>
            <a:off x="6138863" y="2424113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1400">
                <a:solidFill>
                  <a:prstClr val="black"/>
                </a:solidFill>
                <a:latin typeface="Times New Roman" panose="02020603050405020304" pitchFamily="18" charset="0"/>
              </a:rPr>
              <a:t>ελάχιστο</a:t>
            </a:r>
            <a:endParaRPr lang="en-US" altLang="el-GR" sz="1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7" name="Rectangle 1037"/>
          <p:cNvSpPr>
            <a:spLocks noChangeArrowheads="1"/>
          </p:cNvSpPr>
          <p:nvPr/>
        </p:nvSpPr>
        <p:spPr bwMode="auto">
          <a:xfrm>
            <a:off x="7045326" y="2292351"/>
            <a:ext cx="24034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Συνολική διασπορά</a:t>
            </a:r>
            <a:endParaRPr lang="en-US" altLang="el-GR" sz="2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8" name="Rectangle 1038"/>
          <p:cNvSpPr>
            <a:spLocks noChangeArrowheads="1"/>
          </p:cNvSpPr>
          <p:nvPr/>
        </p:nvSpPr>
        <p:spPr bwMode="auto">
          <a:xfrm>
            <a:off x="2057400" y="2743201"/>
            <a:ext cx="22812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Τυπική απόκλιση</a:t>
            </a:r>
            <a:endParaRPr lang="en-US" altLang="el-GR" sz="2200" b="1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9" name="Rectangle 1039"/>
          <p:cNvSpPr>
            <a:spLocks noChangeArrowheads="1"/>
          </p:cNvSpPr>
          <p:nvPr/>
        </p:nvSpPr>
        <p:spPr bwMode="auto">
          <a:xfrm>
            <a:off x="2079626" y="3074989"/>
            <a:ext cx="12049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el-GR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Δείγμα</a:t>
            </a:r>
            <a:r>
              <a:rPr lang="en-US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36880" name="Group 1040"/>
          <p:cNvGrpSpPr>
            <a:grpSpLocks/>
          </p:cNvGrpSpPr>
          <p:nvPr/>
        </p:nvGrpSpPr>
        <p:grpSpPr bwMode="auto">
          <a:xfrm>
            <a:off x="5029200" y="2773363"/>
            <a:ext cx="1835150" cy="900112"/>
            <a:chOff x="2208" y="1747"/>
            <a:chExt cx="1156" cy="567"/>
          </a:xfrm>
        </p:grpSpPr>
        <p:sp>
          <p:nvSpPr>
            <p:cNvPr id="36925" name="Line 1041"/>
            <p:cNvSpPr>
              <a:spLocks noChangeShapeType="1"/>
            </p:cNvSpPr>
            <p:nvPr/>
          </p:nvSpPr>
          <p:spPr bwMode="auto">
            <a:xfrm>
              <a:off x="3053" y="1843"/>
              <a:ext cx="1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26" name="Line 1042"/>
            <p:cNvSpPr>
              <a:spLocks noChangeShapeType="1"/>
            </p:cNvSpPr>
            <p:nvPr/>
          </p:nvSpPr>
          <p:spPr bwMode="auto">
            <a:xfrm>
              <a:off x="2353" y="2088"/>
              <a:ext cx="9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27" name="Line 1043"/>
            <p:cNvSpPr>
              <a:spLocks noChangeShapeType="1"/>
            </p:cNvSpPr>
            <p:nvPr/>
          </p:nvSpPr>
          <p:spPr bwMode="auto">
            <a:xfrm flipV="1">
              <a:off x="2208" y="2077"/>
              <a:ext cx="22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28" name="Line 1044"/>
            <p:cNvSpPr>
              <a:spLocks noChangeShapeType="1"/>
            </p:cNvSpPr>
            <p:nvPr/>
          </p:nvSpPr>
          <p:spPr bwMode="auto">
            <a:xfrm>
              <a:off x="2238" y="2087"/>
              <a:ext cx="38" cy="1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29" name="Line 1045"/>
            <p:cNvSpPr>
              <a:spLocks noChangeShapeType="1"/>
            </p:cNvSpPr>
            <p:nvPr/>
          </p:nvSpPr>
          <p:spPr bwMode="auto">
            <a:xfrm flipV="1">
              <a:off x="2286" y="1759"/>
              <a:ext cx="42" cy="5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30" name="Line 1046"/>
            <p:cNvSpPr>
              <a:spLocks noChangeShapeType="1"/>
            </p:cNvSpPr>
            <p:nvPr/>
          </p:nvSpPr>
          <p:spPr bwMode="auto">
            <a:xfrm>
              <a:off x="2336" y="1763"/>
              <a:ext cx="10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31" name="Rectangle 1047"/>
            <p:cNvSpPr>
              <a:spLocks noChangeArrowheads="1"/>
            </p:cNvSpPr>
            <p:nvPr/>
          </p:nvSpPr>
          <p:spPr bwMode="auto">
            <a:xfrm>
              <a:off x="2596" y="1828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000" i="1">
                  <a:solidFill>
                    <a:prstClr val="black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6932" name="Rectangle 1048"/>
            <p:cNvSpPr>
              <a:spLocks noChangeArrowheads="1"/>
            </p:cNvSpPr>
            <p:nvPr/>
          </p:nvSpPr>
          <p:spPr bwMode="auto">
            <a:xfrm>
              <a:off x="2972" y="1828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000" i="1">
                  <a:solidFill>
                    <a:prstClr val="black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6933" name="Rectangle 1049"/>
            <p:cNvSpPr>
              <a:spLocks noChangeArrowheads="1"/>
            </p:cNvSpPr>
            <p:nvPr/>
          </p:nvSpPr>
          <p:spPr bwMode="auto">
            <a:xfrm>
              <a:off x="2613" y="206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000" i="1">
                  <a:solidFill>
                    <a:prstClr val="black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6934" name="Rectangle 1050"/>
            <p:cNvSpPr>
              <a:spLocks noChangeArrowheads="1"/>
            </p:cNvSpPr>
            <p:nvPr/>
          </p:nvSpPr>
          <p:spPr bwMode="auto">
            <a:xfrm>
              <a:off x="2723" y="1941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1200" i="1">
                  <a:solidFill>
                    <a:prstClr val="black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6935" name="Rectangle 1051"/>
            <p:cNvSpPr>
              <a:spLocks noChangeArrowheads="1"/>
            </p:cNvSpPr>
            <p:nvPr/>
          </p:nvSpPr>
          <p:spPr bwMode="auto">
            <a:xfrm>
              <a:off x="2824" y="1828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000">
                  <a:solidFill>
                    <a:prstClr val="black"/>
                  </a:solidFill>
                  <a:latin typeface="Symbol" panose="05050102010706020507" pitchFamily="18" charset="2"/>
                </a:rPr>
                <a:t></a:t>
              </a:r>
            </a:p>
          </p:txBody>
        </p:sp>
        <p:sp>
          <p:nvSpPr>
            <p:cNvPr id="36936" name="Rectangle 1052"/>
            <p:cNvSpPr>
              <a:spLocks noChangeArrowheads="1"/>
            </p:cNvSpPr>
            <p:nvPr/>
          </p:nvSpPr>
          <p:spPr bwMode="auto">
            <a:xfrm>
              <a:off x="2758" y="2064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000">
                  <a:solidFill>
                    <a:prstClr val="black"/>
                  </a:solidFill>
                  <a:latin typeface="Symbol" panose="05050102010706020507" pitchFamily="18" charset="2"/>
                </a:rPr>
                <a:t></a:t>
              </a:r>
            </a:p>
          </p:txBody>
        </p:sp>
        <p:sp>
          <p:nvSpPr>
            <p:cNvPr id="36937" name="Rectangle 1053"/>
            <p:cNvSpPr>
              <a:spLocks noChangeArrowheads="1"/>
            </p:cNvSpPr>
            <p:nvPr/>
          </p:nvSpPr>
          <p:spPr bwMode="auto">
            <a:xfrm>
              <a:off x="2511" y="1777"/>
              <a:ext cx="185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600">
                  <a:solidFill>
                    <a:prstClr val="black"/>
                  </a:solidFill>
                  <a:latin typeface="Symbol" panose="05050102010706020507" pitchFamily="18" charset="2"/>
                </a:rPr>
                <a:t></a:t>
              </a:r>
            </a:p>
          </p:txBody>
        </p:sp>
        <p:sp>
          <p:nvSpPr>
            <p:cNvPr id="36938" name="Rectangle 1054"/>
            <p:cNvSpPr>
              <a:spLocks noChangeArrowheads="1"/>
            </p:cNvSpPr>
            <p:nvPr/>
          </p:nvSpPr>
          <p:spPr bwMode="auto">
            <a:xfrm>
              <a:off x="3110" y="1777"/>
              <a:ext cx="185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600">
                  <a:solidFill>
                    <a:prstClr val="black"/>
                  </a:solidFill>
                  <a:latin typeface="Symbol" panose="05050102010706020507" pitchFamily="18" charset="2"/>
                </a:rPr>
                <a:t></a:t>
              </a:r>
            </a:p>
          </p:txBody>
        </p:sp>
        <p:sp>
          <p:nvSpPr>
            <p:cNvPr id="36939" name="Rectangle 1055"/>
            <p:cNvSpPr>
              <a:spLocks noChangeArrowheads="1"/>
            </p:cNvSpPr>
            <p:nvPr/>
          </p:nvSpPr>
          <p:spPr bwMode="auto">
            <a:xfrm>
              <a:off x="2291" y="1758"/>
              <a:ext cx="311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3400">
                  <a:solidFill>
                    <a:prstClr val="black"/>
                  </a:solidFill>
                  <a:latin typeface="Symbol" panose="05050102010706020507" pitchFamily="18" charset="2"/>
                </a:rPr>
                <a:t></a:t>
              </a:r>
            </a:p>
          </p:txBody>
        </p:sp>
        <p:sp>
          <p:nvSpPr>
            <p:cNvPr id="36940" name="Rectangle 1056"/>
            <p:cNvSpPr>
              <a:spLocks noChangeArrowheads="1"/>
            </p:cNvSpPr>
            <p:nvPr/>
          </p:nvSpPr>
          <p:spPr bwMode="auto">
            <a:xfrm>
              <a:off x="3184" y="1747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1600">
                  <a:solidFill>
                    <a:prstClr val="black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6941" name="Rectangle 1057"/>
            <p:cNvSpPr>
              <a:spLocks noChangeArrowheads="1"/>
            </p:cNvSpPr>
            <p:nvPr/>
          </p:nvSpPr>
          <p:spPr bwMode="auto">
            <a:xfrm>
              <a:off x="2880" y="206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000">
                  <a:solidFill>
                    <a:prstClr val="black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36881" name="Rectangle 1058"/>
          <p:cNvSpPr>
            <a:spLocks noChangeArrowheads="1"/>
          </p:cNvSpPr>
          <p:nvPr/>
        </p:nvSpPr>
        <p:spPr bwMode="auto">
          <a:xfrm>
            <a:off x="7045326" y="2728914"/>
            <a:ext cx="24749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Διασπορά γύρω από</a:t>
            </a:r>
            <a:endParaRPr lang="en-US" altLang="el-GR" sz="2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2" name="Rectangle 1059"/>
          <p:cNvSpPr>
            <a:spLocks noChangeArrowheads="1"/>
          </p:cNvSpPr>
          <p:nvPr/>
        </p:nvSpPr>
        <p:spPr bwMode="auto">
          <a:xfrm>
            <a:off x="7045326" y="3052764"/>
            <a:ext cx="3344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τον μέσο όρο του δείγματος</a:t>
            </a:r>
            <a:endParaRPr lang="en-US" altLang="el-GR" sz="2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3" name="Rectangle 1060"/>
          <p:cNvSpPr>
            <a:spLocks noChangeArrowheads="1"/>
          </p:cNvSpPr>
          <p:nvPr/>
        </p:nvSpPr>
        <p:spPr bwMode="auto">
          <a:xfrm>
            <a:off x="2079625" y="3725864"/>
            <a:ext cx="22812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Τυπική απόκλιση</a:t>
            </a:r>
            <a:endParaRPr lang="en-US" altLang="el-GR" sz="2200" b="1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4" name="Rectangle 1061"/>
          <p:cNvSpPr>
            <a:spLocks noChangeArrowheads="1"/>
          </p:cNvSpPr>
          <p:nvPr/>
        </p:nvSpPr>
        <p:spPr bwMode="auto">
          <a:xfrm>
            <a:off x="2079626" y="4062414"/>
            <a:ext cx="17573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el-GR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Πληθυσμός</a:t>
            </a:r>
            <a:r>
              <a:rPr lang="en-US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36885" name="Group 1062"/>
          <p:cNvGrpSpPr>
            <a:grpSpLocks/>
          </p:cNvGrpSpPr>
          <p:nvPr/>
        </p:nvGrpSpPr>
        <p:grpSpPr bwMode="auto">
          <a:xfrm>
            <a:off x="4997450" y="3740151"/>
            <a:ext cx="1949450" cy="963613"/>
            <a:chOff x="2188" y="2679"/>
            <a:chExt cx="1228" cy="607"/>
          </a:xfrm>
        </p:grpSpPr>
        <p:sp>
          <p:nvSpPr>
            <p:cNvPr id="36910" name="Line 1063"/>
            <p:cNvSpPr>
              <a:spLocks noChangeShapeType="1"/>
            </p:cNvSpPr>
            <p:nvPr/>
          </p:nvSpPr>
          <p:spPr bwMode="auto">
            <a:xfrm>
              <a:off x="2333" y="3020"/>
              <a:ext cx="10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11" name="Line 1064"/>
            <p:cNvSpPr>
              <a:spLocks noChangeShapeType="1"/>
            </p:cNvSpPr>
            <p:nvPr/>
          </p:nvSpPr>
          <p:spPr bwMode="auto">
            <a:xfrm flipV="1">
              <a:off x="2188" y="3009"/>
              <a:ext cx="22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12" name="Line 1065"/>
            <p:cNvSpPr>
              <a:spLocks noChangeShapeType="1"/>
            </p:cNvSpPr>
            <p:nvPr/>
          </p:nvSpPr>
          <p:spPr bwMode="auto">
            <a:xfrm>
              <a:off x="2218" y="3019"/>
              <a:ext cx="38" cy="1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13" name="Line 1066"/>
            <p:cNvSpPr>
              <a:spLocks noChangeShapeType="1"/>
            </p:cNvSpPr>
            <p:nvPr/>
          </p:nvSpPr>
          <p:spPr bwMode="auto">
            <a:xfrm flipV="1">
              <a:off x="2266" y="2691"/>
              <a:ext cx="42" cy="5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14" name="Line 1067"/>
            <p:cNvSpPr>
              <a:spLocks noChangeShapeType="1"/>
            </p:cNvSpPr>
            <p:nvPr/>
          </p:nvSpPr>
          <p:spPr bwMode="auto">
            <a:xfrm>
              <a:off x="2316" y="2695"/>
              <a:ext cx="10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15" name="Rectangle 1068"/>
            <p:cNvSpPr>
              <a:spLocks noChangeArrowheads="1"/>
            </p:cNvSpPr>
            <p:nvPr/>
          </p:nvSpPr>
          <p:spPr bwMode="auto">
            <a:xfrm>
              <a:off x="2576" y="2760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000" i="1">
                  <a:solidFill>
                    <a:prstClr val="black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6916" name="Rectangle 1069"/>
            <p:cNvSpPr>
              <a:spLocks noChangeArrowheads="1"/>
            </p:cNvSpPr>
            <p:nvPr/>
          </p:nvSpPr>
          <p:spPr bwMode="auto">
            <a:xfrm>
              <a:off x="2737" y="3036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000" i="1">
                  <a:solidFill>
                    <a:prstClr val="black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6917" name="Rectangle 1070"/>
            <p:cNvSpPr>
              <a:spLocks noChangeArrowheads="1"/>
            </p:cNvSpPr>
            <p:nvPr/>
          </p:nvSpPr>
          <p:spPr bwMode="auto">
            <a:xfrm>
              <a:off x="2703" y="2873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1200" i="1">
                  <a:solidFill>
                    <a:prstClr val="black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6918" name="Rectangle 1071"/>
            <p:cNvSpPr>
              <a:spLocks noChangeArrowheads="1"/>
            </p:cNvSpPr>
            <p:nvPr/>
          </p:nvSpPr>
          <p:spPr bwMode="auto">
            <a:xfrm>
              <a:off x="3057" y="2873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1200" i="1">
                  <a:solidFill>
                    <a:prstClr val="black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6919" name="Rectangle 1072"/>
            <p:cNvSpPr>
              <a:spLocks noChangeArrowheads="1"/>
            </p:cNvSpPr>
            <p:nvPr/>
          </p:nvSpPr>
          <p:spPr bwMode="auto">
            <a:xfrm>
              <a:off x="2804" y="2760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000">
                  <a:solidFill>
                    <a:prstClr val="black"/>
                  </a:solidFill>
                  <a:latin typeface="Symbol" panose="05050102010706020507" pitchFamily="18" charset="2"/>
                </a:rPr>
                <a:t></a:t>
              </a:r>
            </a:p>
          </p:txBody>
        </p:sp>
        <p:sp>
          <p:nvSpPr>
            <p:cNvPr id="36920" name="Rectangle 1073"/>
            <p:cNvSpPr>
              <a:spLocks noChangeArrowheads="1"/>
            </p:cNvSpPr>
            <p:nvPr/>
          </p:nvSpPr>
          <p:spPr bwMode="auto">
            <a:xfrm>
              <a:off x="2491" y="2709"/>
              <a:ext cx="185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600">
                  <a:solidFill>
                    <a:prstClr val="black"/>
                  </a:solidFill>
                  <a:latin typeface="Symbol" panose="05050102010706020507" pitchFamily="18" charset="2"/>
                </a:rPr>
                <a:t></a:t>
              </a:r>
            </a:p>
          </p:txBody>
        </p:sp>
        <p:sp>
          <p:nvSpPr>
            <p:cNvPr id="36921" name="Rectangle 1074"/>
            <p:cNvSpPr>
              <a:spLocks noChangeArrowheads="1"/>
            </p:cNvSpPr>
            <p:nvPr/>
          </p:nvSpPr>
          <p:spPr bwMode="auto">
            <a:xfrm>
              <a:off x="3161" y="2709"/>
              <a:ext cx="185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600">
                  <a:solidFill>
                    <a:prstClr val="black"/>
                  </a:solidFill>
                  <a:latin typeface="Symbol" panose="05050102010706020507" pitchFamily="18" charset="2"/>
                </a:rPr>
                <a:t></a:t>
              </a:r>
            </a:p>
          </p:txBody>
        </p:sp>
        <p:sp>
          <p:nvSpPr>
            <p:cNvPr id="36922" name="Rectangle 1075"/>
            <p:cNvSpPr>
              <a:spLocks noChangeArrowheads="1"/>
            </p:cNvSpPr>
            <p:nvPr/>
          </p:nvSpPr>
          <p:spPr bwMode="auto">
            <a:xfrm>
              <a:off x="2271" y="2690"/>
              <a:ext cx="311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3400">
                  <a:solidFill>
                    <a:prstClr val="black"/>
                  </a:solidFill>
                  <a:latin typeface="Symbol" panose="05050102010706020507" pitchFamily="18" charset="2"/>
                </a:rPr>
                <a:t></a:t>
              </a:r>
            </a:p>
          </p:txBody>
        </p:sp>
        <p:sp>
          <p:nvSpPr>
            <p:cNvPr id="36923" name="Rectangle 1076"/>
            <p:cNvSpPr>
              <a:spLocks noChangeArrowheads="1"/>
            </p:cNvSpPr>
            <p:nvPr/>
          </p:nvSpPr>
          <p:spPr bwMode="auto">
            <a:xfrm>
              <a:off x="2942" y="2760"/>
              <a:ext cx="2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2000">
                  <a:solidFill>
                    <a:prstClr val="black"/>
                  </a:solidFill>
                  <a:latin typeface="Symbol" panose="05050102010706020507" pitchFamily="18" charset="2"/>
                </a:rPr>
                <a:t></a:t>
              </a:r>
            </a:p>
          </p:txBody>
        </p:sp>
        <p:sp>
          <p:nvSpPr>
            <p:cNvPr id="36924" name="Rectangle 1077"/>
            <p:cNvSpPr>
              <a:spLocks noChangeArrowheads="1"/>
            </p:cNvSpPr>
            <p:nvPr/>
          </p:nvSpPr>
          <p:spPr bwMode="auto">
            <a:xfrm>
              <a:off x="3236" y="2679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l-GR" sz="1600">
                  <a:solidFill>
                    <a:prstClr val="black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6886" name="Rectangle 1078"/>
          <p:cNvSpPr>
            <a:spLocks noChangeArrowheads="1"/>
          </p:cNvSpPr>
          <p:nvPr/>
        </p:nvSpPr>
        <p:spPr bwMode="auto">
          <a:xfrm>
            <a:off x="7045326" y="3716339"/>
            <a:ext cx="19732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Διασπορά γύρω</a:t>
            </a:r>
            <a:endParaRPr lang="en-US" altLang="el-GR" sz="2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7" name="Rectangle 1079"/>
          <p:cNvSpPr>
            <a:spLocks noChangeArrowheads="1"/>
          </p:cNvSpPr>
          <p:nvPr/>
        </p:nvSpPr>
        <p:spPr bwMode="auto">
          <a:xfrm>
            <a:off x="7045326" y="4040188"/>
            <a:ext cx="23209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Από τον μέσο όρο </a:t>
            </a:r>
            <a:br>
              <a:rPr lang="el-GR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l-GR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του πληθυσμού </a:t>
            </a:r>
            <a:endParaRPr lang="en-US" altLang="el-GR" sz="2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8" name="Rectangle 1080"/>
          <p:cNvSpPr>
            <a:spLocks noChangeArrowheads="1"/>
          </p:cNvSpPr>
          <p:nvPr/>
        </p:nvSpPr>
        <p:spPr bwMode="auto">
          <a:xfrm>
            <a:off x="2079625" y="4754564"/>
            <a:ext cx="16652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Διακύμανση</a:t>
            </a:r>
            <a:endParaRPr lang="en-US" altLang="el-GR" sz="2200" b="1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9" name="Rectangle 1081"/>
          <p:cNvSpPr>
            <a:spLocks noChangeArrowheads="1"/>
          </p:cNvSpPr>
          <p:nvPr/>
        </p:nvSpPr>
        <p:spPr bwMode="auto">
          <a:xfrm>
            <a:off x="2079626" y="5091114"/>
            <a:ext cx="12049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el-GR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Δείγμα</a:t>
            </a:r>
            <a:r>
              <a:rPr lang="en-US" altLang="el-GR" sz="2200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6890" name="Rectangle 1082"/>
          <p:cNvSpPr>
            <a:spLocks noChangeArrowheads="1"/>
          </p:cNvSpPr>
          <p:nvPr/>
        </p:nvSpPr>
        <p:spPr bwMode="auto">
          <a:xfrm>
            <a:off x="5219700" y="4768850"/>
            <a:ext cx="36548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400">
                <a:solidFill>
                  <a:prstClr val="black"/>
                </a:solidFill>
                <a:latin typeface="Symbol" panose="05050102010706020507" pitchFamily="18" charset="2"/>
              </a:rPr>
              <a:t></a:t>
            </a:r>
          </a:p>
        </p:txBody>
      </p:sp>
      <p:sp>
        <p:nvSpPr>
          <p:cNvPr id="36891" name="Rectangle 1083"/>
          <p:cNvSpPr>
            <a:spLocks noChangeArrowheads="1"/>
          </p:cNvSpPr>
          <p:nvPr/>
        </p:nvSpPr>
        <p:spPr bwMode="auto">
          <a:xfrm>
            <a:off x="5407026" y="4787900"/>
            <a:ext cx="277321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6892" name="Rectangle 1084"/>
          <p:cNvSpPr>
            <a:spLocks noChangeArrowheads="1"/>
          </p:cNvSpPr>
          <p:nvPr/>
        </p:nvSpPr>
        <p:spPr bwMode="auto">
          <a:xfrm>
            <a:off x="5500688" y="4787900"/>
            <a:ext cx="355868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 i="1">
                <a:solidFill>
                  <a:prstClr val="black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6893" name="Rectangle 1085"/>
          <p:cNvSpPr>
            <a:spLocks noChangeArrowheads="1"/>
          </p:cNvSpPr>
          <p:nvPr/>
        </p:nvSpPr>
        <p:spPr bwMode="auto">
          <a:xfrm>
            <a:off x="5686426" y="4918075"/>
            <a:ext cx="23243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1400" i="1">
                <a:solidFill>
                  <a:prstClr val="black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36894" name="Rectangle 1086"/>
          <p:cNvSpPr>
            <a:spLocks noChangeArrowheads="1"/>
          </p:cNvSpPr>
          <p:nvPr/>
        </p:nvSpPr>
        <p:spPr bwMode="auto">
          <a:xfrm>
            <a:off x="5754688" y="4787900"/>
            <a:ext cx="394340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sz="2000">
                <a:solidFill>
                  <a:prstClr val="black"/>
                </a:solidFill>
                <a:latin typeface="Symbol" panose="05050102010706020507" pitchFamily="18" charset="2"/>
              </a:rPr>
              <a:t></a:t>
            </a:r>
          </a:p>
        </p:txBody>
      </p:sp>
      <p:sp>
        <p:nvSpPr>
          <p:cNvPr id="36895" name="Rectangle 1087"/>
          <p:cNvSpPr>
            <a:spLocks noChangeArrowheads="1"/>
          </p:cNvSpPr>
          <p:nvPr/>
        </p:nvSpPr>
        <p:spPr bwMode="auto">
          <a:xfrm>
            <a:off x="5943600" y="4800600"/>
            <a:ext cx="323808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>
                <a:solidFill>
                  <a:prstClr val="black"/>
                </a:solidFill>
                <a:latin typeface="Symbol" panose="05050102010706020507" pitchFamily="18" charset="2"/>
              </a:rPr>
              <a:t></a:t>
            </a:r>
          </a:p>
        </p:txBody>
      </p:sp>
      <p:sp>
        <p:nvSpPr>
          <p:cNvPr id="36896" name="Rectangle 1088"/>
          <p:cNvSpPr>
            <a:spLocks noChangeArrowheads="1"/>
          </p:cNvSpPr>
          <p:nvPr/>
        </p:nvSpPr>
        <p:spPr bwMode="auto">
          <a:xfrm>
            <a:off x="6054725" y="4787900"/>
            <a:ext cx="355868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 i="1">
                <a:solidFill>
                  <a:prstClr val="black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6897" name="Rectangle 1089"/>
          <p:cNvSpPr>
            <a:spLocks noChangeArrowheads="1"/>
          </p:cNvSpPr>
          <p:nvPr/>
        </p:nvSpPr>
        <p:spPr bwMode="auto">
          <a:xfrm>
            <a:off x="6303964" y="4787900"/>
            <a:ext cx="277321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6898" name="Rectangle 1090"/>
          <p:cNvSpPr>
            <a:spLocks noChangeArrowheads="1"/>
          </p:cNvSpPr>
          <p:nvPr/>
        </p:nvSpPr>
        <p:spPr bwMode="auto">
          <a:xfrm>
            <a:off x="6397625" y="4745038"/>
            <a:ext cx="27251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14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6899" name="Rectangle 1091"/>
          <p:cNvSpPr>
            <a:spLocks noChangeArrowheads="1"/>
          </p:cNvSpPr>
          <p:nvPr/>
        </p:nvSpPr>
        <p:spPr bwMode="auto">
          <a:xfrm>
            <a:off x="5576888" y="5118100"/>
            <a:ext cx="323808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 i="1">
                <a:solidFill>
                  <a:prstClr val="black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36900" name="Rectangle 1092"/>
          <p:cNvSpPr>
            <a:spLocks noChangeArrowheads="1"/>
          </p:cNvSpPr>
          <p:nvPr/>
        </p:nvSpPr>
        <p:spPr bwMode="auto">
          <a:xfrm>
            <a:off x="5732463" y="5118100"/>
            <a:ext cx="605936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 – 1</a:t>
            </a:r>
          </a:p>
        </p:txBody>
      </p:sp>
      <p:sp>
        <p:nvSpPr>
          <p:cNvPr id="36901" name="Rectangle 1093"/>
          <p:cNvSpPr>
            <a:spLocks noChangeArrowheads="1"/>
          </p:cNvSpPr>
          <p:nvPr/>
        </p:nvSpPr>
        <p:spPr bwMode="auto">
          <a:xfrm>
            <a:off x="7045325" y="4745039"/>
            <a:ext cx="3595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Το άθροισμα των τετραγώνων</a:t>
            </a:r>
            <a:endParaRPr lang="en-US" altLang="el-GR" sz="2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02" name="Rectangle 1094"/>
          <p:cNvSpPr>
            <a:spLocks noChangeArrowheads="1"/>
          </p:cNvSpPr>
          <p:nvPr/>
        </p:nvSpPr>
        <p:spPr bwMode="auto">
          <a:xfrm>
            <a:off x="7045325" y="5068889"/>
            <a:ext cx="20526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l-GR" altLang="el-GR" sz="2200">
                <a:solidFill>
                  <a:prstClr val="black"/>
                </a:solidFill>
                <a:latin typeface="Times New Roman" panose="02020603050405020304" pitchFamily="18" charset="0"/>
              </a:rPr>
              <a:t>των αποκλίσεων</a:t>
            </a:r>
            <a:endParaRPr lang="en-US" altLang="el-GR" sz="2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03" name="Line 1095"/>
          <p:cNvSpPr>
            <a:spLocks noChangeShapeType="1"/>
          </p:cNvSpPr>
          <p:nvPr/>
        </p:nvSpPr>
        <p:spPr bwMode="auto">
          <a:xfrm>
            <a:off x="2133600" y="3684588"/>
            <a:ext cx="7772400" cy="0"/>
          </a:xfrm>
          <a:prstGeom prst="line">
            <a:avLst/>
          </a:prstGeom>
          <a:noFill/>
          <a:ln w="28575">
            <a:solidFill>
              <a:srgbClr val="E9F0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904" name="Line 1096"/>
          <p:cNvSpPr>
            <a:spLocks noChangeShapeType="1"/>
          </p:cNvSpPr>
          <p:nvPr/>
        </p:nvSpPr>
        <p:spPr bwMode="auto">
          <a:xfrm>
            <a:off x="2133600" y="4724400"/>
            <a:ext cx="7772400" cy="0"/>
          </a:xfrm>
          <a:prstGeom prst="line">
            <a:avLst/>
          </a:prstGeom>
          <a:noFill/>
          <a:ln w="28575">
            <a:solidFill>
              <a:srgbClr val="E9F0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905" name="Line 1097"/>
          <p:cNvSpPr>
            <a:spLocks noChangeShapeType="1"/>
          </p:cNvSpPr>
          <p:nvPr/>
        </p:nvSpPr>
        <p:spPr bwMode="auto">
          <a:xfrm>
            <a:off x="2133600" y="5546725"/>
            <a:ext cx="7772400" cy="0"/>
          </a:xfrm>
          <a:prstGeom prst="line">
            <a:avLst/>
          </a:prstGeom>
          <a:noFill/>
          <a:ln w="28575">
            <a:solidFill>
              <a:srgbClr val="E9F0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906" name="Line 1098"/>
          <p:cNvSpPr>
            <a:spLocks noChangeShapeType="1"/>
          </p:cNvSpPr>
          <p:nvPr/>
        </p:nvSpPr>
        <p:spPr bwMode="auto">
          <a:xfrm>
            <a:off x="7010400" y="1905000"/>
            <a:ext cx="0" cy="3657600"/>
          </a:xfrm>
          <a:prstGeom prst="line">
            <a:avLst/>
          </a:prstGeom>
          <a:noFill/>
          <a:ln w="28575">
            <a:solidFill>
              <a:srgbClr val="E9F0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907" name="Line 1099"/>
          <p:cNvSpPr>
            <a:spLocks noChangeShapeType="1"/>
          </p:cNvSpPr>
          <p:nvPr/>
        </p:nvSpPr>
        <p:spPr bwMode="auto">
          <a:xfrm>
            <a:off x="4791075" y="1905000"/>
            <a:ext cx="0" cy="3657600"/>
          </a:xfrm>
          <a:prstGeom prst="line">
            <a:avLst/>
          </a:prstGeom>
          <a:noFill/>
          <a:ln w="28575">
            <a:solidFill>
              <a:srgbClr val="E9F0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908" name="Line 1100"/>
          <p:cNvSpPr>
            <a:spLocks noChangeShapeType="1"/>
          </p:cNvSpPr>
          <p:nvPr/>
        </p:nvSpPr>
        <p:spPr bwMode="auto">
          <a:xfrm>
            <a:off x="2133600" y="2728913"/>
            <a:ext cx="7772400" cy="0"/>
          </a:xfrm>
          <a:prstGeom prst="line">
            <a:avLst/>
          </a:prstGeom>
          <a:noFill/>
          <a:ln w="28575">
            <a:solidFill>
              <a:srgbClr val="E9F0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909" name="Line 1101"/>
          <p:cNvSpPr>
            <a:spLocks noChangeShapeType="1"/>
          </p:cNvSpPr>
          <p:nvPr/>
        </p:nvSpPr>
        <p:spPr bwMode="auto">
          <a:xfrm>
            <a:off x="5334000" y="519588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Συνδιακύμανση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/>
              <a:t>Οι μεταβλητές που </a:t>
            </a:r>
            <a:r>
              <a:rPr lang="el-GR" i="1" dirty="0">
                <a:effectLst/>
              </a:rPr>
              <a:t>συμμεταβάλλονται</a:t>
            </a:r>
            <a:r>
              <a:rPr lang="el-GR" dirty="0" smtClean="0"/>
              <a:t> </a:t>
            </a:r>
            <a:r>
              <a:rPr lang="el-GR" i="1" dirty="0" smtClean="0">
                <a:effectLst/>
              </a:rPr>
              <a:t>αντιστρόφως</a:t>
            </a:r>
            <a:r>
              <a:rPr lang="en-US" dirty="0" smtClean="0"/>
              <a:t>, </a:t>
            </a:r>
            <a:r>
              <a:rPr lang="el-GR" dirty="0" smtClean="0"/>
              <a:t>εμφανίζονται σε αντίθετες πλευρές των μέσων όρων της καθεμιάς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/>
              <a:t>Όταν το κάπνισμα είναι πάνω από τον μέσο όρο καπνίσματος, ο όγκος των πνευμόνων είναι μικρότερος από τον μέσο όρο του όγκου</a:t>
            </a:r>
            <a:endParaRPr lang="en-US" sz="1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/>
              <a:t>Ο μέσος όρος των γινομένων των αποκλίσεων από τους μέσους όρους του καπνίσματος και του όγκου είναι μια σχέση που συνδέει τις δύο αυτές μεταβλητές</a:t>
            </a:r>
            <a:endParaRPr lang="en-US" dirty="0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0EE1090-5FA4-4146-B2EC-048724D079CA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Η συνδιακύμανση στο δείγμα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Όπως και με την διακύμανση</a:t>
            </a:r>
            <a:r>
              <a:rPr lang="en-US" cap="all" dirty="0" smtClean="0"/>
              <a:t>, </a:t>
            </a:r>
            <a:r>
              <a:rPr lang="el-GR" dirty="0" smtClean="0"/>
              <a:t>για θεωρητικούς λόγους</a:t>
            </a:r>
            <a:r>
              <a:rPr lang="en-US" dirty="0" smtClean="0"/>
              <a:t>, </a:t>
            </a:r>
            <a:r>
              <a:rPr lang="el-GR" dirty="0" smtClean="0"/>
              <a:t>χρησιμοποιούμε το</a:t>
            </a:r>
            <a:r>
              <a:rPr lang="en-US" dirty="0" smtClean="0"/>
              <a:t> 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-1</a:t>
            </a:r>
            <a:r>
              <a:rPr lang="en-US" dirty="0" smtClean="0"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l-GR" dirty="0" smtClean="0"/>
              <a:t>όχι το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/>
              <a:t> .  </a:t>
            </a:r>
            <a:r>
              <a:rPr lang="el-GR" dirty="0" smtClean="0"/>
              <a:t>Έτσι</a:t>
            </a:r>
            <a:r>
              <a:rPr lang="en-US" dirty="0" smtClean="0"/>
              <a:t>,</a:t>
            </a:r>
            <a:endParaRPr lang="en-US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895600" y="3810000"/>
          <a:ext cx="609600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3" imgW="5168880" imgH="1066680" progId="Equation.DSMT4">
                  <p:embed/>
                </p:oleObj>
              </mc:Choice>
              <mc:Fallback>
                <p:oleObj name="Equation" r:id="rId3" imgW="5168880" imgH="1066680" progId="Equation.DSMT4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0"/>
                        <a:ext cx="6096000" cy="1258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751E959-560E-4D2A-B94C-AC5487A9063C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733800" y="2159001"/>
          <a:ext cx="4724400" cy="3632479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879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l-GR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Τσιγάρα </a:t>
                      </a: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X </a:t>
                      </a:r>
                      <a:r>
                        <a:rPr kumimoji="0" lang="en-US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l-GR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Πνεύμονες </a:t>
                      </a: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Y </a:t>
                      </a:r>
                      <a:r>
                        <a:rPr kumimoji="0" lang="en-U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02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264C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264C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64"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77724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0" marR="77724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64"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77724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0" marR="77724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64"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77724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0" marR="77724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664"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77724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77724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64"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77724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77724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42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77724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777240" marT="0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552"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77724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0" marR="77724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277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679425" y="284163"/>
            <a:ext cx="890996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Υπολογισμός της συνδιακύμανσης</a:t>
            </a:r>
            <a:endParaRPr lang="en-US" dirty="0"/>
          </a:p>
        </p:txBody>
      </p:sp>
      <p:sp>
        <p:nvSpPr>
          <p:cNvPr id="2089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309995F-9F16-43F0-BAEC-373799A45DF4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50" name="Object 127"/>
          <p:cNvGraphicFramePr>
            <a:graphicFrameLocks noChangeAspect="1"/>
          </p:cNvGraphicFramePr>
          <p:nvPr/>
        </p:nvGraphicFramePr>
        <p:xfrm>
          <a:off x="4419600" y="5295900"/>
          <a:ext cx="5349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3" imgW="291960" imgH="190440" progId="Equation.DSMT4">
                  <p:embed/>
                </p:oleObj>
              </mc:Choice>
              <mc:Fallback>
                <p:oleObj name="Equation" r:id="rId3" imgW="291960" imgH="190440" progId="Equation.DSMT4">
                  <p:embed/>
                  <p:pic>
                    <p:nvPicPr>
                      <p:cNvPr id="205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295900"/>
                        <a:ext cx="53498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28"/>
          <p:cNvGraphicFramePr>
            <a:graphicFrameLocks noChangeAspect="1"/>
          </p:cNvGraphicFramePr>
          <p:nvPr/>
        </p:nvGraphicFramePr>
        <p:xfrm>
          <a:off x="6705600" y="5257800"/>
          <a:ext cx="609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5" imgW="266400" imgH="190440" progId="Equation.DSMT4">
                  <p:embed/>
                </p:oleObj>
              </mc:Choice>
              <mc:Fallback>
                <p:oleObj name="Equation" r:id="rId5" imgW="266400" imgH="190440" progId="Equation.DSMT4">
                  <p:embed/>
                  <p:pic>
                    <p:nvPicPr>
                      <p:cNvPr id="2051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257800"/>
                        <a:ext cx="609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/>
              <a:t>Υπολογισμός της </a:t>
            </a:r>
            <a:r>
              <a:rPr lang="el-GR" sz="4000" dirty="0" err="1"/>
              <a:t>συνδιακύμανσης</a:t>
            </a:r>
            <a:endParaRPr lang="en-US" sz="4000" dirty="0"/>
          </a:p>
        </p:txBody>
      </p:sp>
      <p:graphicFrame>
        <p:nvGraphicFramePr>
          <p:cNvPr id="32892" name="Group 124"/>
          <p:cNvGraphicFramePr>
            <a:graphicFrameLocks noGrp="1"/>
          </p:cNvGraphicFramePr>
          <p:nvPr>
            <p:ph idx="1"/>
            <p:extLst/>
          </p:nvPr>
        </p:nvGraphicFramePr>
        <p:xfrm>
          <a:off x="2209801" y="1752600"/>
          <a:ext cx="7772401" cy="4557980"/>
        </p:xfrm>
        <a:graphic>
          <a:graphicData uri="http://schemas.openxmlformats.org/drawingml/2006/table">
            <a:tbl>
              <a:tblPr/>
              <a:tblGrid>
                <a:gridCol w="1491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4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490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2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Τσιγ</a:t>
                      </a:r>
                      <a:r>
                        <a:rPr kumimoji="0" lang="el-GR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2800" b="0" i="0" u="none" strike="noStrike" dirty="0" smtClean="0">
                          <a:solidFill>
                            <a:srgbClr val="00264C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264C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(</a:t>
                      </a:r>
                      <a:r>
                        <a:rPr lang="en-US" sz="2800" b="0" i="1" u="none" strike="noStrike" kern="1200" dirty="0" smtClean="0">
                          <a:solidFill>
                            <a:srgbClr val="00264C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X </a:t>
                      </a:r>
                      <a:r>
                        <a:rPr lang="en-US" sz="2800" b="0" i="0" u="none" strike="noStrike" dirty="0" smtClean="0">
                          <a:solidFill>
                            <a:srgbClr val="00264C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1" u="none" strike="noStrike" dirty="0">
                          <a:solidFill>
                            <a:srgbClr val="00264C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1" u="none" strike="noStrike" dirty="0">
                          <a:solidFill>
                            <a:srgbClr val="00264C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1" u="none" strike="noStrike" dirty="0">
                          <a:solidFill>
                            <a:srgbClr val="00264C"/>
                          </a:solidFill>
                          <a:latin typeface="Times New Roman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kumimoji="0" lang="el-GR" sz="2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Χωρ</a:t>
                      </a:r>
                      <a:r>
                        <a:rPr kumimoji="0" lang="el-GR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dirty="0" smtClean="0">
                          <a:solidFill>
                            <a:srgbClr val="00264C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(</a:t>
                      </a:r>
                      <a:r>
                        <a:rPr lang="en-US" sz="2800" b="0" i="1" u="none" strike="noStrike" kern="1200" dirty="0" smtClean="0">
                          <a:solidFill>
                            <a:srgbClr val="00264C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Y </a:t>
                      </a:r>
                      <a:r>
                        <a:rPr lang="en-US" sz="2800" b="0" i="0" u="none" strike="noStrike" kern="1200" dirty="0" smtClean="0">
                          <a:solidFill>
                            <a:srgbClr val="00264C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)</a:t>
                      </a:r>
                      <a:endParaRPr lang="en-US" sz="2800" b="0" i="0" u="none" strike="noStrike" kern="1200" dirty="0">
                        <a:solidFill>
                          <a:srgbClr val="00264C"/>
                        </a:solidFill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120"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35329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0" marR="3532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-90</a:t>
                      </a:r>
                    </a:p>
                  </a:txBody>
                  <a:tcPr marL="0" marR="5652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3532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0" marR="3532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35329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0" marR="3532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-30</a:t>
                      </a:r>
                    </a:p>
                  </a:txBody>
                  <a:tcPr marL="0" marR="5652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3532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0" marR="3532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35329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3532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5652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0" marR="3532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0" marR="3532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35329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3532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-25</a:t>
                      </a:r>
                    </a:p>
                  </a:txBody>
                  <a:tcPr marL="0" marR="5652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0" marR="3532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3532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35329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3532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-70</a:t>
                      </a:r>
                    </a:p>
                  </a:txBody>
                  <a:tcPr marL="0" marR="5652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0" marR="3532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3532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60">
                <a:tc gridSpan="2">
                  <a:txBody>
                    <a:bodyPr/>
                    <a:lstStyle/>
                    <a:p>
                      <a:pPr algn="r" rtl="0" fontAlgn="ctr"/>
                      <a:endParaRPr kumimoji="0" 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353291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kumimoji="0" 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342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∑= </a:t>
                      </a: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0" marR="56526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/>
                      <a:endParaRPr kumimoji="0" 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35329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rtl="0" fontAlgn="ctr"/>
                      <a:endParaRPr kumimoji="0" 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3429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3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06B6856-1F7E-4350-B720-10A7AB40D0D9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5095876" y="2095500"/>
          <a:ext cx="20288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1002960" imgH="228600" progId="Equation.DSMT4">
                  <p:embed/>
                </p:oleObj>
              </mc:Choice>
              <mc:Fallback>
                <p:oleObj name="Equation" r:id="rId3" imgW="1002960" imgH="228600" progId="Equation.DSMT4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6" y="2095500"/>
                        <a:ext cx="20288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7315200" y="2095500"/>
          <a:ext cx="1028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5" imgW="482400" imgH="228600" progId="Equation.DSMT4">
                  <p:embed/>
                </p:oleObj>
              </mc:Choice>
              <mc:Fallback>
                <p:oleObj name="Equation" r:id="rId5" imgW="482400" imgH="228600" progId="Equation.DSMT4">
                  <p:embed/>
                  <p:pic>
                    <p:nvPicPr>
                      <p:cNvPr id="30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095500"/>
                        <a:ext cx="10287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3790950" y="2095500"/>
          <a:ext cx="1200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7" imgW="571320" imgH="228600" progId="Equation.DSMT4">
                  <p:embed/>
                </p:oleObj>
              </mc:Choice>
              <mc:Fallback>
                <p:oleObj name="Equation" r:id="rId7" imgW="571320" imgH="228600" progId="Equation.DSMT4">
                  <p:embed/>
                  <p:pic>
                    <p:nvPicPr>
                      <p:cNvPr id="307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2095500"/>
                        <a:ext cx="12001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2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360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09800"/>
            <a:ext cx="7772400" cy="838200"/>
          </a:xfrm>
        </p:spPr>
        <p:txBody>
          <a:bodyPr/>
          <a:lstStyle/>
          <a:p>
            <a:pPr eaLnBrk="1" hangingPunct="1">
              <a:buFont typeface="Cambria Math" panose="02040503050406030204" pitchFamily="18" charset="0"/>
              <a:buNone/>
              <a:defRPr/>
            </a:pPr>
            <a:r>
              <a:rPr lang="en-US" dirty="0" smtClean="0"/>
              <a:t> </a:t>
            </a:r>
            <a:r>
              <a:rPr lang="el-GR" dirty="0" smtClean="0"/>
              <a:t>Το αποτέλεσμα είναι: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200401" y="3025776"/>
          <a:ext cx="5821363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3" imgW="3924000" imgH="939600" progId="Equation.DSMT4">
                  <p:embed/>
                </p:oleObj>
              </mc:Choice>
              <mc:Fallback>
                <p:oleObj name="Equation" r:id="rId3" imgW="3924000" imgH="939600" progId="Equation.DSMT4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3025776"/>
                        <a:ext cx="5821363" cy="139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5F46C26-EAAF-4EBD-AA60-0BAB4417A748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590800" y="609601"/>
          <a:ext cx="73152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600" b="0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Υπολογισμός συνδιακύμανσης</a:t>
                      </a:r>
                      <a:r>
                        <a:rPr lang="el-GR" sz="3600" b="0" baseline="0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685" marB="456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</a:rPr>
                        <a:t>(2)</a:t>
                      </a:r>
                      <a:endParaRPr lang="en-US" sz="3600" b="0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685" marB="456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1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752600" y="284163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dirty="0"/>
              <a:t>Συνδιακύμανση και μετασχηματισμός</a:t>
            </a:r>
            <a:endParaRPr lang="en-US" sz="4000" dirty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/>
          </p:nvPr>
        </p:nvGraphicFramePr>
        <p:xfrm>
          <a:off x="2433639" y="1905001"/>
          <a:ext cx="6505575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3" imgW="7162560" imgH="1917360" progId="Equation.DSMT4">
                  <p:embed/>
                </p:oleObj>
              </mc:Choice>
              <mc:Fallback>
                <p:oleObj name="Equation" r:id="rId3" imgW="7162560" imgH="1917360" progId="Equation.DSMT4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9" y="1905001"/>
                        <a:ext cx="6505575" cy="174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2895601" y="4572000"/>
          <a:ext cx="4714875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5" imgW="4394160" imgH="1066680" progId="Equation.DSMT4">
                  <p:embed/>
                </p:oleObj>
              </mc:Choice>
              <mc:Fallback>
                <p:oleObj name="Equation" r:id="rId5" imgW="4394160" imgH="1066680" progId="Equation.DSMT4">
                  <p:embed/>
                  <p:pic>
                    <p:nvPicPr>
                      <p:cNvPr id="51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4572000"/>
                        <a:ext cx="4714875" cy="114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DB36DB1-3F31-4E36-95ED-566AF918ECC0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/>
          </p:nvPr>
        </p:nvGraphicFramePr>
        <p:xfrm>
          <a:off x="3365500" y="4046538"/>
          <a:ext cx="21209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7" imgW="2336760" imgH="419040" progId="Equation.DSMT4">
                  <p:embed/>
                </p:oleObj>
              </mc:Choice>
              <mc:Fallback>
                <p:oleObj name="Equation" r:id="rId7" imgW="2336760" imgH="419040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4046538"/>
                        <a:ext cx="2120900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80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3600" dirty="0"/>
              <a:t> </a:t>
            </a: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F421057-4B62-4329-A089-1C1E816AFC4F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3092450" y="2247901"/>
          <a:ext cx="4298950" cy="307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Equation" r:id="rId3" imgW="4825800" imgH="3454200" progId="Equation.DSMT4">
                  <p:embed/>
                </p:oleObj>
              </mc:Choice>
              <mc:Fallback>
                <p:oleObj name="Equation" r:id="rId3" imgW="4825800" imgH="3454200" progId="Equation.DSMT4">
                  <p:embed/>
                  <p:pic>
                    <p:nvPicPr>
                      <p:cNvPr id="61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2247901"/>
                        <a:ext cx="4298950" cy="307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>
            <p:extLst/>
          </p:nvPr>
        </p:nvGraphicFramePr>
        <p:xfrm>
          <a:off x="3506788" y="1790700"/>
          <a:ext cx="16065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Equation" r:id="rId5" imgW="1803240" imgH="406080" progId="Equation.DSMT4">
                  <p:embed/>
                </p:oleObj>
              </mc:Choice>
              <mc:Fallback>
                <p:oleObj name="Equation" r:id="rId5" imgW="1803240" imgH="406080" progId="Equation.DSMT4">
                  <p:embed/>
                  <p:pic>
                    <p:nvPicPr>
                      <p:cNvPr id="61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88" y="1790700"/>
                        <a:ext cx="16065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2590800" y="5448301"/>
          <a:ext cx="24765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7" imgW="2781000" imgH="711000" progId="Equation.DSMT4">
                  <p:embed/>
                </p:oleObj>
              </mc:Choice>
              <mc:Fallback>
                <p:oleObj name="Equation" r:id="rId7" imgW="2781000" imgH="711000" progId="Equation.DSMT4">
                  <p:embed/>
                  <p:pic>
                    <p:nvPicPr>
                      <p:cNvPr id="61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448301"/>
                        <a:ext cx="2476500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866900" y="103724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4000" dirty="0" err="1">
                <a:solidFill>
                  <a:srgbClr val="00264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Συνδιακύμανση</a:t>
            </a:r>
            <a:r>
              <a:rPr lang="el-GR" sz="4000" dirty="0">
                <a:solidFill>
                  <a:srgbClr val="00264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μετασχηματισμός (2)</a:t>
            </a:r>
            <a:endParaRPr lang="el-GR" sz="4000" dirty="0">
              <a:solidFill>
                <a:srgbClr val="00264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2133600" y="284163"/>
            <a:ext cx="82565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(</a:t>
            </a:r>
            <a:r>
              <a:rPr lang="en-US" sz="4000" dirty="0"/>
              <a:t>Pearson) </a:t>
            </a:r>
            <a:r>
              <a:rPr lang="el-GR" sz="4000" dirty="0"/>
              <a:t>Συντελεσής Συνάφειας </a:t>
            </a:r>
            <a:r>
              <a:rPr lang="en-US" sz="5400" i="1" dirty="0" err="1">
                <a:ea typeface="Cambria Math" pitchFamily="18" charset="0"/>
              </a:rPr>
              <a:t>r</a:t>
            </a:r>
            <a:r>
              <a:rPr lang="en-US" sz="5400" i="1" baseline="-25000" dirty="0" err="1">
                <a:latin typeface="+mn-lt"/>
                <a:ea typeface="Cambria Math" pitchFamily="18" charset="0"/>
              </a:rPr>
              <a:t>xy</a:t>
            </a:r>
            <a:endParaRPr lang="en-US" sz="5400" i="1" baseline="-25000" dirty="0">
              <a:latin typeface="+mn-lt"/>
              <a:ea typeface="Cambria Math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05000"/>
            <a:ext cx="77724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Σαν την συνδιακύμανση</a:t>
            </a:r>
            <a:r>
              <a:rPr lang="en-US" dirty="0" smtClean="0"/>
              <a:t>, </a:t>
            </a:r>
            <a:r>
              <a:rPr lang="el-GR" dirty="0" smtClean="0"/>
              <a:t>αλλά χρησιμοποιεί τιμές </a:t>
            </a:r>
            <a:r>
              <a:rPr lang="en-US" i="1" dirty="0" smtClean="0"/>
              <a:t>Z</a:t>
            </a:r>
            <a:r>
              <a:rPr lang="el-GR" i="1" dirty="0" smtClean="0"/>
              <a:t> </a:t>
            </a:r>
            <a:r>
              <a:rPr lang="el-GR" dirty="0" smtClean="0"/>
              <a:t>αντί για αποκλίσεις</a:t>
            </a:r>
            <a:r>
              <a:rPr lang="en-US" dirty="0" smtClean="0"/>
              <a:t>.  </a:t>
            </a:r>
            <a:r>
              <a:rPr lang="el-GR" dirty="0" smtClean="0"/>
              <a:t>Έτσι</a:t>
            </a:r>
            <a:r>
              <a:rPr lang="en-US" dirty="0" smtClean="0"/>
              <a:t>, </a:t>
            </a:r>
            <a:r>
              <a:rPr lang="el-GR" dirty="0" smtClean="0"/>
              <a:t>δεν επηρεάζεται από γραμμικούς μετασχηματισμους των τιμών</a:t>
            </a:r>
            <a:endParaRPr lang="en-US" dirty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238500" y="3848101"/>
          <a:ext cx="41910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Equation" r:id="rId3" imgW="3162240" imgH="1041120" progId="Equation.DSMT4">
                  <p:embed/>
                </p:oleObj>
              </mc:Choice>
              <mc:Fallback>
                <p:oleObj name="Equation" r:id="rId3" imgW="3162240" imgH="1041120" progId="Equation.DSMT4">
                  <p:embed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3848101"/>
                        <a:ext cx="4191000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4AB9F01-743C-4FC5-BC4E-ED2ABB21A6D9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Large confetti"/>
          <p:cNvSpPr>
            <a:spLocks noGrp="1"/>
          </p:cNvSpPr>
          <p:nvPr>
            <p:ph type="title"/>
          </p:nvPr>
        </p:nvSpPr>
        <p:spPr>
          <a:xfrm>
            <a:off x="1905000" y="284163"/>
            <a:ext cx="84851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Εναλλακτική έκφραση</a:t>
            </a: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044C295-B796-45CF-A580-8C3CBB829ED1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886200" y="2286000"/>
          <a:ext cx="2895600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Equation" r:id="rId3" imgW="1549080" imgH="1155600" progId="Equation.DSMT4">
                  <p:embed/>
                </p:oleObj>
              </mc:Choice>
              <mc:Fallback>
                <p:oleObj name="Equation" r:id="rId3" imgW="1549080" imgH="1155600" progId="Equation.DSMT4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286000"/>
                        <a:ext cx="2895600" cy="216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52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Τύπος υπολογισμού </a:t>
            </a:r>
            <a:r>
              <a:rPr lang="en-US" dirty="0" smtClean="0"/>
              <a:t>1</a:t>
            </a:r>
            <a:endParaRPr lang="en-US" dirty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873250" y="1588"/>
          <a:ext cx="215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3" imgW="215640" imgH="368280" progId="Equation.DSMT4">
                  <p:embed/>
                </p:oleObj>
              </mc:Choice>
              <mc:Fallback>
                <p:oleObj name="Equation" r:id="rId3" imgW="215640" imgH="368280" progId="Equation.DSMT4">
                  <p:embed/>
                  <p:pic>
                    <p:nvPicPr>
                      <p:cNvPr id="92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1588"/>
                        <a:ext cx="2159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2328864" y="2144714"/>
          <a:ext cx="6313487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5" imgW="5435280" imgH="2209680" progId="Equation.DSMT4">
                  <p:embed/>
                </p:oleObj>
              </mc:Choice>
              <mc:Fallback>
                <p:oleObj name="Equation" r:id="rId5" imgW="5435280" imgH="2209680" progId="Equation.DSMT4">
                  <p:embed/>
                  <p:pic>
                    <p:nvPicPr>
                      <p:cNvPr id="92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4" y="2144714"/>
                        <a:ext cx="6313487" cy="256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17A48C-6750-4459-A0FF-DDDDAD2B0C47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Η τυπική απόκλιση</a:t>
            </a:r>
            <a:endParaRPr lang="en-US" altLang="el-GR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752600"/>
            <a:ext cx="7010400" cy="4267200"/>
          </a:xfrm>
        </p:spPr>
        <p:txBody>
          <a:bodyPr/>
          <a:lstStyle/>
          <a:p>
            <a:pPr marL="533400" indent="-533400">
              <a:buNone/>
            </a:pPr>
            <a:r>
              <a:rPr lang="el-GR" altLang="el-GR" smtClean="0"/>
              <a:t>Βήματα για τον υπολογισμό της</a:t>
            </a:r>
            <a:endParaRPr lang="en-US" altLang="el-GR" smtClean="0"/>
          </a:p>
          <a:p>
            <a:pPr marL="533400" indent="-533400">
              <a:buNone/>
            </a:pPr>
            <a:endParaRPr lang="en-US" altLang="el-GR" sz="2000"/>
          </a:p>
          <a:p>
            <a:pPr marL="533400" indent="-533400">
              <a:buClr>
                <a:schemeClr val="tx1"/>
              </a:buClr>
              <a:buNone/>
            </a:pPr>
            <a:r>
              <a:rPr lang="en-US" altLang="el-GR" sz="2400"/>
              <a:t>1.	</a:t>
            </a:r>
            <a:r>
              <a:rPr lang="el-GR" altLang="el-GR" sz="2400"/>
              <a:t>Υπολογίστε τις αποκλίσεις από τον μέσο όρο</a:t>
            </a:r>
            <a:endParaRPr lang="en-US" altLang="el-GR" sz="2400"/>
          </a:p>
          <a:p>
            <a:pPr marL="533400" indent="-533400">
              <a:buClr>
                <a:schemeClr val="tx1"/>
              </a:buClr>
              <a:buNone/>
            </a:pPr>
            <a:r>
              <a:rPr lang="en-US" altLang="el-GR" sz="2400"/>
              <a:t>2.	</a:t>
            </a:r>
            <a:r>
              <a:rPr lang="el-GR" altLang="el-GR" sz="2400"/>
              <a:t>Υψώστε τις αποκλίσεις στο τετράγωνο</a:t>
            </a:r>
            <a:endParaRPr lang="en-US" altLang="el-GR" sz="2400"/>
          </a:p>
          <a:p>
            <a:pPr marL="533400" indent="-533400">
              <a:buClr>
                <a:schemeClr val="tx1"/>
              </a:buClr>
              <a:buNone/>
            </a:pPr>
            <a:r>
              <a:rPr lang="en-US" altLang="el-GR" sz="2400"/>
              <a:t>3.	</a:t>
            </a:r>
            <a:r>
              <a:rPr lang="el-GR" altLang="el-GR" sz="2400"/>
              <a:t>Προσθέστε τα τετράγωνα</a:t>
            </a:r>
            <a:endParaRPr lang="en-US" altLang="el-GR" sz="2400"/>
          </a:p>
          <a:p>
            <a:pPr marL="533400" indent="-533400">
              <a:buClr>
                <a:schemeClr val="tx1"/>
              </a:buClr>
              <a:buNone/>
            </a:pPr>
            <a:r>
              <a:rPr lang="en-US" altLang="el-GR" sz="2400"/>
              <a:t>4.	</a:t>
            </a:r>
            <a:r>
              <a:rPr lang="el-GR" altLang="el-GR" sz="2400"/>
              <a:t>Διαιρέστε το άθροισμα με </a:t>
            </a:r>
            <a:r>
              <a:rPr lang="en-US" altLang="el-GR" sz="2400"/>
              <a:t>n-1 </a:t>
            </a:r>
            <a:r>
              <a:rPr lang="el-GR" altLang="el-GR" sz="2400"/>
              <a:t>για να βρείτε την διακύμανση στο δείγμα</a:t>
            </a:r>
            <a:endParaRPr lang="en-US" altLang="el-GR" sz="2400"/>
          </a:p>
          <a:p>
            <a:pPr marL="533400" indent="-533400">
              <a:buClr>
                <a:schemeClr val="tx1"/>
              </a:buClr>
              <a:buNone/>
            </a:pPr>
            <a:r>
              <a:rPr lang="en-US" altLang="el-GR" sz="2400"/>
              <a:t>5.	</a:t>
            </a:r>
            <a:r>
              <a:rPr lang="el-GR" altLang="el-GR" sz="2400"/>
              <a:t>Η τετραγωνική ρίζα της διακύμανσης είναι η τυπική απόκλιση του δείγματος</a:t>
            </a:r>
            <a:endParaRPr lang="en-US" altLang="el-GR" sz="2400"/>
          </a:p>
          <a:p>
            <a:pPr marL="533400" indent="-533400">
              <a:buNone/>
            </a:pPr>
            <a:endParaRPr lang="en-US" altLang="el-GR" sz="2400"/>
          </a:p>
        </p:txBody>
      </p:sp>
    </p:spTree>
    <p:extLst>
      <p:ext uri="{BB962C8B-B14F-4D97-AF65-F5344CB8AC3E}">
        <p14:creationId xmlns:p14="http://schemas.microsoft.com/office/powerpoint/2010/main" val="36638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Τύπος υπολογισμού</a:t>
            </a:r>
            <a:endParaRPr lang="en-US" dirty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873250" y="1588"/>
          <a:ext cx="215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Equation" r:id="rId3" imgW="215640" imgH="368280" progId="Equation.DSMT4">
                  <p:embed/>
                </p:oleObj>
              </mc:Choice>
              <mc:Fallback>
                <p:oleObj name="Equation" r:id="rId3" imgW="215640" imgH="368280" progId="Equation.DSMT4">
                  <p:embed/>
                  <p:pic>
                    <p:nvPicPr>
                      <p:cNvPr id="102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1588"/>
                        <a:ext cx="2159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98D84B4-69DB-4895-8CF4-A5B607B19B15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1905001" y="2438400"/>
          <a:ext cx="86344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Equation" r:id="rId5" imgW="8038800" imgH="1562040" progId="Equation.DSMT4">
                  <p:embed/>
                </p:oleObj>
              </mc:Choice>
              <mc:Fallback>
                <p:oleObj name="Equation" r:id="rId5" imgW="8038800" imgH="1562040" progId="Equation.DSMT4">
                  <p:embed/>
                  <p:pic>
                    <p:nvPicPr>
                      <p:cNvPr id="102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2438400"/>
                        <a:ext cx="8634413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7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2590800" y="284163"/>
            <a:ext cx="77993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Πίνακας υπολογισμού </a:t>
            </a:r>
            <a:r>
              <a:rPr lang="en-US" sz="5400" i="1" dirty="0" err="1">
                <a:ea typeface="Cambria Math" pitchFamily="18" charset="0"/>
              </a:rPr>
              <a:t>r</a:t>
            </a:r>
            <a:r>
              <a:rPr lang="en-US" sz="5400" i="1" baseline="-25000" dirty="0" err="1">
                <a:latin typeface="+mn-lt"/>
                <a:ea typeface="Cambria Math" pitchFamily="18" charset="0"/>
              </a:rPr>
              <a:t>xy</a:t>
            </a:r>
            <a:endParaRPr lang="en-US" sz="5400" i="1" baseline="-25000" dirty="0">
              <a:latin typeface="+mn-lt"/>
              <a:ea typeface="Cambria Math" pitchFamily="18" charset="0"/>
            </a:endParaRPr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7B59336-A3A3-44F4-8D9F-5DADF1F452D4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Group 124"/>
          <p:cNvGraphicFramePr>
            <a:graphicFrameLocks noGrp="1"/>
          </p:cNvGraphicFramePr>
          <p:nvPr>
            <p:ph idx="1"/>
            <p:extLst/>
          </p:nvPr>
        </p:nvGraphicFramePr>
        <p:xfrm>
          <a:off x="1905000" y="1752600"/>
          <a:ext cx="7467600" cy="4183078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74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l-GR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Τσγρ.</a:t>
                      </a: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800" b="0" i="1" u="none" strike="noStrike" kern="1200" dirty="0" smtClean="0">
                          <a:solidFill>
                            <a:srgbClr val="00264C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X</a:t>
                      </a: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)</a:t>
                      </a:r>
                      <a:endParaRPr kumimoji="0" lang="en-US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1" u="none" strike="noStrike" kern="1200" dirty="0" smtClean="0">
                          <a:solidFill>
                            <a:srgbClr val="00264C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X</a:t>
                      </a:r>
                      <a:r>
                        <a:rPr lang="en-US" sz="2800" b="0" i="0" u="none" strike="noStrike" baseline="30000" dirty="0" smtClean="0">
                          <a:solidFill>
                            <a:srgbClr val="00264C"/>
                          </a:solidFill>
                          <a:latin typeface="Times New Roman"/>
                        </a:rPr>
                        <a:t>  2</a:t>
                      </a:r>
                      <a:endParaRPr lang="en-US" sz="2800" b="0" i="0" u="none" strike="noStrike" baseline="30000" dirty="0">
                        <a:solidFill>
                          <a:srgbClr val="00264C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1" u="none" strike="noStrike" kern="1200" dirty="0" err="1" smtClean="0">
                          <a:solidFill>
                            <a:srgbClr val="00264C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XY</a:t>
                      </a:r>
                      <a:endParaRPr lang="en-US" sz="2800" b="0" i="0" u="none" strike="noStrike" baseline="30000" dirty="0">
                        <a:solidFill>
                          <a:srgbClr val="00264C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u="none" strike="noStrike" kern="1200" dirty="0" smtClean="0">
                          <a:solidFill>
                            <a:srgbClr val="00264C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Y</a:t>
                      </a:r>
                      <a:r>
                        <a:rPr lang="en-US" sz="2800" b="0" i="0" u="none" strike="noStrike" baseline="30000" dirty="0" smtClean="0">
                          <a:solidFill>
                            <a:srgbClr val="00264C"/>
                          </a:solidFill>
                          <a:latin typeface="+mn-lt"/>
                        </a:rPr>
                        <a:t>  2</a:t>
                      </a:r>
                      <a:endParaRPr lang="en-US" sz="2800" b="0" i="1" u="none" strike="noStrike" dirty="0" smtClean="0">
                        <a:solidFill>
                          <a:srgbClr val="00264C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kumimoji="0" lang="el-GR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Πνμν.</a:t>
                      </a: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dirty="0" smtClean="0">
                          <a:solidFill>
                            <a:srgbClr val="00264C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(</a:t>
                      </a:r>
                      <a:r>
                        <a:rPr lang="en-US" sz="2800" b="0" i="1" u="none" strike="noStrike" kern="1200" dirty="0" smtClean="0">
                          <a:solidFill>
                            <a:srgbClr val="00264C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Y </a:t>
                      </a:r>
                      <a:r>
                        <a:rPr lang="en-US" sz="2800" b="0" i="0" u="none" strike="noStrike" kern="1200" dirty="0" smtClean="0">
                          <a:solidFill>
                            <a:srgbClr val="00264C"/>
                          </a:solidFill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a:t>)</a:t>
                      </a:r>
                      <a:endParaRPr lang="en-US" sz="2800" b="0" i="0" u="none" strike="noStrike" kern="1200" dirty="0">
                        <a:solidFill>
                          <a:srgbClr val="00264C"/>
                        </a:solidFill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69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R="320040" marT="45717" marB="4571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R="320040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  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  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R="2743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R="320040" marT="45717" marB="4571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R="320040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 25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1764</a:t>
                      </a:r>
                    </a:p>
                  </a:txBody>
                  <a:tcPr marR="2743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R="320040" marT="45717" marB="4571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R="320040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1089</a:t>
                      </a:r>
                    </a:p>
                  </a:txBody>
                  <a:tcPr marR="2743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R="320040" marT="45717" marB="4571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R="320040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465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961</a:t>
                      </a:r>
                    </a:p>
                  </a:txBody>
                  <a:tcPr marR="2743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R="320040" marT="45717" marB="4571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R="320040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841</a:t>
                      </a:r>
                    </a:p>
                  </a:txBody>
                  <a:tcPr marR="2743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22">
                <a:tc gridSpan="6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R="320040" marT="45717" marB="4571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R="32004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R="2743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∑=</a:t>
                      </a:r>
                      <a:endParaRPr kumimoji="0" 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R="13716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R="320040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1585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6680</a:t>
                      </a:r>
                    </a:p>
                  </a:txBody>
                  <a:tcPr marR="274320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4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Υπολογισμός </a:t>
            </a:r>
            <a:r>
              <a:rPr lang="en-US" i="1" dirty="0" err="1" smtClean="0">
                <a:effectLst/>
                <a:latin typeface="+mj-lt"/>
                <a:ea typeface="Cambria Math" pitchFamily="18" charset="0"/>
              </a:rPr>
              <a:t>r</a:t>
            </a:r>
            <a:r>
              <a:rPr lang="en-US" i="1" baseline="-25000" dirty="0" err="1" smtClean="0">
                <a:effectLst/>
                <a:latin typeface="+mj-lt"/>
                <a:ea typeface="Cambria Math" pitchFamily="18" charset="0"/>
              </a:rPr>
              <a:t>xy</a:t>
            </a:r>
            <a:r>
              <a:rPr lang="en-US" i="1" baseline="-25000" dirty="0">
                <a:ea typeface="Cambria Math" pitchFamily="18" charset="0"/>
              </a:rPr>
              <a:t> 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l-GR" dirty="0"/>
              <a:t>από τον πίνακα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101850" y="2089150"/>
          <a:ext cx="8102600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Equation" r:id="rId3" imgW="8102520" imgH="3492360" progId="Equation.DSMT4">
                  <p:embed/>
                </p:oleObj>
              </mc:Choice>
              <mc:Fallback>
                <p:oleObj name="Equation" r:id="rId3" imgW="8102520" imgH="3492360" progId="Equation.DSMT4">
                  <p:embed/>
                  <p:pic>
                    <p:nvPicPr>
                      <p:cNvPr id="112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2089150"/>
                        <a:ext cx="8102600" cy="349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E194B1C-709D-40BB-84F7-3EABE35690FC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Υπολογισμός συνάφειας</a:t>
            </a:r>
            <a:endParaRPr lang="en-US" dirty="0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3270250" y="2489200"/>
          <a:ext cx="51054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Equation" r:id="rId3" imgW="5105160" imgH="2857320" progId="Equation.DSMT4">
                  <p:embed/>
                </p:oleObj>
              </mc:Choice>
              <mc:Fallback>
                <p:oleObj name="Equation" r:id="rId3" imgW="5105160" imgH="2857320" progId="Equation.DSMT4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2489200"/>
                        <a:ext cx="5105400" cy="285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C5EE742-953E-41C9-9C50-21805B3D8124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5257800" y="284163"/>
            <a:ext cx="51323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Συμπέρασμα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i="1" dirty="0" err="1">
                <a:latin typeface="+mj-lt"/>
              </a:rPr>
              <a:t>r</a:t>
            </a:r>
            <a:r>
              <a:rPr lang="en-US" sz="4400" i="1" baseline="-25000" dirty="0" err="1">
                <a:latin typeface="+mj-lt"/>
              </a:rPr>
              <a:t>xy</a:t>
            </a:r>
            <a:r>
              <a:rPr lang="en-US" sz="4400" i="1" dirty="0">
                <a:latin typeface="+mj-lt"/>
              </a:rPr>
              <a:t> </a:t>
            </a:r>
            <a:r>
              <a:rPr lang="en-US" dirty="0" smtClean="0"/>
              <a:t>= -0.96 </a:t>
            </a:r>
            <a:r>
              <a:rPr lang="el-GR" dirty="0" smtClean="0"/>
              <a:t>λέει ότι ο καπνιστής θα έχει οπωσδήποτε μικρότερο όγκο πνευμόνων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l-GR" dirty="0" smtClean="0"/>
              <a:t>Μεγαλύτερη έκθεση στο κάπνισμα αυξάνει την πιθανότητα βλάβης στους πνεύμονες</a:t>
            </a:r>
            <a:endParaRPr lang="en-US" dirty="0"/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1ACB590-B28D-491D-B797-FA36BED13A0C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2565401" y="790576"/>
          <a:ext cx="2379663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Equation" r:id="rId3" imgW="1993680" imgH="609480" progId="Equation.DSMT4">
                  <p:embed/>
                </p:oleObj>
              </mc:Choice>
              <mc:Fallback>
                <p:oleObj name="Equation" r:id="rId3" imgW="1993680" imgH="609480" progId="Equation.DSMT4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1" y="790576"/>
                        <a:ext cx="2379663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6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023601" y="2814521"/>
            <a:ext cx="7123113" cy="1500187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l-GR" sz="4000" dirty="0"/>
              <a:t>Τέλος</a:t>
            </a:r>
            <a:endParaRPr lang="en-US" sz="4400" dirty="0"/>
          </a:p>
          <a:p>
            <a:pPr eaLnBrk="1" hangingPunct="1">
              <a:defRPr/>
            </a:pPr>
            <a:r>
              <a:rPr lang="en-US" sz="4400" i="1" dirty="0"/>
              <a:t>   </a:t>
            </a:r>
            <a:r>
              <a:rPr lang="el-GR" sz="4400" i="1" dirty="0"/>
              <a:t>Συνδιακύμανση και συνάφεια</a:t>
            </a:r>
            <a:endParaRPr lang="en-US" sz="44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E1FE86F-CB53-4CC4-AD28-B39061E008C9}" type="slidenum">
              <a:rPr lang="en-US" altLang="el-GR" sz="1400">
                <a:solidFill>
                  <a:srgbClr val="00264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altLang="el-GR" sz="1400">
              <a:solidFill>
                <a:srgbClr val="00264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 bwMode="auto">
          <a:xfrm>
            <a:off x="3886201" y="3886200"/>
            <a:ext cx="64373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base">
              <a:spcBef>
                <a:spcPct val="20000"/>
              </a:spcBef>
              <a:spcAft>
                <a:spcPct val="0"/>
              </a:spcAft>
              <a:buSzPct val="85000"/>
              <a:defRPr/>
            </a:pPr>
            <a:r>
              <a:rPr lang="el-GR" sz="4000" kern="0" dirty="0">
                <a:solidFill>
                  <a:srgbClr val="00264C"/>
                </a:solidFill>
                <a:latin typeface="Calibri" pitchFamily="34" charset="0"/>
                <a:cs typeface="Arial" panose="020B0604020202020204" pitchFamily="34" charset="0"/>
              </a:rPr>
              <a:t>Σημειώσεις</a:t>
            </a:r>
            <a:endParaRPr lang="en-US" sz="4000" kern="0" dirty="0">
              <a:solidFill>
                <a:srgbClr val="00264C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SzPct val="85000"/>
              <a:defRPr/>
            </a:pPr>
            <a:endParaRPr lang="en-US" sz="2000" kern="0" dirty="0">
              <a:solidFill>
                <a:srgbClr val="0026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733800" y="1981200"/>
            <a:ext cx="5715000" cy="53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76200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3200"/>
              <a:t>Παράδειγμα</a:t>
            </a:r>
            <a:endParaRPr lang="en-US" altLang="el-GR" sz="320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905000" y="1676401"/>
            <a:ext cx="83058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l-GR" altLang="el-GR" sz="2400" b="1">
                <a:solidFill>
                  <a:prstClr val="black"/>
                </a:solidFill>
                <a:latin typeface="Arial" panose="020B0604020202020204" pitchFamily="34" charset="0"/>
              </a:rPr>
              <a:t>Δείγμα</a:t>
            </a:r>
            <a:r>
              <a:rPr lang="en-US" altLang="el-GR" sz="2400" b="1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en-US" altLang="el-GR" sz="2400" b="1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el-GR" altLang="el-GR" sz="2400" b="1">
                <a:solidFill>
                  <a:prstClr val="black"/>
                </a:solidFill>
                <a:latin typeface="Arial" panose="020B0604020202020204" pitchFamily="34" charset="0"/>
              </a:rPr>
              <a:t>         </a:t>
            </a:r>
            <a:r>
              <a:rPr lang="en-US" altLang="el-GR" sz="2400" b="1">
                <a:solidFill>
                  <a:prstClr val="black"/>
                </a:solidFill>
                <a:latin typeface="Arial" panose="020B0604020202020204" pitchFamily="34" charset="0"/>
              </a:rPr>
              <a:t>(X</a:t>
            </a:r>
            <a:r>
              <a:rPr lang="en-US" altLang="el-GR" sz="2400" b="1" baseline="-25000">
                <a:solidFill>
                  <a:prstClr val="black"/>
                </a:solidFill>
                <a:latin typeface="Arial" panose="020B0604020202020204" pitchFamily="34" charset="0"/>
              </a:rPr>
              <a:t>i</a:t>
            </a:r>
            <a:r>
              <a:rPr lang="en-US" altLang="el-GR" sz="2400" b="1">
                <a:solidFill>
                  <a:prstClr val="black"/>
                </a:solidFill>
                <a:latin typeface="Arial" panose="020B0604020202020204" pitchFamily="34" charset="0"/>
              </a:rPr>
              <a:t>) :     </a:t>
            </a:r>
            <a:r>
              <a:rPr lang="en-US" altLang="el-GR" sz="2400" b="1">
                <a:solidFill>
                  <a:srgbClr val="800080"/>
                </a:solidFill>
                <a:latin typeface="Arial" panose="020B0604020202020204" pitchFamily="34" charset="0"/>
              </a:rPr>
              <a:t>10     12     14     15    17    18    18    24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114800" y="2630489"/>
            <a:ext cx="4419600" cy="422275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l-GR" sz="2400">
                <a:solidFill>
                  <a:prstClr val="black"/>
                </a:solidFill>
                <a:latin typeface="Arial" panose="020B0604020202020204" pitchFamily="34" charset="0"/>
              </a:rPr>
              <a:t> n = 8  </a:t>
            </a:r>
            <a:r>
              <a:rPr lang="el-GR" altLang="el-GR" sz="2400">
                <a:solidFill>
                  <a:prstClr val="black"/>
                </a:solidFill>
                <a:latin typeface="Arial" panose="020B0604020202020204" pitchFamily="34" charset="0"/>
              </a:rPr>
              <a:t>μέσος όρος    </a:t>
            </a:r>
            <a:r>
              <a:rPr lang="en-US" altLang="el-GR" sz="2400">
                <a:solidFill>
                  <a:prstClr val="black"/>
                </a:solidFill>
                <a:latin typeface="Arial" panose="020B0604020202020204" pitchFamily="34" charset="0"/>
              </a:rPr>
              <a:t> X = 16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7086600" y="2667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267200" y="5867400"/>
            <a:ext cx="1143000" cy="457200"/>
          </a:xfrm>
          <a:prstGeom prst="rect">
            <a:avLst/>
          </a:prstGeom>
          <a:solidFill>
            <a:srgbClr val="E9E9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8920" name="Object 8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2439194" y="3168652"/>
          <a:ext cx="7237413" cy="326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3390840" imgH="1854000" progId="Equation.DSMT4">
                  <p:embed/>
                </p:oleObj>
              </mc:Choice>
              <mc:Fallback>
                <p:oleObj name="Equation" r:id="rId3" imgW="3390840" imgH="1854000" progId="Equation.DSMT4">
                  <p:embed/>
                  <p:pic>
                    <p:nvPicPr>
                      <p:cNvPr id="38920" name="Object 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194" y="3168652"/>
                        <a:ext cx="7237413" cy="326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5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093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8" y="228600"/>
            <a:ext cx="7688262" cy="990600"/>
          </a:xfrm>
          <a:noFill/>
        </p:spPr>
        <p:txBody>
          <a:bodyPr/>
          <a:lstStyle/>
          <a:p>
            <a:r>
              <a:rPr lang="el-GR" altLang="el-GR" smtClean="0"/>
              <a:t>Σύγκριση τυπικών αποκλίσεων</a:t>
            </a:r>
            <a:endParaRPr lang="en-US" altLang="el-GR" smtClean="0"/>
          </a:p>
        </p:txBody>
      </p:sp>
      <p:graphicFrame>
        <p:nvGraphicFramePr>
          <p:cNvPr id="4096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118225" y="3355975"/>
          <a:ext cx="42068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428724" imgH="542628" progId="Equation.DSMT4">
                  <p:embed/>
                </p:oleObj>
              </mc:Choice>
              <mc:Fallback>
                <p:oleObj name="Equation" r:id="rId3" imgW="428724" imgH="542628" progId="Equation.DSMT4">
                  <p:embed/>
                  <p:pic>
                    <p:nvPicPr>
                      <p:cNvPr id="40963" name="Object 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25" y="3355975"/>
                        <a:ext cx="420688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458201" y="2209801"/>
            <a:ext cx="1941513" cy="803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l-GR" altLang="el-GR" sz="2400">
                <a:solidFill>
                  <a:prstClr val="black"/>
                </a:solidFill>
                <a:latin typeface="Times New Roman" panose="02020603050405020304" pitchFamily="18" charset="0"/>
              </a:rPr>
              <a:t>μ.ο.</a:t>
            </a:r>
            <a:r>
              <a:rPr lang="en-US" altLang="el-GR" sz="2400">
                <a:solidFill>
                  <a:prstClr val="black"/>
                </a:solidFill>
                <a:latin typeface="Times New Roman" panose="02020603050405020304" pitchFamily="18" charset="0"/>
              </a:rPr>
              <a:t>= 15.5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l-GR" sz="2800">
                <a:solidFill>
                  <a:prstClr val="black"/>
                </a:solidFill>
                <a:latin typeface="Times New Roman" panose="02020603050405020304" pitchFamily="18" charset="0"/>
              </a:rPr>
              <a:t>  s = </a:t>
            </a:r>
            <a:r>
              <a:rPr lang="en-US" altLang="el-GR" sz="2400">
                <a:solidFill>
                  <a:prstClr val="black"/>
                </a:solidFill>
                <a:latin typeface="Times New Roman" panose="02020603050405020304" pitchFamily="18" charset="0"/>
              </a:rPr>
              <a:t>3.338</a:t>
            </a:r>
            <a:r>
              <a:rPr lang="en-US" altLang="el-GR" sz="2800">
                <a:solidFill>
                  <a:prstClr val="black"/>
                </a:solidFill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2860676" y="2727325"/>
            <a:ext cx="5078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667001" y="2714625"/>
            <a:ext cx="54578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l-GR" sz="1800" b="1">
                <a:solidFill>
                  <a:prstClr val="black"/>
                </a:solidFill>
                <a:latin typeface="Arial" panose="020B0604020202020204" pitchFamily="34" charset="0"/>
              </a:rPr>
              <a:t>11    12    13    14    15    16    17    18    19    20   21</a:t>
            </a: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2746375" y="2501901"/>
            <a:ext cx="223838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3268664" y="2501901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3790950" y="2501901"/>
            <a:ext cx="223838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5284789" y="2501901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5284789" y="2278064"/>
            <a:ext cx="223837" cy="2238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5732464" y="2501901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6254750" y="2501901"/>
            <a:ext cx="223838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7672389" y="2501901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2667001" y="4137026"/>
            <a:ext cx="53832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l-GR" sz="1800" b="1">
                <a:solidFill>
                  <a:prstClr val="black"/>
                </a:solidFill>
                <a:latin typeface="Arial" panose="020B0604020202020204" pitchFamily="34" charset="0"/>
              </a:rPr>
              <a:t>11    12    13    14    15    16    17    18    19    20   21</a:t>
            </a: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2747964" y="3402014"/>
            <a:ext cx="1265237" cy="466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l-GR" sz="2400">
                <a:solidFill>
                  <a:prstClr val="black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2747964" y="1905001"/>
            <a:ext cx="1265237" cy="466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l-GR" sz="240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2838451" y="4148138"/>
            <a:ext cx="5076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4762500" y="3924300"/>
            <a:ext cx="223838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80" name="Oval 20"/>
          <p:cNvSpPr>
            <a:spLocks noChangeArrowheads="1"/>
          </p:cNvSpPr>
          <p:nvPr/>
        </p:nvSpPr>
        <p:spPr bwMode="auto">
          <a:xfrm>
            <a:off x="5284789" y="3924300"/>
            <a:ext cx="223837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4762500" y="3698876"/>
            <a:ext cx="223838" cy="2254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82" name="Oval 22"/>
          <p:cNvSpPr>
            <a:spLocks noChangeArrowheads="1"/>
          </p:cNvSpPr>
          <p:nvPr/>
        </p:nvSpPr>
        <p:spPr bwMode="auto">
          <a:xfrm>
            <a:off x="5284789" y="3698876"/>
            <a:ext cx="223837" cy="2254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4762500" y="3475039"/>
            <a:ext cx="223838" cy="2238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84" name="Oval 24"/>
          <p:cNvSpPr>
            <a:spLocks noChangeArrowheads="1"/>
          </p:cNvSpPr>
          <p:nvPr/>
        </p:nvSpPr>
        <p:spPr bwMode="auto">
          <a:xfrm>
            <a:off x="5284789" y="3475039"/>
            <a:ext cx="223837" cy="2238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85" name="Oval 25"/>
          <p:cNvSpPr>
            <a:spLocks noChangeArrowheads="1"/>
          </p:cNvSpPr>
          <p:nvPr/>
        </p:nvSpPr>
        <p:spPr bwMode="auto">
          <a:xfrm>
            <a:off x="4313239" y="3924300"/>
            <a:ext cx="223837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86" name="Oval 26"/>
          <p:cNvSpPr>
            <a:spLocks noChangeArrowheads="1"/>
          </p:cNvSpPr>
          <p:nvPr/>
        </p:nvSpPr>
        <p:spPr bwMode="auto">
          <a:xfrm>
            <a:off x="5732464" y="3924300"/>
            <a:ext cx="223837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8458200" y="3505200"/>
            <a:ext cx="1936750" cy="920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l-GR" altLang="el-GR" sz="2400">
                <a:solidFill>
                  <a:prstClr val="black"/>
                </a:solidFill>
                <a:latin typeface="Times New Roman" panose="02020603050405020304" pitchFamily="18" charset="0"/>
              </a:rPr>
              <a:t>μ.ο.</a:t>
            </a:r>
            <a:r>
              <a:rPr lang="en-US" altLang="el-GR" sz="2400">
                <a:solidFill>
                  <a:prstClr val="black"/>
                </a:solidFill>
                <a:latin typeface="Times New Roman" panose="02020603050405020304" pitchFamily="18" charset="0"/>
              </a:rPr>
              <a:t>= 15.5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l-GR" sz="2800">
                <a:solidFill>
                  <a:prstClr val="black"/>
                </a:solidFill>
                <a:latin typeface="Times New Roman" panose="02020603050405020304" pitchFamily="18" charset="0"/>
              </a:rPr>
              <a:t>  s = </a:t>
            </a:r>
            <a:r>
              <a:rPr lang="en-US" altLang="el-GR" sz="2400">
                <a:solidFill>
                  <a:prstClr val="black"/>
                </a:solidFill>
                <a:latin typeface="Times New Roman" panose="02020603050405020304" pitchFamily="18" charset="0"/>
              </a:rPr>
              <a:t>0.926</a:t>
            </a:r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2667000" y="5645150"/>
            <a:ext cx="56070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l-GR" sz="1800" b="1">
                <a:solidFill>
                  <a:prstClr val="black"/>
                </a:solidFill>
                <a:latin typeface="Arial" panose="020B0604020202020204" pitchFamily="34" charset="0"/>
              </a:rPr>
              <a:t>11    12    13    14    15    16    17    18    19    20   21</a:t>
            </a:r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>
            <a:off x="2838451" y="5645150"/>
            <a:ext cx="5076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90" name="Oval 30"/>
          <p:cNvSpPr>
            <a:spLocks noChangeArrowheads="1"/>
          </p:cNvSpPr>
          <p:nvPr/>
        </p:nvSpPr>
        <p:spPr bwMode="auto">
          <a:xfrm>
            <a:off x="2746375" y="5421314"/>
            <a:ext cx="223838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91" name="Oval 31"/>
          <p:cNvSpPr>
            <a:spLocks noChangeArrowheads="1"/>
          </p:cNvSpPr>
          <p:nvPr/>
        </p:nvSpPr>
        <p:spPr bwMode="auto">
          <a:xfrm>
            <a:off x="2746375" y="5195889"/>
            <a:ext cx="223838" cy="22542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92" name="Oval 32"/>
          <p:cNvSpPr>
            <a:spLocks noChangeArrowheads="1"/>
          </p:cNvSpPr>
          <p:nvPr/>
        </p:nvSpPr>
        <p:spPr bwMode="auto">
          <a:xfrm>
            <a:off x="2746375" y="4972050"/>
            <a:ext cx="223838" cy="2238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93" name="Oval 33"/>
          <p:cNvSpPr>
            <a:spLocks noChangeArrowheads="1"/>
          </p:cNvSpPr>
          <p:nvPr/>
        </p:nvSpPr>
        <p:spPr bwMode="auto">
          <a:xfrm>
            <a:off x="7224714" y="5421314"/>
            <a:ext cx="223837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94" name="Oval 34"/>
          <p:cNvSpPr>
            <a:spLocks noChangeArrowheads="1"/>
          </p:cNvSpPr>
          <p:nvPr/>
        </p:nvSpPr>
        <p:spPr bwMode="auto">
          <a:xfrm>
            <a:off x="7224714" y="5195889"/>
            <a:ext cx="223837" cy="22542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95" name="Oval 35"/>
          <p:cNvSpPr>
            <a:spLocks noChangeArrowheads="1"/>
          </p:cNvSpPr>
          <p:nvPr/>
        </p:nvSpPr>
        <p:spPr bwMode="auto">
          <a:xfrm>
            <a:off x="7224714" y="4972050"/>
            <a:ext cx="223837" cy="2238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96" name="Oval 36"/>
          <p:cNvSpPr>
            <a:spLocks noChangeArrowheads="1"/>
          </p:cNvSpPr>
          <p:nvPr/>
        </p:nvSpPr>
        <p:spPr bwMode="auto">
          <a:xfrm>
            <a:off x="3268664" y="5421314"/>
            <a:ext cx="223837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97" name="Oval 37"/>
          <p:cNvSpPr>
            <a:spLocks noChangeArrowheads="1"/>
          </p:cNvSpPr>
          <p:nvPr/>
        </p:nvSpPr>
        <p:spPr bwMode="auto">
          <a:xfrm>
            <a:off x="6777039" y="5421314"/>
            <a:ext cx="223837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l-GR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8458200" y="4953000"/>
            <a:ext cx="1936750" cy="8461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l-GR" altLang="el-GR" sz="2400">
                <a:solidFill>
                  <a:prstClr val="black"/>
                </a:solidFill>
                <a:latin typeface="Times New Roman" panose="02020603050405020304" pitchFamily="18" charset="0"/>
              </a:rPr>
              <a:t>μ.ο.</a:t>
            </a:r>
            <a:r>
              <a:rPr lang="en-US" altLang="el-GR" sz="2400">
                <a:solidFill>
                  <a:prstClr val="black"/>
                </a:solidFill>
                <a:latin typeface="Times New Roman" panose="02020603050405020304" pitchFamily="18" charset="0"/>
              </a:rPr>
              <a:t>= 15.5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l-GR" sz="2800">
                <a:solidFill>
                  <a:prstClr val="black"/>
                </a:solidFill>
                <a:latin typeface="Times New Roman" panose="02020603050405020304" pitchFamily="18" charset="0"/>
              </a:rPr>
              <a:t>   s = </a:t>
            </a:r>
            <a:r>
              <a:rPr lang="en-US" altLang="el-GR" sz="2400">
                <a:solidFill>
                  <a:prstClr val="black"/>
                </a:solidFill>
                <a:latin typeface="Times New Roman" panose="02020603050405020304" pitchFamily="18" charset="0"/>
              </a:rPr>
              <a:t>4.570</a:t>
            </a: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3195639" y="4824414"/>
            <a:ext cx="1265237" cy="466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l-GR" altLang="el-GR" sz="2400">
                <a:solidFill>
                  <a:prstClr val="black"/>
                </a:solidFill>
                <a:latin typeface="Times New Roman" panose="02020603050405020304" pitchFamily="18" charset="0"/>
              </a:rPr>
              <a:t>Γ</a:t>
            </a:r>
            <a:endParaRPr lang="en-US" altLang="el-GR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Σύγκριση τυπικών αποκλίσεων</a:t>
            </a:r>
            <a:endParaRPr lang="en-US" altLang="el-GR" smtClean="0"/>
          </a:p>
        </p:txBody>
      </p:sp>
      <p:pic>
        <p:nvPicPr>
          <p:cNvPr id="41987" name="Picture 3" descr="normalcu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67818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362200" y="2133600"/>
            <a:ext cx="403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l-GR" altLang="el-GR" sz="2400">
                <a:solidFill>
                  <a:prstClr val="black"/>
                </a:solidFill>
                <a:latin typeface="Times New Roman" panose="02020603050405020304" pitchFamily="18" charset="0"/>
              </a:rPr>
              <a:t>Μικρότερη τυπική απόκλιση</a:t>
            </a:r>
            <a:endParaRPr lang="en-US" altLang="el-GR" sz="240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en-US" altLang="el-GR" sz="240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l-GR" altLang="el-GR" sz="2400">
                <a:solidFill>
                  <a:prstClr val="black"/>
                </a:solidFill>
                <a:latin typeface="Times New Roman" panose="02020603050405020304" pitchFamily="18" charset="0"/>
              </a:rPr>
              <a:t>Μεγαλύτερη τυπική απόκλιση</a:t>
            </a:r>
            <a:endParaRPr lang="en-US" altLang="el-GR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9" name="Line 5"/>
          <p:cNvSpPr>
            <a:spLocks noChangeShapeType="1"/>
          </p:cNvSpPr>
          <p:nvPr/>
        </p:nvSpPr>
        <p:spPr bwMode="auto">
          <a:xfrm>
            <a:off x="4038600" y="3657600"/>
            <a:ext cx="1981200" cy="990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00" name="Line 6"/>
          <p:cNvSpPr>
            <a:spLocks noChangeShapeType="1"/>
          </p:cNvSpPr>
          <p:nvPr/>
        </p:nvSpPr>
        <p:spPr bwMode="auto">
          <a:xfrm>
            <a:off x="4038600" y="2536825"/>
            <a:ext cx="2819400" cy="76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57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Συνολικά</a:t>
            </a:r>
            <a:endParaRPr lang="en-US" altLang="el-GR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676400"/>
            <a:ext cx="8077200" cy="4279900"/>
          </a:xfrm>
        </p:spPr>
        <p:txBody>
          <a:bodyPr rtlCol="0"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altLang="el-GR" sz="2400" dirty="0"/>
              <a:t>Όσο περισσότερο διασκορπισμένα είναι τα δεδομένα, τόσο μεγαλύτεροι είναι οι δείκτες διασποράς</a:t>
            </a:r>
            <a:endParaRPr lang="en-US" altLang="el-GR" sz="2400" dirty="0"/>
          </a:p>
          <a:p>
            <a:pPr marL="0" indent="0">
              <a:buClr>
                <a:schemeClr val="tx1"/>
              </a:buClr>
              <a:buNone/>
              <a:defRPr/>
            </a:pPr>
            <a:endParaRPr lang="en-US" altLang="el-GR" sz="2400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altLang="el-GR" sz="2400" dirty="0"/>
              <a:t>Αν δεν υπάρχει διασπορά οι δείκτες είναι μηδέν</a:t>
            </a:r>
            <a:endParaRPr lang="en-US" altLang="el-GR" sz="2400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altLang="el-GR" sz="2400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altLang="el-GR" sz="2400" b="1" dirty="0"/>
              <a:t>Τα μέτρα διασποράς δεν μπορούν να είναι αρνητικά</a:t>
            </a:r>
            <a:endParaRPr lang="en-US" altLang="el-GR" sz="2400" dirty="0"/>
          </a:p>
        </p:txBody>
      </p:sp>
    </p:spTree>
    <p:extLst>
      <p:ext uri="{BB962C8B-B14F-4D97-AF65-F5344CB8AC3E}">
        <p14:creationId xmlns:p14="http://schemas.microsoft.com/office/powerpoint/2010/main" val="9096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icepaper 2">
    <a:dk1>
      <a:srgbClr val="00264C"/>
    </a:dk1>
    <a:lt1>
      <a:srgbClr val="FFFFE9"/>
    </a:lt1>
    <a:dk2>
      <a:srgbClr val="333333"/>
    </a:dk2>
    <a:lt2>
      <a:srgbClr val="333333"/>
    </a:lt2>
    <a:accent1>
      <a:srgbClr val="78C0B2"/>
    </a:accent1>
    <a:accent2>
      <a:srgbClr val="262D4C"/>
    </a:accent2>
    <a:accent3>
      <a:srgbClr val="FFFFF2"/>
    </a:accent3>
    <a:accent4>
      <a:srgbClr val="001F40"/>
    </a:accent4>
    <a:accent5>
      <a:srgbClr val="BEDCD5"/>
    </a:accent5>
    <a:accent6>
      <a:srgbClr val="212844"/>
    </a:accent6>
    <a:hlink>
      <a:srgbClr val="598BBD"/>
    </a:hlink>
    <a:folHlink>
      <a:srgbClr val="4D4D4D"/>
    </a:folHlink>
  </a:clrScheme>
  <a:fontScheme name="Ricepaper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1585</Words>
  <Application>Microsoft Office PowerPoint</Application>
  <PresentationFormat>Ευρεία οθόνη</PresentationFormat>
  <Paragraphs>416</Paragraphs>
  <Slides>55</Slides>
  <Notes>13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55</vt:i4>
      </vt:variant>
    </vt:vector>
  </HeadingPairs>
  <TitlesOfParts>
    <vt:vector size="68" baseType="lpstr">
      <vt:lpstr>Arial</vt:lpstr>
      <vt:lpstr>Calibri</vt:lpstr>
      <vt:lpstr>Calibri Light</vt:lpstr>
      <vt:lpstr>Cambria</vt:lpstr>
      <vt:lpstr>Cambria Math</vt:lpstr>
      <vt:lpstr>Symbol</vt:lpstr>
      <vt:lpstr>Times New Roman</vt:lpstr>
      <vt:lpstr>Wingdings</vt:lpstr>
      <vt:lpstr>Θέμα του Office</vt:lpstr>
      <vt:lpstr>Equation</vt:lpstr>
      <vt:lpstr>Picture</vt:lpstr>
      <vt:lpstr>MathType 5.0 Equation</vt:lpstr>
      <vt:lpstr>Microsoft Equation 3.0</vt:lpstr>
      <vt:lpstr>Τέταρτο μάθημα</vt:lpstr>
      <vt:lpstr>Στατιστικά στοιχεία και παράμετροι</vt:lpstr>
      <vt:lpstr>Παρουσίαση του PowerPoint</vt:lpstr>
      <vt:lpstr>Σύνοψη</vt:lpstr>
      <vt:lpstr>Η τυπική απόκλιση</vt:lpstr>
      <vt:lpstr>Παράδειγμα</vt:lpstr>
      <vt:lpstr>Σύγκριση τυπικών αποκλίσεων</vt:lpstr>
      <vt:lpstr>Σύγκριση τυπικών αποκλίσεων</vt:lpstr>
      <vt:lpstr>Συνολικά</vt:lpstr>
      <vt:lpstr> Τιμές z: Τυπική κανονική κατανομή</vt:lpstr>
      <vt:lpstr>Παράδειγμα: αποτελέσματα εξετάσεων</vt:lpstr>
      <vt:lpstr>Παρουσίαση του PowerPoint</vt:lpstr>
      <vt:lpstr>Εξίσωση των τιμών z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Χρήση των τιμών z για συγκρίσεις</vt:lpstr>
      <vt:lpstr>Παρουσίαση του PowerPoint</vt:lpstr>
      <vt:lpstr>Τυποποίηση μιας κατανομής</vt:lpstr>
      <vt:lpstr>Απάντηση</vt:lpstr>
      <vt:lpstr>Παρουσίαση του PowerPoint</vt:lpstr>
      <vt:lpstr>Παρουσίαση του PowerPoint</vt:lpstr>
      <vt:lpstr>Συνδιακύμανση και συνάφεια</vt:lpstr>
      <vt:lpstr>Διπλοί δείκτες</vt:lpstr>
      <vt:lpstr>Απλοί δείκτες</vt:lpstr>
      <vt:lpstr>Διπλοί δείκτες</vt:lpstr>
      <vt:lpstr>Διπλοί δείκτες</vt:lpstr>
      <vt:lpstr>Διπλοί δείκτες</vt:lpstr>
      <vt:lpstr>Διπλοί δείκτες</vt:lpstr>
      <vt:lpstr>Παρουσίαση του PowerPoint</vt:lpstr>
      <vt:lpstr>Σκοπός</vt:lpstr>
      <vt:lpstr>Συνδιακύμανση</vt:lpstr>
      <vt:lpstr>Κάπνισμα και όγκος πνευμόνων</vt:lpstr>
      <vt:lpstr>Κάπνισμα και όγκος πνευμόνων</vt:lpstr>
      <vt:lpstr>Κάπνισμα και όγκος πνευμόνων</vt:lpstr>
      <vt:lpstr>Κάπνισμα και όγκος πνευμόνων</vt:lpstr>
      <vt:lpstr>Συνδιακύμανση</vt:lpstr>
      <vt:lpstr>Η συνδιακύμανση στο δείγμα</vt:lpstr>
      <vt:lpstr>Υπολογισμός της συνδιακύμανσης</vt:lpstr>
      <vt:lpstr>Υπολογισμός της συνδιακύμανσης</vt:lpstr>
      <vt:lpstr> </vt:lpstr>
      <vt:lpstr>Συνδιακύμανση και μετασχηματισμός</vt:lpstr>
      <vt:lpstr> </vt:lpstr>
      <vt:lpstr>(Pearson) Συντελεσής Συνάφειας rxy</vt:lpstr>
      <vt:lpstr>Εναλλακτική έκφραση</vt:lpstr>
      <vt:lpstr>Τύπος υπολογισμού 1</vt:lpstr>
      <vt:lpstr>Τύπος υπολογισμού</vt:lpstr>
      <vt:lpstr>Πίνακας υπολογισμού rxy</vt:lpstr>
      <vt:lpstr>Υπολογισμός rxy  από τον πίνακα</vt:lpstr>
      <vt:lpstr>Υπολογισμός συνάφειας</vt:lpstr>
      <vt:lpstr>Συμπέρασμα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3</cp:revision>
  <dcterms:created xsi:type="dcterms:W3CDTF">2024-10-22T10:11:18Z</dcterms:created>
  <dcterms:modified xsi:type="dcterms:W3CDTF">2024-10-22T10:28:01Z</dcterms:modified>
</cp:coreProperties>
</file>