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24" r:id="rId2"/>
    <p:sldMasterId id="2147483736" r:id="rId3"/>
  </p:sldMasterIdLst>
  <p:notesMasterIdLst>
    <p:notesMasterId r:id="rId82"/>
  </p:notesMasterIdLst>
  <p:handoutMasterIdLst>
    <p:handoutMasterId r:id="rId83"/>
  </p:handoutMasterIdLst>
  <p:sldIdLst>
    <p:sldId id="256" r:id="rId4"/>
    <p:sldId id="310" r:id="rId5"/>
    <p:sldId id="258" r:id="rId6"/>
    <p:sldId id="259" r:id="rId7"/>
    <p:sldId id="302" r:id="rId8"/>
    <p:sldId id="312" r:id="rId9"/>
    <p:sldId id="303" r:id="rId10"/>
    <p:sldId id="317" r:id="rId11"/>
    <p:sldId id="318" r:id="rId12"/>
    <p:sldId id="319" r:id="rId13"/>
    <p:sldId id="321" r:id="rId14"/>
    <p:sldId id="322" r:id="rId15"/>
    <p:sldId id="304" r:id="rId16"/>
    <p:sldId id="380" r:id="rId17"/>
    <p:sldId id="381" r:id="rId18"/>
    <p:sldId id="382" r:id="rId19"/>
    <p:sldId id="383" r:id="rId20"/>
    <p:sldId id="384" r:id="rId21"/>
    <p:sldId id="385" r:id="rId22"/>
    <p:sldId id="386" r:id="rId23"/>
    <p:sldId id="323" r:id="rId24"/>
    <p:sldId id="326" r:id="rId25"/>
    <p:sldId id="324" r:id="rId26"/>
    <p:sldId id="325" r:id="rId27"/>
    <p:sldId id="313" r:id="rId28"/>
    <p:sldId id="328" r:id="rId29"/>
    <p:sldId id="329" r:id="rId30"/>
    <p:sldId id="315" r:id="rId31"/>
    <p:sldId id="316" r:id="rId32"/>
    <p:sldId id="309" r:id="rId33"/>
    <p:sldId id="311" r:id="rId34"/>
    <p:sldId id="274" r:id="rId35"/>
    <p:sldId id="331" r:id="rId36"/>
    <p:sldId id="282" r:id="rId37"/>
    <p:sldId id="333"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 id="373" r:id="rId74"/>
    <p:sldId id="374" r:id="rId75"/>
    <p:sldId id="375" r:id="rId76"/>
    <p:sldId id="376" r:id="rId77"/>
    <p:sldId id="377" r:id="rId78"/>
    <p:sldId id="378" r:id="rId79"/>
    <p:sldId id="379" r:id="rId80"/>
    <p:sldId id="356" r:id="rId8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7F4C00"/>
    <a:srgbClr val="996600"/>
    <a:srgbClr val="C67F00"/>
    <a:srgbClr val="CC9900"/>
    <a:srgbClr val="005E82"/>
    <a:srgbClr val="005E5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9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1" qsCatId="simple" csTypeId="urn:microsoft.com/office/officeart/2005/8/colors/colorful3" csCatId="colorful" phldr="1"/>
      <dgm:spPr/>
      <dgm:t>
        <a:bodyPr/>
        <a:lstStyle/>
        <a:p>
          <a:endParaRPr lang="en-US"/>
        </a:p>
      </dgm:t>
    </dgm:pt>
    <dgm:pt modelId="{C500E0CC-6E51-46A2-B8C9-A93D5D169CF9}">
      <dgm:prSet phldrT="[Text]"/>
      <dgm:spPr>
        <a:solidFill>
          <a:srgbClr val="CC9900"/>
        </a:solidFill>
      </dgm:spPr>
      <dgm:t>
        <a:bodyPr/>
        <a:lstStyle/>
        <a:p>
          <a:r>
            <a:rPr lang="en-US" dirty="0" smtClean="0"/>
            <a:t>1</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8D2B6598-F63A-48B6-A245-D398DC8165AE}">
      <dgm:prSet phldrT="[Text]"/>
      <dgm:spPr>
        <a:solidFill>
          <a:srgbClr val="C67F00"/>
        </a:solidFill>
      </dgm:spPr>
      <dgm:t>
        <a:bodyPr/>
        <a:lstStyle/>
        <a:p>
          <a:r>
            <a:rPr lang="en-US" dirty="0" smtClean="0"/>
            <a:t>2</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rgbClr val="996600"/>
        </a:solidFill>
      </dgm:spPr>
      <dgm:t>
        <a:bodyPr/>
        <a:lstStyle/>
        <a:p>
          <a:r>
            <a:rPr lang="en-US" dirty="0" smtClean="0"/>
            <a:t>3</a:t>
          </a:r>
          <a:endParaRPr lang="en-US"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dgm:spPr>
        <a:solidFill>
          <a:schemeClr val="accent3">
            <a:lumMod val="20000"/>
            <a:lumOff val="80000"/>
          </a:schemeClr>
        </a:solidFill>
      </dgm:spPr>
      <dgm:t>
        <a:bodyPr/>
        <a:lstStyle/>
        <a:p>
          <a:r>
            <a:rPr lang="el-GR" dirty="0" smtClean="0"/>
            <a:t>Μετατροπή τιμών</a:t>
          </a:r>
          <a:r>
            <a:rPr lang="en-US" dirty="0" smtClean="0"/>
            <a:t> </a:t>
          </a:r>
          <a:r>
            <a:rPr lang="en-US" i="1" dirty="0" smtClean="0"/>
            <a:t>z</a:t>
          </a:r>
          <a:r>
            <a:rPr lang="el-GR" i="1" dirty="0" smtClean="0"/>
            <a:t> σε τιμές</a:t>
          </a:r>
          <a:r>
            <a:rPr lang="en-US" dirty="0" smtClean="0"/>
            <a:t> </a:t>
          </a:r>
          <a:r>
            <a:rPr lang="en-US" i="1" dirty="0" smtClean="0"/>
            <a:t>x</a:t>
          </a:r>
          <a:endParaRPr lang="en-US" i="1" dirty="0"/>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E6905C33-B857-4E79-A50F-56C9DA77807B}">
      <dgm:prSet phldrT="[Text]"/>
      <dgm:spPr>
        <a:solidFill>
          <a:srgbClr val="663300"/>
        </a:solidFill>
      </dgm:spPr>
      <dgm:t>
        <a:bodyPr/>
        <a:lstStyle/>
        <a:p>
          <a:r>
            <a:rPr lang="en-US" dirty="0" smtClean="0"/>
            <a:t>5</a:t>
          </a:r>
          <a:endParaRPr lang="en-US" dirty="0"/>
        </a:p>
      </dgm:t>
    </dgm:pt>
    <dgm:pt modelId="{E0278F71-7A86-4724-968A-42F7E7E8C85F}" type="parTrans" cxnId="{B47BD879-7AB4-406B-AF9D-2BC785B6B73E}">
      <dgm:prSet/>
      <dgm:spPr/>
      <dgm:t>
        <a:bodyPr/>
        <a:lstStyle/>
        <a:p>
          <a:endParaRPr lang="en-US"/>
        </a:p>
      </dgm:t>
    </dgm:pt>
    <dgm:pt modelId="{2F67DA15-E328-4338-AF3C-A8A9E65739FF}" type="sibTrans" cxnId="{B47BD879-7AB4-406B-AF9D-2BC785B6B73E}">
      <dgm:prSet/>
      <dgm:spPr/>
      <dgm:t>
        <a:bodyPr/>
        <a:lstStyle/>
        <a:p>
          <a:endParaRPr lang="en-US"/>
        </a:p>
      </dgm:t>
    </dgm:pt>
    <dgm:pt modelId="{5D8CA155-4353-4BC7-836E-9F96FA97AF04}">
      <dgm:prSet phldrT="[Text]"/>
      <dgm:spPr>
        <a:solidFill>
          <a:srgbClr val="7F4C00"/>
        </a:solidFill>
      </dgm:spPr>
      <dgm:t>
        <a:bodyPr/>
        <a:lstStyle/>
        <a:p>
          <a:r>
            <a:rPr lang="en-US" dirty="0" smtClean="0"/>
            <a:t>4</a:t>
          </a:r>
          <a:endParaRPr lang="en-US" dirty="0"/>
        </a:p>
      </dgm:t>
    </dgm:pt>
    <dgm:pt modelId="{E35F7121-93DB-4D6C-91C5-8722E2B452FB}" type="parTrans" cxnId="{B3D72F82-FDA2-46F8-86D5-70B2F7E497C1}">
      <dgm:prSet/>
      <dgm:spPr/>
      <dgm:t>
        <a:bodyPr/>
        <a:lstStyle/>
        <a:p>
          <a:endParaRPr lang="en-US"/>
        </a:p>
      </dgm:t>
    </dgm:pt>
    <dgm:pt modelId="{CE476535-4FDD-4CE3-8376-F6D9E7E3414E}" type="sibTrans" cxnId="{B3D72F82-FDA2-46F8-86D5-70B2F7E497C1}">
      <dgm:prSet/>
      <dgm:spPr/>
      <dgm:t>
        <a:bodyPr/>
        <a:lstStyle/>
        <a:p>
          <a:endParaRPr lang="en-US"/>
        </a:p>
      </dgm:t>
    </dgm:pt>
    <dgm:pt modelId="{5F2FE626-6D1B-4360-B47C-039AC2D98921}">
      <dgm:prSet/>
      <dgm:spPr>
        <a:solidFill>
          <a:schemeClr val="accent3">
            <a:lumMod val="20000"/>
            <a:lumOff val="80000"/>
          </a:schemeClr>
        </a:solidFill>
      </dgm:spPr>
      <dgm:t>
        <a:bodyPr/>
        <a:lstStyle/>
        <a:p>
          <a:r>
            <a:rPr lang="el-GR" dirty="0" smtClean="0"/>
            <a:t>Τυποποίηση μιας κατανομής</a:t>
          </a:r>
          <a:endParaRPr lang="en-US" dirty="0"/>
        </a:p>
      </dgm:t>
    </dgm:pt>
    <dgm:pt modelId="{09E9BC1E-79BC-4D86-8413-F992B95F5E5E}" type="parTrans" cxnId="{8011730A-F224-4EEA-B982-4787AE6CA75C}">
      <dgm:prSet/>
      <dgm:spPr/>
      <dgm:t>
        <a:bodyPr/>
        <a:lstStyle/>
        <a:p>
          <a:endParaRPr lang="en-US"/>
        </a:p>
      </dgm:t>
    </dgm:pt>
    <dgm:pt modelId="{1039A18C-A612-43A4-917D-4794A79C9CAA}" type="sibTrans" cxnId="{8011730A-F224-4EEA-B982-4787AE6CA75C}">
      <dgm:prSet/>
      <dgm:spPr/>
      <dgm:t>
        <a:bodyPr/>
        <a:lstStyle/>
        <a:p>
          <a:endParaRPr lang="en-US"/>
        </a:p>
      </dgm:t>
    </dgm:pt>
    <dgm:pt modelId="{28CB359D-0C76-486C-A117-15DA76144D02}">
      <dgm:prSet/>
      <dgm:spPr>
        <a:solidFill>
          <a:schemeClr val="accent3">
            <a:lumMod val="20000"/>
            <a:lumOff val="80000"/>
          </a:schemeClr>
        </a:solidFill>
      </dgm:spPr>
      <dgm:t>
        <a:bodyPr/>
        <a:lstStyle/>
        <a:p>
          <a:r>
            <a:rPr lang="el-GR" dirty="0" smtClean="0"/>
            <a:t>Μετατροπή τιμών </a:t>
          </a:r>
          <a:r>
            <a:rPr lang="en-US" i="1" dirty="0" smtClean="0"/>
            <a:t>x</a:t>
          </a:r>
          <a:r>
            <a:rPr lang="en-US" dirty="0" smtClean="0"/>
            <a:t> </a:t>
          </a:r>
          <a:r>
            <a:rPr lang="el-GR" dirty="0" smtClean="0"/>
            <a:t>σε τιμές </a:t>
          </a:r>
          <a:r>
            <a:rPr lang="en-US" i="1" dirty="0" smtClean="0"/>
            <a:t>z</a:t>
          </a:r>
          <a:endParaRPr lang="en-US"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FD7733D9-1C4F-4B1F-B450-9AF40A29D944}">
      <dgm:prSet/>
      <dgm:spPr>
        <a:solidFill>
          <a:schemeClr val="accent3">
            <a:lumMod val="20000"/>
            <a:lumOff val="80000"/>
          </a:schemeClr>
        </a:solidFill>
      </dgm:spPr>
      <dgm:t>
        <a:bodyPr/>
        <a:lstStyle/>
        <a:p>
          <a:r>
            <a:rPr lang="el-GR" dirty="0" smtClean="0"/>
            <a:t>Τιμές σε μια τυποποιημένη κατανομή </a:t>
          </a:r>
          <a:endParaRPr lang="en-US" dirty="0"/>
        </a:p>
      </dgm:t>
    </dgm:pt>
    <dgm:pt modelId="{EE27FF01-5FB3-4C1C-8A86-31823D3E6E8D}" type="parTrans" cxnId="{BBB26ABD-B8FA-4028-A709-E33DDF1F471D}">
      <dgm:prSet/>
      <dgm:spPr/>
      <dgm:t>
        <a:bodyPr/>
        <a:lstStyle/>
        <a:p>
          <a:endParaRPr lang="en-US"/>
        </a:p>
      </dgm:t>
    </dgm:pt>
    <dgm:pt modelId="{5C36C9FF-A575-4AE8-AA85-06EEF035D418}" type="sibTrans" cxnId="{BBB26ABD-B8FA-4028-A709-E33DDF1F471D}">
      <dgm:prSet/>
      <dgm:spPr/>
      <dgm:t>
        <a:bodyPr/>
        <a:lstStyle/>
        <a:p>
          <a:endParaRPr lang="en-US"/>
        </a:p>
      </dgm:t>
    </dgm:pt>
    <dgm:pt modelId="{0B71FAFD-0B2D-4036-B480-F4F2C6B530E4}">
      <dgm:prSet phldrT="[Text]"/>
      <dgm:spPr>
        <a:solidFill>
          <a:schemeClr val="accent3">
            <a:lumMod val="20000"/>
            <a:lumOff val="80000"/>
            <a:alpha val="90000"/>
          </a:schemeClr>
        </a:solidFill>
      </dgm:spPr>
      <dgm:t>
        <a:bodyPr/>
        <a:lstStyle/>
        <a:p>
          <a:r>
            <a:rPr lang="el-GR" dirty="0" smtClean="0"/>
            <a:t>Κατανόηση των τιμών </a:t>
          </a:r>
          <a:r>
            <a:rPr lang="en-US" i="1" dirty="0" smtClean="0"/>
            <a:t>z</a:t>
          </a:r>
          <a:endParaRPr lang="en-US" dirty="0"/>
        </a:p>
      </dgm:t>
    </dgm:pt>
    <dgm:pt modelId="{9A509DCC-A127-4108-9CF3-050BE3638E3C}" type="sibTrans" cxnId="{484E7739-3A23-4DF7-B546-A17255EC1F7D}">
      <dgm:prSet/>
      <dgm:spPr/>
      <dgm:t>
        <a:bodyPr/>
        <a:lstStyle/>
        <a:p>
          <a:endParaRPr lang="en-US"/>
        </a:p>
      </dgm:t>
    </dgm:pt>
    <dgm:pt modelId="{B12BA514-F9B8-4F8D-8403-688A4F020DC7}" type="parTrans" cxnId="{484E7739-3A23-4DF7-B546-A17255EC1F7D}">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5"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5"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5"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5"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5"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5" custScaleX="142546" custScaleY="103977">
        <dgm:presLayoutVars>
          <dgm:bulletEnabled val="1"/>
        </dgm:presLayoutVars>
      </dgm:prSet>
      <dgm:spPr/>
      <dgm:t>
        <a:bodyPr/>
        <a:lstStyle/>
        <a:p>
          <a:endParaRPr lang="en-US"/>
        </a:p>
      </dgm:t>
    </dgm:pt>
    <dgm:pt modelId="{130E9C2F-39EB-4B1A-8445-E955F914BAF4}" type="pres">
      <dgm:prSet presAssocID="{F45E8C1D-4EFC-44E6-840A-A8377599176F}" presName="sp" presStyleCnt="0"/>
      <dgm:spPr/>
    </dgm:pt>
    <dgm:pt modelId="{9B80ED07-4AD0-44C4-B184-FDA49E58F158}" type="pres">
      <dgm:prSet presAssocID="{5D8CA155-4353-4BC7-836E-9F96FA97AF04}" presName="linNode" presStyleCnt="0"/>
      <dgm:spPr/>
    </dgm:pt>
    <dgm:pt modelId="{A6FC9C64-4C41-4D8E-B4C6-FA4E4F04F0C6}" type="pres">
      <dgm:prSet presAssocID="{5D8CA155-4353-4BC7-836E-9F96FA97AF04}" presName="parentText" presStyleLbl="node1" presStyleIdx="3" presStyleCnt="5" custScaleX="24611" custLinFactNeighborX="-21203">
        <dgm:presLayoutVars>
          <dgm:chMax val="1"/>
          <dgm:bulletEnabled val="1"/>
        </dgm:presLayoutVars>
      </dgm:prSet>
      <dgm:spPr/>
      <dgm:t>
        <a:bodyPr/>
        <a:lstStyle/>
        <a:p>
          <a:endParaRPr lang="en-US"/>
        </a:p>
      </dgm:t>
    </dgm:pt>
    <dgm:pt modelId="{477E643D-46F8-4B7D-B309-B23FD3C9C6CF}" type="pres">
      <dgm:prSet presAssocID="{5D8CA155-4353-4BC7-836E-9F96FA97AF04}" presName="descendantText" presStyleLbl="alignAccFollowNode1" presStyleIdx="3" presStyleCnt="5" custScaleX="142546" custScaleY="103977" custLinFactNeighborX="1363" custLinFactNeighborY="2600">
        <dgm:presLayoutVars>
          <dgm:bulletEnabled val="1"/>
        </dgm:presLayoutVars>
      </dgm:prSet>
      <dgm:spPr/>
      <dgm:t>
        <a:bodyPr/>
        <a:lstStyle/>
        <a:p>
          <a:endParaRPr lang="en-US"/>
        </a:p>
      </dgm:t>
    </dgm:pt>
    <dgm:pt modelId="{B988D9E7-3662-4174-8CA9-6B4BB3E50109}" type="pres">
      <dgm:prSet presAssocID="{CE476535-4FDD-4CE3-8376-F6D9E7E3414E}" presName="sp" presStyleCnt="0"/>
      <dgm:spPr/>
    </dgm:pt>
    <dgm:pt modelId="{CBE5E552-4E31-480F-B3E2-522D3C3F1DF9}" type="pres">
      <dgm:prSet presAssocID="{E6905C33-B857-4E79-A50F-56C9DA77807B}" presName="linNode" presStyleCnt="0"/>
      <dgm:spPr/>
    </dgm:pt>
    <dgm:pt modelId="{A3CF9DC8-40B3-4125-9633-71E96584DD01}" type="pres">
      <dgm:prSet presAssocID="{E6905C33-B857-4E79-A50F-56C9DA77807B}" presName="parentText" presStyleLbl="node1" presStyleIdx="4" presStyleCnt="5" custScaleX="24611" custLinFactNeighborX="-21203">
        <dgm:presLayoutVars>
          <dgm:chMax val="1"/>
          <dgm:bulletEnabled val="1"/>
        </dgm:presLayoutVars>
      </dgm:prSet>
      <dgm:spPr/>
      <dgm:t>
        <a:bodyPr/>
        <a:lstStyle/>
        <a:p>
          <a:endParaRPr lang="en-US"/>
        </a:p>
      </dgm:t>
    </dgm:pt>
    <dgm:pt modelId="{06E669AD-6F4A-4FBC-B6DC-E9A64FDBAD4D}" type="pres">
      <dgm:prSet presAssocID="{E6905C33-B857-4E79-A50F-56C9DA77807B}" presName="descendantText" presStyleLbl="alignAccFollowNode1" presStyleIdx="4" presStyleCnt="5" custScaleX="142546" custScaleY="103977" custLinFactNeighborX="1363" custLinFactNeighborY="2600">
        <dgm:presLayoutVars>
          <dgm:bulletEnabled val="1"/>
        </dgm:presLayoutVars>
      </dgm:prSet>
      <dgm:spPr/>
      <dgm:t>
        <a:bodyPr/>
        <a:lstStyle/>
        <a:p>
          <a:endParaRPr lang="en-US"/>
        </a:p>
      </dgm:t>
    </dgm:pt>
  </dgm:ptLst>
  <dgm:cxnLst>
    <dgm:cxn modelId="{26305EDD-85F1-44DF-A4F6-0AA883DCC486}" type="presOf" srcId="{811CF4A7-6124-4CA7-8FCC-29EA8AD3FEAD}" destId="{DE68E687-9D18-4B83-8BB1-AF96C5EBBADD}" srcOrd="0" destOrd="0" presId="urn:microsoft.com/office/officeart/2005/8/layout/vList5"/>
    <dgm:cxn modelId="{0BD8F517-FB3F-4F6C-AF7D-08FAA88A2761}" type="presOf" srcId="{E6905C33-B857-4E79-A50F-56C9DA77807B}" destId="{A3CF9DC8-40B3-4125-9633-71E96584DD01}" srcOrd="0" destOrd="0" presId="urn:microsoft.com/office/officeart/2005/8/layout/vList5"/>
    <dgm:cxn modelId="{5C2234C4-FB12-4AB9-9734-FA598441A44D}" type="presOf" srcId="{C500E0CC-6E51-46A2-B8C9-A93D5D169CF9}" destId="{AFA92CD1-6C67-4687-8F3D-CC61949E98FA}" srcOrd="0" destOrd="0" presId="urn:microsoft.com/office/officeart/2005/8/layout/vList5"/>
    <dgm:cxn modelId="{95B898D3-5278-4CCF-AC29-0C31D72B0EA1}" type="presOf" srcId="{5D8CA155-4353-4BC7-836E-9F96FA97AF04}" destId="{A6FC9C64-4C41-4D8E-B4C6-FA4E4F04F0C6}" srcOrd="0" destOrd="0" presId="urn:microsoft.com/office/officeart/2005/8/layout/vList5"/>
    <dgm:cxn modelId="{BBB26ABD-B8FA-4028-A709-E33DDF1F471D}" srcId="{E6905C33-B857-4E79-A50F-56C9DA77807B}" destId="{FD7733D9-1C4F-4B1F-B450-9AF40A29D944}" srcOrd="0" destOrd="0" parTransId="{EE27FF01-5FB3-4C1C-8A86-31823D3E6E8D}" sibTransId="{5C36C9FF-A575-4AE8-AA85-06EEF035D418}"/>
    <dgm:cxn modelId="{B7E08F87-5C01-49F0-84F7-B6FBBB634D80}" type="presOf" srcId="{1A078C1B-3703-434A-AB44-30D24C3F7DA7}" destId="{778B8AFF-C3C1-46B1-A83F-F7D567B8669A}" srcOrd="0" destOrd="0" presId="urn:microsoft.com/office/officeart/2005/8/layout/vList5"/>
    <dgm:cxn modelId="{D4B3B26B-8753-4F9C-A21A-0E3D86E641B4}" type="presOf" srcId="{5F2FE626-6D1B-4360-B47C-039AC2D98921}" destId="{477E643D-46F8-4B7D-B309-B23FD3C9C6CF}" srcOrd="0" destOrd="0" presId="urn:microsoft.com/office/officeart/2005/8/layout/vList5"/>
    <dgm:cxn modelId="{32254D27-792B-45C2-AFCB-7C13C8132C42}" type="presOf" srcId="{0B71FAFD-0B2D-4036-B480-F4F2C6B530E4}" destId="{CD640BAC-B213-463D-ACCC-5A05CC017C6E}"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B3D72F82-FDA2-46F8-86D5-70B2F7E497C1}" srcId="{E1398962-9FED-4568-B8F3-7E4852B3343E}" destId="{5D8CA155-4353-4BC7-836E-9F96FA97AF04}" srcOrd="3" destOrd="0" parTransId="{E35F7121-93DB-4D6C-91C5-8722E2B452FB}" sibTransId="{CE476535-4FDD-4CE3-8376-F6D9E7E3414E}"/>
    <dgm:cxn modelId="{3068EAF7-B048-4FBA-8874-B0FB19790628}" type="presOf" srcId="{8D2B6598-F63A-48B6-A245-D398DC8165AE}" destId="{58B6EB87-F392-47DC-B136-263D2685120E}" srcOrd="0" destOrd="0" presId="urn:microsoft.com/office/officeart/2005/8/layout/vList5"/>
    <dgm:cxn modelId="{0348701E-1411-4A5F-8E63-2C6A92AA0ADF}" type="presOf" srcId="{E1398962-9FED-4568-B8F3-7E4852B3343E}" destId="{8890C43A-8A03-487C-A409-E3F0BECF8272}" srcOrd="0" destOrd="0" presId="urn:microsoft.com/office/officeart/2005/8/layout/vList5"/>
    <dgm:cxn modelId="{FA07C39A-89F5-4D57-88B6-C22E538E2232}" srcId="{E1398962-9FED-4568-B8F3-7E4852B3343E}" destId="{8D2B6598-F63A-48B6-A245-D398DC8165AE}" srcOrd="1" destOrd="0" parTransId="{729240EF-0EB3-4EEB-B7B2-1D2F495C8F79}" sibTransId="{4B37CB12-59DC-4E69-89E8-A0217C8694FF}"/>
    <dgm:cxn modelId="{016DDD80-0952-431D-B300-83CE7715C141}" srcId="{E1398962-9FED-4568-B8F3-7E4852B3343E}" destId="{811CF4A7-6124-4CA7-8FCC-29EA8AD3FEAD}" srcOrd="2" destOrd="0" parTransId="{70DFFD8A-8B7A-4409-A979-5209A2D6BCE6}" sibTransId="{F45E8C1D-4EFC-44E6-840A-A8377599176F}"/>
    <dgm:cxn modelId="{8011730A-F224-4EEA-B982-4787AE6CA75C}" srcId="{5D8CA155-4353-4BC7-836E-9F96FA97AF04}" destId="{5F2FE626-6D1B-4360-B47C-039AC2D98921}" srcOrd="0" destOrd="0" parTransId="{09E9BC1E-79BC-4D86-8413-F992B95F5E5E}" sibTransId="{1039A18C-A612-43A4-917D-4794A79C9CAA}"/>
    <dgm:cxn modelId="{484E7739-3A23-4DF7-B546-A17255EC1F7D}" srcId="{C500E0CC-6E51-46A2-B8C9-A93D5D169CF9}" destId="{0B71FAFD-0B2D-4036-B480-F4F2C6B530E4}" srcOrd="0" destOrd="0" parTransId="{B12BA514-F9B8-4F8D-8403-688A4F020DC7}" sibTransId="{9A509DCC-A127-4108-9CF3-050BE3638E3C}"/>
    <dgm:cxn modelId="{B47BD879-7AB4-406B-AF9D-2BC785B6B73E}" srcId="{E1398962-9FED-4568-B8F3-7E4852B3343E}" destId="{E6905C33-B857-4E79-A50F-56C9DA77807B}" srcOrd="4" destOrd="0" parTransId="{E0278F71-7A86-4724-968A-42F7E7E8C85F}" sibTransId="{2F67DA15-E328-4338-AF3C-A8A9E65739FF}"/>
    <dgm:cxn modelId="{54C06DC8-EB00-4676-8D73-0B4B43941216}" srcId="{8D2B6598-F63A-48B6-A245-D398DC8165AE}" destId="{28CB359D-0C76-486C-A117-15DA76144D02}" srcOrd="0" destOrd="0" parTransId="{02AA230F-A9BA-4253-91DF-A16A440B71B8}" sibTransId="{A265527E-5EDB-4B9E-879B-CCE1A6AF3C1E}"/>
    <dgm:cxn modelId="{1666B1CA-CF41-43F2-9102-E786861156E7}" type="presOf" srcId="{FD7733D9-1C4F-4B1F-B450-9AF40A29D944}" destId="{06E669AD-6F4A-4FBC-B6DC-E9A64FDBAD4D}" srcOrd="0" destOrd="0" presId="urn:microsoft.com/office/officeart/2005/8/layout/vList5"/>
    <dgm:cxn modelId="{4356CE2C-A7D8-439C-9232-0825ABCDE695}" type="presOf" srcId="{28CB359D-0C76-486C-A117-15DA76144D02}" destId="{755845BE-7611-4513-9893-C1C0F874F58D}" srcOrd="0" destOrd="0" presId="urn:microsoft.com/office/officeart/2005/8/layout/vList5"/>
    <dgm:cxn modelId="{BA1220E8-4271-473B-AD7E-832E9ABC9A23}" srcId="{811CF4A7-6124-4CA7-8FCC-29EA8AD3FEAD}" destId="{1A078C1B-3703-434A-AB44-30D24C3F7DA7}" srcOrd="0" destOrd="0" parTransId="{20ED4FE5-E236-4B70-A4DD-DDD7D0C5571A}" sibTransId="{10ADA253-91FA-40A9-B307-9A0B63CC62B2}"/>
    <dgm:cxn modelId="{951DA4A2-D3B0-446C-AD92-91001A5C094B}" type="presParOf" srcId="{8890C43A-8A03-487C-A409-E3F0BECF8272}" destId="{5501B544-0D5F-4AEF-9A7A-DCAB8A5FC654}" srcOrd="0" destOrd="0" presId="urn:microsoft.com/office/officeart/2005/8/layout/vList5"/>
    <dgm:cxn modelId="{95C1A111-ACC9-421E-9D17-A62E4CD8A9BF}" type="presParOf" srcId="{5501B544-0D5F-4AEF-9A7A-DCAB8A5FC654}" destId="{AFA92CD1-6C67-4687-8F3D-CC61949E98FA}" srcOrd="0" destOrd="0" presId="urn:microsoft.com/office/officeart/2005/8/layout/vList5"/>
    <dgm:cxn modelId="{00255518-AD2E-42D6-92AC-5FD9346815D8}" type="presParOf" srcId="{5501B544-0D5F-4AEF-9A7A-DCAB8A5FC654}" destId="{CD640BAC-B213-463D-ACCC-5A05CC017C6E}" srcOrd="1" destOrd="0" presId="urn:microsoft.com/office/officeart/2005/8/layout/vList5"/>
    <dgm:cxn modelId="{CE451BE8-8391-448D-82EC-E5153A2DD8EC}" type="presParOf" srcId="{8890C43A-8A03-487C-A409-E3F0BECF8272}" destId="{768B66C8-8560-4BA8-9FBB-A36A3F13B337}" srcOrd="1" destOrd="0" presId="urn:microsoft.com/office/officeart/2005/8/layout/vList5"/>
    <dgm:cxn modelId="{E38EBF0C-FBE3-4E8A-9AA4-EB6E06C15805}" type="presParOf" srcId="{8890C43A-8A03-487C-A409-E3F0BECF8272}" destId="{AE405E2C-92B4-4F66-8E0F-53CED900E8C8}" srcOrd="2" destOrd="0" presId="urn:microsoft.com/office/officeart/2005/8/layout/vList5"/>
    <dgm:cxn modelId="{476CD2B2-6ED1-4EEE-AC3D-4E9745704963}" type="presParOf" srcId="{AE405E2C-92B4-4F66-8E0F-53CED900E8C8}" destId="{58B6EB87-F392-47DC-B136-263D2685120E}" srcOrd="0" destOrd="0" presId="urn:microsoft.com/office/officeart/2005/8/layout/vList5"/>
    <dgm:cxn modelId="{C2E54231-1167-4C8E-83F0-00875C901140}" type="presParOf" srcId="{AE405E2C-92B4-4F66-8E0F-53CED900E8C8}" destId="{755845BE-7611-4513-9893-C1C0F874F58D}" srcOrd="1" destOrd="0" presId="urn:microsoft.com/office/officeart/2005/8/layout/vList5"/>
    <dgm:cxn modelId="{D788E33F-02E5-41D3-99F0-527F3C24AB19}" type="presParOf" srcId="{8890C43A-8A03-487C-A409-E3F0BECF8272}" destId="{D8907262-3112-4764-9A68-966FD7CA949F}" srcOrd="3" destOrd="0" presId="urn:microsoft.com/office/officeart/2005/8/layout/vList5"/>
    <dgm:cxn modelId="{3681AC2C-A824-4CD6-93BF-C9E8B2DC6746}" type="presParOf" srcId="{8890C43A-8A03-487C-A409-E3F0BECF8272}" destId="{C8E9E56C-93C0-4487-9B26-CDB40CA22822}" srcOrd="4" destOrd="0" presId="urn:microsoft.com/office/officeart/2005/8/layout/vList5"/>
    <dgm:cxn modelId="{A26E1A6F-B4F4-4AF2-81DB-71EEDC2FFABC}" type="presParOf" srcId="{C8E9E56C-93C0-4487-9B26-CDB40CA22822}" destId="{DE68E687-9D18-4B83-8BB1-AF96C5EBBADD}" srcOrd="0" destOrd="0" presId="urn:microsoft.com/office/officeart/2005/8/layout/vList5"/>
    <dgm:cxn modelId="{EEF120E9-05BC-4C27-AB84-D8E1A6931CDC}" type="presParOf" srcId="{C8E9E56C-93C0-4487-9B26-CDB40CA22822}" destId="{778B8AFF-C3C1-46B1-A83F-F7D567B8669A}" srcOrd="1" destOrd="0" presId="urn:microsoft.com/office/officeart/2005/8/layout/vList5"/>
    <dgm:cxn modelId="{2575C9D7-A547-4A00-8D11-50B602E9B132}" type="presParOf" srcId="{8890C43A-8A03-487C-A409-E3F0BECF8272}" destId="{130E9C2F-39EB-4B1A-8445-E955F914BAF4}" srcOrd="5" destOrd="0" presId="urn:microsoft.com/office/officeart/2005/8/layout/vList5"/>
    <dgm:cxn modelId="{5D4DBBDA-1383-49FB-AADB-1E9CE76DA694}" type="presParOf" srcId="{8890C43A-8A03-487C-A409-E3F0BECF8272}" destId="{9B80ED07-4AD0-44C4-B184-FDA49E58F158}" srcOrd="6" destOrd="0" presId="urn:microsoft.com/office/officeart/2005/8/layout/vList5"/>
    <dgm:cxn modelId="{EB2D87B7-5621-4246-A543-6AAF43EDB6C8}" type="presParOf" srcId="{9B80ED07-4AD0-44C4-B184-FDA49E58F158}" destId="{A6FC9C64-4C41-4D8E-B4C6-FA4E4F04F0C6}" srcOrd="0" destOrd="0" presId="urn:microsoft.com/office/officeart/2005/8/layout/vList5"/>
    <dgm:cxn modelId="{D34023A4-36CE-48DD-84E7-4341EEC2E5C0}" type="presParOf" srcId="{9B80ED07-4AD0-44C4-B184-FDA49E58F158}" destId="{477E643D-46F8-4B7D-B309-B23FD3C9C6CF}" srcOrd="1" destOrd="0" presId="urn:microsoft.com/office/officeart/2005/8/layout/vList5"/>
    <dgm:cxn modelId="{F5C91BF2-49E8-490A-9745-C14002BF9342}" type="presParOf" srcId="{8890C43A-8A03-487C-A409-E3F0BECF8272}" destId="{B988D9E7-3662-4174-8CA9-6B4BB3E50109}" srcOrd="7" destOrd="0" presId="urn:microsoft.com/office/officeart/2005/8/layout/vList5"/>
    <dgm:cxn modelId="{1FDB5F61-630B-450A-9B00-2E8DA89ECA92}" type="presParOf" srcId="{8890C43A-8A03-487C-A409-E3F0BECF8272}" destId="{CBE5E552-4E31-480F-B3E2-522D3C3F1DF9}" srcOrd="8" destOrd="0" presId="urn:microsoft.com/office/officeart/2005/8/layout/vList5"/>
    <dgm:cxn modelId="{E5257336-D21C-4771-B6BD-7CC6C9F7B4F0}" type="presParOf" srcId="{CBE5E552-4E31-480F-B3E2-522D3C3F1DF9}" destId="{A3CF9DC8-40B3-4125-9633-71E96584DD01}" srcOrd="0" destOrd="0" presId="urn:microsoft.com/office/officeart/2005/8/layout/vList5"/>
    <dgm:cxn modelId="{446B89FC-EEDC-4542-88AD-F2628C7CCBAB}" type="presParOf" srcId="{CBE5E552-4E31-480F-B3E2-522D3C3F1DF9}" destId="{06E669AD-6F4A-4FBC-B6DC-E9A64FDBAD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11" qsCatId="simple" csTypeId="urn:microsoft.com/office/officeart/2005/8/colors/colorful3" csCatId="colorful" phldr="1"/>
      <dgm:spPr/>
      <dgm:t>
        <a:bodyPr/>
        <a:lstStyle/>
        <a:p>
          <a:endParaRPr lang="en-US"/>
        </a:p>
      </dgm:t>
    </dgm:pt>
    <dgm:pt modelId="{C500E0CC-6E51-46A2-B8C9-A93D5D169CF9}">
      <dgm:prSet phldrT="[Text]"/>
      <dgm:spPr>
        <a:solidFill>
          <a:schemeClr val="accent1"/>
        </a:solidFill>
      </dgm:spPr>
      <dgm:t>
        <a:bodyPr/>
        <a:lstStyle/>
        <a:p>
          <a:r>
            <a:rPr lang="en-US" dirty="0" smtClean="0"/>
            <a:t>A</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n-US" sz="3200" b="1" dirty="0" smtClean="0">
              <a:solidFill>
                <a:schemeClr val="bg1">
                  <a:lumMod val="65000"/>
                </a:schemeClr>
              </a:solidFill>
            </a:rPr>
            <a:t>59</a:t>
          </a:r>
          <a:endParaRPr lang="en-US" sz="3200" b="1" dirty="0">
            <a:solidFill>
              <a:schemeClr val="bg1">
                <a:lumMod val="65000"/>
              </a:schemeClr>
            </a:solidFill>
          </a:endParaRPr>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2"/>
        </a:solidFill>
      </dgm:spPr>
      <dgm:t>
        <a:bodyPr/>
        <a:lstStyle/>
        <a:p>
          <a:r>
            <a:rPr lang="en-US" dirty="0" smtClean="0"/>
            <a:t>B</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chemeClr val="accent3"/>
        </a:solidFill>
      </dgm:spPr>
      <dgm:t>
        <a:bodyPr/>
        <a:lstStyle/>
        <a:p>
          <a:r>
            <a:rPr lang="el-GR" dirty="0" smtClean="0"/>
            <a:t>Γ</a:t>
          </a:r>
          <a:endParaRPr lang="en-US"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custT="1"/>
      <dgm:spPr>
        <a:solidFill>
          <a:schemeClr val="accent3">
            <a:lumMod val="20000"/>
            <a:lumOff val="80000"/>
          </a:schemeClr>
        </a:solidFill>
      </dgm:spPr>
      <dgm:t>
        <a:bodyPr/>
        <a:lstStyle/>
        <a:p>
          <a:r>
            <a:rPr lang="en-US" sz="3200" b="1" dirty="0" smtClean="0">
              <a:solidFill>
                <a:schemeClr val="bg1">
                  <a:lumMod val="65000"/>
                </a:schemeClr>
              </a:solidFill>
            </a:rPr>
            <a:t>46</a:t>
          </a:r>
          <a:endParaRPr lang="en-US" sz="3200" dirty="0">
            <a:solidFill>
              <a:schemeClr val="bg1">
                <a:lumMod val="65000"/>
              </a:schemeClr>
            </a:solidFill>
          </a:endParaRPr>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5D8CA155-4353-4BC7-836E-9F96FA97AF04}">
      <dgm:prSet phldrT="[Text]"/>
      <dgm:spPr>
        <a:solidFill>
          <a:schemeClr val="accent4"/>
        </a:solidFill>
      </dgm:spPr>
      <dgm:t>
        <a:bodyPr/>
        <a:lstStyle/>
        <a:p>
          <a:r>
            <a:rPr lang="el-GR" dirty="0" smtClean="0"/>
            <a:t>Δ</a:t>
          </a:r>
          <a:endParaRPr lang="en-US" dirty="0"/>
        </a:p>
      </dgm:t>
    </dgm:pt>
    <dgm:pt modelId="{E35F7121-93DB-4D6C-91C5-8722E2B452FB}" type="parTrans" cxnId="{B3D72F82-FDA2-46F8-86D5-70B2F7E497C1}">
      <dgm:prSet/>
      <dgm:spPr/>
      <dgm:t>
        <a:bodyPr/>
        <a:lstStyle/>
        <a:p>
          <a:endParaRPr lang="en-US"/>
        </a:p>
      </dgm:t>
    </dgm:pt>
    <dgm:pt modelId="{CE476535-4FDD-4CE3-8376-F6D9E7E3414E}" type="sibTrans" cxnId="{B3D72F82-FDA2-46F8-86D5-70B2F7E497C1}">
      <dgm:prSet/>
      <dgm:spPr/>
      <dgm:t>
        <a:bodyPr/>
        <a:lstStyle/>
        <a:p>
          <a:endParaRPr lang="en-US"/>
        </a:p>
      </dgm:t>
    </dgm:pt>
    <dgm:pt modelId="{5F2FE626-6D1B-4360-B47C-039AC2D98921}">
      <dgm:prSet/>
      <dgm:spPr>
        <a:solidFill>
          <a:schemeClr val="accent3">
            <a:lumMod val="20000"/>
            <a:lumOff val="80000"/>
          </a:schemeClr>
        </a:solidFill>
      </dgm:spPr>
      <dgm:t>
        <a:bodyPr/>
        <a:lstStyle/>
        <a:p>
          <a:r>
            <a:rPr lang="en-US" b="1" dirty="0" smtClean="0">
              <a:solidFill>
                <a:schemeClr val="bg1">
                  <a:lumMod val="65000"/>
                </a:schemeClr>
              </a:solidFill>
            </a:rPr>
            <a:t>55</a:t>
          </a:r>
          <a:endParaRPr lang="en-US" dirty="0">
            <a:solidFill>
              <a:schemeClr val="bg1">
                <a:lumMod val="65000"/>
              </a:schemeClr>
            </a:solidFill>
          </a:endParaRPr>
        </a:p>
      </dgm:t>
    </dgm:pt>
    <dgm:pt modelId="{09E9BC1E-79BC-4D86-8413-F992B95F5E5E}" type="parTrans" cxnId="{8011730A-F224-4EEA-B982-4787AE6CA75C}">
      <dgm:prSet/>
      <dgm:spPr/>
      <dgm:t>
        <a:bodyPr/>
        <a:lstStyle/>
        <a:p>
          <a:endParaRPr lang="en-US"/>
        </a:p>
      </dgm:t>
    </dgm:pt>
    <dgm:pt modelId="{1039A18C-A612-43A4-917D-4794A79C9CAA}" type="sibTrans" cxnId="{8011730A-F224-4EEA-B982-4787AE6CA75C}">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n-US" sz="3200" b="0" dirty="0" smtClean="0"/>
            <a:t>45</a:t>
          </a:r>
          <a:endParaRPr lang="en-US" sz="3200" b="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4"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4"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4"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4"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4"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4" custScaleX="142546" custScaleY="103977" custLinFactNeighborX="-1235" custLinFactNeighborY="-5261">
        <dgm:presLayoutVars>
          <dgm:bulletEnabled val="1"/>
        </dgm:presLayoutVars>
      </dgm:prSet>
      <dgm:spPr/>
      <dgm:t>
        <a:bodyPr/>
        <a:lstStyle/>
        <a:p>
          <a:endParaRPr lang="en-US"/>
        </a:p>
      </dgm:t>
    </dgm:pt>
    <dgm:pt modelId="{130E9C2F-39EB-4B1A-8445-E955F914BAF4}" type="pres">
      <dgm:prSet presAssocID="{F45E8C1D-4EFC-44E6-840A-A8377599176F}" presName="sp" presStyleCnt="0"/>
      <dgm:spPr/>
    </dgm:pt>
    <dgm:pt modelId="{9B80ED07-4AD0-44C4-B184-FDA49E58F158}" type="pres">
      <dgm:prSet presAssocID="{5D8CA155-4353-4BC7-836E-9F96FA97AF04}" presName="linNode" presStyleCnt="0"/>
      <dgm:spPr/>
    </dgm:pt>
    <dgm:pt modelId="{A6FC9C64-4C41-4D8E-B4C6-FA4E4F04F0C6}" type="pres">
      <dgm:prSet presAssocID="{5D8CA155-4353-4BC7-836E-9F96FA97AF04}" presName="parentText" presStyleLbl="node1" presStyleIdx="3" presStyleCnt="4" custScaleX="24611" custLinFactNeighborX="-21203">
        <dgm:presLayoutVars>
          <dgm:chMax val="1"/>
          <dgm:bulletEnabled val="1"/>
        </dgm:presLayoutVars>
      </dgm:prSet>
      <dgm:spPr/>
      <dgm:t>
        <a:bodyPr/>
        <a:lstStyle/>
        <a:p>
          <a:endParaRPr lang="en-US"/>
        </a:p>
      </dgm:t>
    </dgm:pt>
    <dgm:pt modelId="{477E643D-46F8-4B7D-B309-B23FD3C9C6CF}" type="pres">
      <dgm:prSet presAssocID="{5D8CA155-4353-4BC7-836E-9F96FA97AF04}" presName="descendantText" presStyleLbl="alignAccFollowNode1" presStyleIdx="3" presStyleCnt="4" custScaleX="142546" custScaleY="103977" custLinFactNeighborX="1363" custLinFactNeighborY="2600">
        <dgm:presLayoutVars>
          <dgm:bulletEnabled val="1"/>
        </dgm:presLayoutVars>
      </dgm:prSet>
      <dgm:spPr/>
      <dgm:t>
        <a:bodyPr/>
        <a:lstStyle/>
        <a:p>
          <a:endParaRPr lang="en-US"/>
        </a:p>
      </dgm:t>
    </dgm:pt>
  </dgm:ptLst>
  <dgm:cxnLst>
    <dgm:cxn modelId="{BAD02582-E4FD-4991-A1E6-0F2AEC60CDD1}" type="presOf" srcId="{8D2B6598-F63A-48B6-A245-D398DC8165AE}" destId="{58B6EB87-F392-47DC-B136-263D2685120E}" srcOrd="0" destOrd="0" presId="urn:microsoft.com/office/officeart/2005/8/layout/vList5"/>
    <dgm:cxn modelId="{B9D1B79C-BEDC-48FB-9FAC-5E9BC91DF3E5}" type="presOf" srcId="{C500E0CC-6E51-46A2-B8C9-A93D5D169CF9}" destId="{AFA92CD1-6C67-4687-8F3D-CC61949E98FA}" srcOrd="0" destOrd="0" presId="urn:microsoft.com/office/officeart/2005/8/layout/vList5"/>
    <dgm:cxn modelId="{6904C61C-C9B2-46AF-BBE9-5AA6BFE283AB}" type="presOf" srcId="{811CF4A7-6124-4CA7-8FCC-29EA8AD3FEAD}" destId="{DE68E687-9D18-4B83-8BB1-AF96C5EBBADD}" srcOrd="0" destOrd="0" presId="urn:microsoft.com/office/officeart/2005/8/layout/vList5"/>
    <dgm:cxn modelId="{66592750-6C83-4623-9DB4-C9FEC221C423}" type="presOf" srcId="{5D8CA155-4353-4BC7-836E-9F96FA97AF04}" destId="{A6FC9C64-4C41-4D8E-B4C6-FA4E4F04F0C6}" srcOrd="0" destOrd="0" presId="urn:microsoft.com/office/officeart/2005/8/layout/vList5"/>
    <dgm:cxn modelId="{F313EFAB-5C11-4F9B-AB45-E21B0AF555CF}" type="presOf" srcId="{E1398962-9FED-4568-B8F3-7E4852B3343E}" destId="{8890C43A-8A03-487C-A409-E3F0BECF8272}" srcOrd="0" destOrd="0" presId="urn:microsoft.com/office/officeart/2005/8/layout/vList5"/>
    <dgm:cxn modelId="{C53FDEF0-76EC-492D-BA0A-71DAA64AD359}" type="presOf" srcId="{28CB359D-0C76-486C-A117-15DA76144D02}" destId="{755845BE-7611-4513-9893-C1C0F874F58D}" srcOrd="0" destOrd="0" presId="urn:microsoft.com/office/officeart/2005/8/layout/vList5"/>
    <dgm:cxn modelId="{5A8FF02E-E398-49EF-B327-DD766A93C8E5}" type="presOf" srcId="{0B71FAFD-0B2D-4036-B480-F4F2C6B530E4}" destId="{CD640BAC-B213-463D-ACCC-5A05CC017C6E}"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B3D72F82-FDA2-46F8-86D5-70B2F7E497C1}" srcId="{E1398962-9FED-4568-B8F3-7E4852B3343E}" destId="{5D8CA155-4353-4BC7-836E-9F96FA97AF04}" srcOrd="3" destOrd="0" parTransId="{E35F7121-93DB-4D6C-91C5-8722E2B452FB}" sibTransId="{CE476535-4FDD-4CE3-8376-F6D9E7E3414E}"/>
    <dgm:cxn modelId="{D740E93E-0493-4B12-BA32-1E7046F5CED0}" type="presOf" srcId="{1A078C1B-3703-434A-AB44-30D24C3F7DA7}" destId="{778B8AFF-C3C1-46B1-A83F-F7D567B8669A}" srcOrd="0" destOrd="0" presId="urn:microsoft.com/office/officeart/2005/8/layout/vList5"/>
    <dgm:cxn modelId="{FA07C39A-89F5-4D57-88B6-C22E538E2232}" srcId="{E1398962-9FED-4568-B8F3-7E4852B3343E}" destId="{8D2B6598-F63A-48B6-A245-D398DC8165AE}" srcOrd="1" destOrd="0" parTransId="{729240EF-0EB3-4EEB-B7B2-1D2F495C8F79}" sibTransId="{4B37CB12-59DC-4E69-89E8-A0217C8694FF}"/>
    <dgm:cxn modelId="{016DDD80-0952-431D-B300-83CE7715C141}" srcId="{E1398962-9FED-4568-B8F3-7E4852B3343E}" destId="{811CF4A7-6124-4CA7-8FCC-29EA8AD3FEAD}" srcOrd="2" destOrd="0" parTransId="{70DFFD8A-8B7A-4409-A979-5209A2D6BCE6}" sibTransId="{F45E8C1D-4EFC-44E6-840A-A8377599176F}"/>
    <dgm:cxn modelId="{B2333DA6-AE83-47DF-97D3-E3A8568987E8}" type="presOf" srcId="{5F2FE626-6D1B-4360-B47C-039AC2D98921}" destId="{477E643D-46F8-4B7D-B309-B23FD3C9C6CF}" srcOrd="0" destOrd="0" presId="urn:microsoft.com/office/officeart/2005/8/layout/vList5"/>
    <dgm:cxn modelId="{8011730A-F224-4EEA-B982-4787AE6CA75C}" srcId="{5D8CA155-4353-4BC7-836E-9F96FA97AF04}" destId="{5F2FE626-6D1B-4360-B47C-039AC2D98921}" srcOrd="0" destOrd="0" parTransId="{09E9BC1E-79BC-4D86-8413-F992B95F5E5E}" sibTransId="{1039A18C-A612-43A4-917D-4794A79C9CAA}"/>
    <dgm:cxn modelId="{484E7739-3A23-4DF7-B546-A17255EC1F7D}" srcId="{C500E0CC-6E51-46A2-B8C9-A93D5D169CF9}" destId="{0B71FAFD-0B2D-4036-B480-F4F2C6B530E4}" srcOrd="0" destOrd="0" parTransId="{B12BA514-F9B8-4F8D-8403-688A4F020DC7}" sibTransId="{9A509DCC-A127-4108-9CF3-050BE3638E3C}"/>
    <dgm:cxn modelId="{54C06DC8-EB00-4676-8D73-0B4B43941216}" srcId="{8D2B6598-F63A-48B6-A245-D398DC8165AE}" destId="{28CB359D-0C76-486C-A117-15DA76144D02}" srcOrd="0" destOrd="0" parTransId="{02AA230F-A9BA-4253-91DF-A16A440B71B8}" sibTransId="{A265527E-5EDB-4B9E-879B-CCE1A6AF3C1E}"/>
    <dgm:cxn modelId="{BA1220E8-4271-473B-AD7E-832E9ABC9A23}" srcId="{811CF4A7-6124-4CA7-8FCC-29EA8AD3FEAD}" destId="{1A078C1B-3703-434A-AB44-30D24C3F7DA7}" srcOrd="0" destOrd="0" parTransId="{20ED4FE5-E236-4B70-A4DD-DDD7D0C5571A}" sibTransId="{10ADA253-91FA-40A9-B307-9A0B63CC62B2}"/>
    <dgm:cxn modelId="{193AD425-91BF-42C0-9397-90F6ADFA4379}" type="presParOf" srcId="{8890C43A-8A03-487C-A409-E3F0BECF8272}" destId="{5501B544-0D5F-4AEF-9A7A-DCAB8A5FC654}" srcOrd="0" destOrd="0" presId="urn:microsoft.com/office/officeart/2005/8/layout/vList5"/>
    <dgm:cxn modelId="{5A6DDE4E-CCB0-4F4A-8514-3A81F12D8F46}" type="presParOf" srcId="{5501B544-0D5F-4AEF-9A7A-DCAB8A5FC654}" destId="{AFA92CD1-6C67-4687-8F3D-CC61949E98FA}" srcOrd="0" destOrd="0" presId="urn:microsoft.com/office/officeart/2005/8/layout/vList5"/>
    <dgm:cxn modelId="{215629BC-12C7-4AD9-A256-EE6D35A067EF}" type="presParOf" srcId="{5501B544-0D5F-4AEF-9A7A-DCAB8A5FC654}" destId="{CD640BAC-B213-463D-ACCC-5A05CC017C6E}" srcOrd="1" destOrd="0" presId="urn:microsoft.com/office/officeart/2005/8/layout/vList5"/>
    <dgm:cxn modelId="{2F989312-9DAC-4BEF-A2C5-A7957BD8FD0A}" type="presParOf" srcId="{8890C43A-8A03-487C-A409-E3F0BECF8272}" destId="{768B66C8-8560-4BA8-9FBB-A36A3F13B337}" srcOrd="1" destOrd="0" presId="urn:microsoft.com/office/officeart/2005/8/layout/vList5"/>
    <dgm:cxn modelId="{346B914C-A904-43BE-AEA6-AD9E5051152D}" type="presParOf" srcId="{8890C43A-8A03-487C-A409-E3F0BECF8272}" destId="{AE405E2C-92B4-4F66-8E0F-53CED900E8C8}" srcOrd="2" destOrd="0" presId="urn:microsoft.com/office/officeart/2005/8/layout/vList5"/>
    <dgm:cxn modelId="{1C69A115-39DB-44C1-BD2D-5F32E9EBA921}" type="presParOf" srcId="{AE405E2C-92B4-4F66-8E0F-53CED900E8C8}" destId="{58B6EB87-F392-47DC-B136-263D2685120E}" srcOrd="0" destOrd="0" presId="urn:microsoft.com/office/officeart/2005/8/layout/vList5"/>
    <dgm:cxn modelId="{5823F44F-9C98-442D-BBC0-3C181A5715A7}" type="presParOf" srcId="{AE405E2C-92B4-4F66-8E0F-53CED900E8C8}" destId="{755845BE-7611-4513-9893-C1C0F874F58D}" srcOrd="1" destOrd="0" presId="urn:microsoft.com/office/officeart/2005/8/layout/vList5"/>
    <dgm:cxn modelId="{E600AE3D-D3A1-41DF-A8C3-4CEE834284DB}" type="presParOf" srcId="{8890C43A-8A03-487C-A409-E3F0BECF8272}" destId="{D8907262-3112-4764-9A68-966FD7CA949F}" srcOrd="3" destOrd="0" presId="urn:microsoft.com/office/officeart/2005/8/layout/vList5"/>
    <dgm:cxn modelId="{E806BF0A-3E74-4A54-913A-C53991CA4EC8}" type="presParOf" srcId="{8890C43A-8A03-487C-A409-E3F0BECF8272}" destId="{C8E9E56C-93C0-4487-9B26-CDB40CA22822}" srcOrd="4" destOrd="0" presId="urn:microsoft.com/office/officeart/2005/8/layout/vList5"/>
    <dgm:cxn modelId="{D4835D21-E67E-4558-BD5C-C986C94397DC}" type="presParOf" srcId="{C8E9E56C-93C0-4487-9B26-CDB40CA22822}" destId="{DE68E687-9D18-4B83-8BB1-AF96C5EBBADD}" srcOrd="0" destOrd="0" presId="urn:microsoft.com/office/officeart/2005/8/layout/vList5"/>
    <dgm:cxn modelId="{9CE2B704-C8A8-43DA-B4BB-F7D960B76033}" type="presParOf" srcId="{C8E9E56C-93C0-4487-9B26-CDB40CA22822}" destId="{778B8AFF-C3C1-46B1-A83F-F7D567B8669A}" srcOrd="1" destOrd="0" presId="urn:microsoft.com/office/officeart/2005/8/layout/vList5"/>
    <dgm:cxn modelId="{422E118D-5694-47F5-9DD4-AD394A3D9268}" type="presParOf" srcId="{8890C43A-8A03-487C-A409-E3F0BECF8272}" destId="{130E9C2F-39EB-4B1A-8445-E955F914BAF4}" srcOrd="5" destOrd="0" presId="urn:microsoft.com/office/officeart/2005/8/layout/vList5"/>
    <dgm:cxn modelId="{E1ABC3A2-9C0F-49F8-A255-78974EBD86A8}" type="presParOf" srcId="{8890C43A-8A03-487C-A409-E3F0BECF8272}" destId="{9B80ED07-4AD0-44C4-B184-FDA49E58F158}" srcOrd="6" destOrd="0" presId="urn:microsoft.com/office/officeart/2005/8/layout/vList5"/>
    <dgm:cxn modelId="{635B80C0-0604-4505-ACB6-CF388100D794}" type="presParOf" srcId="{9B80ED07-4AD0-44C4-B184-FDA49E58F158}" destId="{A6FC9C64-4C41-4D8E-B4C6-FA4E4F04F0C6}" srcOrd="0" destOrd="0" presId="urn:microsoft.com/office/officeart/2005/8/layout/vList5"/>
    <dgm:cxn modelId="{8742621F-8A26-4845-A548-2226AA5A3B8E}" type="presParOf" srcId="{9B80ED07-4AD0-44C4-B184-FDA49E58F158}" destId="{477E643D-46F8-4B7D-B309-B23FD3C9C6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12" qsCatId="simple" csTypeId="urn:microsoft.com/office/officeart/2005/8/colors/colorful3" csCatId="colorful" phldr="1"/>
      <dgm:spPr/>
      <dgm:t>
        <a:bodyPr/>
        <a:lstStyle/>
        <a:p>
          <a:endParaRPr lang="en-US"/>
        </a:p>
      </dgm:t>
    </dgm:pt>
    <dgm:pt modelId="{C500E0CC-6E51-46A2-B8C9-A93D5D169CF9}">
      <dgm:prSet phldrT="[Text]"/>
      <dgm:spPr>
        <a:solidFill>
          <a:schemeClr val="accent1"/>
        </a:solidFill>
      </dgm:spPr>
      <dgm:t>
        <a:bodyPr/>
        <a:lstStyle/>
        <a:p>
          <a:r>
            <a:rPr lang="en-US" dirty="0" smtClean="0"/>
            <a:t>A</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3200" b="0" dirty="0" smtClean="0"/>
            <a:t>Χημεία</a:t>
          </a:r>
          <a:endParaRPr lang="en-US" sz="3200" b="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2"/>
        </a:solidFill>
      </dgm:spPr>
      <dgm:t>
        <a:bodyPr/>
        <a:lstStyle/>
        <a:p>
          <a:r>
            <a:rPr lang="el-GR" dirty="0" smtClean="0"/>
            <a:t>Β</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chemeClr val="accent3"/>
        </a:solidFill>
      </dgm:spPr>
      <dgm:t>
        <a:bodyPr/>
        <a:lstStyle/>
        <a:p>
          <a:r>
            <a:rPr lang="el-GR" dirty="0" smtClean="0"/>
            <a:t>Γ</a:t>
          </a:r>
          <a:endParaRPr lang="en-US"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custT="1"/>
      <dgm:spPr>
        <a:solidFill>
          <a:schemeClr val="accent3">
            <a:lumMod val="20000"/>
            <a:lumOff val="80000"/>
          </a:schemeClr>
        </a:solidFill>
      </dgm:spPr>
      <dgm:t>
        <a:bodyPr/>
        <a:lstStyle/>
        <a:p>
          <a:r>
            <a:rPr lang="el-GR" sz="3200" b="0" dirty="0" smtClean="0"/>
            <a:t>Δεν έχουμε επαρκή πληροφορία</a:t>
          </a:r>
          <a:endParaRPr lang="en-US" sz="3200" b="0" dirty="0"/>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3200" b="0" dirty="0" smtClean="0"/>
            <a:t>Γερμανικά</a:t>
          </a:r>
          <a:endParaRPr lang="en-US" sz="3200" b="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3"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3"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3"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3"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3"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3" custScaleX="142546" custScaleY="103977">
        <dgm:presLayoutVars>
          <dgm:bulletEnabled val="1"/>
        </dgm:presLayoutVars>
      </dgm:prSet>
      <dgm:spPr/>
      <dgm:t>
        <a:bodyPr/>
        <a:lstStyle/>
        <a:p>
          <a:endParaRPr lang="en-US"/>
        </a:p>
      </dgm:t>
    </dgm:pt>
  </dgm:ptLst>
  <dgm:cxnLst>
    <dgm:cxn modelId="{6FC4F813-5A3B-4BF6-A82C-9E0263E7AA5C}" type="presOf" srcId="{28CB359D-0C76-486C-A117-15DA76144D02}" destId="{755845BE-7611-4513-9893-C1C0F874F58D}" srcOrd="0" destOrd="0" presId="urn:microsoft.com/office/officeart/2005/8/layout/vList5"/>
    <dgm:cxn modelId="{BA1220E8-4271-473B-AD7E-832E9ABC9A23}" srcId="{811CF4A7-6124-4CA7-8FCC-29EA8AD3FEAD}" destId="{1A078C1B-3703-434A-AB44-30D24C3F7DA7}" srcOrd="0" destOrd="0" parTransId="{20ED4FE5-E236-4B70-A4DD-DDD7D0C5571A}" sibTransId="{10ADA253-91FA-40A9-B307-9A0B63CC62B2}"/>
    <dgm:cxn modelId="{FB4F92F3-968E-4C72-8AFB-97E042A29E23}" type="presOf" srcId="{E1398962-9FED-4568-B8F3-7E4852B3343E}" destId="{8890C43A-8A03-487C-A409-E3F0BECF8272}"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BE7CE3D3-B36F-4DBC-B9C7-466D8804F595}" srcId="{E1398962-9FED-4568-B8F3-7E4852B3343E}" destId="{C500E0CC-6E51-46A2-B8C9-A93D5D169CF9}" srcOrd="0" destOrd="0" parTransId="{29FD7CB1-A6B3-4DBC-BAD5-A3AB5B8C3D3C}" sibTransId="{EDD84F5B-7099-4580-ABD5-476ADE088E2A}"/>
    <dgm:cxn modelId="{FB08F29B-4B59-4857-AE3C-99DDC964ABA6}" type="presOf" srcId="{0B71FAFD-0B2D-4036-B480-F4F2C6B530E4}" destId="{CD640BAC-B213-463D-ACCC-5A05CC017C6E}" srcOrd="0" destOrd="0" presId="urn:microsoft.com/office/officeart/2005/8/layout/vList5"/>
    <dgm:cxn modelId="{C067DF6E-3E84-41CE-BE7F-B721CDFD5AA8}" type="presOf" srcId="{C500E0CC-6E51-46A2-B8C9-A93D5D169CF9}" destId="{AFA92CD1-6C67-4687-8F3D-CC61949E98FA}" srcOrd="0" destOrd="0" presId="urn:microsoft.com/office/officeart/2005/8/layout/vList5"/>
    <dgm:cxn modelId="{016DDD80-0952-431D-B300-83CE7715C141}" srcId="{E1398962-9FED-4568-B8F3-7E4852B3343E}" destId="{811CF4A7-6124-4CA7-8FCC-29EA8AD3FEAD}" srcOrd="2" destOrd="0" parTransId="{70DFFD8A-8B7A-4409-A979-5209A2D6BCE6}" sibTransId="{F45E8C1D-4EFC-44E6-840A-A8377599176F}"/>
    <dgm:cxn modelId="{484E7739-3A23-4DF7-B546-A17255EC1F7D}" srcId="{C500E0CC-6E51-46A2-B8C9-A93D5D169CF9}" destId="{0B71FAFD-0B2D-4036-B480-F4F2C6B530E4}" srcOrd="0" destOrd="0" parTransId="{B12BA514-F9B8-4F8D-8403-688A4F020DC7}" sibTransId="{9A509DCC-A127-4108-9CF3-050BE3638E3C}"/>
    <dgm:cxn modelId="{7E8408B7-72A3-4CE6-AC5E-60FCC6DE5A78}" type="presOf" srcId="{8D2B6598-F63A-48B6-A245-D398DC8165AE}" destId="{58B6EB87-F392-47DC-B136-263D2685120E}" srcOrd="0" destOrd="0" presId="urn:microsoft.com/office/officeart/2005/8/layout/vList5"/>
    <dgm:cxn modelId="{FA07C39A-89F5-4D57-88B6-C22E538E2232}" srcId="{E1398962-9FED-4568-B8F3-7E4852B3343E}" destId="{8D2B6598-F63A-48B6-A245-D398DC8165AE}" srcOrd="1" destOrd="0" parTransId="{729240EF-0EB3-4EEB-B7B2-1D2F495C8F79}" sibTransId="{4B37CB12-59DC-4E69-89E8-A0217C8694FF}"/>
    <dgm:cxn modelId="{AB23A72D-59A5-4EEC-9FA1-890A86CAE03E}" type="presOf" srcId="{1A078C1B-3703-434A-AB44-30D24C3F7DA7}" destId="{778B8AFF-C3C1-46B1-A83F-F7D567B8669A}" srcOrd="0" destOrd="0" presId="urn:microsoft.com/office/officeart/2005/8/layout/vList5"/>
    <dgm:cxn modelId="{22A42B10-B8A1-4DA9-B423-A96B00C496E2}" type="presOf" srcId="{811CF4A7-6124-4CA7-8FCC-29EA8AD3FEAD}" destId="{DE68E687-9D18-4B83-8BB1-AF96C5EBBADD}" srcOrd="0" destOrd="0" presId="urn:microsoft.com/office/officeart/2005/8/layout/vList5"/>
    <dgm:cxn modelId="{34EE1557-B5B6-49CB-B609-33B66D92ACDE}" type="presParOf" srcId="{8890C43A-8A03-487C-A409-E3F0BECF8272}" destId="{5501B544-0D5F-4AEF-9A7A-DCAB8A5FC654}" srcOrd="0" destOrd="0" presId="urn:microsoft.com/office/officeart/2005/8/layout/vList5"/>
    <dgm:cxn modelId="{8A7FF775-D179-4562-BCDA-A5EAC70C1298}" type="presParOf" srcId="{5501B544-0D5F-4AEF-9A7A-DCAB8A5FC654}" destId="{AFA92CD1-6C67-4687-8F3D-CC61949E98FA}" srcOrd="0" destOrd="0" presId="urn:microsoft.com/office/officeart/2005/8/layout/vList5"/>
    <dgm:cxn modelId="{63A8912F-3594-4F46-B3DE-4AD104BBE729}" type="presParOf" srcId="{5501B544-0D5F-4AEF-9A7A-DCAB8A5FC654}" destId="{CD640BAC-B213-463D-ACCC-5A05CC017C6E}" srcOrd="1" destOrd="0" presId="urn:microsoft.com/office/officeart/2005/8/layout/vList5"/>
    <dgm:cxn modelId="{49BC378B-9FB5-45E8-80D4-3B03562FDB1A}" type="presParOf" srcId="{8890C43A-8A03-487C-A409-E3F0BECF8272}" destId="{768B66C8-8560-4BA8-9FBB-A36A3F13B337}" srcOrd="1" destOrd="0" presId="urn:microsoft.com/office/officeart/2005/8/layout/vList5"/>
    <dgm:cxn modelId="{BF8B73D8-9BB4-411D-92C1-38037465687F}" type="presParOf" srcId="{8890C43A-8A03-487C-A409-E3F0BECF8272}" destId="{AE405E2C-92B4-4F66-8E0F-53CED900E8C8}" srcOrd="2" destOrd="0" presId="urn:microsoft.com/office/officeart/2005/8/layout/vList5"/>
    <dgm:cxn modelId="{B6EF4B29-4A50-4E62-99B9-183284FA7FEC}" type="presParOf" srcId="{AE405E2C-92B4-4F66-8E0F-53CED900E8C8}" destId="{58B6EB87-F392-47DC-B136-263D2685120E}" srcOrd="0" destOrd="0" presId="urn:microsoft.com/office/officeart/2005/8/layout/vList5"/>
    <dgm:cxn modelId="{53F5FAD3-F6D5-4DDE-B10F-D58E4C6E2A13}" type="presParOf" srcId="{AE405E2C-92B4-4F66-8E0F-53CED900E8C8}" destId="{755845BE-7611-4513-9893-C1C0F874F58D}" srcOrd="1" destOrd="0" presId="urn:microsoft.com/office/officeart/2005/8/layout/vList5"/>
    <dgm:cxn modelId="{65AF478E-EFBC-48DB-8EFA-5F89600ACE33}" type="presParOf" srcId="{8890C43A-8A03-487C-A409-E3F0BECF8272}" destId="{D8907262-3112-4764-9A68-966FD7CA949F}" srcOrd="3" destOrd="0" presId="urn:microsoft.com/office/officeart/2005/8/layout/vList5"/>
    <dgm:cxn modelId="{25E10B3A-7E26-4E9B-A931-B86C8DEB6B3E}" type="presParOf" srcId="{8890C43A-8A03-487C-A409-E3F0BECF8272}" destId="{C8E9E56C-93C0-4487-9B26-CDB40CA22822}" srcOrd="4" destOrd="0" presId="urn:microsoft.com/office/officeart/2005/8/layout/vList5"/>
    <dgm:cxn modelId="{C960ECE3-B6A5-4659-99F1-0E730C54718A}" type="presParOf" srcId="{C8E9E56C-93C0-4487-9B26-CDB40CA22822}" destId="{DE68E687-9D18-4B83-8BB1-AF96C5EBBADD}" srcOrd="0" destOrd="0" presId="urn:microsoft.com/office/officeart/2005/8/layout/vList5"/>
    <dgm:cxn modelId="{A6FA35E1-1552-4E27-A4E6-A88239BC4124}" type="presParOf" srcId="{C8E9E56C-93C0-4487-9B26-CDB40CA22822}" destId="{778B8AFF-C3C1-46B1-A83F-F7D567B866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13" qsCatId="simple" csTypeId="urn:microsoft.com/office/officeart/2005/8/colors/colorful3" csCatId="colorful" phldr="1"/>
      <dgm:spPr/>
      <dgm:t>
        <a:bodyPr/>
        <a:lstStyle/>
        <a:p>
          <a:endParaRPr lang="en-US"/>
        </a:p>
      </dgm:t>
    </dgm:pt>
    <dgm:pt modelId="{C500E0CC-6E51-46A2-B8C9-A93D5D169CF9}">
      <dgm:prSet phldrT="[Text]"/>
      <dgm:spPr>
        <a:solidFill>
          <a:schemeClr val="accent1"/>
        </a:solidFill>
      </dgm:spPr>
      <dgm:t>
        <a:bodyPr/>
        <a:lstStyle/>
        <a:p>
          <a:r>
            <a:rPr lang="en-US" dirty="0" smtClean="0"/>
            <a:t>A</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3200" b="0" dirty="0" smtClean="0"/>
            <a:t>Χημεία</a:t>
          </a:r>
          <a:endParaRPr lang="en-US" sz="3200" b="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2"/>
        </a:solidFill>
      </dgm:spPr>
      <dgm:t>
        <a:bodyPr/>
        <a:lstStyle/>
        <a:p>
          <a:r>
            <a:rPr lang="en-US" dirty="0" smtClean="0"/>
            <a:t>B</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chemeClr val="accent3"/>
        </a:solidFill>
      </dgm:spPr>
      <dgm:t>
        <a:bodyPr/>
        <a:lstStyle/>
        <a:p>
          <a:r>
            <a:rPr lang="en-US" dirty="0" smtClean="0"/>
            <a:t>C</a:t>
          </a:r>
          <a:endParaRPr lang="en-US"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custT="1"/>
      <dgm:spPr>
        <a:solidFill>
          <a:schemeClr val="accent3">
            <a:lumMod val="20000"/>
            <a:lumOff val="80000"/>
          </a:schemeClr>
        </a:solidFill>
      </dgm:spPr>
      <dgm:t>
        <a:bodyPr/>
        <a:lstStyle/>
        <a:p>
          <a:r>
            <a:rPr lang="el-GR" sz="3200" b="1" dirty="0" smtClean="0">
              <a:solidFill>
                <a:schemeClr val="bg1">
                  <a:lumMod val="65000"/>
                </a:schemeClr>
              </a:solidFill>
            </a:rPr>
            <a:t>Δεν έχουμε επαρκή πληροφορία </a:t>
          </a:r>
          <a:endParaRPr lang="en-US" sz="3200" dirty="0">
            <a:solidFill>
              <a:schemeClr val="bg1">
                <a:lumMod val="65000"/>
              </a:schemeClr>
            </a:solidFill>
          </a:endParaRPr>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3200" b="1" dirty="0" smtClean="0">
              <a:solidFill>
                <a:schemeClr val="bg1">
                  <a:lumMod val="65000"/>
                </a:schemeClr>
              </a:solidFill>
            </a:rPr>
            <a:t>Γερμανικά</a:t>
          </a:r>
          <a:endParaRPr lang="en-US" sz="3200" dirty="0">
            <a:solidFill>
              <a:schemeClr val="bg1">
                <a:lumMod val="65000"/>
              </a:schemeClr>
            </a:solidFill>
          </a:endParaRPr>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3"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3"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3"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3"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3"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3" custScaleX="142546" custScaleY="103977">
        <dgm:presLayoutVars>
          <dgm:bulletEnabled val="1"/>
        </dgm:presLayoutVars>
      </dgm:prSet>
      <dgm:spPr/>
      <dgm:t>
        <a:bodyPr/>
        <a:lstStyle/>
        <a:p>
          <a:endParaRPr lang="en-US"/>
        </a:p>
      </dgm:t>
    </dgm:pt>
  </dgm:ptLst>
  <dgm:cxnLst>
    <dgm:cxn modelId="{12184263-B659-499D-B163-A64E362513D4}" type="presOf" srcId="{C500E0CC-6E51-46A2-B8C9-A93D5D169CF9}" destId="{AFA92CD1-6C67-4687-8F3D-CC61949E98FA}" srcOrd="0" destOrd="0" presId="urn:microsoft.com/office/officeart/2005/8/layout/vList5"/>
    <dgm:cxn modelId="{530F3B29-45E8-4196-A848-C36C3CE6342C}" type="presOf" srcId="{8D2B6598-F63A-48B6-A245-D398DC8165AE}" destId="{58B6EB87-F392-47DC-B136-263D2685120E}" srcOrd="0" destOrd="0" presId="urn:microsoft.com/office/officeart/2005/8/layout/vList5"/>
    <dgm:cxn modelId="{3CFA5B94-211A-4B1D-BD92-4F7FAAF9E92C}" type="presOf" srcId="{28CB359D-0C76-486C-A117-15DA76144D02}" destId="{755845BE-7611-4513-9893-C1C0F874F58D}"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FA07C39A-89F5-4D57-88B6-C22E538E2232}" srcId="{E1398962-9FED-4568-B8F3-7E4852B3343E}" destId="{8D2B6598-F63A-48B6-A245-D398DC8165AE}" srcOrd="1" destOrd="0" parTransId="{729240EF-0EB3-4EEB-B7B2-1D2F495C8F79}" sibTransId="{4B37CB12-59DC-4E69-89E8-A0217C8694FF}"/>
    <dgm:cxn modelId="{016DDD80-0952-431D-B300-83CE7715C141}" srcId="{E1398962-9FED-4568-B8F3-7E4852B3343E}" destId="{811CF4A7-6124-4CA7-8FCC-29EA8AD3FEAD}" srcOrd="2" destOrd="0" parTransId="{70DFFD8A-8B7A-4409-A979-5209A2D6BCE6}" sibTransId="{F45E8C1D-4EFC-44E6-840A-A8377599176F}"/>
    <dgm:cxn modelId="{484E7739-3A23-4DF7-B546-A17255EC1F7D}" srcId="{C500E0CC-6E51-46A2-B8C9-A93D5D169CF9}" destId="{0B71FAFD-0B2D-4036-B480-F4F2C6B530E4}" srcOrd="0" destOrd="0" parTransId="{B12BA514-F9B8-4F8D-8403-688A4F020DC7}" sibTransId="{9A509DCC-A127-4108-9CF3-050BE3638E3C}"/>
    <dgm:cxn modelId="{DAF5C2C1-2B78-48F9-9DC0-5F1100283189}" type="presOf" srcId="{0B71FAFD-0B2D-4036-B480-F4F2C6B530E4}" destId="{CD640BAC-B213-463D-ACCC-5A05CC017C6E}"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4E092F4A-BB75-4E99-AE91-7ECC56598356}" type="presOf" srcId="{E1398962-9FED-4568-B8F3-7E4852B3343E}" destId="{8890C43A-8A03-487C-A409-E3F0BECF8272}" srcOrd="0" destOrd="0" presId="urn:microsoft.com/office/officeart/2005/8/layout/vList5"/>
    <dgm:cxn modelId="{53402F19-BB19-4E5A-9977-9717346CEECC}" type="presOf" srcId="{811CF4A7-6124-4CA7-8FCC-29EA8AD3FEAD}" destId="{DE68E687-9D18-4B83-8BB1-AF96C5EBBADD}" srcOrd="0" destOrd="0" presId="urn:microsoft.com/office/officeart/2005/8/layout/vList5"/>
    <dgm:cxn modelId="{BA1220E8-4271-473B-AD7E-832E9ABC9A23}" srcId="{811CF4A7-6124-4CA7-8FCC-29EA8AD3FEAD}" destId="{1A078C1B-3703-434A-AB44-30D24C3F7DA7}" srcOrd="0" destOrd="0" parTransId="{20ED4FE5-E236-4B70-A4DD-DDD7D0C5571A}" sibTransId="{10ADA253-91FA-40A9-B307-9A0B63CC62B2}"/>
    <dgm:cxn modelId="{429FA302-5FE2-4369-80BC-2A2D2EACBB0C}" type="presOf" srcId="{1A078C1B-3703-434A-AB44-30D24C3F7DA7}" destId="{778B8AFF-C3C1-46B1-A83F-F7D567B8669A}" srcOrd="0" destOrd="0" presId="urn:microsoft.com/office/officeart/2005/8/layout/vList5"/>
    <dgm:cxn modelId="{DB32108B-D15A-4852-8EF2-6730927A3DCA}" type="presParOf" srcId="{8890C43A-8A03-487C-A409-E3F0BECF8272}" destId="{5501B544-0D5F-4AEF-9A7A-DCAB8A5FC654}" srcOrd="0" destOrd="0" presId="urn:microsoft.com/office/officeart/2005/8/layout/vList5"/>
    <dgm:cxn modelId="{A8909202-13CE-47CD-8B08-E2793F2AC1C5}" type="presParOf" srcId="{5501B544-0D5F-4AEF-9A7A-DCAB8A5FC654}" destId="{AFA92CD1-6C67-4687-8F3D-CC61949E98FA}" srcOrd="0" destOrd="0" presId="urn:microsoft.com/office/officeart/2005/8/layout/vList5"/>
    <dgm:cxn modelId="{0A7CC86B-634C-4D25-9715-466EF9BBB766}" type="presParOf" srcId="{5501B544-0D5F-4AEF-9A7A-DCAB8A5FC654}" destId="{CD640BAC-B213-463D-ACCC-5A05CC017C6E}" srcOrd="1" destOrd="0" presId="urn:microsoft.com/office/officeart/2005/8/layout/vList5"/>
    <dgm:cxn modelId="{08BFEE4D-C383-40F3-AA8C-C9773E30E0F9}" type="presParOf" srcId="{8890C43A-8A03-487C-A409-E3F0BECF8272}" destId="{768B66C8-8560-4BA8-9FBB-A36A3F13B337}" srcOrd="1" destOrd="0" presId="urn:microsoft.com/office/officeart/2005/8/layout/vList5"/>
    <dgm:cxn modelId="{D44A8161-ACFD-4FAA-837B-9209AE04D936}" type="presParOf" srcId="{8890C43A-8A03-487C-A409-E3F0BECF8272}" destId="{AE405E2C-92B4-4F66-8E0F-53CED900E8C8}" srcOrd="2" destOrd="0" presId="urn:microsoft.com/office/officeart/2005/8/layout/vList5"/>
    <dgm:cxn modelId="{CB7A3F36-3B6F-43E9-BD17-56DA282B8471}" type="presParOf" srcId="{AE405E2C-92B4-4F66-8E0F-53CED900E8C8}" destId="{58B6EB87-F392-47DC-B136-263D2685120E}" srcOrd="0" destOrd="0" presId="urn:microsoft.com/office/officeart/2005/8/layout/vList5"/>
    <dgm:cxn modelId="{4E90F11A-CB6B-43AA-B289-14EDADC865B7}" type="presParOf" srcId="{AE405E2C-92B4-4F66-8E0F-53CED900E8C8}" destId="{755845BE-7611-4513-9893-C1C0F874F58D}" srcOrd="1" destOrd="0" presId="urn:microsoft.com/office/officeart/2005/8/layout/vList5"/>
    <dgm:cxn modelId="{EBC4ED33-B1A8-451F-9113-08B4D72F2DB2}" type="presParOf" srcId="{8890C43A-8A03-487C-A409-E3F0BECF8272}" destId="{D8907262-3112-4764-9A68-966FD7CA949F}" srcOrd="3" destOrd="0" presId="urn:microsoft.com/office/officeart/2005/8/layout/vList5"/>
    <dgm:cxn modelId="{810EFB82-9720-4680-992A-863CEB762D92}" type="presParOf" srcId="{8890C43A-8A03-487C-A409-E3F0BECF8272}" destId="{C8E9E56C-93C0-4487-9B26-CDB40CA22822}" srcOrd="4" destOrd="0" presId="urn:microsoft.com/office/officeart/2005/8/layout/vList5"/>
    <dgm:cxn modelId="{81CF381F-7491-4CAF-AC09-FD23DE6359DB}" type="presParOf" srcId="{C8E9E56C-93C0-4487-9B26-CDB40CA22822}" destId="{DE68E687-9D18-4B83-8BB1-AF96C5EBBADD}" srcOrd="0" destOrd="0" presId="urn:microsoft.com/office/officeart/2005/8/layout/vList5"/>
    <dgm:cxn modelId="{F483D24A-928E-42D9-8949-CFE54A85FCB3}" type="presParOf" srcId="{C8E9E56C-93C0-4487-9B26-CDB40CA22822}" destId="{778B8AFF-C3C1-46B1-A83F-F7D567B8669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14" qsCatId="simple" csTypeId="urn:microsoft.com/office/officeart/2005/8/colors/colorful3" csCatId="colorful" phldr="1"/>
      <dgm:spPr/>
      <dgm:t>
        <a:bodyPr/>
        <a:lstStyle/>
        <a:p>
          <a:endParaRPr lang="en-US"/>
        </a:p>
      </dgm:t>
    </dgm:pt>
    <dgm:pt modelId="{C500E0CC-6E51-46A2-B8C9-A93D5D169CF9}">
      <dgm:prSet phldrT="[Text]"/>
      <dgm:spPr>
        <a:solidFill>
          <a:schemeClr val="accent3"/>
        </a:solidFill>
      </dgm:spPr>
      <dgm:t>
        <a:bodyPr/>
        <a:lstStyle/>
        <a:p>
          <a:r>
            <a:rPr lang="el-GR" dirty="0" smtClean="0"/>
            <a:t>Σ</a:t>
          </a:r>
          <a:r>
            <a:rPr lang="en-US" dirty="0" smtClean="0"/>
            <a:t>/</a:t>
          </a:r>
          <a:r>
            <a:rPr lang="el-GR" dirty="0" smtClean="0"/>
            <a:t>Λ</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2800" dirty="0" smtClean="0"/>
            <a:t>Η μετατροπή κατανομής σε τιμές </a:t>
          </a:r>
          <a:r>
            <a:rPr lang="en-US" sz="2800" dirty="0" smtClean="0"/>
            <a:t>z </a:t>
          </a:r>
          <a:r>
            <a:rPr lang="el-GR" sz="2800" dirty="0" smtClean="0"/>
            <a:t>δεν αλλάζει το σχήμα της κατανομής</a:t>
          </a:r>
          <a:endParaRPr lang="en-US" sz="2800" b="1" i="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3"/>
        </a:solidFill>
      </dgm:spPr>
      <dgm:t>
        <a:bodyPr/>
        <a:lstStyle/>
        <a:p>
          <a:r>
            <a:rPr lang="el-GR" dirty="0" smtClean="0"/>
            <a:t>Σ</a:t>
          </a:r>
          <a:r>
            <a:rPr lang="en-US" dirty="0" smtClean="0"/>
            <a:t>/</a:t>
          </a:r>
          <a:r>
            <a:rPr lang="el-GR" dirty="0" smtClean="0"/>
            <a:t>Λ</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2800" dirty="0" smtClean="0"/>
            <a:t>Αν σε ένα δείγμα </a:t>
          </a:r>
          <a:r>
            <a:rPr lang="en-US" sz="2800" i="1" dirty="0" smtClean="0"/>
            <a:t>n</a:t>
          </a:r>
          <a:r>
            <a:rPr lang="en-US" sz="2800" dirty="0" smtClean="0"/>
            <a:t> = 10 </a:t>
          </a:r>
          <a:r>
            <a:rPr lang="el-GR" sz="2800" dirty="0" smtClean="0"/>
            <a:t>οι τιμές μετατραπούν σε </a:t>
          </a:r>
          <a:r>
            <a:rPr lang="en-US" sz="2800" i="1" dirty="0" smtClean="0"/>
            <a:t>z</a:t>
          </a:r>
          <a:r>
            <a:rPr lang="en-US" sz="2800" dirty="0" smtClean="0"/>
            <a:t>-scores, </a:t>
          </a:r>
          <a:r>
            <a:rPr lang="el-GR" sz="2800" dirty="0" smtClean="0"/>
            <a:t>θα υπάρχουν 5 θετικές </a:t>
          </a:r>
          <a:r>
            <a:rPr lang="en-US" sz="2800" i="1" dirty="0" smtClean="0"/>
            <a:t>z</a:t>
          </a:r>
          <a:r>
            <a:rPr lang="el-GR" sz="2800" i="1" dirty="0" smtClean="0"/>
            <a:t> τιμές</a:t>
          </a:r>
          <a:r>
            <a:rPr lang="en-US" sz="2800" dirty="0" smtClean="0"/>
            <a:t> </a:t>
          </a:r>
          <a:r>
            <a:rPr lang="el-GR" sz="2800" dirty="0" smtClean="0"/>
            <a:t>και 5 αρνητικές </a:t>
          </a:r>
          <a:r>
            <a:rPr lang="en-US" sz="2800" dirty="0" smtClean="0"/>
            <a:t>z </a:t>
          </a:r>
          <a:r>
            <a:rPr lang="el-GR" sz="2800" dirty="0" smtClean="0"/>
            <a:t>τιμές</a:t>
          </a:r>
          <a:endParaRPr lang="en-US" sz="2800" i="1"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2" custScaleX="60170"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2"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2" custScaleX="60170"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2" custScaleX="142546" custScaleY="103977" custLinFactNeighborX="1363" custLinFactNeighborY="2600">
        <dgm:presLayoutVars>
          <dgm:bulletEnabled val="1"/>
        </dgm:presLayoutVars>
      </dgm:prSet>
      <dgm:spPr/>
      <dgm:t>
        <a:bodyPr/>
        <a:lstStyle/>
        <a:p>
          <a:endParaRPr lang="en-US"/>
        </a:p>
      </dgm:t>
    </dgm:pt>
  </dgm:ptLst>
  <dgm:cxnLst>
    <dgm:cxn modelId="{6B137D28-A15A-4028-B7C0-90D07DBE8495}" type="presOf" srcId="{0B71FAFD-0B2D-4036-B480-F4F2C6B530E4}" destId="{CD640BAC-B213-463D-ACCC-5A05CC017C6E}"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CF171812-BE9C-4ED9-B8A8-2C813D5D6F46}" type="presOf" srcId="{C500E0CC-6E51-46A2-B8C9-A93D5D169CF9}" destId="{AFA92CD1-6C67-4687-8F3D-CC61949E98FA}" srcOrd="0" destOrd="0" presId="urn:microsoft.com/office/officeart/2005/8/layout/vList5"/>
    <dgm:cxn modelId="{06393F4E-6AE0-45CA-8F75-925C10F76166}" type="presOf" srcId="{8D2B6598-F63A-48B6-A245-D398DC8165AE}" destId="{58B6EB87-F392-47DC-B136-263D2685120E}" srcOrd="0" destOrd="0" presId="urn:microsoft.com/office/officeart/2005/8/layout/vList5"/>
    <dgm:cxn modelId="{FA07C39A-89F5-4D57-88B6-C22E538E2232}" srcId="{E1398962-9FED-4568-B8F3-7E4852B3343E}" destId="{8D2B6598-F63A-48B6-A245-D398DC8165AE}" srcOrd="1" destOrd="0" parTransId="{729240EF-0EB3-4EEB-B7B2-1D2F495C8F79}" sibTransId="{4B37CB12-59DC-4E69-89E8-A0217C8694FF}"/>
    <dgm:cxn modelId="{484E7739-3A23-4DF7-B546-A17255EC1F7D}" srcId="{C500E0CC-6E51-46A2-B8C9-A93D5D169CF9}" destId="{0B71FAFD-0B2D-4036-B480-F4F2C6B530E4}" srcOrd="0" destOrd="0" parTransId="{B12BA514-F9B8-4F8D-8403-688A4F020DC7}" sibTransId="{9A509DCC-A127-4108-9CF3-050BE3638E3C}"/>
    <dgm:cxn modelId="{358F773F-846F-49B5-96D4-35D92E9040A7}" type="presOf" srcId="{E1398962-9FED-4568-B8F3-7E4852B3343E}" destId="{8890C43A-8A03-487C-A409-E3F0BECF8272}"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EC7F450B-9E42-4A99-A5B5-13A29D3E4D97}" type="presOf" srcId="{28CB359D-0C76-486C-A117-15DA76144D02}" destId="{755845BE-7611-4513-9893-C1C0F874F58D}" srcOrd="0" destOrd="0" presId="urn:microsoft.com/office/officeart/2005/8/layout/vList5"/>
    <dgm:cxn modelId="{C7AA5F60-1A74-4CF2-A493-62E1F1AA5568}" type="presParOf" srcId="{8890C43A-8A03-487C-A409-E3F0BECF8272}" destId="{5501B544-0D5F-4AEF-9A7A-DCAB8A5FC654}" srcOrd="0" destOrd="0" presId="urn:microsoft.com/office/officeart/2005/8/layout/vList5"/>
    <dgm:cxn modelId="{7404EE4E-5B1E-4226-9371-8AC0D9612519}" type="presParOf" srcId="{5501B544-0D5F-4AEF-9A7A-DCAB8A5FC654}" destId="{AFA92CD1-6C67-4687-8F3D-CC61949E98FA}" srcOrd="0" destOrd="0" presId="urn:microsoft.com/office/officeart/2005/8/layout/vList5"/>
    <dgm:cxn modelId="{B1C88C61-A875-4F5F-BB4C-4DB6813A0E88}" type="presParOf" srcId="{5501B544-0D5F-4AEF-9A7A-DCAB8A5FC654}" destId="{CD640BAC-B213-463D-ACCC-5A05CC017C6E}" srcOrd="1" destOrd="0" presId="urn:microsoft.com/office/officeart/2005/8/layout/vList5"/>
    <dgm:cxn modelId="{A7875C1D-25C9-4FD5-9709-FB69A243CFF2}" type="presParOf" srcId="{8890C43A-8A03-487C-A409-E3F0BECF8272}" destId="{768B66C8-8560-4BA8-9FBB-A36A3F13B337}" srcOrd="1" destOrd="0" presId="urn:microsoft.com/office/officeart/2005/8/layout/vList5"/>
    <dgm:cxn modelId="{5ED367E5-620C-4305-A9CD-2513F48065DE}" type="presParOf" srcId="{8890C43A-8A03-487C-A409-E3F0BECF8272}" destId="{AE405E2C-92B4-4F66-8E0F-53CED900E8C8}" srcOrd="2" destOrd="0" presId="urn:microsoft.com/office/officeart/2005/8/layout/vList5"/>
    <dgm:cxn modelId="{C82453D2-40B0-466F-85CA-C967FB1221D8}" type="presParOf" srcId="{AE405E2C-92B4-4F66-8E0F-53CED900E8C8}" destId="{58B6EB87-F392-47DC-B136-263D2685120E}" srcOrd="0" destOrd="0" presId="urn:microsoft.com/office/officeart/2005/8/layout/vList5"/>
    <dgm:cxn modelId="{2A8034D0-1EB2-4C4D-AB14-34DCA92C4CD5}" type="presParOf" srcId="{AE405E2C-92B4-4F66-8E0F-53CED900E8C8}" destId="{755845BE-7611-4513-9893-C1C0F874F5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15" qsCatId="simple" csTypeId="urn:microsoft.com/office/officeart/2005/8/colors/colorful3" csCatId="colorful" phldr="1"/>
      <dgm:spPr/>
      <dgm:t>
        <a:bodyPr/>
        <a:lstStyle/>
        <a:p>
          <a:endParaRPr lang="en-US"/>
        </a:p>
      </dgm:t>
    </dgm:pt>
    <dgm:pt modelId="{C500E0CC-6E51-46A2-B8C9-A93D5D169CF9}">
      <dgm:prSet phldrT="[Text]"/>
      <dgm:spPr>
        <a:solidFill>
          <a:schemeClr val="accent3"/>
        </a:solidFill>
      </dgm:spPr>
      <dgm:t>
        <a:bodyPr/>
        <a:lstStyle/>
        <a:p>
          <a:r>
            <a:rPr lang="el-GR" dirty="0" smtClean="0"/>
            <a:t>Σωστό</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2800" b="0" i="0" dirty="0" smtClean="0"/>
            <a:t>Κάθε σκορ μένει στην ίδια θέση σε σχέση με τα άλλα και έτσι το σχήμα της κατανομής δεν αλλάζει</a:t>
          </a:r>
          <a:endParaRPr lang="en-US" sz="2800" b="0" i="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3"/>
        </a:solidFill>
      </dgm:spPr>
      <dgm:t>
        <a:bodyPr/>
        <a:lstStyle/>
        <a:p>
          <a:r>
            <a:rPr lang="el-GR" dirty="0" smtClean="0"/>
            <a:t>Λάθος</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2800" b="0" i="1" baseline="0" dirty="0" smtClean="0"/>
            <a:t>Ο αριθμός των τιμών </a:t>
          </a:r>
          <a:r>
            <a:rPr lang="en-US" sz="2800" b="0" i="1" baseline="0" dirty="0" smtClean="0"/>
            <a:t>z</a:t>
          </a:r>
          <a:r>
            <a:rPr lang="el-GR" sz="2800" b="0" i="1" baseline="0" dirty="0" smtClean="0"/>
            <a:t> πάνω και κάτω από τον μέσο όρο θα είναι ο ίδιος όπως στις αρχικές τιμές</a:t>
          </a:r>
          <a:endParaRPr lang="en-US" sz="2800" b="0" i="0" baseline="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2" custScaleX="60170"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2"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2" custScaleX="60170"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2" custScaleX="142546" custScaleY="103977" custLinFactNeighborX="13" custLinFactNeighborY="-5370">
        <dgm:presLayoutVars>
          <dgm:bulletEnabled val="1"/>
        </dgm:presLayoutVars>
      </dgm:prSet>
      <dgm:spPr/>
      <dgm:t>
        <a:bodyPr/>
        <a:lstStyle/>
        <a:p>
          <a:endParaRPr lang="en-US"/>
        </a:p>
      </dgm:t>
    </dgm:pt>
  </dgm:ptLst>
  <dgm:cxnLst>
    <dgm:cxn modelId="{A3AFF810-5EB3-4D95-9F14-DD19DB0EACBC}" type="presOf" srcId="{C500E0CC-6E51-46A2-B8C9-A93D5D169CF9}" destId="{AFA92CD1-6C67-4687-8F3D-CC61949E98FA}"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FA07C39A-89F5-4D57-88B6-C22E538E2232}" srcId="{E1398962-9FED-4568-B8F3-7E4852B3343E}" destId="{8D2B6598-F63A-48B6-A245-D398DC8165AE}" srcOrd="1" destOrd="0" parTransId="{729240EF-0EB3-4EEB-B7B2-1D2F495C8F79}" sibTransId="{4B37CB12-59DC-4E69-89E8-A0217C8694FF}"/>
    <dgm:cxn modelId="{484E7739-3A23-4DF7-B546-A17255EC1F7D}" srcId="{C500E0CC-6E51-46A2-B8C9-A93D5D169CF9}" destId="{0B71FAFD-0B2D-4036-B480-F4F2C6B530E4}" srcOrd="0" destOrd="0" parTransId="{B12BA514-F9B8-4F8D-8403-688A4F020DC7}" sibTransId="{9A509DCC-A127-4108-9CF3-050BE3638E3C}"/>
    <dgm:cxn modelId="{36849453-AAB7-4E79-8F3C-04477C5DF6CB}" type="presOf" srcId="{0B71FAFD-0B2D-4036-B480-F4F2C6B530E4}" destId="{CD640BAC-B213-463D-ACCC-5A05CC017C6E}" srcOrd="0" destOrd="0" presId="urn:microsoft.com/office/officeart/2005/8/layout/vList5"/>
    <dgm:cxn modelId="{D76D9EBD-A04C-4983-84AE-2B5497AC91BD}" type="presOf" srcId="{28CB359D-0C76-486C-A117-15DA76144D02}" destId="{755845BE-7611-4513-9893-C1C0F874F58D}"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5BBC8968-F26D-4CFD-9A4C-9E3786ADAF4A}" type="presOf" srcId="{E1398962-9FED-4568-B8F3-7E4852B3343E}" destId="{8890C43A-8A03-487C-A409-E3F0BECF8272}" srcOrd="0" destOrd="0" presId="urn:microsoft.com/office/officeart/2005/8/layout/vList5"/>
    <dgm:cxn modelId="{1EBC0A19-2C8A-4AA9-932A-018F4CBEF5A9}" type="presOf" srcId="{8D2B6598-F63A-48B6-A245-D398DC8165AE}" destId="{58B6EB87-F392-47DC-B136-263D2685120E}" srcOrd="0" destOrd="0" presId="urn:microsoft.com/office/officeart/2005/8/layout/vList5"/>
    <dgm:cxn modelId="{FBDB6AAF-A7EA-4A4D-BF30-1895E5DD8FCC}" type="presParOf" srcId="{8890C43A-8A03-487C-A409-E3F0BECF8272}" destId="{5501B544-0D5F-4AEF-9A7A-DCAB8A5FC654}" srcOrd="0" destOrd="0" presId="urn:microsoft.com/office/officeart/2005/8/layout/vList5"/>
    <dgm:cxn modelId="{CB7E5555-B2F8-4A7D-8668-F2ED6A95BF20}" type="presParOf" srcId="{5501B544-0D5F-4AEF-9A7A-DCAB8A5FC654}" destId="{AFA92CD1-6C67-4687-8F3D-CC61949E98FA}" srcOrd="0" destOrd="0" presId="urn:microsoft.com/office/officeart/2005/8/layout/vList5"/>
    <dgm:cxn modelId="{7EAA4AA8-B534-4041-97AC-C2ADC2DDA05B}" type="presParOf" srcId="{5501B544-0D5F-4AEF-9A7A-DCAB8A5FC654}" destId="{CD640BAC-B213-463D-ACCC-5A05CC017C6E}" srcOrd="1" destOrd="0" presId="urn:microsoft.com/office/officeart/2005/8/layout/vList5"/>
    <dgm:cxn modelId="{FACE2136-6CEB-4BCC-9875-BCF570D54B59}" type="presParOf" srcId="{8890C43A-8A03-487C-A409-E3F0BECF8272}" destId="{768B66C8-8560-4BA8-9FBB-A36A3F13B337}" srcOrd="1" destOrd="0" presId="urn:microsoft.com/office/officeart/2005/8/layout/vList5"/>
    <dgm:cxn modelId="{1F236751-F14A-4F21-9E82-8F5D52C89253}" type="presParOf" srcId="{8890C43A-8A03-487C-A409-E3F0BECF8272}" destId="{AE405E2C-92B4-4F66-8E0F-53CED900E8C8}" srcOrd="2" destOrd="0" presId="urn:microsoft.com/office/officeart/2005/8/layout/vList5"/>
    <dgm:cxn modelId="{0FD919D6-3D0C-47D8-9307-1A0A216F91D2}" type="presParOf" srcId="{AE405E2C-92B4-4F66-8E0F-53CED900E8C8}" destId="{58B6EB87-F392-47DC-B136-263D2685120E}" srcOrd="0" destOrd="0" presId="urn:microsoft.com/office/officeart/2005/8/layout/vList5"/>
    <dgm:cxn modelId="{1AE0E186-016B-4463-BBDF-ACF227E6C7CC}" type="presParOf" srcId="{AE405E2C-92B4-4F66-8E0F-53CED900E8C8}" destId="{755845BE-7611-4513-9893-C1C0F874F5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2" qsCatId="simple" csTypeId="urn:microsoft.com/office/officeart/2005/8/colors/colorful3" csCatId="colorful" phldr="1"/>
      <dgm:spPr/>
      <dgm:t>
        <a:bodyPr/>
        <a:lstStyle/>
        <a:p>
          <a:endParaRPr lang="en-US"/>
        </a:p>
      </dgm:t>
    </dgm:pt>
    <dgm:pt modelId="{C500E0CC-6E51-46A2-B8C9-A93D5D169CF9}">
      <dgm:prSet phldrT="[Text]"/>
      <dgm:spPr>
        <a:solidFill>
          <a:schemeClr val="accent1"/>
        </a:solidFill>
      </dgm:spPr>
      <dgm:t>
        <a:bodyPr/>
        <a:lstStyle/>
        <a:p>
          <a:r>
            <a:rPr lang="en-US" dirty="0" smtClean="0"/>
            <a:t>A</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3000" b="0" dirty="0" smtClean="0"/>
            <a:t>Μία μονάδα πάνω από τον μέσο όρο</a:t>
          </a:r>
          <a:endParaRPr lang="en-US" sz="3000" b="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3"/>
        </a:solidFill>
        <a:ln>
          <a:solidFill>
            <a:schemeClr val="accent2"/>
          </a:solidFill>
        </a:ln>
      </dgm:spPr>
      <dgm:t>
        <a:bodyPr/>
        <a:lstStyle/>
        <a:p>
          <a:r>
            <a:rPr lang="en-US" b="0" dirty="0" smtClean="0"/>
            <a:t>B</a:t>
          </a:r>
          <a:endParaRPr lang="en-US" b="0"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chemeClr val="accent3"/>
        </a:solidFill>
      </dgm:spPr>
      <dgm:t>
        <a:bodyPr/>
        <a:lstStyle/>
        <a:p>
          <a:r>
            <a:rPr lang="el-GR" b="0" dirty="0" smtClean="0"/>
            <a:t>Γ</a:t>
          </a:r>
          <a:endParaRPr lang="en-US" b="0"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custT="1"/>
      <dgm:spPr>
        <a:solidFill>
          <a:schemeClr val="accent3">
            <a:lumMod val="20000"/>
            <a:lumOff val="80000"/>
          </a:schemeClr>
        </a:solidFill>
      </dgm:spPr>
      <dgm:t>
        <a:bodyPr/>
        <a:lstStyle/>
        <a:p>
          <a:r>
            <a:rPr lang="el-GR" sz="3000" b="0" dirty="0" smtClean="0"/>
            <a:t>Μία μονάδα κάτω από τον μέσο όρο</a:t>
          </a:r>
          <a:endParaRPr lang="en-US" sz="3000" b="0" dirty="0"/>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5D8CA155-4353-4BC7-836E-9F96FA97AF04}">
      <dgm:prSet phldrT="[Text]"/>
      <dgm:spPr>
        <a:solidFill>
          <a:schemeClr val="accent4"/>
        </a:solidFill>
      </dgm:spPr>
      <dgm:t>
        <a:bodyPr/>
        <a:lstStyle/>
        <a:p>
          <a:r>
            <a:rPr lang="el-GR" b="0" dirty="0" smtClean="0"/>
            <a:t>Δ</a:t>
          </a:r>
          <a:endParaRPr lang="en-US" b="0" dirty="0"/>
        </a:p>
      </dgm:t>
    </dgm:pt>
    <dgm:pt modelId="{E35F7121-93DB-4D6C-91C5-8722E2B452FB}" type="parTrans" cxnId="{B3D72F82-FDA2-46F8-86D5-70B2F7E497C1}">
      <dgm:prSet/>
      <dgm:spPr/>
      <dgm:t>
        <a:bodyPr/>
        <a:lstStyle/>
        <a:p>
          <a:endParaRPr lang="en-US"/>
        </a:p>
      </dgm:t>
    </dgm:pt>
    <dgm:pt modelId="{CE476535-4FDD-4CE3-8376-F6D9E7E3414E}" type="sibTrans" cxnId="{B3D72F82-FDA2-46F8-86D5-70B2F7E497C1}">
      <dgm:prSet/>
      <dgm:spPr/>
      <dgm:t>
        <a:bodyPr/>
        <a:lstStyle/>
        <a:p>
          <a:endParaRPr lang="en-US"/>
        </a:p>
      </dgm:t>
    </dgm:pt>
    <dgm:pt modelId="{5F2FE626-6D1B-4360-B47C-039AC2D98921}">
      <dgm:prSet custT="1"/>
      <dgm:spPr>
        <a:solidFill>
          <a:schemeClr val="accent3">
            <a:lumMod val="20000"/>
            <a:lumOff val="80000"/>
          </a:schemeClr>
        </a:solidFill>
      </dgm:spPr>
      <dgm:t>
        <a:bodyPr/>
        <a:lstStyle/>
        <a:p>
          <a:r>
            <a:rPr lang="el-GR" sz="3000" b="0" dirty="0" smtClean="0"/>
            <a:t>Κάτω από τον μέσο όρο σε απόσταση μιας τυπικής απόκλισης</a:t>
          </a:r>
          <a:endParaRPr lang="en-US" sz="3000" b="0" dirty="0"/>
        </a:p>
      </dgm:t>
    </dgm:pt>
    <dgm:pt modelId="{09E9BC1E-79BC-4D86-8413-F992B95F5E5E}" type="parTrans" cxnId="{8011730A-F224-4EEA-B982-4787AE6CA75C}">
      <dgm:prSet/>
      <dgm:spPr/>
      <dgm:t>
        <a:bodyPr/>
        <a:lstStyle/>
        <a:p>
          <a:endParaRPr lang="en-US"/>
        </a:p>
      </dgm:t>
    </dgm:pt>
    <dgm:pt modelId="{1039A18C-A612-43A4-917D-4794A79C9CAA}" type="sibTrans" cxnId="{8011730A-F224-4EEA-B982-4787AE6CA75C}">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3000" b="0" dirty="0" smtClean="0"/>
            <a:t>Πάνω από τον μέσο όρο σε απόσταση μιας τυπικής απόκλισης</a:t>
          </a:r>
          <a:endParaRPr lang="en-US" sz="3000" b="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4"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4" custScaleX="142546" custScaleY="103977" custLinFactNeighborX="144" custLinFactNeighborY="-6201">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4"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4"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4"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4" custScaleX="142546" custScaleY="103977">
        <dgm:presLayoutVars>
          <dgm:bulletEnabled val="1"/>
        </dgm:presLayoutVars>
      </dgm:prSet>
      <dgm:spPr/>
      <dgm:t>
        <a:bodyPr/>
        <a:lstStyle/>
        <a:p>
          <a:endParaRPr lang="en-US"/>
        </a:p>
      </dgm:t>
    </dgm:pt>
    <dgm:pt modelId="{130E9C2F-39EB-4B1A-8445-E955F914BAF4}" type="pres">
      <dgm:prSet presAssocID="{F45E8C1D-4EFC-44E6-840A-A8377599176F}" presName="sp" presStyleCnt="0"/>
      <dgm:spPr/>
    </dgm:pt>
    <dgm:pt modelId="{9B80ED07-4AD0-44C4-B184-FDA49E58F158}" type="pres">
      <dgm:prSet presAssocID="{5D8CA155-4353-4BC7-836E-9F96FA97AF04}" presName="linNode" presStyleCnt="0"/>
      <dgm:spPr/>
    </dgm:pt>
    <dgm:pt modelId="{A6FC9C64-4C41-4D8E-B4C6-FA4E4F04F0C6}" type="pres">
      <dgm:prSet presAssocID="{5D8CA155-4353-4BC7-836E-9F96FA97AF04}" presName="parentText" presStyleLbl="node1" presStyleIdx="3" presStyleCnt="4" custScaleX="24611" custLinFactNeighborX="-21203">
        <dgm:presLayoutVars>
          <dgm:chMax val="1"/>
          <dgm:bulletEnabled val="1"/>
        </dgm:presLayoutVars>
      </dgm:prSet>
      <dgm:spPr/>
      <dgm:t>
        <a:bodyPr/>
        <a:lstStyle/>
        <a:p>
          <a:endParaRPr lang="en-US"/>
        </a:p>
      </dgm:t>
    </dgm:pt>
    <dgm:pt modelId="{477E643D-46F8-4B7D-B309-B23FD3C9C6CF}" type="pres">
      <dgm:prSet presAssocID="{5D8CA155-4353-4BC7-836E-9F96FA97AF04}" presName="descendantText" presStyleLbl="alignAccFollowNode1" presStyleIdx="3" presStyleCnt="4" custScaleX="142546" custScaleY="103977" custLinFactNeighborX="1363" custLinFactNeighborY="2600">
        <dgm:presLayoutVars>
          <dgm:bulletEnabled val="1"/>
        </dgm:presLayoutVars>
      </dgm:prSet>
      <dgm:spPr/>
      <dgm:t>
        <a:bodyPr/>
        <a:lstStyle/>
        <a:p>
          <a:endParaRPr lang="en-US"/>
        </a:p>
      </dgm:t>
    </dgm:pt>
  </dgm:ptLst>
  <dgm:cxnLst>
    <dgm:cxn modelId="{557A34FD-3800-4663-A890-FFA0426A9A9E}" type="presOf" srcId="{1A078C1B-3703-434A-AB44-30D24C3F7DA7}" destId="{778B8AFF-C3C1-46B1-A83F-F7D567B8669A}" srcOrd="0" destOrd="0" presId="urn:microsoft.com/office/officeart/2005/8/layout/vList5"/>
    <dgm:cxn modelId="{58FF2842-E17E-4A95-87C4-31E5D8E82C02}" type="presOf" srcId="{8D2B6598-F63A-48B6-A245-D398DC8165AE}" destId="{58B6EB87-F392-47DC-B136-263D2685120E}" srcOrd="0" destOrd="0" presId="urn:microsoft.com/office/officeart/2005/8/layout/vList5"/>
    <dgm:cxn modelId="{8FA4C5CD-D839-4666-B887-CF303C953900}" type="presOf" srcId="{28CB359D-0C76-486C-A117-15DA76144D02}" destId="{755845BE-7611-4513-9893-C1C0F874F58D}" srcOrd="0" destOrd="0" presId="urn:microsoft.com/office/officeart/2005/8/layout/vList5"/>
    <dgm:cxn modelId="{2CCF5362-7598-4BF2-AB66-294F1F240372}" type="presOf" srcId="{0B71FAFD-0B2D-4036-B480-F4F2C6B530E4}" destId="{CD640BAC-B213-463D-ACCC-5A05CC017C6E}"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B3D72F82-FDA2-46F8-86D5-70B2F7E497C1}" srcId="{E1398962-9FED-4568-B8F3-7E4852B3343E}" destId="{5D8CA155-4353-4BC7-836E-9F96FA97AF04}" srcOrd="3" destOrd="0" parTransId="{E35F7121-93DB-4D6C-91C5-8722E2B452FB}" sibTransId="{CE476535-4FDD-4CE3-8376-F6D9E7E3414E}"/>
    <dgm:cxn modelId="{31D06836-3F15-4E06-9058-54781ACC5BEE}" type="presOf" srcId="{811CF4A7-6124-4CA7-8FCC-29EA8AD3FEAD}" destId="{DE68E687-9D18-4B83-8BB1-AF96C5EBBADD}" srcOrd="0" destOrd="0" presId="urn:microsoft.com/office/officeart/2005/8/layout/vList5"/>
    <dgm:cxn modelId="{016DDD80-0952-431D-B300-83CE7715C141}" srcId="{E1398962-9FED-4568-B8F3-7E4852B3343E}" destId="{811CF4A7-6124-4CA7-8FCC-29EA8AD3FEAD}" srcOrd="2" destOrd="0" parTransId="{70DFFD8A-8B7A-4409-A979-5209A2D6BCE6}" sibTransId="{F45E8C1D-4EFC-44E6-840A-A8377599176F}"/>
    <dgm:cxn modelId="{74DBF184-2976-41E4-9599-D0B1CAA04132}" type="presOf" srcId="{E1398962-9FED-4568-B8F3-7E4852B3343E}" destId="{8890C43A-8A03-487C-A409-E3F0BECF8272}" srcOrd="0" destOrd="0" presId="urn:microsoft.com/office/officeart/2005/8/layout/vList5"/>
    <dgm:cxn modelId="{8011730A-F224-4EEA-B982-4787AE6CA75C}" srcId="{5D8CA155-4353-4BC7-836E-9F96FA97AF04}" destId="{5F2FE626-6D1B-4360-B47C-039AC2D98921}" srcOrd="0" destOrd="0" parTransId="{09E9BC1E-79BC-4D86-8413-F992B95F5E5E}" sibTransId="{1039A18C-A612-43A4-917D-4794A79C9CAA}"/>
    <dgm:cxn modelId="{484E7739-3A23-4DF7-B546-A17255EC1F7D}" srcId="{C500E0CC-6E51-46A2-B8C9-A93D5D169CF9}" destId="{0B71FAFD-0B2D-4036-B480-F4F2C6B530E4}" srcOrd="0" destOrd="0" parTransId="{B12BA514-F9B8-4F8D-8403-688A4F020DC7}" sibTransId="{9A509DCC-A127-4108-9CF3-050BE3638E3C}"/>
    <dgm:cxn modelId="{FA07C39A-89F5-4D57-88B6-C22E538E2232}" srcId="{E1398962-9FED-4568-B8F3-7E4852B3343E}" destId="{8D2B6598-F63A-48B6-A245-D398DC8165AE}" srcOrd="1" destOrd="0" parTransId="{729240EF-0EB3-4EEB-B7B2-1D2F495C8F79}" sibTransId="{4B37CB12-59DC-4E69-89E8-A0217C8694FF}"/>
    <dgm:cxn modelId="{D34AE49F-7C53-4790-80BA-43C4D46C3426}" type="presOf" srcId="{5D8CA155-4353-4BC7-836E-9F96FA97AF04}" destId="{A6FC9C64-4C41-4D8E-B4C6-FA4E4F04F0C6}"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A0FB716B-BE8B-4BDB-9FD3-6709FD4DA461}" type="presOf" srcId="{C500E0CC-6E51-46A2-B8C9-A93D5D169CF9}" destId="{AFA92CD1-6C67-4687-8F3D-CC61949E98FA}" srcOrd="0" destOrd="0" presId="urn:microsoft.com/office/officeart/2005/8/layout/vList5"/>
    <dgm:cxn modelId="{159F9BB5-9791-4CB7-8624-887129F7C41D}" type="presOf" srcId="{5F2FE626-6D1B-4360-B47C-039AC2D98921}" destId="{477E643D-46F8-4B7D-B309-B23FD3C9C6CF}" srcOrd="0" destOrd="0" presId="urn:microsoft.com/office/officeart/2005/8/layout/vList5"/>
    <dgm:cxn modelId="{BA1220E8-4271-473B-AD7E-832E9ABC9A23}" srcId="{811CF4A7-6124-4CA7-8FCC-29EA8AD3FEAD}" destId="{1A078C1B-3703-434A-AB44-30D24C3F7DA7}" srcOrd="0" destOrd="0" parTransId="{20ED4FE5-E236-4B70-A4DD-DDD7D0C5571A}" sibTransId="{10ADA253-91FA-40A9-B307-9A0B63CC62B2}"/>
    <dgm:cxn modelId="{9787BA38-F3E2-4AC8-85A5-C88CD8F0E7C6}" type="presParOf" srcId="{8890C43A-8A03-487C-A409-E3F0BECF8272}" destId="{5501B544-0D5F-4AEF-9A7A-DCAB8A5FC654}" srcOrd="0" destOrd="0" presId="urn:microsoft.com/office/officeart/2005/8/layout/vList5"/>
    <dgm:cxn modelId="{4B2B6C48-F9BD-4CA4-B80E-683A5731E936}" type="presParOf" srcId="{5501B544-0D5F-4AEF-9A7A-DCAB8A5FC654}" destId="{AFA92CD1-6C67-4687-8F3D-CC61949E98FA}" srcOrd="0" destOrd="0" presId="urn:microsoft.com/office/officeart/2005/8/layout/vList5"/>
    <dgm:cxn modelId="{185A019F-7A08-4A43-A8FB-EF22D52FEDB0}" type="presParOf" srcId="{5501B544-0D5F-4AEF-9A7A-DCAB8A5FC654}" destId="{CD640BAC-B213-463D-ACCC-5A05CC017C6E}" srcOrd="1" destOrd="0" presId="urn:microsoft.com/office/officeart/2005/8/layout/vList5"/>
    <dgm:cxn modelId="{5F276C25-7656-412B-86E7-3515478411B2}" type="presParOf" srcId="{8890C43A-8A03-487C-A409-E3F0BECF8272}" destId="{768B66C8-8560-4BA8-9FBB-A36A3F13B337}" srcOrd="1" destOrd="0" presId="urn:microsoft.com/office/officeart/2005/8/layout/vList5"/>
    <dgm:cxn modelId="{B35AA216-DC47-4C01-8EB9-2FC4BD6B514D}" type="presParOf" srcId="{8890C43A-8A03-487C-A409-E3F0BECF8272}" destId="{AE405E2C-92B4-4F66-8E0F-53CED900E8C8}" srcOrd="2" destOrd="0" presId="urn:microsoft.com/office/officeart/2005/8/layout/vList5"/>
    <dgm:cxn modelId="{406A39FA-6B60-43CD-86BB-AE649CBE0533}" type="presParOf" srcId="{AE405E2C-92B4-4F66-8E0F-53CED900E8C8}" destId="{58B6EB87-F392-47DC-B136-263D2685120E}" srcOrd="0" destOrd="0" presId="urn:microsoft.com/office/officeart/2005/8/layout/vList5"/>
    <dgm:cxn modelId="{9C44435C-7F36-4C15-AB58-330A7F130625}" type="presParOf" srcId="{AE405E2C-92B4-4F66-8E0F-53CED900E8C8}" destId="{755845BE-7611-4513-9893-C1C0F874F58D}" srcOrd="1" destOrd="0" presId="urn:microsoft.com/office/officeart/2005/8/layout/vList5"/>
    <dgm:cxn modelId="{5EBA2126-D712-4EE8-B3D7-983F93092093}" type="presParOf" srcId="{8890C43A-8A03-487C-A409-E3F0BECF8272}" destId="{D8907262-3112-4764-9A68-966FD7CA949F}" srcOrd="3" destOrd="0" presId="urn:microsoft.com/office/officeart/2005/8/layout/vList5"/>
    <dgm:cxn modelId="{5895D93E-0E6F-42C6-B642-43C2B1C75B0A}" type="presParOf" srcId="{8890C43A-8A03-487C-A409-E3F0BECF8272}" destId="{C8E9E56C-93C0-4487-9B26-CDB40CA22822}" srcOrd="4" destOrd="0" presId="urn:microsoft.com/office/officeart/2005/8/layout/vList5"/>
    <dgm:cxn modelId="{9A28B84E-F677-4109-AB53-C9A25F13674A}" type="presParOf" srcId="{C8E9E56C-93C0-4487-9B26-CDB40CA22822}" destId="{DE68E687-9D18-4B83-8BB1-AF96C5EBBADD}" srcOrd="0" destOrd="0" presId="urn:microsoft.com/office/officeart/2005/8/layout/vList5"/>
    <dgm:cxn modelId="{8567A6DE-6B67-4A5A-A6CE-5A95A4BFBB32}" type="presParOf" srcId="{C8E9E56C-93C0-4487-9B26-CDB40CA22822}" destId="{778B8AFF-C3C1-46B1-A83F-F7D567B8669A}" srcOrd="1" destOrd="0" presId="urn:microsoft.com/office/officeart/2005/8/layout/vList5"/>
    <dgm:cxn modelId="{CD315DDF-2F03-45D8-B819-754FA5D5A3AD}" type="presParOf" srcId="{8890C43A-8A03-487C-A409-E3F0BECF8272}" destId="{130E9C2F-39EB-4B1A-8445-E955F914BAF4}" srcOrd="5" destOrd="0" presId="urn:microsoft.com/office/officeart/2005/8/layout/vList5"/>
    <dgm:cxn modelId="{AA9A98AB-F661-4BF2-BCA4-16D73C0E25D7}" type="presParOf" srcId="{8890C43A-8A03-487C-A409-E3F0BECF8272}" destId="{9B80ED07-4AD0-44C4-B184-FDA49E58F158}" srcOrd="6" destOrd="0" presId="urn:microsoft.com/office/officeart/2005/8/layout/vList5"/>
    <dgm:cxn modelId="{0A030E52-D100-44FE-AF4A-FA3A2003BC3E}" type="presParOf" srcId="{9B80ED07-4AD0-44C4-B184-FDA49E58F158}" destId="{A6FC9C64-4C41-4D8E-B4C6-FA4E4F04F0C6}" srcOrd="0" destOrd="0" presId="urn:microsoft.com/office/officeart/2005/8/layout/vList5"/>
    <dgm:cxn modelId="{52413D3C-1B71-40C4-88DD-F1FFC1ED8E30}" type="presParOf" srcId="{9B80ED07-4AD0-44C4-B184-FDA49E58F158}" destId="{477E643D-46F8-4B7D-B309-B23FD3C9C6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4" qsCatId="simple" csTypeId="urn:microsoft.com/office/officeart/2005/8/colors/colorful3" csCatId="colorful" phldr="1"/>
      <dgm:spPr/>
      <dgm:t>
        <a:bodyPr/>
        <a:lstStyle/>
        <a:p>
          <a:endParaRPr lang="en-US"/>
        </a:p>
      </dgm:t>
    </dgm:pt>
    <dgm:pt modelId="{C500E0CC-6E51-46A2-B8C9-A93D5D169CF9}">
      <dgm:prSet phldrT="[Text]"/>
      <dgm:spPr>
        <a:solidFill>
          <a:schemeClr val="accent3"/>
        </a:solidFill>
      </dgm:spPr>
      <dgm:t>
        <a:bodyPr/>
        <a:lstStyle/>
        <a:p>
          <a:r>
            <a:rPr lang="el-GR" dirty="0" smtClean="0"/>
            <a:t>Σ</a:t>
          </a:r>
          <a:r>
            <a:rPr lang="en-US" dirty="0" smtClean="0"/>
            <a:t>/</a:t>
          </a:r>
          <a:r>
            <a:rPr lang="el-GR" dirty="0" smtClean="0"/>
            <a:t>Λ</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3200" b="0" i="0" dirty="0" smtClean="0"/>
            <a:t>Μια αρνητική τιμή </a:t>
          </a:r>
          <a:r>
            <a:rPr lang="en-US" sz="3200" b="0" i="1" dirty="0" smtClean="0"/>
            <a:t>z</a:t>
          </a:r>
          <a:r>
            <a:rPr lang="el-GR" sz="3200" b="0" i="1" dirty="0" smtClean="0"/>
            <a:t> δείχνει σκορ κάτω από τον μέσο όρο </a:t>
          </a:r>
          <a:endParaRPr lang="en-US" sz="3200" b="0" i="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3"/>
        </a:solidFill>
      </dgm:spPr>
      <dgm:t>
        <a:bodyPr/>
        <a:lstStyle/>
        <a:p>
          <a:r>
            <a:rPr lang="el-GR" dirty="0" smtClean="0"/>
            <a:t>Σ</a:t>
          </a:r>
          <a:r>
            <a:rPr lang="en-US" dirty="0" smtClean="0"/>
            <a:t>/</a:t>
          </a:r>
          <a:r>
            <a:rPr lang="el-GR" dirty="0" smtClean="0"/>
            <a:t>Λ</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3200" b="0" i="0" dirty="0" smtClean="0"/>
            <a:t>Ένα σκορ κοντά στον μέσο όρο έχει τιμή </a:t>
          </a:r>
          <a:r>
            <a:rPr lang="en-US" sz="3200" b="0" i="1" dirty="0" smtClean="0"/>
            <a:t>z</a:t>
          </a:r>
          <a:r>
            <a:rPr lang="en-US" sz="3200" b="0" i="0" dirty="0" smtClean="0"/>
            <a:t> </a:t>
          </a:r>
          <a:r>
            <a:rPr lang="el-GR" sz="3200" b="0" i="0" dirty="0" smtClean="0"/>
            <a:t>κοντά στο </a:t>
          </a:r>
          <a:r>
            <a:rPr lang="en-US" sz="3200" b="0" i="0" dirty="0" smtClean="0"/>
            <a:t>1</a:t>
          </a:r>
          <a:endParaRPr lang="en-US" sz="3200" b="0" i="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2" custScaleX="60170"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2"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2" custScaleX="60170"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2" custScaleX="142546" custScaleY="103977" custLinFactNeighborX="1363" custLinFactNeighborY="2600">
        <dgm:presLayoutVars>
          <dgm:bulletEnabled val="1"/>
        </dgm:presLayoutVars>
      </dgm:prSet>
      <dgm:spPr/>
      <dgm:t>
        <a:bodyPr/>
        <a:lstStyle/>
        <a:p>
          <a:endParaRPr lang="en-US"/>
        </a:p>
      </dgm:t>
    </dgm:pt>
  </dgm:ptLst>
  <dgm:cxnLst>
    <dgm:cxn modelId="{9BDEAF37-5A44-4B09-A9AC-22D80207EA1B}" type="presOf" srcId="{C500E0CC-6E51-46A2-B8C9-A93D5D169CF9}" destId="{AFA92CD1-6C67-4687-8F3D-CC61949E98FA}" srcOrd="0" destOrd="0" presId="urn:microsoft.com/office/officeart/2005/8/layout/vList5"/>
    <dgm:cxn modelId="{FE92D3D6-3F80-47D8-AA53-EFD7669CC238}" type="presOf" srcId="{28CB359D-0C76-486C-A117-15DA76144D02}" destId="{755845BE-7611-4513-9893-C1C0F874F58D}"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FA07C39A-89F5-4D57-88B6-C22E538E2232}" srcId="{E1398962-9FED-4568-B8F3-7E4852B3343E}" destId="{8D2B6598-F63A-48B6-A245-D398DC8165AE}" srcOrd="1" destOrd="0" parTransId="{729240EF-0EB3-4EEB-B7B2-1D2F495C8F79}" sibTransId="{4B37CB12-59DC-4E69-89E8-A0217C8694FF}"/>
    <dgm:cxn modelId="{484E7739-3A23-4DF7-B546-A17255EC1F7D}" srcId="{C500E0CC-6E51-46A2-B8C9-A93D5D169CF9}" destId="{0B71FAFD-0B2D-4036-B480-F4F2C6B530E4}" srcOrd="0" destOrd="0" parTransId="{B12BA514-F9B8-4F8D-8403-688A4F020DC7}" sibTransId="{9A509DCC-A127-4108-9CF3-050BE3638E3C}"/>
    <dgm:cxn modelId="{54C06DC8-EB00-4676-8D73-0B4B43941216}" srcId="{8D2B6598-F63A-48B6-A245-D398DC8165AE}" destId="{28CB359D-0C76-486C-A117-15DA76144D02}" srcOrd="0" destOrd="0" parTransId="{02AA230F-A9BA-4253-91DF-A16A440B71B8}" sibTransId="{A265527E-5EDB-4B9E-879B-CCE1A6AF3C1E}"/>
    <dgm:cxn modelId="{4BC082C4-8924-4A08-A285-95F925F03CBB}" type="presOf" srcId="{8D2B6598-F63A-48B6-A245-D398DC8165AE}" destId="{58B6EB87-F392-47DC-B136-263D2685120E}" srcOrd="0" destOrd="0" presId="urn:microsoft.com/office/officeart/2005/8/layout/vList5"/>
    <dgm:cxn modelId="{FAF76671-8909-4828-8878-DB4938F94E0A}" type="presOf" srcId="{E1398962-9FED-4568-B8F3-7E4852B3343E}" destId="{8890C43A-8A03-487C-A409-E3F0BECF8272}" srcOrd="0" destOrd="0" presId="urn:microsoft.com/office/officeart/2005/8/layout/vList5"/>
    <dgm:cxn modelId="{24B267D7-93E2-4D38-AEA2-404C2E161B7D}" type="presOf" srcId="{0B71FAFD-0B2D-4036-B480-F4F2C6B530E4}" destId="{CD640BAC-B213-463D-ACCC-5A05CC017C6E}" srcOrd="0" destOrd="0" presId="urn:microsoft.com/office/officeart/2005/8/layout/vList5"/>
    <dgm:cxn modelId="{B7D95A4A-15B3-43B8-A266-070C5F7B6A32}" type="presParOf" srcId="{8890C43A-8A03-487C-A409-E3F0BECF8272}" destId="{5501B544-0D5F-4AEF-9A7A-DCAB8A5FC654}" srcOrd="0" destOrd="0" presId="urn:microsoft.com/office/officeart/2005/8/layout/vList5"/>
    <dgm:cxn modelId="{CDBEFDF9-DE64-4559-976C-AF66E5057E2C}" type="presParOf" srcId="{5501B544-0D5F-4AEF-9A7A-DCAB8A5FC654}" destId="{AFA92CD1-6C67-4687-8F3D-CC61949E98FA}" srcOrd="0" destOrd="0" presId="urn:microsoft.com/office/officeart/2005/8/layout/vList5"/>
    <dgm:cxn modelId="{3E4D2940-D401-4BD7-ABB8-72A4963D1965}" type="presParOf" srcId="{5501B544-0D5F-4AEF-9A7A-DCAB8A5FC654}" destId="{CD640BAC-B213-463D-ACCC-5A05CC017C6E}" srcOrd="1" destOrd="0" presId="urn:microsoft.com/office/officeart/2005/8/layout/vList5"/>
    <dgm:cxn modelId="{E21A07D6-2942-4128-81A4-9D9797A0843C}" type="presParOf" srcId="{8890C43A-8A03-487C-A409-E3F0BECF8272}" destId="{768B66C8-8560-4BA8-9FBB-A36A3F13B337}" srcOrd="1" destOrd="0" presId="urn:microsoft.com/office/officeart/2005/8/layout/vList5"/>
    <dgm:cxn modelId="{9258441D-7BBA-4DB6-884C-BED77D4A1E3F}" type="presParOf" srcId="{8890C43A-8A03-487C-A409-E3F0BECF8272}" destId="{AE405E2C-92B4-4F66-8E0F-53CED900E8C8}" srcOrd="2" destOrd="0" presId="urn:microsoft.com/office/officeart/2005/8/layout/vList5"/>
    <dgm:cxn modelId="{29794EF4-04FF-446E-8B61-DB896D50AA20}" type="presParOf" srcId="{AE405E2C-92B4-4F66-8E0F-53CED900E8C8}" destId="{58B6EB87-F392-47DC-B136-263D2685120E}" srcOrd="0" destOrd="0" presId="urn:microsoft.com/office/officeart/2005/8/layout/vList5"/>
    <dgm:cxn modelId="{A0279CA2-CEF2-4F87-8EEB-C5EA760B154B}" type="presParOf" srcId="{AE405E2C-92B4-4F66-8E0F-53CED900E8C8}" destId="{755845BE-7611-4513-9893-C1C0F874F5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5" qsCatId="simple" csTypeId="urn:microsoft.com/office/officeart/2005/8/colors/colorful3" csCatId="colorful" phldr="1"/>
      <dgm:spPr/>
      <dgm:t>
        <a:bodyPr/>
        <a:lstStyle/>
        <a:p>
          <a:endParaRPr lang="en-US"/>
        </a:p>
      </dgm:t>
    </dgm:pt>
    <dgm:pt modelId="{C500E0CC-6E51-46A2-B8C9-A93D5D169CF9}">
      <dgm:prSet phldrT="[Text]"/>
      <dgm:spPr>
        <a:solidFill>
          <a:schemeClr val="accent3"/>
        </a:solidFill>
      </dgm:spPr>
      <dgm:t>
        <a:bodyPr/>
        <a:lstStyle/>
        <a:p>
          <a:r>
            <a:rPr lang="el-GR" dirty="0" smtClean="0"/>
            <a:t>Σωστό</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3200" b="0" i="0" dirty="0" smtClean="0"/>
            <a:t>Μια αρνητική τιμή </a:t>
          </a:r>
          <a:r>
            <a:rPr lang="en-US" sz="3200" b="0" i="1" dirty="0" smtClean="0"/>
            <a:t>z</a:t>
          </a:r>
          <a:r>
            <a:rPr lang="el-GR" sz="3200" b="0" i="1" dirty="0" smtClean="0"/>
            <a:t> δείχνει σκορ κάτω από τον μέσο όρο </a:t>
          </a:r>
          <a:endParaRPr lang="en-US" sz="3200" b="0" i="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3"/>
        </a:solidFill>
      </dgm:spPr>
      <dgm:t>
        <a:bodyPr/>
        <a:lstStyle/>
        <a:p>
          <a:r>
            <a:rPr lang="el-GR" dirty="0" smtClean="0"/>
            <a:t>Λάθος</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3200" b="0" i="0" dirty="0" smtClean="0">
              <a:solidFill>
                <a:schemeClr val="bg1">
                  <a:lumMod val="50000"/>
                </a:schemeClr>
              </a:solidFill>
            </a:rPr>
            <a:t>Ένα σκορ κοντά στον μέσο όρο έχει τιμή </a:t>
          </a:r>
          <a:r>
            <a:rPr lang="en-US" sz="3200" b="0" i="1" dirty="0" smtClean="0">
              <a:solidFill>
                <a:schemeClr val="bg1">
                  <a:lumMod val="50000"/>
                </a:schemeClr>
              </a:solidFill>
            </a:rPr>
            <a:t>z</a:t>
          </a:r>
          <a:r>
            <a:rPr lang="en-US" sz="3200" b="0" i="0" dirty="0" smtClean="0">
              <a:solidFill>
                <a:schemeClr val="bg1">
                  <a:lumMod val="50000"/>
                </a:schemeClr>
              </a:solidFill>
            </a:rPr>
            <a:t> </a:t>
          </a:r>
          <a:r>
            <a:rPr lang="el-GR" sz="3200" b="0" i="0" dirty="0" smtClean="0">
              <a:solidFill>
                <a:schemeClr val="bg1">
                  <a:lumMod val="50000"/>
                </a:schemeClr>
              </a:solidFill>
            </a:rPr>
            <a:t>κοντά στο </a:t>
          </a:r>
          <a:r>
            <a:rPr lang="en-US" sz="3200" b="0" i="0" dirty="0" smtClean="0">
              <a:solidFill>
                <a:schemeClr val="bg1">
                  <a:lumMod val="50000"/>
                </a:schemeClr>
              </a:solidFill>
            </a:rPr>
            <a:t>1</a:t>
          </a:r>
          <a:endParaRPr lang="en-US" sz="3200" b="0" i="1" dirty="0">
            <a:solidFill>
              <a:schemeClr val="bg1">
                <a:lumMod val="50000"/>
              </a:schemeClr>
            </a:solidFill>
          </a:endParaRPr>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2" custScaleX="60170"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2"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2" custScaleX="60170"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2" custScaleX="142546" custScaleY="103977" custLinFactNeighborX="1363" custLinFactNeighborY="2600">
        <dgm:presLayoutVars>
          <dgm:bulletEnabled val="1"/>
        </dgm:presLayoutVars>
      </dgm:prSet>
      <dgm:spPr/>
      <dgm:t>
        <a:bodyPr/>
        <a:lstStyle/>
        <a:p>
          <a:endParaRPr lang="en-US"/>
        </a:p>
      </dgm:t>
    </dgm:pt>
  </dgm:ptLst>
  <dgm:cxnLst>
    <dgm:cxn modelId="{BE7CE3D3-B36F-4DBC-B9C7-466D8804F595}" srcId="{E1398962-9FED-4568-B8F3-7E4852B3343E}" destId="{C500E0CC-6E51-46A2-B8C9-A93D5D169CF9}" srcOrd="0" destOrd="0" parTransId="{29FD7CB1-A6B3-4DBC-BAD5-A3AB5B8C3D3C}" sibTransId="{EDD84F5B-7099-4580-ABD5-476ADE088E2A}"/>
    <dgm:cxn modelId="{FA07C39A-89F5-4D57-88B6-C22E538E2232}" srcId="{E1398962-9FED-4568-B8F3-7E4852B3343E}" destId="{8D2B6598-F63A-48B6-A245-D398DC8165AE}" srcOrd="1" destOrd="0" parTransId="{729240EF-0EB3-4EEB-B7B2-1D2F495C8F79}" sibTransId="{4B37CB12-59DC-4E69-89E8-A0217C8694FF}"/>
    <dgm:cxn modelId="{484E7739-3A23-4DF7-B546-A17255EC1F7D}" srcId="{C500E0CC-6E51-46A2-B8C9-A93D5D169CF9}" destId="{0B71FAFD-0B2D-4036-B480-F4F2C6B530E4}" srcOrd="0" destOrd="0" parTransId="{B12BA514-F9B8-4F8D-8403-688A4F020DC7}" sibTransId="{9A509DCC-A127-4108-9CF3-050BE3638E3C}"/>
    <dgm:cxn modelId="{32635DDC-8692-4699-860C-E127E227C70C}" type="presOf" srcId="{E1398962-9FED-4568-B8F3-7E4852B3343E}" destId="{8890C43A-8A03-487C-A409-E3F0BECF8272}" srcOrd="0" destOrd="0" presId="urn:microsoft.com/office/officeart/2005/8/layout/vList5"/>
    <dgm:cxn modelId="{4185597B-96B6-4217-AF6F-1C880A2FC72E}" type="presOf" srcId="{28CB359D-0C76-486C-A117-15DA76144D02}" destId="{755845BE-7611-4513-9893-C1C0F874F58D}" srcOrd="0" destOrd="0" presId="urn:microsoft.com/office/officeart/2005/8/layout/vList5"/>
    <dgm:cxn modelId="{0AA1A595-A42A-4732-B4CF-0299A5B86B2D}" type="presOf" srcId="{0B71FAFD-0B2D-4036-B480-F4F2C6B530E4}" destId="{CD640BAC-B213-463D-ACCC-5A05CC017C6E}" srcOrd="0" destOrd="0" presId="urn:microsoft.com/office/officeart/2005/8/layout/vList5"/>
    <dgm:cxn modelId="{36B54660-C7AD-499B-A1EB-4388BD9EF5EC}" type="presOf" srcId="{8D2B6598-F63A-48B6-A245-D398DC8165AE}" destId="{58B6EB87-F392-47DC-B136-263D2685120E}"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3144BF25-6172-49E2-AF42-B793F0210C94}" type="presOf" srcId="{C500E0CC-6E51-46A2-B8C9-A93D5D169CF9}" destId="{AFA92CD1-6C67-4687-8F3D-CC61949E98FA}" srcOrd="0" destOrd="0" presId="urn:microsoft.com/office/officeart/2005/8/layout/vList5"/>
    <dgm:cxn modelId="{3CA55C1B-CC70-4DB9-9301-5C196C2F817A}" type="presParOf" srcId="{8890C43A-8A03-487C-A409-E3F0BECF8272}" destId="{5501B544-0D5F-4AEF-9A7A-DCAB8A5FC654}" srcOrd="0" destOrd="0" presId="urn:microsoft.com/office/officeart/2005/8/layout/vList5"/>
    <dgm:cxn modelId="{FCE1A9A4-52B5-4747-8119-DC02BE6CAF7D}" type="presParOf" srcId="{5501B544-0D5F-4AEF-9A7A-DCAB8A5FC654}" destId="{AFA92CD1-6C67-4687-8F3D-CC61949E98FA}" srcOrd="0" destOrd="0" presId="urn:microsoft.com/office/officeart/2005/8/layout/vList5"/>
    <dgm:cxn modelId="{319E9D02-53AA-4A96-9D13-221635590830}" type="presParOf" srcId="{5501B544-0D5F-4AEF-9A7A-DCAB8A5FC654}" destId="{CD640BAC-B213-463D-ACCC-5A05CC017C6E}" srcOrd="1" destOrd="0" presId="urn:microsoft.com/office/officeart/2005/8/layout/vList5"/>
    <dgm:cxn modelId="{6B81FECA-F8E8-4B02-9B61-48A9A8DAF731}" type="presParOf" srcId="{8890C43A-8A03-487C-A409-E3F0BECF8272}" destId="{768B66C8-8560-4BA8-9FBB-A36A3F13B337}" srcOrd="1" destOrd="0" presId="urn:microsoft.com/office/officeart/2005/8/layout/vList5"/>
    <dgm:cxn modelId="{2A650720-19CF-49C7-8CBE-CB57D81D5B03}" type="presParOf" srcId="{8890C43A-8A03-487C-A409-E3F0BECF8272}" destId="{AE405E2C-92B4-4F66-8E0F-53CED900E8C8}" srcOrd="2" destOrd="0" presId="urn:microsoft.com/office/officeart/2005/8/layout/vList5"/>
    <dgm:cxn modelId="{9F9A4595-4FC9-4439-947B-F87464836919}" type="presParOf" srcId="{AE405E2C-92B4-4F66-8E0F-53CED900E8C8}" destId="{58B6EB87-F392-47DC-B136-263D2685120E}" srcOrd="0" destOrd="0" presId="urn:microsoft.com/office/officeart/2005/8/layout/vList5"/>
    <dgm:cxn modelId="{24D8BA17-B4F7-43CD-BFC9-FFF493E15E71}" type="presParOf" srcId="{AE405E2C-92B4-4F66-8E0F-53CED900E8C8}" destId="{755845BE-7611-4513-9893-C1C0F874F5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6" qsCatId="simple" csTypeId="urn:microsoft.com/office/officeart/2005/8/colors/colorful3" csCatId="colorful" phldr="1"/>
      <dgm:spPr/>
      <dgm:t>
        <a:bodyPr/>
        <a:lstStyle/>
        <a:p>
          <a:endParaRPr lang="en-US"/>
        </a:p>
      </dgm:t>
    </dgm:pt>
    <dgm:pt modelId="{C500E0CC-6E51-46A2-B8C9-A93D5D169CF9}">
      <dgm:prSet phldrT="[Text]"/>
      <dgm:spPr>
        <a:solidFill>
          <a:schemeClr val="accent1"/>
        </a:solidFill>
      </dgm:spPr>
      <dgm:t>
        <a:bodyPr/>
        <a:lstStyle/>
        <a:p>
          <a:r>
            <a:rPr lang="en-US" dirty="0" smtClean="0"/>
            <a:t>A</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n-US" sz="3600" b="0" dirty="0" smtClean="0"/>
            <a:t>50</a:t>
          </a:r>
          <a:r>
            <a:rPr lang="el-GR" sz="3600" b="0" dirty="0" smtClean="0"/>
            <a:t>,</a:t>
          </a:r>
          <a:r>
            <a:rPr lang="en-US" sz="3600" b="0" dirty="0" smtClean="0"/>
            <a:t>4</a:t>
          </a:r>
          <a:endParaRPr lang="en-US" sz="3600" b="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2"/>
        </a:solidFill>
      </dgm:spPr>
      <dgm:t>
        <a:bodyPr/>
        <a:lstStyle/>
        <a:p>
          <a:r>
            <a:rPr lang="en-US" dirty="0" smtClean="0"/>
            <a:t>B</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chemeClr val="accent3"/>
        </a:solidFill>
      </dgm:spPr>
      <dgm:t>
        <a:bodyPr/>
        <a:lstStyle/>
        <a:p>
          <a:r>
            <a:rPr lang="el-GR" dirty="0" smtClean="0"/>
            <a:t>Γ</a:t>
          </a:r>
          <a:endParaRPr lang="en-US"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custT="1"/>
      <dgm:spPr>
        <a:solidFill>
          <a:schemeClr val="accent3">
            <a:lumMod val="20000"/>
            <a:lumOff val="80000"/>
          </a:schemeClr>
        </a:solidFill>
      </dgm:spPr>
      <dgm:t>
        <a:bodyPr/>
        <a:lstStyle/>
        <a:p>
          <a:r>
            <a:rPr lang="en-US" sz="3600" b="0" dirty="0" smtClean="0"/>
            <a:t>54</a:t>
          </a:r>
          <a:endParaRPr lang="en-US" sz="3600" b="0" dirty="0"/>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5D8CA155-4353-4BC7-836E-9F96FA97AF04}">
      <dgm:prSet phldrT="[Text]"/>
      <dgm:spPr>
        <a:solidFill>
          <a:schemeClr val="accent4"/>
        </a:solidFill>
      </dgm:spPr>
      <dgm:t>
        <a:bodyPr/>
        <a:lstStyle/>
        <a:p>
          <a:r>
            <a:rPr lang="el-GR" dirty="0" smtClean="0"/>
            <a:t>Δ</a:t>
          </a:r>
          <a:endParaRPr lang="en-US" dirty="0"/>
        </a:p>
      </dgm:t>
    </dgm:pt>
    <dgm:pt modelId="{E35F7121-93DB-4D6C-91C5-8722E2B452FB}" type="parTrans" cxnId="{B3D72F82-FDA2-46F8-86D5-70B2F7E497C1}">
      <dgm:prSet/>
      <dgm:spPr/>
      <dgm:t>
        <a:bodyPr/>
        <a:lstStyle/>
        <a:p>
          <a:endParaRPr lang="en-US"/>
        </a:p>
      </dgm:t>
    </dgm:pt>
    <dgm:pt modelId="{CE476535-4FDD-4CE3-8376-F6D9E7E3414E}" type="sibTrans" cxnId="{B3D72F82-FDA2-46F8-86D5-70B2F7E497C1}">
      <dgm:prSet/>
      <dgm:spPr/>
      <dgm:t>
        <a:bodyPr/>
        <a:lstStyle/>
        <a:p>
          <a:endParaRPr lang="en-US"/>
        </a:p>
      </dgm:t>
    </dgm:pt>
    <dgm:pt modelId="{5F2FE626-6D1B-4360-B47C-039AC2D98921}">
      <dgm:prSet custT="1"/>
      <dgm:spPr>
        <a:solidFill>
          <a:schemeClr val="accent3">
            <a:lumMod val="20000"/>
            <a:lumOff val="80000"/>
          </a:schemeClr>
        </a:solidFill>
      </dgm:spPr>
      <dgm:t>
        <a:bodyPr/>
        <a:lstStyle/>
        <a:p>
          <a:r>
            <a:rPr lang="en-US" sz="3600" b="0" dirty="0" smtClean="0"/>
            <a:t>10</a:t>
          </a:r>
          <a:r>
            <a:rPr lang="el-GR" sz="3600" b="0" dirty="0" smtClean="0"/>
            <a:t>,</a:t>
          </a:r>
          <a:r>
            <a:rPr lang="en-US" sz="3600" b="0" dirty="0" smtClean="0"/>
            <a:t>4</a:t>
          </a:r>
          <a:endParaRPr lang="en-US" sz="3600" b="0" dirty="0"/>
        </a:p>
      </dgm:t>
    </dgm:pt>
    <dgm:pt modelId="{09E9BC1E-79BC-4D86-8413-F992B95F5E5E}" type="parTrans" cxnId="{8011730A-F224-4EEA-B982-4787AE6CA75C}">
      <dgm:prSet/>
      <dgm:spPr/>
      <dgm:t>
        <a:bodyPr/>
        <a:lstStyle/>
        <a:p>
          <a:endParaRPr lang="en-US"/>
        </a:p>
      </dgm:t>
    </dgm:pt>
    <dgm:pt modelId="{1039A18C-A612-43A4-917D-4794A79C9CAA}" type="sibTrans" cxnId="{8011730A-F224-4EEA-B982-4787AE6CA75C}">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n-US" sz="3600" b="0" dirty="0" smtClean="0"/>
            <a:t>10</a:t>
          </a:r>
          <a:endParaRPr lang="en-US" sz="3600" b="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4"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4"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4"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4"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4"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4" custScaleX="142546" custScaleY="103977">
        <dgm:presLayoutVars>
          <dgm:bulletEnabled val="1"/>
        </dgm:presLayoutVars>
      </dgm:prSet>
      <dgm:spPr/>
      <dgm:t>
        <a:bodyPr/>
        <a:lstStyle/>
        <a:p>
          <a:endParaRPr lang="en-US"/>
        </a:p>
      </dgm:t>
    </dgm:pt>
    <dgm:pt modelId="{130E9C2F-39EB-4B1A-8445-E955F914BAF4}" type="pres">
      <dgm:prSet presAssocID="{F45E8C1D-4EFC-44E6-840A-A8377599176F}" presName="sp" presStyleCnt="0"/>
      <dgm:spPr/>
    </dgm:pt>
    <dgm:pt modelId="{9B80ED07-4AD0-44C4-B184-FDA49E58F158}" type="pres">
      <dgm:prSet presAssocID="{5D8CA155-4353-4BC7-836E-9F96FA97AF04}" presName="linNode" presStyleCnt="0"/>
      <dgm:spPr/>
    </dgm:pt>
    <dgm:pt modelId="{A6FC9C64-4C41-4D8E-B4C6-FA4E4F04F0C6}" type="pres">
      <dgm:prSet presAssocID="{5D8CA155-4353-4BC7-836E-9F96FA97AF04}" presName="parentText" presStyleLbl="node1" presStyleIdx="3" presStyleCnt="4" custScaleX="24611" custLinFactNeighborX="-21203">
        <dgm:presLayoutVars>
          <dgm:chMax val="1"/>
          <dgm:bulletEnabled val="1"/>
        </dgm:presLayoutVars>
      </dgm:prSet>
      <dgm:spPr/>
      <dgm:t>
        <a:bodyPr/>
        <a:lstStyle/>
        <a:p>
          <a:endParaRPr lang="en-US"/>
        </a:p>
      </dgm:t>
    </dgm:pt>
    <dgm:pt modelId="{477E643D-46F8-4B7D-B309-B23FD3C9C6CF}" type="pres">
      <dgm:prSet presAssocID="{5D8CA155-4353-4BC7-836E-9F96FA97AF04}" presName="descendantText" presStyleLbl="alignAccFollowNode1" presStyleIdx="3" presStyleCnt="4" custScaleX="142546" custScaleY="103977" custLinFactNeighborX="1363" custLinFactNeighborY="2600">
        <dgm:presLayoutVars>
          <dgm:bulletEnabled val="1"/>
        </dgm:presLayoutVars>
      </dgm:prSet>
      <dgm:spPr/>
      <dgm:t>
        <a:bodyPr/>
        <a:lstStyle/>
        <a:p>
          <a:endParaRPr lang="en-US"/>
        </a:p>
      </dgm:t>
    </dgm:pt>
  </dgm:ptLst>
  <dgm:cxnLst>
    <dgm:cxn modelId="{A3A1036E-BEA8-413E-851C-6D852F9FC730}" type="presOf" srcId="{C500E0CC-6E51-46A2-B8C9-A93D5D169CF9}" destId="{AFA92CD1-6C67-4687-8F3D-CC61949E98FA}" srcOrd="0" destOrd="0" presId="urn:microsoft.com/office/officeart/2005/8/layout/vList5"/>
    <dgm:cxn modelId="{AF458367-20E4-4FE1-B864-00D021D79300}" type="presOf" srcId="{1A078C1B-3703-434A-AB44-30D24C3F7DA7}" destId="{778B8AFF-C3C1-46B1-A83F-F7D567B8669A}" srcOrd="0" destOrd="0" presId="urn:microsoft.com/office/officeart/2005/8/layout/vList5"/>
    <dgm:cxn modelId="{862A9E22-7968-4A8C-A526-87FE8AE4B26A}" type="presOf" srcId="{8D2B6598-F63A-48B6-A245-D398DC8165AE}" destId="{58B6EB87-F392-47DC-B136-263D2685120E}" srcOrd="0" destOrd="0" presId="urn:microsoft.com/office/officeart/2005/8/layout/vList5"/>
    <dgm:cxn modelId="{39B758DF-0518-4753-9438-4697A7F3A3CE}" type="presOf" srcId="{0B71FAFD-0B2D-4036-B480-F4F2C6B530E4}" destId="{CD640BAC-B213-463D-ACCC-5A05CC017C6E}"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B3D72F82-FDA2-46F8-86D5-70B2F7E497C1}" srcId="{E1398962-9FED-4568-B8F3-7E4852B3343E}" destId="{5D8CA155-4353-4BC7-836E-9F96FA97AF04}" srcOrd="3" destOrd="0" parTransId="{E35F7121-93DB-4D6C-91C5-8722E2B452FB}" sibTransId="{CE476535-4FDD-4CE3-8376-F6D9E7E3414E}"/>
    <dgm:cxn modelId="{A1545574-17C2-4A84-916C-6A4BE5BA57CC}" type="presOf" srcId="{5D8CA155-4353-4BC7-836E-9F96FA97AF04}" destId="{A6FC9C64-4C41-4D8E-B4C6-FA4E4F04F0C6}" srcOrd="0" destOrd="0" presId="urn:microsoft.com/office/officeart/2005/8/layout/vList5"/>
    <dgm:cxn modelId="{FA07C39A-89F5-4D57-88B6-C22E538E2232}" srcId="{E1398962-9FED-4568-B8F3-7E4852B3343E}" destId="{8D2B6598-F63A-48B6-A245-D398DC8165AE}" srcOrd="1" destOrd="0" parTransId="{729240EF-0EB3-4EEB-B7B2-1D2F495C8F79}" sibTransId="{4B37CB12-59DC-4E69-89E8-A0217C8694FF}"/>
    <dgm:cxn modelId="{016DDD80-0952-431D-B300-83CE7715C141}" srcId="{E1398962-9FED-4568-B8F3-7E4852B3343E}" destId="{811CF4A7-6124-4CA7-8FCC-29EA8AD3FEAD}" srcOrd="2" destOrd="0" parTransId="{70DFFD8A-8B7A-4409-A979-5209A2D6BCE6}" sibTransId="{F45E8C1D-4EFC-44E6-840A-A8377599176F}"/>
    <dgm:cxn modelId="{8011730A-F224-4EEA-B982-4787AE6CA75C}" srcId="{5D8CA155-4353-4BC7-836E-9F96FA97AF04}" destId="{5F2FE626-6D1B-4360-B47C-039AC2D98921}" srcOrd="0" destOrd="0" parTransId="{09E9BC1E-79BC-4D86-8413-F992B95F5E5E}" sibTransId="{1039A18C-A612-43A4-917D-4794A79C9CAA}"/>
    <dgm:cxn modelId="{484E7739-3A23-4DF7-B546-A17255EC1F7D}" srcId="{C500E0CC-6E51-46A2-B8C9-A93D5D169CF9}" destId="{0B71FAFD-0B2D-4036-B480-F4F2C6B530E4}" srcOrd="0" destOrd="0" parTransId="{B12BA514-F9B8-4F8D-8403-688A4F020DC7}" sibTransId="{9A509DCC-A127-4108-9CF3-050BE3638E3C}"/>
    <dgm:cxn modelId="{20BFB40A-5519-491B-B404-0A9A18D2CAAC}" type="presOf" srcId="{811CF4A7-6124-4CA7-8FCC-29EA8AD3FEAD}" destId="{DE68E687-9D18-4B83-8BB1-AF96C5EBBADD}" srcOrd="0" destOrd="0" presId="urn:microsoft.com/office/officeart/2005/8/layout/vList5"/>
    <dgm:cxn modelId="{4EBAE2E9-A240-4717-8B6E-42E55125C2D0}" type="presOf" srcId="{28CB359D-0C76-486C-A117-15DA76144D02}" destId="{755845BE-7611-4513-9893-C1C0F874F58D}" srcOrd="0" destOrd="0" presId="urn:microsoft.com/office/officeart/2005/8/layout/vList5"/>
    <dgm:cxn modelId="{640AF623-C8F6-494A-8803-1D667804637D}" type="presOf" srcId="{E1398962-9FED-4568-B8F3-7E4852B3343E}" destId="{8890C43A-8A03-487C-A409-E3F0BECF8272}"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A6D65273-BC8B-4A13-BCC4-1696BD801DB1}" type="presOf" srcId="{5F2FE626-6D1B-4360-B47C-039AC2D98921}" destId="{477E643D-46F8-4B7D-B309-B23FD3C9C6CF}" srcOrd="0" destOrd="0" presId="urn:microsoft.com/office/officeart/2005/8/layout/vList5"/>
    <dgm:cxn modelId="{BA1220E8-4271-473B-AD7E-832E9ABC9A23}" srcId="{811CF4A7-6124-4CA7-8FCC-29EA8AD3FEAD}" destId="{1A078C1B-3703-434A-AB44-30D24C3F7DA7}" srcOrd="0" destOrd="0" parTransId="{20ED4FE5-E236-4B70-A4DD-DDD7D0C5571A}" sibTransId="{10ADA253-91FA-40A9-B307-9A0B63CC62B2}"/>
    <dgm:cxn modelId="{AECA1C89-00E0-4452-A58A-D28CDAE3F476}" type="presParOf" srcId="{8890C43A-8A03-487C-A409-E3F0BECF8272}" destId="{5501B544-0D5F-4AEF-9A7A-DCAB8A5FC654}" srcOrd="0" destOrd="0" presId="urn:microsoft.com/office/officeart/2005/8/layout/vList5"/>
    <dgm:cxn modelId="{976EEC93-99CD-4FA1-B2C3-367F9931517A}" type="presParOf" srcId="{5501B544-0D5F-4AEF-9A7A-DCAB8A5FC654}" destId="{AFA92CD1-6C67-4687-8F3D-CC61949E98FA}" srcOrd="0" destOrd="0" presId="urn:microsoft.com/office/officeart/2005/8/layout/vList5"/>
    <dgm:cxn modelId="{9F860645-D534-4149-BA54-BF094D850234}" type="presParOf" srcId="{5501B544-0D5F-4AEF-9A7A-DCAB8A5FC654}" destId="{CD640BAC-B213-463D-ACCC-5A05CC017C6E}" srcOrd="1" destOrd="0" presId="urn:microsoft.com/office/officeart/2005/8/layout/vList5"/>
    <dgm:cxn modelId="{B6584D35-6C53-4BE5-925F-A550522281E5}" type="presParOf" srcId="{8890C43A-8A03-487C-A409-E3F0BECF8272}" destId="{768B66C8-8560-4BA8-9FBB-A36A3F13B337}" srcOrd="1" destOrd="0" presId="urn:microsoft.com/office/officeart/2005/8/layout/vList5"/>
    <dgm:cxn modelId="{8B43B4EF-A1B4-4E05-992C-04CBB2881478}" type="presParOf" srcId="{8890C43A-8A03-487C-A409-E3F0BECF8272}" destId="{AE405E2C-92B4-4F66-8E0F-53CED900E8C8}" srcOrd="2" destOrd="0" presId="urn:microsoft.com/office/officeart/2005/8/layout/vList5"/>
    <dgm:cxn modelId="{0506788B-00CD-42B7-A230-A07A168CB574}" type="presParOf" srcId="{AE405E2C-92B4-4F66-8E0F-53CED900E8C8}" destId="{58B6EB87-F392-47DC-B136-263D2685120E}" srcOrd="0" destOrd="0" presId="urn:microsoft.com/office/officeart/2005/8/layout/vList5"/>
    <dgm:cxn modelId="{A7FA859E-1067-4955-9C3E-1B98CA3AEE46}" type="presParOf" srcId="{AE405E2C-92B4-4F66-8E0F-53CED900E8C8}" destId="{755845BE-7611-4513-9893-C1C0F874F58D}" srcOrd="1" destOrd="0" presId="urn:microsoft.com/office/officeart/2005/8/layout/vList5"/>
    <dgm:cxn modelId="{69257011-0F9D-430D-A8D2-E1FAA17868C1}" type="presParOf" srcId="{8890C43A-8A03-487C-A409-E3F0BECF8272}" destId="{D8907262-3112-4764-9A68-966FD7CA949F}" srcOrd="3" destOrd="0" presId="urn:microsoft.com/office/officeart/2005/8/layout/vList5"/>
    <dgm:cxn modelId="{A63D12CA-F480-4A6F-A92B-D5F9AB1B14E3}" type="presParOf" srcId="{8890C43A-8A03-487C-A409-E3F0BECF8272}" destId="{C8E9E56C-93C0-4487-9B26-CDB40CA22822}" srcOrd="4" destOrd="0" presId="urn:microsoft.com/office/officeart/2005/8/layout/vList5"/>
    <dgm:cxn modelId="{1A7A18C2-5425-4A56-93E5-0171AA1DC840}" type="presParOf" srcId="{C8E9E56C-93C0-4487-9B26-CDB40CA22822}" destId="{DE68E687-9D18-4B83-8BB1-AF96C5EBBADD}" srcOrd="0" destOrd="0" presId="urn:microsoft.com/office/officeart/2005/8/layout/vList5"/>
    <dgm:cxn modelId="{B440D9C5-3211-4607-836B-E0D21A975E88}" type="presParOf" srcId="{C8E9E56C-93C0-4487-9B26-CDB40CA22822}" destId="{778B8AFF-C3C1-46B1-A83F-F7D567B8669A}" srcOrd="1" destOrd="0" presId="urn:microsoft.com/office/officeart/2005/8/layout/vList5"/>
    <dgm:cxn modelId="{5D3A8C75-6CF2-4E3F-BE84-1BBAF5568183}" type="presParOf" srcId="{8890C43A-8A03-487C-A409-E3F0BECF8272}" destId="{130E9C2F-39EB-4B1A-8445-E955F914BAF4}" srcOrd="5" destOrd="0" presId="urn:microsoft.com/office/officeart/2005/8/layout/vList5"/>
    <dgm:cxn modelId="{DE6894D2-1D92-4606-8608-64D7A17F634B}" type="presParOf" srcId="{8890C43A-8A03-487C-A409-E3F0BECF8272}" destId="{9B80ED07-4AD0-44C4-B184-FDA49E58F158}" srcOrd="6" destOrd="0" presId="urn:microsoft.com/office/officeart/2005/8/layout/vList5"/>
    <dgm:cxn modelId="{0657DE8C-7204-4FBC-9D38-38069D300E2D}" type="presParOf" srcId="{9B80ED07-4AD0-44C4-B184-FDA49E58F158}" destId="{A6FC9C64-4C41-4D8E-B4C6-FA4E4F04F0C6}" srcOrd="0" destOrd="0" presId="urn:microsoft.com/office/officeart/2005/8/layout/vList5"/>
    <dgm:cxn modelId="{D250AD65-F3A4-44D8-AC07-FB3165DFD8CB}" type="presParOf" srcId="{9B80ED07-4AD0-44C4-B184-FDA49E58F158}" destId="{477E643D-46F8-4B7D-B309-B23FD3C9C6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7" qsCatId="simple" csTypeId="urn:microsoft.com/office/officeart/2005/8/colors/colorful3" csCatId="colorful" phldr="1"/>
      <dgm:spPr/>
      <dgm:t>
        <a:bodyPr/>
        <a:lstStyle/>
        <a:p>
          <a:endParaRPr lang="en-US"/>
        </a:p>
      </dgm:t>
    </dgm:pt>
    <dgm:pt modelId="{C500E0CC-6E51-46A2-B8C9-A93D5D169CF9}">
      <dgm:prSet phldrT="[Text]"/>
      <dgm:spPr>
        <a:solidFill>
          <a:schemeClr val="accent1"/>
        </a:solidFill>
      </dgm:spPr>
      <dgm:t>
        <a:bodyPr/>
        <a:lstStyle/>
        <a:p>
          <a:r>
            <a:rPr lang="en-US" dirty="0" smtClean="0"/>
            <a:t>A</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n-US" sz="3600" b="1" dirty="0" smtClean="0">
              <a:solidFill>
                <a:schemeClr val="bg1">
                  <a:lumMod val="65000"/>
                </a:schemeClr>
              </a:solidFill>
            </a:rPr>
            <a:t>50</a:t>
          </a:r>
          <a:r>
            <a:rPr lang="el-GR" sz="3600" b="1" dirty="0" smtClean="0">
              <a:solidFill>
                <a:schemeClr val="bg1">
                  <a:lumMod val="65000"/>
                </a:schemeClr>
              </a:solidFill>
            </a:rPr>
            <a:t>,</a:t>
          </a:r>
          <a:r>
            <a:rPr lang="en-US" sz="3600" b="1" dirty="0" smtClean="0">
              <a:solidFill>
                <a:schemeClr val="bg1">
                  <a:lumMod val="65000"/>
                </a:schemeClr>
              </a:solidFill>
            </a:rPr>
            <a:t>4</a:t>
          </a:r>
          <a:endParaRPr lang="en-US" sz="3600" b="1" dirty="0">
            <a:solidFill>
              <a:schemeClr val="bg1">
                <a:lumMod val="65000"/>
              </a:schemeClr>
            </a:solidFill>
          </a:endParaRPr>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2"/>
        </a:solidFill>
      </dgm:spPr>
      <dgm:t>
        <a:bodyPr/>
        <a:lstStyle/>
        <a:p>
          <a:r>
            <a:rPr lang="en-US" dirty="0" smtClean="0"/>
            <a:t>B</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chemeClr val="accent3"/>
        </a:solidFill>
      </dgm:spPr>
      <dgm:t>
        <a:bodyPr/>
        <a:lstStyle/>
        <a:p>
          <a:r>
            <a:rPr lang="el-GR" dirty="0" smtClean="0"/>
            <a:t>Γ</a:t>
          </a:r>
          <a:endParaRPr lang="en-US"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custT="1"/>
      <dgm:spPr>
        <a:solidFill>
          <a:schemeClr val="accent3">
            <a:lumMod val="20000"/>
            <a:lumOff val="80000"/>
          </a:schemeClr>
        </a:solidFill>
      </dgm:spPr>
      <dgm:t>
        <a:bodyPr/>
        <a:lstStyle/>
        <a:p>
          <a:r>
            <a:rPr lang="en-US" sz="3600" b="0" dirty="0" smtClean="0"/>
            <a:t>54</a:t>
          </a:r>
          <a:endParaRPr lang="en-US" sz="3600" b="0" dirty="0"/>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5D8CA155-4353-4BC7-836E-9F96FA97AF04}">
      <dgm:prSet phldrT="[Text]"/>
      <dgm:spPr>
        <a:solidFill>
          <a:schemeClr val="accent4"/>
        </a:solidFill>
      </dgm:spPr>
      <dgm:t>
        <a:bodyPr/>
        <a:lstStyle/>
        <a:p>
          <a:r>
            <a:rPr lang="el-GR" dirty="0" smtClean="0"/>
            <a:t>Δ</a:t>
          </a:r>
          <a:endParaRPr lang="en-US" dirty="0"/>
        </a:p>
      </dgm:t>
    </dgm:pt>
    <dgm:pt modelId="{E35F7121-93DB-4D6C-91C5-8722E2B452FB}" type="parTrans" cxnId="{B3D72F82-FDA2-46F8-86D5-70B2F7E497C1}">
      <dgm:prSet/>
      <dgm:spPr/>
      <dgm:t>
        <a:bodyPr/>
        <a:lstStyle/>
        <a:p>
          <a:endParaRPr lang="en-US"/>
        </a:p>
      </dgm:t>
    </dgm:pt>
    <dgm:pt modelId="{CE476535-4FDD-4CE3-8376-F6D9E7E3414E}" type="sibTrans" cxnId="{B3D72F82-FDA2-46F8-86D5-70B2F7E497C1}">
      <dgm:prSet/>
      <dgm:spPr/>
      <dgm:t>
        <a:bodyPr/>
        <a:lstStyle/>
        <a:p>
          <a:endParaRPr lang="en-US"/>
        </a:p>
      </dgm:t>
    </dgm:pt>
    <dgm:pt modelId="{5F2FE626-6D1B-4360-B47C-039AC2D98921}">
      <dgm:prSet custT="1"/>
      <dgm:spPr>
        <a:solidFill>
          <a:schemeClr val="accent3">
            <a:lumMod val="20000"/>
            <a:lumOff val="80000"/>
          </a:schemeClr>
        </a:solidFill>
      </dgm:spPr>
      <dgm:t>
        <a:bodyPr/>
        <a:lstStyle/>
        <a:p>
          <a:r>
            <a:rPr lang="en-US" sz="3600" b="1" dirty="0" smtClean="0">
              <a:solidFill>
                <a:schemeClr val="bg1">
                  <a:lumMod val="65000"/>
                </a:schemeClr>
              </a:solidFill>
            </a:rPr>
            <a:t>10</a:t>
          </a:r>
          <a:r>
            <a:rPr lang="el-GR" sz="3600" b="1" dirty="0" smtClean="0">
              <a:solidFill>
                <a:schemeClr val="bg1">
                  <a:lumMod val="65000"/>
                </a:schemeClr>
              </a:solidFill>
            </a:rPr>
            <a:t>,</a:t>
          </a:r>
          <a:r>
            <a:rPr lang="en-US" sz="3600" b="1" dirty="0" smtClean="0">
              <a:solidFill>
                <a:schemeClr val="bg1">
                  <a:lumMod val="65000"/>
                </a:schemeClr>
              </a:solidFill>
            </a:rPr>
            <a:t>4</a:t>
          </a:r>
          <a:endParaRPr lang="en-US" sz="3600" dirty="0">
            <a:solidFill>
              <a:schemeClr val="bg1">
                <a:lumMod val="65000"/>
              </a:schemeClr>
            </a:solidFill>
          </a:endParaRPr>
        </a:p>
      </dgm:t>
    </dgm:pt>
    <dgm:pt modelId="{09E9BC1E-79BC-4D86-8413-F992B95F5E5E}" type="parTrans" cxnId="{8011730A-F224-4EEA-B982-4787AE6CA75C}">
      <dgm:prSet/>
      <dgm:spPr/>
      <dgm:t>
        <a:bodyPr/>
        <a:lstStyle/>
        <a:p>
          <a:endParaRPr lang="en-US"/>
        </a:p>
      </dgm:t>
    </dgm:pt>
    <dgm:pt modelId="{1039A18C-A612-43A4-917D-4794A79C9CAA}" type="sibTrans" cxnId="{8011730A-F224-4EEA-B982-4787AE6CA75C}">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n-US" sz="3600" b="1" dirty="0" smtClean="0">
              <a:solidFill>
                <a:schemeClr val="bg1">
                  <a:lumMod val="65000"/>
                </a:schemeClr>
              </a:solidFill>
            </a:rPr>
            <a:t>10</a:t>
          </a:r>
          <a:endParaRPr lang="en-US" sz="3600" dirty="0">
            <a:solidFill>
              <a:schemeClr val="bg1">
                <a:lumMod val="65000"/>
              </a:schemeClr>
            </a:solidFill>
          </a:endParaRPr>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4"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4"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4"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4"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4"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4" custScaleX="142546" custScaleY="103977">
        <dgm:presLayoutVars>
          <dgm:bulletEnabled val="1"/>
        </dgm:presLayoutVars>
      </dgm:prSet>
      <dgm:spPr/>
      <dgm:t>
        <a:bodyPr/>
        <a:lstStyle/>
        <a:p>
          <a:endParaRPr lang="en-US"/>
        </a:p>
      </dgm:t>
    </dgm:pt>
    <dgm:pt modelId="{130E9C2F-39EB-4B1A-8445-E955F914BAF4}" type="pres">
      <dgm:prSet presAssocID="{F45E8C1D-4EFC-44E6-840A-A8377599176F}" presName="sp" presStyleCnt="0"/>
      <dgm:spPr/>
    </dgm:pt>
    <dgm:pt modelId="{9B80ED07-4AD0-44C4-B184-FDA49E58F158}" type="pres">
      <dgm:prSet presAssocID="{5D8CA155-4353-4BC7-836E-9F96FA97AF04}" presName="linNode" presStyleCnt="0"/>
      <dgm:spPr/>
    </dgm:pt>
    <dgm:pt modelId="{A6FC9C64-4C41-4D8E-B4C6-FA4E4F04F0C6}" type="pres">
      <dgm:prSet presAssocID="{5D8CA155-4353-4BC7-836E-9F96FA97AF04}" presName="parentText" presStyleLbl="node1" presStyleIdx="3" presStyleCnt="4" custScaleX="24611" custLinFactNeighborX="-21203">
        <dgm:presLayoutVars>
          <dgm:chMax val="1"/>
          <dgm:bulletEnabled val="1"/>
        </dgm:presLayoutVars>
      </dgm:prSet>
      <dgm:spPr/>
      <dgm:t>
        <a:bodyPr/>
        <a:lstStyle/>
        <a:p>
          <a:endParaRPr lang="en-US"/>
        </a:p>
      </dgm:t>
    </dgm:pt>
    <dgm:pt modelId="{477E643D-46F8-4B7D-B309-B23FD3C9C6CF}" type="pres">
      <dgm:prSet presAssocID="{5D8CA155-4353-4BC7-836E-9F96FA97AF04}" presName="descendantText" presStyleLbl="alignAccFollowNode1" presStyleIdx="3" presStyleCnt="4" custScaleX="142546" custScaleY="103977" custLinFactNeighborX="1363" custLinFactNeighborY="2600">
        <dgm:presLayoutVars>
          <dgm:bulletEnabled val="1"/>
        </dgm:presLayoutVars>
      </dgm:prSet>
      <dgm:spPr/>
      <dgm:t>
        <a:bodyPr/>
        <a:lstStyle/>
        <a:p>
          <a:endParaRPr lang="en-US"/>
        </a:p>
      </dgm:t>
    </dgm:pt>
  </dgm:ptLst>
  <dgm:cxnLst>
    <dgm:cxn modelId="{80D65CE7-622B-4AC4-A798-99B602B287B1}" type="presOf" srcId="{5F2FE626-6D1B-4360-B47C-039AC2D98921}" destId="{477E643D-46F8-4B7D-B309-B23FD3C9C6CF}" srcOrd="0" destOrd="0" presId="urn:microsoft.com/office/officeart/2005/8/layout/vList5"/>
    <dgm:cxn modelId="{C73E5FA8-171C-479A-87B2-348C403F9E4D}" type="presOf" srcId="{0B71FAFD-0B2D-4036-B480-F4F2C6B530E4}" destId="{CD640BAC-B213-463D-ACCC-5A05CC017C6E}" srcOrd="0" destOrd="0" presId="urn:microsoft.com/office/officeart/2005/8/layout/vList5"/>
    <dgm:cxn modelId="{E41EEC53-44FE-4971-AECC-635F683CCF38}" type="presOf" srcId="{C500E0CC-6E51-46A2-B8C9-A93D5D169CF9}" destId="{AFA92CD1-6C67-4687-8F3D-CC61949E98FA}" srcOrd="0" destOrd="0" presId="urn:microsoft.com/office/officeart/2005/8/layout/vList5"/>
    <dgm:cxn modelId="{65BA99AB-944F-4355-A960-922576F3B68F}" type="presOf" srcId="{1A078C1B-3703-434A-AB44-30D24C3F7DA7}" destId="{778B8AFF-C3C1-46B1-A83F-F7D567B8669A}"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95F28F3C-61D3-43B7-BE2A-BA6C84745C03}" type="presOf" srcId="{28CB359D-0C76-486C-A117-15DA76144D02}" destId="{755845BE-7611-4513-9893-C1C0F874F58D}" srcOrd="0" destOrd="0" presId="urn:microsoft.com/office/officeart/2005/8/layout/vList5"/>
    <dgm:cxn modelId="{B3D72F82-FDA2-46F8-86D5-70B2F7E497C1}" srcId="{E1398962-9FED-4568-B8F3-7E4852B3343E}" destId="{5D8CA155-4353-4BC7-836E-9F96FA97AF04}" srcOrd="3" destOrd="0" parTransId="{E35F7121-93DB-4D6C-91C5-8722E2B452FB}" sibTransId="{CE476535-4FDD-4CE3-8376-F6D9E7E3414E}"/>
    <dgm:cxn modelId="{016DDD80-0952-431D-B300-83CE7715C141}" srcId="{E1398962-9FED-4568-B8F3-7E4852B3343E}" destId="{811CF4A7-6124-4CA7-8FCC-29EA8AD3FEAD}" srcOrd="2" destOrd="0" parTransId="{70DFFD8A-8B7A-4409-A979-5209A2D6BCE6}" sibTransId="{F45E8C1D-4EFC-44E6-840A-A8377599176F}"/>
    <dgm:cxn modelId="{8011730A-F224-4EEA-B982-4787AE6CA75C}" srcId="{5D8CA155-4353-4BC7-836E-9F96FA97AF04}" destId="{5F2FE626-6D1B-4360-B47C-039AC2D98921}" srcOrd="0" destOrd="0" parTransId="{09E9BC1E-79BC-4D86-8413-F992B95F5E5E}" sibTransId="{1039A18C-A612-43A4-917D-4794A79C9CAA}"/>
    <dgm:cxn modelId="{484E7739-3A23-4DF7-B546-A17255EC1F7D}" srcId="{C500E0CC-6E51-46A2-B8C9-A93D5D169CF9}" destId="{0B71FAFD-0B2D-4036-B480-F4F2C6B530E4}" srcOrd="0" destOrd="0" parTransId="{B12BA514-F9B8-4F8D-8403-688A4F020DC7}" sibTransId="{9A509DCC-A127-4108-9CF3-050BE3638E3C}"/>
    <dgm:cxn modelId="{FA07C39A-89F5-4D57-88B6-C22E538E2232}" srcId="{E1398962-9FED-4568-B8F3-7E4852B3343E}" destId="{8D2B6598-F63A-48B6-A245-D398DC8165AE}" srcOrd="1" destOrd="0" parTransId="{729240EF-0EB3-4EEB-B7B2-1D2F495C8F79}" sibTransId="{4B37CB12-59DC-4E69-89E8-A0217C8694FF}"/>
    <dgm:cxn modelId="{FCC35871-06E1-4FF1-B690-6CAB99A0F3F7}" type="presOf" srcId="{811CF4A7-6124-4CA7-8FCC-29EA8AD3FEAD}" destId="{DE68E687-9D18-4B83-8BB1-AF96C5EBBADD}"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DCCF96C0-85C3-44AF-819E-0CDEC5A3C6EC}" type="presOf" srcId="{8D2B6598-F63A-48B6-A245-D398DC8165AE}" destId="{58B6EB87-F392-47DC-B136-263D2685120E}" srcOrd="0" destOrd="0" presId="urn:microsoft.com/office/officeart/2005/8/layout/vList5"/>
    <dgm:cxn modelId="{21869873-DE1A-4611-A4EB-65501A520F9E}" type="presOf" srcId="{5D8CA155-4353-4BC7-836E-9F96FA97AF04}" destId="{A6FC9C64-4C41-4D8E-B4C6-FA4E4F04F0C6}" srcOrd="0" destOrd="0" presId="urn:microsoft.com/office/officeart/2005/8/layout/vList5"/>
    <dgm:cxn modelId="{EDB433C8-A031-4CCC-9745-C9FD69B9C5B3}" type="presOf" srcId="{E1398962-9FED-4568-B8F3-7E4852B3343E}" destId="{8890C43A-8A03-487C-A409-E3F0BECF8272}" srcOrd="0" destOrd="0" presId="urn:microsoft.com/office/officeart/2005/8/layout/vList5"/>
    <dgm:cxn modelId="{BA1220E8-4271-473B-AD7E-832E9ABC9A23}" srcId="{811CF4A7-6124-4CA7-8FCC-29EA8AD3FEAD}" destId="{1A078C1B-3703-434A-AB44-30D24C3F7DA7}" srcOrd="0" destOrd="0" parTransId="{20ED4FE5-E236-4B70-A4DD-DDD7D0C5571A}" sibTransId="{10ADA253-91FA-40A9-B307-9A0B63CC62B2}"/>
    <dgm:cxn modelId="{E096C6E6-294E-4EB9-ACF4-6955802957A8}" type="presParOf" srcId="{8890C43A-8A03-487C-A409-E3F0BECF8272}" destId="{5501B544-0D5F-4AEF-9A7A-DCAB8A5FC654}" srcOrd="0" destOrd="0" presId="urn:microsoft.com/office/officeart/2005/8/layout/vList5"/>
    <dgm:cxn modelId="{49CD8158-A0FE-42B6-856F-E25BE2C49047}" type="presParOf" srcId="{5501B544-0D5F-4AEF-9A7A-DCAB8A5FC654}" destId="{AFA92CD1-6C67-4687-8F3D-CC61949E98FA}" srcOrd="0" destOrd="0" presId="urn:microsoft.com/office/officeart/2005/8/layout/vList5"/>
    <dgm:cxn modelId="{89242951-B791-44C3-906C-A1F320F8B9CB}" type="presParOf" srcId="{5501B544-0D5F-4AEF-9A7A-DCAB8A5FC654}" destId="{CD640BAC-B213-463D-ACCC-5A05CC017C6E}" srcOrd="1" destOrd="0" presId="urn:microsoft.com/office/officeart/2005/8/layout/vList5"/>
    <dgm:cxn modelId="{E77E35AA-6A40-4720-AC6D-AAEEA2CF51F7}" type="presParOf" srcId="{8890C43A-8A03-487C-A409-E3F0BECF8272}" destId="{768B66C8-8560-4BA8-9FBB-A36A3F13B337}" srcOrd="1" destOrd="0" presId="urn:microsoft.com/office/officeart/2005/8/layout/vList5"/>
    <dgm:cxn modelId="{D2A8762E-C19B-4492-BEA7-E01E46AEC7F4}" type="presParOf" srcId="{8890C43A-8A03-487C-A409-E3F0BECF8272}" destId="{AE405E2C-92B4-4F66-8E0F-53CED900E8C8}" srcOrd="2" destOrd="0" presId="urn:microsoft.com/office/officeart/2005/8/layout/vList5"/>
    <dgm:cxn modelId="{3C3EA87B-2086-48BA-ACA4-2C1E90D11BF7}" type="presParOf" srcId="{AE405E2C-92B4-4F66-8E0F-53CED900E8C8}" destId="{58B6EB87-F392-47DC-B136-263D2685120E}" srcOrd="0" destOrd="0" presId="urn:microsoft.com/office/officeart/2005/8/layout/vList5"/>
    <dgm:cxn modelId="{5DFB067A-C97E-45C0-8021-37BA556FA3D9}" type="presParOf" srcId="{AE405E2C-92B4-4F66-8E0F-53CED900E8C8}" destId="{755845BE-7611-4513-9893-C1C0F874F58D}" srcOrd="1" destOrd="0" presId="urn:microsoft.com/office/officeart/2005/8/layout/vList5"/>
    <dgm:cxn modelId="{5C14263F-CBDB-4C5C-88A4-D5CCEF457872}" type="presParOf" srcId="{8890C43A-8A03-487C-A409-E3F0BECF8272}" destId="{D8907262-3112-4764-9A68-966FD7CA949F}" srcOrd="3" destOrd="0" presId="urn:microsoft.com/office/officeart/2005/8/layout/vList5"/>
    <dgm:cxn modelId="{93B3BF3F-E7FA-41BD-ADA5-D914CD7E4257}" type="presParOf" srcId="{8890C43A-8A03-487C-A409-E3F0BECF8272}" destId="{C8E9E56C-93C0-4487-9B26-CDB40CA22822}" srcOrd="4" destOrd="0" presId="urn:microsoft.com/office/officeart/2005/8/layout/vList5"/>
    <dgm:cxn modelId="{D6A63E2E-1BE7-483F-B961-CA75741688E1}" type="presParOf" srcId="{C8E9E56C-93C0-4487-9B26-CDB40CA22822}" destId="{DE68E687-9D18-4B83-8BB1-AF96C5EBBADD}" srcOrd="0" destOrd="0" presId="urn:microsoft.com/office/officeart/2005/8/layout/vList5"/>
    <dgm:cxn modelId="{CE4DC359-810E-4F1C-88D9-240FA6C2C702}" type="presParOf" srcId="{C8E9E56C-93C0-4487-9B26-CDB40CA22822}" destId="{778B8AFF-C3C1-46B1-A83F-F7D567B8669A}" srcOrd="1" destOrd="0" presId="urn:microsoft.com/office/officeart/2005/8/layout/vList5"/>
    <dgm:cxn modelId="{633B915C-7420-4B2A-9814-D43F68014683}" type="presParOf" srcId="{8890C43A-8A03-487C-A409-E3F0BECF8272}" destId="{130E9C2F-39EB-4B1A-8445-E955F914BAF4}" srcOrd="5" destOrd="0" presId="urn:microsoft.com/office/officeart/2005/8/layout/vList5"/>
    <dgm:cxn modelId="{188BDEC3-5C4D-4F7A-9E7C-B431F4680872}" type="presParOf" srcId="{8890C43A-8A03-487C-A409-E3F0BECF8272}" destId="{9B80ED07-4AD0-44C4-B184-FDA49E58F158}" srcOrd="6" destOrd="0" presId="urn:microsoft.com/office/officeart/2005/8/layout/vList5"/>
    <dgm:cxn modelId="{BCF682DE-9190-4EAA-BCC4-3E363C501EAA}" type="presParOf" srcId="{9B80ED07-4AD0-44C4-B184-FDA49E58F158}" destId="{A6FC9C64-4C41-4D8E-B4C6-FA4E4F04F0C6}" srcOrd="0" destOrd="0" presId="urn:microsoft.com/office/officeart/2005/8/layout/vList5"/>
    <dgm:cxn modelId="{F9A093EE-8E02-4669-A571-C300937033DE}" type="presParOf" srcId="{9B80ED07-4AD0-44C4-B184-FDA49E58F158}" destId="{477E643D-46F8-4B7D-B309-B23FD3C9C6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8" qsCatId="simple" csTypeId="urn:microsoft.com/office/officeart/2005/8/colors/colorful3" csCatId="colorful" phldr="1"/>
      <dgm:spPr/>
      <dgm:t>
        <a:bodyPr/>
        <a:lstStyle/>
        <a:p>
          <a:endParaRPr lang="en-US"/>
        </a:p>
      </dgm:t>
    </dgm:pt>
    <dgm:pt modelId="{C500E0CC-6E51-46A2-B8C9-A93D5D169CF9}">
      <dgm:prSet phldrT="[Text]"/>
      <dgm:spPr>
        <a:solidFill>
          <a:schemeClr val="accent3"/>
        </a:solidFill>
      </dgm:spPr>
      <dgm:t>
        <a:bodyPr/>
        <a:lstStyle/>
        <a:p>
          <a:r>
            <a:rPr lang="el-GR" dirty="0" smtClean="0"/>
            <a:t>Σ</a:t>
          </a:r>
          <a:r>
            <a:rPr lang="en-US" dirty="0" smtClean="0"/>
            <a:t>/</a:t>
          </a:r>
          <a:r>
            <a:rPr lang="el-GR" dirty="0" smtClean="0"/>
            <a:t>Λ</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8D2B6598-F63A-48B6-A245-D398DC8165AE}">
      <dgm:prSet phldrT="[Text]"/>
      <dgm:spPr>
        <a:solidFill>
          <a:schemeClr val="accent3"/>
        </a:solidFill>
      </dgm:spPr>
      <dgm:t>
        <a:bodyPr/>
        <a:lstStyle/>
        <a:p>
          <a:r>
            <a:rPr lang="el-GR" dirty="0" smtClean="0"/>
            <a:t>Σ</a:t>
          </a:r>
          <a:r>
            <a:rPr lang="en-US" dirty="0" smtClean="0"/>
            <a:t>/</a:t>
          </a:r>
          <a:r>
            <a:rPr lang="el-GR" dirty="0" smtClean="0"/>
            <a:t>Λ</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3200" b="0" i="0" dirty="0" smtClean="0"/>
            <a:t>Αν σ</a:t>
          </a:r>
          <a:r>
            <a:rPr lang="en-US" sz="3200" b="0" i="0" dirty="0" smtClean="0"/>
            <a:t> = 20, </a:t>
          </a:r>
          <a:r>
            <a:rPr lang="el-GR" sz="3200" b="0" i="0" dirty="0" smtClean="0"/>
            <a:t>ένα σκορ 10 μονάδες πάνω από τον μέσο όρο θα έχει</a:t>
          </a:r>
          <a:r>
            <a:rPr lang="en-US" sz="3200" b="0" i="0" dirty="0" smtClean="0"/>
            <a:t> </a:t>
          </a:r>
          <a:r>
            <a:rPr lang="el-GR" sz="3200" b="0" i="0" dirty="0" smtClean="0"/>
            <a:t/>
          </a:r>
          <a:br>
            <a:rPr lang="el-GR" sz="3200" b="0" i="0" dirty="0" smtClean="0"/>
          </a:br>
          <a:r>
            <a:rPr lang="en-US" sz="3200" b="0" i="1" dirty="0" smtClean="0"/>
            <a:t>z</a:t>
          </a:r>
          <a:r>
            <a:rPr lang="en-US" sz="3200" b="0" i="0" dirty="0" smtClean="0"/>
            <a:t> = 1</a:t>
          </a:r>
          <a:endParaRPr lang="en-US" sz="3200" b="0" i="1"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0EAEAA57-C375-412A-A06C-DE3CB10D7C93}">
      <dgm:prSet phldrT="[Text]" custT="1"/>
      <dgm:spPr>
        <a:solidFill>
          <a:schemeClr val="accent3">
            <a:lumMod val="20000"/>
            <a:lumOff val="80000"/>
          </a:schemeClr>
        </a:solidFill>
      </dgm:spPr>
      <dgm:t>
        <a:bodyPr/>
        <a:lstStyle/>
        <a:p>
          <a:r>
            <a:rPr lang="el-GR" sz="3200" b="0" i="0" dirty="0" smtClean="0">
              <a:latin typeface="Arial"/>
              <a:cs typeface="Arial"/>
            </a:rPr>
            <a:t>Αν μ</a:t>
          </a:r>
          <a:r>
            <a:rPr lang="en-US" sz="3200" b="0" i="0" dirty="0" smtClean="0">
              <a:latin typeface="Arial"/>
              <a:cs typeface="Arial"/>
            </a:rPr>
            <a:t> = 40 </a:t>
          </a:r>
          <a:r>
            <a:rPr lang="el-GR" sz="3200" b="0" i="0" dirty="0" smtClean="0">
              <a:latin typeface="Arial"/>
              <a:cs typeface="Arial"/>
            </a:rPr>
            <a:t>και </a:t>
          </a:r>
          <a:r>
            <a:rPr lang="en-US" sz="3200" b="0" i="0" dirty="0" smtClean="0">
              <a:latin typeface="Arial"/>
              <a:cs typeface="Arial"/>
            </a:rPr>
            <a:t>50 </a:t>
          </a:r>
          <a:r>
            <a:rPr lang="el-GR" sz="3200" b="0" i="0" dirty="0" smtClean="0">
              <a:latin typeface="Arial"/>
              <a:cs typeface="Arial"/>
            </a:rPr>
            <a:t>αντιστοιχεί σε </a:t>
          </a:r>
          <a:br>
            <a:rPr lang="el-GR" sz="3200" b="0" i="0" dirty="0" smtClean="0">
              <a:latin typeface="Arial"/>
              <a:cs typeface="Arial"/>
            </a:rPr>
          </a:br>
          <a:r>
            <a:rPr lang="en-US" sz="3200" b="0" i="1" dirty="0" smtClean="0">
              <a:latin typeface="Arial"/>
              <a:cs typeface="Arial"/>
            </a:rPr>
            <a:t>z </a:t>
          </a:r>
          <a:r>
            <a:rPr lang="en-US" sz="3200" b="0" i="0" dirty="0" smtClean="0">
              <a:latin typeface="Arial"/>
              <a:cs typeface="Arial"/>
            </a:rPr>
            <a:t>= +2.00 </a:t>
          </a:r>
          <a:r>
            <a:rPr lang="el-GR" sz="3200" b="0" i="0" dirty="0" smtClean="0">
              <a:latin typeface="Arial"/>
              <a:cs typeface="Arial"/>
            </a:rPr>
            <a:t>τότε σ</a:t>
          </a:r>
          <a:r>
            <a:rPr lang="en-US" sz="3200" b="0" i="0" dirty="0" smtClean="0">
              <a:latin typeface="Arial"/>
              <a:cs typeface="Arial"/>
            </a:rPr>
            <a:t> = 10</a:t>
          </a:r>
          <a:endParaRPr lang="en-US" sz="3200" b="0" i="0" dirty="0"/>
        </a:p>
      </dgm:t>
    </dgm:pt>
    <dgm:pt modelId="{8ADC5C2B-0325-4BA4-8AEB-5F4F74DBD2E2}" type="parTrans" cxnId="{5D5A4CC6-7597-4823-B55E-70AE944D386D}">
      <dgm:prSet/>
      <dgm:spPr/>
      <dgm:t>
        <a:bodyPr/>
        <a:lstStyle/>
        <a:p>
          <a:endParaRPr lang="en-US"/>
        </a:p>
      </dgm:t>
    </dgm:pt>
    <dgm:pt modelId="{939A7518-AD53-4994-B8AF-869C9F59AEA4}" type="sibTrans" cxnId="{5D5A4CC6-7597-4823-B55E-70AE944D386D}">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2" custScaleX="60170"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2"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2" custScaleX="60170"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2" custScaleX="142546" custScaleY="103977" custLinFactNeighborX="1363" custLinFactNeighborY="2600">
        <dgm:presLayoutVars>
          <dgm:bulletEnabled val="1"/>
        </dgm:presLayoutVars>
      </dgm:prSet>
      <dgm:spPr/>
      <dgm:t>
        <a:bodyPr/>
        <a:lstStyle/>
        <a:p>
          <a:endParaRPr lang="en-US"/>
        </a:p>
      </dgm:t>
    </dgm:pt>
  </dgm:ptLst>
  <dgm:cxnLst>
    <dgm:cxn modelId="{D7487958-9E4F-4A5F-AE0A-C0BD086EADD3}" type="presOf" srcId="{28CB359D-0C76-486C-A117-15DA76144D02}" destId="{755845BE-7611-4513-9893-C1C0F874F58D}" srcOrd="0" destOrd="0" presId="urn:microsoft.com/office/officeart/2005/8/layout/vList5"/>
    <dgm:cxn modelId="{5D5A4CC6-7597-4823-B55E-70AE944D386D}" srcId="{C500E0CC-6E51-46A2-B8C9-A93D5D169CF9}" destId="{0EAEAA57-C375-412A-A06C-DE3CB10D7C93}" srcOrd="0" destOrd="0" parTransId="{8ADC5C2B-0325-4BA4-8AEB-5F4F74DBD2E2}" sibTransId="{939A7518-AD53-4994-B8AF-869C9F59AEA4}"/>
    <dgm:cxn modelId="{913D72DA-FE02-4C2F-A14A-7AB546ADDD7D}" type="presOf" srcId="{E1398962-9FED-4568-B8F3-7E4852B3343E}" destId="{8890C43A-8A03-487C-A409-E3F0BECF8272}" srcOrd="0" destOrd="0" presId="urn:microsoft.com/office/officeart/2005/8/layout/vList5"/>
    <dgm:cxn modelId="{A8C228EF-0FD8-4C13-8F80-E16D4FB5C093}" type="presOf" srcId="{0EAEAA57-C375-412A-A06C-DE3CB10D7C93}" destId="{CD640BAC-B213-463D-ACCC-5A05CC017C6E}"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FA07C39A-89F5-4D57-88B6-C22E538E2232}" srcId="{E1398962-9FED-4568-B8F3-7E4852B3343E}" destId="{8D2B6598-F63A-48B6-A245-D398DC8165AE}" srcOrd="1" destOrd="0" parTransId="{729240EF-0EB3-4EEB-B7B2-1D2F495C8F79}" sibTransId="{4B37CB12-59DC-4E69-89E8-A0217C8694FF}"/>
    <dgm:cxn modelId="{905C893A-5B44-464F-9383-4C1889F36815}" type="presOf" srcId="{8D2B6598-F63A-48B6-A245-D398DC8165AE}" destId="{58B6EB87-F392-47DC-B136-263D2685120E}" srcOrd="0" destOrd="0" presId="urn:microsoft.com/office/officeart/2005/8/layout/vList5"/>
    <dgm:cxn modelId="{4523ED68-BDD9-4B34-BF3D-8A4852D53071}" type="presOf" srcId="{C500E0CC-6E51-46A2-B8C9-A93D5D169CF9}" destId="{AFA92CD1-6C67-4687-8F3D-CC61949E98FA}"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8C5E3E49-508E-4846-8773-4AECDE73BA73}" type="presParOf" srcId="{8890C43A-8A03-487C-A409-E3F0BECF8272}" destId="{5501B544-0D5F-4AEF-9A7A-DCAB8A5FC654}" srcOrd="0" destOrd="0" presId="urn:microsoft.com/office/officeart/2005/8/layout/vList5"/>
    <dgm:cxn modelId="{E24E0363-2A0A-46CB-B1FC-8A49F255776D}" type="presParOf" srcId="{5501B544-0D5F-4AEF-9A7A-DCAB8A5FC654}" destId="{AFA92CD1-6C67-4687-8F3D-CC61949E98FA}" srcOrd="0" destOrd="0" presId="urn:microsoft.com/office/officeart/2005/8/layout/vList5"/>
    <dgm:cxn modelId="{A5936B35-6064-451C-A453-2EF24CD9687E}" type="presParOf" srcId="{5501B544-0D5F-4AEF-9A7A-DCAB8A5FC654}" destId="{CD640BAC-B213-463D-ACCC-5A05CC017C6E}" srcOrd="1" destOrd="0" presId="urn:microsoft.com/office/officeart/2005/8/layout/vList5"/>
    <dgm:cxn modelId="{C4B17259-140D-4049-A1FE-CB242F07907F}" type="presParOf" srcId="{8890C43A-8A03-487C-A409-E3F0BECF8272}" destId="{768B66C8-8560-4BA8-9FBB-A36A3F13B337}" srcOrd="1" destOrd="0" presId="urn:microsoft.com/office/officeart/2005/8/layout/vList5"/>
    <dgm:cxn modelId="{8C91E1B9-B4DD-47C6-B822-67FAEDB83B93}" type="presParOf" srcId="{8890C43A-8A03-487C-A409-E3F0BECF8272}" destId="{AE405E2C-92B4-4F66-8E0F-53CED900E8C8}" srcOrd="2" destOrd="0" presId="urn:microsoft.com/office/officeart/2005/8/layout/vList5"/>
    <dgm:cxn modelId="{9CA2E97B-8D24-44B0-979C-307D6A0F2283}" type="presParOf" srcId="{AE405E2C-92B4-4F66-8E0F-53CED900E8C8}" destId="{58B6EB87-F392-47DC-B136-263D2685120E}" srcOrd="0" destOrd="0" presId="urn:microsoft.com/office/officeart/2005/8/layout/vList5"/>
    <dgm:cxn modelId="{623F7B51-871E-44FB-8401-AD7B70E0668E}" type="presParOf" srcId="{AE405E2C-92B4-4F66-8E0F-53CED900E8C8}" destId="{755845BE-7611-4513-9893-C1C0F874F5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9" qsCatId="simple" csTypeId="urn:microsoft.com/office/officeart/2005/8/colors/colorful3" csCatId="colorful" phldr="1"/>
      <dgm:spPr/>
      <dgm:t>
        <a:bodyPr/>
        <a:lstStyle/>
        <a:p>
          <a:endParaRPr lang="en-US"/>
        </a:p>
      </dgm:t>
    </dgm:pt>
    <dgm:pt modelId="{C500E0CC-6E51-46A2-B8C9-A93D5D169CF9}">
      <dgm:prSet phldrT="[Text]"/>
      <dgm:spPr>
        <a:solidFill>
          <a:schemeClr val="accent3"/>
        </a:solidFill>
      </dgm:spPr>
      <dgm:t>
        <a:bodyPr/>
        <a:lstStyle/>
        <a:p>
          <a:r>
            <a:rPr lang="el-GR" dirty="0" smtClean="0"/>
            <a:t>Λάθος</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l-GR" sz="3200" b="0" i="0" dirty="0" smtClean="0"/>
            <a:t>Αν </a:t>
          </a:r>
          <a:r>
            <a:rPr lang="en-US" sz="3200" b="0" i="1" dirty="0" smtClean="0"/>
            <a:t>z</a:t>
          </a:r>
          <a:r>
            <a:rPr lang="en-US" sz="3200" b="0" i="0" dirty="0" smtClean="0"/>
            <a:t> = +2 </a:t>
          </a:r>
          <a:r>
            <a:rPr lang="el-GR" sz="3200" b="0" i="0" dirty="0" smtClean="0"/>
            <a:t>τότε </a:t>
          </a:r>
          <a:r>
            <a:rPr lang="en-US" sz="3200" b="0" i="0" dirty="0" smtClean="0"/>
            <a:t>2</a:t>
          </a:r>
          <a:r>
            <a:rPr lang="el-GR" sz="3200" b="0" i="0" dirty="0" smtClean="0">
              <a:latin typeface="Arial"/>
              <a:cs typeface="Arial"/>
            </a:rPr>
            <a:t>σ</a:t>
          </a:r>
          <a:r>
            <a:rPr lang="en-US" sz="3200" b="0" i="0" dirty="0" smtClean="0">
              <a:latin typeface="Arial"/>
              <a:cs typeface="Arial"/>
            </a:rPr>
            <a:t> = 10 </a:t>
          </a:r>
          <a:r>
            <a:rPr lang="el-GR" sz="3200" b="0" i="0" dirty="0" smtClean="0">
              <a:latin typeface="Arial"/>
              <a:cs typeface="Arial"/>
            </a:rPr>
            <a:t>και σ</a:t>
          </a:r>
          <a:r>
            <a:rPr lang="en-US" sz="3200" b="0" i="0" dirty="0" smtClean="0"/>
            <a:t> = 5 </a:t>
          </a:r>
          <a:endParaRPr lang="en-US" sz="3200" b="0" i="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3"/>
        </a:solidFill>
      </dgm:spPr>
      <dgm:t>
        <a:bodyPr/>
        <a:lstStyle/>
        <a:p>
          <a:r>
            <a:rPr lang="el-GR" dirty="0" smtClean="0"/>
            <a:t>Λάθος</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l-GR" sz="3200" b="0" i="0" dirty="0" smtClean="0"/>
            <a:t>Αν </a:t>
          </a:r>
          <a:r>
            <a:rPr lang="el-GR" sz="3200" b="0" i="0" dirty="0" smtClean="0">
              <a:latin typeface="Arial"/>
              <a:cs typeface="Arial"/>
            </a:rPr>
            <a:t>σ</a:t>
          </a:r>
          <a:r>
            <a:rPr lang="en-US" sz="3200" b="0" i="0" dirty="0" smtClean="0"/>
            <a:t> = 20 </a:t>
          </a:r>
          <a:r>
            <a:rPr lang="el-GR" sz="3200" b="0" i="0" dirty="0" smtClean="0"/>
            <a:t>τότε </a:t>
          </a:r>
          <a:r>
            <a:rPr lang="en-US" sz="3200" b="0" i="1" dirty="0" smtClean="0"/>
            <a:t>z</a:t>
          </a:r>
          <a:r>
            <a:rPr lang="en-US" sz="3200" b="0" i="0" dirty="0" smtClean="0"/>
            <a:t> = 10/20 = 0</a:t>
          </a:r>
          <a:r>
            <a:rPr lang="el-GR" sz="3200" b="0" i="0" dirty="0" smtClean="0"/>
            <a:t>,</a:t>
          </a:r>
          <a:r>
            <a:rPr lang="en-US" sz="3200" b="0" i="0" dirty="0" smtClean="0"/>
            <a:t>5</a:t>
          </a:r>
          <a:endParaRPr lang="en-US" sz="3200" b="0" i="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2" custScaleX="60170"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2"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2" custScaleX="60170"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2" custScaleX="142546" custScaleY="103977" custLinFactNeighborX="13" custLinFactNeighborY="-5370">
        <dgm:presLayoutVars>
          <dgm:bulletEnabled val="1"/>
        </dgm:presLayoutVars>
      </dgm:prSet>
      <dgm:spPr/>
      <dgm:t>
        <a:bodyPr/>
        <a:lstStyle/>
        <a:p>
          <a:endParaRPr lang="en-US"/>
        </a:p>
      </dgm:t>
    </dgm:pt>
  </dgm:ptLst>
  <dgm:cxnLst>
    <dgm:cxn modelId="{296ED960-5A91-4598-B494-1421F8786EDB}" type="presOf" srcId="{28CB359D-0C76-486C-A117-15DA76144D02}" destId="{755845BE-7611-4513-9893-C1C0F874F58D}"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FA07C39A-89F5-4D57-88B6-C22E538E2232}" srcId="{E1398962-9FED-4568-B8F3-7E4852B3343E}" destId="{8D2B6598-F63A-48B6-A245-D398DC8165AE}" srcOrd="1" destOrd="0" parTransId="{729240EF-0EB3-4EEB-B7B2-1D2F495C8F79}" sibTransId="{4B37CB12-59DC-4E69-89E8-A0217C8694FF}"/>
    <dgm:cxn modelId="{A3AC65AC-4711-4BD0-B017-9025A2B5E82D}" type="presOf" srcId="{8D2B6598-F63A-48B6-A245-D398DC8165AE}" destId="{58B6EB87-F392-47DC-B136-263D2685120E}" srcOrd="0" destOrd="0" presId="urn:microsoft.com/office/officeart/2005/8/layout/vList5"/>
    <dgm:cxn modelId="{484E7739-3A23-4DF7-B546-A17255EC1F7D}" srcId="{C500E0CC-6E51-46A2-B8C9-A93D5D169CF9}" destId="{0B71FAFD-0B2D-4036-B480-F4F2C6B530E4}" srcOrd="0" destOrd="0" parTransId="{B12BA514-F9B8-4F8D-8403-688A4F020DC7}" sibTransId="{9A509DCC-A127-4108-9CF3-050BE3638E3C}"/>
    <dgm:cxn modelId="{54C06DC8-EB00-4676-8D73-0B4B43941216}" srcId="{8D2B6598-F63A-48B6-A245-D398DC8165AE}" destId="{28CB359D-0C76-486C-A117-15DA76144D02}" srcOrd="0" destOrd="0" parTransId="{02AA230F-A9BA-4253-91DF-A16A440B71B8}" sibTransId="{A265527E-5EDB-4B9E-879B-CCE1A6AF3C1E}"/>
    <dgm:cxn modelId="{F15FFD04-7BD2-474E-9423-A724F75E3DA8}" type="presOf" srcId="{0B71FAFD-0B2D-4036-B480-F4F2C6B530E4}" destId="{CD640BAC-B213-463D-ACCC-5A05CC017C6E}" srcOrd="0" destOrd="0" presId="urn:microsoft.com/office/officeart/2005/8/layout/vList5"/>
    <dgm:cxn modelId="{DF8F5EC5-8A8B-4041-ACE7-24B311E59598}" type="presOf" srcId="{C500E0CC-6E51-46A2-B8C9-A93D5D169CF9}" destId="{AFA92CD1-6C67-4687-8F3D-CC61949E98FA}" srcOrd="0" destOrd="0" presId="urn:microsoft.com/office/officeart/2005/8/layout/vList5"/>
    <dgm:cxn modelId="{861069C5-BF33-4C9B-9045-C4785C4312BE}" type="presOf" srcId="{E1398962-9FED-4568-B8F3-7E4852B3343E}" destId="{8890C43A-8A03-487C-A409-E3F0BECF8272}" srcOrd="0" destOrd="0" presId="urn:microsoft.com/office/officeart/2005/8/layout/vList5"/>
    <dgm:cxn modelId="{192B468F-C669-46C7-8074-A50319CF09E3}" type="presParOf" srcId="{8890C43A-8A03-487C-A409-E3F0BECF8272}" destId="{5501B544-0D5F-4AEF-9A7A-DCAB8A5FC654}" srcOrd="0" destOrd="0" presId="urn:microsoft.com/office/officeart/2005/8/layout/vList5"/>
    <dgm:cxn modelId="{00A1341B-1CD0-4FDC-B458-A0BCC660A0C0}" type="presParOf" srcId="{5501B544-0D5F-4AEF-9A7A-DCAB8A5FC654}" destId="{AFA92CD1-6C67-4687-8F3D-CC61949E98FA}" srcOrd="0" destOrd="0" presId="urn:microsoft.com/office/officeart/2005/8/layout/vList5"/>
    <dgm:cxn modelId="{92DBD3BF-5601-4F63-8793-B60B48F399DB}" type="presParOf" srcId="{5501B544-0D5F-4AEF-9A7A-DCAB8A5FC654}" destId="{CD640BAC-B213-463D-ACCC-5A05CC017C6E}" srcOrd="1" destOrd="0" presId="urn:microsoft.com/office/officeart/2005/8/layout/vList5"/>
    <dgm:cxn modelId="{E01FF692-21BF-40E3-9919-F7F7650DB392}" type="presParOf" srcId="{8890C43A-8A03-487C-A409-E3F0BECF8272}" destId="{768B66C8-8560-4BA8-9FBB-A36A3F13B337}" srcOrd="1" destOrd="0" presId="urn:microsoft.com/office/officeart/2005/8/layout/vList5"/>
    <dgm:cxn modelId="{12A00AE9-CCB5-4424-A1D0-11670737D5FF}" type="presParOf" srcId="{8890C43A-8A03-487C-A409-E3F0BECF8272}" destId="{AE405E2C-92B4-4F66-8E0F-53CED900E8C8}" srcOrd="2" destOrd="0" presId="urn:microsoft.com/office/officeart/2005/8/layout/vList5"/>
    <dgm:cxn modelId="{DA21D182-A8A0-4FC7-AE16-A3959B09D887}" type="presParOf" srcId="{AE405E2C-92B4-4F66-8E0F-53CED900E8C8}" destId="{58B6EB87-F392-47DC-B136-263D2685120E}" srcOrd="0" destOrd="0" presId="urn:microsoft.com/office/officeart/2005/8/layout/vList5"/>
    <dgm:cxn modelId="{BADD3052-36BA-46B6-A0E5-03BE60103ABD}" type="presParOf" srcId="{AE405E2C-92B4-4F66-8E0F-53CED900E8C8}" destId="{755845BE-7611-4513-9893-C1C0F874F5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398962-9FED-4568-B8F3-7E4852B3343E}" type="doc">
      <dgm:prSet loTypeId="urn:microsoft.com/office/officeart/2005/8/layout/vList5" loCatId="list" qsTypeId="urn:microsoft.com/office/officeart/2005/8/quickstyle/simple4#10" qsCatId="simple" csTypeId="urn:microsoft.com/office/officeart/2005/8/colors/colorful3" csCatId="colorful" phldr="1"/>
      <dgm:spPr/>
      <dgm:t>
        <a:bodyPr/>
        <a:lstStyle/>
        <a:p>
          <a:endParaRPr lang="en-US"/>
        </a:p>
      </dgm:t>
    </dgm:pt>
    <dgm:pt modelId="{C500E0CC-6E51-46A2-B8C9-A93D5D169CF9}">
      <dgm:prSet phldrT="[Text]"/>
      <dgm:spPr>
        <a:solidFill>
          <a:schemeClr val="accent1"/>
        </a:solidFill>
      </dgm:spPr>
      <dgm:t>
        <a:bodyPr/>
        <a:lstStyle/>
        <a:p>
          <a:r>
            <a:rPr lang="en-US" dirty="0" smtClean="0"/>
            <a:t>A</a:t>
          </a:r>
          <a:endParaRPr lang="en-US" dirty="0"/>
        </a:p>
      </dgm:t>
    </dgm:pt>
    <dgm:pt modelId="{29FD7CB1-A6B3-4DBC-BAD5-A3AB5B8C3D3C}" type="parTrans" cxnId="{BE7CE3D3-B36F-4DBC-B9C7-466D8804F595}">
      <dgm:prSet/>
      <dgm:spPr/>
      <dgm:t>
        <a:bodyPr/>
        <a:lstStyle/>
        <a:p>
          <a:endParaRPr lang="en-US"/>
        </a:p>
      </dgm:t>
    </dgm:pt>
    <dgm:pt modelId="{EDD84F5B-7099-4580-ABD5-476ADE088E2A}" type="sibTrans" cxnId="{BE7CE3D3-B36F-4DBC-B9C7-466D8804F595}">
      <dgm:prSet/>
      <dgm:spPr/>
      <dgm:t>
        <a:bodyPr/>
        <a:lstStyle/>
        <a:p>
          <a:endParaRPr lang="en-US"/>
        </a:p>
      </dgm:t>
    </dgm:pt>
    <dgm:pt modelId="{0B71FAFD-0B2D-4036-B480-F4F2C6B530E4}">
      <dgm:prSet phldrT="[Text]" custT="1"/>
      <dgm:spPr>
        <a:solidFill>
          <a:schemeClr val="accent3">
            <a:lumMod val="20000"/>
            <a:lumOff val="80000"/>
          </a:schemeClr>
        </a:solidFill>
      </dgm:spPr>
      <dgm:t>
        <a:bodyPr/>
        <a:lstStyle/>
        <a:p>
          <a:r>
            <a:rPr lang="en-US" sz="3200" b="0" dirty="0" smtClean="0"/>
            <a:t>59</a:t>
          </a:r>
          <a:endParaRPr lang="en-US" sz="3200" b="0" dirty="0"/>
        </a:p>
      </dgm:t>
    </dgm:pt>
    <dgm:pt modelId="{B12BA514-F9B8-4F8D-8403-688A4F020DC7}" type="parTrans" cxnId="{484E7739-3A23-4DF7-B546-A17255EC1F7D}">
      <dgm:prSet/>
      <dgm:spPr/>
      <dgm:t>
        <a:bodyPr/>
        <a:lstStyle/>
        <a:p>
          <a:endParaRPr lang="en-US"/>
        </a:p>
      </dgm:t>
    </dgm:pt>
    <dgm:pt modelId="{9A509DCC-A127-4108-9CF3-050BE3638E3C}" type="sibTrans" cxnId="{484E7739-3A23-4DF7-B546-A17255EC1F7D}">
      <dgm:prSet/>
      <dgm:spPr/>
      <dgm:t>
        <a:bodyPr/>
        <a:lstStyle/>
        <a:p>
          <a:endParaRPr lang="en-US"/>
        </a:p>
      </dgm:t>
    </dgm:pt>
    <dgm:pt modelId="{8D2B6598-F63A-48B6-A245-D398DC8165AE}">
      <dgm:prSet phldrT="[Text]"/>
      <dgm:spPr>
        <a:solidFill>
          <a:schemeClr val="accent2"/>
        </a:solidFill>
      </dgm:spPr>
      <dgm:t>
        <a:bodyPr/>
        <a:lstStyle/>
        <a:p>
          <a:r>
            <a:rPr lang="en-US" dirty="0" smtClean="0"/>
            <a:t>B</a:t>
          </a:r>
          <a:endParaRPr lang="en-US" dirty="0"/>
        </a:p>
      </dgm:t>
    </dgm:pt>
    <dgm:pt modelId="{729240EF-0EB3-4EEB-B7B2-1D2F495C8F79}" type="parTrans" cxnId="{FA07C39A-89F5-4D57-88B6-C22E538E2232}">
      <dgm:prSet/>
      <dgm:spPr/>
      <dgm:t>
        <a:bodyPr/>
        <a:lstStyle/>
        <a:p>
          <a:endParaRPr lang="en-US"/>
        </a:p>
      </dgm:t>
    </dgm:pt>
    <dgm:pt modelId="{4B37CB12-59DC-4E69-89E8-A0217C8694FF}" type="sibTrans" cxnId="{FA07C39A-89F5-4D57-88B6-C22E538E2232}">
      <dgm:prSet/>
      <dgm:spPr/>
      <dgm:t>
        <a:bodyPr/>
        <a:lstStyle/>
        <a:p>
          <a:endParaRPr lang="en-US"/>
        </a:p>
      </dgm:t>
    </dgm:pt>
    <dgm:pt modelId="{811CF4A7-6124-4CA7-8FCC-29EA8AD3FEAD}">
      <dgm:prSet phldrT="[Text]"/>
      <dgm:spPr>
        <a:solidFill>
          <a:schemeClr val="accent3"/>
        </a:solidFill>
      </dgm:spPr>
      <dgm:t>
        <a:bodyPr/>
        <a:lstStyle/>
        <a:p>
          <a:r>
            <a:rPr lang="el-GR" dirty="0" smtClean="0"/>
            <a:t>Γ</a:t>
          </a:r>
          <a:endParaRPr lang="en-US" dirty="0"/>
        </a:p>
      </dgm:t>
    </dgm:pt>
    <dgm:pt modelId="{70DFFD8A-8B7A-4409-A979-5209A2D6BCE6}" type="parTrans" cxnId="{016DDD80-0952-431D-B300-83CE7715C141}">
      <dgm:prSet/>
      <dgm:spPr/>
      <dgm:t>
        <a:bodyPr/>
        <a:lstStyle/>
        <a:p>
          <a:endParaRPr lang="en-US"/>
        </a:p>
      </dgm:t>
    </dgm:pt>
    <dgm:pt modelId="{F45E8C1D-4EFC-44E6-840A-A8377599176F}" type="sibTrans" cxnId="{016DDD80-0952-431D-B300-83CE7715C141}">
      <dgm:prSet/>
      <dgm:spPr/>
      <dgm:t>
        <a:bodyPr/>
        <a:lstStyle/>
        <a:p>
          <a:endParaRPr lang="en-US"/>
        </a:p>
      </dgm:t>
    </dgm:pt>
    <dgm:pt modelId="{1A078C1B-3703-434A-AB44-30D24C3F7DA7}">
      <dgm:prSet phldrT="[Text]" custT="1"/>
      <dgm:spPr>
        <a:solidFill>
          <a:schemeClr val="accent3">
            <a:lumMod val="20000"/>
            <a:lumOff val="80000"/>
          </a:schemeClr>
        </a:solidFill>
      </dgm:spPr>
      <dgm:t>
        <a:bodyPr/>
        <a:lstStyle/>
        <a:p>
          <a:r>
            <a:rPr lang="en-US" sz="3200" b="0" dirty="0" smtClean="0"/>
            <a:t>46</a:t>
          </a:r>
          <a:endParaRPr lang="en-US" sz="3200" b="0" dirty="0"/>
        </a:p>
      </dgm:t>
    </dgm:pt>
    <dgm:pt modelId="{20ED4FE5-E236-4B70-A4DD-DDD7D0C5571A}" type="parTrans" cxnId="{BA1220E8-4271-473B-AD7E-832E9ABC9A23}">
      <dgm:prSet/>
      <dgm:spPr/>
      <dgm:t>
        <a:bodyPr/>
        <a:lstStyle/>
        <a:p>
          <a:endParaRPr lang="en-US"/>
        </a:p>
      </dgm:t>
    </dgm:pt>
    <dgm:pt modelId="{10ADA253-91FA-40A9-B307-9A0B63CC62B2}" type="sibTrans" cxnId="{BA1220E8-4271-473B-AD7E-832E9ABC9A23}">
      <dgm:prSet/>
      <dgm:spPr/>
      <dgm:t>
        <a:bodyPr/>
        <a:lstStyle/>
        <a:p>
          <a:endParaRPr lang="en-US"/>
        </a:p>
      </dgm:t>
    </dgm:pt>
    <dgm:pt modelId="{5D8CA155-4353-4BC7-836E-9F96FA97AF04}">
      <dgm:prSet phldrT="[Text]"/>
      <dgm:spPr>
        <a:solidFill>
          <a:schemeClr val="accent4"/>
        </a:solidFill>
      </dgm:spPr>
      <dgm:t>
        <a:bodyPr/>
        <a:lstStyle/>
        <a:p>
          <a:r>
            <a:rPr lang="el-GR" dirty="0" smtClean="0"/>
            <a:t>Δ</a:t>
          </a:r>
          <a:endParaRPr lang="en-US" dirty="0"/>
        </a:p>
      </dgm:t>
    </dgm:pt>
    <dgm:pt modelId="{E35F7121-93DB-4D6C-91C5-8722E2B452FB}" type="parTrans" cxnId="{B3D72F82-FDA2-46F8-86D5-70B2F7E497C1}">
      <dgm:prSet/>
      <dgm:spPr/>
      <dgm:t>
        <a:bodyPr/>
        <a:lstStyle/>
        <a:p>
          <a:endParaRPr lang="en-US"/>
        </a:p>
      </dgm:t>
    </dgm:pt>
    <dgm:pt modelId="{CE476535-4FDD-4CE3-8376-F6D9E7E3414E}" type="sibTrans" cxnId="{B3D72F82-FDA2-46F8-86D5-70B2F7E497C1}">
      <dgm:prSet/>
      <dgm:spPr/>
      <dgm:t>
        <a:bodyPr/>
        <a:lstStyle/>
        <a:p>
          <a:endParaRPr lang="en-US"/>
        </a:p>
      </dgm:t>
    </dgm:pt>
    <dgm:pt modelId="{5F2FE626-6D1B-4360-B47C-039AC2D98921}">
      <dgm:prSet/>
      <dgm:spPr>
        <a:solidFill>
          <a:schemeClr val="accent3">
            <a:lumMod val="20000"/>
            <a:lumOff val="80000"/>
          </a:schemeClr>
        </a:solidFill>
      </dgm:spPr>
      <dgm:t>
        <a:bodyPr/>
        <a:lstStyle/>
        <a:p>
          <a:pPr algn="l"/>
          <a:r>
            <a:rPr lang="en-US" b="0" dirty="0" smtClean="0"/>
            <a:t>55</a:t>
          </a:r>
          <a:endParaRPr lang="en-US" b="0" dirty="0"/>
        </a:p>
      </dgm:t>
    </dgm:pt>
    <dgm:pt modelId="{09E9BC1E-79BC-4D86-8413-F992B95F5E5E}" type="parTrans" cxnId="{8011730A-F224-4EEA-B982-4787AE6CA75C}">
      <dgm:prSet/>
      <dgm:spPr/>
      <dgm:t>
        <a:bodyPr/>
        <a:lstStyle/>
        <a:p>
          <a:endParaRPr lang="en-US"/>
        </a:p>
      </dgm:t>
    </dgm:pt>
    <dgm:pt modelId="{1039A18C-A612-43A4-917D-4794A79C9CAA}" type="sibTrans" cxnId="{8011730A-F224-4EEA-B982-4787AE6CA75C}">
      <dgm:prSet/>
      <dgm:spPr/>
      <dgm:t>
        <a:bodyPr/>
        <a:lstStyle/>
        <a:p>
          <a:endParaRPr lang="en-US"/>
        </a:p>
      </dgm:t>
    </dgm:pt>
    <dgm:pt modelId="{28CB359D-0C76-486C-A117-15DA76144D02}">
      <dgm:prSet custT="1"/>
      <dgm:spPr>
        <a:solidFill>
          <a:schemeClr val="accent3">
            <a:lumMod val="20000"/>
            <a:lumOff val="80000"/>
          </a:schemeClr>
        </a:solidFill>
      </dgm:spPr>
      <dgm:t>
        <a:bodyPr/>
        <a:lstStyle/>
        <a:p>
          <a:r>
            <a:rPr lang="en-US" sz="3200" b="0" dirty="0" smtClean="0"/>
            <a:t>45</a:t>
          </a:r>
          <a:endParaRPr lang="en-US" sz="3200" b="0" dirty="0"/>
        </a:p>
      </dgm:t>
    </dgm:pt>
    <dgm:pt modelId="{02AA230F-A9BA-4253-91DF-A16A440B71B8}" type="parTrans" cxnId="{54C06DC8-EB00-4676-8D73-0B4B43941216}">
      <dgm:prSet/>
      <dgm:spPr/>
      <dgm:t>
        <a:bodyPr/>
        <a:lstStyle/>
        <a:p>
          <a:endParaRPr lang="en-US"/>
        </a:p>
      </dgm:t>
    </dgm:pt>
    <dgm:pt modelId="{A265527E-5EDB-4B9E-879B-CCE1A6AF3C1E}" type="sibTrans" cxnId="{54C06DC8-EB00-4676-8D73-0B4B43941216}">
      <dgm:prSet/>
      <dgm:spPr/>
      <dgm:t>
        <a:bodyPr/>
        <a:lstStyle/>
        <a:p>
          <a:endParaRPr lang="en-US"/>
        </a:p>
      </dgm:t>
    </dgm:pt>
    <dgm:pt modelId="{8890C43A-8A03-487C-A409-E3F0BECF8272}" type="pres">
      <dgm:prSet presAssocID="{E1398962-9FED-4568-B8F3-7E4852B3343E}" presName="Name0" presStyleCnt="0">
        <dgm:presLayoutVars>
          <dgm:dir/>
          <dgm:animLvl val="lvl"/>
          <dgm:resizeHandles val="exact"/>
        </dgm:presLayoutVars>
      </dgm:prSet>
      <dgm:spPr/>
      <dgm:t>
        <a:bodyPr/>
        <a:lstStyle/>
        <a:p>
          <a:endParaRPr lang="en-US"/>
        </a:p>
      </dgm:t>
    </dgm:pt>
    <dgm:pt modelId="{5501B544-0D5F-4AEF-9A7A-DCAB8A5FC654}" type="pres">
      <dgm:prSet presAssocID="{C500E0CC-6E51-46A2-B8C9-A93D5D169CF9}" presName="linNode" presStyleCnt="0"/>
      <dgm:spPr/>
    </dgm:pt>
    <dgm:pt modelId="{AFA92CD1-6C67-4687-8F3D-CC61949E98FA}" type="pres">
      <dgm:prSet presAssocID="{C500E0CC-6E51-46A2-B8C9-A93D5D169CF9}" presName="parentText" presStyleLbl="node1" presStyleIdx="0" presStyleCnt="4" custScaleX="24611" custLinFactNeighborX="-21203">
        <dgm:presLayoutVars>
          <dgm:chMax val="1"/>
          <dgm:bulletEnabled val="1"/>
        </dgm:presLayoutVars>
      </dgm:prSet>
      <dgm:spPr/>
      <dgm:t>
        <a:bodyPr/>
        <a:lstStyle/>
        <a:p>
          <a:endParaRPr lang="en-US"/>
        </a:p>
      </dgm:t>
    </dgm:pt>
    <dgm:pt modelId="{CD640BAC-B213-463D-ACCC-5A05CC017C6E}" type="pres">
      <dgm:prSet presAssocID="{C500E0CC-6E51-46A2-B8C9-A93D5D169CF9}" presName="descendantText" presStyleLbl="alignAccFollowNode1" presStyleIdx="0" presStyleCnt="4" custScaleX="142546" custScaleY="103977">
        <dgm:presLayoutVars>
          <dgm:bulletEnabled val="1"/>
        </dgm:presLayoutVars>
      </dgm:prSet>
      <dgm:spPr/>
      <dgm:t>
        <a:bodyPr/>
        <a:lstStyle/>
        <a:p>
          <a:endParaRPr lang="en-US"/>
        </a:p>
      </dgm:t>
    </dgm:pt>
    <dgm:pt modelId="{768B66C8-8560-4BA8-9FBB-A36A3F13B337}" type="pres">
      <dgm:prSet presAssocID="{EDD84F5B-7099-4580-ABD5-476ADE088E2A}" presName="sp" presStyleCnt="0"/>
      <dgm:spPr/>
    </dgm:pt>
    <dgm:pt modelId="{AE405E2C-92B4-4F66-8E0F-53CED900E8C8}" type="pres">
      <dgm:prSet presAssocID="{8D2B6598-F63A-48B6-A245-D398DC8165AE}" presName="linNode" presStyleCnt="0"/>
      <dgm:spPr/>
    </dgm:pt>
    <dgm:pt modelId="{58B6EB87-F392-47DC-B136-263D2685120E}" type="pres">
      <dgm:prSet presAssocID="{8D2B6598-F63A-48B6-A245-D398DC8165AE}" presName="parentText" presStyleLbl="node1" presStyleIdx="1" presStyleCnt="4" custScaleX="24611" custLinFactNeighborX="-21203">
        <dgm:presLayoutVars>
          <dgm:chMax val="1"/>
          <dgm:bulletEnabled val="1"/>
        </dgm:presLayoutVars>
      </dgm:prSet>
      <dgm:spPr/>
      <dgm:t>
        <a:bodyPr/>
        <a:lstStyle/>
        <a:p>
          <a:endParaRPr lang="en-US"/>
        </a:p>
      </dgm:t>
    </dgm:pt>
    <dgm:pt modelId="{755845BE-7611-4513-9893-C1C0F874F58D}" type="pres">
      <dgm:prSet presAssocID="{8D2B6598-F63A-48B6-A245-D398DC8165AE}" presName="descendantText" presStyleLbl="alignAccFollowNode1" presStyleIdx="1" presStyleCnt="4" custScaleX="142546" custScaleY="103977" custLinFactNeighborX="1363" custLinFactNeighborY="2600">
        <dgm:presLayoutVars>
          <dgm:bulletEnabled val="1"/>
        </dgm:presLayoutVars>
      </dgm:prSet>
      <dgm:spPr/>
      <dgm:t>
        <a:bodyPr/>
        <a:lstStyle/>
        <a:p>
          <a:endParaRPr lang="en-US"/>
        </a:p>
      </dgm:t>
    </dgm:pt>
    <dgm:pt modelId="{D8907262-3112-4764-9A68-966FD7CA949F}" type="pres">
      <dgm:prSet presAssocID="{4B37CB12-59DC-4E69-89E8-A0217C8694FF}" presName="sp" presStyleCnt="0"/>
      <dgm:spPr/>
    </dgm:pt>
    <dgm:pt modelId="{C8E9E56C-93C0-4487-9B26-CDB40CA22822}" type="pres">
      <dgm:prSet presAssocID="{811CF4A7-6124-4CA7-8FCC-29EA8AD3FEAD}" presName="linNode" presStyleCnt="0"/>
      <dgm:spPr/>
    </dgm:pt>
    <dgm:pt modelId="{DE68E687-9D18-4B83-8BB1-AF96C5EBBADD}" type="pres">
      <dgm:prSet presAssocID="{811CF4A7-6124-4CA7-8FCC-29EA8AD3FEAD}" presName="parentText" presStyleLbl="node1" presStyleIdx="2" presStyleCnt="4" custScaleX="24611" custLinFactNeighborX="-21203">
        <dgm:presLayoutVars>
          <dgm:chMax val="1"/>
          <dgm:bulletEnabled val="1"/>
        </dgm:presLayoutVars>
      </dgm:prSet>
      <dgm:spPr/>
      <dgm:t>
        <a:bodyPr/>
        <a:lstStyle/>
        <a:p>
          <a:endParaRPr lang="en-US"/>
        </a:p>
      </dgm:t>
    </dgm:pt>
    <dgm:pt modelId="{778B8AFF-C3C1-46B1-A83F-F7D567B8669A}" type="pres">
      <dgm:prSet presAssocID="{811CF4A7-6124-4CA7-8FCC-29EA8AD3FEAD}" presName="descendantText" presStyleLbl="alignAccFollowNode1" presStyleIdx="2" presStyleCnt="4" custScaleX="142546" custScaleY="103977" custLinFactNeighborX="-1235" custLinFactNeighborY="-5261">
        <dgm:presLayoutVars>
          <dgm:bulletEnabled val="1"/>
        </dgm:presLayoutVars>
      </dgm:prSet>
      <dgm:spPr/>
      <dgm:t>
        <a:bodyPr/>
        <a:lstStyle/>
        <a:p>
          <a:endParaRPr lang="en-US"/>
        </a:p>
      </dgm:t>
    </dgm:pt>
    <dgm:pt modelId="{130E9C2F-39EB-4B1A-8445-E955F914BAF4}" type="pres">
      <dgm:prSet presAssocID="{F45E8C1D-4EFC-44E6-840A-A8377599176F}" presName="sp" presStyleCnt="0"/>
      <dgm:spPr/>
    </dgm:pt>
    <dgm:pt modelId="{9B80ED07-4AD0-44C4-B184-FDA49E58F158}" type="pres">
      <dgm:prSet presAssocID="{5D8CA155-4353-4BC7-836E-9F96FA97AF04}" presName="linNode" presStyleCnt="0"/>
      <dgm:spPr/>
    </dgm:pt>
    <dgm:pt modelId="{A6FC9C64-4C41-4D8E-B4C6-FA4E4F04F0C6}" type="pres">
      <dgm:prSet presAssocID="{5D8CA155-4353-4BC7-836E-9F96FA97AF04}" presName="parentText" presStyleLbl="node1" presStyleIdx="3" presStyleCnt="4" custScaleX="24611" custLinFactNeighborX="-21203">
        <dgm:presLayoutVars>
          <dgm:chMax val="1"/>
          <dgm:bulletEnabled val="1"/>
        </dgm:presLayoutVars>
      </dgm:prSet>
      <dgm:spPr/>
      <dgm:t>
        <a:bodyPr/>
        <a:lstStyle/>
        <a:p>
          <a:endParaRPr lang="en-US"/>
        </a:p>
      </dgm:t>
    </dgm:pt>
    <dgm:pt modelId="{477E643D-46F8-4B7D-B309-B23FD3C9C6CF}" type="pres">
      <dgm:prSet presAssocID="{5D8CA155-4353-4BC7-836E-9F96FA97AF04}" presName="descendantText" presStyleLbl="alignAccFollowNode1" presStyleIdx="3" presStyleCnt="4" custScaleX="142546" custScaleY="103977" custLinFactNeighborX="1363" custLinFactNeighborY="2600">
        <dgm:presLayoutVars>
          <dgm:bulletEnabled val="1"/>
        </dgm:presLayoutVars>
      </dgm:prSet>
      <dgm:spPr/>
      <dgm:t>
        <a:bodyPr/>
        <a:lstStyle/>
        <a:p>
          <a:endParaRPr lang="en-US"/>
        </a:p>
      </dgm:t>
    </dgm:pt>
  </dgm:ptLst>
  <dgm:cxnLst>
    <dgm:cxn modelId="{A2F9AFDD-A58D-40A0-A17D-F1A45812072D}" type="presOf" srcId="{0B71FAFD-0B2D-4036-B480-F4F2C6B530E4}" destId="{CD640BAC-B213-463D-ACCC-5A05CC017C6E}" srcOrd="0" destOrd="0" presId="urn:microsoft.com/office/officeart/2005/8/layout/vList5"/>
    <dgm:cxn modelId="{10B3E55B-E248-4D29-B337-1C12983EBD4B}" type="presOf" srcId="{5D8CA155-4353-4BC7-836E-9F96FA97AF04}" destId="{A6FC9C64-4C41-4D8E-B4C6-FA4E4F04F0C6}" srcOrd="0" destOrd="0" presId="urn:microsoft.com/office/officeart/2005/8/layout/vList5"/>
    <dgm:cxn modelId="{EFBA4C53-A699-41F1-A167-D8ECF59A274E}" type="presOf" srcId="{5F2FE626-6D1B-4360-B47C-039AC2D98921}" destId="{477E643D-46F8-4B7D-B309-B23FD3C9C6CF}" srcOrd="0" destOrd="0" presId="urn:microsoft.com/office/officeart/2005/8/layout/vList5"/>
    <dgm:cxn modelId="{213C86D9-5169-4B0C-9F31-AA9CB2E730A3}" type="presOf" srcId="{8D2B6598-F63A-48B6-A245-D398DC8165AE}" destId="{58B6EB87-F392-47DC-B136-263D2685120E}" srcOrd="0" destOrd="0" presId="urn:microsoft.com/office/officeart/2005/8/layout/vList5"/>
    <dgm:cxn modelId="{AC0A2D69-1359-4514-A369-19C9380FBABC}" type="presOf" srcId="{1A078C1B-3703-434A-AB44-30D24C3F7DA7}" destId="{778B8AFF-C3C1-46B1-A83F-F7D567B8669A}" srcOrd="0" destOrd="0" presId="urn:microsoft.com/office/officeart/2005/8/layout/vList5"/>
    <dgm:cxn modelId="{78DDB08D-3201-4F40-8F05-E7B994953DAB}" type="presOf" srcId="{E1398962-9FED-4568-B8F3-7E4852B3343E}" destId="{8890C43A-8A03-487C-A409-E3F0BECF8272}" srcOrd="0" destOrd="0" presId="urn:microsoft.com/office/officeart/2005/8/layout/vList5"/>
    <dgm:cxn modelId="{BE7CE3D3-B36F-4DBC-B9C7-466D8804F595}" srcId="{E1398962-9FED-4568-B8F3-7E4852B3343E}" destId="{C500E0CC-6E51-46A2-B8C9-A93D5D169CF9}" srcOrd="0" destOrd="0" parTransId="{29FD7CB1-A6B3-4DBC-BAD5-A3AB5B8C3D3C}" sibTransId="{EDD84F5B-7099-4580-ABD5-476ADE088E2A}"/>
    <dgm:cxn modelId="{B3D72F82-FDA2-46F8-86D5-70B2F7E497C1}" srcId="{E1398962-9FED-4568-B8F3-7E4852B3343E}" destId="{5D8CA155-4353-4BC7-836E-9F96FA97AF04}" srcOrd="3" destOrd="0" parTransId="{E35F7121-93DB-4D6C-91C5-8722E2B452FB}" sibTransId="{CE476535-4FDD-4CE3-8376-F6D9E7E3414E}"/>
    <dgm:cxn modelId="{FA07C39A-89F5-4D57-88B6-C22E538E2232}" srcId="{E1398962-9FED-4568-B8F3-7E4852B3343E}" destId="{8D2B6598-F63A-48B6-A245-D398DC8165AE}" srcOrd="1" destOrd="0" parTransId="{729240EF-0EB3-4EEB-B7B2-1D2F495C8F79}" sibTransId="{4B37CB12-59DC-4E69-89E8-A0217C8694FF}"/>
    <dgm:cxn modelId="{016DDD80-0952-431D-B300-83CE7715C141}" srcId="{E1398962-9FED-4568-B8F3-7E4852B3343E}" destId="{811CF4A7-6124-4CA7-8FCC-29EA8AD3FEAD}" srcOrd="2" destOrd="0" parTransId="{70DFFD8A-8B7A-4409-A979-5209A2D6BCE6}" sibTransId="{F45E8C1D-4EFC-44E6-840A-A8377599176F}"/>
    <dgm:cxn modelId="{8011730A-F224-4EEA-B982-4787AE6CA75C}" srcId="{5D8CA155-4353-4BC7-836E-9F96FA97AF04}" destId="{5F2FE626-6D1B-4360-B47C-039AC2D98921}" srcOrd="0" destOrd="0" parTransId="{09E9BC1E-79BC-4D86-8413-F992B95F5E5E}" sibTransId="{1039A18C-A612-43A4-917D-4794A79C9CAA}"/>
    <dgm:cxn modelId="{484E7739-3A23-4DF7-B546-A17255EC1F7D}" srcId="{C500E0CC-6E51-46A2-B8C9-A93D5D169CF9}" destId="{0B71FAFD-0B2D-4036-B480-F4F2C6B530E4}" srcOrd="0" destOrd="0" parTransId="{B12BA514-F9B8-4F8D-8403-688A4F020DC7}" sibTransId="{9A509DCC-A127-4108-9CF3-050BE3638E3C}"/>
    <dgm:cxn modelId="{A61E9F5D-2F68-4781-AA8F-5C96813219E3}" type="presOf" srcId="{C500E0CC-6E51-46A2-B8C9-A93D5D169CF9}" destId="{AFA92CD1-6C67-4687-8F3D-CC61949E98FA}" srcOrd="0" destOrd="0" presId="urn:microsoft.com/office/officeart/2005/8/layout/vList5"/>
    <dgm:cxn modelId="{3F9BD5A8-929E-4A00-9FF6-65CFEBB2B01C}" type="presOf" srcId="{811CF4A7-6124-4CA7-8FCC-29EA8AD3FEAD}" destId="{DE68E687-9D18-4B83-8BB1-AF96C5EBBADD}" srcOrd="0" destOrd="0" presId="urn:microsoft.com/office/officeart/2005/8/layout/vList5"/>
    <dgm:cxn modelId="{54C06DC8-EB00-4676-8D73-0B4B43941216}" srcId="{8D2B6598-F63A-48B6-A245-D398DC8165AE}" destId="{28CB359D-0C76-486C-A117-15DA76144D02}" srcOrd="0" destOrd="0" parTransId="{02AA230F-A9BA-4253-91DF-A16A440B71B8}" sibTransId="{A265527E-5EDB-4B9E-879B-CCE1A6AF3C1E}"/>
    <dgm:cxn modelId="{AFEFB0BF-3F8C-42E7-BA72-805E5C44D88B}" type="presOf" srcId="{28CB359D-0C76-486C-A117-15DA76144D02}" destId="{755845BE-7611-4513-9893-C1C0F874F58D}" srcOrd="0" destOrd="0" presId="urn:microsoft.com/office/officeart/2005/8/layout/vList5"/>
    <dgm:cxn modelId="{BA1220E8-4271-473B-AD7E-832E9ABC9A23}" srcId="{811CF4A7-6124-4CA7-8FCC-29EA8AD3FEAD}" destId="{1A078C1B-3703-434A-AB44-30D24C3F7DA7}" srcOrd="0" destOrd="0" parTransId="{20ED4FE5-E236-4B70-A4DD-DDD7D0C5571A}" sibTransId="{10ADA253-91FA-40A9-B307-9A0B63CC62B2}"/>
    <dgm:cxn modelId="{5CB52B19-8EBC-44DB-92A7-B429C993152C}" type="presParOf" srcId="{8890C43A-8A03-487C-A409-E3F0BECF8272}" destId="{5501B544-0D5F-4AEF-9A7A-DCAB8A5FC654}" srcOrd="0" destOrd="0" presId="urn:microsoft.com/office/officeart/2005/8/layout/vList5"/>
    <dgm:cxn modelId="{981E39AC-80FA-4862-82D5-519186A210D9}" type="presParOf" srcId="{5501B544-0D5F-4AEF-9A7A-DCAB8A5FC654}" destId="{AFA92CD1-6C67-4687-8F3D-CC61949E98FA}" srcOrd="0" destOrd="0" presId="urn:microsoft.com/office/officeart/2005/8/layout/vList5"/>
    <dgm:cxn modelId="{201F7BEB-A10C-497E-AC57-BCB5C621AFA3}" type="presParOf" srcId="{5501B544-0D5F-4AEF-9A7A-DCAB8A5FC654}" destId="{CD640BAC-B213-463D-ACCC-5A05CC017C6E}" srcOrd="1" destOrd="0" presId="urn:microsoft.com/office/officeart/2005/8/layout/vList5"/>
    <dgm:cxn modelId="{561B4B9B-E5B5-4DB2-B9B6-24382CEB6AC5}" type="presParOf" srcId="{8890C43A-8A03-487C-A409-E3F0BECF8272}" destId="{768B66C8-8560-4BA8-9FBB-A36A3F13B337}" srcOrd="1" destOrd="0" presId="urn:microsoft.com/office/officeart/2005/8/layout/vList5"/>
    <dgm:cxn modelId="{76F2C689-1464-41B7-A4A1-52D276A4B2AA}" type="presParOf" srcId="{8890C43A-8A03-487C-A409-E3F0BECF8272}" destId="{AE405E2C-92B4-4F66-8E0F-53CED900E8C8}" srcOrd="2" destOrd="0" presId="urn:microsoft.com/office/officeart/2005/8/layout/vList5"/>
    <dgm:cxn modelId="{3AC4AA1E-EDE3-4EE4-BA89-374B85DCD0EC}" type="presParOf" srcId="{AE405E2C-92B4-4F66-8E0F-53CED900E8C8}" destId="{58B6EB87-F392-47DC-B136-263D2685120E}" srcOrd="0" destOrd="0" presId="urn:microsoft.com/office/officeart/2005/8/layout/vList5"/>
    <dgm:cxn modelId="{FC12E25D-982E-4CBC-9EB4-2E942F1BC8A7}" type="presParOf" srcId="{AE405E2C-92B4-4F66-8E0F-53CED900E8C8}" destId="{755845BE-7611-4513-9893-C1C0F874F58D}" srcOrd="1" destOrd="0" presId="urn:microsoft.com/office/officeart/2005/8/layout/vList5"/>
    <dgm:cxn modelId="{5F51F7A3-D1EA-45D1-8A85-7B2E69688246}" type="presParOf" srcId="{8890C43A-8A03-487C-A409-E3F0BECF8272}" destId="{D8907262-3112-4764-9A68-966FD7CA949F}" srcOrd="3" destOrd="0" presId="urn:microsoft.com/office/officeart/2005/8/layout/vList5"/>
    <dgm:cxn modelId="{51CC44B4-D390-4B84-98C7-4EEEC9250FC8}" type="presParOf" srcId="{8890C43A-8A03-487C-A409-E3F0BECF8272}" destId="{C8E9E56C-93C0-4487-9B26-CDB40CA22822}" srcOrd="4" destOrd="0" presId="urn:microsoft.com/office/officeart/2005/8/layout/vList5"/>
    <dgm:cxn modelId="{76EBED36-E87D-4B57-9BE2-AC9EFC174706}" type="presParOf" srcId="{C8E9E56C-93C0-4487-9B26-CDB40CA22822}" destId="{DE68E687-9D18-4B83-8BB1-AF96C5EBBADD}" srcOrd="0" destOrd="0" presId="urn:microsoft.com/office/officeart/2005/8/layout/vList5"/>
    <dgm:cxn modelId="{FA352957-97D0-4C65-936C-C4563BEAAE23}" type="presParOf" srcId="{C8E9E56C-93C0-4487-9B26-CDB40CA22822}" destId="{778B8AFF-C3C1-46B1-A83F-F7D567B8669A}" srcOrd="1" destOrd="0" presId="urn:microsoft.com/office/officeart/2005/8/layout/vList5"/>
    <dgm:cxn modelId="{5EBA8B33-DB16-4BFC-8CD3-89F238B037DC}" type="presParOf" srcId="{8890C43A-8A03-487C-A409-E3F0BECF8272}" destId="{130E9C2F-39EB-4B1A-8445-E955F914BAF4}" srcOrd="5" destOrd="0" presId="urn:microsoft.com/office/officeart/2005/8/layout/vList5"/>
    <dgm:cxn modelId="{0FF8E6F2-41E7-4D14-9915-00FEB3860213}" type="presParOf" srcId="{8890C43A-8A03-487C-A409-E3F0BECF8272}" destId="{9B80ED07-4AD0-44C4-B184-FDA49E58F158}" srcOrd="6" destOrd="0" presId="urn:microsoft.com/office/officeart/2005/8/layout/vList5"/>
    <dgm:cxn modelId="{DBE2AB5A-CC57-41AD-A654-8D8FB05F992F}" type="presParOf" srcId="{9B80ED07-4AD0-44C4-B184-FDA49E58F158}" destId="{A6FC9C64-4C41-4D8E-B4C6-FA4E4F04F0C6}" srcOrd="0" destOrd="0" presId="urn:microsoft.com/office/officeart/2005/8/layout/vList5"/>
    <dgm:cxn modelId="{48089689-0274-4D45-BDD0-3658B6B77832}" type="presParOf" srcId="{9B80ED07-4AD0-44C4-B184-FDA49E58F158}" destId="{477E643D-46F8-4B7D-B309-B23FD3C9C6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051885" y="-3249767"/>
          <a:ext cx="771310" cy="7431037"/>
        </a:xfrm>
        <a:prstGeom prst="round2SameRect">
          <a:avLst/>
        </a:prstGeom>
        <a:solidFill>
          <a:schemeClr val="accent3">
            <a:lumMod val="20000"/>
            <a:lumOff val="80000"/>
            <a:alpha val="9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l-GR" sz="3500" kern="1200" dirty="0" smtClean="0"/>
            <a:t>Κατανόηση των τιμών </a:t>
          </a:r>
          <a:r>
            <a:rPr lang="en-US" sz="3500" i="1" kern="1200" dirty="0" smtClean="0"/>
            <a:t>z</a:t>
          </a:r>
          <a:endParaRPr lang="en-US" sz="3500" kern="1200" dirty="0"/>
        </a:p>
      </dsp:txBody>
      <dsp:txXfrm rot="-5400000">
        <a:off x="722022" y="117748"/>
        <a:ext cx="7393385" cy="696006"/>
      </dsp:txXfrm>
    </dsp:sp>
    <dsp:sp modelId="{AFA92CD1-6C67-4687-8F3D-CC61949E98FA}">
      <dsp:nvSpPr>
        <dsp:cNvPr id="0" name=""/>
        <dsp:cNvSpPr/>
      </dsp:nvSpPr>
      <dsp:spPr>
        <a:xfrm>
          <a:off x="0" y="2120"/>
          <a:ext cx="721682" cy="927261"/>
        </a:xfrm>
        <a:prstGeom prst="roundRect">
          <a:avLst/>
        </a:prstGeom>
        <a:solidFill>
          <a:srgbClr val="CC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1</a:t>
          </a:r>
          <a:endParaRPr lang="en-US" sz="4600" kern="1200" dirty="0"/>
        </a:p>
      </dsp:txBody>
      <dsp:txXfrm>
        <a:off x="35230" y="37350"/>
        <a:ext cx="651222" cy="856801"/>
      </dsp:txXfrm>
    </dsp:sp>
    <dsp:sp modelId="{755845BE-7611-4513-9893-C1C0F874F58D}">
      <dsp:nvSpPr>
        <dsp:cNvPr id="0" name=""/>
        <dsp:cNvSpPr/>
      </dsp:nvSpPr>
      <dsp:spPr>
        <a:xfrm rot="5400000">
          <a:off x="4052226" y="-2256855"/>
          <a:ext cx="771310" cy="7431037"/>
        </a:xfrm>
        <a:prstGeom prst="round2SameRect">
          <a:avLst/>
        </a:prstGeom>
        <a:solidFill>
          <a:schemeClr val="accent3">
            <a:lumMod val="20000"/>
            <a:lumOff val="80000"/>
          </a:schemeClr>
        </a:solidFill>
        <a:ln w="9525" cap="flat" cmpd="sng" algn="ctr">
          <a:solidFill>
            <a:schemeClr val="accent3">
              <a:tint val="40000"/>
              <a:alpha val="90000"/>
              <a:hueOff val="2679213"/>
              <a:satOff val="-3448"/>
              <a:lumOff val="-2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l-GR" sz="3500" kern="1200" dirty="0" smtClean="0"/>
            <a:t>Μετατροπή τιμών </a:t>
          </a:r>
          <a:r>
            <a:rPr lang="en-US" sz="3500" i="1" kern="1200" dirty="0" smtClean="0"/>
            <a:t>x</a:t>
          </a:r>
          <a:r>
            <a:rPr lang="en-US" sz="3500" kern="1200" dirty="0" smtClean="0"/>
            <a:t> </a:t>
          </a:r>
          <a:r>
            <a:rPr lang="el-GR" sz="3500" kern="1200" dirty="0" smtClean="0"/>
            <a:t>σε τιμές </a:t>
          </a:r>
          <a:r>
            <a:rPr lang="en-US" sz="3500" i="1" kern="1200" dirty="0" smtClean="0"/>
            <a:t>z</a:t>
          </a:r>
          <a:endParaRPr lang="en-US" sz="3500" kern="1200" dirty="0"/>
        </a:p>
      </dsp:txBody>
      <dsp:txXfrm rot="-5400000">
        <a:off x="722363" y="1110660"/>
        <a:ext cx="7393385" cy="696006"/>
      </dsp:txXfrm>
    </dsp:sp>
    <dsp:sp modelId="{58B6EB87-F392-47DC-B136-263D2685120E}">
      <dsp:nvSpPr>
        <dsp:cNvPr id="0" name=""/>
        <dsp:cNvSpPr/>
      </dsp:nvSpPr>
      <dsp:spPr>
        <a:xfrm>
          <a:off x="0" y="975745"/>
          <a:ext cx="721682" cy="927261"/>
        </a:xfrm>
        <a:prstGeom prst="roundRect">
          <a:avLst/>
        </a:prstGeom>
        <a:solidFill>
          <a:srgbClr val="C67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2</a:t>
          </a:r>
          <a:endParaRPr lang="en-US" sz="4600" kern="1200" dirty="0"/>
        </a:p>
      </dsp:txBody>
      <dsp:txXfrm>
        <a:off x="35230" y="1010975"/>
        <a:ext cx="651222" cy="856801"/>
      </dsp:txXfrm>
    </dsp:sp>
    <dsp:sp modelId="{778B8AFF-C3C1-46B1-A83F-F7D567B8669A}">
      <dsp:nvSpPr>
        <dsp:cNvPr id="0" name=""/>
        <dsp:cNvSpPr/>
      </dsp:nvSpPr>
      <dsp:spPr>
        <a:xfrm rot="5400000">
          <a:off x="4051885" y="-1302518"/>
          <a:ext cx="771310" cy="7431037"/>
        </a:xfrm>
        <a:prstGeom prst="round2SameRect">
          <a:avLst/>
        </a:prstGeom>
        <a:solidFill>
          <a:schemeClr val="accent3">
            <a:lumMod val="20000"/>
            <a:lumOff val="80000"/>
          </a:schemeClr>
        </a:solidFill>
        <a:ln w="9525" cap="flat" cmpd="sng" algn="ctr">
          <a:solidFill>
            <a:schemeClr val="accent3">
              <a:tint val="40000"/>
              <a:alpha val="90000"/>
              <a:hueOff val="5358427"/>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l-GR" sz="3500" kern="1200" dirty="0" smtClean="0"/>
            <a:t>Μετατροπή τιμών</a:t>
          </a:r>
          <a:r>
            <a:rPr lang="en-US" sz="3500" kern="1200" dirty="0" smtClean="0"/>
            <a:t> </a:t>
          </a:r>
          <a:r>
            <a:rPr lang="en-US" sz="3500" i="1" kern="1200" dirty="0" smtClean="0"/>
            <a:t>z</a:t>
          </a:r>
          <a:r>
            <a:rPr lang="el-GR" sz="3500" i="1" kern="1200" dirty="0" smtClean="0"/>
            <a:t> σε τιμές</a:t>
          </a:r>
          <a:r>
            <a:rPr lang="en-US" sz="3500" kern="1200" dirty="0" smtClean="0"/>
            <a:t> </a:t>
          </a:r>
          <a:r>
            <a:rPr lang="en-US" sz="3500" i="1" kern="1200" dirty="0" smtClean="0"/>
            <a:t>x</a:t>
          </a:r>
          <a:endParaRPr lang="en-US" sz="3500" i="1" kern="1200" dirty="0"/>
        </a:p>
      </dsp:txBody>
      <dsp:txXfrm rot="-5400000">
        <a:off x="722022" y="2064997"/>
        <a:ext cx="7393385" cy="696006"/>
      </dsp:txXfrm>
    </dsp:sp>
    <dsp:sp modelId="{DE68E687-9D18-4B83-8BB1-AF96C5EBBADD}">
      <dsp:nvSpPr>
        <dsp:cNvPr id="0" name=""/>
        <dsp:cNvSpPr/>
      </dsp:nvSpPr>
      <dsp:spPr>
        <a:xfrm>
          <a:off x="0" y="1949369"/>
          <a:ext cx="721682" cy="927261"/>
        </a:xfrm>
        <a:prstGeom prst="roundRect">
          <a:avLst/>
        </a:prstGeom>
        <a:solidFill>
          <a:srgbClr val="99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3</a:t>
          </a:r>
          <a:endParaRPr lang="en-US" sz="4600" kern="1200" dirty="0"/>
        </a:p>
      </dsp:txBody>
      <dsp:txXfrm>
        <a:off x="35230" y="1984599"/>
        <a:ext cx="651222" cy="856801"/>
      </dsp:txXfrm>
    </dsp:sp>
    <dsp:sp modelId="{477E643D-46F8-4B7D-B309-B23FD3C9C6CF}">
      <dsp:nvSpPr>
        <dsp:cNvPr id="0" name=""/>
        <dsp:cNvSpPr/>
      </dsp:nvSpPr>
      <dsp:spPr>
        <a:xfrm rot="5400000">
          <a:off x="4052226" y="-309607"/>
          <a:ext cx="771310" cy="7431037"/>
        </a:xfrm>
        <a:prstGeom prst="round2SameRect">
          <a:avLst/>
        </a:prstGeom>
        <a:solidFill>
          <a:schemeClr val="accent3">
            <a:lumMod val="20000"/>
            <a:lumOff val="80000"/>
          </a:schemeClr>
        </a:solidFill>
        <a:ln w="9525" cap="flat" cmpd="sng" algn="ctr">
          <a:solidFill>
            <a:schemeClr val="accent3">
              <a:tint val="40000"/>
              <a:alpha val="90000"/>
              <a:hueOff val="8037640"/>
              <a:satOff val="-10345"/>
              <a:lumOff val="-8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l-GR" sz="3500" kern="1200" dirty="0" smtClean="0"/>
            <a:t>Τυποποίηση μιας κατανομής</a:t>
          </a:r>
          <a:endParaRPr lang="en-US" sz="3500" kern="1200" dirty="0"/>
        </a:p>
      </dsp:txBody>
      <dsp:txXfrm rot="-5400000">
        <a:off x="722363" y="3057908"/>
        <a:ext cx="7393385" cy="696006"/>
      </dsp:txXfrm>
    </dsp:sp>
    <dsp:sp modelId="{A6FC9C64-4C41-4D8E-B4C6-FA4E4F04F0C6}">
      <dsp:nvSpPr>
        <dsp:cNvPr id="0" name=""/>
        <dsp:cNvSpPr/>
      </dsp:nvSpPr>
      <dsp:spPr>
        <a:xfrm>
          <a:off x="0" y="2922993"/>
          <a:ext cx="721682" cy="927261"/>
        </a:xfrm>
        <a:prstGeom prst="roundRect">
          <a:avLst/>
        </a:prstGeom>
        <a:solidFill>
          <a:srgbClr val="7F4C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4</a:t>
          </a:r>
          <a:endParaRPr lang="en-US" sz="4600" kern="1200" dirty="0"/>
        </a:p>
      </dsp:txBody>
      <dsp:txXfrm>
        <a:off x="35230" y="2958223"/>
        <a:ext cx="651222" cy="856801"/>
      </dsp:txXfrm>
    </dsp:sp>
    <dsp:sp modelId="{06E669AD-6F4A-4FBC-B6DC-E9A64FDBAD4D}">
      <dsp:nvSpPr>
        <dsp:cNvPr id="0" name=""/>
        <dsp:cNvSpPr/>
      </dsp:nvSpPr>
      <dsp:spPr>
        <a:xfrm rot="5400000">
          <a:off x="4052226" y="664017"/>
          <a:ext cx="771310" cy="743103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l-GR" sz="3500" kern="1200" dirty="0" smtClean="0"/>
            <a:t>Τιμές σε μια τυποποιημένη κατανομή </a:t>
          </a:r>
          <a:endParaRPr lang="en-US" sz="3500" kern="1200" dirty="0"/>
        </a:p>
      </dsp:txBody>
      <dsp:txXfrm rot="-5400000">
        <a:off x="722363" y="4031532"/>
        <a:ext cx="7393385" cy="696006"/>
      </dsp:txXfrm>
    </dsp:sp>
    <dsp:sp modelId="{A3CF9DC8-40B3-4125-9633-71E96584DD01}">
      <dsp:nvSpPr>
        <dsp:cNvPr id="0" name=""/>
        <dsp:cNvSpPr/>
      </dsp:nvSpPr>
      <dsp:spPr>
        <a:xfrm>
          <a:off x="0" y="3896617"/>
          <a:ext cx="721682" cy="927261"/>
        </a:xfrm>
        <a:prstGeom prst="roundRect">
          <a:avLst/>
        </a:prstGeom>
        <a:solidFill>
          <a:srgbClr val="66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5</a:t>
          </a:r>
          <a:endParaRPr lang="en-US" sz="4600" kern="1200" dirty="0"/>
        </a:p>
      </dsp:txBody>
      <dsp:txXfrm>
        <a:off x="35230" y="3931847"/>
        <a:ext cx="651222" cy="8568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122208" y="-3334852"/>
          <a:ext cx="630666" cy="743103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solidFill>
                <a:schemeClr val="bg1">
                  <a:lumMod val="65000"/>
                </a:schemeClr>
              </a:solidFill>
            </a:rPr>
            <a:t>59</a:t>
          </a:r>
          <a:endParaRPr lang="en-US" sz="3200" b="1" kern="1200" dirty="0">
            <a:solidFill>
              <a:schemeClr val="bg1">
                <a:lumMod val="65000"/>
              </a:schemeClr>
            </a:solidFill>
          </a:endParaRPr>
        </a:p>
      </dsp:txBody>
      <dsp:txXfrm rot="-5400000">
        <a:off x="722023" y="96120"/>
        <a:ext cx="7400250" cy="569092"/>
      </dsp:txXfrm>
    </dsp:sp>
    <dsp:sp modelId="{AFA92CD1-6C67-4687-8F3D-CC61949E98FA}">
      <dsp:nvSpPr>
        <dsp:cNvPr id="0" name=""/>
        <dsp:cNvSpPr/>
      </dsp:nvSpPr>
      <dsp:spPr>
        <a:xfrm>
          <a:off x="0" y="1576"/>
          <a:ext cx="721682" cy="758180"/>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a:t>
          </a:r>
          <a:endParaRPr lang="en-US" sz="3800" kern="1200" dirty="0"/>
        </a:p>
      </dsp:txBody>
      <dsp:txXfrm>
        <a:off x="35230" y="36806"/>
        <a:ext cx="651222" cy="687720"/>
      </dsp:txXfrm>
    </dsp:sp>
    <dsp:sp modelId="{755845BE-7611-4513-9893-C1C0F874F58D}">
      <dsp:nvSpPr>
        <dsp:cNvPr id="0" name=""/>
        <dsp:cNvSpPr/>
      </dsp:nvSpPr>
      <dsp:spPr>
        <a:xfrm rot="5400000">
          <a:off x="4122548" y="-2522992"/>
          <a:ext cx="630666" cy="7431037"/>
        </a:xfrm>
        <a:prstGeom prst="round2SameRect">
          <a:avLst/>
        </a:prstGeom>
        <a:solidFill>
          <a:schemeClr val="accent3">
            <a:lumMod val="20000"/>
            <a:lumOff val="80000"/>
          </a:schemeClr>
        </a:solidFill>
        <a:ln w="9525" cap="flat" cmpd="sng" algn="ctr">
          <a:solidFill>
            <a:schemeClr val="accent3">
              <a:tint val="40000"/>
              <a:alpha val="90000"/>
              <a:hueOff val="3572285"/>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t>45</a:t>
          </a:r>
          <a:endParaRPr lang="en-US" sz="3200" b="0" kern="1200" dirty="0"/>
        </a:p>
      </dsp:txBody>
      <dsp:txXfrm rot="-5400000">
        <a:off x="722363" y="907980"/>
        <a:ext cx="7400250" cy="569092"/>
      </dsp:txXfrm>
    </dsp:sp>
    <dsp:sp modelId="{58B6EB87-F392-47DC-B136-263D2685120E}">
      <dsp:nvSpPr>
        <dsp:cNvPr id="0" name=""/>
        <dsp:cNvSpPr/>
      </dsp:nvSpPr>
      <dsp:spPr>
        <a:xfrm>
          <a:off x="0" y="797665"/>
          <a:ext cx="721682" cy="758180"/>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B</a:t>
          </a:r>
          <a:endParaRPr lang="en-US" sz="3800" kern="1200" dirty="0"/>
        </a:p>
      </dsp:txBody>
      <dsp:txXfrm>
        <a:off x="35230" y="832895"/>
        <a:ext cx="651222" cy="687720"/>
      </dsp:txXfrm>
    </dsp:sp>
    <dsp:sp modelId="{778B8AFF-C3C1-46B1-A83F-F7D567B8669A}">
      <dsp:nvSpPr>
        <dsp:cNvPr id="0" name=""/>
        <dsp:cNvSpPr/>
      </dsp:nvSpPr>
      <dsp:spPr>
        <a:xfrm rot="5400000">
          <a:off x="4085993" y="-1774584"/>
          <a:ext cx="630666" cy="7431037"/>
        </a:xfrm>
        <a:prstGeom prst="round2SameRect">
          <a:avLst/>
        </a:prstGeom>
        <a:solidFill>
          <a:schemeClr val="accent3">
            <a:lumMod val="20000"/>
            <a:lumOff val="80000"/>
          </a:schemeClr>
        </a:solidFill>
        <a:ln w="9525" cap="flat" cmpd="sng" algn="ctr">
          <a:solidFill>
            <a:schemeClr val="accent3">
              <a:tint val="40000"/>
              <a:alpha val="90000"/>
              <a:hueOff val="7144569"/>
              <a:satOff val="-9195"/>
              <a:lumOff val="-7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solidFill>
                <a:schemeClr val="bg1">
                  <a:lumMod val="65000"/>
                </a:schemeClr>
              </a:solidFill>
            </a:rPr>
            <a:t>46</a:t>
          </a:r>
          <a:endParaRPr lang="en-US" sz="3200" kern="1200" dirty="0">
            <a:solidFill>
              <a:schemeClr val="bg1">
                <a:lumMod val="65000"/>
              </a:schemeClr>
            </a:solidFill>
          </a:endParaRPr>
        </a:p>
      </dsp:txBody>
      <dsp:txXfrm rot="-5400000">
        <a:off x="685808" y="1656388"/>
        <a:ext cx="7400250" cy="569092"/>
      </dsp:txXfrm>
    </dsp:sp>
    <dsp:sp modelId="{DE68E687-9D18-4B83-8BB1-AF96C5EBBADD}">
      <dsp:nvSpPr>
        <dsp:cNvPr id="0" name=""/>
        <dsp:cNvSpPr/>
      </dsp:nvSpPr>
      <dsp:spPr>
        <a:xfrm>
          <a:off x="0" y="1593754"/>
          <a:ext cx="721682" cy="758180"/>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l-GR" sz="3800" kern="1200" dirty="0" smtClean="0"/>
            <a:t>Γ</a:t>
          </a:r>
          <a:endParaRPr lang="en-US" sz="3800" kern="1200" dirty="0"/>
        </a:p>
      </dsp:txBody>
      <dsp:txXfrm>
        <a:off x="35230" y="1628984"/>
        <a:ext cx="651222" cy="687720"/>
      </dsp:txXfrm>
    </dsp:sp>
    <dsp:sp modelId="{477E643D-46F8-4B7D-B309-B23FD3C9C6CF}">
      <dsp:nvSpPr>
        <dsp:cNvPr id="0" name=""/>
        <dsp:cNvSpPr/>
      </dsp:nvSpPr>
      <dsp:spPr>
        <a:xfrm rot="5400000">
          <a:off x="4122548" y="-930814"/>
          <a:ext cx="630666" cy="743103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smtClean="0">
              <a:solidFill>
                <a:schemeClr val="bg1">
                  <a:lumMod val="65000"/>
                </a:schemeClr>
              </a:solidFill>
            </a:rPr>
            <a:t>55</a:t>
          </a:r>
          <a:endParaRPr lang="en-US" sz="3200" kern="1200" dirty="0">
            <a:solidFill>
              <a:schemeClr val="bg1">
                <a:lumMod val="65000"/>
              </a:schemeClr>
            </a:solidFill>
          </a:endParaRPr>
        </a:p>
      </dsp:txBody>
      <dsp:txXfrm rot="-5400000">
        <a:off x="722363" y="2500158"/>
        <a:ext cx="7400250" cy="569092"/>
      </dsp:txXfrm>
    </dsp:sp>
    <dsp:sp modelId="{A6FC9C64-4C41-4D8E-B4C6-FA4E4F04F0C6}">
      <dsp:nvSpPr>
        <dsp:cNvPr id="0" name=""/>
        <dsp:cNvSpPr/>
      </dsp:nvSpPr>
      <dsp:spPr>
        <a:xfrm>
          <a:off x="0" y="2389843"/>
          <a:ext cx="721682" cy="758180"/>
        </a:xfrm>
        <a:prstGeom prst="round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l-GR" sz="3800" kern="1200" dirty="0" smtClean="0"/>
            <a:t>Δ</a:t>
          </a:r>
          <a:endParaRPr lang="en-US" sz="3800" kern="1200" dirty="0"/>
        </a:p>
      </dsp:txBody>
      <dsp:txXfrm>
        <a:off x="35230" y="2425073"/>
        <a:ext cx="651222" cy="687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246584" y="-3408835"/>
          <a:ext cx="796637" cy="7778281"/>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kern="1200" dirty="0" smtClean="0"/>
            <a:t>Χημεία</a:t>
          </a:r>
          <a:endParaRPr lang="en-US" sz="3200" b="0" kern="1200" dirty="0"/>
        </a:p>
      </dsp:txBody>
      <dsp:txXfrm rot="-5400000">
        <a:off x="755763" y="120875"/>
        <a:ext cx="7739392" cy="718859"/>
      </dsp:txXfrm>
    </dsp:sp>
    <dsp:sp modelId="{AFA92CD1-6C67-4687-8F3D-CC61949E98FA}">
      <dsp:nvSpPr>
        <dsp:cNvPr id="0" name=""/>
        <dsp:cNvSpPr/>
      </dsp:nvSpPr>
      <dsp:spPr>
        <a:xfrm>
          <a:off x="0" y="1451"/>
          <a:ext cx="755406" cy="95770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A</a:t>
          </a:r>
          <a:endParaRPr lang="en-US" sz="4500" kern="1200" dirty="0"/>
        </a:p>
      </dsp:txBody>
      <dsp:txXfrm>
        <a:off x="36876" y="38327"/>
        <a:ext cx="681654" cy="883956"/>
      </dsp:txXfrm>
    </dsp:sp>
    <dsp:sp modelId="{755845BE-7611-4513-9893-C1C0F874F58D}">
      <dsp:nvSpPr>
        <dsp:cNvPr id="0" name=""/>
        <dsp:cNvSpPr/>
      </dsp:nvSpPr>
      <dsp:spPr>
        <a:xfrm rot="5400000">
          <a:off x="4246940" y="-2383320"/>
          <a:ext cx="796637" cy="7778281"/>
        </a:xfrm>
        <a:prstGeom prst="round2SameRect">
          <a:avLst/>
        </a:prstGeom>
        <a:solidFill>
          <a:schemeClr val="accent3">
            <a:lumMod val="20000"/>
            <a:lumOff val="80000"/>
          </a:schemeClr>
        </a:solidFill>
        <a:ln w="9525" cap="flat" cmpd="sng" algn="ctr">
          <a:solidFill>
            <a:schemeClr val="accent3">
              <a:tint val="40000"/>
              <a:alpha val="90000"/>
              <a:hueOff val="5358427"/>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kern="1200" dirty="0" smtClean="0"/>
            <a:t>Γερμανικά</a:t>
          </a:r>
          <a:endParaRPr lang="en-US" sz="3200" b="0" kern="1200" dirty="0"/>
        </a:p>
      </dsp:txBody>
      <dsp:txXfrm rot="-5400000">
        <a:off x="756119" y="1146390"/>
        <a:ext cx="7739392" cy="718859"/>
      </dsp:txXfrm>
    </dsp:sp>
    <dsp:sp modelId="{58B6EB87-F392-47DC-B136-263D2685120E}">
      <dsp:nvSpPr>
        <dsp:cNvPr id="0" name=""/>
        <dsp:cNvSpPr/>
      </dsp:nvSpPr>
      <dsp:spPr>
        <a:xfrm>
          <a:off x="0" y="1007045"/>
          <a:ext cx="755406" cy="957708"/>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l-GR" sz="4500" kern="1200" dirty="0" smtClean="0"/>
            <a:t>Β</a:t>
          </a:r>
          <a:endParaRPr lang="en-US" sz="4500" kern="1200" dirty="0"/>
        </a:p>
      </dsp:txBody>
      <dsp:txXfrm>
        <a:off x="36876" y="1043921"/>
        <a:ext cx="681654" cy="883956"/>
      </dsp:txXfrm>
    </dsp:sp>
    <dsp:sp modelId="{778B8AFF-C3C1-46B1-A83F-F7D567B8669A}">
      <dsp:nvSpPr>
        <dsp:cNvPr id="0" name=""/>
        <dsp:cNvSpPr/>
      </dsp:nvSpPr>
      <dsp:spPr>
        <a:xfrm rot="5400000">
          <a:off x="4246584" y="-1397646"/>
          <a:ext cx="796637" cy="7778281"/>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kern="1200" dirty="0" smtClean="0"/>
            <a:t>Δεν έχουμε επαρκή πληροφορία</a:t>
          </a:r>
          <a:endParaRPr lang="en-US" sz="3200" b="0" kern="1200" dirty="0"/>
        </a:p>
      </dsp:txBody>
      <dsp:txXfrm rot="-5400000">
        <a:off x="755763" y="2132064"/>
        <a:ext cx="7739392" cy="718859"/>
      </dsp:txXfrm>
    </dsp:sp>
    <dsp:sp modelId="{DE68E687-9D18-4B83-8BB1-AF96C5EBBADD}">
      <dsp:nvSpPr>
        <dsp:cNvPr id="0" name=""/>
        <dsp:cNvSpPr/>
      </dsp:nvSpPr>
      <dsp:spPr>
        <a:xfrm>
          <a:off x="0" y="2012639"/>
          <a:ext cx="755406" cy="957708"/>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l-GR" sz="4500" kern="1200" dirty="0" smtClean="0"/>
            <a:t>Γ</a:t>
          </a:r>
          <a:endParaRPr lang="en-US" sz="4500" kern="1200" dirty="0"/>
        </a:p>
      </dsp:txBody>
      <dsp:txXfrm>
        <a:off x="36876" y="2049515"/>
        <a:ext cx="681654" cy="8839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246584" y="-3408835"/>
          <a:ext cx="796637" cy="7778281"/>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kern="1200" dirty="0" smtClean="0"/>
            <a:t>Χημεία</a:t>
          </a:r>
          <a:endParaRPr lang="en-US" sz="3200" b="0" kern="1200" dirty="0"/>
        </a:p>
      </dsp:txBody>
      <dsp:txXfrm rot="-5400000">
        <a:off x="755763" y="120875"/>
        <a:ext cx="7739392" cy="718859"/>
      </dsp:txXfrm>
    </dsp:sp>
    <dsp:sp modelId="{AFA92CD1-6C67-4687-8F3D-CC61949E98FA}">
      <dsp:nvSpPr>
        <dsp:cNvPr id="0" name=""/>
        <dsp:cNvSpPr/>
      </dsp:nvSpPr>
      <dsp:spPr>
        <a:xfrm>
          <a:off x="0" y="1451"/>
          <a:ext cx="755406" cy="95770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A</a:t>
          </a:r>
          <a:endParaRPr lang="en-US" sz="4500" kern="1200" dirty="0"/>
        </a:p>
      </dsp:txBody>
      <dsp:txXfrm>
        <a:off x="36876" y="38327"/>
        <a:ext cx="681654" cy="883956"/>
      </dsp:txXfrm>
    </dsp:sp>
    <dsp:sp modelId="{755845BE-7611-4513-9893-C1C0F874F58D}">
      <dsp:nvSpPr>
        <dsp:cNvPr id="0" name=""/>
        <dsp:cNvSpPr/>
      </dsp:nvSpPr>
      <dsp:spPr>
        <a:xfrm rot="5400000">
          <a:off x="4246940" y="-2383320"/>
          <a:ext cx="796637" cy="7778281"/>
        </a:xfrm>
        <a:prstGeom prst="round2SameRect">
          <a:avLst/>
        </a:prstGeom>
        <a:solidFill>
          <a:schemeClr val="accent3">
            <a:lumMod val="20000"/>
            <a:lumOff val="80000"/>
          </a:schemeClr>
        </a:solidFill>
        <a:ln w="9525" cap="flat" cmpd="sng" algn="ctr">
          <a:solidFill>
            <a:schemeClr val="accent3">
              <a:tint val="40000"/>
              <a:alpha val="90000"/>
              <a:hueOff val="5358427"/>
              <a:satOff val="-6896"/>
              <a:lumOff val="-5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1" kern="1200" dirty="0" smtClean="0">
              <a:solidFill>
                <a:schemeClr val="bg1">
                  <a:lumMod val="65000"/>
                </a:schemeClr>
              </a:solidFill>
            </a:rPr>
            <a:t>Γερμανικά</a:t>
          </a:r>
          <a:endParaRPr lang="en-US" sz="3200" kern="1200" dirty="0">
            <a:solidFill>
              <a:schemeClr val="bg1">
                <a:lumMod val="65000"/>
              </a:schemeClr>
            </a:solidFill>
          </a:endParaRPr>
        </a:p>
      </dsp:txBody>
      <dsp:txXfrm rot="-5400000">
        <a:off x="756119" y="1146390"/>
        <a:ext cx="7739392" cy="718859"/>
      </dsp:txXfrm>
    </dsp:sp>
    <dsp:sp modelId="{58B6EB87-F392-47DC-B136-263D2685120E}">
      <dsp:nvSpPr>
        <dsp:cNvPr id="0" name=""/>
        <dsp:cNvSpPr/>
      </dsp:nvSpPr>
      <dsp:spPr>
        <a:xfrm>
          <a:off x="0" y="1007045"/>
          <a:ext cx="755406" cy="957708"/>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B</a:t>
          </a:r>
          <a:endParaRPr lang="en-US" sz="4500" kern="1200" dirty="0"/>
        </a:p>
      </dsp:txBody>
      <dsp:txXfrm>
        <a:off x="36876" y="1043921"/>
        <a:ext cx="681654" cy="883956"/>
      </dsp:txXfrm>
    </dsp:sp>
    <dsp:sp modelId="{778B8AFF-C3C1-46B1-A83F-F7D567B8669A}">
      <dsp:nvSpPr>
        <dsp:cNvPr id="0" name=""/>
        <dsp:cNvSpPr/>
      </dsp:nvSpPr>
      <dsp:spPr>
        <a:xfrm rot="5400000">
          <a:off x="4246584" y="-1397646"/>
          <a:ext cx="796637" cy="7778281"/>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1" kern="1200" dirty="0" smtClean="0">
              <a:solidFill>
                <a:schemeClr val="bg1">
                  <a:lumMod val="65000"/>
                </a:schemeClr>
              </a:solidFill>
            </a:rPr>
            <a:t>Δεν έχουμε επαρκή πληροφορία </a:t>
          </a:r>
          <a:endParaRPr lang="en-US" sz="3200" kern="1200" dirty="0">
            <a:solidFill>
              <a:schemeClr val="bg1">
                <a:lumMod val="65000"/>
              </a:schemeClr>
            </a:solidFill>
          </a:endParaRPr>
        </a:p>
      </dsp:txBody>
      <dsp:txXfrm rot="-5400000">
        <a:off x="755763" y="2132064"/>
        <a:ext cx="7739392" cy="718859"/>
      </dsp:txXfrm>
    </dsp:sp>
    <dsp:sp modelId="{DE68E687-9D18-4B83-8BB1-AF96C5EBBADD}">
      <dsp:nvSpPr>
        <dsp:cNvPr id="0" name=""/>
        <dsp:cNvSpPr/>
      </dsp:nvSpPr>
      <dsp:spPr>
        <a:xfrm>
          <a:off x="0" y="2012639"/>
          <a:ext cx="755406" cy="957708"/>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C</a:t>
          </a:r>
          <a:endParaRPr lang="en-US" sz="4500" kern="1200" dirty="0"/>
        </a:p>
      </dsp:txBody>
      <dsp:txXfrm>
        <a:off x="36876" y="2049515"/>
        <a:ext cx="681654" cy="8839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537753" y="-2741502"/>
          <a:ext cx="1277962" cy="7019435"/>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kern="1200" dirty="0" smtClean="0"/>
            <a:t>Η μετατροπή κατανομής σε τιμές </a:t>
          </a:r>
          <a:r>
            <a:rPr lang="en-US" sz="2800" kern="1200" dirty="0" smtClean="0"/>
            <a:t>z </a:t>
          </a:r>
          <a:r>
            <a:rPr lang="el-GR" sz="2800" kern="1200" dirty="0" smtClean="0"/>
            <a:t>δεν αλλάζει το σχήμα της κατανομής</a:t>
          </a:r>
          <a:endParaRPr lang="en-US" sz="2800" b="1" i="0" kern="1200" dirty="0"/>
        </a:p>
      </dsp:txBody>
      <dsp:txXfrm rot="-5400000">
        <a:off x="1667017" y="191619"/>
        <a:ext cx="6957050" cy="1153192"/>
      </dsp:txXfrm>
    </dsp:sp>
    <dsp:sp modelId="{AFA92CD1-6C67-4687-8F3D-CC61949E98FA}">
      <dsp:nvSpPr>
        <dsp:cNvPr id="0" name=""/>
        <dsp:cNvSpPr/>
      </dsp:nvSpPr>
      <dsp:spPr>
        <a:xfrm>
          <a:off x="0" y="38"/>
          <a:ext cx="166667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el-GR" sz="5900" kern="1200" dirty="0" smtClean="0"/>
            <a:t>Σ</a:t>
          </a:r>
          <a:r>
            <a:rPr lang="en-US" sz="5900" kern="1200" dirty="0" smtClean="0"/>
            <a:t>/</a:t>
          </a:r>
          <a:r>
            <a:rPr lang="el-GR" sz="5900" kern="1200" dirty="0" smtClean="0"/>
            <a:t>Λ</a:t>
          </a:r>
          <a:endParaRPr lang="en-US" sz="5900" kern="1200" dirty="0"/>
        </a:p>
      </dsp:txBody>
      <dsp:txXfrm>
        <a:off x="74999" y="75037"/>
        <a:ext cx="1516672" cy="1386354"/>
      </dsp:txXfrm>
    </dsp:sp>
    <dsp:sp modelId="{755845BE-7611-4513-9893-C1C0F874F58D}">
      <dsp:nvSpPr>
        <dsp:cNvPr id="0" name=""/>
        <dsp:cNvSpPr/>
      </dsp:nvSpPr>
      <dsp:spPr>
        <a:xfrm rot="5400000">
          <a:off x="4538101" y="-1096376"/>
          <a:ext cx="1277962" cy="7019435"/>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kern="1200" dirty="0" smtClean="0"/>
            <a:t>Αν σε ένα δείγμα </a:t>
          </a:r>
          <a:r>
            <a:rPr lang="en-US" sz="2800" i="1" kern="1200" dirty="0" smtClean="0"/>
            <a:t>n</a:t>
          </a:r>
          <a:r>
            <a:rPr lang="en-US" sz="2800" kern="1200" dirty="0" smtClean="0"/>
            <a:t> = 10 </a:t>
          </a:r>
          <a:r>
            <a:rPr lang="el-GR" sz="2800" kern="1200" dirty="0" smtClean="0"/>
            <a:t>οι τιμές μετατραπούν σε </a:t>
          </a:r>
          <a:r>
            <a:rPr lang="en-US" sz="2800" i="1" kern="1200" dirty="0" smtClean="0"/>
            <a:t>z</a:t>
          </a:r>
          <a:r>
            <a:rPr lang="en-US" sz="2800" kern="1200" dirty="0" smtClean="0"/>
            <a:t>-scores, </a:t>
          </a:r>
          <a:r>
            <a:rPr lang="el-GR" sz="2800" kern="1200" dirty="0" smtClean="0"/>
            <a:t>θα υπάρχουν 5 θετικές </a:t>
          </a:r>
          <a:r>
            <a:rPr lang="en-US" sz="2800" i="1" kern="1200" dirty="0" smtClean="0"/>
            <a:t>z</a:t>
          </a:r>
          <a:r>
            <a:rPr lang="el-GR" sz="2800" i="1" kern="1200" dirty="0" smtClean="0"/>
            <a:t> τιμές</a:t>
          </a:r>
          <a:r>
            <a:rPr lang="en-US" sz="2800" kern="1200" dirty="0" smtClean="0"/>
            <a:t> </a:t>
          </a:r>
          <a:r>
            <a:rPr lang="el-GR" sz="2800" kern="1200" dirty="0" smtClean="0"/>
            <a:t>και 5 αρνητικές </a:t>
          </a:r>
          <a:r>
            <a:rPr lang="en-US" sz="2800" kern="1200" dirty="0" smtClean="0"/>
            <a:t>z </a:t>
          </a:r>
          <a:r>
            <a:rPr lang="el-GR" sz="2800" kern="1200" dirty="0" smtClean="0"/>
            <a:t>τιμές</a:t>
          </a:r>
          <a:endParaRPr lang="en-US" sz="2800" i="1" kern="1200" dirty="0"/>
        </a:p>
      </dsp:txBody>
      <dsp:txXfrm rot="-5400000">
        <a:off x="1667365" y="1836745"/>
        <a:ext cx="6957050" cy="1153192"/>
      </dsp:txXfrm>
    </dsp:sp>
    <dsp:sp modelId="{58B6EB87-F392-47DC-B136-263D2685120E}">
      <dsp:nvSpPr>
        <dsp:cNvPr id="0" name=""/>
        <dsp:cNvSpPr/>
      </dsp:nvSpPr>
      <dsp:spPr>
        <a:xfrm>
          <a:off x="0" y="1613208"/>
          <a:ext cx="166667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4790" tIns="112395" rIns="224790" bIns="112395" numCol="1" spcCol="1270" anchor="ctr" anchorCtr="0">
          <a:noAutofit/>
        </a:bodyPr>
        <a:lstStyle/>
        <a:p>
          <a:pPr lvl="0" algn="ctr" defTabSz="2622550">
            <a:lnSpc>
              <a:spcPct val="90000"/>
            </a:lnSpc>
            <a:spcBef>
              <a:spcPct val="0"/>
            </a:spcBef>
            <a:spcAft>
              <a:spcPct val="35000"/>
            </a:spcAft>
          </a:pPr>
          <a:r>
            <a:rPr lang="el-GR" sz="5900" kern="1200" dirty="0" smtClean="0"/>
            <a:t>Σ</a:t>
          </a:r>
          <a:r>
            <a:rPr lang="en-US" sz="5900" kern="1200" dirty="0" smtClean="0"/>
            <a:t>/</a:t>
          </a:r>
          <a:r>
            <a:rPr lang="el-GR" sz="5900" kern="1200" dirty="0" smtClean="0"/>
            <a:t>Λ</a:t>
          </a:r>
          <a:endParaRPr lang="en-US" sz="5900" kern="1200" dirty="0"/>
        </a:p>
      </dsp:txBody>
      <dsp:txXfrm>
        <a:off x="74999" y="1688207"/>
        <a:ext cx="1516672" cy="13863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219883" y="-2525993"/>
          <a:ext cx="1277962" cy="658841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0" i="0" kern="1200" dirty="0" smtClean="0"/>
            <a:t>Κάθε σκορ μένει στην ίδια θέση σε σχέση με τα άλλα και έτσι το σχήμα της κατανομής δεν αλλάζει</a:t>
          </a:r>
          <a:endParaRPr lang="en-US" sz="2800" b="0" i="0" kern="1200" dirty="0"/>
        </a:p>
      </dsp:txBody>
      <dsp:txXfrm rot="-5400000">
        <a:off x="1564656" y="191619"/>
        <a:ext cx="6526032" cy="1153192"/>
      </dsp:txXfrm>
    </dsp:sp>
    <dsp:sp modelId="{AFA92CD1-6C67-4687-8F3D-CC61949E98FA}">
      <dsp:nvSpPr>
        <dsp:cNvPr id="0" name=""/>
        <dsp:cNvSpPr/>
      </dsp:nvSpPr>
      <dsp:spPr>
        <a:xfrm>
          <a:off x="0" y="3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l-GR" sz="3400" kern="1200" dirty="0" smtClean="0"/>
            <a:t>Σωστό</a:t>
          </a:r>
          <a:endParaRPr lang="en-US" sz="3400" kern="1200" dirty="0"/>
        </a:p>
      </dsp:txBody>
      <dsp:txXfrm>
        <a:off x="74999" y="75037"/>
        <a:ext cx="1414332" cy="1386354"/>
      </dsp:txXfrm>
    </dsp:sp>
    <dsp:sp modelId="{755845BE-7611-4513-9893-C1C0F874F58D}">
      <dsp:nvSpPr>
        <dsp:cNvPr id="0" name=""/>
        <dsp:cNvSpPr/>
      </dsp:nvSpPr>
      <dsp:spPr>
        <a:xfrm rot="5400000">
          <a:off x="4220210" y="-978825"/>
          <a:ext cx="1277962" cy="658841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0" i="1" kern="1200" baseline="0" dirty="0" smtClean="0"/>
            <a:t>Ο αριθμός των τιμών </a:t>
          </a:r>
          <a:r>
            <a:rPr lang="en-US" sz="2800" b="0" i="1" kern="1200" baseline="0" dirty="0" smtClean="0"/>
            <a:t>z</a:t>
          </a:r>
          <a:r>
            <a:rPr lang="el-GR" sz="2800" b="0" i="1" kern="1200" baseline="0" dirty="0" smtClean="0"/>
            <a:t> πάνω και κάτω από τον μέσο όρο θα είναι ο ίδιος όπως στις αρχικές τιμές</a:t>
          </a:r>
          <a:endParaRPr lang="en-US" sz="2800" b="0" i="0" kern="1200" baseline="0" dirty="0"/>
        </a:p>
      </dsp:txBody>
      <dsp:txXfrm rot="-5400000">
        <a:off x="1564983" y="1738787"/>
        <a:ext cx="6526032" cy="1153192"/>
      </dsp:txXfrm>
    </dsp:sp>
    <dsp:sp modelId="{58B6EB87-F392-47DC-B136-263D2685120E}">
      <dsp:nvSpPr>
        <dsp:cNvPr id="0" name=""/>
        <dsp:cNvSpPr/>
      </dsp:nvSpPr>
      <dsp:spPr>
        <a:xfrm>
          <a:off x="0" y="161320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l-GR" sz="3400" kern="1200" dirty="0" smtClean="0"/>
            <a:t>Λάθος</a:t>
          </a:r>
          <a:endParaRPr lang="en-US" sz="3400" kern="1200" dirty="0"/>
        </a:p>
      </dsp:txBody>
      <dsp:txXfrm>
        <a:off x="74999" y="1688207"/>
        <a:ext cx="1414332" cy="1386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056429" y="-3300533"/>
          <a:ext cx="762902" cy="743103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l-GR" sz="3000" b="0" kern="1200" dirty="0" smtClean="0"/>
            <a:t>Μία μονάδα πάνω από τον μέσο όρο</a:t>
          </a:r>
          <a:endParaRPr lang="en-US" sz="3000" b="0" kern="1200" dirty="0"/>
        </a:p>
      </dsp:txBody>
      <dsp:txXfrm rot="-5400000">
        <a:off x="722362" y="70776"/>
        <a:ext cx="7393795" cy="688418"/>
      </dsp:txXfrm>
    </dsp:sp>
    <dsp:sp modelId="{AFA92CD1-6C67-4687-8F3D-CC61949E98FA}">
      <dsp:nvSpPr>
        <dsp:cNvPr id="0" name=""/>
        <dsp:cNvSpPr/>
      </dsp:nvSpPr>
      <dsp:spPr>
        <a:xfrm>
          <a:off x="0" y="1906"/>
          <a:ext cx="721682" cy="917153"/>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A</a:t>
          </a:r>
          <a:endParaRPr lang="en-US" sz="4300" kern="1200" dirty="0"/>
        </a:p>
      </dsp:txBody>
      <dsp:txXfrm>
        <a:off x="35230" y="37136"/>
        <a:ext cx="651222" cy="846693"/>
      </dsp:txXfrm>
    </dsp:sp>
    <dsp:sp modelId="{755845BE-7611-4513-9893-C1C0F874F58D}">
      <dsp:nvSpPr>
        <dsp:cNvPr id="0" name=""/>
        <dsp:cNvSpPr/>
      </dsp:nvSpPr>
      <dsp:spPr>
        <a:xfrm rot="5400000">
          <a:off x="4056429" y="-2272947"/>
          <a:ext cx="762902" cy="7431037"/>
        </a:xfrm>
        <a:prstGeom prst="round2SameRect">
          <a:avLst/>
        </a:prstGeom>
        <a:solidFill>
          <a:schemeClr val="accent3">
            <a:lumMod val="20000"/>
            <a:lumOff val="80000"/>
          </a:schemeClr>
        </a:solidFill>
        <a:ln w="9525" cap="flat" cmpd="sng" algn="ctr">
          <a:solidFill>
            <a:schemeClr val="accent3">
              <a:tint val="40000"/>
              <a:alpha val="90000"/>
              <a:hueOff val="3572285"/>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l-GR" sz="3000" b="0" kern="1200" dirty="0" smtClean="0"/>
            <a:t>Πάνω από τον μέσο όρο σε απόσταση μιας τυπικής απόκλισης</a:t>
          </a:r>
          <a:endParaRPr lang="en-US" sz="3000" b="0" kern="1200" dirty="0"/>
        </a:p>
      </dsp:txBody>
      <dsp:txXfrm rot="-5400000">
        <a:off x="722362" y="1098362"/>
        <a:ext cx="7393795" cy="688418"/>
      </dsp:txXfrm>
    </dsp:sp>
    <dsp:sp modelId="{58B6EB87-F392-47DC-B136-263D2685120E}">
      <dsp:nvSpPr>
        <dsp:cNvPr id="0" name=""/>
        <dsp:cNvSpPr/>
      </dsp:nvSpPr>
      <dsp:spPr>
        <a:xfrm>
          <a:off x="0" y="964917"/>
          <a:ext cx="721682" cy="917153"/>
        </a:xfrm>
        <a:prstGeom prst="roundRect">
          <a:avLst/>
        </a:prstGeom>
        <a:solidFill>
          <a:schemeClr val="accent3"/>
        </a:solidFill>
        <a:ln>
          <a:solidFill>
            <a:schemeClr val="accent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b="0" kern="1200" dirty="0" smtClean="0"/>
            <a:t>B</a:t>
          </a:r>
          <a:endParaRPr lang="en-US" sz="4300" b="0" kern="1200" dirty="0"/>
        </a:p>
      </dsp:txBody>
      <dsp:txXfrm>
        <a:off x="35230" y="1000147"/>
        <a:ext cx="651222" cy="846693"/>
      </dsp:txXfrm>
    </dsp:sp>
    <dsp:sp modelId="{778B8AFF-C3C1-46B1-A83F-F7D567B8669A}">
      <dsp:nvSpPr>
        <dsp:cNvPr id="0" name=""/>
        <dsp:cNvSpPr/>
      </dsp:nvSpPr>
      <dsp:spPr>
        <a:xfrm rot="5400000">
          <a:off x="4056089" y="-1329013"/>
          <a:ext cx="762902" cy="7431037"/>
        </a:xfrm>
        <a:prstGeom prst="round2SameRect">
          <a:avLst/>
        </a:prstGeom>
        <a:solidFill>
          <a:schemeClr val="accent3">
            <a:lumMod val="20000"/>
            <a:lumOff val="80000"/>
          </a:schemeClr>
        </a:solidFill>
        <a:ln w="9525" cap="flat" cmpd="sng" algn="ctr">
          <a:solidFill>
            <a:schemeClr val="accent3">
              <a:tint val="40000"/>
              <a:alpha val="90000"/>
              <a:hueOff val="7144569"/>
              <a:satOff val="-9195"/>
              <a:lumOff val="-7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l-GR" sz="3000" b="0" kern="1200" dirty="0" smtClean="0"/>
            <a:t>Μία μονάδα κάτω από τον μέσο όρο</a:t>
          </a:r>
          <a:endParaRPr lang="en-US" sz="3000" b="0" kern="1200" dirty="0"/>
        </a:p>
      </dsp:txBody>
      <dsp:txXfrm rot="-5400000">
        <a:off x="722022" y="2042296"/>
        <a:ext cx="7393795" cy="688418"/>
      </dsp:txXfrm>
    </dsp:sp>
    <dsp:sp modelId="{DE68E687-9D18-4B83-8BB1-AF96C5EBBADD}">
      <dsp:nvSpPr>
        <dsp:cNvPr id="0" name=""/>
        <dsp:cNvSpPr/>
      </dsp:nvSpPr>
      <dsp:spPr>
        <a:xfrm>
          <a:off x="0" y="1927928"/>
          <a:ext cx="721682" cy="917153"/>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l-GR" sz="4300" b="0" kern="1200" dirty="0" smtClean="0"/>
            <a:t>Γ</a:t>
          </a:r>
          <a:endParaRPr lang="en-US" sz="4300" b="0" kern="1200" dirty="0"/>
        </a:p>
      </dsp:txBody>
      <dsp:txXfrm>
        <a:off x="35230" y="1963158"/>
        <a:ext cx="651222" cy="846693"/>
      </dsp:txXfrm>
    </dsp:sp>
    <dsp:sp modelId="{477E643D-46F8-4B7D-B309-B23FD3C9C6CF}">
      <dsp:nvSpPr>
        <dsp:cNvPr id="0" name=""/>
        <dsp:cNvSpPr/>
      </dsp:nvSpPr>
      <dsp:spPr>
        <a:xfrm rot="5400000">
          <a:off x="4056429" y="-346925"/>
          <a:ext cx="762902" cy="743103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el-GR" sz="3000" b="0" kern="1200" dirty="0" smtClean="0"/>
            <a:t>Κάτω από τον μέσο όρο σε απόσταση μιας τυπικής απόκλισης</a:t>
          </a:r>
          <a:endParaRPr lang="en-US" sz="3000" b="0" kern="1200" dirty="0"/>
        </a:p>
      </dsp:txBody>
      <dsp:txXfrm rot="-5400000">
        <a:off x="722362" y="3024384"/>
        <a:ext cx="7393795" cy="688418"/>
      </dsp:txXfrm>
    </dsp:sp>
    <dsp:sp modelId="{A6FC9C64-4C41-4D8E-B4C6-FA4E4F04F0C6}">
      <dsp:nvSpPr>
        <dsp:cNvPr id="0" name=""/>
        <dsp:cNvSpPr/>
      </dsp:nvSpPr>
      <dsp:spPr>
        <a:xfrm>
          <a:off x="0" y="2890939"/>
          <a:ext cx="721682" cy="917153"/>
        </a:xfrm>
        <a:prstGeom prst="round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l-GR" sz="4300" b="0" kern="1200" dirty="0" smtClean="0"/>
            <a:t>Δ</a:t>
          </a:r>
          <a:endParaRPr lang="en-US" sz="4300" b="0" kern="1200" dirty="0"/>
        </a:p>
      </dsp:txBody>
      <dsp:txXfrm>
        <a:off x="35230" y="2926169"/>
        <a:ext cx="651222" cy="846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219883" y="-2525993"/>
          <a:ext cx="1277962" cy="658841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t>Μια αρνητική τιμή </a:t>
          </a:r>
          <a:r>
            <a:rPr lang="en-US" sz="3200" b="0" i="1" kern="1200" dirty="0" smtClean="0"/>
            <a:t>z</a:t>
          </a:r>
          <a:r>
            <a:rPr lang="el-GR" sz="3200" b="0" i="1" kern="1200" dirty="0" smtClean="0"/>
            <a:t> δείχνει σκορ κάτω από τον μέσο όρο </a:t>
          </a:r>
          <a:endParaRPr lang="en-US" sz="3200" b="0" i="0" kern="1200" dirty="0"/>
        </a:p>
      </dsp:txBody>
      <dsp:txXfrm rot="-5400000">
        <a:off x="1564656" y="191619"/>
        <a:ext cx="6526032" cy="1153192"/>
      </dsp:txXfrm>
    </dsp:sp>
    <dsp:sp modelId="{AFA92CD1-6C67-4687-8F3D-CC61949E98FA}">
      <dsp:nvSpPr>
        <dsp:cNvPr id="0" name=""/>
        <dsp:cNvSpPr/>
      </dsp:nvSpPr>
      <dsp:spPr>
        <a:xfrm>
          <a:off x="0" y="3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l-GR" sz="5600" kern="1200" dirty="0" smtClean="0"/>
            <a:t>Σ</a:t>
          </a:r>
          <a:r>
            <a:rPr lang="en-US" sz="5600" kern="1200" dirty="0" smtClean="0"/>
            <a:t>/</a:t>
          </a:r>
          <a:r>
            <a:rPr lang="el-GR" sz="5600" kern="1200" dirty="0" smtClean="0"/>
            <a:t>Λ</a:t>
          </a:r>
          <a:endParaRPr lang="en-US" sz="5600" kern="1200" dirty="0"/>
        </a:p>
      </dsp:txBody>
      <dsp:txXfrm>
        <a:off x="74999" y="75037"/>
        <a:ext cx="1414332" cy="1386354"/>
      </dsp:txXfrm>
    </dsp:sp>
    <dsp:sp modelId="{755845BE-7611-4513-9893-C1C0F874F58D}">
      <dsp:nvSpPr>
        <dsp:cNvPr id="0" name=""/>
        <dsp:cNvSpPr/>
      </dsp:nvSpPr>
      <dsp:spPr>
        <a:xfrm rot="5400000">
          <a:off x="4220210" y="-880867"/>
          <a:ext cx="1277962" cy="658841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t>Ένα σκορ κοντά στον μέσο όρο έχει τιμή </a:t>
          </a:r>
          <a:r>
            <a:rPr lang="en-US" sz="3200" b="0" i="1" kern="1200" dirty="0" smtClean="0"/>
            <a:t>z</a:t>
          </a:r>
          <a:r>
            <a:rPr lang="en-US" sz="3200" b="0" i="0" kern="1200" dirty="0" smtClean="0"/>
            <a:t> </a:t>
          </a:r>
          <a:r>
            <a:rPr lang="el-GR" sz="3200" b="0" i="0" kern="1200" dirty="0" smtClean="0"/>
            <a:t>κοντά στο </a:t>
          </a:r>
          <a:r>
            <a:rPr lang="en-US" sz="3200" b="0" i="0" kern="1200" dirty="0" smtClean="0"/>
            <a:t>1</a:t>
          </a:r>
          <a:endParaRPr lang="en-US" sz="3200" b="0" i="0" kern="1200" dirty="0"/>
        </a:p>
      </dsp:txBody>
      <dsp:txXfrm rot="-5400000">
        <a:off x="1564983" y="1836745"/>
        <a:ext cx="6526032" cy="1153192"/>
      </dsp:txXfrm>
    </dsp:sp>
    <dsp:sp modelId="{58B6EB87-F392-47DC-B136-263D2685120E}">
      <dsp:nvSpPr>
        <dsp:cNvPr id="0" name=""/>
        <dsp:cNvSpPr/>
      </dsp:nvSpPr>
      <dsp:spPr>
        <a:xfrm>
          <a:off x="0" y="161320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r>
            <a:rPr lang="el-GR" sz="5600" kern="1200" dirty="0" smtClean="0"/>
            <a:t>Σ</a:t>
          </a:r>
          <a:r>
            <a:rPr lang="en-US" sz="5600" kern="1200" dirty="0" smtClean="0"/>
            <a:t>/</a:t>
          </a:r>
          <a:r>
            <a:rPr lang="el-GR" sz="5600" kern="1200" dirty="0" smtClean="0"/>
            <a:t>Λ</a:t>
          </a:r>
          <a:endParaRPr lang="en-US" sz="5600" kern="1200" dirty="0"/>
        </a:p>
      </dsp:txBody>
      <dsp:txXfrm>
        <a:off x="74999" y="1688207"/>
        <a:ext cx="1414332" cy="1386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219883" y="-2525993"/>
          <a:ext cx="1277962" cy="658841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t>Μια αρνητική τιμή </a:t>
          </a:r>
          <a:r>
            <a:rPr lang="en-US" sz="3200" b="0" i="1" kern="1200" dirty="0" smtClean="0"/>
            <a:t>z</a:t>
          </a:r>
          <a:r>
            <a:rPr lang="el-GR" sz="3200" b="0" i="1" kern="1200" dirty="0" smtClean="0"/>
            <a:t> δείχνει σκορ κάτω από τον μέσο όρο </a:t>
          </a:r>
          <a:endParaRPr lang="en-US" sz="3200" b="0" i="0" kern="1200" dirty="0"/>
        </a:p>
      </dsp:txBody>
      <dsp:txXfrm rot="-5400000">
        <a:off x="1564656" y="191619"/>
        <a:ext cx="6526032" cy="1153192"/>
      </dsp:txXfrm>
    </dsp:sp>
    <dsp:sp modelId="{AFA92CD1-6C67-4687-8F3D-CC61949E98FA}">
      <dsp:nvSpPr>
        <dsp:cNvPr id="0" name=""/>
        <dsp:cNvSpPr/>
      </dsp:nvSpPr>
      <dsp:spPr>
        <a:xfrm>
          <a:off x="0" y="3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l-GR" sz="3400" kern="1200" dirty="0" smtClean="0"/>
            <a:t>Σωστό</a:t>
          </a:r>
          <a:endParaRPr lang="en-US" sz="3400" kern="1200" dirty="0"/>
        </a:p>
      </dsp:txBody>
      <dsp:txXfrm>
        <a:off x="74999" y="75037"/>
        <a:ext cx="1414332" cy="1386354"/>
      </dsp:txXfrm>
    </dsp:sp>
    <dsp:sp modelId="{755845BE-7611-4513-9893-C1C0F874F58D}">
      <dsp:nvSpPr>
        <dsp:cNvPr id="0" name=""/>
        <dsp:cNvSpPr/>
      </dsp:nvSpPr>
      <dsp:spPr>
        <a:xfrm rot="5400000">
          <a:off x="4220210" y="-880867"/>
          <a:ext cx="1277962" cy="658841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solidFill>
                <a:schemeClr val="bg1">
                  <a:lumMod val="50000"/>
                </a:schemeClr>
              </a:solidFill>
            </a:rPr>
            <a:t>Ένα σκορ κοντά στον μέσο όρο έχει τιμή </a:t>
          </a:r>
          <a:r>
            <a:rPr lang="en-US" sz="3200" b="0" i="1" kern="1200" dirty="0" smtClean="0">
              <a:solidFill>
                <a:schemeClr val="bg1">
                  <a:lumMod val="50000"/>
                </a:schemeClr>
              </a:solidFill>
            </a:rPr>
            <a:t>z</a:t>
          </a:r>
          <a:r>
            <a:rPr lang="en-US" sz="3200" b="0" i="0" kern="1200" dirty="0" smtClean="0">
              <a:solidFill>
                <a:schemeClr val="bg1">
                  <a:lumMod val="50000"/>
                </a:schemeClr>
              </a:solidFill>
            </a:rPr>
            <a:t> </a:t>
          </a:r>
          <a:r>
            <a:rPr lang="el-GR" sz="3200" b="0" i="0" kern="1200" dirty="0" smtClean="0">
              <a:solidFill>
                <a:schemeClr val="bg1">
                  <a:lumMod val="50000"/>
                </a:schemeClr>
              </a:solidFill>
            </a:rPr>
            <a:t>κοντά στο </a:t>
          </a:r>
          <a:r>
            <a:rPr lang="en-US" sz="3200" b="0" i="0" kern="1200" dirty="0" smtClean="0">
              <a:solidFill>
                <a:schemeClr val="bg1">
                  <a:lumMod val="50000"/>
                </a:schemeClr>
              </a:solidFill>
            </a:rPr>
            <a:t>1</a:t>
          </a:r>
          <a:endParaRPr lang="en-US" sz="3200" b="0" i="1" kern="1200" dirty="0">
            <a:solidFill>
              <a:schemeClr val="bg1">
                <a:lumMod val="50000"/>
              </a:schemeClr>
            </a:solidFill>
          </a:endParaRPr>
        </a:p>
      </dsp:txBody>
      <dsp:txXfrm rot="-5400000">
        <a:off x="1564983" y="1836745"/>
        <a:ext cx="6526032" cy="1153192"/>
      </dsp:txXfrm>
    </dsp:sp>
    <dsp:sp modelId="{58B6EB87-F392-47DC-B136-263D2685120E}">
      <dsp:nvSpPr>
        <dsp:cNvPr id="0" name=""/>
        <dsp:cNvSpPr/>
      </dsp:nvSpPr>
      <dsp:spPr>
        <a:xfrm>
          <a:off x="0" y="161320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l-GR" sz="3400" kern="1200" dirty="0" smtClean="0"/>
            <a:t>Λάθος</a:t>
          </a:r>
          <a:endParaRPr lang="en-US" sz="3400" kern="1200" dirty="0"/>
        </a:p>
      </dsp:txBody>
      <dsp:txXfrm>
        <a:off x="74999" y="1688207"/>
        <a:ext cx="1414332" cy="1386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084062" y="-3288803"/>
          <a:ext cx="706956" cy="743103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50</a:t>
          </a:r>
          <a:r>
            <a:rPr lang="el-GR" sz="3600" b="0" kern="1200" dirty="0" smtClean="0"/>
            <a:t>,</a:t>
          </a:r>
          <a:r>
            <a:rPr lang="en-US" sz="3600" b="0" kern="1200" dirty="0" smtClean="0"/>
            <a:t>4</a:t>
          </a:r>
          <a:endParaRPr lang="en-US" sz="3600" b="0" kern="1200" dirty="0"/>
        </a:p>
      </dsp:txBody>
      <dsp:txXfrm rot="-5400000">
        <a:off x="722022" y="107748"/>
        <a:ext cx="7396526" cy="637934"/>
      </dsp:txXfrm>
    </dsp:sp>
    <dsp:sp modelId="{AFA92CD1-6C67-4687-8F3D-CC61949E98FA}">
      <dsp:nvSpPr>
        <dsp:cNvPr id="0" name=""/>
        <dsp:cNvSpPr/>
      </dsp:nvSpPr>
      <dsp:spPr>
        <a:xfrm>
          <a:off x="0" y="1767"/>
          <a:ext cx="721682" cy="849895"/>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A</a:t>
          </a:r>
          <a:endParaRPr lang="en-US" sz="4300" kern="1200" dirty="0"/>
        </a:p>
      </dsp:txBody>
      <dsp:txXfrm>
        <a:off x="35230" y="36997"/>
        <a:ext cx="651222" cy="779435"/>
      </dsp:txXfrm>
    </dsp:sp>
    <dsp:sp modelId="{755845BE-7611-4513-9893-C1C0F874F58D}">
      <dsp:nvSpPr>
        <dsp:cNvPr id="0" name=""/>
        <dsp:cNvSpPr/>
      </dsp:nvSpPr>
      <dsp:spPr>
        <a:xfrm rot="5400000">
          <a:off x="4084403" y="-2378735"/>
          <a:ext cx="706956" cy="7431037"/>
        </a:xfrm>
        <a:prstGeom prst="round2SameRect">
          <a:avLst/>
        </a:prstGeom>
        <a:solidFill>
          <a:schemeClr val="accent3">
            <a:lumMod val="20000"/>
            <a:lumOff val="80000"/>
          </a:schemeClr>
        </a:solidFill>
        <a:ln w="9525" cap="flat" cmpd="sng" algn="ctr">
          <a:solidFill>
            <a:schemeClr val="accent3">
              <a:tint val="40000"/>
              <a:alpha val="90000"/>
              <a:hueOff val="3572285"/>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10</a:t>
          </a:r>
          <a:endParaRPr lang="en-US" sz="3600" b="0" kern="1200" dirty="0"/>
        </a:p>
      </dsp:txBody>
      <dsp:txXfrm rot="-5400000">
        <a:off x="722363" y="1017816"/>
        <a:ext cx="7396526" cy="637934"/>
      </dsp:txXfrm>
    </dsp:sp>
    <dsp:sp modelId="{58B6EB87-F392-47DC-B136-263D2685120E}">
      <dsp:nvSpPr>
        <dsp:cNvPr id="0" name=""/>
        <dsp:cNvSpPr/>
      </dsp:nvSpPr>
      <dsp:spPr>
        <a:xfrm>
          <a:off x="0" y="894157"/>
          <a:ext cx="721682" cy="849895"/>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B</a:t>
          </a:r>
          <a:endParaRPr lang="en-US" sz="4300" kern="1200" dirty="0"/>
        </a:p>
      </dsp:txBody>
      <dsp:txXfrm>
        <a:off x="35230" y="929387"/>
        <a:ext cx="651222" cy="779435"/>
      </dsp:txXfrm>
    </dsp:sp>
    <dsp:sp modelId="{778B8AFF-C3C1-46B1-A83F-F7D567B8669A}">
      <dsp:nvSpPr>
        <dsp:cNvPr id="0" name=""/>
        <dsp:cNvSpPr/>
      </dsp:nvSpPr>
      <dsp:spPr>
        <a:xfrm rot="5400000">
          <a:off x="4084062" y="-1504023"/>
          <a:ext cx="706956" cy="7431037"/>
        </a:xfrm>
        <a:prstGeom prst="round2SameRect">
          <a:avLst/>
        </a:prstGeom>
        <a:solidFill>
          <a:schemeClr val="accent3">
            <a:lumMod val="20000"/>
            <a:lumOff val="80000"/>
          </a:schemeClr>
        </a:solidFill>
        <a:ln w="9525" cap="flat" cmpd="sng" algn="ctr">
          <a:solidFill>
            <a:schemeClr val="accent3">
              <a:tint val="40000"/>
              <a:alpha val="90000"/>
              <a:hueOff val="7144569"/>
              <a:satOff val="-9195"/>
              <a:lumOff val="-7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54</a:t>
          </a:r>
          <a:endParaRPr lang="en-US" sz="3600" b="0" kern="1200" dirty="0"/>
        </a:p>
      </dsp:txBody>
      <dsp:txXfrm rot="-5400000">
        <a:off x="722022" y="1892528"/>
        <a:ext cx="7396526" cy="637934"/>
      </dsp:txXfrm>
    </dsp:sp>
    <dsp:sp modelId="{DE68E687-9D18-4B83-8BB1-AF96C5EBBADD}">
      <dsp:nvSpPr>
        <dsp:cNvPr id="0" name=""/>
        <dsp:cNvSpPr/>
      </dsp:nvSpPr>
      <dsp:spPr>
        <a:xfrm>
          <a:off x="0" y="1786547"/>
          <a:ext cx="721682" cy="849895"/>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l-GR" sz="4300" kern="1200" dirty="0" smtClean="0"/>
            <a:t>Γ</a:t>
          </a:r>
          <a:endParaRPr lang="en-US" sz="4300" kern="1200" dirty="0"/>
        </a:p>
      </dsp:txBody>
      <dsp:txXfrm>
        <a:off x="35230" y="1821777"/>
        <a:ext cx="651222" cy="779435"/>
      </dsp:txXfrm>
    </dsp:sp>
    <dsp:sp modelId="{477E643D-46F8-4B7D-B309-B23FD3C9C6CF}">
      <dsp:nvSpPr>
        <dsp:cNvPr id="0" name=""/>
        <dsp:cNvSpPr/>
      </dsp:nvSpPr>
      <dsp:spPr>
        <a:xfrm rot="5400000">
          <a:off x="4084403" y="-593955"/>
          <a:ext cx="706956" cy="743103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10</a:t>
          </a:r>
          <a:r>
            <a:rPr lang="el-GR" sz="3600" b="0" kern="1200" dirty="0" smtClean="0"/>
            <a:t>,</a:t>
          </a:r>
          <a:r>
            <a:rPr lang="en-US" sz="3600" b="0" kern="1200" dirty="0" smtClean="0"/>
            <a:t>4</a:t>
          </a:r>
          <a:endParaRPr lang="en-US" sz="3600" b="0" kern="1200" dirty="0"/>
        </a:p>
      </dsp:txBody>
      <dsp:txXfrm rot="-5400000">
        <a:off x="722363" y="2802596"/>
        <a:ext cx="7396526" cy="637934"/>
      </dsp:txXfrm>
    </dsp:sp>
    <dsp:sp modelId="{A6FC9C64-4C41-4D8E-B4C6-FA4E4F04F0C6}">
      <dsp:nvSpPr>
        <dsp:cNvPr id="0" name=""/>
        <dsp:cNvSpPr/>
      </dsp:nvSpPr>
      <dsp:spPr>
        <a:xfrm>
          <a:off x="0" y="2678937"/>
          <a:ext cx="721682" cy="849895"/>
        </a:xfrm>
        <a:prstGeom prst="round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l-GR" sz="4300" kern="1200" dirty="0" smtClean="0"/>
            <a:t>Δ</a:t>
          </a:r>
          <a:endParaRPr lang="en-US" sz="4300" kern="1200" dirty="0"/>
        </a:p>
      </dsp:txBody>
      <dsp:txXfrm>
        <a:off x="35230" y="2714167"/>
        <a:ext cx="651222" cy="779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084062" y="-3288803"/>
          <a:ext cx="706956" cy="743103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solidFill>
                <a:schemeClr val="bg1">
                  <a:lumMod val="65000"/>
                </a:schemeClr>
              </a:solidFill>
            </a:rPr>
            <a:t>50</a:t>
          </a:r>
          <a:r>
            <a:rPr lang="el-GR" sz="3600" b="1" kern="1200" dirty="0" smtClean="0">
              <a:solidFill>
                <a:schemeClr val="bg1">
                  <a:lumMod val="65000"/>
                </a:schemeClr>
              </a:solidFill>
            </a:rPr>
            <a:t>,</a:t>
          </a:r>
          <a:r>
            <a:rPr lang="en-US" sz="3600" b="1" kern="1200" dirty="0" smtClean="0">
              <a:solidFill>
                <a:schemeClr val="bg1">
                  <a:lumMod val="65000"/>
                </a:schemeClr>
              </a:solidFill>
            </a:rPr>
            <a:t>4</a:t>
          </a:r>
          <a:endParaRPr lang="en-US" sz="3600" b="1" kern="1200" dirty="0">
            <a:solidFill>
              <a:schemeClr val="bg1">
                <a:lumMod val="65000"/>
              </a:schemeClr>
            </a:solidFill>
          </a:endParaRPr>
        </a:p>
      </dsp:txBody>
      <dsp:txXfrm rot="-5400000">
        <a:off x="722022" y="107748"/>
        <a:ext cx="7396526" cy="637934"/>
      </dsp:txXfrm>
    </dsp:sp>
    <dsp:sp modelId="{AFA92CD1-6C67-4687-8F3D-CC61949E98FA}">
      <dsp:nvSpPr>
        <dsp:cNvPr id="0" name=""/>
        <dsp:cNvSpPr/>
      </dsp:nvSpPr>
      <dsp:spPr>
        <a:xfrm>
          <a:off x="0" y="1767"/>
          <a:ext cx="721682" cy="849895"/>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A</a:t>
          </a:r>
          <a:endParaRPr lang="en-US" sz="4300" kern="1200" dirty="0"/>
        </a:p>
      </dsp:txBody>
      <dsp:txXfrm>
        <a:off x="35230" y="36997"/>
        <a:ext cx="651222" cy="779435"/>
      </dsp:txXfrm>
    </dsp:sp>
    <dsp:sp modelId="{755845BE-7611-4513-9893-C1C0F874F58D}">
      <dsp:nvSpPr>
        <dsp:cNvPr id="0" name=""/>
        <dsp:cNvSpPr/>
      </dsp:nvSpPr>
      <dsp:spPr>
        <a:xfrm rot="5400000">
          <a:off x="4084403" y="-2378735"/>
          <a:ext cx="706956" cy="7431037"/>
        </a:xfrm>
        <a:prstGeom prst="round2SameRect">
          <a:avLst/>
        </a:prstGeom>
        <a:solidFill>
          <a:schemeClr val="accent3">
            <a:lumMod val="20000"/>
            <a:lumOff val="80000"/>
          </a:schemeClr>
        </a:solidFill>
        <a:ln w="9525" cap="flat" cmpd="sng" algn="ctr">
          <a:solidFill>
            <a:schemeClr val="accent3">
              <a:tint val="40000"/>
              <a:alpha val="90000"/>
              <a:hueOff val="3572285"/>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solidFill>
                <a:schemeClr val="bg1">
                  <a:lumMod val="65000"/>
                </a:schemeClr>
              </a:solidFill>
            </a:rPr>
            <a:t>10</a:t>
          </a:r>
          <a:endParaRPr lang="en-US" sz="3600" kern="1200" dirty="0">
            <a:solidFill>
              <a:schemeClr val="bg1">
                <a:lumMod val="65000"/>
              </a:schemeClr>
            </a:solidFill>
          </a:endParaRPr>
        </a:p>
      </dsp:txBody>
      <dsp:txXfrm rot="-5400000">
        <a:off x="722363" y="1017816"/>
        <a:ext cx="7396526" cy="637934"/>
      </dsp:txXfrm>
    </dsp:sp>
    <dsp:sp modelId="{58B6EB87-F392-47DC-B136-263D2685120E}">
      <dsp:nvSpPr>
        <dsp:cNvPr id="0" name=""/>
        <dsp:cNvSpPr/>
      </dsp:nvSpPr>
      <dsp:spPr>
        <a:xfrm>
          <a:off x="0" y="894157"/>
          <a:ext cx="721682" cy="849895"/>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B</a:t>
          </a:r>
          <a:endParaRPr lang="en-US" sz="4300" kern="1200" dirty="0"/>
        </a:p>
      </dsp:txBody>
      <dsp:txXfrm>
        <a:off x="35230" y="929387"/>
        <a:ext cx="651222" cy="779435"/>
      </dsp:txXfrm>
    </dsp:sp>
    <dsp:sp modelId="{778B8AFF-C3C1-46B1-A83F-F7D567B8669A}">
      <dsp:nvSpPr>
        <dsp:cNvPr id="0" name=""/>
        <dsp:cNvSpPr/>
      </dsp:nvSpPr>
      <dsp:spPr>
        <a:xfrm rot="5400000">
          <a:off x="4084062" y="-1504023"/>
          <a:ext cx="706956" cy="7431037"/>
        </a:xfrm>
        <a:prstGeom prst="round2SameRect">
          <a:avLst/>
        </a:prstGeom>
        <a:solidFill>
          <a:schemeClr val="accent3">
            <a:lumMod val="20000"/>
            <a:lumOff val="80000"/>
          </a:schemeClr>
        </a:solidFill>
        <a:ln w="9525" cap="flat" cmpd="sng" algn="ctr">
          <a:solidFill>
            <a:schemeClr val="accent3">
              <a:tint val="40000"/>
              <a:alpha val="90000"/>
              <a:hueOff val="7144569"/>
              <a:satOff val="-9195"/>
              <a:lumOff val="-7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kern="1200" dirty="0" smtClean="0"/>
            <a:t>54</a:t>
          </a:r>
          <a:endParaRPr lang="en-US" sz="3600" b="0" kern="1200" dirty="0"/>
        </a:p>
      </dsp:txBody>
      <dsp:txXfrm rot="-5400000">
        <a:off x="722022" y="1892528"/>
        <a:ext cx="7396526" cy="637934"/>
      </dsp:txXfrm>
    </dsp:sp>
    <dsp:sp modelId="{DE68E687-9D18-4B83-8BB1-AF96C5EBBADD}">
      <dsp:nvSpPr>
        <dsp:cNvPr id="0" name=""/>
        <dsp:cNvSpPr/>
      </dsp:nvSpPr>
      <dsp:spPr>
        <a:xfrm>
          <a:off x="0" y="1786547"/>
          <a:ext cx="721682" cy="849895"/>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l-GR" sz="4300" kern="1200" dirty="0" smtClean="0"/>
            <a:t>Γ</a:t>
          </a:r>
          <a:endParaRPr lang="en-US" sz="4300" kern="1200" dirty="0"/>
        </a:p>
      </dsp:txBody>
      <dsp:txXfrm>
        <a:off x="35230" y="1821777"/>
        <a:ext cx="651222" cy="779435"/>
      </dsp:txXfrm>
    </dsp:sp>
    <dsp:sp modelId="{477E643D-46F8-4B7D-B309-B23FD3C9C6CF}">
      <dsp:nvSpPr>
        <dsp:cNvPr id="0" name=""/>
        <dsp:cNvSpPr/>
      </dsp:nvSpPr>
      <dsp:spPr>
        <a:xfrm rot="5400000">
          <a:off x="4084403" y="-593955"/>
          <a:ext cx="706956" cy="743103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smtClean="0">
              <a:solidFill>
                <a:schemeClr val="bg1">
                  <a:lumMod val="65000"/>
                </a:schemeClr>
              </a:solidFill>
            </a:rPr>
            <a:t>10</a:t>
          </a:r>
          <a:r>
            <a:rPr lang="el-GR" sz="3600" b="1" kern="1200" dirty="0" smtClean="0">
              <a:solidFill>
                <a:schemeClr val="bg1">
                  <a:lumMod val="65000"/>
                </a:schemeClr>
              </a:solidFill>
            </a:rPr>
            <a:t>,</a:t>
          </a:r>
          <a:r>
            <a:rPr lang="en-US" sz="3600" b="1" kern="1200" dirty="0" smtClean="0">
              <a:solidFill>
                <a:schemeClr val="bg1">
                  <a:lumMod val="65000"/>
                </a:schemeClr>
              </a:solidFill>
            </a:rPr>
            <a:t>4</a:t>
          </a:r>
          <a:endParaRPr lang="en-US" sz="3600" kern="1200" dirty="0">
            <a:solidFill>
              <a:schemeClr val="bg1">
                <a:lumMod val="65000"/>
              </a:schemeClr>
            </a:solidFill>
          </a:endParaRPr>
        </a:p>
      </dsp:txBody>
      <dsp:txXfrm rot="-5400000">
        <a:off x="722363" y="2802596"/>
        <a:ext cx="7396526" cy="637934"/>
      </dsp:txXfrm>
    </dsp:sp>
    <dsp:sp modelId="{A6FC9C64-4C41-4D8E-B4C6-FA4E4F04F0C6}">
      <dsp:nvSpPr>
        <dsp:cNvPr id="0" name=""/>
        <dsp:cNvSpPr/>
      </dsp:nvSpPr>
      <dsp:spPr>
        <a:xfrm>
          <a:off x="0" y="2678937"/>
          <a:ext cx="721682" cy="849895"/>
        </a:xfrm>
        <a:prstGeom prst="round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l-GR" sz="4300" kern="1200" dirty="0" smtClean="0"/>
            <a:t>Δ</a:t>
          </a:r>
          <a:endParaRPr lang="en-US" sz="4300" kern="1200" dirty="0"/>
        </a:p>
      </dsp:txBody>
      <dsp:txXfrm>
        <a:off x="35230" y="2714167"/>
        <a:ext cx="651222" cy="779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356113" y="-2618354"/>
          <a:ext cx="1277962" cy="6773139"/>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latin typeface="Arial"/>
              <a:cs typeface="Arial"/>
            </a:rPr>
            <a:t>Αν μ</a:t>
          </a:r>
          <a:r>
            <a:rPr lang="en-US" sz="3200" b="0" i="0" kern="1200" dirty="0" smtClean="0">
              <a:latin typeface="Arial"/>
              <a:cs typeface="Arial"/>
            </a:rPr>
            <a:t> = 40 </a:t>
          </a:r>
          <a:r>
            <a:rPr lang="el-GR" sz="3200" b="0" i="0" kern="1200" dirty="0" smtClean="0">
              <a:latin typeface="Arial"/>
              <a:cs typeface="Arial"/>
            </a:rPr>
            <a:t>και </a:t>
          </a:r>
          <a:r>
            <a:rPr lang="en-US" sz="3200" b="0" i="0" kern="1200" dirty="0" smtClean="0">
              <a:latin typeface="Arial"/>
              <a:cs typeface="Arial"/>
            </a:rPr>
            <a:t>50 </a:t>
          </a:r>
          <a:r>
            <a:rPr lang="el-GR" sz="3200" b="0" i="0" kern="1200" dirty="0" smtClean="0">
              <a:latin typeface="Arial"/>
              <a:cs typeface="Arial"/>
            </a:rPr>
            <a:t>αντιστοιχεί σε </a:t>
          </a:r>
          <a:br>
            <a:rPr lang="el-GR" sz="3200" b="0" i="0" kern="1200" dirty="0" smtClean="0">
              <a:latin typeface="Arial"/>
              <a:cs typeface="Arial"/>
            </a:rPr>
          </a:br>
          <a:r>
            <a:rPr lang="en-US" sz="3200" b="0" i="1" kern="1200" dirty="0" smtClean="0">
              <a:latin typeface="Arial"/>
              <a:cs typeface="Arial"/>
            </a:rPr>
            <a:t>z </a:t>
          </a:r>
          <a:r>
            <a:rPr lang="en-US" sz="3200" b="0" i="0" kern="1200" dirty="0" smtClean="0">
              <a:latin typeface="Arial"/>
              <a:cs typeface="Arial"/>
            </a:rPr>
            <a:t>= +2.00 </a:t>
          </a:r>
          <a:r>
            <a:rPr lang="el-GR" sz="3200" b="0" i="0" kern="1200" dirty="0" smtClean="0">
              <a:latin typeface="Arial"/>
              <a:cs typeface="Arial"/>
            </a:rPr>
            <a:t>τότε σ</a:t>
          </a:r>
          <a:r>
            <a:rPr lang="en-US" sz="3200" b="0" i="0" kern="1200" dirty="0" smtClean="0">
              <a:latin typeface="Arial"/>
              <a:cs typeface="Arial"/>
            </a:rPr>
            <a:t> = 10</a:t>
          </a:r>
          <a:endParaRPr lang="en-US" sz="3200" b="0" i="0" kern="1200" dirty="0"/>
        </a:p>
      </dsp:txBody>
      <dsp:txXfrm rot="-5400000">
        <a:off x="1608525" y="191619"/>
        <a:ext cx="6710754" cy="1153192"/>
      </dsp:txXfrm>
    </dsp:sp>
    <dsp:sp modelId="{AFA92CD1-6C67-4687-8F3D-CC61949E98FA}">
      <dsp:nvSpPr>
        <dsp:cNvPr id="0" name=""/>
        <dsp:cNvSpPr/>
      </dsp:nvSpPr>
      <dsp:spPr>
        <a:xfrm>
          <a:off x="0" y="38"/>
          <a:ext cx="160819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l-GR" sz="5700" kern="1200" dirty="0" smtClean="0"/>
            <a:t>Σ</a:t>
          </a:r>
          <a:r>
            <a:rPr lang="en-US" sz="5700" kern="1200" dirty="0" smtClean="0"/>
            <a:t>/</a:t>
          </a:r>
          <a:r>
            <a:rPr lang="el-GR" sz="5700" kern="1200" dirty="0" smtClean="0"/>
            <a:t>Λ</a:t>
          </a:r>
          <a:endParaRPr lang="en-US" sz="5700" kern="1200" dirty="0"/>
        </a:p>
      </dsp:txBody>
      <dsp:txXfrm>
        <a:off x="74999" y="75037"/>
        <a:ext cx="1458192" cy="1386354"/>
      </dsp:txXfrm>
    </dsp:sp>
    <dsp:sp modelId="{755845BE-7611-4513-9893-C1C0F874F58D}">
      <dsp:nvSpPr>
        <dsp:cNvPr id="0" name=""/>
        <dsp:cNvSpPr/>
      </dsp:nvSpPr>
      <dsp:spPr>
        <a:xfrm rot="5400000">
          <a:off x="4356449" y="-973228"/>
          <a:ext cx="1277962" cy="6773139"/>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t>Αν σ</a:t>
          </a:r>
          <a:r>
            <a:rPr lang="en-US" sz="3200" b="0" i="0" kern="1200" dirty="0" smtClean="0"/>
            <a:t> = 20, </a:t>
          </a:r>
          <a:r>
            <a:rPr lang="el-GR" sz="3200" b="0" i="0" kern="1200" dirty="0" smtClean="0"/>
            <a:t>ένα σκορ 10 μονάδες πάνω από τον μέσο όρο θα έχει</a:t>
          </a:r>
          <a:r>
            <a:rPr lang="en-US" sz="3200" b="0" i="0" kern="1200" dirty="0" smtClean="0"/>
            <a:t> </a:t>
          </a:r>
          <a:r>
            <a:rPr lang="el-GR" sz="3200" b="0" i="0" kern="1200" dirty="0" smtClean="0"/>
            <a:t/>
          </a:r>
          <a:br>
            <a:rPr lang="el-GR" sz="3200" b="0" i="0" kern="1200" dirty="0" smtClean="0"/>
          </a:br>
          <a:r>
            <a:rPr lang="en-US" sz="3200" b="0" i="1" kern="1200" dirty="0" smtClean="0"/>
            <a:t>z</a:t>
          </a:r>
          <a:r>
            <a:rPr lang="en-US" sz="3200" b="0" i="0" kern="1200" dirty="0" smtClean="0"/>
            <a:t> = 1</a:t>
          </a:r>
          <a:endParaRPr lang="en-US" sz="3200" b="0" i="1" kern="1200" dirty="0"/>
        </a:p>
      </dsp:txBody>
      <dsp:txXfrm rot="-5400000">
        <a:off x="1608861" y="1836745"/>
        <a:ext cx="6710754" cy="1153192"/>
      </dsp:txXfrm>
    </dsp:sp>
    <dsp:sp modelId="{58B6EB87-F392-47DC-B136-263D2685120E}">
      <dsp:nvSpPr>
        <dsp:cNvPr id="0" name=""/>
        <dsp:cNvSpPr/>
      </dsp:nvSpPr>
      <dsp:spPr>
        <a:xfrm>
          <a:off x="0" y="1613208"/>
          <a:ext cx="160819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lvl="0" algn="ctr" defTabSz="2533650">
            <a:lnSpc>
              <a:spcPct val="90000"/>
            </a:lnSpc>
            <a:spcBef>
              <a:spcPct val="0"/>
            </a:spcBef>
            <a:spcAft>
              <a:spcPct val="35000"/>
            </a:spcAft>
          </a:pPr>
          <a:r>
            <a:rPr lang="el-GR" sz="5700" kern="1200" dirty="0" smtClean="0"/>
            <a:t>Σ</a:t>
          </a:r>
          <a:r>
            <a:rPr lang="en-US" sz="5700" kern="1200" dirty="0" smtClean="0"/>
            <a:t>/</a:t>
          </a:r>
          <a:r>
            <a:rPr lang="el-GR" sz="5700" kern="1200" dirty="0" smtClean="0"/>
            <a:t>Λ</a:t>
          </a:r>
          <a:endParaRPr lang="en-US" sz="5700" kern="1200" dirty="0"/>
        </a:p>
      </dsp:txBody>
      <dsp:txXfrm>
        <a:off x="74999" y="1688207"/>
        <a:ext cx="1458192" cy="1386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219883" y="-2525993"/>
          <a:ext cx="1277962" cy="658841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t>Αν </a:t>
          </a:r>
          <a:r>
            <a:rPr lang="en-US" sz="3200" b="0" i="1" kern="1200" dirty="0" smtClean="0"/>
            <a:t>z</a:t>
          </a:r>
          <a:r>
            <a:rPr lang="en-US" sz="3200" b="0" i="0" kern="1200" dirty="0" smtClean="0"/>
            <a:t> = +2 </a:t>
          </a:r>
          <a:r>
            <a:rPr lang="el-GR" sz="3200" b="0" i="0" kern="1200" dirty="0" smtClean="0"/>
            <a:t>τότε </a:t>
          </a:r>
          <a:r>
            <a:rPr lang="en-US" sz="3200" b="0" i="0" kern="1200" dirty="0" smtClean="0"/>
            <a:t>2</a:t>
          </a:r>
          <a:r>
            <a:rPr lang="el-GR" sz="3200" b="0" i="0" kern="1200" dirty="0" smtClean="0">
              <a:latin typeface="Arial"/>
              <a:cs typeface="Arial"/>
            </a:rPr>
            <a:t>σ</a:t>
          </a:r>
          <a:r>
            <a:rPr lang="en-US" sz="3200" b="0" i="0" kern="1200" dirty="0" smtClean="0">
              <a:latin typeface="Arial"/>
              <a:cs typeface="Arial"/>
            </a:rPr>
            <a:t> = 10 </a:t>
          </a:r>
          <a:r>
            <a:rPr lang="el-GR" sz="3200" b="0" i="0" kern="1200" dirty="0" smtClean="0">
              <a:latin typeface="Arial"/>
              <a:cs typeface="Arial"/>
            </a:rPr>
            <a:t>και σ</a:t>
          </a:r>
          <a:r>
            <a:rPr lang="en-US" sz="3200" b="0" i="0" kern="1200" dirty="0" smtClean="0"/>
            <a:t> = 5 </a:t>
          </a:r>
          <a:endParaRPr lang="en-US" sz="3200" b="0" i="0" kern="1200" dirty="0"/>
        </a:p>
      </dsp:txBody>
      <dsp:txXfrm rot="-5400000">
        <a:off x="1564656" y="191619"/>
        <a:ext cx="6526032" cy="1153192"/>
      </dsp:txXfrm>
    </dsp:sp>
    <dsp:sp modelId="{AFA92CD1-6C67-4687-8F3D-CC61949E98FA}">
      <dsp:nvSpPr>
        <dsp:cNvPr id="0" name=""/>
        <dsp:cNvSpPr/>
      </dsp:nvSpPr>
      <dsp:spPr>
        <a:xfrm>
          <a:off x="0" y="3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l-GR" sz="3400" kern="1200" dirty="0" smtClean="0"/>
            <a:t>Λάθος</a:t>
          </a:r>
          <a:endParaRPr lang="en-US" sz="3400" kern="1200" dirty="0"/>
        </a:p>
      </dsp:txBody>
      <dsp:txXfrm>
        <a:off x="74999" y="75037"/>
        <a:ext cx="1414332" cy="1386354"/>
      </dsp:txXfrm>
    </dsp:sp>
    <dsp:sp modelId="{755845BE-7611-4513-9893-C1C0F874F58D}">
      <dsp:nvSpPr>
        <dsp:cNvPr id="0" name=""/>
        <dsp:cNvSpPr/>
      </dsp:nvSpPr>
      <dsp:spPr>
        <a:xfrm rot="5400000">
          <a:off x="4220210" y="-978825"/>
          <a:ext cx="1277962" cy="658841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l-GR" sz="3200" b="0" i="0" kern="1200" dirty="0" smtClean="0"/>
            <a:t>Αν </a:t>
          </a:r>
          <a:r>
            <a:rPr lang="el-GR" sz="3200" b="0" i="0" kern="1200" dirty="0" smtClean="0">
              <a:latin typeface="Arial"/>
              <a:cs typeface="Arial"/>
            </a:rPr>
            <a:t>σ</a:t>
          </a:r>
          <a:r>
            <a:rPr lang="en-US" sz="3200" b="0" i="0" kern="1200" dirty="0" smtClean="0"/>
            <a:t> = 20 </a:t>
          </a:r>
          <a:r>
            <a:rPr lang="el-GR" sz="3200" b="0" i="0" kern="1200" dirty="0" smtClean="0"/>
            <a:t>τότε </a:t>
          </a:r>
          <a:r>
            <a:rPr lang="en-US" sz="3200" b="0" i="1" kern="1200" dirty="0" smtClean="0"/>
            <a:t>z</a:t>
          </a:r>
          <a:r>
            <a:rPr lang="en-US" sz="3200" b="0" i="0" kern="1200" dirty="0" smtClean="0"/>
            <a:t> = 10/20 = 0</a:t>
          </a:r>
          <a:r>
            <a:rPr lang="el-GR" sz="3200" b="0" i="0" kern="1200" dirty="0" smtClean="0"/>
            <a:t>,</a:t>
          </a:r>
          <a:r>
            <a:rPr lang="en-US" sz="3200" b="0" i="0" kern="1200" dirty="0" smtClean="0"/>
            <a:t>5</a:t>
          </a:r>
          <a:endParaRPr lang="en-US" sz="3200" b="0" i="0" kern="1200" dirty="0"/>
        </a:p>
      </dsp:txBody>
      <dsp:txXfrm rot="-5400000">
        <a:off x="1564983" y="1738787"/>
        <a:ext cx="6526032" cy="1153192"/>
      </dsp:txXfrm>
    </dsp:sp>
    <dsp:sp modelId="{58B6EB87-F392-47DC-B136-263D2685120E}">
      <dsp:nvSpPr>
        <dsp:cNvPr id="0" name=""/>
        <dsp:cNvSpPr/>
      </dsp:nvSpPr>
      <dsp:spPr>
        <a:xfrm>
          <a:off x="0" y="1613208"/>
          <a:ext cx="1564330" cy="1536352"/>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l-GR" sz="3400" kern="1200" dirty="0" smtClean="0"/>
            <a:t>Λάθος</a:t>
          </a:r>
          <a:endParaRPr lang="en-US" sz="3400" kern="1200" dirty="0"/>
        </a:p>
      </dsp:txBody>
      <dsp:txXfrm>
        <a:off x="74999" y="1688207"/>
        <a:ext cx="1414332" cy="1386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40BAC-B213-463D-ACCC-5A05CC017C6E}">
      <dsp:nvSpPr>
        <dsp:cNvPr id="0" name=""/>
        <dsp:cNvSpPr/>
      </dsp:nvSpPr>
      <dsp:spPr>
        <a:xfrm rot="5400000">
          <a:off x="4122208" y="-3334852"/>
          <a:ext cx="630666" cy="7431037"/>
        </a:xfrm>
        <a:prstGeom prst="round2SameRect">
          <a:avLst/>
        </a:prstGeom>
        <a:solidFill>
          <a:schemeClr val="accent3">
            <a:lumMod val="20000"/>
            <a:lumOff val="8000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t>59</a:t>
          </a:r>
          <a:endParaRPr lang="en-US" sz="3200" b="0" kern="1200" dirty="0"/>
        </a:p>
      </dsp:txBody>
      <dsp:txXfrm rot="-5400000">
        <a:off x="722023" y="96120"/>
        <a:ext cx="7400250" cy="569092"/>
      </dsp:txXfrm>
    </dsp:sp>
    <dsp:sp modelId="{AFA92CD1-6C67-4687-8F3D-CC61949E98FA}">
      <dsp:nvSpPr>
        <dsp:cNvPr id="0" name=""/>
        <dsp:cNvSpPr/>
      </dsp:nvSpPr>
      <dsp:spPr>
        <a:xfrm>
          <a:off x="0" y="1576"/>
          <a:ext cx="721682" cy="758180"/>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A</a:t>
          </a:r>
          <a:endParaRPr lang="en-US" sz="3800" kern="1200" dirty="0"/>
        </a:p>
      </dsp:txBody>
      <dsp:txXfrm>
        <a:off x="35230" y="36806"/>
        <a:ext cx="651222" cy="687720"/>
      </dsp:txXfrm>
    </dsp:sp>
    <dsp:sp modelId="{755845BE-7611-4513-9893-C1C0F874F58D}">
      <dsp:nvSpPr>
        <dsp:cNvPr id="0" name=""/>
        <dsp:cNvSpPr/>
      </dsp:nvSpPr>
      <dsp:spPr>
        <a:xfrm rot="5400000">
          <a:off x="4122548" y="-2522992"/>
          <a:ext cx="630666" cy="7431037"/>
        </a:xfrm>
        <a:prstGeom prst="round2SameRect">
          <a:avLst/>
        </a:prstGeom>
        <a:solidFill>
          <a:schemeClr val="accent3">
            <a:lumMod val="20000"/>
            <a:lumOff val="80000"/>
          </a:schemeClr>
        </a:solidFill>
        <a:ln w="9525" cap="flat" cmpd="sng" algn="ctr">
          <a:solidFill>
            <a:schemeClr val="accent3">
              <a:tint val="40000"/>
              <a:alpha val="90000"/>
              <a:hueOff val="3572285"/>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t>45</a:t>
          </a:r>
          <a:endParaRPr lang="en-US" sz="3200" b="0" kern="1200" dirty="0"/>
        </a:p>
      </dsp:txBody>
      <dsp:txXfrm rot="-5400000">
        <a:off x="722363" y="907980"/>
        <a:ext cx="7400250" cy="569092"/>
      </dsp:txXfrm>
    </dsp:sp>
    <dsp:sp modelId="{58B6EB87-F392-47DC-B136-263D2685120E}">
      <dsp:nvSpPr>
        <dsp:cNvPr id="0" name=""/>
        <dsp:cNvSpPr/>
      </dsp:nvSpPr>
      <dsp:spPr>
        <a:xfrm>
          <a:off x="0" y="797665"/>
          <a:ext cx="721682" cy="758180"/>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smtClean="0"/>
            <a:t>B</a:t>
          </a:r>
          <a:endParaRPr lang="en-US" sz="3800" kern="1200" dirty="0"/>
        </a:p>
      </dsp:txBody>
      <dsp:txXfrm>
        <a:off x="35230" y="832895"/>
        <a:ext cx="651222" cy="687720"/>
      </dsp:txXfrm>
    </dsp:sp>
    <dsp:sp modelId="{778B8AFF-C3C1-46B1-A83F-F7D567B8669A}">
      <dsp:nvSpPr>
        <dsp:cNvPr id="0" name=""/>
        <dsp:cNvSpPr/>
      </dsp:nvSpPr>
      <dsp:spPr>
        <a:xfrm rot="5400000">
          <a:off x="4085993" y="-1774584"/>
          <a:ext cx="630666" cy="7431037"/>
        </a:xfrm>
        <a:prstGeom prst="round2SameRect">
          <a:avLst/>
        </a:prstGeom>
        <a:solidFill>
          <a:schemeClr val="accent3">
            <a:lumMod val="20000"/>
            <a:lumOff val="80000"/>
          </a:schemeClr>
        </a:solidFill>
        <a:ln w="9525" cap="flat" cmpd="sng" algn="ctr">
          <a:solidFill>
            <a:schemeClr val="accent3">
              <a:tint val="40000"/>
              <a:alpha val="90000"/>
              <a:hueOff val="7144569"/>
              <a:satOff val="-9195"/>
              <a:lumOff val="-7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t>46</a:t>
          </a:r>
          <a:endParaRPr lang="en-US" sz="3200" b="0" kern="1200" dirty="0"/>
        </a:p>
      </dsp:txBody>
      <dsp:txXfrm rot="-5400000">
        <a:off x="685808" y="1656388"/>
        <a:ext cx="7400250" cy="569092"/>
      </dsp:txXfrm>
    </dsp:sp>
    <dsp:sp modelId="{DE68E687-9D18-4B83-8BB1-AF96C5EBBADD}">
      <dsp:nvSpPr>
        <dsp:cNvPr id="0" name=""/>
        <dsp:cNvSpPr/>
      </dsp:nvSpPr>
      <dsp:spPr>
        <a:xfrm>
          <a:off x="0" y="1593754"/>
          <a:ext cx="721682" cy="758180"/>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l-GR" sz="3800" kern="1200" dirty="0" smtClean="0"/>
            <a:t>Γ</a:t>
          </a:r>
          <a:endParaRPr lang="en-US" sz="3800" kern="1200" dirty="0"/>
        </a:p>
      </dsp:txBody>
      <dsp:txXfrm>
        <a:off x="35230" y="1628984"/>
        <a:ext cx="651222" cy="687720"/>
      </dsp:txXfrm>
    </dsp:sp>
    <dsp:sp modelId="{477E643D-46F8-4B7D-B309-B23FD3C9C6CF}">
      <dsp:nvSpPr>
        <dsp:cNvPr id="0" name=""/>
        <dsp:cNvSpPr/>
      </dsp:nvSpPr>
      <dsp:spPr>
        <a:xfrm rot="5400000">
          <a:off x="4122548" y="-930814"/>
          <a:ext cx="630666" cy="7431037"/>
        </a:xfrm>
        <a:prstGeom prst="round2SameRect">
          <a:avLst/>
        </a:prstGeom>
        <a:solidFill>
          <a:schemeClr val="accent3">
            <a:lumMod val="20000"/>
            <a:lumOff val="8000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smtClean="0"/>
            <a:t>55</a:t>
          </a:r>
          <a:endParaRPr lang="en-US" sz="3200" b="0" kern="1200" dirty="0"/>
        </a:p>
      </dsp:txBody>
      <dsp:txXfrm rot="-5400000">
        <a:off x="722363" y="2500158"/>
        <a:ext cx="7400250" cy="569092"/>
      </dsp:txXfrm>
    </dsp:sp>
    <dsp:sp modelId="{A6FC9C64-4C41-4D8E-B4C6-FA4E4F04F0C6}">
      <dsp:nvSpPr>
        <dsp:cNvPr id="0" name=""/>
        <dsp:cNvSpPr/>
      </dsp:nvSpPr>
      <dsp:spPr>
        <a:xfrm>
          <a:off x="0" y="2389843"/>
          <a:ext cx="721682" cy="758180"/>
        </a:xfrm>
        <a:prstGeom prst="round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l-GR" sz="3800" kern="1200" dirty="0" smtClean="0"/>
            <a:t>Δ</a:t>
          </a:r>
          <a:endParaRPr lang="en-US" sz="3800" kern="1200" dirty="0"/>
        </a:p>
      </dsp:txBody>
      <dsp:txXfrm>
        <a:off x="35230" y="2425073"/>
        <a:ext cx="651222" cy="6877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11">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12">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13">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1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15">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5">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6">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7">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8">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9">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10">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ＭＳ Ｐゴシック" charset="-128"/>
              </a:defRPr>
            </a:lvl1pPr>
          </a:lstStyle>
          <a:p>
            <a:pPr>
              <a:defRPr/>
            </a:pPr>
            <a:fld id="{281DF07E-75BE-4150-AA91-885A71E608B3}" type="datetimeFigureOut">
              <a:rPr lang="en-US"/>
              <a:pPr>
                <a:defRPr/>
              </a:pPr>
              <a:t>12/13/2021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919D11A9-AFCD-4585-8528-7E8E549F5F46}" type="slidenum">
              <a:rPr lang="en-US"/>
              <a:pPr>
                <a:defRPr/>
              </a:pPr>
              <a:t>‹#›</a:t>
            </a:fld>
            <a:endParaRPr lang="en-US"/>
          </a:p>
        </p:txBody>
      </p:sp>
    </p:spTree>
    <p:extLst>
      <p:ext uri="{BB962C8B-B14F-4D97-AF65-F5344CB8AC3E}">
        <p14:creationId xmlns:p14="http://schemas.microsoft.com/office/powerpoint/2010/main" val="253465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ＭＳ Ｐゴシック" charset="-128"/>
              </a:defRPr>
            </a:lvl1pPr>
          </a:lstStyle>
          <a:p>
            <a:pPr>
              <a:defRPr/>
            </a:pPr>
            <a:fld id="{B12ADFEA-E85C-402E-BAC4-731FD0DFD2BA}" type="datetimeFigureOut">
              <a:rPr lang="en-US"/>
              <a:pPr>
                <a:defRPr/>
              </a:pPr>
              <a:t>12/13/2021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ＭＳ Ｐゴシック" charset="-128"/>
              </a:defRPr>
            </a:lvl1pPr>
          </a:lstStyle>
          <a:p>
            <a:pPr>
              <a:defRPr/>
            </a:pPr>
            <a:fld id="{026AE2CC-CD50-42F8-AD4E-ACFD6CAC72E9}" type="slidenum">
              <a:rPr lang="en-US"/>
              <a:pPr>
                <a:defRPr/>
              </a:pPr>
              <a:t>‹#›</a:t>
            </a:fld>
            <a:endParaRPr lang="en-US"/>
          </a:p>
        </p:txBody>
      </p:sp>
    </p:spTree>
    <p:extLst>
      <p:ext uri="{BB962C8B-B14F-4D97-AF65-F5344CB8AC3E}">
        <p14:creationId xmlns:p14="http://schemas.microsoft.com/office/powerpoint/2010/main" val="648747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2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Remember that </a:t>
            </a:r>
            <a:r>
              <a:rPr lang="en-US" altLang="el-GR" i="1" smtClean="0"/>
              <a:t>z</a:t>
            </a:r>
            <a:r>
              <a:rPr lang="en-US" altLang="el-GR" smtClean="0"/>
              <a:t>-scores identify a specific location of a score in terms of deviations from the mean and relative to the standard deviation.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Equations 5.1 and 5.2.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5.3  A visual presentation of the question in Example 5.4. If 2 standard deviations correspond to a 6-point distance, then one standard deviation must equal 3 points.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5.4  A visual presentation of the question in Example 5.6. The 12-point distance from 42 to 54 corresponds to 3 standard deviations. Therefore, the standard deviation must be </a:t>
            </a:r>
            <a:r>
              <a:rPr lang="el-GR" altLang="el-GR" smtClean="0"/>
              <a:t>σ</a:t>
            </a:r>
            <a:r>
              <a:rPr lang="en-US" altLang="el-GR" smtClean="0"/>
              <a:t> = 4. Also, the score </a:t>
            </a:r>
            <a:r>
              <a:rPr lang="en-US" altLang="el-GR" i="1" smtClean="0"/>
              <a:t>X</a:t>
            </a:r>
            <a:r>
              <a:rPr lang="en-US" altLang="el-GR" smtClean="0"/>
              <a:t> = 42 is below the mean by one standard deviation, so the mean must be </a:t>
            </a:r>
            <a:r>
              <a:rPr lang="el-GR" altLang="el-GR" smtClean="0"/>
              <a:t>μ</a:t>
            </a:r>
            <a:r>
              <a:rPr lang="en-US" altLang="el-GR" smtClean="0"/>
              <a:t> = 46.</a:t>
            </a:r>
          </a:p>
        </p:txBody>
      </p:sp>
    </p:spTree>
    <p:extLst>
      <p:ext uri="{BB962C8B-B14F-4D97-AF65-F5344CB8AC3E}">
        <p14:creationId xmlns:p14="http://schemas.microsoft.com/office/powerpoint/2010/main" val="426218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5.5  An entire population of scores is transformed into </a:t>
            </a:r>
            <a:r>
              <a:rPr lang="en-US" altLang="el-GR" i="1" smtClean="0"/>
              <a:t>z</a:t>
            </a:r>
            <a:r>
              <a:rPr lang="en-US" altLang="el-GR" smtClean="0"/>
              <a:t>-scores. The transformation does not change the shape of the population, but the mean is transformed into a value of 0 and the standard deviation is transformed to a value of 1.</a:t>
            </a:r>
          </a:p>
        </p:txBody>
      </p:sp>
    </p:spTree>
    <p:extLst>
      <p:ext uri="{BB962C8B-B14F-4D97-AF65-F5344CB8AC3E}">
        <p14:creationId xmlns:p14="http://schemas.microsoft.com/office/powerpoint/2010/main" val="106717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5.6 Following a </a:t>
            </a:r>
            <a:r>
              <a:rPr lang="en-US" altLang="el-GR" i="1" smtClean="0"/>
              <a:t>z</a:t>
            </a:r>
            <a:r>
              <a:rPr lang="en-US" altLang="el-GR" smtClean="0"/>
              <a:t>-score transformation, the </a:t>
            </a:r>
            <a:r>
              <a:rPr lang="en-US" altLang="el-GR" i="1" smtClean="0"/>
              <a:t>X</a:t>
            </a:r>
            <a:r>
              <a:rPr lang="en-US" altLang="el-GR" smtClean="0"/>
              <a:t>-axis is relabeled in </a:t>
            </a:r>
            <a:r>
              <a:rPr lang="en-US" altLang="el-GR" i="1" smtClean="0"/>
              <a:t>z</a:t>
            </a:r>
            <a:r>
              <a:rPr lang="en-US" altLang="el-GR" smtClean="0"/>
              <a:t>-score units. The distance that is equivalent to 1 standard deviation of the </a:t>
            </a:r>
            <a:r>
              <a:rPr lang="en-US" altLang="el-GR" i="1" smtClean="0"/>
              <a:t>X</a:t>
            </a:r>
            <a:r>
              <a:rPr lang="en-US" altLang="el-GR" smtClean="0"/>
              <a:t>-axis (</a:t>
            </a:r>
            <a:r>
              <a:rPr lang="el-GR" altLang="el-GR" smtClean="0"/>
              <a:t>σ</a:t>
            </a:r>
            <a:r>
              <a:rPr lang="en-US" altLang="el-GR" smtClean="0"/>
              <a:t> = 10 points in this example) corresponds to 1 point on the </a:t>
            </a:r>
            <a:r>
              <a:rPr lang="en-US" altLang="el-GR" i="1" smtClean="0"/>
              <a:t>z</a:t>
            </a:r>
            <a:r>
              <a:rPr lang="en-US" altLang="el-GR" smtClean="0"/>
              <a:t>-score scale</a:t>
            </a:r>
          </a:p>
        </p:txBody>
      </p:sp>
    </p:spTree>
    <p:extLst>
      <p:ext uri="{BB962C8B-B14F-4D97-AF65-F5344CB8AC3E}">
        <p14:creationId xmlns:p14="http://schemas.microsoft.com/office/powerpoint/2010/main" val="86403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5.7  Transforming a distribution of raw scores (a) into </a:t>
            </a:r>
            <a:r>
              <a:rPr lang="en-US" altLang="el-GR" i="1" smtClean="0"/>
              <a:t>z</a:t>
            </a:r>
            <a:r>
              <a:rPr lang="en-US" altLang="el-GR" smtClean="0"/>
              <a:t>-scores (b) will not change the shape of the distribution.</a:t>
            </a:r>
          </a:p>
        </p:txBody>
      </p:sp>
    </p:spTree>
    <p:extLst>
      <p:ext uri="{BB962C8B-B14F-4D97-AF65-F5344CB8AC3E}">
        <p14:creationId xmlns:p14="http://schemas.microsoft.com/office/powerpoint/2010/main" val="2058497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437754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298091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5.8  The distribution of exam scores from Example 5.7. The original distribution  was standardized to produce a new distribution with </a:t>
            </a:r>
            <a:r>
              <a:rPr lang="el-GR" altLang="el-GR" smtClean="0"/>
              <a:t>μ</a:t>
            </a:r>
            <a:r>
              <a:rPr lang="en-US" altLang="el-GR" smtClean="0"/>
              <a:t> = 50 and </a:t>
            </a:r>
            <a:r>
              <a:rPr lang="el-GR" altLang="el-GR" smtClean="0"/>
              <a:t>σ</a:t>
            </a:r>
            <a:r>
              <a:rPr lang="en-US" altLang="el-GR" smtClean="0"/>
              <a:t> = 10. Note that each individual is identified by an original score, a </a:t>
            </a:r>
            <a:r>
              <a:rPr lang="en-US" altLang="el-GR" i="1" smtClean="0"/>
              <a:t>z</a:t>
            </a:r>
            <a:r>
              <a:rPr lang="en-US" altLang="el-GR" smtClean="0"/>
              <a:t>-score, and a new, standardized score. For example, Joe has an original score of 43, a </a:t>
            </a:r>
            <a:r>
              <a:rPr lang="en-US" altLang="el-GR" i="1" smtClean="0"/>
              <a:t>z</a:t>
            </a:r>
            <a:r>
              <a:rPr lang="en-US" altLang="el-GR" smtClean="0"/>
              <a:t>-score of -1.00, and a standardized score of 40.</a:t>
            </a:r>
          </a:p>
        </p:txBody>
      </p:sp>
    </p:spTree>
    <p:extLst>
      <p:ext uri="{BB962C8B-B14F-4D97-AF65-F5344CB8AC3E}">
        <p14:creationId xmlns:p14="http://schemas.microsoft.com/office/powerpoint/2010/main" val="1278516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5.9  A diagram of a research study. The goal of the study is to evaluate the effect of a treatment. A sample is selected from the populations and the treatment is administered to the sample. If, after treatment, the individuals are noticeably different for the individuals in the original population, then we have evidence that the treatment does have an effect.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5.10  The distribution of weights for the population of adult rats. Note that individuals with </a:t>
            </a:r>
            <a:r>
              <a:rPr lang="en-US" altLang="el-GR" i="1" smtClean="0"/>
              <a:t>z</a:t>
            </a:r>
            <a:r>
              <a:rPr lang="en-US" altLang="el-GR" smtClean="0"/>
              <a:t>-scores near 0 are typical or representative. However, individuals with </a:t>
            </a:r>
            <a:r>
              <a:rPr lang="en-US" altLang="el-GR" i="1" smtClean="0"/>
              <a:t>z</a:t>
            </a:r>
            <a:r>
              <a:rPr lang="en-US" altLang="el-GR" smtClean="0"/>
              <a:t>-scores beyond +2.00 and -2.00 are extreme and noticeably different from most of the others in the distribution.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In chapter 6, we had information about the population and, using the theory of Sampling Distribution (chapter 7), we learned about the properties of samples. (what are they?)</a:t>
            </a:r>
          </a:p>
          <a:p>
            <a:r>
              <a:rPr lang="en-US" dirty="0" smtClean="0"/>
              <a:t>Sampling Distribution also give us the foundation that allows us to take a sample and use it to estimate a population parameter. (a reversed process)</a:t>
            </a:r>
          </a:p>
          <a:p>
            <a:endParaRPr lang="el-GR" dirty="0"/>
          </a:p>
        </p:txBody>
      </p:sp>
      <p:sp>
        <p:nvSpPr>
          <p:cNvPr id="4" name="Θέση αριθμού διαφάνειας 3"/>
          <p:cNvSpPr>
            <a:spLocks noGrp="1"/>
          </p:cNvSpPr>
          <p:nvPr>
            <p:ph type="sldNum" sz="quarter" idx="10"/>
          </p:nvPr>
        </p:nvSpPr>
        <p:spPr/>
        <p:txBody>
          <a:bodyPr/>
          <a:lstStyle/>
          <a:p>
            <a:fld id="{484E978C-4B44-41F3-8E2D-847C4A9EB577}"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883820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ltLang="el-GR" sz="2400" dirty="0" smtClean="0"/>
              <a:t>A </a:t>
            </a:r>
            <a:r>
              <a:rPr lang="en-US" altLang="el-GR" sz="2400" b="1" dirty="0" smtClean="0">
                <a:solidFill>
                  <a:srgbClr val="663300"/>
                </a:solidFill>
              </a:rPr>
              <a:t>point estimate</a:t>
            </a:r>
            <a:r>
              <a:rPr lang="en-US" altLang="el-GR" sz="2400" dirty="0" smtClean="0"/>
              <a:t> is a single number, </a:t>
            </a:r>
          </a:p>
          <a:p>
            <a:pPr lvl="1">
              <a:lnSpc>
                <a:spcPct val="90000"/>
              </a:lnSpc>
            </a:pPr>
            <a:r>
              <a:rPr lang="en-US" altLang="el-GR" sz="1800" dirty="0" smtClean="0"/>
              <a:t>How much uncertainty is associated with a point estimate of a population parameter?</a:t>
            </a:r>
          </a:p>
          <a:p>
            <a:r>
              <a:rPr lang="en-US" altLang="el-GR" sz="2000" dirty="0" smtClean="0"/>
              <a:t>An </a:t>
            </a:r>
            <a:r>
              <a:rPr lang="en-US" altLang="el-GR" sz="2000" b="1" dirty="0" smtClean="0"/>
              <a:t>interval estimate</a:t>
            </a:r>
            <a:r>
              <a:rPr lang="en-US" altLang="el-GR" sz="2000" dirty="0" smtClean="0"/>
              <a:t> provides more information about a population characteristic than does a point estimate.</a:t>
            </a:r>
            <a:r>
              <a:rPr lang="en-US" altLang="el-GR" sz="2000" dirty="0" smtClean="0">
                <a:solidFill>
                  <a:schemeClr val="folHlink"/>
                </a:solidFill>
              </a:rPr>
              <a:t>  </a:t>
            </a:r>
            <a:r>
              <a:rPr lang="en-US" altLang="el-GR" sz="2000" dirty="0" smtClean="0"/>
              <a:t>It provides a confidence level for the estimate. Such interval estimates are called </a:t>
            </a:r>
            <a:r>
              <a:rPr lang="en-US" altLang="el-GR" sz="2000" b="1" dirty="0" smtClean="0">
                <a:solidFill>
                  <a:srgbClr val="663300"/>
                </a:solidFill>
              </a:rPr>
              <a:t>confidence intervals</a:t>
            </a:r>
          </a:p>
          <a:p>
            <a:endParaRPr lang="el-GR" dirty="0"/>
          </a:p>
        </p:txBody>
      </p:sp>
      <p:sp>
        <p:nvSpPr>
          <p:cNvPr id="4" name="Θέση αριθμού διαφάνειας 3"/>
          <p:cNvSpPr>
            <a:spLocks noGrp="1"/>
          </p:cNvSpPr>
          <p:nvPr>
            <p:ph type="sldNum" sz="quarter" idx="10"/>
          </p:nvPr>
        </p:nvSpPr>
        <p:spPr/>
        <p:txBody>
          <a:bodyPr/>
          <a:lstStyle/>
          <a:p>
            <a:fld id="{484E978C-4B44-41F3-8E2D-847C4A9EB577}"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3850855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ltLang="el-GR" sz="2400" dirty="0" smtClean="0"/>
              <a:t>A </a:t>
            </a:r>
            <a:r>
              <a:rPr lang="en-US" altLang="el-GR" sz="2400" b="1" dirty="0" smtClean="0">
                <a:solidFill>
                  <a:srgbClr val="663300"/>
                </a:solidFill>
              </a:rPr>
              <a:t>point estimate</a:t>
            </a:r>
            <a:r>
              <a:rPr lang="en-US" altLang="el-GR" sz="2400" dirty="0" smtClean="0"/>
              <a:t> is a single number, </a:t>
            </a:r>
          </a:p>
          <a:p>
            <a:pPr lvl="1">
              <a:lnSpc>
                <a:spcPct val="90000"/>
              </a:lnSpc>
            </a:pPr>
            <a:r>
              <a:rPr lang="en-US" altLang="el-GR" sz="1800" dirty="0" smtClean="0"/>
              <a:t>How much uncertainty is associated with a point estimate of a population parameter?</a:t>
            </a:r>
          </a:p>
          <a:p>
            <a:r>
              <a:rPr lang="en-US" altLang="el-GR" sz="2000" dirty="0" smtClean="0"/>
              <a:t>An </a:t>
            </a:r>
            <a:r>
              <a:rPr lang="en-US" altLang="el-GR" sz="2000" b="1" dirty="0" smtClean="0"/>
              <a:t>interval estimate</a:t>
            </a:r>
            <a:r>
              <a:rPr lang="en-US" altLang="el-GR" sz="2000" dirty="0" smtClean="0"/>
              <a:t> provides more information about a population characteristic than does a point estimate.</a:t>
            </a:r>
            <a:r>
              <a:rPr lang="en-US" altLang="el-GR" sz="2000" dirty="0" smtClean="0">
                <a:solidFill>
                  <a:schemeClr val="folHlink"/>
                </a:solidFill>
              </a:rPr>
              <a:t>  </a:t>
            </a:r>
            <a:r>
              <a:rPr lang="en-US" altLang="el-GR" sz="2000" dirty="0" smtClean="0"/>
              <a:t>It provides a confidence level for the estimate. Such interval estimates are called </a:t>
            </a:r>
            <a:r>
              <a:rPr lang="en-US" altLang="el-GR" sz="2000" b="1" dirty="0" smtClean="0">
                <a:solidFill>
                  <a:srgbClr val="663300"/>
                </a:solidFill>
              </a:rPr>
              <a:t>confidence intervals</a:t>
            </a:r>
          </a:p>
          <a:p>
            <a:endParaRPr lang="el-GR" dirty="0"/>
          </a:p>
        </p:txBody>
      </p:sp>
      <p:sp>
        <p:nvSpPr>
          <p:cNvPr id="4" name="Θέση αριθμού διαφάνειας 3"/>
          <p:cNvSpPr>
            <a:spLocks noGrp="1"/>
          </p:cNvSpPr>
          <p:nvPr>
            <p:ph type="sldNum" sz="quarter" idx="10"/>
          </p:nvPr>
        </p:nvSpPr>
        <p:spPr/>
        <p:txBody>
          <a:bodyPr/>
          <a:lstStyle/>
          <a:p>
            <a:fld id="{484E978C-4B44-41F3-8E2D-847C4A9EB577}"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4018309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lvl="1" indent="0">
              <a:lnSpc>
                <a:spcPct val="110000"/>
              </a:lnSpc>
              <a:buNone/>
            </a:pPr>
            <a:r>
              <a:rPr lang="en-US" altLang="el-GR" sz="2400" dirty="0" smtClean="0"/>
              <a:t>the amount of imprecision in the estimate of the population parameter</a:t>
            </a:r>
          </a:p>
          <a:p>
            <a:pPr marL="457200" lvl="1" indent="0">
              <a:lnSpc>
                <a:spcPct val="110000"/>
              </a:lnSpc>
              <a:buNone/>
            </a:pPr>
            <a:r>
              <a:rPr lang="en-US" altLang="el-GR" sz="2400" dirty="0" smtClean="0"/>
              <a:t>the amount added and subtracted to the point estimate to form the confidence interval</a:t>
            </a:r>
          </a:p>
          <a:p>
            <a:endParaRPr lang="el-GR" dirty="0"/>
          </a:p>
        </p:txBody>
      </p:sp>
      <p:sp>
        <p:nvSpPr>
          <p:cNvPr id="4" name="Θέση αριθμού διαφάνειας 3"/>
          <p:cNvSpPr>
            <a:spLocks noGrp="1"/>
          </p:cNvSpPr>
          <p:nvPr>
            <p:ph type="sldNum" sz="quarter" idx="10"/>
          </p:nvPr>
        </p:nvSpPr>
        <p:spPr/>
        <p:txBody>
          <a:bodyPr/>
          <a:lstStyle/>
          <a:p>
            <a:fld id="{484E978C-4B44-41F3-8E2D-847C4A9EB577}"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60758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lnSpcReduction="10000"/>
          </a:bodyPr>
          <a:lstStyle/>
          <a:p>
            <a:r>
              <a:rPr lang="en-US" dirty="0" smtClean="0"/>
              <a:t>To determine the required sample size for the mean, you must know:</a:t>
            </a:r>
            <a:endParaRPr lang="el-GR" dirty="0" smtClean="0"/>
          </a:p>
          <a:p>
            <a:r>
              <a:rPr lang="en-US" dirty="0" smtClean="0"/>
              <a:t>The desired level of confidence (1 - </a:t>
            </a:r>
            <a:r>
              <a:rPr lang="el-GR" dirty="0" smtClean="0"/>
              <a:t>α</a:t>
            </a:r>
            <a:r>
              <a:rPr lang="en-US" dirty="0" smtClean="0"/>
              <a:t>), which determines the critical Z value</a:t>
            </a:r>
          </a:p>
          <a:p>
            <a:r>
              <a:rPr lang="en-US" dirty="0" smtClean="0"/>
              <a:t>The acceptable sampling error (margin of error), e</a:t>
            </a:r>
          </a:p>
          <a:p>
            <a:r>
              <a:rPr lang="en-US" dirty="0" smtClean="0"/>
              <a:t>The standard deviation, σ</a:t>
            </a:r>
          </a:p>
          <a:p>
            <a:pPr>
              <a:lnSpc>
                <a:spcPct val="115000"/>
              </a:lnSpc>
              <a:spcBef>
                <a:spcPct val="60000"/>
              </a:spcBef>
            </a:pPr>
            <a:r>
              <a:rPr lang="en-US" altLang="el-GR" sz="2400" dirty="0" smtClean="0"/>
              <a:t>If unknown,  </a:t>
            </a:r>
            <a:r>
              <a:rPr lang="el-GR" altLang="el-GR" sz="2400" dirty="0" smtClean="0">
                <a:cs typeface="Arial" charset="0"/>
                <a:sym typeface="Symbol" pitchFamily="18" charset="2"/>
              </a:rPr>
              <a:t>σ</a:t>
            </a:r>
            <a:r>
              <a:rPr lang="en-US" altLang="el-GR" sz="2400" dirty="0" smtClean="0">
                <a:cs typeface="Arial" charset="0"/>
                <a:sym typeface="Symbol" pitchFamily="18" charset="2"/>
              </a:rPr>
              <a:t> </a:t>
            </a:r>
            <a:r>
              <a:rPr lang="en-US" altLang="el-GR" sz="2400" dirty="0" smtClean="0">
                <a:sym typeface="Symbol" pitchFamily="18" charset="2"/>
              </a:rPr>
              <a:t> can be estimated when using the required sample size formula</a:t>
            </a:r>
            <a:endParaRPr lang="en-US" altLang="el-GR" sz="2400" dirty="0" smtClean="0"/>
          </a:p>
          <a:p>
            <a:pPr lvl="1">
              <a:lnSpc>
                <a:spcPct val="115000"/>
              </a:lnSpc>
              <a:spcBef>
                <a:spcPct val="60000"/>
              </a:spcBef>
            </a:pPr>
            <a:r>
              <a:rPr lang="en-US" altLang="el-GR" sz="2400" dirty="0" smtClean="0"/>
              <a:t>Use a value for  </a:t>
            </a:r>
            <a:r>
              <a:rPr lang="el-GR" altLang="el-GR" sz="2400" dirty="0" smtClean="0">
                <a:cs typeface="Arial" charset="0"/>
                <a:sym typeface="Symbol" pitchFamily="18" charset="2"/>
              </a:rPr>
              <a:t>σ</a:t>
            </a:r>
            <a:r>
              <a:rPr lang="en-US" altLang="el-GR" sz="2400" dirty="0" smtClean="0">
                <a:sym typeface="Symbol" pitchFamily="18" charset="2"/>
              </a:rPr>
              <a:t>  that is expected to be at least as large as the true  </a:t>
            </a:r>
            <a:r>
              <a:rPr lang="el-GR" altLang="el-GR" sz="2400" dirty="0" smtClean="0">
                <a:cs typeface="Arial" charset="0"/>
                <a:sym typeface="Symbol" pitchFamily="18" charset="2"/>
              </a:rPr>
              <a:t>σ</a:t>
            </a:r>
            <a:endParaRPr lang="en-US" altLang="el-GR" sz="2400" dirty="0" smtClean="0">
              <a:sym typeface="Symbol" pitchFamily="18" charset="2"/>
            </a:endParaRPr>
          </a:p>
          <a:p>
            <a:pPr lvl="1">
              <a:lnSpc>
                <a:spcPct val="115000"/>
              </a:lnSpc>
              <a:spcBef>
                <a:spcPct val="60000"/>
              </a:spcBef>
            </a:pPr>
            <a:r>
              <a:rPr lang="en-US" altLang="el-GR" sz="2400" dirty="0" smtClean="0">
                <a:sym typeface="Symbol" pitchFamily="18" charset="2"/>
              </a:rPr>
              <a:t>Select a pilot sample and estimate  </a:t>
            </a:r>
            <a:r>
              <a:rPr lang="el-GR" altLang="el-GR" sz="2400" dirty="0" smtClean="0">
                <a:cs typeface="Arial" charset="0"/>
                <a:sym typeface="Symbol" pitchFamily="18" charset="2"/>
              </a:rPr>
              <a:t>σ</a:t>
            </a:r>
            <a:r>
              <a:rPr lang="en-US" altLang="el-GR" sz="2400" dirty="0" smtClean="0">
                <a:cs typeface="Arial" charset="0"/>
                <a:sym typeface="Symbol" pitchFamily="18" charset="2"/>
              </a:rPr>
              <a:t> </a:t>
            </a:r>
            <a:r>
              <a:rPr lang="en-US" altLang="el-GR" sz="2400" dirty="0" smtClean="0">
                <a:sym typeface="Symbol" pitchFamily="18" charset="2"/>
              </a:rPr>
              <a:t> with the sample standard deviation,  S</a:t>
            </a:r>
            <a:r>
              <a:rPr lang="en-US" altLang="el-GR" sz="2400" dirty="0" smtClean="0"/>
              <a:t> </a:t>
            </a:r>
          </a:p>
          <a:p>
            <a:endParaRPr lang="el-GR" dirty="0"/>
          </a:p>
        </p:txBody>
      </p:sp>
      <p:sp>
        <p:nvSpPr>
          <p:cNvPr id="4" name="Θέση αριθμού διαφάνειας 3"/>
          <p:cNvSpPr>
            <a:spLocks noGrp="1"/>
          </p:cNvSpPr>
          <p:nvPr>
            <p:ph type="sldNum" sz="quarter" idx="10"/>
          </p:nvPr>
        </p:nvSpPr>
        <p:spPr/>
        <p:txBody>
          <a:bodyPr/>
          <a:lstStyle/>
          <a:p>
            <a:fld id="{484E978C-4B44-41F3-8E2D-847C4A9EB577}"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0940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5.1  Two distributions of exam scores. For both distributions, </a:t>
            </a:r>
            <a:r>
              <a:rPr lang="el-GR" altLang="el-GR" smtClean="0"/>
              <a:t>μ</a:t>
            </a:r>
            <a:r>
              <a:rPr lang="en-US" altLang="el-GR" smtClean="0"/>
              <a:t> = 70, but for one distribution, </a:t>
            </a:r>
            <a:r>
              <a:rPr lang="el-GR" altLang="el-GR" smtClean="0"/>
              <a:t>σ</a:t>
            </a:r>
            <a:r>
              <a:rPr lang="en-US" altLang="el-GR" smtClean="0"/>
              <a:t> = 3 and for the other, </a:t>
            </a:r>
            <a:r>
              <a:rPr lang="el-GR" altLang="el-GR" smtClean="0"/>
              <a:t>σ</a:t>
            </a:r>
            <a:r>
              <a:rPr lang="en-US" altLang="el-GR" smtClean="0"/>
              <a:t> = 12. The relative position of </a:t>
            </a:r>
            <a:r>
              <a:rPr lang="en-US" altLang="el-GR" i="1" smtClean="0"/>
              <a:t>X</a:t>
            </a:r>
            <a:r>
              <a:rPr lang="en-US" altLang="el-GR" smtClean="0"/>
              <a:t> = 76 is very different for the two distributions.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l-GR" smtClean="0"/>
              <a:t>FIGURE 5.2  The relationship between </a:t>
            </a:r>
            <a:r>
              <a:rPr lang="en-US" altLang="el-GR" i="1" smtClean="0"/>
              <a:t>z</a:t>
            </a:r>
            <a:r>
              <a:rPr lang="en-US" altLang="el-GR" smtClean="0"/>
              <a:t>-score values and locations in a population distribution.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5" name="Θέση υποσέλιδου 4"/>
          <p:cNvSpPr>
            <a:spLocks noGrp="1"/>
          </p:cNvSpPr>
          <p:nvPr>
            <p:ph type="ftr" sz="quarter" idx="11"/>
          </p:nvPr>
        </p:nvSpPr>
        <p:spPr/>
        <p:txBody>
          <a:bodyPr/>
          <a:lstStyle/>
          <a:p>
            <a:pPr>
              <a:defRPr/>
            </a:pPr>
            <a:endParaRPr lang="en-US"/>
          </a:p>
        </p:txBody>
      </p:sp>
      <p:sp>
        <p:nvSpPr>
          <p:cNvPr id="6" name="Θέση αριθμού διαφάνειας 5"/>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87411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5" name="Θέση υποσέλιδου 4"/>
          <p:cNvSpPr>
            <a:spLocks noGrp="1"/>
          </p:cNvSpPr>
          <p:nvPr>
            <p:ph type="ftr" sz="quarter" idx="11"/>
          </p:nvPr>
        </p:nvSpPr>
        <p:spPr/>
        <p:txBody>
          <a:bodyPr/>
          <a:lstStyle/>
          <a:p>
            <a:pPr>
              <a:defRPr/>
            </a:pPr>
            <a:endParaRPr lang="en-US"/>
          </a:p>
        </p:txBody>
      </p:sp>
      <p:sp>
        <p:nvSpPr>
          <p:cNvPr id="6" name="Θέση αριθμού διαφάνειας 5"/>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80948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5" name="Θέση υποσέλιδου 4"/>
          <p:cNvSpPr>
            <a:spLocks noGrp="1"/>
          </p:cNvSpPr>
          <p:nvPr>
            <p:ph type="ftr" sz="quarter" idx="11"/>
          </p:nvPr>
        </p:nvSpPr>
        <p:spPr/>
        <p:txBody>
          <a:bodyPr/>
          <a:lstStyle/>
          <a:p>
            <a:pPr>
              <a:defRPr/>
            </a:pPr>
            <a:endParaRPr lang="en-US"/>
          </a:p>
        </p:txBody>
      </p:sp>
      <p:sp>
        <p:nvSpPr>
          <p:cNvPr id="6" name="Θέση αριθμού διαφάνειας 5"/>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322919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smtClean="0"/>
            </a:lvl1pPr>
          </a:lstStyle>
          <a:p>
            <a:pPr>
              <a:defRPr/>
            </a:pPr>
            <a:fld id="{54E0CC6D-6948-492A-BB8B-ADE55DE65820}" type="datetimeFigureOut">
              <a:rPr lang="en-US"/>
              <a:pPr>
                <a:defRPr/>
              </a:pPr>
              <a:t>12/13/2021</a:t>
            </a:fld>
            <a:endParaRPr lang="en-US"/>
          </a:p>
        </p:txBody>
      </p:sp>
      <p:sp>
        <p:nvSpPr>
          <p:cNvPr id="4"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BE7A353C-93A0-455C-8264-27327466B28D}" type="slidenum">
              <a:rPr lang="en-US"/>
              <a:pPr>
                <a:defRPr/>
              </a:pPr>
              <a:t>‹#›</a:t>
            </a:fld>
            <a:endParaRPr lang="en-US"/>
          </a:p>
        </p:txBody>
      </p:sp>
    </p:spTree>
    <p:extLst>
      <p:ext uri="{BB962C8B-B14F-4D97-AF65-F5344CB8AC3E}">
        <p14:creationId xmlns:p14="http://schemas.microsoft.com/office/powerpoint/2010/main" val="104059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457200" y="16764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1"/>
          </p:nvPr>
        </p:nvSpPr>
        <p:spPr>
          <a:xfrm>
            <a:off x="457200" y="3962400"/>
            <a:ext cx="82296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0984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60133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1048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0557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29046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73999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4027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5" name="Θέση υποσέλιδου 4"/>
          <p:cNvSpPr>
            <a:spLocks noGrp="1"/>
          </p:cNvSpPr>
          <p:nvPr>
            <p:ph type="ftr" sz="quarter" idx="11"/>
          </p:nvPr>
        </p:nvSpPr>
        <p:spPr/>
        <p:txBody>
          <a:bodyPr/>
          <a:lstStyle/>
          <a:p>
            <a:pPr>
              <a:defRPr/>
            </a:pPr>
            <a:endParaRPr lang="en-US"/>
          </a:p>
        </p:txBody>
      </p:sp>
      <p:sp>
        <p:nvSpPr>
          <p:cNvPr id="6" name="Θέση αριθμού διαφάνειας 5"/>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1719276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88742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53846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18021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69492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A7316F-83F2-4B6E-8C21-E1143410759F}" type="datetimeFigureOut">
              <a:rPr lang="el-GR" smtClean="0">
                <a:solidFill>
                  <a:prstClr val="black">
                    <a:tint val="75000"/>
                  </a:prstClr>
                </a:solidFill>
              </a:rPr>
              <a:pPr/>
              <a:t>13/12/2021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E85629B-F688-4BAD-BB38-088B9CDCD06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63983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6" name="Rectangle 4" descr="Large confetti"/>
          <p:cNvSpPr>
            <a:spLocks noChangeArrowheads="1"/>
          </p:cNvSpPr>
          <p:nvPr/>
        </p:nvSpPr>
        <p:spPr bwMode="ltGray">
          <a:xfrm>
            <a:off x="484188" y="1549400"/>
            <a:ext cx="8158162" cy="1689100"/>
          </a:xfrm>
          <a:prstGeom prst="rect">
            <a:avLst/>
          </a:prstGeom>
          <a:pattFill prst="lgConfetti">
            <a:fgClr>
              <a:schemeClr val="accent2">
                <a:alpha val="50000"/>
              </a:schemeClr>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3077" name="AutoShape 5"/>
          <p:cNvSpPr>
            <a:spLocks noChangeArrowheads="1"/>
          </p:cNvSpPr>
          <p:nvPr/>
        </p:nvSpPr>
        <p:spPr bwMode="ltGray">
          <a:xfrm>
            <a:off x="228600" y="3206750"/>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3129" name="AutoShape 57"/>
          <p:cNvSpPr>
            <a:spLocks noChangeArrowheads="1"/>
          </p:cNvSpPr>
          <p:nvPr/>
        </p:nvSpPr>
        <p:spPr bwMode="ltGray">
          <a:xfrm>
            <a:off x="228600" y="1482725"/>
            <a:ext cx="8686800" cy="77788"/>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3130" name="AutoShape 58"/>
          <p:cNvSpPr>
            <a:spLocks noChangeArrowheads="1"/>
          </p:cNvSpPr>
          <p:nvPr/>
        </p:nvSpPr>
        <p:spPr bwMode="ltGray">
          <a:xfrm>
            <a:off x="8623300" y="124618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3131" name="AutoShape 59"/>
          <p:cNvSpPr>
            <a:spLocks noChangeArrowheads="1"/>
          </p:cNvSpPr>
          <p:nvPr/>
        </p:nvSpPr>
        <p:spPr bwMode="ltGray">
          <a:xfrm>
            <a:off x="434975" y="1252538"/>
            <a:ext cx="77788" cy="2235200"/>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3133" name="AutoShape 61"/>
          <p:cNvSpPr>
            <a:spLocks noChangeArrowheads="1"/>
          </p:cNvSpPr>
          <p:nvPr/>
        </p:nvSpPr>
        <p:spPr bwMode="ltGray">
          <a:xfrm>
            <a:off x="2830513" y="5783263"/>
            <a:ext cx="3481387" cy="77787"/>
          </a:xfrm>
          <a:prstGeom prst="roundRect">
            <a:avLst>
              <a:gd name="adj" fmla="val 5000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3134" name="Rectangle 62"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3135" name="Rectangle 63"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pPr lvl="0"/>
            <a:r>
              <a:rPr lang="en-US" altLang="el-GR" noProof="0" smtClean="0"/>
              <a:t>Click to edit Master title style</a:t>
            </a:r>
          </a:p>
        </p:txBody>
      </p:sp>
      <p:sp>
        <p:nvSpPr>
          <p:cNvPr id="3136" name="Rectangle 64"/>
          <p:cNvSpPr>
            <a:spLocks noGrp="1" noChangeArrowheads="1"/>
          </p:cNvSpPr>
          <p:nvPr>
            <p:ph type="subTitle" idx="1"/>
          </p:nvPr>
        </p:nvSpPr>
        <p:spPr>
          <a:xfrm>
            <a:off x="1371600" y="3746500"/>
            <a:ext cx="6400800" cy="1752600"/>
          </a:xfrm>
        </p:spPr>
        <p:txBody>
          <a:bodyPr/>
          <a:lstStyle>
            <a:lvl1pPr marL="0" indent="0" algn="ctr">
              <a:buFontTx/>
              <a:buNone/>
              <a:defRPr/>
            </a:lvl1pPr>
          </a:lstStyle>
          <a:p>
            <a:pPr lvl="0"/>
            <a:r>
              <a:rPr lang="en-US" altLang="el-GR" noProof="0" smtClean="0"/>
              <a:t>Click to edit Master subtitle style</a:t>
            </a:r>
          </a:p>
        </p:txBody>
      </p:sp>
      <p:sp>
        <p:nvSpPr>
          <p:cNvPr id="3137" name="Rectangle 65"/>
          <p:cNvSpPr>
            <a:spLocks noGrp="1" noChangeArrowheads="1"/>
          </p:cNvSpPr>
          <p:nvPr>
            <p:ph type="dt" sz="half" idx="2"/>
          </p:nvPr>
        </p:nvSpPr>
        <p:spPr/>
        <p:txBody>
          <a:bodyPr/>
          <a:lstStyle>
            <a:lvl1pPr>
              <a:defRPr/>
            </a:lvl1pPr>
          </a:lstStyle>
          <a:p>
            <a:endParaRPr lang="en-US" altLang="el-GR"/>
          </a:p>
        </p:txBody>
      </p:sp>
      <p:sp>
        <p:nvSpPr>
          <p:cNvPr id="3138" name="Rectangle 66"/>
          <p:cNvSpPr>
            <a:spLocks noGrp="1" noChangeArrowheads="1"/>
          </p:cNvSpPr>
          <p:nvPr>
            <p:ph type="ftr" sz="quarter" idx="3"/>
          </p:nvPr>
        </p:nvSpPr>
        <p:spPr/>
        <p:txBody>
          <a:bodyPr/>
          <a:lstStyle>
            <a:lvl1pPr>
              <a:defRPr/>
            </a:lvl1pPr>
          </a:lstStyle>
          <a:p>
            <a:endParaRPr lang="en-US" altLang="el-GR"/>
          </a:p>
        </p:txBody>
      </p:sp>
      <p:sp>
        <p:nvSpPr>
          <p:cNvPr id="3139" name="Rectangle 67"/>
          <p:cNvSpPr>
            <a:spLocks noGrp="1" noChangeArrowheads="1"/>
          </p:cNvSpPr>
          <p:nvPr>
            <p:ph type="sldNum" sz="quarter" idx="4"/>
          </p:nvPr>
        </p:nvSpPr>
        <p:spPr>
          <a:xfrm>
            <a:off x="6553200" y="6248400"/>
            <a:ext cx="1905000" cy="457200"/>
          </a:xfrm>
          <a:noFill/>
          <a:extLst>
            <a:ext uri="{909E8E84-426E-40DD-AFC4-6F175D3DCCD1}">
              <a14:hiddenFill xmlns:a14="http://schemas.microsoft.com/office/drawing/2010/main">
                <a:solidFill>
                  <a:schemeClr val="accent1"/>
                </a:solidFill>
              </a14:hiddenFill>
            </a:ext>
          </a:extLst>
        </p:spPr>
        <p:txBody>
          <a:bodyPr anchor="b" anchorCtr="0"/>
          <a:lstStyle>
            <a:lvl1pPr>
              <a:defRPr>
                <a:solidFill>
                  <a:schemeClr val="tx1"/>
                </a:solidFill>
              </a:defRPr>
            </a:lvl1pPr>
          </a:lstStyle>
          <a:p>
            <a:fld id="{193D77D9-F73E-4B13-90C2-E5B2324E8DFD}" type="slidenum">
              <a:rPr lang="en-US" altLang="el-GR"/>
              <a:pPr/>
              <a:t>‹#›</a:t>
            </a:fld>
            <a:endParaRPr lang="en-US" altLang="el-GR"/>
          </a:p>
        </p:txBody>
      </p:sp>
    </p:spTree>
    <p:extLst>
      <p:ext uri="{BB962C8B-B14F-4D97-AF65-F5344CB8AC3E}">
        <p14:creationId xmlns:p14="http://schemas.microsoft.com/office/powerpoint/2010/main" val="2177719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ltLang="el-GR"/>
          </a:p>
        </p:txBody>
      </p:sp>
      <p:sp>
        <p:nvSpPr>
          <p:cNvPr id="5" name="Θέση υποσέλιδου 4"/>
          <p:cNvSpPr>
            <a:spLocks noGrp="1"/>
          </p:cNvSpPr>
          <p:nvPr>
            <p:ph type="ftr" sz="quarter" idx="11"/>
          </p:nvPr>
        </p:nvSpPr>
        <p:spPr/>
        <p:txBody>
          <a:bodyPr/>
          <a:lstStyle>
            <a:lvl1pPr>
              <a:defRPr/>
            </a:lvl1pPr>
          </a:lstStyle>
          <a:p>
            <a:endParaRPr lang="en-US" altLang="el-GR"/>
          </a:p>
        </p:txBody>
      </p:sp>
      <p:sp>
        <p:nvSpPr>
          <p:cNvPr id="6" name="Θέση αριθμού διαφάνειας 5"/>
          <p:cNvSpPr>
            <a:spLocks noGrp="1"/>
          </p:cNvSpPr>
          <p:nvPr>
            <p:ph type="sldNum" sz="quarter" idx="12"/>
          </p:nvPr>
        </p:nvSpPr>
        <p:spPr/>
        <p:txBody>
          <a:bodyPr/>
          <a:lstStyle>
            <a:lvl1pPr>
              <a:defRPr/>
            </a:lvl1pPr>
          </a:lstStyle>
          <a:p>
            <a:fld id="{A3F9F86D-0EF8-4335-9AF3-B81E66CCA7BE}" type="slidenum">
              <a:rPr lang="en-US" altLang="el-GR"/>
              <a:pPr/>
              <a:t>‹#›</a:t>
            </a:fld>
            <a:endParaRPr lang="en-US" altLang="el-GR"/>
          </a:p>
        </p:txBody>
      </p:sp>
    </p:spTree>
    <p:extLst>
      <p:ext uri="{BB962C8B-B14F-4D97-AF65-F5344CB8AC3E}">
        <p14:creationId xmlns:p14="http://schemas.microsoft.com/office/powerpoint/2010/main" val="908965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ltLang="el-GR"/>
          </a:p>
        </p:txBody>
      </p:sp>
      <p:sp>
        <p:nvSpPr>
          <p:cNvPr id="5" name="Θέση υποσέλιδου 4"/>
          <p:cNvSpPr>
            <a:spLocks noGrp="1"/>
          </p:cNvSpPr>
          <p:nvPr>
            <p:ph type="ftr" sz="quarter" idx="11"/>
          </p:nvPr>
        </p:nvSpPr>
        <p:spPr/>
        <p:txBody>
          <a:bodyPr/>
          <a:lstStyle>
            <a:lvl1pPr>
              <a:defRPr/>
            </a:lvl1pPr>
          </a:lstStyle>
          <a:p>
            <a:endParaRPr lang="en-US" altLang="el-GR"/>
          </a:p>
        </p:txBody>
      </p:sp>
      <p:sp>
        <p:nvSpPr>
          <p:cNvPr id="6" name="Θέση αριθμού διαφάνειας 5"/>
          <p:cNvSpPr>
            <a:spLocks noGrp="1"/>
          </p:cNvSpPr>
          <p:nvPr>
            <p:ph type="sldNum" sz="quarter" idx="12"/>
          </p:nvPr>
        </p:nvSpPr>
        <p:spPr/>
        <p:txBody>
          <a:bodyPr/>
          <a:lstStyle>
            <a:lvl1pPr>
              <a:defRPr/>
            </a:lvl1pPr>
          </a:lstStyle>
          <a:p>
            <a:fld id="{2D6E2D55-E08F-4AEF-8DD5-D1A16EF8A338}" type="slidenum">
              <a:rPr lang="en-US" altLang="el-GR"/>
              <a:pPr/>
              <a:t>‹#›</a:t>
            </a:fld>
            <a:endParaRPr lang="en-US" altLang="el-GR"/>
          </a:p>
        </p:txBody>
      </p:sp>
    </p:spTree>
    <p:extLst>
      <p:ext uri="{BB962C8B-B14F-4D97-AF65-F5344CB8AC3E}">
        <p14:creationId xmlns:p14="http://schemas.microsoft.com/office/powerpoint/2010/main" val="317437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05000"/>
            <a:ext cx="3810000" cy="41910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05000"/>
            <a:ext cx="3810000" cy="41910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n-US" altLang="el-GR"/>
          </a:p>
        </p:txBody>
      </p:sp>
      <p:sp>
        <p:nvSpPr>
          <p:cNvPr id="6" name="Θέση υποσέλιδου 5"/>
          <p:cNvSpPr>
            <a:spLocks noGrp="1"/>
          </p:cNvSpPr>
          <p:nvPr>
            <p:ph type="ftr" sz="quarter" idx="11"/>
          </p:nvPr>
        </p:nvSpPr>
        <p:spPr/>
        <p:txBody>
          <a:bodyPr/>
          <a:lstStyle>
            <a:lvl1pPr>
              <a:defRPr/>
            </a:lvl1pPr>
          </a:lstStyle>
          <a:p>
            <a:endParaRPr lang="en-US" altLang="el-GR"/>
          </a:p>
        </p:txBody>
      </p:sp>
      <p:sp>
        <p:nvSpPr>
          <p:cNvPr id="7" name="Θέση αριθμού διαφάνειας 6"/>
          <p:cNvSpPr>
            <a:spLocks noGrp="1"/>
          </p:cNvSpPr>
          <p:nvPr>
            <p:ph type="sldNum" sz="quarter" idx="12"/>
          </p:nvPr>
        </p:nvSpPr>
        <p:spPr/>
        <p:txBody>
          <a:bodyPr/>
          <a:lstStyle>
            <a:lvl1pPr>
              <a:defRPr/>
            </a:lvl1pPr>
          </a:lstStyle>
          <a:p>
            <a:fld id="{9723A547-D804-413D-BB9F-3772B90BD5F5}" type="slidenum">
              <a:rPr lang="en-US" altLang="el-GR"/>
              <a:pPr/>
              <a:t>‹#›</a:t>
            </a:fld>
            <a:endParaRPr lang="en-US" altLang="el-GR"/>
          </a:p>
        </p:txBody>
      </p:sp>
    </p:spTree>
    <p:extLst>
      <p:ext uri="{BB962C8B-B14F-4D97-AF65-F5344CB8AC3E}">
        <p14:creationId xmlns:p14="http://schemas.microsoft.com/office/powerpoint/2010/main" val="718727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n-US" altLang="el-GR"/>
          </a:p>
        </p:txBody>
      </p:sp>
      <p:sp>
        <p:nvSpPr>
          <p:cNvPr id="8" name="Θέση υποσέλιδου 7"/>
          <p:cNvSpPr>
            <a:spLocks noGrp="1"/>
          </p:cNvSpPr>
          <p:nvPr>
            <p:ph type="ftr" sz="quarter" idx="11"/>
          </p:nvPr>
        </p:nvSpPr>
        <p:spPr/>
        <p:txBody>
          <a:bodyPr/>
          <a:lstStyle>
            <a:lvl1pPr>
              <a:defRPr/>
            </a:lvl1pPr>
          </a:lstStyle>
          <a:p>
            <a:endParaRPr lang="en-US" altLang="el-GR"/>
          </a:p>
        </p:txBody>
      </p:sp>
      <p:sp>
        <p:nvSpPr>
          <p:cNvPr id="9" name="Θέση αριθμού διαφάνειας 8"/>
          <p:cNvSpPr>
            <a:spLocks noGrp="1"/>
          </p:cNvSpPr>
          <p:nvPr>
            <p:ph type="sldNum" sz="quarter" idx="12"/>
          </p:nvPr>
        </p:nvSpPr>
        <p:spPr/>
        <p:txBody>
          <a:bodyPr/>
          <a:lstStyle>
            <a:lvl1pPr>
              <a:defRPr/>
            </a:lvl1pPr>
          </a:lstStyle>
          <a:p>
            <a:fld id="{36FC9398-3773-41CD-8BFA-00DA559F3D81}" type="slidenum">
              <a:rPr lang="en-US" altLang="el-GR"/>
              <a:pPr/>
              <a:t>‹#›</a:t>
            </a:fld>
            <a:endParaRPr lang="en-US" altLang="el-GR"/>
          </a:p>
        </p:txBody>
      </p:sp>
    </p:spTree>
    <p:extLst>
      <p:ext uri="{BB962C8B-B14F-4D97-AF65-F5344CB8AC3E}">
        <p14:creationId xmlns:p14="http://schemas.microsoft.com/office/powerpoint/2010/main" val="405081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5" name="Θέση υποσέλιδου 4"/>
          <p:cNvSpPr>
            <a:spLocks noGrp="1"/>
          </p:cNvSpPr>
          <p:nvPr>
            <p:ph type="ftr" sz="quarter" idx="11"/>
          </p:nvPr>
        </p:nvSpPr>
        <p:spPr/>
        <p:txBody>
          <a:bodyPr/>
          <a:lstStyle/>
          <a:p>
            <a:pPr>
              <a:defRPr/>
            </a:pPr>
            <a:endParaRPr lang="en-US"/>
          </a:p>
        </p:txBody>
      </p:sp>
      <p:sp>
        <p:nvSpPr>
          <p:cNvPr id="6" name="Θέση αριθμού διαφάνειας 5"/>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3716909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n-US" altLang="el-GR"/>
          </a:p>
        </p:txBody>
      </p:sp>
      <p:sp>
        <p:nvSpPr>
          <p:cNvPr id="4" name="Θέση υποσέλιδου 3"/>
          <p:cNvSpPr>
            <a:spLocks noGrp="1"/>
          </p:cNvSpPr>
          <p:nvPr>
            <p:ph type="ftr" sz="quarter" idx="11"/>
          </p:nvPr>
        </p:nvSpPr>
        <p:spPr/>
        <p:txBody>
          <a:bodyPr/>
          <a:lstStyle>
            <a:lvl1pPr>
              <a:defRPr/>
            </a:lvl1pPr>
          </a:lstStyle>
          <a:p>
            <a:endParaRPr lang="en-US" altLang="el-GR"/>
          </a:p>
        </p:txBody>
      </p:sp>
      <p:sp>
        <p:nvSpPr>
          <p:cNvPr id="5" name="Θέση αριθμού διαφάνειας 4"/>
          <p:cNvSpPr>
            <a:spLocks noGrp="1"/>
          </p:cNvSpPr>
          <p:nvPr>
            <p:ph type="sldNum" sz="quarter" idx="12"/>
          </p:nvPr>
        </p:nvSpPr>
        <p:spPr/>
        <p:txBody>
          <a:bodyPr/>
          <a:lstStyle>
            <a:lvl1pPr>
              <a:defRPr/>
            </a:lvl1pPr>
          </a:lstStyle>
          <a:p>
            <a:fld id="{BF08DD18-E7C5-4979-AD42-81B405A27C8C}" type="slidenum">
              <a:rPr lang="en-US" altLang="el-GR"/>
              <a:pPr/>
              <a:t>‹#›</a:t>
            </a:fld>
            <a:endParaRPr lang="en-US" altLang="el-GR"/>
          </a:p>
        </p:txBody>
      </p:sp>
    </p:spTree>
    <p:extLst>
      <p:ext uri="{BB962C8B-B14F-4D97-AF65-F5344CB8AC3E}">
        <p14:creationId xmlns:p14="http://schemas.microsoft.com/office/powerpoint/2010/main" val="2378469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ltLang="el-GR"/>
          </a:p>
        </p:txBody>
      </p:sp>
      <p:sp>
        <p:nvSpPr>
          <p:cNvPr id="3" name="Θέση υποσέλιδου 2"/>
          <p:cNvSpPr>
            <a:spLocks noGrp="1"/>
          </p:cNvSpPr>
          <p:nvPr>
            <p:ph type="ftr" sz="quarter" idx="11"/>
          </p:nvPr>
        </p:nvSpPr>
        <p:spPr/>
        <p:txBody>
          <a:bodyPr/>
          <a:lstStyle>
            <a:lvl1pPr>
              <a:defRPr/>
            </a:lvl1pPr>
          </a:lstStyle>
          <a:p>
            <a:endParaRPr lang="en-US" altLang="el-GR"/>
          </a:p>
        </p:txBody>
      </p:sp>
      <p:sp>
        <p:nvSpPr>
          <p:cNvPr id="4" name="Θέση αριθμού διαφάνειας 3"/>
          <p:cNvSpPr>
            <a:spLocks noGrp="1"/>
          </p:cNvSpPr>
          <p:nvPr>
            <p:ph type="sldNum" sz="quarter" idx="12"/>
          </p:nvPr>
        </p:nvSpPr>
        <p:spPr/>
        <p:txBody>
          <a:bodyPr/>
          <a:lstStyle>
            <a:lvl1pPr>
              <a:defRPr/>
            </a:lvl1pPr>
          </a:lstStyle>
          <a:p>
            <a:fld id="{A55CA45A-0883-4CF4-87C7-2EB907708A89}" type="slidenum">
              <a:rPr lang="en-US" altLang="el-GR"/>
              <a:pPr/>
              <a:t>‹#›</a:t>
            </a:fld>
            <a:endParaRPr lang="en-US" altLang="el-GR"/>
          </a:p>
        </p:txBody>
      </p:sp>
    </p:spTree>
    <p:extLst>
      <p:ext uri="{BB962C8B-B14F-4D97-AF65-F5344CB8AC3E}">
        <p14:creationId xmlns:p14="http://schemas.microsoft.com/office/powerpoint/2010/main" val="3689057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ltLang="el-GR"/>
          </a:p>
        </p:txBody>
      </p:sp>
      <p:sp>
        <p:nvSpPr>
          <p:cNvPr id="6" name="Θέση υποσέλιδου 5"/>
          <p:cNvSpPr>
            <a:spLocks noGrp="1"/>
          </p:cNvSpPr>
          <p:nvPr>
            <p:ph type="ftr" sz="quarter" idx="11"/>
          </p:nvPr>
        </p:nvSpPr>
        <p:spPr/>
        <p:txBody>
          <a:bodyPr/>
          <a:lstStyle>
            <a:lvl1pPr>
              <a:defRPr/>
            </a:lvl1pPr>
          </a:lstStyle>
          <a:p>
            <a:endParaRPr lang="en-US" altLang="el-GR"/>
          </a:p>
        </p:txBody>
      </p:sp>
      <p:sp>
        <p:nvSpPr>
          <p:cNvPr id="7" name="Θέση αριθμού διαφάνειας 6"/>
          <p:cNvSpPr>
            <a:spLocks noGrp="1"/>
          </p:cNvSpPr>
          <p:nvPr>
            <p:ph type="sldNum" sz="quarter" idx="12"/>
          </p:nvPr>
        </p:nvSpPr>
        <p:spPr/>
        <p:txBody>
          <a:bodyPr/>
          <a:lstStyle>
            <a:lvl1pPr>
              <a:defRPr/>
            </a:lvl1pPr>
          </a:lstStyle>
          <a:p>
            <a:fld id="{1FBDB62C-B745-4415-9D38-5748C05D1A48}" type="slidenum">
              <a:rPr lang="en-US" altLang="el-GR"/>
              <a:pPr/>
              <a:t>‹#›</a:t>
            </a:fld>
            <a:endParaRPr lang="en-US" altLang="el-GR"/>
          </a:p>
        </p:txBody>
      </p:sp>
    </p:spTree>
    <p:extLst>
      <p:ext uri="{BB962C8B-B14F-4D97-AF65-F5344CB8AC3E}">
        <p14:creationId xmlns:p14="http://schemas.microsoft.com/office/powerpoint/2010/main" val="244612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ltLang="el-GR"/>
          </a:p>
        </p:txBody>
      </p:sp>
      <p:sp>
        <p:nvSpPr>
          <p:cNvPr id="6" name="Θέση υποσέλιδου 5"/>
          <p:cNvSpPr>
            <a:spLocks noGrp="1"/>
          </p:cNvSpPr>
          <p:nvPr>
            <p:ph type="ftr" sz="quarter" idx="11"/>
          </p:nvPr>
        </p:nvSpPr>
        <p:spPr/>
        <p:txBody>
          <a:bodyPr/>
          <a:lstStyle>
            <a:lvl1pPr>
              <a:defRPr/>
            </a:lvl1pPr>
          </a:lstStyle>
          <a:p>
            <a:endParaRPr lang="en-US" altLang="el-GR"/>
          </a:p>
        </p:txBody>
      </p:sp>
      <p:sp>
        <p:nvSpPr>
          <p:cNvPr id="7" name="Θέση αριθμού διαφάνειας 6"/>
          <p:cNvSpPr>
            <a:spLocks noGrp="1"/>
          </p:cNvSpPr>
          <p:nvPr>
            <p:ph type="sldNum" sz="quarter" idx="12"/>
          </p:nvPr>
        </p:nvSpPr>
        <p:spPr/>
        <p:txBody>
          <a:bodyPr/>
          <a:lstStyle>
            <a:lvl1pPr>
              <a:defRPr/>
            </a:lvl1pPr>
          </a:lstStyle>
          <a:p>
            <a:fld id="{9B1372DB-B650-4E68-8045-27EA5DCC41CD}" type="slidenum">
              <a:rPr lang="en-US" altLang="el-GR"/>
              <a:pPr/>
              <a:t>‹#›</a:t>
            </a:fld>
            <a:endParaRPr lang="en-US" altLang="el-GR"/>
          </a:p>
        </p:txBody>
      </p:sp>
    </p:spTree>
    <p:extLst>
      <p:ext uri="{BB962C8B-B14F-4D97-AF65-F5344CB8AC3E}">
        <p14:creationId xmlns:p14="http://schemas.microsoft.com/office/powerpoint/2010/main" val="710187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ltLang="el-GR"/>
          </a:p>
        </p:txBody>
      </p:sp>
      <p:sp>
        <p:nvSpPr>
          <p:cNvPr id="5" name="Θέση υποσέλιδου 4"/>
          <p:cNvSpPr>
            <a:spLocks noGrp="1"/>
          </p:cNvSpPr>
          <p:nvPr>
            <p:ph type="ftr" sz="quarter" idx="11"/>
          </p:nvPr>
        </p:nvSpPr>
        <p:spPr/>
        <p:txBody>
          <a:bodyPr/>
          <a:lstStyle>
            <a:lvl1pPr>
              <a:defRPr/>
            </a:lvl1pPr>
          </a:lstStyle>
          <a:p>
            <a:endParaRPr lang="en-US" altLang="el-GR"/>
          </a:p>
        </p:txBody>
      </p:sp>
      <p:sp>
        <p:nvSpPr>
          <p:cNvPr id="6" name="Θέση αριθμού διαφάνειας 5"/>
          <p:cNvSpPr>
            <a:spLocks noGrp="1"/>
          </p:cNvSpPr>
          <p:nvPr>
            <p:ph type="sldNum" sz="quarter" idx="12"/>
          </p:nvPr>
        </p:nvSpPr>
        <p:spPr/>
        <p:txBody>
          <a:bodyPr/>
          <a:lstStyle>
            <a:lvl1pPr>
              <a:defRPr/>
            </a:lvl1pPr>
          </a:lstStyle>
          <a:p>
            <a:fld id="{89312DF2-044C-48BB-8E08-B7E2FFDAA459}" type="slidenum">
              <a:rPr lang="en-US" altLang="el-GR"/>
              <a:pPr/>
              <a:t>‹#›</a:t>
            </a:fld>
            <a:endParaRPr lang="en-US" altLang="el-GR"/>
          </a:p>
        </p:txBody>
      </p:sp>
    </p:spTree>
    <p:extLst>
      <p:ext uri="{BB962C8B-B14F-4D97-AF65-F5344CB8AC3E}">
        <p14:creationId xmlns:p14="http://schemas.microsoft.com/office/powerpoint/2010/main" val="611438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21488" y="284163"/>
            <a:ext cx="2044700" cy="5811837"/>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284163"/>
            <a:ext cx="5983288" cy="581183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ltLang="el-GR"/>
          </a:p>
        </p:txBody>
      </p:sp>
      <p:sp>
        <p:nvSpPr>
          <p:cNvPr id="5" name="Θέση υποσέλιδου 4"/>
          <p:cNvSpPr>
            <a:spLocks noGrp="1"/>
          </p:cNvSpPr>
          <p:nvPr>
            <p:ph type="ftr" sz="quarter" idx="11"/>
          </p:nvPr>
        </p:nvSpPr>
        <p:spPr/>
        <p:txBody>
          <a:bodyPr/>
          <a:lstStyle>
            <a:lvl1pPr>
              <a:defRPr/>
            </a:lvl1pPr>
          </a:lstStyle>
          <a:p>
            <a:endParaRPr lang="en-US" altLang="el-GR"/>
          </a:p>
        </p:txBody>
      </p:sp>
      <p:sp>
        <p:nvSpPr>
          <p:cNvPr id="6" name="Θέση αριθμού διαφάνειας 5"/>
          <p:cNvSpPr>
            <a:spLocks noGrp="1"/>
          </p:cNvSpPr>
          <p:nvPr>
            <p:ph type="sldNum" sz="quarter" idx="12"/>
          </p:nvPr>
        </p:nvSpPr>
        <p:spPr/>
        <p:txBody>
          <a:bodyPr/>
          <a:lstStyle>
            <a:lvl1pPr>
              <a:defRPr/>
            </a:lvl1pPr>
          </a:lstStyle>
          <a:p>
            <a:fld id="{4D0AF40D-0DCA-4AEE-83F0-370B3EDF0594}" type="slidenum">
              <a:rPr lang="en-US" altLang="el-GR"/>
              <a:pPr/>
              <a:t>‹#›</a:t>
            </a:fld>
            <a:endParaRPr lang="en-US" altLang="el-GR"/>
          </a:p>
        </p:txBody>
      </p:sp>
    </p:spTree>
    <p:extLst>
      <p:ext uri="{BB962C8B-B14F-4D97-AF65-F5344CB8AC3E}">
        <p14:creationId xmlns:p14="http://schemas.microsoft.com/office/powerpoint/2010/main" val="34881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6" name="Θέση υποσέλιδου 5"/>
          <p:cNvSpPr>
            <a:spLocks noGrp="1"/>
          </p:cNvSpPr>
          <p:nvPr>
            <p:ph type="ftr" sz="quarter" idx="11"/>
          </p:nvPr>
        </p:nvSpPr>
        <p:spPr/>
        <p:txBody>
          <a:bodyPr/>
          <a:lstStyle/>
          <a:p>
            <a:pPr>
              <a:defRPr/>
            </a:pPr>
            <a:endParaRPr lang="en-US"/>
          </a:p>
        </p:txBody>
      </p:sp>
      <p:sp>
        <p:nvSpPr>
          <p:cNvPr id="7" name="Θέση αριθμού διαφάνειας 6"/>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79797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8" name="Θέση υποσέλιδου 7"/>
          <p:cNvSpPr>
            <a:spLocks noGrp="1"/>
          </p:cNvSpPr>
          <p:nvPr>
            <p:ph type="ftr" sz="quarter" idx="11"/>
          </p:nvPr>
        </p:nvSpPr>
        <p:spPr/>
        <p:txBody>
          <a:bodyPr/>
          <a:lstStyle/>
          <a:p>
            <a:pPr>
              <a:defRPr/>
            </a:pPr>
            <a:endParaRPr lang="en-US"/>
          </a:p>
        </p:txBody>
      </p:sp>
      <p:sp>
        <p:nvSpPr>
          <p:cNvPr id="9" name="Θέση αριθμού διαφάνειας 8"/>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334494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4" name="Θέση υποσέλιδου 3"/>
          <p:cNvSpPr>
            <a:spLocks noGrp="1"/>
          </p:cNvSpPr>
          <p:nvPr>
            <p:ph type="ftr" sz="quarter" idx="11"/>
          </p:nvPr>
        </p:nvSpPr>
        <p:spPr/>
        <p:txBody>
          <a:bodyPr/>
          <a:lstStyle/>
          <a:p>
            <a:pPr>
              <a:defRPr/>
            </a:pPr>
            <a:endParaRPr lang="en-US"/>
          </a:p>
        </p:txBody>
      </p:sp>
      <p:sp>
        <p:nvSpPr>
          <p:cNvPr id="5" name="Θέση αριθμού διαφάνειας 4"/>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344942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3" name="Θέση υποσέλιδου 2"/>
          <p:cNvSpPr>
            <a:spLocks noGrp="1"/>
          </p:cNvSpPr>
          <p:nvPr>
            <p:ph type="ftr" sz="quarter" idx="11"/>
          </p:nvPr>
        </p:nvSpPr>
        <p:spPr/>
        <p:txBody>
          <a:bodyPr/>
          <a:lstStyle/>
          <a:p>
            <a:pPr>
              <a:defRPr/>
            </a:pPr>
            <a:endParaRPr lang="en-US"/>
          </a:p>
        </p:txBody>
      </p:sp>
      <p:sp>
        <p:nvSpPr>
          <p:cNvPr id="4" name="Θέση αριθμού διαφάνειας 3"/>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36434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6" name="Θέση υποσέλιδου 5"/>
          <p:cNvSpPr>
            <a:spLocks noGrp="1"/>
          </p:cNvSpPr>
          <p:nvPr>
            <p:ph type="ftr" sz="quarter" idx="11"/>
          </p:nvPr>
        </p:nvSpPr>
        <p:spPr/>
        <p:txBody>
          <a:bodyPr/>
          <a:lstStyle/>
          <a:p>
            <a:pPr>
              <a:defRPr/>
            </a:pPr>
            <a:endParaRPr lang="en-US"/>
          </a:p>
        </p:txBody>
      </p:sp>
      <p:sp>
        <p:nvSpPr>
          <p:cNvPr id="7" name="Θέση αριθμού διαφάνειας 6"/>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383161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fld id="{7EE1BB57-5CFC-42AC-A7C8-0FAA056067F7}" type="datetimeFigureOut">
              <a:rPr lang="en-US" smtClean="0"/>
              <a:pPr>
                <a:defRPr/>
              </a:pPr>
              <a:t>12/13/2021</a:t>
            </a:fld>
            <a:endParaRPr lang="en-US"/>
          </a:p>
        </p:txBody>
      </p:sp>
      <p:sp>
        <p:nvSpPr>
          <p:cNvPr id="6" name="Θέση υποσέλιδου 5"/>
          <p:cNvSpPr>
            <a:spLocks noGrp="1"/>
          </p:cNvSpPr>
          <p:nvPr>
            <p:ph type="ftr" sz="quarter" idx="11"/>
          </p:nvPr>
        </p:nvSpPr>
        <p:spPr/>
        <p:txBody>
          <a:bodyPr/>
          <a:lstStyle/>
          <a:p>
            <a:pPr>
              <a:defRPr/>
            </a:pPr>
            <a:endParaRPr lang="en-US"/>
          </a:p>
        </p:txBody>
      </p:sp>
      <p:sp>
        <p:nvSpPr>
          <p:cNvPr id="7" name="Θέση αριθμού διαφάνειας 6"/>
          <p:cNvSpPr>
            <a:spLocks noGrp="1"/>
          </p:cNvSpPr>
          <p:nvPr>
            <p:ph type="sldNum" sz="quarter" idx="12"/>
          </p:nvPr>
        </p:nvSpPr>
        <p:spPr/>
        <p:txBody>
          <a:bodyPr/>
          <a:lstStyle/>
          <a:p>
            <a:pPr>
              <a:defRPr/>
            </a:pPr>
            <a:fld id="{8718089C-56F5-4310-947C-4D6FCED44934}" type="slidenum">
              <a:rPr lang="en-US" smtClean="0"/>
              <a:pPr>
                <a:defRPr/>
              </a:pPr>
              <a:t>‹#›</a:t>
            </a:fld>
            <a:endParaRPr lang="en-US"/>
          </a:p>
        </p:txBody>
      </p:sp>
    </p:spTree>
    <p:extLst>
      <p:ext uri="{BB962C8B-B14F-4D97-AF65-F5344CB8AC3E}">
        <p14:creationId xmlns:p14="http://schemas.microsoft.com/office/powerpoint/2010/main" val="186172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E1BB57-5CFC-42AC-A7C8-0FAA056067F7}" type="datetimeFigureOut">
              <a:rPr lang="en-US" smtClean="0"/>
              <a:pPr>
                <a:defRPr/>
              </a:pPr>
              <a:t>12/13/2021</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18089C-56F5-4310-947C-4D6FCED44934}" type="slidenum">
              <a:rPr lang="en-US" smtClean="0"/>
              <a:pPr>
                <a:defRPr/>
              </a:pPr>
              <a:t>‹#›</a:t>
            </a:fld>
            <a:endParaRPr lang="en-US"/>
          </a:p>
        </p:txBody>
      </p:sp>
      <p:pic>
        <p:nvPicPr>
          <p:cNvPr id="7"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524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697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EA7316F-83F2-4B6E-8C21-E1143410759F}" type="datetimeFigureOut">
              <a:rPr lang="el-GR" smtClean="0">
                <a:solidFill>
                  <a:prstClr val="black">
                    <a:tint val="75000"/>
                  </a:prstClr>
                </a:solidFill>
                <a:latin typeface="Calibri"/>
                <a:ea typeface="+mn-ea"/>
              </a:rPr>
              <a:pPr fontAlgn="auto">
                <a:spcBef>
                  <a:spcPts val="0"/>
                </a:spcBef>
                <a:spcAft>
                  <a:spcPts val="0"/>
                </a:spcAft>
              </a:pPr>
              <a:t>13/12/2021</a:t>
            </a:fld>
            <a:endParaRPr lang="el-GR">
              <a:solidFill>
                <a:prstClr val="black">
                  <a:tint val="75000"/>
                </a:prstClr>
              </a:solidFill>
              <a:latin typeface="Calibri"/>
              <a:ea typeface="+mn-ea"/>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a typeface="+mn-ea"/>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E85629B-F688-4BAD-BB38-088B9CDCD062}" type="slidenum">
              <a:rPr lang="el-GR" smtClean="0">
                <a:solidFill>
                  <a:prstClr val="black">
                    <a:tint val="75000"/>
                  </a:prstClr>
                </a:solidFill>
                <a:latin typeface="Calibri"/>
                <a:ea typeface="+mn-ea"/>
              </a:rPr>
              <a:pPr fontAlgn="auto">
                <a:spcBef>
                  <a:spcPts val="0"/>
                </a:spcBef>
                <a:spcAft>
                  <a:spcPts val="0"/>
                </a:spcAft>
              </a:pPr>
              <a:t>‹#›</a:t>
            </a:fld>
            <a:endParaRPr lang="el-GR">
              <a:solidFill>
                <a:prstClr val="black">
                  <a:tint val="75000"/>
                </a:prstClr>
              </a:solidFill>
              <a:latin typeface="Calibri"/>
              <a:ea typeface="+mn-ea"/>
            </a:endParaRPr>
          </a:p>
        </p:txBody>
      </p:sp>
    </p:spTree>
    <p:extLst>
      <p:ext uri="{BB962C8B-B14F-4D97-AF65-F5344CB8AC3E}">
        <p14:creationId xmlns:p14="http://schemas.microsoft.com/office/powerpoint/2010/main" val="36049826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106" name="Rectangle 58" descr="Large confetti"/>
          <p:cNvSpPr>
            <a:spLocks noGrp="1" noChangeArrowheads="1"/>
          </p:cNvSpPr>
          <p:nvPr>
            <p:ph type="title"/>
          </p:nvPr>
        </p:nvSpPr>
        <p:spPr bwMode="auto">
          <a:xfrm>
            <a:off x="1093788" y="284163"/>
            <a:ext cx="7772400" cy="1143000"/>
          </a:xfrm>
          <a:prstGeom prst="rect">
            <a:avLst/>
          </a:prstGeom>
          <a:noFill/>
          <a:ln>
            <a:noFill/>
          </a:ln>
          <a:effectLst/>
          <a:extLst>
            <a:ext uri="{909E8E84-426E-40DD-AFC4-6F175D3DCCD1}">
              <a14:hiddenFill xmlns:a14="http://schemas.microsoft.com/office/drawing/2010/main">
                <a:pattFill prst="lgConfetti">
                  <a:fgClr>
                    <a:schemeClr val="accent2"/>
                  </a:fgClr>
                  <a:bgClr>
                    <a:schemeClr val="folHlink"/>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l-GR" smtClean="0"/>
              <a:t>Click to edit Master title style</a:t>
            </a:r>
          </a:p>
        </p:txBody>
      </p:sp>
      <p:sp>
        <p:nvSpPr>
          <p:cNvPr id="2107" name="Rectangle 59"/>
          <p:cNvSpPr>
            <a:spLocks noGrp="1" noChangeArrowheads="1"/>
          </p:cNvSpPr>
          <p:nvPr>
            <p:ph type="body" idx="1"/>
          </p:nvPr>
        </p:nvSpPr>
        <p:spPr bwMode="auto">
          <a:xfrm>
            <a:off x="685800" y="1905000"/>
            <a:ext cx="777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2108" name="Rectangle 60"/>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l-GR"/>
          </a:p>
        </p:txBody>
      </p:sp>
      <p:sp>
        <p:nvSpPr>
          <p:cNvPr id="2109" name="Rectangle 6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l-GR"/>
          </a:p>
        </p:txBody>
      </p:sp>
      <p:sp>
        <p:nvSpPr>
          <p:cNvPr id="2114" name="Rectangle 66"/>
          <p:cNvSpPr>
            <a:spLocks noChangeArrowheads="1"/>
          </p:cNvSpPr>
          <p:nvPr/>
        </p:nvSpPr>
        <p:spPr bwMode="auto">
          <a:xfrm>
            <a:off x="0" y="1512888"/>
            <a:ext cx="8458200" cy="873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2115" name="Rectangle 67" descr="Large confetti"/>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2116" name="Rectangle 68"/>
          <p:cNvSpPr>
            <a:spLocks noChangeArrowheads="1"/>
          </p:cNvSpPr>
          <p:nvPr/>
        </p:nvSpPr>
        <p:spPr bwMode="auto">
          <a:xfrm>
            <a:off x="7067550" y="6553200"/>
            <a:ext cx="2076450" cy="793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l-GR" altLang="el-GR"/>
          </a:p>
        </p:txBody>
      </p:sp>
      <p:sp>
        <p:nvSpPr>
          <p:cNvPr id="2110" name="Rectangle 62"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r">
              <a:defRPr sz="1400">
                <a:solidFill>
                  <a:schemeClr val="bg1"/>
                </a:solidFill>
              </a:defRPr>
            </a:lvl1pPr>
          </a:lstStyle>
          <a:p>
            <a:fld id="{A8731DAA-B262-422B-9972-0C78DD0D66A0}" type="slidenum">
              <a:rPr lang="en-US" altLang="el-GR"/>
              <a:pPr/>
              <a:t>‹#›</a:t>
            </a:fld>
            <a:endParaRPr lang="en-US" altLang="el-GR"/>
          </a:p>
        </p:txBody>
      </p:sp>
    </p:spTree>
    <p:extLst>
      <p:ext uri="{BB962C8B-B14F-4D97-AF65-F5344CB8AC3E}">
        <p14:creationId xmlns:p14="http://schemas.microsoft.com/office/powerpoint/2010/main" val="259497711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SzPct val="85000"/>
        <a:buBlip>
          <a:blip r:embed="rId14"/>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bg2"/>
        </a:buClr>
        <a:buSzPct val="70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SzPct val="7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SzPct val="70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25.wmf"/></Relationships>
</file>

<file path=ppt/slides/_rels/slide4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0.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2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3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40.xml"/><Relationship Id="rId7" Type="http://schemas.openxmlformats.org/officeDocument/2006/relationships/image" Target="../media/image33.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32.wmf"/><Relationship Id="rId4" Type="http://schemas.openxmlformats.org/officeDocument/2006/relationships/oleObject" Target="../embeddings/oleObject11.bin"/><Relationship Id="rId9" Type="http://schemas.openxmlformats.org/officeDocument/2006/relationships/image" Target="../media/image3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35.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3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37.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38.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39.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40.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41.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22.bin"/><Relationship Id="rId4" Type="http://schemas.openxmlformats.org/officeDocument/2006/relationships/image" Target="../media/image42.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44.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45.w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4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1"/>
            <a:ext cx="7772400" cy="1619250"/>
          </a:xfrm>
          <a:noFill/>
          <a:ln>
            <a:miter lim="800000"/>
            <a:headEnd/>
            <a:tailEnd/>
          </a:ln>
          <a:scene3d>
            <a:camera prst="orthographicFront">
              <a:rot lat="0" lon="0" rev="0"/>
            </a:camera>
            <a:lightRig rig="glow" dir="t">
              <a:rot lat="0" lon="0" rev="4800000"/>
            </a:lightRig>
          </a:scene3d>
          <a:sp3d prstMaterial="matte">
            <a:bevelT w="127000" h="63500"/>
          </a:sp3d>
          <a:extLst/>
        </p:spPr>
        <p:txBody>
          <a:bodyPr rtlCol="0">
            <a:normAutofit fontScale="90000"/>
          </a:bodyPr>
          <a:lstStyle/>
          <a:p>
            <a:pPr marL="91440" algn="l" eaLnBrk="1" fontAlgn="auto" hangingPunct="1">
              <a:spcAft>
                <a:spcPts val="0"/>
              </a:spcAft>
              <a:defRPr/>
            </a:pPr>
            <a:r>
              <a:rPr lang="en-US" dirty="0" smtClean="0">
                <a:ea typeface="+mj-ea"/>
                <a:cs typeface="+mj-cs"/>
              </a:rPr>
              <a:t/>
            </a:r>
            <a:br>
              <a:rPr lang="en-US" dirty="0" smtClean="0">
                <a:ea typeface="+mj-ea"/>
                <a:cs typeface="+mj-cs"/>
              </a:rPr>
            </a:br>
            <a:r>
              <a:rPr lang="el-GR" dirty="0" smtClean="0">
                <a:ea typeface="+mj-ea"/>
                <a:cs typeface="+mj-cs"/>
              </a:rPr>
              <a:t>Τιμές </a:t>
            </a:r>
            <a:r>
              <a:rPr lang="en-US" i="1" dirty="0" smtClean="0">
                <a:ea typeface="+mj-ea"/>
                <a:cs typeface="+mj-cs"/>
              </a:rPr>
              <a:t>z</a:t>
            </a:r>
            <a:r>
              <a:rPr lang="en-US" dirty="0" smtClean="0">
                <a:ea typeface="+mj-ea"/>
                <a:cs typeface="+mj-cs"/>
              </a:rPr>
              <a:t>: </a:t>
            </a:r>
            <a:r>
              <a:rPr lang="el-GR" dirty="0" smtClean="0">
                <a:ea typeface="+mj-ea"/>
                <a:cs typeface="+mj-cs"/>
              </a:rPr>
              <a:t>Τυπική κανονική κατανομή</a:t>
            </a:r>
            <a:endParaRPr lang="en-US" dirty="0">
              <a:ea typeface="+mj-ea"/>
              <a:cs typeface="+mj-cs"/>
            </a:endParaRPr>
          </a:p>
        </p:txBody>
      </p:sp>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6" name="Υπότιτλος 5"/>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77975" y="152400"/>
            <a:ext cx="7543800" cy="1143000"/>
          </a:xfrm>
        </p:spPr>
        <p:txBody>
          <a:bodyPr/>
          <a:lstStyle/>
          <a:p>
            <a:pPr eaLnBrk="1" hangingPunct="1"/>
            <a:r>
              <a:rPr lang="el-GR" altLang="el-GR" dirty="0" smtClean="0"/>
              <a:t>Απαντήσεις</a:t>
            </a:r>
            <a:endParaRPr lang="en-US" altLang="el-GR" dirty="0" smtClean="0"/>
          </a:p>
        </p:txBody>
      </p:sp>
      <p:graphicFrame>
        <p:nvGraphicFramePr>
          <p:cNvPr id="4" name="Diagram 3"/>
          <p:cNvGraphicFramePr/>
          <p:nvPr>
            <p:extLst>
              <p:ext uri="{D42A27DB-BD31-4B8C-83A1-F6EECF244321}">
                <p14:modId xmlns:p14="http://schemas.microsoft.com/office/powerpoint/2010/main" val="247164132"/>
              </p:ext>
            </p:extLst>
          </p:nvPr>
        </p:nvGraphicFramePr>
        <p:xfrm>
          <a:off x="457200" y="2209800"/>
          <a:ext cx="81534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67000" y="1524000"/>
            <a:ext cx="3733800" cy="2286000"/>
          </a:xfrm>
          <a:prstGeom prst="round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30" name="Title 1"/>
          <p:cNvSpPr>
            <a:spLocks noGrp="1"/>
          </p:cNvSpPr>
          <p:nvPr>
            <p:ph type="title"/>
          </p:nvPr>
        </p:nvSpPr>
        <p:spPr>
          <a:xfrm>
            <a:off x="1600200" y="274638"/>
            <a:ext cx="7391400" cy="1020762"/>
          </a:xfrm>
        </p:spPr>
        <p:txBody>
          <a:bodyPr/>
          <a:lstStyle/>
          <a:p>
            <a:pPr eaLnBrk="1" hangingPunct="1"/>
            <a:r>
              <a:rPr lang="el-GR" altLang="el-GR" dirty="0" smtClean="0"/>
              <a:t>Εξίσωση των τιμών </a:t>
            </a:r>
            <a:r>
              <a:rPr lang="en-US" altLang="el-GR" i="1" dirty="0" smtClean="0"/>
              <a:t>z</a:t>
            </a:r>
            <a:endParaRPr lang="en-US" altLang="el-GR" dirty="0" smtClean="0"/>
          </a:p>
        </p:txBody>
      </p:sp>
      <p:graphicFrame>
        <p:nvGraphicFramePr>
          <p:cNvPr id="1026" name="Object 21"/>
          <p:cNvGraphicFramePr>
            <a:graphicFrameLocks noGrp="1" noChangeAspect="1"/>
          </p:cNvGraphicFramePr>
          <p:nvPr>
            <p:ph sz="quarter" idx="10"/>
          </p:nvPr>
        </p:nvGraphicFramePr>
        <p:xfrm>
          <a:off x="2936875" y="1714500"/>
          <a:ext cx="3194050" cy="1905000"/>
        </p:xfrm>
        <a:graphic>
          <a:graphicData uri="http://schemas.openxmlformats.org/presentationml/2006/ole">
            <mc:AlternateContent xmlns:mc="http://schemas.openxmlformats.org/markup-compatibility/2006">
              <mc:Choice xmlns:v="urn:schemas-microsoft-com:vml" Requires="v">
                <p:oleObj spid="_x0000_s1044" name="Equation" r:id="rId4" imgW="723693" imgH="431570" progId="">
                  <p:embed/>
                </p:oleObj>
              </mc:Choice>
              <mc:Fallback>
                <p:oleObj name="Equation" r:id="rId4" imgW="723693" imgH="431570" progId="">
                  <p:embed/>
                  <p:pic>
                    <p:nvPicPr>
                      <p:cNvPr id="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75" y="1714500"/>
                        <a:ext cx="3194050" cy="1905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1" name="Content Placeholder 3"/>
          <p:cNvSpPr>
            <a:spLocks noGrp="1"/>
          </p:cNvSpPr>
          <p:nvPr>
            <p:ph sz="quarter" idx="11"/>
          </p:nvPr>
        </p:nvSpPr>
        <p:spPr>
          <a:xfrm>
            <a:off x="683568" y="3962400"/>
            <a:ext cx="7200800" cy="2514600"/>
          </a:xfrm>
        </p:spPr>
        <p:txBody>
          <a:bodyPr/>
          <a:lstStyle/>
          <a:p>
            <a:pPr marL="0" indent="0">
              <a:buNone/>
            </a:pPr>
            <a:r>
              <a:rPr lang="el-GR" altLang="el-GR" dirty="0" smtClean="0"/>
              <a:t>Στον αριθμητή βρίσκονται οι αποκλίσεις</a:t>
            </a:r>
          </a:p>
          <a:p>
            <a:pPr marL="0" indent="0">
              <a:buNone/>
            </a:pPr>
            <a:r>
              <a:rPr lang="en-US" altLang="el-GR" dirty="0" smtClean="0"/>
              <a:t/>
            </a:r>
            <a:br>
              <a:rPr lang="en-US" altLang="el-GR" dirty="0" smtClean="0"/>
            </a:br>
            <a:r>
              <a:rPr lang="el-GR" altLang="el-GR" dirty="0" smtClean="0"/>
              <a:t>Ο παρονομαστής κάνει τις αποκλίσεις σε τιμές τυπικής απόκλισης</a:t>
            </a:r>
            <a:endParaRPr lang="en-US" altLang="el-GR" dirty="0" smtClean="0"/>
          </a:p>
        </p:txBody>
      </p:sp>
      <p:sp>
        <p:nvSpPr>
          <p:cNvPr id="6" name="TextBox 5"/>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1600200" y="76200"/>
            <a:ext cx="7391400" cy="990600"/>
          </a:xfrm>
        </p:spPr>
        <p:txBody>
          <a:bodyPr>
            <a:normAutofit/>
          </a:bodyPr>
          <a:lstStyle/>
          <a:p>
            <a:pPr eaLnBrk="1" hangingPunct="1"/>
            <a:r>
              <a:rPr lang="el-GR" altLang="el-GR" sz="4000" dirty="0" smtClean="0"/>
              <a:t>Το σκορ από μια τιμή</a:t>
            </a:r>
            <a:r>
              <a:rPr lang="en-US" altLang="el-GR" sz="4000" dirty="0" smtClean="0"/>
              <a:t> </a:t>
            </a:r>
            <a:r>
              <a:rPr lang="en-US" altLang="el-GR" sz="4000" i="1" dirty="0" smtClean="0"/>
              <a:t>z</a:t>
            </a:r>
            <a:endParaRPr lang="en-US" altLang="el-GR" sz="4000" dirty="0" smtClean="0"/>
          </a:p>
        </p:txBody>
      </p:sp>
      <p:sp>
        <p:nvSpPr>
          <p:cNvPr id="2053" name="Content Placeholder 3"/>
          <p:cNvSpPr>
            <a:spLocks noGrp="1"/>
          </p:cNvSpPr>
          <p:nvPr>
            <p:ph sz="quarter" idx="10"/>
          </p:nvPr>
        </p:nvSpPr>
        <p:spPr>
          <a:xfrm>
            <a:off x="539552" y="3212976"/>
            <a:ext cx="8136904" cy="1676400"/>
          </a:xfrm>
        </p:spPr>
        <p:txBody>
          <a:bodyPr>
            <a:normAutofit fontScale="25000" lnSpcReduction="20000"/>
          </a:bodyPr>
          <a:lstStyle/>
          <a:p>
            <a:pPr eaLnBrk="1" hangingPunct="1"/>
            <a:endParaRPr lang="en-US" altLang="el-GR" dirty="0" smtClean="0"/>
          </a:p>
          <a:p>
            <a:pPr marL="0" indent="0" eaLnBrk="1" hangingPunct="1">
              <a:buNone/>
            </a:pPr>
            <a:r>
              <a:rPr lang="en-US" altLang="el-GR" dirty="0" smtClean="0"/>
              <a:t>				</a:t>
            </a:r>
            <a:r>
              <a:rPr lang="el-GR" altLang="el-GR" sz="9600" dirty="0" smtClean="0"/>
              <a:t>Και έχουμε ότι:</a:t>
            </a:r>
            <a:endParaRPr lang="en-US" altLang="el-GR" sz="9600" dirty="0" smtClean="0"/>
          </a:p>
          <a:p>
            <a:pPr marL="0" indent="0" eaLnBrk="1" hangingPunct="1">
              <a:buNone/>
            </a:pPr>
            <a:endParaRPr lang="en-US" altLang="el-GR" sz="7000" dirty="0" smtClean="0"/>
          </a:p>
          <a:p>
            <a:pPr marL="0" indent="0" eaLnBrk="1" hangingPunct="1">
              <a:buNone/>
            </a:pPr>
            <a:r>
              <a:rPr lang="el-GR" altLang="el-GR" sz="9600" dirty="0" smtClean="0"/>
              <a:t>Λύνουμε ως προς </a:t>
            </a:r>
            <a:r>
              <a:rPr lang="en-US" altLang="el-GR" sz="9600" dirty="0" smtClean="0"/>
              <a:t>X </a:t>
            </a:r>
            <a:r>
              <a:rPr lang="el-GR" altLang="el-GR" sz="9600" dirty="0" smtClean="0"/>
              <a:t> και βλέπουμε πως…</a:t>
            </a:r>
          </a:p>
          <a:p>
            <a:pPr marL="0" indent="0" eaLnBrk="1" hangingPunct="1">
              <a:buNone/>
            </a:pPr>
            <a:endParaRPr lang="el-GR" altLang="el-GR" sz="9600" dirty="0"/>
          </a:p>
          <a:p>
            <a:pPr marL="0" indent="0" eaLnBrk="1" hangingPunct="1">
              <a:buNone/>
            </a:pPr>
            <a:r>
              <a:rPr lang="el-GR" altLang="el-GR" sz="9600" dirty="0" smtClean="0"/>
              <a:t>Το σκορ είναι ο μέσος όρος συν ή πλην την τιμή </a:t>
            </a:r>
            <a:r>
              <a:rPr lang="en-US" altLang="el-GR" sz="9600" dirty="0" smtClean="0"/>
              <a:t>z </a:t>
            </a:r>
            <a:r>
              <a:rPr lang="el-GR" altLang="el-GR" sz="9600" dirty="0" smtClean="0"/>
              <a:t>πολλαπλασιασμένη  με την τυπική απόκλιση</a:t>
            </a:r>
            <a:endParaRPr lang="en-US" altLang="el-GR" sz="9600" dirty="0" smtClean="0"/>
          </a:p>
        </p:txBody>
      </p:sp>
      <p:graphicFrame>
        <p:nvGraphicFramePr>
          <p:cNvPr id="2050" name="Object 52"/>
          <p:cNvGraphicFramePr>
            <a:graphicFrameLocks noChangeAspect="1"/>
          </p:cNvGraphicFramePr>
          <p:nvPr/>
        </p:nvGraphicFramePr>
        <p:xfrm>
          <a:off x="914400" y="1752600"/>
          <a:ext cx="2590800" cy="1447800"/>
        </p:xfrm>
        <a:graphic>
          <a:graphicData uri="http://schemas.openxmlformats.org/presentationml/2006/ole">
            <mc:AlternateContent xmlns:mc="http://schemas.openxmlformats.org/markup-compatibility/2006">
              <mc:Choice xmlns:v="urn:schemas-microsoft-com:vml" Requires="v">
                <p:oleObj spid="_x0000_s2082" name="Equation" r:id="rId4" imgW="660308" imgH="393539" progId="">
                  <p:embed/>
                </p:oleObj>
              </mc:Choice>
              <mc:Fallback>
                <p:oleObj name="Equation" r:id="rId4" imgW="660308" imgH="393539" progId="">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2590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1" name="Object 53"/>
          <p:cNvGraphicFramePr>
            <a:graphicFrameLocks noChangeAspect="1"/>
          </p:cNvGraphicFramePr>
          <p:nvPr/>
        </p:nvGraphicFramePr>
        <p:xfrm>
          <a:off x="5486400" y="2209800"/>
          <a:ext cx="2438400" cy="762000"/>
        </p:xfrm>
        <a:graphic>
          <a:graphicData uri="http://schemas.openxmlformats.org/presentationml/2006/ole">
            <mc:AlternateContent xmlns:mc="http://schemas.openxmlformats.org/markup-compatibility/2006">
              <mc:Choice xmlns:v="urn:schemas-microsoft-com:vml" Requires="v">
                <p:oleObj spid="_x0000_s2083" name="Equation" r:id="rId6" imgW="749047" imgH="203384" progId="">
                  <p:embed/>
                </p:oleObj>
              </mc:Choice>
              <mc:Fallback>
                <p:oleObj name="Equation" r:id="rId6" imgW="749047" imgH="203384" progId="">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209800"/>
                        <a:ext cx="243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22300" y="2057400"/>
            <a:ext cx="78994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5" name="TextBox 4"/>
          <p:cNvSpPr txBox="1"/>
          <p:nvPr/>
        </p:nvSpPr>
        <p:spPr>
          <a:xfrm>
            <a:off x="539552" y="6237312"/>
            <a:ext cx="1512168" cy="288032"/>
          </a:xfrm>
          <a:prstGeom prst="rect">
            <a:avLst/>
          </a:prstGeom>
          <a:solidFill>
            <a:schemeClr val="bg1"/>
          </a:solidFill>
        </p:spPr>
        <p:txBody>
          <a:bodyPr wrap="square" rtlCol="0">
            <a:spAutoFit/>
          </a:bodyPr>
          <a:lstStyle/>
          <a:p>
            <a:endParaRPr lang="el-GR" dirty="0"/>
          </a:p>
        </p:txBody>
      </p:sp>
      <p:sp>
        <p:nvSpPr>
          <p:cNvPr id="2" name="TextBox 1"/>
          <p:cNvSpPr txBox="1"/>
          <p:nvPr/>
        </p:nvSpPr>
        <p:spPr>
          <a:xfrm>
            <a:off x="2843808" y="5877272"/>
            <a:ext cx="1368152" cy="461665"/>
          </a:xfrm>
          <a:prstGeom prst="rect">
            <a:avLst/>
          </a:prstGeom>
          <a:solidFill>
            <a:schemeClr val="bg1"/>
          </a:solidFill>
        </p:spPr>
        <p:txBody>
          <a:bodyPr wrap="square" rtlCol="0">
            <a:spAutoFit/>
          </a:bodyPr>
          <a:lstStyle/>
          <a:p>
            <a:r>
              <a:rPr lang="el-GR" dirty="0" smtClean="0"/>
              <a:t>μονάδες</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a:xfrm>
            <a:off x="1600200" y="76200"/>
            <a:ext cx="7410450" cy="914400"/>
          </a:xfrm>
        </p:spPr>
        <p:txBody>
          <a:bodyPr>
            <a:normAutofit/>
          </a:bodyPr>
          <a:lstStyle/>
          <a:p>
            <a:pPr eaLnBrk="1" hangingPunct="1"/>
            <a:endParaRPr lang="en-US" altLang="el-GR" sz="4000" dirty="0" smtClean="0"/>
          </a:p>
        </p:txBody>
      </p:sp>
      <p:pic>
        <p:nvPicPr>
          <p:cNvPr id="23555"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74700" y="1905000"/>
            <a:ext cx="7594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2" name="TextBox 1"/>
          <p:cNvSpPr txBox="1"/>
          <p:nvPr/>
        </p:nvSpPr>
        <p:spPr>
          <a:xfrm>
            <a:off x="683568" y="6381328"/>
            <a:ext cx="1584176" cy="461665"/>
          </a:xfrm>
          <a:prstGeom prst="rect">
            <a:avLst/>
          </a:prstGeom>
          <a:solidFill>
            <a:schemeClr val="bg1"/>
          </a:solidFill>
        </p:spPr>
        <p:txBody>
          <a:bodyPr wrap="square" rtlCol="0">
            <a:spAutoFit/>
          </a:bodyPr>
          <a:lstStyle/>
          <a:p>
            <a:endParaRPr lang="el-GR" dirty="0"/>
          </a:p>
        </p:txBody>
      </p:sp>
      <p:sp>
        <p:nvSpPr>
          <p:cNvPr id="3" name="TextBox 2"/>
          <p:cNvSpPr txBox="1"/>
          <p:nvPr/>
        </p:nvSpPr>
        <p:spPr>
          <a:xfrm>
            <a:off x="4716016" y="6036983"/>
            <a:ext cx="1342147" cy="461665"/>
          </a:xfrm>
          <a:prstGeom prst="rect">
            <a:avLst/>
          </a:prstGeom>
          <a:solidFill>
            <a:schemeClr val="bg1"/>
          </a:solidFill>
        </p:spPr>
        <p:txBody>
          <a:bodyPr wrap="square" rtlCol="0">
            <a:spAutoFit/>
          </a:bodyPr>
          <a:lstStyle/>
          <a:p>
            <a:r>
              <a:rPr lang="el-GR" dirty="0" smtClean="0"/>
              <a:t>μονάδες</a:t>
            </a:r>
            <a:endParaRPr lang="el-GR" dirty="0"/>
          </a:p>
        </p:txBody>
      </p:sp>
    </p:spTree>
    <p:extLst>
      <p:ext uri="{BB962C8B-B14F-4D97-AF65-F5344CB8AC3E}">
        <p14:creationId xmlns:p14="http://schemas.microsoft.com/office/powerpoint/2010/main" val="664857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968500"/>
            <a:ext cx="8636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2" name="TextBox 1"/>
          <p:cNvSpPr txBox="1"/>
          <p:nvPr/>
        </p:nvSpPr>
        <p:spPr>
          <a:xfrm>
            <a:off x="1259632" y="1961277"/>
            <a:ext cx="1944216" cy="461665"/>
          </a:xfrm>
          <a:prstGeom prst="rect">
            <a:avLst/>
          </a:prstGeom>
          <a:solidFill>
            <a:schemeClr val="bg1"/>
          </a:solidFill>
        </p:spPr>
        <p:txBody>
          <a:bodyPr wrap="square" rtlCol="0">
            <a:spAutoFit/>
          </a:bodyPr>
          <a:lstStyle/>
          <a:p>
            <a:r>
              <a:rPr lang="el-GR" dirty="0" smtClean="0"/>
              <a:t>Τιμές </a:t>
            </a:r>
            <a:r>
              <a:rPr lang="en-US" i="1" dirty="0" smtClean="0"/>
              <a:t>x</a:t>
            </a:r>
            <a:endParaRPr lang="el-GR" i="1" dirty="0"/>
          </a:p>
        </p:txBody>
      </p:sp>
      <p:sp>
        <p:nvSpPr>
          <p:cNvPr id="7" name="TextBox 6"/>
          <p:cNvSpPr txBox="1"/>
          <p:nvPr/>
        </p:nvSpPr>
        <p:spPr>
          <a:xfrm>
            <a:off x="152400" y="341040"/>
            <a:ext cx="1475656" cy="1152128"/>
          </a:xfrm>
          <a:prstGeom prst="rect">
            <a:avLst/>
          </a:prstGeom>
          <a:solidFill>
            <a:schemeClr val="bg1"/>
          </a:solidFill>
        </p:spPr>
        <p:txBody>
          <a:bodyPr wrap="square" rtlCol="0">
            <a:spAutoFit/>
          </a:bodyPr>
          <a:lstStyle/>
          <a:p>
            <a:endParaRPr lang="el-GR" dirty="0"/>
          </a:p>
        </p:txBody>
      </p:sp>
      <p:sp>
        <p:nvSpPr>
          <p:cNvPr id="8" name="TextBox 7"/>
          <p:cNvSpPr txBox="1"/>
          <p:nvPr/>
        </p:nvSpPr>
        <p:spPr>
          <a:xfrm>
            <a:off x="5868144" y="1968500"/>
            <a:ext cx="1944216" cy="461665"/>
          </a:xfrm>
          <a:prstGeom prst="rect">
            <a:avLst/>
          </a:prstGeom>
          <a:solidFill>
            <a:schemeClr val="bg1"/>
          </a:solidFill>
        </p:spPr>
        <p:txBody>
          <a:bodyPr wrap="square" rtlCol="0">
            <a:spAutoFit/>
          </a:bodyPr>
          <a:lstStyle/>
          <a:p>
            <a:r>
              <a:rPr lang="el-GR" dirty="0" smtClean="0"/>
              <a:t>Τιμές </a:t>
            </a:r>
            <a:r>
              <a:rPr lang="en-US" i="1" dirty="0" smtClean="0"/>
              <a:t>z</a:t>
            </a:r>
            <a:endParaRPr lang="el-GR" i="1" dirty="0"/>
          </a:p>
        </p:txBody>
      </p:sp>
      <p:sp>
        <p:nvSpPr>
          <p:cNvPr id="9" name="TextBox 8"/>
          <p:cNvSpPr txBox="1"/>
          <p:nvPr/>
        </p:nvSpPr>
        <p:spPr>
          <a:xfrm>
            <a:off x="3851920" y="2330582"/>
            <a:ext cx="1368152" cy="338554"/>
          </a:xfrm>
          <a:prstGeom prst="rect">
            <a:avLst/>
          </a:prstGeom>
          <a:solidFill>
            <a:schemeClr val="bg1"/>
          </a:solidFill>
        </p:spPr>
        <p:txBody>
          <a:bodyPr wrap="square" rtlCol="0">
            <a:spAutoFit/>
          </a:bodyPr>
          <a:lstStyle/>
          <a:p>
            <a:pPr algn="ctr"/>
            <a:r>
              <a:rPr lang="el-GR" sz="1600" dirty="0" smtClean="0"/>
              <a:t>Μετατροπή </a:t>
            </a:r>
            <a:endParaRPr lang="el-GR" sz="1600" i="1" dirty="0"/>
          </a:p>
        </p:txBody>
      </p:sp>
      <p:sp>
        <p:nvSpPr>
          <p:cNvPr id="10" name="TextBox 9"/>
          <p:cNvSpPr txBox="1"/>
          <p:nvPr/>
        </p:nvSpPr>
        <p:spPr>
          <a:xfrm>
            <a:off x="107504" y="4797152"/>
            <a:ext cx="1728192" cy="338554"/>
          </a:xfrm>
          <a:prstGeom prst="rect">
            <a:avLst/>
          </a:prstGeom>
          <a:solidFill>
            <a:schemeClr val="bg1"/>
          </a:solidFill>
        </p:spPr>
        <p:txBody>
          <a:bodyPr wrap="square" rtlCol="0">
            <a:spAutoFit/>
          </a:bodyPr>
          <a:lstStyle/>
          <a:p>
            <a:pPr algn="ctr"/>
            <a:endParaRPr lang="el-GR" sz="1600" i="1" dirty="0"/>
          </a:p>
        </p:txBody>
      </p:sp>
    </p:spTree>
    <p:extLst>
      <p:ext uri="{BB962C8B-B14F-4D97-AF65-F5344CB8AC3E}">
        <p14:creationId xmlns:p14="http://schemas.microsoft.com/office/powerpoint/2010/main" val="363667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292226" y="1600200"/>
            <a:ext cx="64643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2" name="Τίτλος 1"/>
          <p:cNvSpPr>
            <a:spLocks noGrp="1"/>
          </p:cNvSpPr>
          <p:nvPr>
            <p:ph type="title"/>
          </p:nvPr>
        </p:nvSpPr>
        <p:spPr/>
        <p:txBody>
          <a:bodyPr/>
          <a:lstStyle/>
          <a:p>
            <a:endParaRPr lang="el-GR"/>
          </a:p>
        </p:txBody>
      </p:sp>
      <p:sp>
        <p:nvSpPr>
          <p:cNvPr id="7" name="TextBox 6"/>
          <p:cNvSpPr txBox="1"/>
          <p:nvPr/>
        </p:nvSpPr>
        <p:spPr>
          <a:xfrm>
            <a:off x="1187624" y="6519446"/>
            <a:ext cx="1368152" cy="338554"/>
          </a:xfrm>
          <a:prstGeom prst="rect">
            <a:avLst/>
          </a:prstGeom>
          <a:solidFill>
            <a:schemeClr val="bg1"/>
          </a:solidFill>
        </p:spPr>
        <p:txBody>
          <a:bodyPr wrap="square" rtlCol="0">
            <a:spAutoFit/>
          </a:bodyPr>
          <a:lstStyle/>
          <a:p>
            <a:pPr algn="ctr"/>
            <a:r>
              <a:rPr lang="el-GR" sz="1600" dirty="0" smtClean="0"/>
              <a:t> </a:t>
            </a:r>
            <a:endParaRPr lang="el-GR" sz="1600" i="1" dirty="0"/>
          </a:p>
        </p:txBody>
      </p:sp>
    </p:spTree>
    <p:extLst>
      <p:ext uri="{BB962C8B-B14F-4D97-AF65-F5344CB8AC3E}">
        <p14:creationId xmlns:p14="http://schemas.microsoft.com/office/powerpoint/2010/main" val="2779589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752600"/>
            <a:ext cx="49657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2" name="Τίτλος 1"/>
          <p:cNvSpPr>
            <a:spLocks noGrp="1"/>
          </p:cNvSpPr>
          <p:nvPr>
            <p:ph type="title"/>
          </p:nvPr>
        </p:nvSpPr>
        <p:spPr/>
        <p:txBody>
          <a:bodyPr/>
          <a:lstStyle/>
          <a:p>
            <a:endParaRPr lang="el-GR"/>
          </a:p>
        </p:txBody>
      </p:sp>
      <p:sp>
        <p:nvSpPr>
          <p:cNvPr id="6" name="TextBox 5"/>
          <p:cNvSpPr txBox="1"/>
          <p:nvPr/>
        </p:nvSpPr>
        <p:spPr>
          <a:xfrm rot="16200000">
            <a:off x="1448448" y="2344234"/>
            <a:ext cx="1368152" cy="369332"/>
          </a:xfrm>
          <a:prstGeom prst="rect">
            <a:avLst/>
          </a:prstGeom>
          <a:solidFill>
            <a:schemeClr val="bg1"/>
          </a:solidFill>
        </p:spPr>
        <p:txBody>
          <a:bodyPr wrap="square" rtlCol="0">
            <a:spAutoFit/>
          </a:bodyPr>
          <a:lstStyle/>
          <a:p>
            <a:pPr algn="ctr"/>
            <a:r>
              <a:rPr lang="el-GR" sz="1800" dirty="0" smtClean="0"/>
              <a:t>Συχνότητα</a:t>
            </a:r>
            <a:endParaRPr lang="el-GR" sz="1800" i="1" dirty="0"/>
          </a:p>
        </p:txBody>
      </p:sp>
      <p:sp>
        <p:nvSpPr>
          <p:cNvPr id="7" name="TextBox 6"/>
          <p:cNvSpPr txBox="1"/>
          <p:nvPr/>
        </p:nvSpPr>
        <p:spPr>
          <a:xfrm rot="16200000">
            <a:off x="1500302" y="4792506"/>
            <a:ext cx="1368152" cy="369332"/>
          </a:xfrm>
          <a:prstGeom prst="rect">
            <a:avLst/>
          </a:prstGeom>
          <a:solidFill>
            <a:schemeClr val="bg1"/>
          </a:solidFill>
        </p:spPr>
        <p:txBody>
          <a:bodyPr wrap="square" rtlCol="0">
            <a:spAutoFit/>
          </a:bodyPr>
          <a:lstStyle/>
          <a:p>
            <a:pPr algn="ctr"/>
            <a:r>
              <a:rPr lang="el-GR" sz="1800" dirty="0" smtClean="0"/>
              <a:t>Συχνότητα</a:t>
            </a:r>
            <a:endParaRPr lang="el-GR" sz="1800" i="1" dirty="0"/>
          </a:p>
        </p:txBody>
      </p:sp>
      <p:sp>
        <p:nvSpPr>
          <p:cNvPr id="3" name="TextBox 2"/>
          <p:cNvSpPr txBox="1"/>
          <p:nvPr/>
        </p:nvSpPr>
        <p:spPr>
          <a:xfrm>
            <a:off x="1999711" y="6309320"/>
            <a:ext cx="1132129" cy="461665"/>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320528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00200" y="274638"/>
            <a:ext cx="7467600" cy="792162"/>
          </a:xfrm>
        </p:spPr>
        <p:txBody>
          <a:bodyPr>
            <a:normAutofit fontScale="90000"/>
          </a:bodyPr>
          <a:lstStyle/>
          <a:p>
            <a:pPr eaLnBrk="1" hangingPunct="1"/>
            <a:r>
              <a:rPr lang="el-GR" altLang="el-GR" dirty="0" smtClean="0"/>
              <a:t>Χρήση των τιμών </a:t>
            </a:r>
            <a:r>
              <a:rPr lang="en-US" altLang="el-GR" i="1" dirty="0" smtClean="0"/>
              <a:t>z</a:t>
            </a:r>
            <a:r>
              <a:rPr lang="el-GR" altLang="el-GR" dirty="0" smtClean="0"/>
              <a:t> για συγκρίσεις</a:t>
            </a:r>
            <a:endParaRPr lang="en-US" altLang="el-GR" dirty="0" smtClean="0"/>
          </a:p>
        </p:txBody>
      </p:sp>
      <p:sp>
        <p:nvSpPr>
          <p:cNvPr id="27651" name="Content Placeholder 2"/>
          <p:cNvSpPr>
            <a:spLocks noGrp="1"/>
          </p:cNvSpPr>
          <p:nvPr>
            <p:ph idx="1"/>
          </p:nvPr>
        </p:nvSpPr>
        <p:spPr>
          <a:xfrm>
            <a:off x="457200" y="1600200"/>
            <a:ext cx="8229600" cy="3733800"/>
          </a:xfrm>
        </p:spPr>
        <p:txBody>
          <a:bodyPr>
            <a:normAutofit/>
          </a:bodyPr>
          <a:lstStyle/>
          <a:p>
            <a:pPr eaLnBrk="1" hangingPunct="1"/>
            <a:r>
              <a:rPr lang="el-GR" altLang="el-GR" dirty="0" smtClean="0"/>
              <a:t>Οι τιμές </a:t>
            </a:r>
            <a:r>
              <a:rPr lang="en-US" altLang="el-GR" i="1" dirty="0" smtClean="0"/>
              <a:t>z</a:t>
            </a:r>
            <a:r>
              <a:rPr lang="el-GR" altLang="el-GR" i="1" dirty="0" smtClean="0"/>
              <a:t> </a:t>
            </a:r>
            <a:r>
              <a:rPr lang="el-GR" altLang="el-GR" dirty="0" smtClean="0"/>
              <a:t>είναι συγκρίσιμες μεταξύ τους</a:t>
            </a:r>
          </a:p>
          <a:p>
            <a:pPr eaLnBrk="1" hangingPunct="1"/>
            <a:r>
              <a:rPr lang="el-GR" altLang="el-GR" dirty="0" smtClean="0"/>
              <a:t>Σκορ από διαφορετικές κατανομές μπορούν να μετατραπούν σε τιμές </a:t>
            </a:r>
            <a:r>
              <a:rPr lang="en-US" altLang="el-GR" i="1" dirty="0" smtClean="0"/>
              <a:t>z</a:t>
            </a:r>
            <a:r>
              <a:rPr lang="el-GR" altLang="el-GR" i="1" dirty="0" smtClean="0"/>
              <a:t> </a:t>
            </a:r>
            <a:r>
              <a:rPr lang="en-US" altLang="el-GR" i="1" dirty="0" smtClean="0"/>
              <a:t>(z scores)</a:t>
            </a:r>
            <a:endParaRPr lang="en-US" altLang="el-GR" dirty="0" smtClean="0"/>
          </a:p>
          <a:p>
            <a:pPr eaLnBrk="1" hangingPunct="1"/>
            <a:r>
              <a:rPr lang="el-GR" altLang="el-GR" i="1" dirty="0" smtClean="0"/>
              <a:t>Μέσω των </a:t>
            </a:r>
            <a:r>
              <a:rPr lang="en-US" altLang="el-GR" i="1" dirty="0" smtClean="0"/>
              <a:t>z</a:t>
            </a:r>
            <a:r>
              <a:rPr lang="en-US" altLang="el-GR" dirty="0" smtClean="0"/>
              <a:t>-scores (</a:t>
            </a:r>
            <a:r>
              <a:rPr lang="el-GR" altLang="el-GR" dirty="0" smtClean="0"/>
              <a:t>τυπικές κανονικές τιμές</a:t>
            </a:r>
            <a:r>
              <a:rPr lang="en-US" altLang="el-GR" dirty="0" smtClean="0"/>
              <a:t>) </a:t>
            </a:r>
            <a:r>
              <a:rPr lang="el-GR" altLang="el-GR" dirty="0" smtClean="0"/>
              <a:t>μπορούμε να συγκρίνουμε σκορ από διαφορετικές κατανομές επειδή αυτές έχουν μετατραπεί στην ίδια κλίμακα</a:t>
            </a:r>
            <a:endParaRPr lang="en-US" altLang="el-GR" dirty="0" smtClean="0"/>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2945143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00200" y="76200"/>
            <a:ext cx="7391400" cy="990600"/>
          </a:xfrm>
        </p:spPr>
        <p:txBody>
          <a:bodyPr>
            <a:normAutofit/>
          </a:bodyPr>
          <a:lstStyle/>
          <a:p>
            <a:pPr eaLnBrk="1" hangingPunct="1"/>
            <a:endParaRPr lang="en-US" altLang="el-GR" sz="4000" dirty="0" smtClean="0"/>
          </a:p>
        </p:txBody>
      </p:sp>
      <p:sp>
        <p:nvSpPr>
          <p:cNvPr id="28675" name="Content Placeholder 2"/>
          <p:cNvSpPr>
            <a:spLocks noGrp="1"/>
          </p:cNvSpPr>
          <p:nvPr>
            <p:ph idx="1"/>
          </p:nvPr>
        </p:nvSpPr>
        <p:spPr/>
        <p:txBody>
          <a:bodyPr>
            <a:normAutofit/>
          </a:bodyPr>
          <a:lstStyle/>
          <a:p>
            <a:pPr eaLnBrk="1" hangingPunct="1"/>
            <a:r>
              <a:rPr lang="el-GR" altLang="el-GR" dirty="0" smtClean="0"/>
              <a:t>Η διαδικασία της τυποποίησης χρησιμοποιείται ευρέως</a:t>
            </a:r>
            <a:endParaRPr lang="en-US" altLang="el-GR" dirty="0" smtClean="0"/>
          </a:p>
          <a:p>
            <a:pPr lvl="1" eaLnBrk="1" hangingPunct="1"/>
            <a:r>
              <a:rPr lang="el-GR" altLang="el-GR" dirty="0" smtClean="0"/>
              <a:t>Τα σκορ </a:t>
            </a:r>
            <a:r>
              <a:rPr lang="en-US" altLang="el-GR" dirty="0" smtClean="0"/>
              <a:t>SAT </a:t>
            </a:r>
            <a:r>
              <a:rPr lang="el-GR" altLang="el-GR" dirty="0" smtClean="0"/>
              <a:t>έχει μ</a:t>
            </a:r>
            <a:r>
              <a:rPr lang="en-US" altLang="el-GR" dirty="0" smtClean="0"/>
              <a:t> = 500 </a:t>
            </a:r>
            <a:r>
              <a:rPr lang="el-GR" altLang="el-GR" dirty="0" smtClean="0"/>
              <a:t>και σ</a:t>
            </a:r>
            <a:r>
              <a:rPr lang="en-US" altLang="el-GR" dirty="0" smtClean="0"/>
              <a:t> =  100</a:t>
            </a:r>
          </a:p>
          <a:p>
            <a:pPr lvl="1" eaLnBrk="1" hangingPunct="1"/>
            <a:r>
              <a:rPr lang="el-GR" altLang="el-GR" dirty="0" smtClean="0"/>
              <a:t>Το </a:t>
            </a:r>
            <a:r>
              <a:rPr lang="en-US" altLang="el-GR" dirty="0" smtClean="0"/>
              <a:t>IQ </a:t>
            </a:r>
            <a:r>
              <a:rPr lang="el-GR" altLang="el-GR" dirty="0" smtClean="0"/>
              <a:t>έχει μ</a:t>
            </a:r>
            <a:r>
              <a:rPr lang="en-US" altLang="el-GR" dirty="0" smtClean="0"/>
              <a:t> = 100 </a:t>
            </a:r>
            <a:r>
              <a:rPr lang="el-GR" altLang="el-GR" dirty="0" smtClean="0"/>
              <a:t>και σ</a:t>
            </a:r>
            <a:r>
              <a:rPr lang="en-US" altLang="el-GR" dirty="0" smtClean="0"/>
              <a:t> =  15</a:t>
            </a:r>
          </a:p>
          <a:p>
            <a:pPr eaLnBrk="1" hangingPunct="1"/>
            <a:r>
              <a:rPr lang="el-GR" altLang="el-GR" dirty="0" smtClean="0"/>
              <a:t>Η τυποποίηση γίνεται σε δύο στάδια</a:t>
            </a:r>
            <a:endParaRPr lang="en-US" altLang="el-GR" dirty="0" smtClean="0"/>
          </a:p>
          <a:p>
            <a:pPr lvl="1" eaLnBrk="1" hangingPunct="1"/>
            <a:r>
              <a:rPr lang="el-GR" altLang="el-GR" dirty="0" smtClean="0"/>
              <a:t>Οι αρχικές τιμές μετατρέπονται σε τιμές </a:t>
            </a:r>
            <a:r>
              <a:rPr lang="en-US" altLang="el-GR" i="1" dirty="0" smtClean="0"/>
              <a:t>z</a:t>
            </a:r>
            <a:endParaRPr lang="en-US" altLang="el-GR" dirty="0" smtClean="0"/>
          </a:p>
          <a:p>
            <a:pPr lvl="1" eaLnBrk="1" hangingPunct="1"/>
            <a:r>
              <a:rPr lang="el-GR" altLang="el-GR" dirty="0" smtClean="0"/>
              <a:t>Οι τιμές </a:t>
            </a:r>
            <a:r>
              <a:rPr lang="en-US" altLang="el-GR" i="1" dirty="0" smtClean="0"/>
              <a:t>z</a:t>
            </a:r>
            <a:r>
              <a:rPr lang="el-GR" altLang="el-GR" i="1" dirty="0" smtClean="0"/>
              <a:t> </a:t>
            </a:r>
            <a:r>
              <a:rPr lang="el-GR" altLang="el-GR" dirty="0" smtClean="0"/>
              <a:t>μετατρέπονται σε νέες τιμές </a:t>
            </a:r>
            <a:r>
              <a:rPr lang="en-US" altLang="el-GR" i="1" dirty="0" smtClean="0"/>
              <a:t>X</a:t>
            </a:r>
            <a:r>
              <a:rPr lang="en-US" altLang="el-GR" dirty="0" smtClean="0"/>
              <a:t> </a:t>
            </a:r>
            <a:r>
              <a:rPr lang="el-GR" altLang="el-GR" dirty="0" smtClean="0"/>
              <a:t>με τον απαιτούμενο</a:t>
            </a:r>
            <a:r>
              <a:rPr lang="en-US" altLang="el-GR" dirty="0" smtClean="0"/>
              <a:t> </a:t>
            </a:r>
            <a:r>
              <a:rPr lang="el-GR" altLang="el-GR" dirty="0" smtClean="0"/>
              <a:t>μ</a:t>
            </a:r>
            <a:r>
              <a:rPr lang="en-US" altLang="el-GR" dirty="0" smtClean="0"/>
              <a:t> </a:t>
            </a:r>
            <a:r>
              <a:rPr lang="el-GR" altLang="el-GR" dirty="0" smtClean="0"/>
              <a:t>και σ</a:t>
            </a:r>
            <a:endParaRPr lang="en-US" altLang="el-GR" dirty="0" smtClean="0"/>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626761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00200" y="274638"/>
            <a:ext cx="7467600" cy="1020762"/>
          </a:xfrm>
        </p:spPr>
        <p:txBody>
          <a:bodyPr/>
          <a:lstStyle/>
          <a:p>
            <a:pPr eaLnBrk="1" hangingPunct="1"/>
            <a:r>
              <a:rPr lang="el-GR" altLang="el-GR" dirty="0" smtClean="0"/>
              <a:t>Στόχοι του μαθήματος</a:t>
            </a:r>
            <a:endParaRPr lang="en-US" altLang="el-GR" dirty="0" smtClean="0"/>
          </a:p>
        </p:txBody>
      </p:sp>
      <p:graphicFrame>
        <p:nvGraphicFramePr>
          <p:cNvPr id="3" name="Diagram 2"/>
          <p:cNvGraphicFramePr/>
          <p:nvPr>
            <p:extLst>
              <p:ext uri="{D42A27DB-BD31-4B8C-83A1-F6EECF244321}">
                <p14:modId xmlns:p14="http://schemas.microsoft.com/office/powerpoint/2010/main" val="1205924691"/>
              </p:ext>
            </p:extLst>
          </p:nvPr>
        </p:nvGraphicFramePr>
        <p:xfrm>
          <a:off x="533400" y="1524000"/>
          <a:ext cx="81534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22674" y="1734847"/>
            <a:ext cx="8636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2" name="Τίτλος 1"/>
          <p:cNvSpPr>
            <a:spLocks noGrp="1"/>
          </p:cNvSpPr>
          <p:nvPr>
            <p:ph type="title"/>
          </p:nvPr>
        </p:nvSpPr>
        <p:spPr/>
        <p:txBody>
          <a:bodyPr/>
          <a:lstStyle/>
          <a:p>
            <a:endParaRPr lang="el-GR" dirty="0"/>
          </a:p>
        </p:txBody>
      </p:sp>
      <p:sp>
        <p:nvSpPr>
          <p:cNvPr id="3" name="TextBox 2"/>
          <p:cNvSpPr txBox="1"/>
          <p:nvPr/>
        </p:nvSpPr>
        <p:spPr>
          <a:xfrm>
            <a:off x="5220072" y="3624083"/>
            <a:ext cx="1440160" cy="338554"/>
          </a:xfrm>
          <a:prstGeom prst="rect">
            <a:avLst/>
          </a:prstGeom>
          <a:solidFill>
            <a:schemeClr val="bg1"/>
          </a:solidFill>
        </p:spPr>
        <p:txBody>
          <a:bodyPr wrap="square" rtlCol="0">
            <a:spAutoFit/>
          </a:bodyPr>
          <a:lstStyle/>
          <a:p>
            <a:r>
              <a:rPr lang="el-GR" sz="1600" dirty="0" smtClean="0"/>
              <a:t>Αρχικές τιμές</a:t>
            </a:r>
            <a:endParaRPr lang="el-GR" sz="1600" dirty="0"/>
          </a:p>
        </p:txBody>
      </p:sp>
      <p:sp>
        <p:nvSpPr>
          <p:cNvPr id="5" name="TextBox 4"/>
          <p:cNvSpPr txBox="1"/>
          <p:nvPr/>
        </p:nvSpPr>
        <p:spPr>
          <a:xfrm>
            <a:off x="7318220" y="3668210"/>
            <a:ext cx="432048" cy="307777"/>
          </a:xfrm>
          <a:prstGeom prst="rect">
            <a:avLst/>
          </a:prstGeom>
          <a:solidFill>
            <a:schemeClr val="bg1"/>
          </a:solidFill>
        </p:spPr>
        <p:txBody>
          <a:bodyPr wrap="square" rtlCol="0">
            <a:spAutoFit/>
          </a:bodyPr>
          <a:lstStyle/>
          <a:p>
            <a:r>
              <a:rPr lang="el-GR" sz="1400" dirty="0" smtClean="0"/>
              <a:t>και</a:t>
            </a:r>
            <a:endParaRPr lang="el-GR" sz="1400" dirty="0"/>
          </a:p>
        </p:txBody>
      </p:sp>
      <p:sp>
        <p:nvSpPr>
          <p:cNvPr id="9" name="TextBox 8"/>
          <p:cNvSpPr txBox="1"/>
          <p:nvPr/>
        </p:nvSpPr>
        <p:spPr>
          <a:xfrm>
            <a:off x="6660232" y="4206739"/>
            <a:ext cx="432048" cy="307777"/>
          </a:xfrm>
          <a:prstGeom prst="rect">
            <a:avLst/>
          </a:prstGeom>
          <a:solidFill>
            <a:schemeClr val="bg1"/>
          </a:solidFill>
        </p:spPr>
        <p:txBody>
          <a:bodyPr wrap="square" rtlCol="0">
            <a:spAutoFit/>
          </a:bodyPr>
          <a:lstStyle/>
          <a:p>
            <a:r>
              <a:rPr lang="el-GR" sz="1400" dirty="0" smtClean="0"/>
              <a:t>και</a:t>
            </a:r>
            <a:endParaRPr lang="el-GR" sz="1400" dirty="0"/>
          </a:p>
        </p:txBody>
      </p:sp>
      <p:sp>
        <p:nvSpPr>
          <p:cNvPr id="10" name="TextBox 9"/>
          <p:cNvSpPr txBox="1"/>
          <p:nvPr/>
        </p:nvSpPr>
        <p:spPr>
          <a:xfrm>
            <a:off x="7795295" y="4725144"/>
            <a:ext cx="432048" cy="307777"/>
          </a:xfrm>
          <a:prstGeom prst="rect">
            <a:avLst/>
          </a:prstGeom>
          <a:solidFill>
            <a:schemeClr val="bg1"/>
          </a:solidFill>
        </p:spPr>
        <p:txBody>
          <a:bodyPr wrap="square" rtlCol="0">
            <a:spAutoFit/>
          </a:bodyPr>
          <a:lstStyle/>
          <a:p>
            <a:r>
              <a:rPr lang="el-GR" sz="1400" dirty="0" smtClean="0"/>
              <a:t>και</a:t>
            </a:r>
            <a:endParaRPr lang="el-GR" sz="1400" dirty="0"/>
          </a:p>
        </p:txBody>
      </p:sp>
      <p:sp>
        <p:nvSpPr>
          <p:cNvPr id="6" name="TextBox 5"/>
          <p:cNvSpPr txBox="1"/>
          <p:nvPr/>
        </p:nvSpPr>
        <p:spPr>
          <a:xfrm>
            <a:off x="971600" y="5661248"/>
            <a:ext cx="1224136" cy="400110"/>
          </a:xfrm>
          <a:prstGeom prst="rect">
            <a:avLst/>
          </a:prstGeom>
          <a:solidFill>
            <a:schemeClr val="bg1"/>
          </a:solidFill>
        </p:spPr>
        <p:txBody>
          <a:bodyPr wrap="square" rtlCol="0">
            <a:spAutoFit/>
          </a:bodyPr>
          <a:lstStyle/>
          <a:p>
            <a:r>
              <a:rPr lang="el-GR" sz="2000" dirty="0" smtClean="0"/>
              <a:t>Όνομα</a:t>
            </a:r>
            <a:endParaRPr lang="el-GR" sz="2000" dirty="0"/>
          </a:p>
        </p:txBody>
      </p:sp>
      <p:sp>
        <p:nvSpPr>
          <p:cNvPr id="7" name="TextBox 6"/>
          <p:cNvSpPr txBox="1"/>
          <p:nvPr/>
        </p:nvSpPr>
        <p:spPr>
          <a:xfrm>
            <a:off x="232558" y="6061358"/>
            <a:ext cx="1675146" cy="461665"/>
          </a:xfrm>
          <a:prstGeom prst="rect">
            <a:avLst/>
          </a:prstGeom>
          <a:solidFill>
            <a:schemeClr val="bg1"/>
          </a:solidFill>
        </p:spPr>
        <p:txBody>
          <a:bodyPr wrap="square" rtlCol="0">
            <a:spAutoFit/>
          </a:bodyPr>
          <a:lstStyle/>
          <a:p>
            <a:endParaRPr lang="el-GR" dirty="0"/>
          </a:p>
        </p:txBody>
      </p:sp>
      <p:sp>
        <p:nvSpPr>
          <p:cNvPr id="13" name="TextBox 12"/>
          <p:cNvSpPr txBox="1"/>
          <p:nvPr/>
        </p:nvSpPr>
        <p:spPr>
          <a:xfrm>
            <a:off x="5292080" y="4725144"/>
            <a:ext cx="1800200" cy="338554"/>
          </a:xfrm>
          <a:prstGeom prst="rect">
            <a:avLst/>
          </a:prstGeom>
          <a:solidFill>
            <a:schemeClr val="bg1"/>
          </a:solidFill>
        </p:spPr>
        <p:txBody>
          <a:bodyPr wrap="square" rtlCol="0">
            <a:spAutoFit/>
          </a:bodyPr>
          <a:lstStyle/>
          <a:p>
            <a:r>
              <a:rPr lang="el-GR" sz="1600" dirty="0" smtClean="0"/>
              <a:t>Τυπικές τιμές</a:t>
            </a:r>
            <a:endParaRPr lang="el-GR" sz="1600" dirty="0"/>
          </a:p>
        </p:txBody>
      </p:sp>
    </p:spTree>
    <p:extLst>
      <p:ext uri="{BB962C8B-B14F-4D97-AF65-F5344CB8AC3E}">
        <p14:creationId xmlns:p14="http://schemas.microsoft.com/office/powerpoint/2010/main" val="392162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00200" y="304800"/>
            <a:ext cx="7086600" cy="868363"/>
          </a:xfrm>
        </p:spPr>
        <p:txBody>
          <a:bodyPr/>
          <a:lstStyle/>
          <a:p>
            <a:pPr eaLnBrk="1" hangingPunct="1"/>
            <a:r>
              <a:rPr lang="el-GR" altLang="el-GR" dirty="0" smtClean="0"/>
              <a:t>Ερωτήματα</a:t>
            </a:r>
            <a:endParaRPr lang="en-US" altLang="el-GR" dirty="0" smtClean="0"/>
          </a:p>
        </p:txBody>
      </p:sp>
      <p:sp>
        <p:nvSpPr>
          <p:cNvPr id="18435" name="Content Placeholder 2"/>
          <p:cNvSpPr>
            <a:spLocks noGrp="1"/>
          </p:cNvSpPr>
          <p:nvPr>
            <p:ph idx="1"/>
          </p:nvPr>
        </p:nvSpPr>
        <p:spPr/>
        <p:txBody>
          <a:bodyPr/>
          <a:lstStyle/>
          <a:p>
            <a:pPr marL="0" indent="0" eaLnBrk="1" hangingPunct="1">
              <a:buNone/>
            </a:pPr>
            <a:r>
              <a:rPr lang="el-GR" altLang="el-GR" dirty="0" smtClean="0"/>
              <a:t>Για έναν πληθυσμό με</a:t>
            </a:r>
            <a:r>
              <a:rPr lang="en-US" altLang="el-GR" dirty="0" smtClean="0"/>
              <a:t> </a:t>
            </a:r>
            <a:r>
              <a:rPr lang="el-GR" altLang="el-GR" dirty="0" smtClean="0"/>
              <a:t>μ</a:t>
            </a:r>
            <a:r>
              <a:rPr lang="en-US" altLang="el-GR" dirty="0" smtClean="0"/>
              <a:t> = 50 </a:t>
            </a:r>
            <a:r>
              <a:rPr lang="el-GR" altLang="el-GR" dirty="0" smtClean="0"/>
              <a:t>και σ</a:t>
            </a:r>
            <a:r>
              <a:rPr lang="en-US" altLang="el-GR" dirty="0" smtClean="0"/>
              <a:t> = 10, </a:t>
            </a:r>
            <a:r>
              <a:rPr lang="el-GR" altLang="el-GR" dirty="0" smtClean="0"/>
              <a:t>ποια είναι η τιμή </a:t>
            </a:r>
            <a:r>
              <a:rPr lang="en-US" altLang="el-GR" dirty="0" smtClean="0"/>
              <a:t> x </a:t>
            </a:r>
            <a:r>
              <a:rPr lang="el-GR" altLang="el-GR" i="1" dirty="0" smtClean="0"/>
              <a:t>που αντιστοιχεί σε </a:t>
            </a:r>
            <a:r>
              <a:rPr lang="en-US" altLang="el-GR" i="1" dirty="0" smtClean="0"/>
              <a:t>z </a:t>
            </a:r>
            <a:r>
              <a:rPr lang="en-US" altLang="el-GR" dirty="0" smtClean="0"/>
              <a:t>= 0</a:t>
            </a:r>
            <a:r>
              <a:rPr lang="el-GR" altLang="el-GR" dirty="0" smtClean="0"/>
              <a:t>,</a:t>
            </a:r>
            <a:r>
              <a:rPr lang="en-US" altLang="el-GR" dirty="0" smtClean="0"/>
              <a:t>4</a:t>
            </a:r>
            <a:r>
              <a:rPr lang="el-GR" altLang="el-GR" dirty="0"/>
              <a:t>;</a:t>
            </a:r>
            <a:endParaRPr lang="en-US" altLang="el-GR" dirty="0" smtClean="0"/>
          </a:p>
        </p:txBody>
      </p:sp>
      <p:graphicFrame>
        <p:nvGraphicFramePr>
          <p:cNvPr id="4" name="Diagram 3"/>
          <p:cNvGraphicFramePr/>
          <p:nvPr>
            <p:extLst>
              <p:ext uri="{D42A27DB-BD31-4B8C-83A1-F6EECF244321}">
                <p14:modId xmlns:p14="http://schemas.microsoft.com/office/powerpoint/2010/main" val="1182730117"/>
              </p:ext>
            </p:extLst>
          </p:nvPr>
        </p:nvGraphicFramePr>
        <p:xfrm>
          <a:off x="533400" y="2819400"/>
          <a:ext cx="81534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00200" y="152400"/>
            <a:ext cx="7391400" cy="1143000"/>
          </a:xfrm>
        </p:spPr>
        <p:txBody>
          <a:bodyPr/>
          <a:lstStyle/>
          <a:p>
            <a:pPr eaLnBrk="1" hangingPunct="1"/>
            <a:r>
              <a:rPr lang="el-GR" altLang="el-GR" dirty="0" smtClean="0"/>
              <a:t>Απάντηση</a:t>
            </a:r>
            <a:endParaRPr lang="en-US" altLang="el-GR" dirty="0" smtClean="0"/>
          </a:p>
        </p:txBody>
      </p:sp>
      <p:sp>
        <p:nvSpPr>
          <p:cNvPr id="19459" name="Content Placeholder 2"/>
          <p:cNvSpPr>
            <a:spLocks noGrp="1"/>
          </p:cNvSpPr>
          <p:nvPr>
            <p:ph idx="1"/>
          </p:nvPr>
        </p:nvSpPr>
        <p:spPr>
          <a:xfrm>
            <a:off x="457200" y="1600200"/>
            <a:ext cx="8229600" cy="4953000"/>
          </a:xfrm>
        </p:spPr>
        <p:txBody>
          <a:bodyPr/>
          <a:lstStyle/>
          <a:p>
            <a:pPr marL="0" indent="0">
              <a:buNone/>
            </a:pPr>
            <a:r>
              <a:rPr lang="el-GR" altLang="el-GR" dirty="0" smtClean="0"/>
              <a:t>Για έναν πληθυσμό με</a:t>
            </a:r>
            <a:r>
              <a:rPr lang="en-US" altLang="el-GR" dirty="0" smtClean="0"/>
              <a:t> </a:t>
            </a:r>
            <a:r>
              <a:rPr lang="el-GR" altLang="el-GR" dirty="0" smtClean="0"/>
              <a:t>μ</a:t>
            </a:r>
            <a:r>
              <a:rPr lang="en-US" altLang="el-GR" dirty="0" smtClean="0"/>
              <a:t> = 50 </a:t>
            </a:r>
            <a:r>
              <a:rPr lang="el-GR" altLang="el-GR" dirty="0" smtClean="0"/>
              <a:t>και σ</a:t>
            </a:r>
            <a:r>
              <a:rPr lang="en-US" altLang="el-GR" dirty="0" smtClean="0"/>
              <a:t> = 10, </a:t>
            </a:r>
            <a:r>
              <a:rPr lang="el-GR" altLang="el-GR" dirty="0" smtClean="0"/>
              <a:t>ποια είναι η τιμή </a:t>
            </a:r>
            <a:r>
              <a:rPr lang="en-US" altLang="el-GR" dirty="0" smtClean="0"/>
              <a:t> x </a:t>
            </a:r>
            <a:r>
              <a:rPr lang="el-GR" altLang="el-GR" i="1" dirty="0" smtClean="0"/>
              <a:t>που αντιστοιχεί σε </a:t>
            </a:r>
            <a:r>
              <a:rPr lang="en-US" altLang="el-GR" i="1" dirty="0" smtClean="0"/>
              <a:t>z </a:t>
            </a:r>
            <a:r>
              <a:rPr lang="en-US" altLang="el-GR" dirty="0" smtClean="0"/>
              <a:t>= 0</a:t>
            </a:r>
            <a:r>
              <a:rPr lang="el-GR" altLang="el-GR" dirty="0" smtClean="0"/>
              <a:t>,</a:t>
            </a:r>
            <a:r>
              <a:rPr lang="en-US" altLang="el-GR" dirty="0" smtClean="0"/>
              <a:t>4</a:t>
            </a:r>
            <a:r>
              <a:rPr lang="el-GR" altLang="el-GR" dirty="0" smtClean="0"/>
              <a:t>;</a:t>
            </a:r>
            <a:endParaRPr lang="en-US" altLang="el-GR" dirty="0" smtClean="0"/>
          </a:p>
        </p:txBody>
      </p:sp>
      <p:graphicFrame>
        <p:nvGraphicFramePr>
          <p:cNvPr id="4" name="Diagram 3"/>
          <p:cNvGraphicFramePr/>
          <p:nvPr>
            <p:extLst>
              <p:ext uri="{D42A27DB-BD31-4B8C-83A1-F6EECF244321}">
                <p14:modId xmlns:p14="http://schemas.microsoft.com/office/powerpoint/2010/main" val="840819474"/>
              </p:ext>
            </p:extLst>
          </p:nvPr>
        </p:nvGraphicFramePr>
        <p:xfrm>
          <a:off x="533400" y="2819400"/>
          <a:ext cx="81534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00200" y="274638"/>
            <a:ext cx="7391400" cy="1020762"/>
          </a:xfrm>
        </p:spPr>
        <p:txBody>
          <a:bodyPr/>
          <a:lstStyle/>
          <a:p>
            <a:pPr eaLnBrk="1" hangingPunct="1"/>
            <a:r>
              <a:rPr lang="el-GR" altLang="el-GR" dirty="0" smtClean="0"/>
              <a:t>Ερώτημα</a:t>
            </a:r>
            <a:endParaRPr lang="en-US" altLang="el-GR" dirty="0" smtClean="0"/>
          </a:p>
        </p:txBody>
      </p:sp>
      <p:sp>
        <p:nvSpPr>
          <p:cNvPr id="20483" name="Content Placeholder 2"/>
          <p:cNvSpPr>
            <a:spLocks noGrp="1"/>
          </p:cNvSpPr>
          <p:nvPr>
            <p:ph idx="1"/>
          </p:nvPr>
        </p:nvSpPr>
        <p:spPr/>
        <p:txBody>
          <a:bodyPr/>
          <a:lstStyle/>
          <a:p>
            <a:pPr marL="0" indent="0" eaLnBrk="1" hangingPunct="1">
              <a:buNone/>
            </a:pPr>
            <a:r>
              <a:rPr lang="el-GR" altLang="el-GR" dirty="0" smtClean="0"/>
              <a:t>Σκεφτείτε αν οι παρακάτω προτάσεις είναι σωστές ή λανθασμένες</a:t>
            </a:r>
            <a:endParaRPr lang="en-US" altLang="el-GR" dirty="0" smtClean="0"/>
          </a:p>
        </p:txBody>
      </p:sp>
      <p:graphicFrame>
        <p:nvGraphicFramePr>
          <p:cNvPr id="4" name="Diagram 3"/>
          <p:cNvGraphicFramePr/>
          <p:nvPr>
            <p:extLst>
              <p:ext uri="{D42A27DB-BD31-4B8C-83A1-F6EECF244321}">
                <p14:modId xmlns:p14="http://schemas.microsoft.com/office/powerpoint/2010/main" val="3125045691"/>
              </p:ext>
            </p:extLst>
          </p:nvPr>
        </p:nvGraphicFramePr>
        <p:xfrm>
          <a:off x="533400" y="3048000"/>
          <a:ext cx="83820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76400" y="274638"/>
            <a:ext cx="7315200" cy="944562"/>
          </a:xfrm>
        </p:spPr>
        <p:txBody>
          <a:bodyPr/>
          <a:lstStyle/>
          <a:p>
            <a:pPr eaLnBrk="1" hangingPunct="1"/>
            <a:r>
              <a:rPr lang="el-GR" altLang="el-GR" dirty="0" smtClean="0"/>
              <a:t>Απαντήσεις</a:t>
            </a:r>
            <a:endParaRPr lang="en-US" altLang="el-GR" dirty="0" smtClean="0"/>
          </a:p>
        </p:txBody>
      </p:sp>
      <p:graphicFrame>
        <p:nvGraphicFramePr>
          <p:cNvPr id="4" name="Diagram 3"/>
          <p:cNvGraphicFramePr/>
          <p:nvPr>
            <p:extLst>
              <p:ext uri="{D42A27DB-BD31-4B8C-83A1-F6EECF244321}">
                <p14:modId xmlns:p14="http://schemas.microsoft.com/office/powerpoint/2010/main" val="1328095215"/>
              </p:ext>
            </p:extLst>
          </p:nvPr>
        </p:nvGraphicFramePr>
        <p:xfrm>
          <a:off x="457200" y="2209800"/>
          <a:ext cx="81534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0200" y="274638"/>
            <a:ext cx="7391400" cy="1020762"/>
          </a:xfrm>
        </p:spPr>
        <p:txBody>
          <a:bodyPr/>
          <a:lstStyle/>
          <a:p>
            <a:pPr eaLnBrk="1" hangingPunct="1"/>
            <a:r>
              <a:rPr lang="el-GR" altLang="el-GR" sz="4000" dirty="0" smtClean="0"/>
              <a:t>Τυποποίηση μιας κατανομής</a:t>
            </a:r>
            <a:endParaRPr lang="en-US" altLang="el-GR" sz="4000" dirty="0" smtClean="0"/>
          </a:p>
        </p:txBody>
      </p:sp>
      <p:sp>
        <p:nvSpPr>
          <p:cNvPr id="22531" name="Content Placeholder 2"/>
          <p:cNvSpPr>
            <a:spLocks noGrp="1"/>
          </p:cNvSpPr>
          <p:nvPr>
            <p:ph idx="1"/>
          </p:nvPr>
        </p:nvSpPr>
        <p:spPr>
          <a:xfrm>
            <a:off x="457200" y="1600200"/>
            <a:ext cx="8229600" cy="4038600"/>
          </a:xfrm>
        </p:spPr>
        <p:txBody>
          <a:bodyPr>
            <a:normAutofit/>
          </a:bodyPr>
          <a:lstStyle/>
          <a:p>
            <a:pPr eaLnBrk="1" hangingPunct="1"/>
            <a:r>
              <a:rPr lang="el-GR" altLang="el-GR" dirty="0" smtClean="0"/>
              <a:t>Κάθε τιμή </a:t>
            </a:r>
            <a:r>
              <a:rPr lang="en-US" altLang="el-GR" i="1" dirty="0" smtClean="0"/>
              <a:t>X</a:t>
            </a:r>
            <a:r>
              <a:rPr lang="en-US" altLang="el-GR" dirty="0" smtClean="0"/>
              <a:t> </a:t>
            </a:r>
            <a:r>
              <a:rPr lang="el-GR" altLang="el-GR" dirty="0" smtClean="0"/>
              <a:t>μπορεί να μετατραπεί σε τιμή </a:t>
            </a:r>
            <a:r>
              <a:rPr lang="en-US" altLang="el-GR" i="1" dirty="0" smtClean="0"/>
              <a:t>z</a:t>
            </a:r>
            <a:r>
              <a:rPr lang="el-GR" altLang="el-GR" i="1" dirty="0" smtClean="0"/>
              <a:t> </a:t>
            </a:r>
            <a:endParaRPr lang="el-GR" altLang="el-GR" dirty="0"/>
          </a:p>
          <a:p>
            <a:pPr eaLnBrk="1" hangingPunct="1"/>
            <a:r>
              <a:rPr lang="el-GR" altLang="el-GR" dirty="0" smtClean="0"/>
              <a:t>Χαρακτηριστικά της τιμής </a:t>
            </a:r>
            <a:r>
              <a:rPr lang="en-US" altLang="el-GR" i="1" dirty="0" smtClean="0"/>
              <a:t>z</a:t>
            </a:r>
            <a:r>
              <a:rPr lang="el-GR" altLang="el-GR" i="1" dirty="0" smtClean="0"/>
              <a:t> </a:t>
            </a:r>
          </a:p>
          <a:p>
            <a:pPr eaLnBrk="1" hangingPunct="1"/>
            <a:r>
              <a:rPr lang="el-GR" altLang="el-GR" dirty="0" smtClean="0"/>
              <a:t>Είναι ίδια με την αρχική</a:t>
            </a:r>
            <a:endParaRPr lang="en-US" altLang="el-GR" dirty="0" smtClean="0"/>
          </a:p>
          <a:p>
            <a:pPr lvl="1" eaLnBrk="1" hangingPunct="1"/>
            <a:r>
              <a:rPr lang="el-GR" altLang="el-GR" dirty="0" smtClean="0"/>
              <a:t>Ο μέσος όρος των τιμών </a:t>
            </a:r>
            <a:r>
              <a:rPr lang="en-US" altLang="el-GR" i="1" dirty="0" smtClean="0"/>
              <a:t>z</a:t>
            </a:r>
            <a:r>
              <a:rPr lang="el-GR" altLang="el-GR" i="1" dirty="0" smtClean="0"/>
              <a:t> </a:t>
            </a:r>
            <a:r>
              <a:rPr lang="el-GR" altLang="el-GR" dirty="0" smtClean="0"/>
              <a:t>είναι πάντα </a:t>
            </a:r>
            <a:r>
              <a:rPr lang="en-US" altLang="el-GR" dirty="0" smtClean="0"/>
              <a:t>0</a:t>
            </a:r>
            <a:r>
              <a:rPr lang="el-GR" altLang="el-GR" dirty="0" smtClean="0"/>
              <a:t> (μηδέν)</a:t>
            </a:r>
            <a:r>
              <a:rPr lang="en-US" altLang="el-GR" dirty="0" smtClean="0"/>
              <a:t>.</a:t>
            </a:r>
          </a:p>
          <a:p>
            <a:pPr lvl="1" eaLnBrk="1" hangingPunct="1"/>
            <a:r>
              <a:rPr lang="el-GR" altLang="el-GR" dirty="0" smtClean="0"/>
              <a:t>Η τυπική απόκλιση είναι πάντα ίση με </a:t>
            </a:r>
            <a:r>
              <a:rPr lang="en-US" altLang="el-GR" dirty="0" smtClean="0"/>
              <a:t>1</a:t>
            </a:r>
            <a:r>
              <a:rPr lang="el-GR" altLang="el-GR" dirty="0" smtClean="0"/>
              <a:t>.</a:t>
            </a:r>
            <a:endParaRPr lang="en-US" altLang="el-GR" dirty="0" smtClean="0"/>
          </a:p>
          <a:p>
            <a:pPr eaLnBrk="1" hangingPunct="1"/>
            <a:r>
              <a:rPr lang="el-GR" altLang="el-GR" dirty="0" smtClean="0"/>
              <a:t>Η κατανομή των τιμών</a:t>
            </a:r>
            <a:r>
              <a:rPr lang="en-US" altLang="el-GR" dirty="0" smtClean="0"/>
              <a:t>  </a:t>
            </a:r>
            <a:r>
              <a:rPr lang="en-US" altLang="el-GR" i="1" dirty="0" smtClean="0"/>
              <a:t>z</a:t>
            </a:r>
            <a:r>
              <a:rPr lang="el-GR" altLang="el-GR" i="1" dirty="0" smtClean="0"/>
              <a:t> </a:t>
            </a:r>
            <a:r>
              <a:rPr lang="el-GR" altLang="el-GR" dirty="0" smtClean="0"/>
              <a:t>ονομάζεται «τυπική κανονική κατανομή»</a:t>
            </a:r>
            <a:endParaRPr lang="en-US" altLang="el-GR" dirty="0" smtClean="0"/>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00200" y="76200"/>
            <a:ext cx="7391400" cy="1295400"/>
          </a:xfrm>
        </p:spPr>
        <p:txBody>
          <a:bodyPr/>
          <a:lstStyle/>
          <a:p>
            <a:pPr eaLnBrk="1" hangingPunct="1"/>
            <a:r>
              <a:rPr lang="el-GR" altLang="el-GR" dirty="0" smtClean="0"/>
              <a:t>Ερωτήματα</a:t>
            </a:r>
            <a:endParaRPr lang="en-US" altLang="el-GR" dirty="0" smtClean="0"/>
          </a:p>
        </p:txBody>
      </p:sp>
      <p:sp>
        <p:nvSpPr>
          <p:cNvPr id="30723" name="Content Placeholder 2"/>
          <p:cNvSpPr>
            <a:spLocks noGrp="1"/>
          </p:cNvSpPr>
          <p:nvPr>
            <p:ph idx="1"/>
          </p:nvPr>
        </p:nvSpPr>
        <p:spPr>
          <a:xfrm>
            <a:off x="457200" y="1295400"/>
            <a:ext cx="8229600" cy="5181600"/>
          </a:xfrm>
        </p:spPr>
        <p:txBody>
          <a:bodyPr/>
          <a:lstStyle/>
          <a:p>
            <a:pPr marL="0" indent="0">
              <a:buNone/>
            </a:pPr>
            <a:r>
              <a:rPr lang="el-GR" altLang="el-GR" sz="3000" dirty="0" smtClean="0"/>
              <a:t>Μια τιμή </a:t>
            </a:r>
            <a:r>
              <a:rPr lang="en-US" altLang="el-GR" sz="3000" i="1" dirty="0" smtClean="0"/>
              <a:t>X</a:t>
            </a:r>
            <a:r>
              <a:rPr lang="en-US" altLang="el-GR" sz="3000" dirty="0" smtClean="0"/>
              <a:t>=59 </a:t>
            </a:r>
            <a:r>
              <a:rPr lang="el-GR" altLang="el-GR" sz="3000" dirty="0" smtClean="0"/>
              <a:t>προέρχεται από μια κατανομή με μ</a:t>
            </a:r>
            <a:r>
              <a:rPr lang="en-US" altLang="el-GR" sz="3000" dirty="0" smtClean="0"/>
              <a:t>=63 </a:t>
            </a:r>
            <a:r>
              <a:rPr lang="el-GR" altLang="el-GR" sz="3000" dirty="0" smtClean="0"/>
              <a:t>και σ</a:t>
            </a:r>
            <a:r>
              <a:rPr lang="en-US" altLang="el-GR" sz="3000" dirty="0" smtClean="0"/>
              <a:t>=8. </a:t>
            </a:r>
            <a:r>
              <a:rPr lang="el-GR" altLang="el-GR" sz="3000" dirty="0" smtClean="0"/>
              <a:t>Η κατανομή αυτή </a:t>
            </a:r>
            <a:r>
              <a:rPr lang="el-GR" altLang="el-GR" sz="3000" dirty="0" err="1" smtClean="0"/>
              <a:t>κανονικοποιείται</a:t>
            </a:r>
            <a:r>
              <a:rPr lang="el-GR" altLang="el-GR" sz="3000" dirty="0" smtClean="0"/>
              <a:t> σε μια νέα κατανομή με μ</a:t>
            </a:r>
            <a:r>
              <a:rPr lang="en-US" altLang="el-GR" sz="3000" dirty="0" smtClean="0"/>
              <a:t>=50 </a:t>
            </a:r>
            <a:r>
              <a:rPr lang="el-GR" altLang="el-GR" sz="3000" dirty="0" smtClean="0"/>
              <a:t>και σ</a:t>
            </a:r>
            <a:r>
              <a:rPr lang="en-US" altLang="el-GR" sz="3000" dirty="0" smtClean="0"/>
              <a:t>=10. </a:t>
            </a:r>
            <a:r>
              <a:rPr lang="el-GR" altLang="el-GR" sz="3000" dirty="0" smtClean="0"/>
              <a:t>Ποια τιμή θα έχει η </a:t>
            </a:r>
            <a:r>
              <a:rPr lang="en-US" altLang="el-GR" sz="3000" i="1" dirty="0" smtClean="0"/>
              <a:t>X</a:t>
            </a:r>
            <a:r>
              <a:rPr lang="en-US" altLang="el-GR" sz="3000" dirty="0" smtClean="0"/>
              <a:t>=59 </a:t>
            </a:r>
            <a:r>
              <a:rPr lang="el-GR" altLang="el-GR" sz="3000" dirty="0" smtClean="0"/>
              <a:t>στην νέα κατανομή;</a:t>
            </a:r>
            <a:endParaRPr lang="en-US" altLang="el-GR" sz="3000" dirty="0" smtClean="0"/>
          </a:p>
          <a:p>
            <a:pPr eaLnBrk="1" hangingPunct="1"/>
            <a:endParaRPr lang="en-US" altLang="el-GR" dirty="0" smtClean="0"/>
          </a:p>
        </p:txBody>
      </p:sp>
      <p:graphicFrame>
        <p:nvGraphicFramePr>
          <p:cNvPr id="4" name="Diagram 3"/>
          <p:cNvGraphicFramePr/>
          <p:nvPr>
            <p:extLst>
              <p:ext uri="{D42A27DB-BD31-4B8C-83A1-F6EECF244321}">
                <p14:modId xmlns:p14="http://schemas.microsoft.com/office/powerpoint/2010/main" val="2716027250"/>
              </p:ext>
            </p:extLst>
          </p:nvPr>
        </p:nvGraphicFramePr>
        <p:xfrm>
          <a:off x="533400" y="3327400"/>
          <a:ext cx="81534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00200" y="274638"/>
            <a:ext cx="7391400" cy="944562"/>
          </a:xfrm>
        </p:spPr>
        <p:txBody>
          <a:bodyPr/>
          <a:lstStyle/>
          <a:p>
            <a:pPr eaLnBrk="1" hangingPunct="1"/>
            <a:r>
              <a:rPr lang="el-GR" altLang="el-GR" dirty="0" smtClean="0"/>
              <a:t>Απάντηση</a:t>
            </a:r>
            <a:endParaRPr lang="en-US" altLang="el-GR" dirty="0" smtClean="0"/>
          </a:p>
        </p:txBody>
      </p:sp>
      <p:sp>
        <p:nvSpPr>
          <p:cNvPr id="31747" name="Content Placeholder 2"/>
          <p:cNvSpPr>
            <a:spLocks noGrp="1"/>
          </p:cNvSpPr>
          <p:nvPr>
            <p:ph idx="1"/>
          </p:nvPr>
        </p:nvSpPr>
        <p:spPr>
          <a:xfrm>
            <a:off x="457200" y="1219200"/>
            <a:ext cx="8229600" cy="4906963"/>
          </a:xfrm>
        </p:spPr>
        <p:txBody>
          <a:bodyPr/>
          <a:lstStyle/>
          <a:p>
            <a:pPr marL="0" indent="0">
              <a:buNone/>
            </a:pPr>
            <a:r>
              <a:rPr lang="el-GR" altLang="el-GR" sz="3000" dirty="0" smtClean="0"/>
              <a:t>Μια τιμή </a:t>
            </a:r>
            <a:r>
              <a:rPr lang="en-US" altLang="el-GR" sz="3000" i="1" dirty="0" smtClean="0"/>
              <a:t>X</a:t>
            </a:r>
            <a:r>
              <a:rPr lang="en-US" altLang="el-GR" sz="3000" dirty="0" smtClean="0"/>
              <a:t>=59 </a:t>
            </a:r>
            <a:r>
              <a:rPr lang="el-GR" altLang="el-GR" sz="3000" dirty="0" smtClean="0"/>
              <a:t>προέρχεται από μια κατανομή με μ</a:t>
            </a:r>
            <a:r>
              <a:rPr lang="en-US" altLang="el-GR" sz="3000" dirty="0" smtClean="0"/>
              <a:t>=63 </a:t>
            </a:r>
            <a:r>
              <a:rPr lang="el-GR" altLang="el-GR" sz="3000" dirty="0" smtClean="0"/>
              <a:t>και σ</a:t>
            </a:r>
            <a:r>
              <a:rPr lang="en-US" altLang="el-GR" sz="3000" dirty="0" smtClean="0"/>
              <a:t>=8. </a:t>
            </a:r>
            <a:r>
              <a:rPr lang="el-GR" altLang="el-GR" sz="3000" dirty="0" smtClean="0"/>
              <a:t>Η κατανομή αυτή </a:t>
            </a:r>
            <a:r>
              <a:rPr lang="el-GR" altLang="el-GR" sz="3000" dirty="0" err="1" smtClean="0"/>
              <a:t>κανονικοποιείται</a:t>
            </a:r>
            <a:r>
              <a:rPr lang="el-GR" altLang="el-GR" sz="3000" dirty="0" smtClean="0"/>
              <a:t> σε μια νέα κατανομή με μ</a:t>
            </a:r>
            <a:r>
              <a:rPr lang="en-US" altLang="el-GR" sz="3000" dirty="0" smtClean="0"/>
              <a:t>=50 </a:t>
            </a:r>
            <a:r>
              <a:rPr lang="el-GR" altLang="el-GR" sz="3000" dirty="0" smtClean="0"/>
              <a:t>και σ</a:t>
            </a:r>
            <a:r>
              <a:rPr lang="en-US" altLang="el-GR" sz="3000" dirty="0" smtClean="0"/>
              <a:t>=10. </a:t>
            </a:r>
            <a:r>
              <a:rPr lang="el-GR" altLang="el-GR" sz="3000" dirty="0" smtClean="0"/>
              <a:t>Ποια τιμή θα έχει η </a:t>
            </a:r>
            <a:r>
              <a:rPr lang="en-US" altLang="el-GR" sz="3000" i="1" dirty="0" smtClean="0"/>
              <a:t>X</a:t>
            </a:r>
            <a:r>
              <a:rPr lang="en-US" altLang="el-GR" sz="3000" dirty="0" smtClean="0"/>
              <a:t>=59 </a:t>
            </a:r>
            <a:r>
              <a:rPr lang="el-GR" altLang="el-GR" sz="3000" dirty="0" smtClean="0"/>
              <a:t>στην νέα κατανομή;</a:t>
            </a:r>
            <a:endParaRPr lang="en-US" altLang="el-GR" sz="3000" dirty="0" smtClean="0"/>
          </a:p>
          <a:p>
            <a:pPr marL="0" indent="0" eaLnBrk="1" hangingPunct="1">
              <a:buNone/>
            </a:pPr>
            <a:endParaRPr lang="en-US" altLang="el-GR" sz="3000" dirty="0" smtClean="0"/>
          </a:p>
        </p:txBody>
      </p:sp>
      <p:graphicFrame>
        <p:nvGraphicFramePr>
          <p:cNvPr id="4" name="Diagram 3"/>
          <p:cNvGraphicFramePr/>
          <p:nvPr>
            <p:extLst>
              <p:ext uri="{D42A27DB-BD31-4B8C-83A1-F6EECF244321}">
                <p14:modId xmlns:p14="http://schemas.microsoft.com/office/powerpoint/2010/main" val="356127036"/>
              </p:ext>
            </p:extLst>
          </p:nvPr>
        </p:nvGraphicFramePr>
        <p:xfrm>
          <a:off x="533400" y="3327400"/>
          <a:ext cx="81534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00200" y="76200"/>
            <a:ext cx="7467600" cy="914400"/>
          </a:xfrm>
        </p:spPr>
        <p:txBody>
          <a:bodyPr>
            <a:normAutofit/>
          </a:bodyPr>
          <a:lstStyle/>
          <a:p>
            <a:pPr eaLnBrk="1" hangingPunct="1"/>
            <a:r>
              <a:rPr lang="el-GR" altLang="el-GR" sz="4000" dirty="0" smtClean="0"/>
              <a:t>Υπολογισμός τιμών</a:t>
            </a:r>
            <a:r>
              <a:rPr lang="en-US" altLang="el-GR" sz="4000" dirty="0"/>
              <a:t> </a:t>
            </a:r>
            <a:r>
              <a:rPr lang="en-US" altLang="el-GR" sz="4000" i="1" dirty="0" smtClean="0"/>
              <a:t>z</a:t>
            </a:r>
          </a:p>
        </p:txBody>
      </p:sp>
      <p:sp>
        <p:nvSpPr>
          <p:cNvPr id="32771" name="Content Placeholder 2"/>
          <p:cNvSpPr>
            <a:spLocks noGrp="1"/>
          </p:cNvSpPr>
          <p:nvPr>
            <p:ph idx="1"/>
          </p:nvPr>
        </p:nvSpPr>
        <p:spPr>
          <a:xfrm>
            <a:off x="457200" y="1371600"/>
            <a:ext cx="8229600" cy="4724400"/>
          </a:xfrm>
        </p:spPr>
        <p:txBody>
          <a:bodyPr>
            <a:normAutofit fontScale="92500" lnSpcReduction="10000"/>
          </a:bodyPr>
          <a:lstStyle/>
          <a:p>
            <a:pPr eaLnBrk="1" hangingPunct="1"/>
            <a:r>
              <a:rPr lang="el-GR" altLang="el-GR" i="1" dirty="0" smtClean="0"/>
              <a:t>Οι τιμές </a:t>
            </a:r>
            <a:r>
              <a:rPr lang="en-US" altLang="el-GR" i="1" dirty="0" smtClean="0"/>
              <a:t>z</a:t>
            </a:r>
            <a:r>
              <a:rPr lang="el-GR" altLang="el-GR" i="1" dirty="0" smtClean="0"/>
              <a:t> χρησιμοποιούνται ευρέως σε πληθυσμούς</a:t>
            </a:r>
            <a:endParaRPr lang="en-US" altLang="el-GR" dirty="0" smtClean="0"/>
          </a:p>
          <a:p>
            <a:pPr eaLnBrk="1" hangingPunct="1"/>
            <a:r>
              <a:rPr lang="el-GR" altLang="el-GR" dirty="0" smtClean="0"/>
              <a:t>Υπολογίζουμε τιμές </a:t>
            </a:r>
            <a:r>
              <a:rPr lang="en-US" altLang="el-GR" i="1" dirty="0" smtClean="0"/>
              <a:t>z</a:t>
            </a:r>
            <a:r>
              <a:rPr lang="el-GR" altLang="el-GR" i="1" dirty="0" smtClean="0"/>
              <a:t> </a:t>
            </a:r>
            <a:r>
              <a:rPr lang="el-GR" altLang="el-GR" dirty="0" smtClean="0"/>
              <a:t>για δείγματα</a:t>
            </a:r>
            <a:endParaRPr lang="en-US" altLang="el-GR" dirty="0" smtClean="0"/>
          </a:p>
          <a:p>
            <a:pPr lvl="1" eaLnBrk="1" hangingPunct="1"/>
            <a:r>
              <a:rPr lang="el-GR" altLang="el-GR" dirty="0" smtClean="0"/>
              <a:t>Υπολογίζουμε τις σχετικές θέσεις των τιμών στα δείγματα</a:t>
            </a:r>
            <a:endParaRPr lang="en-US" altLang="el-GR" dirty="0" smtClean="0"/>
          </a:p>
          <a:p>
            <a:pPr lvl="1" eaLnBrk="1" hangingPunct="1"/>
            <a:r>
              <a:rPr lang="el-GR" altLang="el-GR" dirty="0" smtClean="0"/>
              <a:t>Υπολογίζουμε τις αποστάσεις από τον μέσο όρο</a:t>
            </a:r>
            <a:endParaRPr lang="en-US" altLang="el-GR" dirty="0" smtClean="0"/>
          </a:p>
          <a:p>
            <a:pPr eaLnBrk="1" hangingPunct="1"/>
            <a:r>
              <a:rPr lang="el-GR" altLang="el-GR" dirty="0" smtClean="0"/>
              <a:t>Η δειγματοληπτική κατανομή μετατρέπεται σε τιμές </a:t>
            </a:r>
            <a:r>
              <a:rPr lang="en-US" altLang="el-GR" i="1" dirty="0" smtClean="0"/>
              <a:t>z</a:t>
            </a:r>
            <a:r>
              <a:rPr lang="el-GR" altLang="el-GR" i="1" dirty="0" smtClean="0"/>
              <a:t> </a:t>
            </a:r>
            <a:endParaRPr lang="en-US" altLang="el-GR" dirty="0" smtClean="0"/>
          </a:p>
          <a:p>
            <a:pPr lvl="1" eaLnBrk="1" hangingPunct="1"/>
            <a:r>
              <a:rPr lang="el-GR" altLang="el-GR" dirty="0" smtClean="0"/>
              <a:t>Ίδιο σχήμα με την αρχική κατανομή</a:t>
            </a:r>
            <a:endParaRPr lang="en-US" altLang="el-GR" dirty="0" smtClean="0"/>
          </a:p>
          <a:p>
            <a:pPr lvl="1" eaLnBrk="1" hangingPunct="1"/>
            <a:r>
              <a:rPr lang="el-GR" altLang="el-GR" dirty="0" smtClean="0"/>
              <a:t>Ίδιος μέσος όρος </a:t>
            </a:r>
            <a:r>
              <a:rPr lang="en-US" altLang="el-GR" i="1" dirty="0" smtClean="0"/>
              <a:t>M</a:t>
            </a:r>
            <a:r>
              <a:rPr lang="en-US" altLang="el-GR" dirty="0" smtClean="0"/>
              <a:t> </a:t>
            </a:r>
            <a:r>
              <a:rPr lang="el-GR" altLang="el-GR" dirty="0" smtClean="0"/>
              <a:t>και τυπική απόκλιση </a:t>
            </a:r>
            <a:r>
              <a:rPr lang="en-US" altLang="el-GR" i="1" dirty="0" smtClean="0"/>
              <a:t>s</a:t>
            </a:r>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marL="0" indent="0" eaLnBrk="1" hangingPunct="1">
              <a:buNone/>
            </a:pPr>
            <a:r>
              <a:rPr lang="el-GR" altLang="el-GR" dirty="0" smtClean="0"/>
              <a:t>Υπολογίζουμε αν το δείγμα μας είναι σημαντικά διαφορετικό από τον πληθυσμό μέσω των τιμών </a:t>
            </a:r>
            <a:r>
              <a:rPr lang="en-US" altLang="el-GR" i="1" dirty="0" smtClean="0"/>
              <a:t>z</a:t>
            </a:r>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2" name="Τίτλος 1"/>
          <p:cNvSpPr>
            <a:spLocks noGrp="1"/>
          </p:cNvSpPr>
          <p:nvPr>
            <p:ph type="title"/>
          </p:nvPr>
        </p:nvSpPr>
        <p:spPr/>
        <p:txBody>
          <a:bodyPr/>
          <a:lstStyle/>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274638"/>
            <a:ext cx="7391400" cy="1020762"/>
          </a:xfrm>
        </p:spPr>
        <p:txBody>
          <a:bodyPr/>
          <a:lstStyle/>
          <a:p>
            <a:pPr eaLnBrk="1" hangingPunct="1"/>
            <a:r>
              <a:rPr lang="el-GR" altLang="el-GR" dirty="0" smtClean="0"/>
              <a:t>Προηγούμενες γνώσεις</a:t>
            </a:r>
            <a:endParaRPr lang="en-US" altLang="el-GR" dirty="0" smtClean="0"/>
          </a:p>
        </p:txBody>
      </p:sp>
      <p:sp>
        <p:nvSpPr>
          <p:cNvPr id="8195" name="Content Placeholder 2"/>
          <p:cNvSpPr>
            <a:spLocks noGrp="1"/>
          </p:cNvSpPr>
          <p:nvPr>
            <p:ph idx="1"/>
          </p:nvPr>
        </p:nvSpPr>
        <p:spPr/>
        <p:txBody>
          <a:bodyPr/>
          <a:lstStyle/>
          <a:p>
            <a:pPr eaLnBrk="1" hangingPunct="1"/>
            <a:r>
              <a:rPr lang="el-GR" altLang="el-GR" dirty="0" smtClean="0"/>
              <a:t>Ο </a:t>
            </a:r>
            <a:r>
              <a:rPr lang="el-GR" altLang="el-GR" sz="3600" dirty="0" smtClean="0"/>
              <a:t>μέσος όρος</a:t>
            </a:r>
            <a:br>
              <a:rPr lang="el-GR" altLang="el-GR" sz="3600" dirty="0" smtClean="0"/>
            </a:br>
            <a:endParaRPr lang="en-US" altLang="el-GR" sz="3600" dirty="0" smtClean="0"/>
          </a:p>
          <a:p>
            <a:pPr eaLnBrk="1" hangingPunct="1"/>
            <a:r>
              <a:rPr lang="el-GR" altLang="el-GR" sz="3600" dirty="0" smtClean="0"/>
              <a:t>Η τυπική απόκλιση</a:t>
            </a:r>
            <a:br>
              <a:rPr lang="el-GR" altLang="el-GR" sz="3600" dirty="0" smtClean="0"/>
            </a:br>
            <a:endParaRPr lang="en-US" altLang="el-GR" sz="3600" dirty="0" smtClean="0"/>
          </a:p>
          <a:p>
            <a:pPr eaLnBrk="1" hangingPunct="1"/>
            <a:r>
              <a:rPr lang="el-GR" altLang="el-GR" sz="3600" dirty="0" smtClean="0"/>
              <a:t>Βασικά στοιχεία άλγεβρας</a:t>
            </a:r>
            <a:endParaRPr lang="en-US" altLang="el-GR" sz="3600" dirty="0" smtClean="0"/>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50081" y="1447800"/>
            <a:ext cx="64770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endParaRPr lang="el-GR" dirty="0"/>
          </a:p>
        </p:txBody>
      </p:sp>
      <p:sp>
        <p:nvSpPr>
          <p:cNvPr id="6" name="TextBox 5"/>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3" name="TextBox 2"/>
          <p:cNvSpPr txBox="1"/>
          <p:nvPr/>
        </p:nvSpPr>
        <p:spPr>
          <a:xfrm>
            <a:off x="1619672" y="2276872"/>
            <a:ext cx="2160240" cy="1200329"/>
          </a:xfrm>
          <a:prstGeom prst="rect">
            <a:avLst/>
          </a:prstGeom>
          <a:solidFill>
            <a:schemeClr val="bg1"/>
          </a:solidFill>
        </p:spPr>
        <p:txBody>
          <a:bodyPr wrap="square" rtlCol="0">
            <a:spAutoFit/>
          </a:bodyPr>
          <a:lstStyle/>
          <a:p>
            <a:r>
              <a:rPr lang="el-GR" dirty="0" smtClean="0"/>
              <a:t/>
            </a:r>
            <a:br>
              <a:rPr lang="el-GR" dirty="0" smtClean="0"/>
            </a:br>
            <a:r>
              <a:rPr lang="el-GR" dirty="0" smtClean="0"/>
              <a:t>   Πληθυσμός</a:t>
            </a:r>
          </a:p>
          <a:p>
            <a:endParaRPr lang="el-GR" dirty="0"/>
          </a:p>
        </p:txBody>
      </p:sp>
      <p:sp>
        <p:nvSpPr>
          <p:cNvPr id="8" name="TextBox 7"/>
          <p:cNvSpPr txBox="1"/>
          <p:nvPr/>
        </p:nvSpPr>
        <p:spPr>
          <a:xfrm>
            <a:off x="1980216" y="4869160"/>
            <a:ext cx="1647800" cy="830997"/>
          </a:xfrm>
          <a:prstGeom prst="rect">
            <a:avLst/>
          </a:prstGeom>
          <a:solidFill>
            <a:schemeClr val="bg1"/>
          </a:solidFill>
        </p:spPr>
        <p:txBody>
          <a:bodyPr wrap="square" rtlCol="0">
            <a:spAutoFit/>
          </a:bodyPr>
          <a:lstStyle/>
          <a:p>
            <a:r>
              <a:rPr lang="el-GR" dirty="0" smtClean="0"/>
              <a:t>Δείγμα</a:t>
            </a:r>
          </a:p>
          <a:p>
            <a:endParaRPr lang="el-GR" dirty="0"/>
          </a:p>
        </p:txBody>
      </p:sp>
      <p:sp>
        <p:nvSpPr>
          <p:cNvPr id="9" name="TextBox 8"/>
          <p:cNvSpPr txBox="1"/>
          <p:nvPr/>
        </p:nvSpPr>
        <p:spPr>
          <a:xfrm rot="16200000">
            <a:off x="3175397" y="4657780"/>
            <a:ext cx="3192160" cy="830997"/>
          </a:xfrm>
          <a:prstGeom prst="rect">
            <a:avLst/>
          </a:prstGeom>
          <a:solidFill>
            <a:schemeClr val="bg1"/>
          </a:solidFill>
        </p:spPr>
        <p:txBody>
          <a:bodyPr wrap="square" rtlCol="0">
            <a:spAutoFit/>
          </a:bodyPr>
          <a:lstStyle/>
          <a:p>
            <a:r>
              <a:rPr lang="el-GR" dirty="0" smtClean="0"/>
              <a:t>         Παρέμβαση</a:t>
            </a:r>
          </a:p>
          <a:p>
            <a:endParaRPr lang="el-GR" dirty="0"/>
          </a:p>
        </p:txBody>
      </p:sp>
      <p:sp>
        <p:nvSpPr>
          <p:cNvPr id="4" name="TextBox 3"/>
          <p:cNvSpPr txBox="1"/>
          <p:nvPr/>
        </p:nvSpPr>
        <p:spPr>
          <a:xfrm>
            <a:off x="5724128" y="4653136"/>
            <a:ext cx="2093760" cy="1200329"/>
          </a:xfrm>
          <a:prstGeom prst="rect">
            <a:avLst/>
          </a:prstGeom>
          <a:solidFill>
            <a:schemeClr val="tx2">
              <a:lumMod val="60000"/>
              <a:lumOff val="40000"/>
            </a:schemeClr>
          </a:solidFill>
        </p:spPr>
        <p:txBody>
          <a:bodyPr wrap="square" rtlCol="0">
            <a:spAutoFit/>
          </a:bodyPr>
          <a:lstStyle/>
          <a:p>
            <a:r>
              <a:rPr lang="el-GR" dirty="0" smtClean="0">
                <a:solidFill>
                  <a:schemeClr val="bg1">
                    <a:lumMod val="95000"/>
                  </a:schemeClr>
                </a:solidFill>
              </a:rPr>
              <a:t>Μετά την παρέμβαση</a:t>
            </a:r>
          </a:p>
          <a:p>
            <a:endParaRPr lang="el-GR" dirty="0"/>
          </a:p>
        </p:txBody>
      </p:sp>
      <p:sp>
        <p:nvSpPr>
          <p:cNvPr id="7" name="TextBox 6"/>
          <p:cNvSpPr txBox="1"/>
          <p:nvPr/>
        </p:nvSpPr>
        <p:spPr>
          <a:xfrm>
            <a:off x="1340888" y="6381328"/>
            <a:ext cx="1502920" cy="461665"/>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1676400" y="76200"/>
            <a:ext cx="7467600" cy="838200"/>
          </a:xfrm>
        </p:spPr>
        <p:txBody>
          <a:bodyPr>
            <a:normAutofit/>
          </a:bodyPr>
          <a:lstStyle/>
          <a:p>
            <a:pPr eaLnBrk="1" hangingPunct="1"/>
            <a:endParaRPr lang="en-US" altLang="el-GR" sz="4000" dirty="0" smtClean="0"/>
          </a:p>
        </p:txBody>
      </p:sp>
      <p:pic>
        <p:nvPicPr>
          <p:cNvPr id="35843"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89000" y="1524000"/>
            <a:ext cx="73660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5" name="TextBox 4"/>
          <p:cNvSpPr txBox="1"/>
          <p:nvPr/>
        </p:nvSpPr>
        <p:spPr>
          <a:xfrm>
            <a:off x="3491880" y="1484784"/>
            <a:ext cx="2952328" cy="707886"/>
          </a:xfrm>
          <a:prstGeom prst="rect">
            <a:avLst/>
          </a:prstGeom>
          <a:solidFill>
            <a:schemeClr val="bg1"/>
          </a:solidFill>
        </p:spPr>
        <p:txBody>
          <a:bodyPr wrap="square" rtlCol="0">
            <a:spAutoFit/>
          </a:bodyPr>
          <a:lstStyle/>
          <a:p>
            <a:r>
              <a:rPr lang="el-GR" sz="2000" dirty="0" smtClean="0"/>
              <a:t>Αντιπροσωπευτικοί</a:t>
            </a:r>
            <a:br>
              <a:rPr lang="el-GR" sz="2000" dirty="0" smtClean="0"/>
            </a:br>
            <a:r>
              <a:rPr lang="el-GR" sz="2000" dirty="0" smtClean="0"/>
              <a:t>(κοντά στο μηδέν) </a:t>
            </a:r>
          </a:p>
        </p:txBody>
      </p:sp>
      <p:sp>
        <p:nvSpPr>
          <p:cNvPr id="7" name="TextBox 6"/>
          <p:cNvSpPr txBox="1"/>
          <p:nvPr/>
        </p:nvSpPr>
        <p:spPr>
          <a:xfrm>
            <a:off x="6372200" y="2780928"/>
            <a:ext cx="1882800" cy="1569660"/>
          </a:xfrm>
          <a:prstGeom prst="rect">
            <a:avLst/>
          </a:prstGeom>
          <a:solidFill>
            <a:schemeClr val="bg1"/>
          </a:solidFill>
        </p:spPr>
        <p:txBody>
          <a:bodyPr wrap="square" rtlCol="0">
            <a:spAutoFit/>
          </a:bodyPr>
          <a:lstStyle/>
          <a:p>
            <a:r>
              <a:rPr lang="el-GR" sz="1800" dirty="0" smtClean="0"/>
              <a:t>Μη </a:t>
            </a:r>
            <a:r>
              <a:rPr lang="el-GR" sz="1800" dirty="0" err="1" smtClean="0"/>
              <a:t>αντιπροσω</a:t>
            </a:r>
            <a:r>
              <a:rPr lang="el-GR" sz="1800" dirty="0" smtClean="0"/>
              <a:t>-</a:t>
            </a:r>
            <a:r>
              <a:rPr lang="el-GR" sz="1800" dirty="0" err="1" smtClean="0"/>
              <a:t>πευτικοι</a:t>
            </a:r>
            <a:r>
              <a:rPr lang="el-GR" sz="1800" dirty="0" smtClean="0"/>
              <a:t> (</a:t>
            </a:r>
            <a:r>
              <a:rPr lang="en-US" sz="1800" dirty="0" smtClean="0"/>
              <a:t>z </a:t>
            </a:r>
            <a:r>
              <a:rPr lang="el-GR" sz="1800" dirty="0" smtClean="0"/>
              <a:t>πάνω από +1,96)</a:t>
            </a:r>
          </a:p>
          <a:p>
            <a:endParaRPr lang="el-GR" dirty="0"/>
          </a:p>
        </p:txBody>
      </p:sp>
      <p:sp>
        <p:nvSpPr>
          <p:cNvPr id="8" name="TextBox 7"/>
          <p:cNvSpPr txBox="1"/>
          <p:nvPr/>
        </p:nvSpPr>
        <p:spPr>
          <a:xfrm>
            <a:off x="737828" y="2852936"/>
            <a:ext cx="2066288" cy="1292662"/>
          </a:xfrm>
          <a:prstGeom prst="rect">
            <a:avLst/>
          </a:prstGeom>
          <a:solidFill>
            <a:schemeClr val="bg1"/>
          </a:solidFill>
        </p:spPr>
        <p:txBody>
          <a:bodyPr wrap="square" rtlCol="0">
            <a:spAutoFit/>
          </a:bodyPr>
          <a:lstStyle/>
          <a:p>
            <a:r>
              <a:rPr lang="el-GR" sz="1800" dirty="0" smtClean="0"/>
              <a:t>Μη </a:t>
            </a:r>
            <a:r>
              <a:rPr lang="el-GR" sz="1800" dirty="0" err="1" smtClean="0"/>
              <a:t>αντιπροσω</a:t>
            </a:r>
            <a:r>
              <a:rPr lang="el-GR" sz="1800" dirty="0" smtClean="0"/>
              <a:t>-</a:t>
            </a:r>
            <a:r>
              <a:rPr lang="el-GR" sz="1800" dirty="0" err="1" smtClean="0"/>
              <a:t>πευτικοι</a:t>
            </a:r>
            <a:r>
              <a:rPr lang="el-GR" sz="1800" dirty="0" smtClean="0"/>
              <a:t> (</a:t>
            </a:r>
            <a:r>
              <a:rPr lang="en-US" sz="1800" dirty="0" smtClean="0"/>
              <a:t>z </a:t>
            </a:r>
            <a:r>
              <a:rPr lang="el-GR" sz="1800" dirty="0" smtClean="0"/>
              <a:t>κάτω από </a:t>
            </a:r>
            <a:r>
              <a:rPr lang="el-GR" sz="1800" dirty="0"/>
              <a:t>-</a:t>
            </a:r>
            <a:r>
              <a:rPr lang="el-GR" sz="1800" dirty="0" smtClean="0"/>
              <a:t>1,96)</a:t>
            </a:r>
          </a:p>
          <a:p>
            <a:endParaRPr lang="el-GR" dirty="0"/>
          </a:p>
        </p:txBody>
      </p:sp>
      <p:sp>
        <p:nvSpPr>
          <p:cNvPr id="9" name="TextBox 8"/>
          <p:cNvSpPr txBox="1"/>
          <p:nvPr/>
        </p:nvSpPr>
        <p:spPr>
          <a:xfrm>
            <a:off x="3643054" y="3360768"/>
            <a:ext cx="1882800" cy="1015663"/>
          </a:xfrm>
          <a:prstGeom prst="rect">
            <a:avLst/>
          </a:prstGeom>
          <a:solidFill>
            <a:schemeClr val="bg1"/>
          </a:solidFill>
        </p:spPr>
        <p:txBody>
          <a:bodyPr wrap="square" rtlCol="0">
            <a:spAutoFit/>
          </a:bodyPr>
          <a:lstStyle/>
          <a:p>
            <a:r>
              <a:rPr lang="el-GR" sz="1800" dirty="0" smtClean="0"/>
              <a:t>Πληθυσμός μη παρέμβασης</a:t>
            </a:r>
          </a:p>
          <a:p>
            <a:endParaRPr lang="el-GR" dirty="0"/>
          </a:p>
        </p:txBody>
      </p:sp>
      <p:sp>
        <p:nvSpPr>
          <p:cNvPr id="3" name="TextBox 2"/>
          <p:cNvSpPr txBox="1"/>
          <p:nvPr/>
        </p:nvSpPr>
        <p:spPr>
          <a:xfrm>
            <a:off x="737828" y="6381328"/>
            <a:ext cx="1961964" cy="461665"/>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09509" y="292423"/>
            <a:ext cx="7467600" cy="944562"/>
          </a:xfrm>
        </p:spPr>
        <p:txBody>
          <a:bodyPr/>
          <a:lstStyle/>
          <a:p>
            <a:pPr eaLnBrk="1" hangingPunct="1"/>
            <a:r>
              <a:rPr lang="el-GR" altLang="el-GR" dirty="0" smtClean="0"/>
              <a:t>Ερώτημα</a:t>
            </a:r>
            <a:endParaRPr lang="en-US" altLang="el-GR" dirty="0" smtClean="0"/>
          </a:p>
        </p:txBody>
      </p:sp>
      <p:sp>
        <p:nvSpPr>
          <p:cNvPr id="36867" name="Content Placeholder 2"/>
          <p:cNvSpPr>
            <a:spLocks noGrp="1"/>
          </p:cNvSpPr>
          <p:nvPr>
            <p:ph idx="1"/>
          </p:nvPr>
        </p:nvSpPr>
        <p:spPr>
          <a:xfrm>
            <a:off x="457200" y="1295400"/>
            <a:ext cx="8229600" cy="2209800"/>
          </a:xfrm>
        </p:spPr>
        <p:txBody>
          <a:bodyPr>
            <a:normAutofit/>
          </a:bodyPr>
          <a:lstStyle/>
          <a:p>
            <a:pPr marL="0" indent="0" eaLnBrk="1" hangingPunct="1">
              <a:buNone/>
            </a:pPr>
            <a:r>
              <a:rPr lang="el-GR" altLang="el-GR" sz="2600" dirty="0" smtClean="0"/>
              <a:t>Ο Νίκος εξετάστηκε στη Χημεία και στα Γερμανικά</a:t>
            </a:r>
            <a:r>
              <a:rPr lang="en-US" altLang="el-GR" sz="2600" dirty="0" smtClean="0"/>
              <a:t>.  </a:t>
            </a:r>
            <a:r>
              <a:rPr lang="el-GR" altLang="el-GR" sz="2600" dirty="0" smtClean="0"/>
              <a:t>Στη Χημεία ο μέσος όρος της τάξης ήταν</a:t>
            </a:r>
            <a:r>
              <a:rPr lang="el-GR" altLang="el-GR" sz="2600" dirty="0"/>
              <a:t> </a:t>
            </a:r>
            <a:r>
              <a:rPr lang="en-US" altLang="el-GR" sz="2600" dirty="0" smtClean="0"/>
              <a:t>µ = 30 </a:t>
            </a:r>
            <a:r>
              <a:rPr lang="el-GR" altLang="el-GR" sz="2600" dirty="0" smtClean="0"/>
              <a:t>με </a:t>
            </a:r>
            <a:r>
              <a:rPr lang="en-US" altLang="el-GR" sz="2600" dirty="0" smtClean="0"/>
              <a:t>σ = 5, </a:t>
            </a:r>
            <a:r>
              <a:rPr lang="el-GR" altLang="el-GR" sz="2600" dirty="0" smtClean="0"/>
              <a:t>και ο Νίκος είχε βαθμό (</a:t>
            </a:r>
            <a:r>
              <a:rPr lang="en-US" altLang="el-GR" sz="2600" dirty="0" smtClean="0"/>
              <a:t>score) </a:t>
            </a:r>
            <a:r>
              <a:rPr lang="en-US" altLang="el-GR" sz="2600" i="1" dirty="0" smtClean="0"/>
              <a:t>X</a:t>
            </a:r>
            <a:r>
              <a:rPr lang="en-US" altLang="el-GR" sz="2600" dirty="0" smtClean="0"/>
              <a:t> = 45.  </a:t>
            </a:r>
            <a:r>
              <a:rPr lang="el-GR" altLang="el-GR" sz="2600" dirty="0" smtClean="0"/>
              <a:t>Στα Γερμανικά</a:t>
            </a:r>
            <a:r>
              <a:rPr lang="en-US" altLang="el-GR" sz="2600" dirty="0" smtClean="0"/>
              <a:t>, </a:t>
            </a:r>
            <a:r>
              <a:rPr lang="el-GR" altLang="el-GR" sz="2600" dirty="0" smtClean="0"/>
              <a:t>ο μέσος όρος ήταν </a:t>
            </a:r>
            <a:r>
              <a:rPr lang="en-US" altLang="el-GR" sz="2600" dirty="0" smtClean="0"/>
              <a:t>µ = 60 </a:t>
            </a:r>
            <a:r>
              <a:rPr lang="el-GR" altLang="el-GR" sz="2600" dirty="0" smtClean="0"/>
              <a:t>και η τυπική απόκλιση </a:t>
            </a:r>
            <a:r>
              <a:rPr lang="en-US" altLang="el-GR" sz="2600" dirty="0" smtClean="0"/>
              <a:t>σ = 6 </a:t>
            </a:r>
            <a:r>
              <a:rPr lang="el-GR" altLang="el-GR" sz="2600" dirty="0" smtClean="0"/>
              <a:t>και ο Νίκος είχε βαθμό</a:t>
            </a:r>
            <a:r>
              <a:rPr lang="en-US" altLang="el-GR" sz="2600" dirty="0" smtClean="0"/>
              <a:t> </a:t>
            </a:r>
            <a:r>
              <a:rPr lang="en-US" altLang="el-GR" sz="2600" i="1" dirty="0" smtClean="0"/>
              <a:t>X</a:t>
            </a:r>
            <a:r>
              <a:rPr lang="en-US" altLang="el-GR" sz="2600" dirty="0" smtClean="0"/>
              <a:t> = 65.  </a:t>
            </a:r>
            <a:r>
              <a:rPr lang="el-GR" altLang="el-GR" sz="2600" dirty="0" smtClean="0"/>
              <a:t>Σε ποια τάξη τα πήγε καλύτερα ο Νίκος; </a:t>
            </a:r>
            <a:endParaRPr lang="en-US" altLang="el-GR" sz="2600" dirty="0" smtClean="0"/>
          </a:p>
        </p:txBody>
      </p:sp>
      <p:graphicFrame>
        <p:nvGraphicFramePr>
          <p:cNvPr id="4" name="Diagram 3"/>
          <p:cNvGraphicFramePr/>
          <p:nvPr>
            <p:extLst>
              <p:ext uri="{D42A27DB-BD31-4B8C-83A1-F6EECF244321}">
                <p14:modId xmlns:p14="http://schemas.microsoft.com/office/powerpoint/2010/main" val="2576413788"/>
              </p:ext>
            </p:extLst>
          </p:nvPr>
        </p:nvGraphicFramePr>
        <p:xfrm>
          <a:off x="228600" y="3581400"/>
          <a:ext cx="85344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600200" y="274638"/>
            <a:ext cx="7467600" cy="1020762"/>
          </a:xfrm>
        </p:spPr>
        <p:txBody>
          <a:bodyPr/>
          <a:lstStyle/>
          <a:p>
            <a:pPr eaLnBrk="1" hangingPunct="1"/>
            <a:r>
              <a:rPr lang="el-GR" altLang="el-GR" dirty="0" smtClean="0"/>
              <a:t>Απάντηση</a:t>
            </a:r>
            <a:endParaRPr lang="en-US" altLang="el-GR" dirty="0" smtClean="0"/>
          </a:p>
        </p:txBody>
      </p:sp>
      <p:sp>
        <p:nvSpPr>
          <p:cNvPr id="37891" name="Content Placeholder 2"/>
          <p:cNvSpPr>
            <a:spLocks noGrp="1"/>
          </p:cNvSpPr>
          <p:nvPr>
            <p:ph idx="1"/>
          </p:nvPr>
        </p:nvSpPr>
        <p:spPr>
          <a:xfrm>
            <a:off x="457200" y="1295400"/>
            <a:ext cx="8229600" cy="2209800"/>
          </a:xfrm>
        </p:spPr>
        <p:txBody>
          <a:bodyPr>
            <a:normAutofit/>
          </a:bodyPr>
          <a:lstStyle/>
          <a:p>
            <a:pPr marL="0" indent="0">
              <a:buNone/>
            </a:pPr>
            <a:r>
              <a:rPr lang="el-GR" altLang="el-GR" sz="2600" dirty="0" smtClean="0"/>
              <a:t>Ο Νίκος εξετάστηκε στη Χημεία και στα Γερμανικά</a:t>
            </a:r>
            <a:r>
              <a:rPr lang="en-US" altLang="el-GR" sz="2600" dirty="0" smtClean="0"/>
              <a:t>.  </a:t>
            </a:r>
            <a:r>
              <a:rPr lang="el-GR" altLang="el-GR" sz="2600" dirty="0" smtClean="0"/>
              <a:t>Στη Χημεία ο μέσος όρος της τάξης ήταν</a:t>
            </a:r>
            <a:r>
              <a:rPr lang="el-GR" altLang="el-GR" sz="2600" dirty="0"/>
              <a:t> </a:t>
            </a:r>
            <a:r>
              <a:rPr lang="en-US" altLang="el-GR" sz="2600" dirty="0" smtClean="0"/>
              <a:t>µ = 30 </a:t>
            </a:r>
            <a:r>
              <a:rPr lang="el-GR" altLang="el-GR" sz="2600" dirty="0" smtClean="0"/>
              <a:t>με </a:t>
            </a:r>
            <a:r>
              <a:rPr lang="en-US" altLang="el-GR" sz="2600" dirty="0" smtClean="0"/>
              <a:t>σ = 5, </a:t>
            </a:r>
            <a:r>
              <a:rPr lang="el-GR" altLang="el-GR" sz="2600" dirty="0" smtClean="0"/>
              <a:t>και ο Νίκος είχε βαθμό (</a:t>
            </a:r>
            <a:r>
              <a:rPr lang="en-US" altLang="el-GR" sz="2600" dirty="0" smtClean="0"/>
              <a:t>score) </a:t>
            </a:r>
            <a:r>
              <a:rPr lang="en-US" altLang="el-GR" sz="2600" i="1" dirty="0" smtClean="0"/>
              <a:t>X</a:t>
            </a:r>
            <a:r>
              <a:rPr lang="en-US" altLang="el-GR" sz="2600" dirty="0" smtClean="0"/>
              <a:t> = 45.  </a:t>
            </a:r>
            <a:r>
              <a:rPr lang="el-GR" altLang="el-GR" sz="2600" dirty="0" smtClean="0"/>
              <a:t>Στα Γερμανικά</a:t>
            </a:r>
            <a:r>
              <a:rPr lang="en-US" altLang="el-GR" sz="2600" dirty="0" smtClean="0"/>
              <a:t>, </a:t>
            </a:r>
            <a:r>
              <a:rPr lang="el-GR" altLang="el-GR" sz="2600" dirty="0" smtClean="0"/>
              <a:t>ο μέσος όρος ήταν </a:t>
            </a:r>
            <a:r>
              <a:rPr lang="en-US" altLang="el-GR" sz="2600" dirty="0" smtClean="0"/>
              <a:t>µ = 60 </a:t>
            </a:r>
            <a:r>
              <a:rPr lang="el-GR" altLang="el-GR" sz="2600" dirty="0" smtClean="0"/>
              <a:t>και η τυπική απόκλιση </a:t>
            </a:r>
            <a:r>
              <a:rPr lang="en-US" altLang="el-GR" sz="2600" dirty="0" smtClean="0"/>
              <a:t>σ = 6 </a:t>
            </a:r>
            <a:r>
              <a:rPr lang="el-GR" altLang="el-GR" sz="2600" dirty="0" smtClean="0"/>
              <a:t>και ο Νίκος είχε βαθμό</a:t>
            </a:r>
            <a:r>
              <a:rPr lang="en-US" altLang="el-GR" sz="2600" dirty="0" smtClean="0"/>
              <a:t> </a:t>
            </a:r>
            <a:r>
              <a:rPr lang="en-US" altLang="el-GR" sz="2600" i="1" dirty="0" smtClean="0"/>
              <a:t>X</a:t>
            </a:r>
            <a:r>
              <a:rPr lang="en-US" altLang="el-GR" sz="2600" dirty="0" smtClean="0"/>
              <a:t> = 65.  </a:t>
            </a:r>
            <a:r>
              <a:rPr lang="el-GR" altLang="el-GR" sz="2600" dirty="0" smtClean="0"/>
              <a:t>Σε ποια τάξη τα πήγε καλύτερα ο Νίκος;</a:t>
            </a:r>
            <a:endParaRPr lang="en-US" altLang="el-GR" sz="2600" dirty="0" smtClean="0"/>
          </a:p>
        </p:txBody>
      </p:sp>
      <p:graphicFrame>
        <p:nvGraphicFramePr>
          <p:cNvPr id="4" name="Diagram 3"/>
          <p:cNvGraphicFramePr/>
          <p:nvPr>
            <p:extLst>
              <p:ext uri="{D42A27DB-BD31-4B8C-83A1-F6EECF244321}">
                <p14:modId xmlns:p14="http://schemas.microsoft.com/office/powerpoint/2010/main" val="747285088"/>
              </p:ext>
            </p:extLst>
          </p:nvPr>
        </p:nvGraphicFramePr>
        <p:xfrm>
          <a:off x="228600" y="3581400"/>
          <a:ext cx="85344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00200" y="274638"/>
            <a:ext cx="7391400" cy="1020762"/>
          </a:xfrm>
        </p:spPr>
        <p:txBody>
          <a:bodyPr/>
          <a:lstStyle/>
          <a:p>
            <a:pPr eaLnBrk="1" hangingPunct="1"/>
            <a:r>
              <a:rPr lang="el-GR" altLang="el-GR" dirty="0" smtClean="0"/>
              <a:t>Ερώτημα</a:t>
            </a:r>
            <a:endParaRPr lang="en-US" altLang="el-GR" dirty="0" smtClean="0"/>
          </a:p>
        </p:txBody>
      </p:sp>
      <p:sp>
        <p:nvSpPr>
          <p:cNvPr id="38915" name="Content Placeholder 2"/>
          <p:cNvSpPr>
            <a:spLocks noGrp="1"/>
          </p:cNvSpPr>
          <p:nvPr>
            <p:ph idx="1"/>
          </p:nvPr>
        </p:nvSpPr>
        <p:spPr/>
        <p:txBody>
          <a:bodyPr/>
          <a:lstStyle/>
          <a:p>
            <a:pPr marL="0" indent="0" eaLnBrk="1" hangingPunct="1">
              <a:buNone/>
            </a:pPr>
            <a:r>
              <a:rPr lang="el-GR" altLang="el-GR" dirty="0" smtClean="0"/>
              <a:t>Αποφασίστε αν οι ακόλουθες προτάσεις είναι σωστές ή λανθασμένες </a:t>
            </a:r>
            <a:endParaRPr lang="en-US" altLang="el-GR" dirty="0" smtClean="0"/>
          </a:p>
        </p:txBody>
      </p:sp>
      <p:graphicFrame>
        <p:nvGraphicFramePr>
          <p:cNvPr id="4" name="Diagram 3"/>
          <p:cNvGraphicFramePr/>
          <p:nvPr>
            <p:extLst>
              <p:ext uri="{D42A27DB-BD31-4B8C-83A1-F6EECF244321}">
                <p14:modId xmlns:p14="http://schemas.microsoft.com/office/powerpoint/2010/main" val="787157920"/>
              </p:ext>
            </p:extLst>
          </p:nvPr>
        </p:nvGraphicFramePr>
        <p:xfrm>
          <a:off x="228600" y="3048000"/>
          <a:ext cx="86868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76400" y="274638"/>
            <a:ext cx="7391400" cy="1143000"/>
          </a:xfrm>
        </p:spPr>
        <p:txBody>
          <a:bodyPr/>
          <a:lstStyle/>
          <a:p>
            <a:pPr eaLnBrk="1" hangingPunct="1"/>
            <a:r>
              <a:rPr lang="el-GR" altLang="el-GR" dirty="0" smtClean="0"/>
              <a:t>Απαντήσεις</a:t>
            </a:r>
            <a:endParaRPr lang="en-US" altLang="el-GR" dirty="0" smtClean="0"/>
          </a:p>
        </p:txBody>
      </p:sp>
      <p:graphicFrame>
        <p:nvGraphicFramePr>
          <p:cNvPr id="4" name="Diagram 3"/>
          <p:cNvGraphicFramePr/>
          <p:nvPr>
            <p:extLst>
              <p:ext uri="{D42A27DB-BD31-4B8C-83A1-F6EECF244321}">
                <p14:modId xmlns:p14="http://schemas.microsoft.com/office/powerpoint/2010/main" val="3446058117"/>
              </p:ext>
            </p:extLst>
          </p:nvPr>
        </p:nvGraphicFramePr>
        <p:xfrm>
          <a:off x="457200" y="2209800"/>
          <a:ext cx="81534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endParaRPr lang="el-GR" dirty="0"/>
          </a:p>
        </p:txBody>
      </p:sp>
      <p:sp>
        <p:nvSpPr>
          <p:cNvPr id="4" name="Rectangle 2"/>
          <p:cNvSpPr>
            <a:spLocks noGrp="1" noChangeArrowheads="1"/>
          </p:cNvSpPr>
          <p:nvPr>
            <p:ph type="ctrTitle"/>
          </p:nvPr>
        </p:nvSpPr>
        <p:spPr/>
        <p:txBody>
          <a:bodyPr>
            <a:normAutofit/>
          </a:bodyPr>
          <a:lstStyle/>
          <a:p>
            <a:r>
              <a:rPr lang="el-GR" altLang="el-GR" sz="5400" dirty="0" smtClean="0">
                <a:solidFill>
                  <a:srgbClr val="C00000"/>
                </a:solidFill>
              </a:rPr>
              <a:t>Κεντρικό οριακό θεώρημα</a:t>
            </a:r>
            <a:endParaRPr lang="en-US" altLang="el-GR" sz="5400" dirty="0">
              <a:solidFill>
                <a:srgbClr val="C00000"/>
              </a:solidFill>
            </a:endParaRPr>
          </a:p>
        </p:txBody>
      </p:sp>
    </p:spTree>
    <p:extLst>
      <p:ext uri="{BB962C8B-B14F-4D97-AF65-F5344CB8AC3E}">
        <p14:creationId xmlns:p14="http://schemas.microsoft.com/office/powerpoint/2010/main" val="415825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7948" y="1392137"/>
            <a:ext cx="6921389" cy="376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4653136"/>
            <a:ext cx="3267042" cy="369332"/>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prstClr val="black"/>
                </a:solidFill>
                <a:latin typeface="Comic Sans MS" panose="030F0702030302020204" pitchFamily="66" charset="0"/>
                <a:ea typeface="+mn-ea"/>
              </a:rPr>
              <a:t>50% Κάτω από τον μέσο όρο</a:t>
            </a:r>
          </a:p>
        </p:txBody>
      </p:sp>
      <p:sp>
        <p:nvSpPr>
          <p:cNvPr id="4" name="TextBox 3"/>
          <p:cNvSpPr txBox="1"/>
          <p:nvPr/>
        </p:nvSpPr>
        <p:spPr>
          <a:xfrm>
            <a:off x="4238643" y="4646040"/>
            <a:ext cx="3285686" cy="369332"/>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prstClr val="black"/>
                </a:solidFill>
                <a:latin typeface="Comic Sans MS" panose="030F0702030302020204" pitchFamily="66" charset="0"/>
                <a:ea typeface="+mn-ea"/>
              </a:rPr>
              <a:t>50% Πάνω από τον μέσο όρο</a:t>
            </a:r>
          </a:p>
        </p:txBody>
      </p:sp>
    </p:spTree>
    <p:extLst>
      <p:ext uri="{BB962C8B-B14F-4D97-AF65-F5344CB8AC3E}">
        <p14:creationId xmlns:p14="http://schemas.microsoft.com/office/powerpoint/2010/main" val="54346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198" y="1700808"/>
            <a:ext cx="6481421" cy="135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23" y="3784721"/>
            <a:ext cx="6481421" cy="132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45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0" y="1484784"/>
            <a:ext cx="6982270" cy="309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24128" y="2393885"/>
            <a:ext cx="2635261" cy="954107"/>
          </a:xfrm>
          <a:prstGeom prst="rect">
            <a:avLst/>
          </a:prstGeom>
          <a:solidFill>
            <a:schemeClr val="bg1"/>
          </a:solidFill>
        </p:spPr>
        <p:txBody>
          <a:bodyPr wrap="square" rtlCol="0">
            <a:spAutoFit/>
          </a:bodyPr>
          <a:lstStyle/>
          <a:p>
            <a:pPr fontAlgn="auto">
              <a:spcBef>
                <a:spcPts val="0"/>
              </a:spcBef>
              <a:spcAft>
                <a:spcPts val="0"/>
              </a:spcAft>
            </a:pPr>
            <a:r>
              <a:rPr lang="el-GR" sz="2800" dirty="0">
                <a:solidFill>
                  <a:srgbClr val="EEECE1">
                    <a:lumMod val="25000"/>
                  </a:srgbClr>
                </a:solidFill>
                <a:latin typeface="Comic Sans MS" panose="030F0702030302020204" pitchFamily="66" charset="0"/>
                <a:ea typeface="+mn-ea"/>
              </a:rPr>
              <a:t>Μέσοι όροι 24 δειγμάτων</a:t>
            </a:r>
          </a:p>
        </p:txBody>
      </p:sp>
    </p:spTree>
    <p:extLst>
      <p:ext uri="{BB962C8B-B14F-4D97-AF65-F5344CB8AC3E}">
        <p14:creationId xmlns:p14="http://schemas.microsoft.com/office/powerpoint/2010/main" val="307972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6400" y="152400"/>
            <a:ext cx="7315200" cy="1219200"/>
          </a:xfrm>
        </p:spPr>
        <p:txBody>
          <a:bodyPr/>
          <a:lstStyle/>
          <a:p>
            <a:pPr eaLnBrk="1" hangingPunct="1"/>
            <a:r>
              <a:rPr lang="el-GR" altLang="el-GR" dirty="0" smtClean="0"/>
              <a:t>Σκοπός των τιμών </a:t>
            </a:r>
            <a:r>
              <a:rPr lang="en-US" altLang="el-GR" i="1" dirty="0" smtClean="0"/>
              <a:t>z</a:t>
            </a:r>
            <a:endParaRPr lang="en-US" altLang="el-GR" dirty="0" smtClean="0"/>
          </a:p>
        </p:txBody>
      </p:sp>
      <p:sp>
        <p:nvSpPr>
          <p:cNvPr id="9219" name="Content Placeholder 2"/>
          <p:cNvSpPr>
            <a:spLocks noGrp="1"/>
          </p:cNvSpPr>
          <p:nvPr>
            <p:ph idx="1"/>
          </p:nvPr>
        </p:nvSpPr>
        <p:spPr/>
        <p:txBody>
          <a:bodyPr>
            <a:normAutofit/>
          </a:bodyPr>
          <a:lstStyle/>
          <a:p>
            <a:pPr eaLnBrk="1" hangingPunct="1"/>
            <a:r>
              <a:rPr lang="el-GR" altLang="el-GR" dirty="0" smtClean="0"/>
              <a:t>Να αναγνωρίσουμε και να περιγράψουμε κάθε τιμή σε μία κατανομή τιμών</a:t>
            </a:r>
            <a:r>
              <a:rPr lang="en-US" altLang="el-GR" dirty="0" smtClean="0"/>
              <a:t/>
            </a:r>
            <a:br>
              <a:rPr lang="en-US" altLang="el-GR" dirty="0" smtClean="0"/>
            </a:br>
            <a:endParaRPr lang="en-US" altLang="el-GR" dirty="0" smtClean="0"/>
          </a:p>
          <a:p>
            <a:pPr eaLnBrk="1" hangingPunct="1"/>
            <a:r>
              <a:rPr lang="el-GR" altLang="el-GR" dirty="0" smtClean="0"/>
              <a:t>Να τυποποιήσουμε τον πληθυσμό</a:t>
            </a:r>
            <a:endParaRPr lang="en-US" altLang="el-GR" dirty="0" smtClean="0"/>
          </a:p>
          <a:p>
            <a:pPr eaLnBrk="1" hangingPunct="1">
              <a:buFont typeface="Arial" pitchFamily="34" charset="0"/>
              <a:buNone/>
            </a:pPr>
            <a:endParaRPr lang="en-US" altLang="el-GR" dirty="0" smtClean="0"/>
          </a:p>
          <a:p>
            <a:pPr eaLnBrk="1" hangingPunct="1"/>
            <a:r>
              <a:rPr lang="el-GR" altLang="el-GR" dirty="0" smtClean="0"/>
              <a:t>Να κάνουμε τις διάφορες κατανομές συγκρίσιμες</a:t>
            </a:r>
            <a:endParaRPr lang="en-US" altLang="el-GR" dirty="0" smtClean="0"/>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29" y="1988840"/>
            <a:ext cx="6704192" cy="3156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69405" y="1628800"/>
            <a:ext cx="2304256" cy="1815882"/>
          </a:xfrm>
          <a:prstGeom prst="rect">
            <a:avLst/>
          </a:prstGeom>
          <a:solidFill>
            <a:schemeClr val="bg1"/>
          </a:solidFill>
        </p:spPr>
        <p:txBody>
          <a:bodyPr wrap="square" rtlCol="0">
            <a:spAutoFit/>
          </a:bodyPr>
          <a:lstStyle/>
          <a:p>
            <a:pPr fontAlgn="auto">
              <a:spcBef>
                <a:spcPts val="0"/>
              </a:spcBef>
              <a:spcAft>
                <a:spcPts val="0"/>
              </a:spcAft>
            </a:pPr>
            <a:r>
              <a:rPr lang="el-GR" sz="2800" dirty="0">
                <a:solidFill>
                  <a:srgbClr val="EEECE1">
                    <a:lumMod val="25000"/>
                  </a:srgbClr>
                </a:solidFill>
                <a:latin typeface="Comic Sans MS" panose="030F0702030302020204" pitchFamily="66" charset="0"/>
                <a:ea typeface="+mn-ea"/>
              </a:rPr>
              <a:t>Μέσοι </a:t>
            </a:r>
            <a:br>
              <a:rPr lang="el-GR" sz="2800" dirty="0">
                <a:solidFill>
                  <a:srgbClr val="EEECE1">
                    <a:lumMod val="25000"/>
                  </a:srgbClr>
                </a:solidFill>
                <a:latin typeface="Comic Sans MS" panose="030F0702030302020204" pitchFamily="66" charset="0"/>
                <a:ea typeface="+mn-ea"/>
              </a:rPr>
            </a:br>
            <a:r>
              <a:rPr lang="el-GR" sz="2800" dirty="0">
                <a:solidFill>
                  <a:srgbClr val="EEECE1">
                    <a:lumMod val="25000"/>
                  </a:srgbClr>
                </a:solidFill>
                <a:latin typeface="Comic Sans MS" panose="030F0702030302020204" pitchFamily="66" charset="0"/>
                <a:ea typeface="+mn-ea"/>
              </a:rPr>
              <a:t>όροι</a:t>
            </a:r>
            <a:br>
              <a:rPr lang="el-GR" sz="2800" dirty="0">
                <a:solidFill>
                  <a:srgbClr val="EEECE1">
                    <a:lumMod val="25000"/>
                  </a:srgbClr>
                </a:solidFill>
                <a:latin typeface="Comic Sans MS" panose="030F0702030302020204" pitchFamily="66" charset="0"/>
                <a:ea typeface="+mn-ea"/>
              </a:rPr>
            </a:br>
            <a:r>
              <a:rPr lang="el-GR" sz="2800" dirty="0">
                <a:solidFill>
                  <a:srgbClr val="EEECE1">
                    <a:lumMod val="25000"/>
                  </a:srgbClr>
                </a:solidFill>
                <a:latin typeface="Comic Sans MS" panose="030F0702030302020204" pitchFamily="66" charset="0"/>
                <a:ea typeface="+mn-ea"/>
              </a:rPr>
              <a:t> 300 </a:t>
            </a:r>
            <a:br>
              <a:rPr lang="el-GR" sz="2800" dirty="0">
                <a:solidFill>
                  <a:srgbClr val="EEECE1">
                    <a:lumMod val="25000"/>
                  </a:srgbClr>
                </a:solidFill>
                <a:latin typeface="Comic Sans MS" panose="030F0702030302020204" pitchFamily="66" charset="0"/>
                <a:ea typeface="+mn-ea"/>
              </a:rPr>
            </a:br>
            <a:r>
              <a:rPr lang="el-GR" sz="2800" dirty="0">
                <a:solidFill>
                  <a:srgbClr val="EEECE1">
                    <a:lumMod val="25000"/>
                  </a:srgbClr>
                </a:solidFill>
                <a:latin typeface="Comic Sans MS" panose="030F0702030302020204" pitchFamily="66" charset="0"/>
                <a:ea typeface="+mn-ea"/>
              </a:rPr>
              <a:t>δειγμάτων</a:t>
            </a:r>
          </a:p>
        </p:txBody>
      </p:sp>
    </p:spTree>
    <p:extLst>
      <p:ext uri="{BB962C8B-B14F-4D97-AF65-F5344CB8AC3E}">
        <p14:creationId xmlns:p14="http://schemas.microsoft.com/office/powerpoint/2010/main" val="55403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7584" y="52686"/>
            <a:ext cx="6840760" cy="677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59832" y="1407968"/>
            <a:ext cx="1512168" cy="646331"/>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srgbClr val="C00000"/>
                </a:solidFill>
                <a:latin typeface="Calibri"/>
                <a:ea typeface="+mn-ea"/>
              </a:rPr>
              <a:t>Το δείγμα μας (εκατοντάδες) </a:t>
            </a:r>
          </a:p>
        </p:txBody>
      </p:sp>
      <p:sp>
        <p:nvSpPr>
          <p:cNvPr id="3" name="TextBox 2"/>
          <p:cNvSpPr txBox="1"/>
          <p:nvPr/>
        </p:nvSpPr>
        <p:spPr>
          <a:xfrm>
            <a:off x="3094094" y="1988458"/>
            <a:ext cx="1800200" cy="646331"/>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srgbClr val="9BBB59">
                    <a:lumMod val="75000"/>
                  </a:srgbClr>
                </a:solidFill>
                <a:latin typeface="Calibri"/>
                <a:ea typeface="+mn-ea"/>
              </a:rPr>
              <a:t>Και η κατανομή του</a:t>
            </a:r>
          </a:p>
        </p:txBody>
      </p:sp>
      <p:sp>
        <p:nvSpPr>
          <p:cNvPr id="6" name="TextBox 5"/>
          <p:cNvSpPr txBox="1"/>
          <p:nvPr/>
        </p:nvSpPr>
        <p:spPr>
          <a:xfrm>
            <a:off x="971600" y="3212976"/>
            <a:ext cx="1584176" cy="923330"/>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srgbClr val="C00000"/>
                </a:solidFill>
                <a:latin typeface="Calibri"/>
                <a:ea typeface="+mn-ea"/>
              </a:rPr>
              <a:t>Ο πληθυσμός μας </a:t>
            </a:r>
            <a:r>
              <a:rPr lang="el-GR" sz="1600" dirty="0">
                <a:solidFill>
                  <a:srgbClr val="002060"/>
                </a:solidFill>
                <a:latin typeface="Calibri"/>
                <a:ea typeface="+mn-ea"/>
              </a:rPr>
              <a:t>(εκατομμύρια)</a:t>
            </a:r>
          </a:p>
        </p:txBody>
      </p:sp>
      <p:sp>
        <p:nvSpPr>
          <p:cNvPr id="7" name="TextBox 6"/>
          <p:cNvSpPr txBox="1"/>
          <p:nvPr/>
        </p:nvSpPr>
        <p:spPr>
          <a:xfrm>
            <a:off x="2559950" y="3536141"/>
            <a:ext cx="1800200" cy="923330"/>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srgbClr val="C00000"/>
                </a:solidFill>
                <a:latin typeface="Calibri"/>
                <a:ea typeface="+mn-ea"/>
              </a:rPr>
              <a:t>Άλλα πιθανά δείγματα </a:t>
            </a:r>
            <a:r>
              <a:rPr lang="el-GR" sz="1800" dirty="0">
                <a:solidFill>
                  <a:srgbClr val="9BBB59">
                    <a:lumMod val="75000"/>
                  </a:srgbClr>
                </a:solidFill>
                <a:latin typeface="Calibri"/>
                <a:ea typeface="+mn-ea"/>
              </a:rPr>
              <a:t>και οι κατανομές τους</a:t>
            </a:r>
          </a:p>
        </p:txBody>
      </p:sp>
      <p:sp>
        <p:nvSpPr>
          <p:cNvPr id="8" name="TextBox 7"/>
          <p:cNvSpPr txBox="1"/>
          <p:nvPr/>
        </p:nvSpPr>
        <p:spPr>
          <a:xfrm>
            <a:off x="6372200" y="4231123"/>
            <a:ext cx="1080120" cy="1384995"/>
          </a:xfrm>
          <a:prstGeom prst="rect">
            <a:avLst/>
          </a:prstGeom>
          <a:solidFill>
            <a:schemeClr val="bg1"/>
          </a:solidFill>
        </p:spPr>
        <p:txBody>
          <a:bodyPr wrap="square" rtlCol="0">
            <a:spAutoFit/>
          </a:bodyPr>
          <a:lstStyle/>
          <a:p>
            <a:pPr fontAlgn="auto">
              <a:spcBef>
                <a:spcPts val="0"/>
              </a:spcBef>
              <a:spcAft>
                <a:spcPts val="0"/>
              </a:spcAft>
            </a:pPr>
            <a:r>
              <a:rPr lang="el-GR" sz="1400" dirty="0">
                <a:solidFill>
                  <a:srgbClr val="002060"/>
                </a:solidFill>
                <a:latin typeface="Calibri"/>
                <a:ea typeface="+mn-ea"/>
              </a:rPr>
              <a:t>Οι μέσοι όροι των δειγμάτων πάνε σε αυτήν την κατανομή </a:t>
            </a:r>
          </a:p>
        </p:txBody>
      </p:sp>
      <p:sp>
        <p:nvSpPr>
          <p:cNvPr id="5" name="TextBox 4"/>
          <p:cNvSpPr txBox="1"/>
          <p:nvPr/>
        </p:nvSpPr>
        <p:spPr>
          <a:xfrm>
            <a:off x="971600" y="4869160"/>
            <a:ext cx="3816424" cy="1754326"/>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srgbClr val="002060"/>
                </a:solidFill>
                <a:latin typeface="Calibri"/>
                <a:ea typeface="+mn-ea"/>
              </a:rPr>
              <a:t>Δειγματοληπτική κατανομή</a:t>
            </a:r>
            <a:br>
              <a:rPr lang="el-GR" sz="1800" dirty="0">
                <a:solidFill>
                  <a:srgbClr val="002060"/>
                </a:solidFill>
                <a:latin typeface="Calibri"/>
                <a:ea typeface="+mn-ea"/>
              </a:rPr>
            </a:br>
            <a:r>
              <a:rPr lang="el-GR" sz="1800" dirty="0">
                <a:solidFill>
                  <a:srgbClr val="002060"/>
                </a:solidFill>
                <a:latin typeface="Calibri"/>
                <a:ea typeface="+mn-ea"/>
              </a:rPr>
              <a:t>(άπειρα δείγματα)</a:t>
            </a:r>
            <a:br>
              <a:rPr lang="el-GR" sz="1800" dirty="0">
                <a:solidFill>
                  <a:srgbClr val="002060"/>
                </a:solidFill>
                <a:latin typeface="Calibri"/>
                <a:ea typeface="+mn-ea"/>
              </a:rPr>
            </a:br>
            <a:r>
              <a:rPr lang="el-GR" sz="1800" dirty="0">
                <a:solidFill>
                  <a:srgbClr val="002060"/>
                </a:solidFill>
                <a:latin typeface="Calibri"/>
                <a:ea typeface="+mn-ea"/>
              </a:rPr>
              <a:t>Το 68% των μέσων όρων είναι μεταξύ +1 και -1 τυπικών αποκλίσεων από τον μέσο όρο. Η τυπική απόκλιση αυτής της κατανομής είναι το τυπικό σφάλμα</a:t>
            </a:r>
          </a:p>
        </p:txBody>
      </p:sp>
      <p:sp>
        <p:nvSpPr>
          <p:cNvPr id="10" name="TextBox 9"/>
          <p:cNvSpPr txBox="1"/>
          <p:nvPr/>
        </p:nvSpPr>
        <p:spPr>
          <a:xfrm>
            <a:off x="6156176" y="1361801"/>
            <a:ext cx="1008112" cy="369332"/>
          </a:xfrm>
          <a:prstGeom prst="rect">
            <a:avLst/>
          </a:prstGeom>
          <a:solidFill>
            <a:schemeClr val="bg1"/>
          </a:solidFill>
        </p:spPr>
        <p:txBody>
          <a:bodyPr wrap="square" rtlCol="0">
            <a:spAutoFit/>
          </a:bodyPr>
          <a:lstStyle/>
          <a:p>
            <a:pPr fontAlgn="auto">
              <a:spcBef>
                <a:spcPts val="0"/>
              </a:spcBef>
              <a:spcAft>
                <a:spcPts val="0"/>
              </a:spcAft>
            </a:pPr>
            <a:r>
              <a:rPr lang="el-GR" sz="1800" dirty="0">
                <a:solidFill>
                  <a:srgbClr val="002060"/>
                </a:solidFill>
                <a:latin typeface="Calibri"/>
                <a:ea typeface="+mn-ea"/>
              </a:rPr>
              <a:t>τιμές </a:t>
            </a:r>
            <a:r>
              <a:rPr lang="en-US" sz="1800" i="1" dirty="0">
                <a:solidFill>
                  <a:srgbClr val="002060"/>
                </a:solidFill>
                <a:latin typeface="Calibri"/>
                <a:ea typeface="+mn-ea"/>
              </a:rPr>
              <a:t>z</a:t>
            </a:r>
            <a:endParaRPr lang="el-GR" sz="1800" i="1" dirty="0">
              <a:solidFill>
                <a:srgbClr val="002060"/>
              </a:solidFill>
              <a:latin typeface="Calibri"/>
              <a:ea typeface="+mn-ea"/>
            </a:endParaRPr>
          </a:p>
        </p:txBody>
      </p:sp>
    </p:spTree>
    <p:extLst>
      <p:ext uri="{BB962C8B-B14F-4D97-AF65-F5344CB8AC3E}">
        <p14:creationId xmlns:p14="http://schemas.microsoft.com/office/powerpoint/2010/main" val="37591526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04653" y="188640"/>
            <a:ext cx="2676525" cy="6496050"/>
          </a:xfrm>
          <a:prstGeom prst="rect">
            <a:avLst/>
          </a:prstGeom>
        </p:spPr>
      </p:pic>
      <p:pic>
        <p:nvPicPr>
          <p:cNvPr id="3" name="Εικόνα 2"/>
          <p:cNvPicPr>
            <a:picLocks noChangeAspect="1"/>
          </p:cNvPicPr>
          <p:nvPr/>
        </p:nvPicPr>
        <p:blipFill>
          <a:blip r:embed="rId4"/>
          <a:stretch>
            <a:fillRect/>
          </a:stretch>
        </p:blipFill>
        <p:spPr>
          <a:xfrm>
            <a:off x="323528" y="2204864"/>
            <a:ext cx="1381125" cy="2219325"/>
          </a:xfrm>
          <a:prstGeom prst="rect">
            <a:avLst/>
          </a:prstGeom>
        </p:spPr>
      </p:pic>
    </p:spTree>
    <p:extLst>
      <p:ext uri="{BB962C8B-B14F-4D97-AF65-F5344CB8AC3E}">
        <p14:creationId xmlns:p14="http://schemas.microsoft.com/office/powerpoint/2010/main" val="4151780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1484784"/>
            <a:ext cx="1230653" cy="369332"/>
          </a:xfrm>
          <a:prstGeom prst="rect">
            <a:avLst/>
          </a:prstGeom>
          <a:noFill/>
        </p:spPr>
        <p:txBody>
          <a:bodyPr wrap="square" lIns="0" tIns="0" rIns="0" bIns="0" rtlCol="0">
            <a:spAutoFit/>
          </a:bodyPr>
          <a:lstStyle/>
          <a:p>
            <a:endParaRPr lang="el-GR" dirty="0"/>
          </a:p>
        </p:txBody>
      </p:sp>
      <mc:AlternateContent xmlns:mc="http://schemas.openxmlformats.org/markup-compatibility/2006" xmlns:a14="http://schemas.microsoft.com/office/drawing/2010/main">
        <mc:Choice Requires="a14">
          <p:sp>
            <p:nvSpPr>
              <p:cNvPr id="5" name="Ορθογώνιο 4"/>
              <p:cNvSpPr/>
              <p:nvPr/>
            </p:nvSpPr>
            <p:spPr>
              <a:xfrm>
                <a:off x="3059832" y="2564904"/>
                <a:ext cx="2592288" cy="12665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4000" i="1">
                              <a:latin typeface="Cambria Math" panose="02040503050406030204" pitchFamily="18" charset="0"/>
                            </a:rPr>
                          </m:ctrlPr>
                        </m:sSubPr>
                        <m:e>
                          <m:r>
                            <a:rPr lang="el-GR" sz="4000" b="0" i="1">
                              <a:latin typeface="Cambria Math" panose="02040503050406030204" pitchFamily="18" charset="0"/>
                            </a:rPr>
                            <m:t>𝜎</m:t>
                          </m:r>
                        </m:e>
                        <m:sub>
                          <m:acc>
                            <m:accPr>
                              <m:chr m:val="̅"/>
                              <m:ctrlPr>
                                <a:rPr lang="el-GR" sz="4000" i="1">
                                  <a:latin typeface="Cambria Math" panose="02040503050406030204" pitchFamily="18" charset="0"/>
                                </a:rPr>
                              </m:ctrlPr>
                            </m:accPr>
                            <m:e>
                              <m:r>
                                <a:rPr lang="el-GR" sz="4000" b="0" i="1">
                                  <a:latin typeface="Cambria Math" panose="02040503050406030204" pitchFamily="18" charset="0"/>
                                </a:rPr>
                                <m:t>𝑥</m:t>
                              </m:r>
                            </m:e>
                          </m:acc>
                        </m:sub>
                      </m:sSub>
                      <m:r>
                        <a:rPr lang="el-GR" sz="4000" b="0" i="0">
                          <a:latin typeface="Cambria Math" panose="02040503050406030204" pitchFamily="18" charset="0"/>
                        </a:rPr>
                        <m:t>=</m:t>
                      </m:r>
                      <m:f>
                        <m:fPr>
                          <m:ctrlPr>
                            <a:rPr lang="el-GR" sz="4000" i="1">
                              <a:latin typeface="Cambria Math" panose="02040503050406030204" pitchFamily="18" charset="0"/>
                            </a:rPr>
                          </m:ctrlPr>
                        </m:fPr>
                        <m:num>
                          <m:r>
                            <a:rPr lang="el-GR" sz="4000" b="0" i="1">
                              <a:latin typeface="Cambria Math" panose="02040503050406030204" pitchFamily="18" charset="0"/>
                            </a:rPr>
                            <m:t>𝜎</m:t>
                          </m:r>
                        </m:num>
                        <m:den>
                          <m:rad>
                            <m:radPr>
                              <m:degHide m:val="on"/>
                              <m:ctrlPr>
                                <a:rPr lang="el-GR" sz="4000" i="1">
                                  <a:latin typeface="Cambria Math" panose="02040503050406030204" pitchFamily="18" charset="0"/>
                                </a:rPr>
                              </m:ctrlPr>
                            </m:radPr>
                            <m:deg/>
                            <m:e>
                              <m:r>
                                <a:rPr lang="el-GR" sz="4000" b="0" i="1">
                                  <a:latin typeface="Cambria Math" panose="02040503050406030204" pitchFamily="18" charset="0"/>
                                </a:rPr>
                                <m:t>𝑛</m:t>
                              </m:r>
                            </m:e>
                          </m:rad>
                        </m:den>
                      </m:f>
                    </m:oMath>
                  </m:oMathPara>
                </a14:m>
                <a:endParaRPr lang="el-GR" sz="4000" dirty="0"/>
              </a:p>
            </p:txBody>
          </p:sp>
        </mc:Choice>
        <mc:Fallback xmlns="">
          <p:sp>
            <p:nvSpPr>
              <p:cNvPr id="5" name="Ορθογώνιο 4"/>
              <p:cNvSpPr>
                <a:spLocks noRot="1" noChangeAspect="1" noMove="1" noResize="1" noEditPoints="1" noAdjustHandles="1" noChangeArrowheads="1" noChangeShapeType="1" noTextEdit="1"/>
              </p:cNvSpPr>
              <p:nvPr/>
            </p:nvSpPr>
            <p:spPr>
              <a:xfrm>
                <a:off x="3059832" y="2564904"/>
                <a:ext cx="2592288" cy="1266501"/>
              </a:xfrm>
              <a:prstGeom prst="rect">
                <a:avLst/>
              </a:prstGeom>
              <a:blipFill>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570529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7584" y="2780928"/>
            <a:ext cx="7772400" cy="914400"/>
          </a:xfrm>
        </p:spPr>
        <p:txBody>
          <a:bodyPr>
            <a:normAutofit/>
          </a:bodyPr>
          <a:lstStyle/>
          <a:p>
            <a:r>
              <a:rPr lang="el-GR" altLang="el-GR" sz="5400" dirty="0" smtClean="0">
                <a:solidFill>
                  <a:srgbClr val="C00000"/>
                </a:solidFill>
              </a:rPr>
              <a:t>Διαστήματα εμπιστοσύνης</a:t>
            </a:r>
            <a:endParaRPr lang="en-US" altLang="el-GR" sz="5400" dirty="0">
              <a:solidFill>
                <a:srgbClr val="C00000"/>
              </a:solidFill>
            </a:endParaRPr>
          </a:p>
        </p:txBody>
      </p:sp>
    </p:spTree>
    <p:extLst>
      <p:ext uri="{BB962C8B-B14F-4D97-AF65-F5344CB8AC3E}">
        <p14:creationId xmlns:p14="http://schemas.microsoft.com/office/powerpoint/2010/main" val="1227900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85800" y="381000"/>
            <a:ext cx="7772400" cy="5715000"/>
          </a:xfrm>
        </p:spPr>
        <p:txBody>
          <a:bodyPr/>
          <a:lstStyle/>
          <a:p>
            <a:endParaRPr lang="en-US" altLang="el-GR" sz="2400" dirty="0"/>
          </a:p>
        </p:txBody>
      </p:sp>
      <p:sp>
        <p:nvSpPr>
          <p:cNvPr id="3076" name="Line 4"/>
          <p:cNvSpPr>
            <a:spLocks noChangeShapeType="1"/>
          </p:cNvSpPr>
          <p:nvPr/>
        </p:nvSpPr>
        <p:spPr bwMode="auto">
          <a:xfrm>
            <a:off x="1219200" y="3886200"/>
            <a:ext cx="6553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3077" name="Line 5"/>
          <p:cNvSpPr>
            <a:spLocks noChangeShapeType="1"/>
          </p:cNvSpPr>
          <p:nvPr/>
        </p:nvSpPr>
        <p:spPr bwMode="auto">
          <a:xfrm>
            <a:off x="1219200" y="3657600"/>
            <a:ext cx="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3078" name="Line 6"/>
          <p:cNvSpPr>
            <a:spLocks noChangeShapeType="1"/>
          </p:cNvSpPr>
          <p:nvPr/>
        </p:nvSpPr>
        <p:spPr bwMode="auto">
          <a:xfrm>
            <a:off x="7775575" y="3657600"/>
            <a:ext cx="0" cy="533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3079" name="AutoShape 7"/>
          <p:cNvSpPr>
            <a:spLocks noChangeArrowheads="1"/>
          </p:cNvSpPr>
          <p:nvPr/>
        </p:nvSpPr>
        <p:spPr bwMode="auto">
          <a:xfrm>
            <a:off x="4419600" y="3733800"/>
            <a:ext cx="152400" cy="304800"/>
          </a:xfrm>
          <a:prstGeom prst="diamond">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3080" name="AutoShape 8"/>
          <p:cNvSpPr>
            <a:spLocks noChangeArrowheads="1"/>
          </p:cNvSpPr>
          <p:nvPr/>
        </p:nvSpPr>
        <p:spPr bwMode="auto">
          <a:xfrm>
            <a:off x="4422775" y="4114800"/>
            <a:ext cx="152400" cy="685800"/>
          </a:xfrm>
          <a:prstGeom prst="upArrow">
            <a:avLst>
              <a:gd name="adj1" fmla="val 50000"/>
              <a:gd name="adj2" fmla="val 112500"/>
            </a:avLst>
          </a:prstGeom>
          <a:solidFill>
            <a:srgbClr val="00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3081" name="Text Box 9"/>
          <p:cNvSpPr txBox="1">
            <a:spLocks noChangeArrowheads="1"/>
          </p:cNvSpPr>
          <p:nvPr/>
        </p:nvSpPr>
        <p:spPr bwMode="auto">
          <a:xfrm>
            <a:off x="2822575" y="4800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pPr>
            <a:r>
              <a:rPr lang="el-GR" altLang="el-GR" sz="1800" b="1" dirty="0">
                <a:solidFill>
                  <a:prstClr val="black"/>
                </a:solidFill>
                <a:latin typeface="Calibri"/>
                <a:ea typeface="+mn-ea"/>
              </a:rPr>
              <a:t>Εκτίμηση σημείου</a:t>
            </a:r>
            <a:endParaRPr lang="en-US" altLang="el-GR" sz="1800" b="1" dirty="0">
              <a:solidFill>
                <a:prstClr val="black"/>
              </a:solidFill>
              <a:latin typeface="Calibri"/>
              <a:ea typeface="+mn-ea"/>
            </a:endParaRPr>
          </a:p>
        </p:txBody>
      </p:sp>
      <p:sp>
        <p:nvSpPr>
          <p:cNvPr id="3082" name="Text Box 10"/>
          <p:cNvSpPr txBox="1">
            <a:spLocks noChangeArrowheads="1"/>
          </p:cNvSpPr>
          <p:nvPr/>
        </p:nvSpPr>
        <p:spPr bwMode="auto">
          <a:xfrm>
            <a:off x="688975" y="4233065"/>
            <a:ext cx="1752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20000"/>
              </a:spcBef>
              <a:spcAft>
                <a:spcPts val="0"/>
              </a:spcAft>
            </a:pPr>
            <a:r>
              <a:rPr lang="el-GR" altLang="el-GR" sz="2000" b="1" dirty="0">
                <a:solidFill>
                  <a:prstClr val="black"/>
                </a:solidFill>
                <a:latin typeface="Calibri"/>
                <a:ea typeface="+mn-ea"/>
              </a:rPr>
              <a:t>Κατώτερο όριο διαστήματος εμπιστοσύνης</a:t>
            </a:r>
            <a:endParaRPr lang="en-US" altLang="el-GR" sz="2000" b="1" dirty="0">
              <a:solidFill>
                <a:prstClr val="black"/>
              </a:solidFill>
              <a:latin typeface="Calibri"/>
              <a:ea typeface="+mn-ea"/>
            </a:endParaRPr>
          </a:p>
        </p:txBody>
      </p:sp>
      <p:sp>
        <p:nvSpPr>
          <p:cNvPr id="3083" name="Line 11"/>
          <p:cNvSpPr>
            <a:spLocks noChangeShapeType="1"/>
          </p:cNvSpPr>
          <p:nvPr/>
        </p:nvSpPr>
        <p:spPr bwMode="auto">
          <a:xfrm>
            <a:off x="1219200" y="5486400"/>
            <a:ext cx="6553200" cy="0"/>
          </a:xfrm>
          <a:prstGeom prst="line">
            <a:avLst/>
          </a:prstGeom>
          <a:noFill/>
          <a:ln w="28575">
            <a:solidFill>
              <a:srgbClr val="66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l-GR" sz="1800">
              <a:solidFill>
                <a:prstClr val="black"/>
              </a:solidFill>
              <a:latin typeface="Calibri"/>
              <a:ea typeface="+mn-ea"/>
            </a:endParaRPr>
          </a:p>
        </p:txBody>
      </p:sp>
      <p:sp>
        <p:nvSpPr>
          <p:cNvPr id="3084" name="Text Box 12"/>
          <p:cNvSpPr txBox="1">
            <a:spLocks noChangeArrowheads="1"/>
          </p:cNvSpPr>
          <p:nvPr/>
        </p:nvSpPr>
        <p:spPr bwMode="auto">
          <a:xfrm>
            <a:off x="2743200" y="5486400"/>
            <a:ext cx="358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pPr>
            <a:r>
              <a:rPr lang="el-GR" altLang="el-GR" sz="1800" b="1" dirty="0">
                <a:solidFill>
                  <a:prstClr val="black"/>
                </a:solidFill>
                <a:latin typeface="Calibri"/>
                <a:ea typeface="+mn-ea"/>
              </a:rPr>
              <a:t>Εύρος διαστήματος εμπιστοσύνης</a:t>
            </a:r>
            <a:endParaRPr lang="en-US" altLang="el-GR" sz="1800" b="1" dirty="0">
              <a:solidFill>
                <a:prstClr val="black"/>
              </a:solidFill>
              <a:latin typeface="Calibri"/>
              <a:ea typeface="+mn-ea"/>
            </a:endParaRPr>
          </a:p>
        </p:txBody>
      </p:sp>
      <p:sp>
        <p:nvSpPr>
          <p:cNvPr id="3085" name="Rectangle 13"/>
          <p:cNvSpPr>
            <a:spLocks noChangeArrowheads="1"/>
          </p:cNvSpPr>
          <p:nvPr/>
        </p:nvSpPr>
        <p:spPr bwMode="auto">
          <a:xfrm>
            <a:off x="6781800" y="4191000"/>
            <a:ext cx="1828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auto" hangingPunct="0">
              <a:spcBef>
                <a:spcPct val="50000"/>
              </a:spcBef>
              <a:spcAft>
                <a:spcPts val="0"/>
              </a:spcAft>
            </a:pPr>
            <a:r>
              <a:rPr lang="el-GR" altLang="el-GR" sz="2000" b="1" dirty="0">
                <a:solidFill>
                  <a:prstClr val="black"/>
                </a:solidFill>
                <a:latin typeface="Calibri"/>
                <a:ea typeface="+mn-ea"/>
              </a:rPr>
              <a:t>Ανώτερο όριο διαστήματος εμπιστοσύνης</a:t>
            </a:r>
            <a:endParaRPr lang="en-US" altLang="el-GR" sz="2000" b="1" dirty="0">
              <a:solidFill>
                <a:prstClr val="black"/>
              </a:solidFill>
              <a:latin typeface="Calibri"/>
              <a:ea typeface="+mn-ea"/>
            </a:endParaRPr>
          </a:p>
        </p:txBody>
      </p:sp>
    </p:spTree>
    <p:extLst>
      <p:ext uri="{BB962C8B-B14F-4D97-AF65-F5344CB8AC3E}">
        <p14:creationId xmlns:p14="http://schemas.microsoft.com/office/powerpoint/2010/main" val="147051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90600" y="762000"/>
            <a:ext cx="7315200" cy="3581400"/>
          </a:xfrm>
        </p:spPr>
        <p:txBody>
          <a:bodyPr/>
          <a:lstStyle/>
          <a:p>
            <a:pPr marL="0" indent="0">
              <a:buNone/>
            </a:pPr>
            <a:endParaRPr lang="en-US" altLang="el-GR" sz="2400" b="1" dirty="0"/>
          </a:p>
          <a:p>
            <a:pPr lvl="1">
              <a:buFontTx/>
              <a:buNone/>
            </a:pPr>
            <a:r>
              <a:rPr lang="en-US" altLang="el-GR" sz="2400" b="1" dirty="0"/>
              <a:t>	</a:t>
            </a:r>
            <a:r>
              <a:rPr lang="el-GR" altLang="el-GR" sz="4800" dirty="0" smtClean="0">
                <a:solidFill>
                  <a:srgbClr val="7030A0"/>
                </a:solidFill>
              </a:rPr>
              <a:t>Εκτίμηση σημείου = </a:t>
            </a:r>
          </a:p>
          <a:p>
            <a:pPr lvl="1">
              <a:buFontTx/>
              <a:buNone/>
            </a:pPr>
            <a:r>
              <a:rPr lang="en-US" altLang="el-GR" sz="3600" b="1" dirty="0" smtClean="0">
                <a:solidFill>
                  <a:srgbClr val="00B0F0"/>
                </a:solidFill>
                <a:cs typeface="Times New Roman" pitchFamily="18" charset="0"/>
                <a:sym typeface="System"/>
              </a:rPr>
              <a:t>±</a:t>
            </a:r>
            <a:r>
              <a:rPr lang="en-US" altLang="el-GR" sz="3600" dirty="0" smtClean="0">
                <a:solidFill>
                  <a:srgbClr val="C00000"/>
                </a:solidFill>
                <a:sym typeface="System"/>
              </a:rPr>
              <a:t> </a:t>
            </a:r>
            <a:r>
              <a:rPr lang="en-US" altLang="el-GR" sz="3600" dirty="0" smtClean="0">
                <a:solidFill>
                  <a:srgbClr val="00B0F0"/>
                </a:solidFill>
                <a:sym typeface="System"/>
              </a:rPr>
              <a:t>(</a:t>
            </a:r>
            <a:r>
              <a:rPr lang="el-GR" altLang="el-GR" sz="3600" dirty="0" smtClean="0">
                <a:solidFill>
                  <a:srgbClr val="00B0F0"/>
                </a:solidFill>
                <a:sym typeface="System"/>
              </a:rPr>
              <a:t>Κρίσιμη τιμή</a:t>
            </a:r>
            <a:r>
              <a:rPr lang="en-US" altLang="el-GR" sz="3600" dirty="0" smtClean="0">
                <a:solidFill>
                  <a:srgbClr val="00B0F0"/>
                </a:solidFill>
                <a:sym typeface="System"/>
              </a:rPr>
              <a:t>)(</a:t>
            </a:r>
            <a:r>
              <a:rPr lang="el-GR" altLang="el-GR" sz="3600" dirty="0" smtClean="0">
                <a:solidFill>
                  <a:srgbClr val="00B0F0"/>
                </a:solidFill>
                <a:sym typeface="System"/>
              </a:rPr>
              <a:t>τυπικό σφάλμα</a:t>
            </a:r>
            <a:r>
              <a:rPr lang="en-US" altLang="el-GR" sz="3600" dirty="0" smtClean="0">
                <a:solidFill>
                  <a:srgbClr val="00B0F0"/>
                </a:solidFill>
                <a:sym typeface="System"/>
              </a:rPr>
              <a:t>)</a:t>
            </a:r>
            <a:endParaRPr lang="en-US" altLang="el-GR" sz="3600" dirty="0">
              <a:solidFill>
                <a:srgbClr val="00B0F0"/>
              </a:solidFill>
              <a:sym typeface="System"/>
            </a:endParaRPr>
          </a:p>
        </p:txBody>
      </p:sp>
    </p:spTree>
    <p:extLst>
      <p:ext uri="{BB962C8B-B14F-4D97-AF65-F5344CB8AC3E}">
        <p14:creationId xmlns:p14="http://schemas.microsoft.com/office/powerpoint/2010/main" val="3711385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304800"/>
            <a:ext cx="7772400" cy="5791200"/>
          </a:xfrm>
        </p:spPr>
        <p:txBody>
          <a:bodyPr/>
          <a:lstStyle/>
          <a:p>
            <a:r>
              <a:rPr lang="el-GR" altLang="el-GR" sz="2400" dirty="0" smtClean="0"/>
              <a:t>Επίπεδο βεβαιότητας </a:t>
            </a:r>
            <a:r>
              <a:rPr lang="en-US" altLang="el-GR" sz="2400" dirty="0" smtClean="0"/>
              <a:t>= </a:t>
            </a:r>
            <a:r>
              <a:rPr lang="en-US" altLang="el-GR" sz="2400" dirty="0"/>
              <a:t>95%   </a:t>
            </a:r>
          </a:p>
          <a:p>
            <a:r>
              <a:rPr lang="el-GR" altLang="el-GR" sz="2400" dirty="0" smtClean="0"/>
              <a:t>Αλλιώς </a:t>
            </a:r>
            <a:r>
              <a:rPr lang="en-US" altLang="el-GR" sz="2400" dirty="0" smtClean="0"/>
              <a:t>(1 </a:t>
            </a:r>
            <a:r>
              <a:rPr lang="en-US" altLang="el-GR" sz="2400" dirty="0"/>
              <a:t>- </a:t>
            </a:r>
            <a:r>
              <a:rPr lang="en-US" altLang="el-GR" sz="2400" i="1" dirty="0">
                <a:sym typeface="Symbol" pitchFamily="18" charset="2"/>
              </a:rPr>
              <a:t></a:t>
            </a:r>
            <a:r>
              <a:rPr lang="en-US" altLang="el-GR" sz="2400" dirty="0"/>
              <a:t>) = .95</a:t>
            </a:r>
          </a:p>
          <a:p>
            <a:r>
              <a:rPr lang="en-US" altLang="el-GR" sz="2400" i="1" dirty="0">
                <a:sym typeface="Symbol" pitchFamily="18" charset="2"/>
              </a:rPr>
              <a:t></a:t>
            </a:r>
            <a:r>
              <a:rPr lang="en-US" altLang="el-GR" sz="2400" dirty="0">
                <a:sym typeface="Symbol" pitchFamily="18" charset="2"/>
              </a:rPr>
              <a:t> </a:t>
            </a:r>
            <a:r>
              <a:rPr lang="el-GR" altLang="el-GR" sz="2400" dirty="0" smtClean="0">
                <a:sym typeface="Symbol" pitchFamily="18" charset="2"/>
              </a:rPr>
              <a:t>το ποσοστό της κατανομής έξω από το διάστημα εμπιστοσύνης και προς τις άκρες της κατανομής</a:t>
            </a:r>
            <a:endParaRPr lang="el-GR" altLang="el-GR" sz="2400" dirty="0"/>
          </a:p>
          <a:p>
            <a:pPr marL="0" indent="0">
              <a:buNone/>
            </a:pPr>
            <a:endParaRPr lang="en-US" altLang="el-GR" sz="2400" dirty="0"/>
          </a:p>
          <a:p>
            <a:pPr lvl="1"/>
            <a:r>
              <a:rPr lang="el-GR" altLang="el-GR" sz="2400" dirty="0" smtClean="0"/>
              <a:t>Αν υπολογιστούν όλα τα πιθανά δείγματα μεγέθους </a:t>
            </a:r>
            <a:r>
              <a:rPr lang="en-US" altLang="el-GR" sz="2400" i="1" dirty="0" smtClean="0"/>
              <a:t>n </a:t>
            </a:r>
            <a:r>
              <a:rPr lang="el-GR" altLang="el-GR" sz="2400" dirty="0" smtClean="0"/>
              <a:t>τότε το </a:t>
            </a:r>
            <a:r>
              <a:rPr lang="en-US" altLang="el-GR" sz="2400" dirty="0" smtClean="0"/>
              <a:t>95</a:t>
            </a:r>
            <a:r>
              <a:rPr lang="en-US" altLang="el-GR" sz="2400" dirty="0"/>
              <a:t>% </a:t>
            </a:r>
            <a:r>
              <a:rPr lang="el-GR" altLang="el-GR" sz="2400" dirty="0" smtClean="0"/>
              <a:t>όλων των τιμών θα περικλείουν την τιμή της παραμέτρου </a:t>
            </a:r>
          </a:p>
          <a:p>
            <a:pPr lvl="1"/>
            <a:endParaRPr lang="el-GR" altLang="el-GR" sz="2400" dirty="0" smtClean="0"/>
          </a:p>
          <a:p>
            <a:pPr lvl="1"/>
            <a:r>
              <a:rPr lang="el-GR" altLang="el-GR" sz="2400" dirty="0" smtClean="0"/>
              <a:t>Ένα διάστημα είτε θα περικλείει είτε δεν θα περικλείει την παράμετρο (υπάρχει </a:t>
            </a:r>
            <a:r>
              <a:rPr lang="en-US" altLang="el-GR" sz="2400" dirty="0" smtClean="0"/>
              <a:t>5</a:t>
            </a:r>
            <a:r>
              <a:rPr lang="en-US" altLang="el-GR" sz="2400" dirty="0"/>
              <a:t>% </a:t>
            </a:r>
            <a:r>
              <a:rPr lang="el-GR" altLang="el-GR" sz="2400" dirty="0" smtClean="0"/>
              <a:t>πιθανότητα σφάλματος</a:t>
            </a:r>
            <a:r>
              <a:rPr lang="en-US" altLang="el-GR" sz="2400" dirty="0" smtClean="0"/>
              <a:t>)</a:t>
            </a:r>
            <a:endParaRPr lang="en-US" altLang="el-GR" sz="2400" dirty="0"/>
          </a:p>
          <a:p>
            <a:pPr>
              <a:buFontTx/>
              <a:buNone/>
            </a:pPr>
            <a:endParaRPr lang="en-US" altLang="el-GR" sz="2400" dirty="0"/>
          </a:p>
        </p:txBody>
      </p:sp>
    </p:spTree>
    <p:extLst>
      <p:ext uri="{BB962C8B-B14F-4D97-AF65-F5344CB8AC3E}">
        <p14:creationId xmlns:p14="http://schemas.microsoft.com/office/powerpoint/2010/main" val="130201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609600"/>
            <a:ext cx="8534400" cy="1143000"/>
          </a:xfrm>
        </p:spPr>
        <p:txBody>
          <a:bodyPr>
            <a:normAutofit fontScale="90000"/>
          </a:bodyPr>
          <a:lstStyle/>
          <a:p>
            <a:r>
              <a:rPr lang="el-GR" altLang="el-GR" sz="3600" dirty="0" smtClean="0"/>
              <a:t>Υπολογισμός διαστήματος εμπιστοσύνης του μέσου όρου</a:t>
            </a:r>
            <a:r>
              <a:rPr lang="en-US" altLang="el-GR" sz="3600" dirty="0" smtClean="0"/>
              <a:t>,</a:t>
            </a:r>
            <a:r>
              <a:rPr lang="en-US" altLang="el-GR" dirty="0" smtClean="0"/>
              <a:t> </a:t>
            </a:r>
            <a:r>
              <a:rPr lang="el-GR" altLang="el-GR" dirty="0">
                <a:cs typeface="Arial" charset="0"/>
              </a:rPr>
              <a:t>μ</a:t>
            </a:r>
            <a:r>
              <a:rPr lang="en-US" altLang="el-GR" dirty="0">
                <a:cs typeface="Arial" charset="0"/>
              </a:rPr>
              <a:t>, </a:t>
            </a:r>
            <a:r>
              <a:rPr lang="el-GR" altLang="el-GR" sz="3600" dirty="0" smtClean="0">
                <a:cs typeface="Arial" charset="0"/>
              </a:rPr>
              <a:t>όταν η </a:t>
            </a:r>
            <a:r>
              <a:rPr lang="el-GR" altLang="el-GR" dirty="0" smtClean="0">
                <a:cs typeface="Arial" charset="0"/>
              </a:rPr>
              <a:t>σ</a:t>
            </a:r>
            <a:r>
              <a:rPr lang="en-US" altLang="el-GR" sz="3600" dirty="0" smtClean="0">
                <a:cs typeface="Arial" charset="0"/>
              </a:rPr>
              <a:t> </a:t>
            </a:r>
            <a:r>
              <a:rPr lang="el-GR" altLang="el-GR" sz="3600" dirty="0" smtClean="0">
                <a:cs typeface="Arial" charset="0"/>
              </a:rPr>
              <a:t>είναι γνωστή</a:t>
            </a:r>
            <a:endParaRPr lang="en-US" altLang="el-GR" sz="3600" dirty="0">
              <a:cs typeface="Arial" charset="0"/>
            </a:endParaRPr>
          </a:p>
        </p:txBody>
      </p:sp>
      <p:sp>
        <p:nvSpPr>
          <p:cNvPr id="6147" name="Rectangle 3"/>
          <p:cNvSpPr>
            <a:spLocks noGrp="1" noChangeArrowheads="1"/>
          </p:cNvSpPr>
          <p:nvPr>
            <p:ph type="body" idx="1"/>
          </p:nvPr>
        </p:nvSpPr>
        <p:spPr>
          <a:xfrm>
            <a:off x="609600" y="1752600"/>
            <a:ext cx="7772400" cy="4114800"/>
          </a:xfrm>
        </p:spPr>
        <p:txBody>
          <a:bodyPr>
            <a:normAutofit fontScale="92500" lnSpcReduction="20000"/>
          </a:bodyPr>
          <a:lstStyle/>
          <a:p>
            <a:pPr marL="0" indent="0">
              <a:lnSpc>
                <a:spcPct val="90000"/>
              </a:lnSpc>
              <a:buNone/>
            </a:pPr>
            <a:endParaRPr lang="en-US" altLang="el-GR" sz="2800" dirty="0"/>
          </a:p>
          <a:p>
            <a:pPr lvl="1">
              <a:lnSpc>
                <a:spcPct val="90000"/>
              </a:lnSpc>
            </a:pPr>
            <a:r>
              <a:rPr lang="el-GR" altLang="el-GR" sz="2400" dirty="0" smtClean="0"/>
              <a:t>Η τυπική απόκλιση </a:t>
            </a:r>
            <a:r>
              <a:rPr lang="el-GR" altLang="el-GR" sz="2400" dirty="0" smtClean="0">
                <a:cs typeface="Arial" charset="0"/>
                <a:sym typeface="Symbol" pitchFamily="18" charset="2"/>
              </a:rPr>
              <a:t>σ</a:t>
            </a:r>
            <a:r>
              <a:rPr lang="en-US" altLang="el-GR" sz="2400" dirty="0" smtClean="0">
                <a:sym typeface="Symbol" pitchFamily="18" charset="2"/>
              </a:rPr>
              <a:t> </a:t>
            </a:r>
            <a:r>
              <a:rPr lang="el-GR" altLang="el-GR" sz="2400" dirty="0" smtClean="0"/>
              <a:t>του πληθυσμού είναι γνωστή</a:t>
            </a:r>
            <a:endParaRPr lang="en-US" altLang="el-GR" sz="2400" dirty="0"/>
          </a:p>
          <a:p>
            <a:pPr lvl="1">
              <a:lnSpc>
                <a:spcPct val="90000"/>
              </a:lnSpc>
            </a:pPr>
            <a:r>
              <a:rPr lang="el-GR" altLang="el-GR" sz="2400" dirty="0" smtClean="0"/>
              <a:t>Ο πληθυσμός έχει κανονική κατανομή</a:t>
            </a:r>
            <a:endParaRPr lang="en-US" altLang="el-GR" sz="2400" dirty="0"/>
          </a:p>
          <a:p>
            <a:pPr lvl="1">
              <a:lnSpc>
                <a:spcPct val="90000"/>
              </a:lnSpc>
            </a:pPr>
            <a:r>
              <a:rPr lang="el-GR" altLang="el-GR" sz="2400" dirty="0" smtClean="0"/>
              <a:t>Αν δεν έχει κανονική κατανομή</a:t>
            </a:r>
            <a:r>
              <a:rPr lang="en-US" altLang="el-GR" sz="2400" dirty="0" smtClean="0"/>
              <a:t>, </a:t>
            </a:r>
            <a:r>
              <a:rPr lang="el-GR" altLang="el-GR" sz="2400" dirty="0" smtClean="0"/>
              <a:t>έχουμε τουλάχιστον μεγάλο δείγμα</a:t>
            </a:r>
            <a:endParaRPr lang="en-US" altLang="el-GR" sz="2400" dirty="0"/>
          </a:p>
          <a:p>
            <a:pPr>
              <a:lnSpc>
                <a:spcPct val="160000"/>
              </a:lnSpc>
            </a:pPr>
            <a:r>
              <a:rPr lang="el-GR" altLang="el-GR" sz="2800" dirty="0" smtClean="0"/>
              <a:t>Διάστημα εμπιστοσύνης</a:t>
            </a:r>
            <a:r>
              <a:rPr lang="en-US" altLang="el-GR" sz="2800" dirty="0" smtClean="0"/>
              <a:t>:</a:t>
            </a:r>
            <a:endParaRPr lang="en-US" altLang="el-GR" sz="2800" dirty="0"/>
          </a:p>
          <a:p>
            <a:pPr>
              <a:lnSpc>
                <a:spcPct val="160000"/>
              </a:lnSpc>
            </a:pPr>
            <a:endParaRPr lang="en-US" altLang="el-GR" sz="2800" dirty="0"/>
          </a:p>
          <a:p>
            <a:pPr>
              <a:lnSpc>
                <a:spcPct val="160000"/>
              </a:lnSpc>
            </a:pPr>
            <a:endParaRPr lang="en-US" altLang="el-GR" sz="2800" dirty="0">
              <a:solidFill>
                <a:schemeClr val="folHlink"/>
              </a:solidFill>
            </a:endParaRPr>
          </a:p>
          <a:p>
            <a:pPr>
              <a:lnSpc>
                <a:spcPct val="90000"/>
              </a:lnSpc>
              <a:buFontTx/>
              <a:buNone/>
            </a:pPr>
            <a:r>
              <a:rPr lang="en-US" altLang="el-GR" sz="2000" dirty="0"/>
              <a:t>	</a:t>
            </a:r>
            <a:r>
              <a:rPr lang="en-US" altLang="el-GR" sz="2000" dirty="0" smtClean="0"/>
              <a:t>(</a:t>
            </a:r>
            <a:r>
              <a:rPr lang="el-GR" altLang="el-GR" sz="2000" dirty="0" smtClean="0"/>
              <a:t>Όπου </a:t>
            </a:r>
            <a:r>
              <a:rPr lang="en-US" altLang="el-GR" sz="2000" dirty="0" smtClean="0"/>
              <a:t>Z </a:t>
            </a:r>
            <a:r>
              <a:rPr lang="el-GR" altLang="el-GR" sz="2000" dirty="0" smtClean="0"/>
              <a:t>η κρίσιμη τιμή για </a:t>
            </a:r>
            <a:r>
              <a:rPr lang="el-GR" altLang="el-GR" sz="2000" dirty="0" smtClean="0">
                <a:cs typeface="Arial" charset="0"/>
              </a:rPr>
              <a:t>α</a:t>
            </a:r>
            <a:r>
              <a:rPr lang="en-US" altLang="el-GR" sz="2000" dirty="0">
                <a:cs typeface="Arial" charset="0"/>
              </a:rPr>
              <a:t>/2 </a:t>
            </a:r>
            <a:r>
              <a:rPr lang="el-GR" altLang="el-GR" sz="2000" dirty="0" smtClean="0">
                <a:cs typeface="Arial" charset="0"/>
              </a:rPr>
              <a:t>στην αριστερή και δεξιά άκρη της κατανομής</a:t>
            </a:r>
            <a:r>
              <a:rPr lang="en-US" altLang="el-GR" sz="2000" dirty="0" smtClean="0"/>
              <a:t>)</a:t>
            </a:r>
            <a:endParaRPr lang="en-US" altLang="el-GR" sz="2800" dirty="0"/>
          </a:p>
          <a:p>
            <a:pPr>
              <a:lnSpc>
                <a:spcPct val="90000"/>
              </a:lnSpc>
            </a:pPr>
            <a:endParaRPr lang="en-US" altLang="el-GR" sz="2800" dirty="0"/>
          </a:p>
        </p:txBody>
      </p:sp>
      <p:graphicFrame>
        <p:nvGraphicFramePr>
          <p:cNvPr id="6148" name="Object 4"/>
          <p:cNvGraphicFramePr>
            <a:graphicFrameLocks noChangeAspect="1"/>
          </p:cNvGraphicFramePr>
          <p:nvPr>
            <p:extLst>
              <p:ext uri="{D42A27DB-BD31-4B8C-83A1-F6EECF244321}">
                <p14:modId xmlns:p14="http://schemas.microsoft.com/office/powerpoint/2010/main" val="985975628"/>
              </p:ext>
            </p:extLst>
          </p:nvPr>
        </p:nvGraphicFramePr>
        <p:xfrm>
          <a:off x="1907704" y="3573016"/>
          <a:ext cx="3962399" cy="1457317"/>
        </p:xfrm>
        <a:graphic>
          <a:graphicData uri="http://schemas.openxmlformats.org/presentationml/2006/ole">
            <mc:AlternateContent xmlns:mc="http://schemas.openxmlformats.org/markup-compatibility/2006">
              <mc:Choice xmlns:v="urn:schemas-microsoft-com:vml" Requires="v">
                <p:oleObj spid="_x0000_s95242" name="Equation" r:id="rId3" imgW="1231560" imgH="520560" progId="Equation.DSMT4">
                  <p:embed/>
                </p:oleObj>
              </mc:Choice>
              <mc:Fallback>
                <p:oleObj name="Equation" r:id="rId3" imgW="1231560" imgH="520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573016"/>
                        <a:ext cx="3962399" cy="145731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1911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85800" y="228600"/>
            <a:ext cx="8077200" cy="6477000"/>
          </a:xfrm>
        </p:spPr>
        <p:txBody>
          <a:bodyPr/>
          <a:lstStyle/>
          <a:p>
            <a:pPr marL="0" indent="0">
              <a:buNone/>
            </a:pPr>
            <a:r>
              <a:rPr lang="el-GR" altLang="el-GR" dirty="0" smtClean="0"/>
              <a:t>Έστω</a:t>
            </a:r>
            <a:r>
              <a:rPr lang="en-US" altLang="el-GR" dirty="0" smtClean="0"/>
              <a:t> </a:t>
            </a:r>
            <a:r>
              <a:rPr lang="en-US" altLang="el-GR" dirty="0"/>
              <a:t>95% </a:t>
            </a:r>
            <a:r>
              <a:rPr lang="el-GR" altLang="el-GR" dirty="0" smtClean="0"/>
              <a:t>διάστημα εμπιστοσύνης</a:t>
            </a:r>
            <a:r>
              <a:rPr lang="en-US" altLang="el-GR" dirty="0" smtClean="0"/>
              <a:t>:</a:t>
            </a:r>
            <a:endParaRPr lang="en-US" altLang="el-GR" dirty="0"/>
          </a:p>
          <a:p>
            <a:endParaRPr lang="en-US" altLang="el-GR" dirty="0"/>
          </a:p>
        </p:txBody>
      </p:sp>
      <p:sp>
        <p:nvSpPr>
          <p:cNvPr id="7173" name="Freeform 5"/>
          <p:cNvSpPr>
            <a:spLocks/>
          </p:cNvSpPr>
          <p:nvPr/>
        </p:nvSpPr>
        <p:spPr bwMode="auto">
          <a:xfrm>
            <a:off x="2667000" y="2590800"/>
            <a:ext cx="3886200" cy="1728788"/>
          </a:xfrm>
          <a:custGeom>
            <a:avLst/>
            <a:gdLst>
              <a:gd name="T0" fmla="*/ 0 w 2448"/>
              <a:gd name="T1" fmla="*/ 1089 h 1089"/>
              <a:gd name="T2" fmla="*/ 0 w 2448"/>
              <a:gd name="T3" fmla="*/ 897 h 1089"/>
              <a:gd name="T4" fmla="*/ 96 w 2448"/>
              <a:gd name="T5" fmla="*/ 849 h 1089"/>
              <a:gd name="T6" fmla="*/ 240 w 2448"/>
              <a:gd name="T7" fmla="*/ 753 h 1089"/>
              <a:gd name="T8" fmla="*/ 396 w 2448"/>
              <a:gd name="T9" fmla="*/ 618 h 1089"/>
              <a:gd name="T10" fmla="*/ 558 w 2448"/>
              <a:gd name="T11" fmla="*/ 450 h 1089"/>
              <a:gd name="T12" fmla="*/ 681 w 2448"/>
              <a:gd name="T13" fmla="*/ 324 h 1089"/>
              <a:gd name="T14" fmla="*/ 762 w 2448"/>
              <a:gd name="T15" fmla="*/ 246 h 1089"/>
              <a:gd name="T16" fmla="*/ 837 w 2448"/>
              <a:gd name="T17" fmla="*/ 162 h 1089"/>
              <a:gd name="T18" fmla="*/ 912 w 2448"/>
              <a:gd name="T19" fmla="*/ 129 h 1089"/>
              <a:gd name="T20" fmla="*/ 936 w 2448"/>
              <a:gd name="T21" fmla="*/ 90 h 1089"/>
              <a:gd name="T22" fmla="*/ 1077 w 2448"/>
              <a:gd name="T23" fmla="*/ 18 h 1089"/>
              <a:gd name="T24" fmla="*/ 1197 w 2448"/>
              <a:gd name="T25" fmla="*/ 0 h 1089"/>
              <a:gd name="T26" fmla="*/ 1293 w 2448"/>
              <a:gd name="T27" fmla="*/ 15 h 1089"/>
              <a:gd name="T28" fmla="*/ 1344 w 2448"/>
              <a:gd name="T29" fmla="*/ 33 h 1089"/>
              <a:gd name="T30" fmla="*/ 1440 w 2448"/>
              <a:gd name="T31" fmla="*/ 81 h 1089"/>
              <a:gd name="T32" fmla="*/ 1578 w 2448"/>
              <a:gd name="T33" fmla="*/ 192 h 1089"/>
              <a:gd name="T34" fmla="*/ 1728 w 2448"/>
              <a:gd name="T35" fmla="*/ 321 h 1089"/>
              <a:gd name="T36" fmla="*/ 1824 w 2448"/>
              <a:gd name="T37" fmla="*/ 417 h 1089"/>
              <a:gd name="T38" fmla="*/ 1905 w 2448"/>
              <a:gd name="T39" fmla="*/ 501 h 1089"/>
              <a:gd name="T40" fmla="*/ 2016 w 2448"/>
              <a:gd name="T41" fmla="*/ 609 h 1089"/>
              <a:gd name="T42" fmla="*/ 2124 w 2448"/>
              <a:gd name="T43" fmla="*/ 699 h 1089"/>
              <a:gd name="T44" fmla="*/ 2235 w 2448"/>
              <a:gd name="T45" fmla="*/ 786 h 1089"/>
              <a:gd name="T46" fmla="*/ 2361 w 2448"/>
              <a:gd name="T47" fmla="*/ 858 h 1089"/>
              <a:gd name="T48" fmla="*/ 2448 w 2448"/>
              <a:gd name="T49" fmla="*/ 897 h 1089"/>
              <a:gd name="T50" fmla="*/ 2448 w 2448"/>
              <a:gd name="T51" fmla="*/ 1089 h 1089"/>
              <a:gd name="T52" fmla="*/ 0 w 2448"/>
              <a:gd name="T53" fmla="*/ 1089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8" h="1089">
                <a:moveTo>
                  <a:pt x="0" y="1089"/>
                </a:moveTo>
                <a:lnTo>
                  <a:pt x="0" y="897"/>
                </a:lnTo>
                <a:lnTo>
                  <a:pt x="96" y="849"/>
                </a:lnTo>
                <a:lnTo>
                  <a:pt x="240" y="753"/>
                </a:lnTo>
                <a:lnTo>
                  <a:pt x="396" y="618"/>
                </a:lnTo>
                <a:lnTo>
                  <a:pt x="558" y="450"/>
                </a:lnTo>
                <a:lnTo>
                  <a:pt x="681" y="324"/>
                </a:lnTo>
                <a:lnTo>
                  <a:pt x="762" y="246"/>
                </a:lnTo>
                <a:lnTo>
                  <a:pt x="837" y="162"/>
                </a:lnTo>
                <a:lnTo>
                  <a:pt x="912" y="129"/>
                </a:lnTo>
                <a:lnTo>
                  <a:pt x="936" y="90"/>
                </a:lnTo>
                <a:lnTo>
                  <a:pt x="1077" y="18"/>
                </a:lnTo>
                <a:lnTo>
                  <a:pt x="1197" y="0"/>
                </a:lnTo>
                <a:lnTo>
                  <a:pt x="1293" y="15"/>
                </a:lnTo>
                <a:lnTo>
                  <a:pt x="1344" y="33"/>
                </a:lnTo>
                <a:lnTo>
                  <a:pt x="1440" y="81"/>
                </a:lnTo>
                <a:lnTo>
                  <a:pt x="1578" y="192"/>
                </a:lnTo>
                <a:lnTo>
                  <a:pt x="1728" y="321"/>
                </a:lnTo>
                <a:lnTo>
                  <a:pt x="1824" y="417"/>
                </a:lnTo>
                <a:lnTo>
                  <a:pt x="1905" y="501"/>
                </a:lnTo>
                <a:lnTo>
                  <a:pt x="2016" y="609"/>
                </a:lnTo>
                <a:lnTo>
                  <a:pt x="2124" y="699"/>
                </a:lnTo>
                <a:lnTo>
                  <a:pt x="2235" y="786"/>
                </a:lnTo>
                <a:lnTo>
                  <a:pt x="2361" y="858"/>
                </a:lnTo>
                <a:lnTo>
                  <a:pt x="2448" y="897"/>
                </a:lnTo>
                <a:lnTo>
                  <a:pt x="2448" y="1089"/>
                </a:lnTo>
                <a:lnTo>
                  <a:pt x="0" y="1089"/>
                </a:lnTo>
                <a:close/>
              </a:path>
            </a:pathLst>
          </a:custGeom>
          <a:solidFill>
            <a:srgbClr val="FDE0BD"/>
          </a:solidFill>
          <a:ln>
            <a:noFill/>
          </a:ln>
          <a:effectLst/>
          <a:extLs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74" name="Freeform 6"/>
          <p:cNvSpPr>
            <a:spLocks/>
          </p:cNvSpPr>
          <p:nvPr/>
        </p:nvSpPr>
        <p:spPr bwMode="auto">
          <a:xfrm>
            <a:off x="4552950" y="2619375"/>
            <a:ext cx="3143250" cy="1647825"/>
          </a:xfrm>
          <a:custGeom>
            <a:avLst/>
            <a:gdLst>
              <a:gd name="T0" fmla="*/ 900 w 901"/>
              <a:gd name="T1" fmla="*/ 720 h 721"/>
              <a:gd name="T2" fmla="*/ 805 w 901"/>
              <a:gd name="T3" fmla="*/ 712 h 721"/>
              <a:gd name="T4" fmla="*/ 758 w 901"/>
              <a:gd name="T5" fmla="*/ 704 h 721"/>
              <a:gd name="T6" fmla="*/ 711 w 901"/>
              <a:gd name="T7" fmla="*/ 691 h 721"/>
              <a:gd name="T8" fmla="*/ 663 w 901"/>
              <a:gd name="T9" fmla="*/ 675 h 721"/>
              <a:gd name="T10" fmla="*/ 615 w 901"/>
              <a:gd name="T11" fmla="*/ 653 h 721"/>
              <a:gd name="T12" fmla="*/ 568 w 901"/>
              <a:gd name="T13" fmla="*/ 623 h 721"/>
              <a:gd name="T14" fmla="*/ 473 w 901"/>
              <a:gd name="T15" fmla="*/ 540 h 721"/>
              <a:gd name="T16" fmla="*/ 378 w 901"/>
              <a:gd name="T17" fmla="*/ 422 h 721"/>
              <a:gd name="T18" fmla="*/ 284 w 901"/>
              <a:gd name="T19" fmla="*/ 281 h 721"/>
              <a:gd name="T20" fmla="*/ 236 w 901"/>
              <a:gd name="T21" fmla="*/ 209 h 721"/>
              <a:gd name="T22" fmla="*/ 189 w 901"/>
              <a:gd name="T23" fmla="*/ 142 h 721"/>
              <a:gd name="T24" fmla="*/ 142 w 901"/>
              <a:gd name="T25" fmla="*/ 83 h 721"/>
              <a:gd name="T26" fmla="*/ 94 w 901"/>
              <a:gd name="T27" fmla="*/ 38 h 721"/>
              <a:gd name="T28" fmla="*/ 47 w 901"/>
              <a:gd name="T29" fmla="*/ 9 h 721"/>
              <a:gd name="T30" fmla="*/ 0 w 901"/>
              <a:gd name="T31"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721">
                <a:moveTo>
                  <a:pt x="900" y="720"/>
                </a:moveTo>
                <a:lnTo>
                  <a:pt x="805" y="712"/>
                </a:lnTo>
                <a:lnTo>
                  <a:pt x="758" y="704"/>
                </a:lnTo>
                <a:lnTo>
                  <a:pt x="711" y="691"/>
                </a:lnTo>
                <a:lnTo>
                  <a:pt x="663" y="675"/>
                </a:lnTo>
                <a:lnTo>
                  <a:pt x="615" y="653"/>
                </a:lnTo>
                <a:lnTo>
                  <a:pt x="568" y="623"/>
                </a:lnTo>
                <a:lnTo>
                  <a:pt x="473" y="540"/>
                </a:lnTo>
                <a:lnTo>
                  <a:pt x="378" y="422"/>
                </a:lnTo>
                <a:lnTo>
                  <a:pt x="284" y="281"/>
                </a:lnTo>
                <a:lnTo>
                  <a:pt x="236" y="209"/>
                </a:lnTo>
                <a:lnTo>
                  <a:pt x="189" y="142"/>
                </a:lnTo>
                <a:lnTo>
                  <a:pt x="142" y="83"/>
                </a:lnTo>
                <a:lnTo>
                  <a:pt x="94" y="38"/>
                </a:lnTo>
                <a:lnTo>
                  <a:pt x="47" y="9"/>
                </a:lnTo>
                <a:lnTo>
                  <a:pt x="0"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7175" name="Freeform 7"/>
          <p:cNvSpPr>
            <a:spLocks/>
          </p:cNvSpPr>
          <p:nvPr/>
        </p:nvSpPr>
        <p:spPr bwMode="auto">
          <a:xfrm>
            <a:off x="1600200" y="2619375"/>
            <a:ext cx="2954338" cy="1647825"/>
          </a:xfrm>
          <a:custGeom>
            <a:avLst/>
            <a:gdLst>
              <a:gd name="T0" fmla="*/ 0 w 901"/>
              <a:gd name="T1" fmla="*/ 720 h 721"/>
              <a:gd name="T2" fmla="*/ 95 w 901"/>
              <a:gd name="T3" fmla="*/ 712 h 721"/>
              <a:gd name="T4" fmla="*/ 142 w 901"/>
              <a:gd name="T5" fmla="*/ 704 h 721"/>
              <a:gd name="T6" fmla="*/ 189 w 901"/>
              <a:gd name="T7" fmla="*/ 691 h 721"/>
              <a:gd name="T8" fmla="*/ 237 w 901"/>
              <a:gd name="T9" fmla="*/ 675 h 721"/>
              <a:gd name="T10" fmla="*/ 284 w 901"/>
              <a:gd name="T11" fmla="*/ 653 h 721"/>
              <a:gd name="T12" fmla="*/ 331 w 901"/>
              <a:gd name="T13" fmla="*/ 623 h 721"/>
              <a:gd name="T14" fmla="*/ 426 w 901"/>
              <a:gd name="T15" fmla="*/ 540 h 721"/>
              <a:gd name="T16" fmla="*/ 521 w 901"/>
              <a:gd name="T17" fmla="*/ 422 h 721"/>
              <a:gd name="T18" fmla="*/ 616 w 901"/>
              <a:gd name="T19" fmla="*/ 281 h 721"/>
              <a:gd name="T20" fmla="*/ 663 w 901"/>
              <a:gd name="T21" fmla="*/ 209 h 721"/>
              <a:gd name="T22" fmla="*/ 710 w 901"/>
              <a:gd name="T23" fmla="*/ 142 h 721"/>
              <a:gd name="T24" fmla="*/ 757 w 901"/>
              <a:gd name="T25" fmla="*/ 83 h 721"/>
              <a:gd name="T26" fmla="*/ 805 w 901"/>
              <a:gd name="T27" fmla="*/ 38 h 721"/>
              <a:gd name="T28" fmla="*/ 852 w 901"/>
              <a:gd name="T29" fmla="*/ 9 h 721"/>
              <a:gd name="T30" fmla="*/ 900 w 901"/>
              <a:gd name="T31"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721">
                <a:moveTo>
                  <a:pt x="0" y="720"/>
                </a:moveTo>
                <a:lnTo>
                  <a:pt x="95" y="712"/>
                </a:lnTo>
                <a:lnTo>
                  <a:pt x="142" y="704"/>
                </a:lnTo>
                <a:lnTo>
                  <a:pt x="189" y="691"/>
                </a:lnTo>
                <a:lnTo>
                  <a:pt x="237" y="675"/>
                </a:lnTo>
                <a:lnTo>
                  <a:pt x="284" y="653"/>
                </a:lnTo>
                <a:lnTo>
                  <a:pt x="331" y="623"/>
                </a:lnTo>
                <a:lnTo>
                  <a:pt x="426" y="540"/>
                </a:lnTo>
                <a:lnTo>
                  <a:pt x="521" y="422"/>
                </a:lnTo>
                <a:lnTo>
                  <a:pt x="616" y="281"/>
                </a:lnTo>
                <a:lnTo>
                  <a:pt x="663" y="209"/>
                </a:lnTo>
                <a:lnTo>
                  <a:pt x="710" y="142"/>
                </a:lnTo>
                <a:lnTo>
                  <a:pt x="757" y="83"/>
                </a:lnTo>
                <a:lnTo>
                  <a:pt x="805" y="38"/>
                </a:lnTo>
                <a:lnTo>
                  <a:pt x="852" y="9"/>
                </a:lnTo>
                <a:lnTo>
                  <a:pt x="900" y="0"/>
                </a:lnTo>
              </a:path>
            </a:pathLst>
          </a:custGeom>
          <a:noFill/>
          <a:ln w="508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7176" name="Line 8"/>
          <p:cNvSpPr>
            <a:spLocks noChangeShapeType="1"/>
          </p:cNvSpPr>
          <p:nvPr/>
        </p:nvSpPr>
        <p:spPr bwMode="auto">
          <a:xfrm>
            <a:off x="3052763" y="2914650"/>
            <a:ext cx="1587" cy="0"/>
          </a:xfrm>
          <a:prstGeom prst="line">
            <a:avLst/>
          </a:prstGeom>
          <a:noFill/>
          <a:ln w="12700">
            <a:solidFill>
              <a:srgbClr val="CDCD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77" name="Line 9"/>
          <p:cNvSpPr>
            <a:spLocks noChangeShapeType="1"/>
          </p:cNvSpPr>
          <p:nvPr/>
        </p:nvSpPr>
        <p:spPr bwMode="auto">
          <a:xfrm>
            <a:off x="3052763" y="3035300"/>
            <a:ext cx="1587" cy="0"/>
          </a:xfrm>
          <a:prstGeom prst="line">
            <a:avLst/>
          </a:prstGeom>
          <a:noFill/>
          <a:ln w="12700">
            <a:solidFill>
              <a:srgbClr val="CDCD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78" name="Line 10"/>
          <p:cNvSpPr>
            <a:spLocks noChangeShapeType="1"/>
          </p:cNvSpPr>
          <p:nvPr/>
        </p:nvSpPr>
        <p:spPr bwMode="auto">
          <a:xfrm>
            <a:off x="3052763" y="3157538"/>
            <a:ext cx="1587" cy="0"/>
          </a:xfrm>
          <a:prstGeom prst="line">
            <a:avLst/>
          </a:prstGeom>
          <a:noFill/>
          <a:ln w="12700">
            <a:solidFill>
              <a:srgbClr val="CDCD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79" name="Line 11"/>
          <p:cNvSpPr>
            <a:spLocks noChangeShapeType="1"/>
          </p:cNvSpPr>
          <p:nvPr/>
        </p:nvSpPr>
        <p:spPr bwMode="auto">
          <a:xfrm>
            <a:off x="3052763" y="3278188"/>
            <a:ext cx="1587" cy="0"/>
          </a:xfrm>
          <a:prstGeom prst="line">
            <a:avLst/>
          </a:prstGeom>
          <a:noFill/>
          <a:ln w="12700">
            <a:solidFill>
              <a:srgbClr val="CDCD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0" name="Line 12"/>
          <p:cNvSpPr>
            <a:spLocks noChangeShapeType="1"/>
          </p:cNvSpPr>
          <p:nvPr/>
        </p:nvSpPr>
        <p:spPr bwMode="auto">
          <a:xfrm>
            <a:off x="3052763" y="3400425"/>
            <a:ext cx="1587" cy="0"/>
          </a:xfrm>
          <a:prstGeom prst="line">
            <a:avLst/>
          </a:prstGeom>
          <a:noFill/>
          <a:ln w="12700">
            <a:solidFill>
              <a:srgbClr val="CDCD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1" name="Line 13"/>
          <p:cNvSpPr>
            <a:spLocks noChangeShapeType="1"/>
          </p:cNvSpPr>
          <p:nvPr/>
        </p:nvSpPr>
        <p:spPr bwMode="auto">
          <a:xfrm>
            <a:off x="3052763" y="3521075"/>
            <a:ext cx="1587" cy="0"/>
          </a:xfrm>
          <a:prstGeom prst="line">
            <a:avLst/>
          </a:prstGeom>
          <a:noFill/>
          <a:ln w="12700">
            <a:solidFill>
              <a:srgbClr val="CDCD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2" name="Line 14"/>
          <p:cNvSpPr>
            <a:spLocks noChangeShapeType="1"/>
          </p:cNvSpPr>
          <p:nvPr/>
        </p:nvSpPr>
        <p:spPr bwMode="auto">
          <a:xfrm>
            <a:off x="3052763" y="3641725"/>
            <a:ext cx="1587" cy="0"/>
          </a:xfrm>
          <a:prstGeom prst="line">
            <a:avLst/>
          </a:prstGeom>
          <a:noFill/>
          <a:ln w="12700">
            <a:solidFill>
              <a:srgbClr val="CDCDC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3" name="Rectangle 15"/>
          <p:cNvSpPr>
            <a:spLocks noChangeArrowheads="1"/>
          </p:cNvSpPr>
          <p:nvPr/>
        </p:nvSpPr>
        <p:spPr bwMode="auto">
          <a:xfrm>
            <a:off x="2940050" y="3065463"/>
            <a:ext cx="920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4" name="Line 16"/>
          <p:cNvSpPr>
            <a:spLocks noChangeShapeType="1"/>
          </p:cNvSpPr>
          <p:nvPr/>
        </p:nvSpPr>
        <p:spPr bwMode="auto">
          <a:xfrm>
            <a:off x="1066800" y="4343400"/>
            <a:ext cx="7391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5" name="Freeform 17"/>
          <p:cNvSpPr>
            <a:spLocks/>
          </p:cNvSpPr>
          <p:nvPr/>
        </p:nvSpPr>
        <p:spPr bwMode="auto">
          <a:xfrm>
            <a:off x="4572000" y="2667000"/>
            <a:ext cx="80963" cy="3705225"/>
          </a:xfrm>
          <a:custGeom>
            <a:avLst/>
            <a:gdLst>
              <a:gd name="T0" fmla="*/ 0 w 4"/>
              <a:gd name="T1" fmla="*/ 0 h 1086"/>
              <a:gd name="T2" fmla="*/ 4 w 4"/>
              <a:gd name="T3" fmla="*/ 1086 h 1086"/>
            </a:gdLst>
            <a:ahLst/>
            <a:cxnLst>
              <a:cxn ang="0">
                <a:pos x="T0" y="T1"/>
              </a:cxn>
              <a:cxn ang="0">
                <a:pos x="T2" y="T3"/>
              </a:cxn>
            </a:cxnLst>
            <a:rect l="0" t="0" r="r" b="b"/>
            <a:pathLst>
              <a:path w="4" h="1086">
                <a:moveTo>
                  <a:pt x="0" y="0"/>
                </a:moveTo>
                <a:lnTo>
                  <a:pt x="4" y="1086"/>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6" name="Line 18"/>
          <p:cNvSpPr>
            <a:spLocks noChangeShapeType="1"/>
          </p:cNvSpPr>
          <p:nvPr/>
        </p:nvSpPr>
        <p:spPr bwMode="auto">
          <a:xfrm flipV="1">
            <a:off x="2667000" y="1828800"/>
            <a:ext cx="0" cy="4495800"/>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7" name="Line 19"/>
          <p:cNvSpPr>
            <a:spLocks noChangeShapeType="1"/>
          </p:cNvSpPr>
          <p:nvPr/>
        </p:nvSpPr>
        <p:spPr bwMode="auto">
          <a:xfrm flipH="1" flipV="1">
            <a:off x="6553200" y="1981200"/>
            <a:ext cx="76200" cy="4419600"/>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8" name="Line 20"/>
          <p:cNvSpPr>
            <a:spLocks noChangeShapeType="1"/>
          </p:cNvSpPr>
          <p:nvPr/>
        </p:nvSpPr>
        <p:spPr bwMode="auto">
          <a:xfrm flipH="1">
            <a:off x="2667000" y="1981200"/>
            <a:ext cx="1524000" cy="0"/>
          </a:xfrm>
          <a:prstGeom prst="line">
            <a:avLst/>
          </a:prstGeom>
          <a:noFill/>
          <a:ln w="28575">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89" name="Line 21"/>
          <p:cNvSpPr>
            <a:spLocks noChangeShapeType="1"/>
          </p:cNvSpPr>
          <p:nvPr/>
        </p:nvSpPr>
        <p:spPr bwMode="auto">
          <a:xfrm>
            <a:off x="4114800" y="1981200"/>
            <a:ext cx="2438400" cy="0"/>
          </a:xfrm>
          <a:prstGeom prst="line">
            <a:avLst/>
          </a:prstGeom>
          <a:noFill/>
          <a:ln w="28575">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190" name="Text Box 22"/>
          <p:cNvSpPr txBox="1">
            <a:spLocks noChangeArrowheads="1"/>
          </p:cNvSpPr>
          <p:nvPr/>
        </p:nvSpPr>
        <p:spPr bwMode="auto">
          <a:xfrm>
            <a:off x="1371600" y="4343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pPr>
            <a:r>
              <a:rPr lang="en-US" altLang="el-GR" sz="1800" b="1">
                <a:solidFill>
                  <a:prstClr val="black"/>
                </a:solidFill>
                <a:latin typeface="Calibri"/>
                <a:ea typeface="+mn-ea"/>
              </a:rPr>
              <a:t>Z= -1.96</a:t>
            </a:r>
          </a:p>
        </p:txBody>
      </p:sp>
      <p:sp>
        <p:nvSpPr>
          <p:cNvPr id="7191" name="Text Box 23"/>
          <p:cNvSpPr txBox="1">
            <a:spLocks noChangeArrowheads="1"/>
          </p:cNvSpPr>
          <p:nvPr/>
        </p:nvSpPr>
        <p:spPr bwMode="auto">
          <a:xfrm>
            <a:off x="5257800" y="4343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pPr>
            <a:r>
              <a:rPr lang="en-US" altLang="el-GR" sz="1800" b="1" dirty="0">
                <a:solidFill>
                  <a:prstClr val="black"/>
                </a:solidFill>
                <a:latin typeface="Calibri"/>
                <a:ea typeface="+mn-ea"/>
              </a:rPr>
              <a:t>Z= 1.96</a:t>
            </a:r>
          </a:p>
        </p:txBody>
      </p:sp>
      <p:graphicFrame>
        <p:nvGraphicFramePr>
          <p:cNvPr id="7192" name="Object 24"/>
          <p:cNvGraphicFramePr>
            <a:graphicFrameLocks noChangeAspect="1"/>
          </p:cNvGraphicFramePr>
          <p:nvPr/>
        </p:nvGraphicFramePr>
        <p:xfrm>
          <a:off x="3429000" y="914400"/>
          <a:ext cx="1100138" cy="376238"/>
        </p:xfrm>
        <a:graphic>
          <a:graphicData uri="http://schemas.openxmlformats.org/presentationml/2006/ole">
            <mc:AlternateContent xmlns:mc="http://schemas.openxmlformats.org/markup-compatibility/2006">
              <mc:Choice xmlns:v="urn:schemas-microsoft-com:vml" Requires="v">
                <p:oleObj spid="_x0000_s96298" name="Equation" r:id="rId3" imgW="520560" imgH="177480" progId="Equation.3">
                  <p:embed/>
                </p:oleObj>
              </mc:Choice>
              <mc:Fallback>
                <p:oleObj name="Equation" r:id="rId3" imgW="52056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914400"/>
                        <a:ext cx="1100138"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3" name="Object 25"/>
          <p:cNvGraphicFramePr>
            <a:graphicFrameLocks noChangeAspect="1"/>
          </p:cNvGraphicFramePr>
          <p:nvPr/>
        </p:nvGraphicFramePr>
        <p:xfrm>
          <a:off x="914400" y="3200400"/>
          <a:ext cx="1076325" cy="696913"/>
        </p:xfrm>
        <a:graphic>
          <a:graphicData uri="http://schemas.openxmlformats.org/presentationml/2006/ole">
            <mc:AlternateContent xmlns:mc="http://schemas.openxmlformats.org/markup-compatibility/2006">
              <mc:Choice xmlns:v="urn:schemas-microsoft-com:vml" Requires="v">
                <p:oleObj spid="_x0000_s96299" name="Equation" r:id="rId5" imgW="609480" imgH="393480" progId="Equation.3">
                  <p:embed/>
                </p:oleObj>
              </mc:Choice>
              <mc:Fallback>
                <p:oleObj name="Equation" r:id="rId5" imgW="6094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00400"/>
                        <a:ext cx="1076325"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94" name="Object 26"/>
          <p:cNvGraphicFramePr>
            <a:graphicFrameLocks noChangeAspect="1"/>
          </p:cNvGraphicFramePr>
          <p:nvPr/>
        </p:nvGraphicFramePr>
        <p:xfrm>
          <a:off x="7162800" y="3200400"/>
          <a:ext cx="1076325" cy="696913"/>
        </p:xfrm>
        <a:graphic>
          <a:graphicData uri="http://schemas.openxmlformats.org/presentationml/2006/ole">
            <mc:AlternateContent xmlns:mc="http://schemas.openxmlformats.org/markup-compatibility/2006">
              <mc:Choice xmlns:v="urn:schemas-microsoft-com:vml" Requires="v">
                <p:oleObj spid="_x0000_s96300" name="Equation" r:id="rId7" imgW="609480" imgH="393480" progId="Equation.3">
                  <p:embed/>
                </p:oleObj>
              </mc:Choice>
              <mc:Fallback>
                <p:oleObj name="Equation" r:id="rId7" imgW="60948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200400"/>
                        <a:ext cx="1076325"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5" name="Line 27"/>
          <p:cNvSpPr>
            <a:spLocks noChangeShapeType="1"/>
          </p:cNvSpPr>
          <p:nvPr/>
        </p:nvSpPr>
        <p:spPr bwMode="auto">
          <a:xfrm>
            <a:off x="1676400" y="3733800"/>
            <a:ext cx="6096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l-GR" sz="1800">
              <a:solidFill>
                <a:prstClr val="black"/>
              </a:solidFill>
              <a:latin typeface="Calibri"/>
              <a:ea typeface="+mn-ea"/>
            </a:endParaRPr>
          </a:p>
        </p:txBody>
      </p:sp>
      <p:sp>
        <p:nvSpPr>
          <p:cNvPr id="7196" name="Line 28"/>
          <p:cNvSpPr>
            <a:spLocks noChangeShapeType="1"/>
          </p:cNvSpPr>
          <p:nvPr/>
        </p:nvSpPr>
        <p:spPr bwMode="auto">
          <a:xfrm flipH="1">
            <a:off x="6781800" y="3657600"/>
            <a:ext cx="38100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pPr>
            <a:endParaRPr lang="el-GR" sz="1800">
              <a:solidFill>
                <a:prstClr val="black"/>
              </a:solidFill>
              <a:latin typeface="Calibri"/>
              <a:ea typeface="+mn-ea"/>
            </a:endParaRPr>
          </a:p>
        </p:txBody>
      </p:sp>
      <p:sp>
        <p:nvSpPr>
          <p:cNvPr id="7197" name="Text Box 29"/>
          <p:cNvSpPr txBox="1">
            <a:spLocks noChangeArrowheads="1"/>
          </p:cNvSpPr>
          <p:nvPr/>
        </p:nvSpPr>
        <p:spPr bwMode="auto">
          <a:xfrm>
            <a:off x="3733800" y="495300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pPr>
            <a:r>
              <a:rPr lang="el-GR" altLang="el-GR" sz="1600" b="1" dirty="0">
                <a:solidFill>
                  <a:srgbClr val="800080"/>
                </a:solidFill>
                <a:latin typeface="Arial" charset="0"/>
                <a:ea typeface="+mn-ea"/>
              </a:rPr>
              <a:t>Εκτίμηση σημείου</a:t>
            </a:r>
            <a:endParaRPr lang="en-US" altLang="el-GR" sz="1600" b="1" dirty="0">
              <a:solidFill>
                <a:srgbClr val="800080"/>
              </a:solidFill>
              <a:latin typeface="Arial" charset="0"/>
              <a:ea typeface="+mn-ea"/>
            </a:endParaRPr>
          </a:p>
        </p:txBody>
      </p:sp>
      <p:sp>
        <p:nvSpPr>
          <p:cNvPr id="7198" name="Text Box 30"/>
          <p:cNvSpPr txBox="1">
            <a:spLocks noChangeArrowheads="1"/>
          </p:cNvSpPr>
          <p:nvPr/>
        </p:nvSpPr>
        <p:spPr bwMode="auto">
          <a:xfrm>
            <a:off x="2286000" y="4800600"/>
            <a:ext cx="1752600" cy="26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lnSpc>
                <a:spcPct val="70000"/>
              </a:lnSpc>
              <a:spcBef>
                <a:spcPct val="20000"/>
              </a:spcBef>
              <a:spcAft>
                <a:spcPts val="0"/>
              </a:spcAft>
            </a:pPr>
            <a:r>
              <a:rPr lang="el-GR" altLang="el-GR" sz="1600" b="1" dirty="0">
                <a:solidFill>
                  <a:srgbClr val="800080"/>
                </a:solidFill>
                <a:latin typeface="Calibri"/>
                <a:ea typeface="+mn-ea"/>
              </a:rPr>
              <a:t>Κατώτερο όριο</a:t>
            </a:r>
            <a:endParaRPr lang="en-US" altLang="el-GR" sz="1600" b="1" dirty="0">
              <a:solidFill>
                <a:srgbClr val="800080"/>
              </a:solidFill>
              <a:latin typeface="Calibri"/>
              <a:ea typeface="+mn-ea"/>
            </a:endParaRPr>
          </a:p>
        </p:txBody>
      </p:sp>
      <p:sp>
        <p:nvSpPr>
          <p:cNvPr id="7199" name="Text Box 31"/>
          <p:cNvSpPr txBox="1">
            <a:spLocks noChangeArrowheads="1"/>
          </p:cNvSpPr>
          <p:nvPr/>
        </p:nvSpPr>
        <p:spPr bwMode="auto">
          <a:xfrm>
            <a:off x="6172200" y="4800600"/>
            <a:ext cx="1676400" cy="269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lnSpc>
                <a:spcPct val="70000"/>
              </a:lnSpc>
              <a:spcBef>
                <a:spcPct val="20000"/>
              </a:spcBef>
              <a:spcAft>
                <a:spcPts val="0"/>
              </a:spcAft>
            </a:pPr>
            <a:r>
              <a:rPr lang="el-GR" altLang="el-GR" sz="1600" b="1" dirty="0">
                <a:solidFill>
                  <a:srgbClr val="800080"/>
                </a:solidFill>
                <a:latin typeface="Calibri"/>
                <a:ea typeface="+mn-ea"/>
              </a:rPr>
              <a:t>Ανώτερο όριο</a:t>
            </a:r>
            <a:endParaRPr lang="en-US" altLang="el-GR" sz="1600" b="1" dirty="0">
              <a:solidFill>
                <a:srgbClr val="800080"/>
              </a:solidFill>
              <a:latin typeface="Calibri"/>
              <a:ea typeface="+mn-ea"/>
            </a:endParaRPr>
          </a:p>
        </p:txBody>
      </p:sp>
      <p:sp>
        <p:nvSpPr>
          <p:cNvPr id="7201" name="Text Box 33"/>
          <p:cNvSpPr txBox="1">
            <a:spLocks noChangeArrowheads="1"/>
          </p:cNvSpPr>
          <p:nvPr/>
        </p:nvSpPr>
        <p:spPr bwMode="auto">
          <a:xfrm>
            <a:off x="4267200" y="44196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spcBef>
                <a:spcPct val="50000"/>
              </a:spcBef>
              <a:spcAft>
                <a:spcPts val="0"/>
              </a:spcAft>
            </a:pPr>
            <a:r>
              <a:rPr lang="en-US" altLang="el-GR" sz="2000" b="1">
                <a:solidFill>
                  <a:prstClr val="black"/>
                </a:solidFill>
                <a:latin typeface="Arial" charset="0"/>
                <a:ea typeface="+mn-ea"/>
              </a:rPr>
              <a:t>0</a:t>
            </a:r>
          </a:p>
        </p:txBody>
      </p:sp>
      <p:sp>
        <p:nvSpPr>
          <p:cNvPr id="7202" name="Rectangle 34"/>
          <p:cNvSpPr>
            <a:spLocks noChangeArrowheads="1"/>
          </p:cNvSpPr>
          <p:nvPr/>
        </p:nvSpPr>
        <p:spPr bwMode="auto">
          <a:xfrm>
            <a:off x="1905000" y="4419600"/>
            <a:ext cx="1600200" cy="381000"/>
          </a:xfrm>
          <a:prstGeom prst="rect">
            <a:avLst/>
          </a:prstGeom>
          <a:noFill/>
          <a:ln w="19050" algn="ctr">
            <a:solidFill>
              <a:schemeClr va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203" name="Rectangle 35"/>
          <p:cNvSpPr>
            <a:spLocks noChangeArrowheads="1"/>
          </p:cNvSpPr>
          <p:nvPr/>
        </p:nvSpPr>
        <p:spPr bwMode="auto">
          <a:xfrm>
            <a:off x="5867400" y="4419600"/>
            <a:ext cx="1524000" cy="381000"/>
          </a:xfrm>
          <a:prstGeom prst="rect">
            <a:avLst/>
          </a:prstGeom>
          <a:noFill/>
          <a:ln w="19050" algn="ctr">
            <a:solidFill>
              <a:schemeClr val="hlink"/>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graphicFrame>
        <p:nvGraphicFramePr>
          <p:cNvPr id="7204" name="Object 36"/>
          <p:cNvGraphicFramePr>
            <a:graphicFrameLocks noChangeAspect="1"/>
          </p:cNvGraphicFramePr>
          <p:nvPr/>
        </p:nvGraphicFramePr>
        <p:xfrm>
          <a:off x="1447800" y="914400"/>
          <a:ext cx="1557338" cy="376238"/>
        </p:xfrm>
        <a:graphic>
          <a:graphicData uri="http://schemas.openxmlformats.org/presentationml/2006/ole">
            <mc:AlternateContent xmlns:mc="http://schemas.openxmlformats.org/markup-compatibility/2006">
              <mc:Choice xmlns:v="urn:schemas-microsoft-com:vml" Requires="v">
                <p:oleObj spid="_x0000_s96301" name="Equation" r:id="rId9" imgW="736560" imgH="177480" progId="Equation.3">
                  <p:embed/>
                </p:oleObj>
              </mc:Choice>
              <mc:Fallback>
                <p:oleObj name="Equation" r:id="rId9" imgW="7365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914400"/>
                        <a:ext cx="1557338"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05" name="Object 37"/>
          <p:cNvGraphicFramePr>
            <a:graphicFrameLocks noChangeAspect="1"/>
          </p:cNvGraphicFramePr>
          <p:nvPr/>
        </p:nvGraphicFramePr>
        <p:xfrm>
          <a:off x="4886325" y="914400"/>
          <a:ext cx="1690688" cy="376238"/>
        </p:xfrm>
        <a:graphic>
          <a:graphicData uri="http://schemas.openxmlformats.org/presentationml/2006/ole">
            <mc:AlternateContent xmlns:mc="http://schemas.openxmlformats.org/markup-compatibility/2006">
              <mc:Choice xmlns:v="urn:schemas-microsoft-com:vml" Requires="v">
                <p:oleObj spid="_x0000_s96302" name="Equation" r:id="rId11" imgW="799920" imgH="177480" progId="Equation.3">
                  <p:embed/>
                </p:oleObj>
              </mc:Choice>
              <mc:Fallback>
                <p:oleObj name="Equation" r:id="rId11" imgW="7999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6325" y="914400"/>
                        <a:ext cx="1690688"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6" name="Text Box 38"/>
          <p:cNvSpPr txBox="1">
            <a:spLocks noChangeArrowheads="1"/>
          </p:cNvSpPr>
          <p:nvPr/>
        </p:nvSpPr>
        <p:spPr bwMode="auto">
          <a:xfrm>
            <a:off x="4800600" y="3089275"/>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altLang="el-GR" sz="1800">
                <a:solidFill>
                  <a:prstClr val="black"/>
                </a:solidFill>
                <a:latin typeface="Calibri"/>
                <a:ea typeface="+mn-ea"/>
              </a:rPr>
              <a:t>.475</a:t>
            </a:r>
          </a:p>
        </p:txBody>
      </p:sp>
      <p:sp>
        <p:nvSpPr>
          <p:cNvPr id="7207" name="Rectangle 39"/>
          <p:cNvSpPr>
            <a:spLocks noChangeArrowheads="1"/>
          </p:cNvSpPr>
          <p:nvPr/>
        </p:nvSpPr>
        <p:spPr bwMode="auto">
          <a:xfrm>
            <a:off x="3733800" y="3124200"/>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altLang="el-GR" sz="1800">
                <a:solidFill>
                  <a:prstClr val="black"/>
                </a:solidFill>
                <a:latin typeface="Calibri"/>
                <a:ea typeface="+mn-ea"/>
              </a:rPr>
              <a:t>.475</a:t>
            </a:r>
          </a:p>
        </p:txBody>
      </p:sp>
      <p:sp>
        <p:nvSpPr>
          <p:cNvPr id="7208" name="Line 40"/>
          <p:cNvSpPr>
            <a:spLocks noChangeShapeType="1"/>
          </p:cNvSpPr>
          <p:nvPr/>
        </p:nvSpPr>
        <p:spPr bwMode="auto">
          <a:xfrm>
            <a:off x="1219200" y="6324600"/>
            <a:ext cx="723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7209" name="Rectangle 41"/>
          <p:cNvSpPr>
            <a:spLocks noChangeArrowheads="1"/>
          </p:cNvSpPr>
          <p:nvPr/>
        </p:nvSpPr>
        <p:spPr bwMode="auto">
          <a:xfrm>
            <a:off x="8534400" y="41148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altLang="el-GR" sz="1800" b="1">
                <a:solidFill>
                  <a:prstClr val="black"/>
                </a:solidFill>
                <a:latin typeface="Calibri"/>
                <a:ea typeface="+mn-ea"/>
              </a:rPr>
              <a:t>Z</a:t>
            </a:r>
          </a:p>
        </p:txBody>
      </p:sp>
      <p:sp>
        <p:nvSpPr>
          <p:cNvPr id="7210" name="Rectangle 42"/>
          <p:cNvSpPr>
            <a:spLocks noChangeArrowheads="1"/>
          </p:cNvSpPr>
          <p:nvPr/>
        </p:nvSpPr>
        <p:spPr bwMode="auto">
          <a:xfrm>
            <a:off x="8534400" y="5772150"/>
            <a:ext cx="5064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l-GR" altLang="el-GR" sz="4400">
                <a:solidFill>
                  <a:srgbClr val="1F497D"/>
                </a:solidFill>
                <a:latin typeface="Calibri"/>
                <a:ea typeface="+mn-ea"/>
                <a:cs typeface="Arial" charset="0"/>
              </a:rPr>
              <a:t>μ</a:t>
            </a:r>
            <a:endParaRPr lang="en-US" altLang="el-GR" sz="4400">
              <a:solidFill>
                <a:srgbClr val="1F497D"/>
              </a:solidFill>
              <a:latin typeface="Calibri"/>
              <a:ea typeface="+mn-ea"/>
              <a:cs typeface="Arial" charset="0"/>
            </a:endParaRPr>
          </a:p>
        </p:txBody>
      </p:sp>
      <p:sp>
        <p:nvSpPr>
          <p:cNvPr id="7212" name="Rectangle 44"/>
          <p:cNvSpPr>
            <a:spLocks noChangeArrowheads="1"/>
          </p:cNvSpPr>
          <p:nvPr/>
        </p:nvSpPr>
        <p:spPr bwMode="auto">
          <a:xfrm>
            <a:off x="2362200" y="6094413"/>
            <a:ext cx="6080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l-GR" altLang="el-GR" sz="4400" dirty="0">
                <a:solidFill>
                  <a:srgbClr val="1F497D"/>
                </a:solidFill>
                <a:latin typeface="Calibri"/>
                <a:ea typeface="+mn-ea"/>
                <a:cs typeface="Arial" charset="0"/>
              </a:rPr>
              <a:t>μ</a:t>
            </a:r>
            <a:r>
              <a:rPr lang="en-US" altLang="el-GR" sz="4400" dirty="0">
                <a:solidFill>
                  <a:srgbClr val="1F497D"/>
                </a:solidFill>
                <a:latin typeface="Calibri"/>
                <a:ea typeface="+mn-ea"/>
                <a:cs typeface="Arial" charset="0"/>
              </a:rPr>
              <a:t>l</a:t>
            </a:r>
          </a:p>
        </p:txBody>
      </p:sp>
      <p:sp>
        <p:nvSpPr>
          <p:cNvPr id="7213" name="Rectangle 45"/>
          <p:cNvSpPr>
            <a:spLocks noChangeArrowheads="1"/>
          </p:cNvSpPr>
          <p:nvPr/>
        </p:nvSpPr>
        <p:spPr bwMode="auto">
          <a:xfrm>
            <a:off x="6400800" y="6096000"/>
            <a:ext cx="690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l-GR" altLang="el-GR" sz="4400">
                <a:solidFill>
                  <a:srgbClr val="1F497D"/>
                </a:solidFill>
                <a:latin typeface="Calibri"/>
                <a:ea typeface="+mn-ea"/>
                <a:cs typeface="Arial" charset="0"/>
              </a:rPr>
              <a:t>μ</a:t>
            </a:r>
            <a:r>
              <a:rPr lang="en-US" altLang="el-GR" sz="4400">
                <a:solidFill>
                  <a:srgbClr val="1F497D"/>
                </a:solidFill>
                <a:latin typeface="Calibri"/>
                <a:ea typeface="+mn-ea"/>
                <a:cs typeface="Arial" charset="0"/>
              </a:rPr>
              <a:t>u</a:t>
            </a:r>
          </a:p>
        </p:txBody>
      </p:sp>
    </p:spTree>
    <p:extLst>
      <p:ext uri="{BB962C8B-B14F-4D97-AF65-F5344CB8AC3E}">
        <p14:creationId xmlns:p14="http://schemas.microsoft.com/office/powerpoint/2010/main" val="28274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1331640" y="76200"/>
            <a:ext cx="7659960" cy="990600"/>
          </a:xfrm>
        </p:spPr>
        <p:txBody>
          <a:bodyPr>
            <a:normAutofit fontScale="90000"/>
          </a:bodyPr>
          <a:lstStyle/>
          <a:p>
            <a:pPr eaLnBrk="1" hangingPunct="1"/>
            <a:r>
              <a:rPr lang="el-GR" altLang="el-GR" sz="4000" dirty="0" smtClean="0"/>
              <a:t>Παράδειγμα: αποτελέσματα εξετάσεων</a:t>
            </a:r>
            <a:endParaRPr lang="en-US" altLang="el-GR" dirty="0" smtClean="0"/>
          </a:p>
        </p:txBody>
      </p:sp>
      <p:pic>
        <p:nvPicPr>
          <p:cNvPr id="10243"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892300"/>
            <a:ext cx="86360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0694"/>
            <a:ext cx="1475656" cy="1152128"/>
          </a:xfrm>
          <a:prstGeom prst="rect">
            <a:avLst/>
          </a:prstGeom>
          <a:solidFill>
            <a:schemeClr val="bg1"/>
          </a:solidFill>
        </p:spPr>
        <p:txBody>
          <a:bodyPr wrap="square" rtlCol="0">
            <a:spAutoFit/>
          </a:bodyPr>
          <a:lstStyle/>
          <a:p>
            <a:endParaRPr lang="el-GR" dirty="0"/>
          </a:p>
        </p:txBody>
      </p:sp>
      <p:sp>
        <p:nvSpPr>
          <p:cNvPr id="2" name="TextBox 1"/>
          <p:cNvSpPr txBox="1"/>
          <p:nvPr/>
        </p:nvSpPr>
        <p:spPr>
          <a:xfrm>
            <a:off x="179512" y="4725144"/>
            <a:ext cx="2088232" cy="461665"/>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altLang="el-GR" sz="3200" u="sng" dirty="0" smtClean="0"/>
              <a:t>Όμως η </a:t>
            </a:r>
            <a:r>
              <a:rPr lang="el-GR" altLang="el-GR" sz="3200" u="sng" dirty="0" smtClean="0">
                <a:solidFill>
                  <a:srgbClr val="663300"/>
                </a:solidFill>
                <a:cs typeface="Arial" charset="0"/>
              </a:rPr>
              <a:t>σ</a:t>
            </a:r>
            <a:r>
              <a:rPr lang="en-US" altLang="el-GR" sz="3200" u="sng" dirty="0" smtClean="0">
                <a:solidFill>
                  <a:srgbClr val="663300"/>
                </a:solidFill>
                <a:cs typeface="Arial" charset="0"/>
              </a:rPr>
              <a:t> </a:t>
            </a:r>
            <a:r>
              <a:rPr lang="el-GR" altLang="el-GR" sz="3200" u="sng" dirty="0" smtClean="0">
                <a:solidFill>
                  <a:srgbClr val="663300"/>
                </a:solidFill>
                <a:cs typeface="Arial" charset="0"/>
              </a:rPr>
              <a:t>είναι άγνωστη</a:t>
            </a:r>
            <a:endParaRPr lang="en-US" altLang="el-GR" sz="3200" u="sng" dirty="0">
              <a:solidFill>
                <a:srgbClr val="663300"/>
              </a:solidFill>
              <a:cs typeface="Arial" charset="0"/>
            </a:endParaRPr>
          </a:p>
        </p:txBody>
      </p:sp>
      <p:sp>
        <p:nvSpPr>
          <p:cNvPr id="9219" name="Rectangle 3"/>
          <p:cNvSpPr>
            <a:spLocks noGrp="1" noChangeArrowheads="1"/>
          </p:cNvSpPr>
          <p:nvPr>
            <p:ph type="body" idx="1"/>
          </p:nvPr>
        </p:nvSpPr>
        <p:spPr>
          <a:xfrm>
            <a:off x="685800" y="1676400"/>
            <a:ext cx="7772400" cy="4114800"/>
          </a:xfrm>
        </p:spPr>
        <p:txBody>
          <a:bodyPr/>
          <a:lstStyle/>
          <a:p>
            <a:pPr>
              <a:spcBef>
                <a:spcPct val="60000"/>
              </a:spcBef>
            </a:pPr>
            <a:r>
              <a:rPr lang="el-GR" altLang="el-GR" dirty="0" smtClean="0"/>
              <a:t>Όταν η </a:t>
            </a:r>
            <a:r>
              <a:rPr lang="el-GR" altLang="el-GR" dirty="0" smtClean="0">
                <a:cs typeface="Arial" charset="0"/>
                <a:sym typeface="Symbol" pitchFamily="18" charset="2"/>
              </a:rPr>
              <a:t>σ</a:t>
            </a:r>
            <a:r>
              <a:rPr lang="en-US" altLang="el-GR" dirty="0" smtClean="0">
                <a:sym typeface="Symbol" pitchFamily="18" charset="2"/>
              </a:rPr>
              <a:t>  </a:t>
            </a:r>
            <a:r>
              <a:rPr lang="el-GR" altLang="el-GR" dirty="0" smtClean="0">
                <a:sym typeface="Symbol" pitchFamily="18" charset="2"/>
              </a:rPr>
              <a:t>είναι άγνωστη (λογικό δεν είναι;)</a:t>
            </a:r>
            <a:r>
              <a:rPr lang="en-US" altLang="el-GR" dirty="0" smtClean="0">
                <a:sym typeface="Symbol" pitchFamily="18" charset="2"/>
              </a:rPr>
              <a:t>, </a:t>
            </a:r>
            <a:r>
              <a:rPr lang="el-GR" altLang="el-GR" dirty="0" smtClean="0">
                <a:sym typeface="Symbol" pitchFamily="18" charset="2"/>
              </a:rPr>
              <a:t>παίρνουμε στη θέση της την </a:t>
            </a:r>
            <a:r>
              <a:rPr lang="en-US" altLang="el-GR" dirty="0" smtClean="0">
                <a:sym typeface="Symbol" pitchFamily="18" charset="2"/>
              </a:rPr>
              <a:t>S </a:t>
            </a:r>
            <a:endParaRPr lang="en-US" altLang="el-GR" dirty="0">
              <a:sym typeface="Symbol" pitchFamily="18" charset="2"/>
            </a:endParaRPr>
          </a:p>
          <a:p>
            <a:pPr>
              <a:spcBef>
                <a:spcPct val="60000"/>
              </a:spcBef>
            </a:pPr>
            <a:r>
              <a:rPr lang="el-GR" altLang="el-GR" dirty="0" smtClean="0">
                <a:sym typeface="Symbol" pitchFamily="18" charset="2"/>
              </a:rPr>
              <a:t>Η </a:t>
            </a:r>
            <a:r>
              <a:rPr lang="en-US" altLang="el-GR" dirty="0" smtClean="0">
                <a:sym typeface="Symbol" pitchFamily="18" charset="2"/>
              </a:rPr>
              <a:t>S  </a:t>
            </a:r>
            <a:r>
              <a:rPr lang="el-GR" altLang="el-GR" dirty="0" smtClean="0">
                <a:sym typeface="Symbol" pitchFamily="18" charset="2"/>
              </a:rPr>
              <a:t>όμως, διαφέρει από δείγμα σε δείγμα</a:t>
            </a:r>
            <a:endParaRPr lang="en-US" altLang="el-GR" dirty="0">
              <a:sym typeface="Symbol" pitchFamily="18" charset="2"/>
            </a:endParaRPr>
          </a:p>
          <a:p>
            <a:pPr>
              <a:spcBef>
                <a:spcPct val="60000"/>
              </a:spcBef>
            </a:pPr>
            <a:r>
              <a:rPr lang="el-GR" altLang="el-GR" dirty="0" smtClean="0">
                <a:sym typeface="Symbol" pitchFamily="18" charset="2"/>
              </a:rPr>
              <a:t>Έτσι, χρησιμοποιούμε την </a:t>
            </a:r>
            <a:r>
              <a:rPr lang="el-GR" altLang="el-GR" dirty="0" smtClean="0">
                <a:solidFill>
                  <a:srgbClr val="663300"/>
                </a:solidFill>
                <a:sym typeface="Symbol" pitchFamily="18" charset="2"/>
              </a:rPr>
              <a:t>κατανομή </a:t>
            </a:r>
            <a:r>
              <a:rPr lang="en-US" altLang="el-GR" dirty="0" smtClean="0">
                <a:solidFill>
                  <a:srgbClr val="663300"/>
                </a:solidFill>
                <a:sym typeface="Symbol" pitchFamily="18" charset="2"/>
              </a:rPr>
              <a:t>t </a:t>
            </a:r>
            <a:r>
              <a:rPr lang="el-GR" altLang="el-GR" dirty="0" smtClean="0">
                <a:solidFill>
                  <a:srgbClr val="663300"/>
                </a:solidFill>
                <a:sym typeface="Symbol" pitchFamily="18" charset="2"/>
              </a:rPr>
              <a:t>του </a:t>
            </a:r>
            <a:r>
              <a:rPr lang="en-US" altLang="el-GR" dirty="0" smtClean="0">
                <a:solidFill>
                  <a:srgbClr val="663300"/>
                </a:solidFill>
                <a:sym typeface="Symbol" pitchFamily="18" charset="2"/>
              </a:rPr>
              <a:t>student </a:t>
            </a:r>
            <a:r>
              <a:rPr lang="el-GR" altLang="el-GR" dirty="0" smtClean="0">
                <a:sym typeface="Symbol" pitchFamily="18" charset="2"/>
              </a:rPr>
              <a:t>αντί για την τυπική κανονική κατανομή </a:t>
            </a:r>
            <a:r>
              <a:rPr lang="en-US" altLang="el-GR" dirty="0" smtClean="0">
                <a:sym typeface="Symbol" pitchFamily="18" charset="2"/>
              </a:rPr>
              <a:t>Z</a:t>
            </a:r>
            <a:endParaRPr lang="en-US" altLang="el-GR" sz="2800" dirty="0"/>
          </a:p>
        </p:txBody>
      </p:sp>
    </p:spTree>
    <p:extLst>
      <p:ext uri="{BB962C8B-B14F-4D97-AF65-F5344CB8AC3E}">
        <p14:creationId xmlns:p14="http://schemas.microsoft.com/office/powerpoint/2010/main" val="368650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0"/>
            <a:ext cx="7772400" cy="5791200"/>
          </a:xfrm>
        </p:spPr>
        <p:txBody>
          <a:bodyPr/>
          <a:lstStyle/>
          <a:p>
            <a:r>
              <a:rPr lang="el-GR" altLang="el-GR" dirty="0" smtClean="0"/>
              <a:t>Διαστήματα εμπιστοσύνης με την κατανομή </a:t>
            </a:r>
            <a:r>
              <a:rPr lang="en-US" altLang="el-GR" dirty="0" smtClean="0"/>
              <a:t>t  </a:t>
            </a:r>
            <a:r>
              <a:rPr lang="el-GR" altLang="el-GR" dirty="0" smtClean="0"/>
              <a:t>του </a:t>
            </a:r>
            <a:r>
              <a:rPr lang="en-US" altLang="el-GR" dirty="0" smtClean="0"/>
              <a:t>“student”:</a:t>
            </a:r>
            <a:endParaRPr lang="en-US" altLang="el-GR" dirty="0"/>
          </a:p>
          <a:p>
            <a:endParaRPr lang="en-US" altLang="el-GR" dirty="0"/>
          </a:p>
          <a:p>
            <a:endParaRPr lang="en-US" altLang="el-GR" dirty="0"/>
          </a:p>
          <a:p>
            <a:pPr>
              <a:buFontTx/>
              <a:buNone/>
            </a:pPr>
            <a:r>
              <a:rPr lang="en-US" altLang="el-GR" sz="2000" dirty="0"/>
              <a:t>	</a:t>
            </a:r>
            <a:r>
              <a:rPr lang="en-US" altLang="el-GR" sz="2000" i="1" dirty="0" smtClean="0"/>
              <a:t>(</a:t>
            </a:r>
            <a:r>
              <a:rPr lang="el-GR" altLang="el-GR" sz="2000" i="1" dirty="0" smtClean="0"/>
              <a:t>όπου </a:t>
            </a:r>
            <a:r>
              <a:rPr lang="en-US" altLang="el-GR" sz="2000" i="1" dirty="0" smtClean="0"/>
              <a:t>t </a:t>
            </a:r>
            <a:r>
              <a:rPr lang="el-GR" altLang="el-GR" sz="2000" i="1" dirty="0" smtClean="0"/>
              <a:t>η κρίσιμη τιμή της κατανομής </a:t>
            </a:r>
            <a:r>
              <a:rPr lang="en-US" altLang="el-GR" sz="2000" i="1" dirty="0" smtClean="0"/>
              <a:t> </a:t>
            </a:r>
            <a:r>
              <a:rPr lang="en-US" altLang="el-GR" sz="2000" i="1" dirty="0"/>
              <a:t>t </a:t>
            </a:r>
            <a:r>
              <a:rPr lang="el-GR" altLang="el-GR" sz="2000" i="1" dirty="0" smtClean="0"/>
              <a:t>για </a:t>
            </a:r>
            <a:r>
              <a:rPr lang="en-US" altLang="el-GR" sz="2000" i="1" dirty="0" smtClean="0"/>
              <a:t>n-1 </a:t>
            </a:r>
            <a:r>
              <a:rPr lang="el-GR" altLang="el-GR" sz="2000" i="1" dirty="0" smtClean="0"/>
              <a:t>β</a:t>
            </a:r>
            <a:r>
              <a:rPr lang="en-US" altLang="el-GR" sz="2000" i="1" dirty="0" smtClean="0"/>
              <a:t>.</a:t>
            </a:r>
            <a:r>
              <a:rPr lang="el-GR" altLang="el-GR" sz="2000" i="1" dirty="0" smtClean="0"/>
              <a:t>ε</a:t>
            </a:r>
            <a:r>
              <a:rPr lang="en-US" altLang="el-GR" sz="2000" i="1" dirty="0" smtClean="0"/>
              <a:t>. </a:t>
            </a:r>
            <a:r>
              <a:rPr lang="el-GR" altLang="el-GR" sz="2000" i="1" dirty="0" smtClean="0"/>
              <a:t>και για περιοχή </a:t>
            </a:r>
            <a:r>
              <a:rPr lang="el-GR" altLang="el-GR" sz="2000" i="1" dirty="0" smtClean="0">
                <a:cs typeface="Arial" charset="0"/>
              </a:rPr>
              <a:t>α</a:t>
            </a:r>
            <a:r>
              <a:rPr lang="en-US" altLang="el-GR" sz="2000" i="1" dirty="0">
                <a:cs typeface="Arial" charset="0"/>
              </a:rPr>
              <a:t>/2 </a:t>
            </a:r>
            <a:r>
              <a:rPr lang="el-GR" altLang="el-GR" sz="2000" i="1" dirty="0" smtClean="0">
                <a:cs typeface="Arial" charset="0"/>
              </a:rPr>
              <a:t>σε κάθε ουρά</a:t>
            </a:r>
            <a:r>
              <a:rPr lang="en-US" altLang="el-GR" sz="2000" i="1" dirty="0" smtClean="0"/>
              <a:t>) </a:t>
            </a:r>
            <a:endParaRPr lang="en-US" altLang="el-GR" sz="2000" i="1" dirty="0"/>
          </a:p>
          <a:p>
            <a:pPr>
              <a:buFontTx/>
              <a:buNone/>
            </a:pPr>
            <a:endParaRPr lang="en-US" altLang="el-GR" sz="2000" dirty="0"/>
          </a:p>
          <a:p>
            <a:r>
              <a:rPr lang="el-GR" altLang="el-GR" sz="2000" dirty="0" smtClean="0"/>
              <a:t>Η κατανομή </a:t>
            </a:r>
            <a:r>
              <a:rPr lang="en-US" altLang="el-GR" sz="2000" dirty="0" smtClean="0"/>
              <a:t>t </a:t>
            </a:r>
            <a:r>
              <a:rPr lang="el-GR" altLang="el-GR" sz="2000" dirty="0" smtClean="0"/>
              <a:t>είναι συμμετρική γύρω από τον μέσο όρο της =0</a:t>
            </a:r>
            <a:r>
              <a:rPr lang="en-US" altLang="el-GR" sz="2000" dirty="0" smtClean="0"/>
              <a:t>, </a:t>
            </a:r>
            <a:r>
              <a:rPr lang="el-GR" altLang="el-GR" sz="2000" dirty="0" smtClean="0"/>
              <a:t>όπως ακριβώς και η </a:t>
            </a:r>
            <a:r>
              <a:rPr lang="en-US" altLang="el-GR" sz="2000" dirty="0" smtClean="0"/>
              <a:t>Z </a:t>
            </a:r>
            <a:r>
              <a:rPr lang="el-GR" altLang="el-GR" sz="2000" dirty="0" smtClean="0"/>
              <a:t>κατανομή</a:t>
            </a:r>
            <a:endParaRPr lang="en-US" altLang="el-GR" sz="2000" dirty="0"/>
          </a:p>
          <a:p>
            <a:r>
              <a:rPr lang="el-GR" altLang="el-GR" sz="2000" dirty="0" smtClean="0"/>
              <a:t>Σε σύγκριση με την κατανομή </a:t>
            </a:r>
            <a:r>
              <a:rPr lang="en-US" altLang="el-GR" sz="2000" dirty="0" smtClean="0"/>
              <a:t>Z </a:t>
            </a:r>
            <a:r>
              <a:rPr lang="el-GR" altLang="el-GR" sz="2000" dirty="0" smtClean="0"/>
              <a:t>έχει περισσότερες τιμές κοντά στις άκρες της </a:t>
            </a:r>
          </a:p>
          <a:p>
            <a:r>
              <a:rPr lang="el-GR" altLang="el-GR" sz="2000" dirty="0" smtClean="0"/>
              <a:t>Όσο αυξάνεται το μέγεθος του δείγματος </a:t>
            </a:r>
            <a:r>
              <a:rPr lang="en-US" altLang="el-GR" sz="2000" dirty="0" smtClean="0"/>
              <a:t>n</a:t>
            </a:r>
            <a:r>
              <a:rPr lang="el-GR" altLang="el-GR" sz="2000" dirty="0" smtClean="0"/>
              <a:t>, τόσο η κατανομή </a:t>
            </a:r>
            <a:r>
              <a:rPr lang="en-US" altLang="el-GR" sz="2000" dirty="0" smtClean="0"/>
              <a:t>t </a:t>
            </a:r>
            <a:r>
              <a:rPr lang="el-GR" altLang="el-GR" sz="2000" dirty="0" smtClean="0"/>
              <a:t>προσεγγίζει την  κατανομή </a:t>
            </a:r>
            <a:r>
              <a:rPr lang="en-US" altLang="el-GR" sz="2000" dirty="0" smtClean="0"/>
              <a:t>Z.</a:t>
            </a:r>
            <a:endParaRPr lang="en-US" altLang="el-GR" sz="2000" dirty="0"/>
          </a:p>
          <a:p>
            <a:r>
              <a:rPr lang="el-GR" altLang="el-GR" sz="2000" dirty="0" smtClean="0"/>
              <a:t>Οι τιμές </a:t>
            </a:r>
            <a:r>
              <a:rPr lang="en-US" altLang="el-GR" sz="2000" dirty="0" smtClean="0"/>
              <a:t>t </a:t>
            </a:r>
            <a:r>
              <a:rPr lang="el-GR" altLang="el-GR" sz="2000" dirty="0" smtClean="0"/>
              <a:t>εξαρτώνται από τους βαθμούς ελευθερίας</a:t>
            </a:r>
            <a:endParaRPr lang="en-US" altLang="el-GR" sz="2000" dirty="0"/>
          </a:p>
        </p:txBody>
      </p:sp>
      <p:graphicFrame>
        <p:nvGraphicFramePr>
          <p:cNvPr id="10244" name="Object 4"/>
          <p:cNvGraphicFramePr>
            <a:graphicFrameLocks noChangeAspect="1"/>
          </p:cNvGraphicFramePr>
          <p:nvPr>
            <p:extLst>
              <p:ext uri="{D42A27DB-BD31-4B8C-83A1-F6EECF244321}">
                <p14:modId xmlns:p14="http://schemas.microsoft.com/office/powerpoint/2010/main" val="1397022087"/>
              </p:ext>
            </p:extLst>
          </p:nvPr>
        </p:nvGraphicFramePr>
        <p:xfrm>
          <a:off x="1828800" y="1143000"/>
          <a:ext cx="4572000" cy="1016000"/>
        </p:xfrm>
        <a:graphic>
          <a:graphicData uri="http://schemas.openxmlformats.org/presentationml/2006/ole">
            <mc:AlternateContent xmlns:mc="http://schemas.openxmlformats.org/markup-compatibility/2006">
              <mc:Choice xmlns:v="urn:schemas-microsoft-com:vml" Requires="v">
                <p:oleObj spid="_x0000_s97290" name="Equation" r:id="rId3" imgW="1054080" imgH="419040" progId="Equation.DSMT4">
                  <p:embed/>
                </p:oleObj>
              </mc:Choice>
              <mc:Fallback>
                <p:oleObj name="Equation" r:id="rId3" imgW="10540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143000"/>
                        <a:ext cx="4572000" cy="1016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8603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28600" y="304800"/>
            <a:ext cx="8229600" cy="6248400"/>
          </a:xfrm>
        </p:spPr>
        <p:txBody>
          <a:bodyPr/>
          <a:lstStyle/>
          <a:p>
            <a:pPr marL="0" indent="0">
              <a:buNone/>
            </a:pPr>
            <a:r>
              <a:rPr lang="el-GR" altLang="el-GR" dirty="0" smtClean="0"/>
              <a:t>Η κατανομή </a:t>
            </a:r>
            <a:r>
              <a:rPr lang="en-US" altLang="el-GR" dirty="0" smtClean="0"/>
              <a:t>t </a:t>
            </a:r>
            <a:r>
              <a:rPr lang="el-GR" altLang="el-GR" dirty="0" smtClean="0"/>
              <a:t>του </a:t>
            </a:r>
            <a:r>
              <a:rPr lang="en-US" altLang="el-GR" dirty="0" smtClean="0"/>
              <a:t>Student</a:t>
            </a:r>
            <a:endParaRPr lang="en-US" altLang="el-GR" dirty="0"/>
          </a:p>
          <a:p>
            <a:pPr marL="0" indent="0">
              <a:buNone/>
            </a:pPr>
            <a:r>
              <a:rPr lang="el-GR" altLang="el-GR" sz="2800" dirty="0" smtClean="0"/>
              <a:t>Θυμόμαστε</a:t>
            </a:r>
            <a:r>
              <a:rPr lang="en-US" altLang="el-GR" sz="2800" dirty="0" smtClean="0"/>
              <a:t>:  </a:t>
            </a:r>
            <a:r>
              <a:rPr lang="en-US" altLang="el-GR" sz="2800" dirty="0"/>
              <a:t>t       Z  </a:t>
            </a:r>
            <a:r>
              <a:rPr lang="el-GR" altLang="el-GR" sz="2800" dirty="0" smtClean="0"/>
              <a:t>όσο το</a:t>
            </a:r>
            <a:r>
              <a:rPr lang="en-US" altLang="el-GR" sz="2800" dirty="0" smtClean="0"/>
              <a:t>  </a:t>
            </a:r>
            <a:r>
              <a:rPr lang="en-US" altLang="el-GR" sz="2800" i="1" dirty="0"/>
              <a:t>n</a:t>
            </a:r>
            <a:r>
              <a:rPr lang="en-US" altLang="el-GR" sz="2800" dirty="0"/>
              <a:t>  </a:t>
            </a:r>
            <a:r>
              <a:rPr lang="el-GR" altLang="el-GR" sz="2800" dirty="0" smtClean="0"/>
              <a:t>αυξάνεται</a:t>
            </a:r>
            <a:endParaRPr lang="en-US" altLang="el-GR" sz="2800" dirty="0"/>
          </a:p>
        </p:txBody>
      </p:sp>
      <p:sp>
        <p:nvSpPr>
          <p:cNvPr id="11268" name="Line 4"/>
          <p:cNvSpPr>
            <a:spLocks noChangeShapeType="1"/>
          </p:cNvSpPr>
          <p:nvPr/>
        </p:nvSpPr>
        <p:spPr bwMode="auto">
          <a:xfrm>
            <a:off x="1905000" y="5029200"/>
            <a:ext cx="1025525" cy="762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69" name="Line 5"/>
          <p:cNvSpPr>
            <a:spLocks noChangeShapeType="1"/>
          </p:cNvSpPr>
          <p:nvPr/>
        </p:nvSpPr>
        <p:spPr bwMode="auto">
          <a:xfrm>
            <a:off x="1905000" y="5029200"/>
            <a:ext cx="574675" cy="6651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70" name="Freeform 6"/>
          <p:cNvSpPr>
            <a:spLocks/>
          </p:cNvSpPr>
          <p:nvPr/>
        </p:nvSpPr>
        <p:spPr bwMode="auto">
          <a:xfrm>
            <a:off x="4511675" y="4699000"/>
            <a:ext cx="3014663" cy="1209675"/>
          </a:xfrm>
          <a:custGeom>
            <a:avLst/>
            <a:gdLst>
              <a:gd name="T0" fmla="*/ 1898 w 1899"/>
              <a:gd name="T1" fmla="*/ 761 h 762"/>
              <a:gd name="T2" fmla="*/ 1700 w 1899"/>
              <a:gd name="T3" fmla="*/ 753 h 762"/>
              <a:gd name="T4" fmla="*/ 1599 w 1899"/>
              <a:gd name="T5" fmla="*/ 744 h 762"/>
              <a:gd name="T6" fmla="*/ 1500 w 1899"/>
              <a:gd name="T7" fmla="*/ 732 h 762"/>
              <a:gd name="T8" fmla="*/ 1400 w 1899"/>
              <a:gd name="T9" fmla="*/ 713 h 762"/>
              <a:gd name="T10" fmla="*/ 1299 w 1899"/>
              <a:gd name="T11" fmla="*/ 690 h 762"/>
              <a:gd name="T12" fmla="*/ 1200 w 1899"/>
              <a:gd name="T13" fmla="*/ 659 h 762"/>
              <a:gd name="T14" fmla="*/ 1000 w 1899"/>
              <a:gd name="T15" fmla="*/ 571 h 762"/>
              <a:gd name="T16" fmla="*/ 799 w 1899"/>
              <a:gd name="T17" fmla="*/ 446 h 762"/>
              <a:gd name="T18" fmla="*/ 599 w 1899"/>
              <a:gd name="T19" fmla="*/ 298 h 762"/>
              <a:gd name="T20" fmla="*/ 500 w 1899"/>
              <a:gd name="T21" fmla="*/ 221 h 762"/>
              <a:gd name="T22" fmla="*/ 401 w 1899"/>
              <a:gd name="T23" fmla="*/ 151 h 762"/>
              <a:gd name="T24" fmla="*/ 299 w 1899"/>
              <a:gd name="T25" fmla="*/ 89 h 762"/>
              <a:gd name="T26" fmla="*/ 200 w 1899"/>
              <a:gd name="T27" fmla="*/ 41 h 762"/>
              <a:gd name="T28" fmla="*/ 99 w 1899"/>
              <a:gd name="T29" fmla="*/ 10 h 762"/>
              <a:gd name="T30" fmla="*/ 0 w 1899"/>
              <a:gd name="T31"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9" h="762">
                <a:moveTo>
                  <a:pt x="1898" y="761"/>
                </a:moveTo>
                <a:lnTo>
                  <a:pt x="1700" y="753"/>
                </a:lnTo>
                <a:lnTo>
                  <a:pt x="1599" y="744"/>
                </a:lnTo>
                <a:lnTo>
                  <a:pt x="1500" y="732"/>
                </a:lnTo>
                <a:lnTo>
                  <a:pt x="1400" y="713"/>
                </a:lnTo>
                <a:lnTo>
                  <a:pt x="1299" y="690"/>
                </a:lnTo>
                <a:lnTo>
                  <a:pt x="1200" y="659"/>
                </a:lnTo>
                <a:lnTo>
                  <a:pt x="1000" y="571"/>
                </a:lnTo>
                <a:lnTo>
                  <a:pt x="799" y="446"/>
                </a:lnTo>
                <a:lnTo>
                  <a:pt x="599" y="298"/>
                </a:lnTo>
                <a:lnTo>
                  <a:pt x="500" y="221"/>
                </a:lnTo>
                <a:lnTo>
                  <a:pt x="401" y="151"/>
                </a:lnTo>
                <a:lnTo>
                  <a:pt x="299" y="89"/>
                </a:lnTo>
                <a:lnTo>
                  <a:pt x="200" y="41"/>
                </a:lnTo>
                <a:lnTo>
                  <a:pt x="99" y="10"/>
                </a:lnTo>
                <a:lnTo>
                  <a:pt x="0" y="0"/>
                </a:lnTo>
              </a:path>
            </a:pathLst>
          </a:custGeom>
          <a:noFill/>
          <a:ln w="508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11271" name="Freeform 7"/>
          <p:cNvSpPr>
            <a:spLocks/>
          </p:cNvSpPr>
          <p:nvPr/>
        </p:nvSpPr>
        <p:spPr bwMode="auto">
          <a:xfrm>
            <a:off x="1497013" y="4699000"/>
            <a:ext cx="3016250" cy="1209675"/>
          </a:xfrm>
          <a:custGeom>
            <a:avLst/>
            <a:gdLst>
              <a:gd name="T0" fmla="*/ 0 w 1900"/>
              <a:gd name="T1" fmla="*/ 761 h 762"/>
              <a:gd name="T2" fmla="*/ 201 w 1900"/>
              <a:gd name="T3" fmla="*/ 753 h 762"/>
              <a:gd name="T4" fmla="*/ 300 w 1900"/>
              <a:gd name="T5" fmla="*/ 744 h 762"/>
              <a:gd name="T6" fmla="*/ 399 w 1900"/>
              <a:gd name="T7" fmla="*/ 732 h 762"/>
              <a:gd name="T8" fmla="*/ 500 w 1900"/>
              <a:gd name="T9" fmla="*/ 713 h 762"/>
              <a:gd name="T10" fmla="*/ 599 w 1900"/>
              <a:gd name="T11" fmla="*/ 690 h 762"/>
              <a:gd name="T12" fmla="*/ 701 w 1900"/>
              <a:gd name="T13" fmla="*/ 659 h 762"/>
              <a:gd name="T14" fmla="*/ 899 w 1900"/>
              <a:gd name="T15" fmla="*/ 571 h 762"/>
              <a:gd name="T16" fmla="*/ 1099 w 1900"/>
              <a:gd name="T17" fmla="*/ 446 h 762"/>
              <a:gd name="T18" fmla="*/ 1300 w 1900"/>
              <a:gd name="T19" fmla="*/ 298 h 762"/>
              <a:gd name="T20" fmla="*/ 1399 w 1900"/>
              <a:gd name="T21" fmla="*/ 221 h 762"/>
              <a:gd name="T22" fmla="*/ 1500 w 1900"/>
              <a:gd name="T23" fmla="*/ 151 h 762"/>
              <a:gd name="T24" fmla="*/ 1599 w 1900"/>
              <a:gd name="T25" fmla="*/ 89 h 762"/>
              <a:gd name="T26" fmla="*/ 1698 w 1900"/>
              <a:gd name="T27" fmla="*/ 41 h 762"/>
              <a:gd name="T28" fmla="*/ 1800 w 1900"/>
              <a:gd name="T29" fmla="*/ 10 h 762"/>
              <a:gd name="T30" fmla="*/ 1899 w 1900"/>
              <a:gd name="T31"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0" h="762">
                <a:moveTo>
                  <a:pt x="0" y="761"/>
                </a:moveTo>
                <a:lnTo>
                  <a:pt x="201" y="753"/>
                </a:lnTo>
                <a:lnTo>
                  <a:pt x="300" y="744"/>
                </a:lnTo>
                <a:lnTo>
                  <a:pt x="399" y="732"/>
                </a:lnTo>
                <a:lnTo>
                  <a:pt x="500" y="713"/>
                </a:lnTo>
                <a:lnTo>
                  <a:pt x="599" y="690"/>
                </a:lnTo>
                <a:lnTo>
                  <a:pt x="701" y="659"/>
                </a:lnTo>
                <a:lnTo>
                  <a:pt x="899" y="571"/>
                </a:lnTo>
                <a:lnTo>
                  <a:pt x="1099" y="446"/>
                </a:lnTo>
                <a:lnTo>
                  <a:pt x="1300" y="298"/>
                </a:lnTo>
                <a:lnTo>
                  <a:pt x="1399" y="221"/>
                </a:lnTo>
                <a:lnTo>
                  <a:pt x="1500" y="151"/>
                </a:lnTo>
                <a:lnTo>
                  <a:pt x="1599" y="89"/>
                </a:lnTo>
                <a:lnTo>
                  <a:pt x="1698" y="41"/>
                </a:lnTo>
                <a:lnTo>
                  <a:pt x="1800" y="10"/>
                </a:lnTo>
                <a:lnTo>
                  <a:pt x="1899" y="0"/>
                </a:lnTo>
              </a:path>
            </a:pathLst>
          </a:custGeom>
          <a:noFill/>
          <a:ln w="50800" cap="rnd"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11272" name="Freeform 8"/>
          <p:cNvSpPr>
            <a:spLocks/>
          </p:cNvSpPr>
          <p:nvPr/>
        </p:nvSpPr>
        <p:spPr bwMode="auto">
          <a:xfrm>
            <a:off x="4511675" y="4087813"/>
            <a:ext cx="2041525" cy="1820862"/>
          </a:xfrm>
          <a:custGeom>
            <a:avLst/>
            <a:gdLst>
              <a:gd name="T0" fmla="*/ 1285 w 1286"/>
              <a:gd name="T1" fmla="*/ 1146 h 1147"/>
              <a:gd name="T2" fmla="*/ 1150 w 1286"/>
              <a:gd name="T3" fmla="*/ 1131 h 1147"/>
              <a:gd name="T4" fmla="*/ 1082 w 1286"/>
              <a:gd name="T5" fmla="*/ 1119 h 1147"/>
              <a:gd name="T6" fmla="*/ 1014 w 1286"/>
              <a:gd name="T7" fmla="*/ 1100 h 1147"/>
              <a:gd name="T8" fmla="*/ 946 w 1286"/>
              <a:gd name="T9" fmla="*/ 1075 h 1147"/>
              <a:gd name="T10" fmla="*/ 880 w 1286"/>
              <a:gd name="T11" fmla="*/ 1038 h 1147"/>
              <a:gd name="T12" fmla="*/ 812 w 1286"/>
              <a:gd name="T13" fmla="*/ 993 h 1147"/>
              <a:gd name="T14" fmla="*/ 675 w 1286"/>
              <a:gd name="T15" fmla="*/ 858 h 1147"/>
              <a:gd name="T16" fmla="*/ 541 w 1286"/>
              <a:gd name="T17" fmla="*/ 672 h 1147"/>
              <a:gd name="T18" fmla="*/ 407 w 1286"/>
              <a:gd name="T19" fmla="*/ 447 h 1147"/>
              <a:gd name="T20" fmla="*/ 339 w 1286"/>
              <a:gd name="T21" fmla="*/ 333 h 1147"/>
              <a:gd name="T22" fmla="*/ 270 w 1286"/>
              <a:gd name="T23" fmla="*/ 225 h 1147"/>
              <a:gd name="T24" fmla="*/ 202 w 1286"/>
              <a:gd name="T25" fmla="*/ 132 h 1147"/>
              <a:gd name="T26" fmla="*/ 136 w 1286"/>
              <a:gd name="T27" fmla="*/ 60 h 1147"/>
              <a:gd name="T28" fmla="*/ 68 w 1286"/>
              <a:gd name="T29" fmla="*/ 14 h 1147"/>
              <a:gd name="T30" fmla="*/ 0 w 1286"/>
              <a:gd name="T31"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6" h="1147">
                <a:moveTo>
                  <a:pt x="1285" y="1146"/>
                </a:moveTo>
                <a:lnTo>
                  <a:pt x="1150" y="1131"/>
                </a:lnTo>
                <a:lnTo>
                  <a:pt x="1082" y="1119"/>
                </a:lnTo>
                <a:lnTo>
                  <a:pt x="1014" y="1100"/>
                </a:lnTo>
                <a:lnTo>
                  <a:pt x="946" y="1075"/>
                </a:lnTo>
                <a:lnTo>
                  <a:pt x="880" y="1038"/>
                </a:lnTo>
                <a:lnTo>
                  <a:pt x="812" y="993"/>
                </a:lnTo>
                <a:lnTo>
                  <a:pt x="675" y="858"/>
                </a:lnTo>
                <a:lnTo>
                  <a:pt x="541" y="672"/>
                </a:lnTo>
                <a:lnTo>
                  <a:pt x="407" y="447"/>
                </a:lnTo>
                <a:lnTo>
                  <a:pt x="339" y="333"/>
                </a:lnTo>
                <a:lnTo>
                  <a:pt x="270" y="225"/>
                </a:lnTo>
                <a:lnTo>
                  <a:pt x="202" y="132"/>
                </a:lnTo>
                <a:lnTo>
                  <a:pt x="136" y="60"/>
                </a:lnTo>
                <a:lnTo>
                  <a:pt x="68" y="14"/>
                </a:lnTo>
                <a:lnTo>
                  <a:pt x="0" y="0"/>
                </a:lnTo>
              </a:path>
            </a:pathLst>
          </a:custGeom>
          <a:noFill/>
          <a:ln w="50800" cap="rnd"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11273" name="Freeform 9"/>
          <p:cNvSpPr>
            <a:spLocks/>
          </p:cNvSpPr>
          <p:nvPr/>
        </p:nvSpPr>
        <p:spPr bwMode="auto">
          <a:xfrm>
            <a:off x="2471738" y="4087813"/>
            <a:ext cx="2041525" cy="1820862"/>
          </a:xfrm>
          <a:custGeom>
            <a:avLst/>
            <a:gdLst>
              <a:gd name="T0" fmla="*/ 0 w 1286"/>
              <a:gd name="T1" fmla="*/ 1146 h 1147"/>
              <a:gd name="T2" fmla="*/ 136 w 1286"/>
              <a:gd name="T3" fmla="*/ 1131 h 1147"/>
              <a:gd name="T4" fmla="*/ 204 w 1286"/>
              <a:gd name="T5" fmla="*/ 1119 h 1147"/>
              <a:gd name="T6" fmla="*/ 270 w 1286"/>
              <a:gd name="T7" fmla="*/ 1100 h 1147"/>
              <a:gd name="T8" fmla="*/ 339 w 1286"/>
              <a:gd name="T9" fmla="*/ 1075 h 1147"/>
              <a:gd name="T10" fmla="*/ 407 w 1286"/>
              <a:gd name="T11" fmla="*/ 1038 h 1147"/>
              <a:gd name="T12" fmla="*/ 473 w 1286"/>
              <a:gd name="T13" fmla="*/ 993 h 1147"/>
              <a:gd name="T14" fmla="*/ 609 w 1286"/>
              <a:gd name="T15" fmla="*/ 858 h 1147"/>
              <a:gd name="T16" fmla="*/ 743 w 1286"/>
              <a:gd name="T17" fmla="*/ 672 h 1147"/>
              <a:gd name="T18" fmla="*/ 880 w 1286"/>
              <a:gd name="T19" fmla="*/ 447 h 1147"/>
              <a:gd name="T20" fmla="*/ 946 w 1286"/>
              <a:gd name="T21" fmla="*/ 333 h 1147"/>
              <a:gd name="T22" fmla="*/ 1014 w 1286"/>
              <a:gd name="T23" fmla="*/ 225 h 1147"/>
              <a:gd name="T24" fmla="*/ 1082 w 1286"/>
              <a:gd name="T25" fmla="*/ 132 h 1147"/>
              <a:gd name="T26" fmla="*/ 1150 w 1286"/>
              <a:gd name="T27" fmla="*/ 60 h 1147"/>
              <a:gd name="T28" fmla="*/ 1217 w 1286"/>
              <a:gd name="T29" fmla="*/ 14 h 1147"/>
              <a:gd name="T30" fmla="*/ 1285 w 1286"/>
              <a:gd name="T31"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6" h="1147">
                <a:moveTo>
                  <a:pt x="0" y="1146"/>
                </a:moveTo>
                <a:lnTo>
                  <a:pt x="136" y="1131"/>
                </a:lnTo>
                <a:lnTo>
                  <a:pt x="204" y="1119"/>
                </a:lnTo>
                <a:lnTo>
                  <a:pt x="270" y="1100"/>
                </a:lnTo>
                <a:lnTo>
                  <a:pt x="339" y="1075"/>
                </a:lnTo>
                <a:lnTo>
                  <a:pt x="407" y="1038"/>
                </a:lnTo>
                <a:lnTo>
                  <a:pt x="473" y="993"/>
                </a:lnTo>
                <a:lnTo>
                  <a:pt x="609" y="858"/>
                </a:lnTo>
                <a:lnTo>
                  <a:pt x="743" y="672"/>
                </a:lnTo>
                <a:lnTo>
                  <a:pt x="880" y="447"/>
                </a:lnTo>
                <a:lnTo>
                  <a:pt x="946" y="333"/>
                </a:lnTo>
                <a:lnTo>
                  <a:pt x="1014" y="225"/>
                </a:lnTo>
                <a:lnTo>
                  <a:pt x="1082" y="132"/>
                </a:lnTo>
                <a:lnTo>
                  <a:pt x="1150" y="60"/>
                </a:lnTo>
                <a:lnTo>
                  <a:pt x="1217" y="14"/>
                </a:lnTo>
                <a:lnTo>
                  <a:pt x="1285" y="0"/>
                </a:lnTo>
              </a:path>
            </a:pathLst>
          </a:custGeom>
          <a:noFill/>
          <a:ln w="50800" cap="rnd"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11274" name="Rectangle 10"/>
          <p:cNvSpPr>
            <a:spLocks noChangeArrowheads="1"/>
          </p:cNvSpPr>
          <p:nvPr/>
        </p:nvSpPr>
        <p:spPr bwMode="auto">
          <a:xfrm>
            <a:off x="7861300" y="5783263"/>
            <a:ext cx="2936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auto" hangingPunct="0">
              <a:spcBef>
                <a:spcPts val="0"/>
              </a:spcBef>
              <a:spcAft>
                <a:spcPts val="0"/>
              </a:spcAft>
            </a:pPr>
            <a:r>
              <a:rPr lang="en-US" altLang="el-GR" sz="3200">
                <a:solidFill>
                  <a:prstClr val="black"/>
                </a:solidFill>
                <a:latin typeface="Calibri"/>
                <a:ea typeface="+mn-ea"/>
              </a:rPr>
              <a:t>t</a:t>
            </a:r>
          </a:p>
        </p:txBody>
      </p:sp>
      <p:sp>
        <p:nvSpPr>
          <p:cNvPr id="11275" name="Line 11"/>
          <p:cNvSpPr>
            <a:spLocks noChangeShapeType="1"/>
          </p:cNvSpPr>
          <p:nvPr/>
        </p:nvSpPr>
        <p:spPr bwMode="auto">
          <a:xfrm flipH="1">
            <a:off x="4495800" y="3429000"/>
            <a:ext cx="0" cy="259080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76" name="Freeform 12"/>
          <p:cNvSpPr>
            <a:spLocks/>
          </p:cNvSpPr>
          <p:nvPr/>
        </p:nvSpPr>
        <p:spPr bwMode="auto">
          <a:xfrm>
            <a:off x="4511675" y="3381375"/>
            <a:ext cx="1365250" cy="2527300"/>
          </a:xfrm>
          <a:custGeom>
            <a:avLst/>
            <a:gdLst>
              <a:gd name="T0" fmla="*/ 859 w 860"/>
              <a:gd name="T1" fmla="*/ 1591 h 1592"/>
              <a:gd name="T2" fmla="*/ 770 w 860"/>
              <a:gd name="T3" fmla="*/ 1572 h 1592"/>
              <a:gd name="T4" fmla="*/ 725 w 860"/>
              <a:gd name="T5" fmla="*/ 1554 h 1592"/>
              <a:gd name="T6" fmla="*/ 679 w 860"/>
              <a:gd name="T7" fmla="*/ 1529 h 1592"/>
              <a:gd name="T8" fmla="*/ 634 w 860"/>
              <a:gd name="T9" fmla="*/ 1492 h 1592"/>
              <a:gd name="T10" fmla="*/ 589 w 860"/>
              <a:gd name="T11" fmla="*/ 1442 h 1592"/>
              <a:gd name="T12" fmla="*/ 543 w 860"/>
              <a:gd name="T13" fmla="*/ 1378 h 1592"/>
              <a:gd name="T14" fmla="*/ 452 w 860"/>
              <a:gd name="T15" fmla="*/ 1192 h 1592"/>
              <a:gd name="T16" fmla="*/ 361 w 860"/>
              <a:gd name="T17" fmla="*/ 933 h 1592"/>
              <a:gd name="T18" fmla="*/ 272 w 860"/>
              <a:gd name="T19" fmla="*/ 621 h 1592"/>
              <a:gd name="T20" fmla="*/ 227 w 860"/>
              <a:gd name="T21" fmla="*/ 462 h 1592"/>
              <a:gd name="T22" fmla="*/ 182 w 860"/>
              <a:gd name="T23" fmla="*/ 313 h 1592"/>
              <a:gd name="T24" fmla="*/ 136 w 860"/>
              <a:gd name="T25" fmla="*/ 184 h 1592"/>
              <a:gd name="T26" fmla="*/ 91 w 860"/>
              <a:gd name="T27" fmla="*/ 85 h 1592"/>
              <a:gd name="T28" fmla="*/ 45 w 860"/>
              <a:gd name="T29" fmla="*/ 21 h 1592"/>
              <a:gd name="T30" fmla="*/ 0 w 860"/>
              <a:gd name="T3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0" h="1592">
                <a:moveTo>
                  <a:pt x="859" y="1591"/>
                </a:moveTo>
                <a:lnTo>
                  <a:pt x="770" y="1572"/>
                </a:lnTo>
                <a:lnTo>
                  <a:pt x="725" y="1554"/>
                </a:lnTo>
                <a:lnTo>
                  <a:pt x="679" y="1529"/>
                </a:lnTo>
                <a:lnTo>
                  <a:pt x="634" y="1492"/>
                </a:lnTo>
                <a:lnTo>
                  <a:pt x="589" y="1442"/>
                </a:lnTo>
                <a:lnTo>
                  <a:pt x="543" y="1378"/>
                </a:lnTo>
                <a:lnTo>
                  <a:pt x="452" y="1192"/>
                </a:lnTo>
                <a:lnTo>
                  <a:pt x="361" y="933"/>
                </a:lnTo>
                <a:lnTo>
                  <a:pt x="272" y="621"/>
                </a:lnTo>
                <a:lnTo>
                  <a:pt x="227" y="462"/>
                </a:lnTo>
                <a:lnTo>
                  <a:pt x="182" y="313"/>
                </a:lnTo>
                <a:lnTo>
                  <a:pt x="136" y="184"/>
                </a:lnTo>
                <a:lnTo>
                  <a:pt x="91" y="85"/>
                </a:lnTo>
                <a:lnTo>
                  <a:pt x="45" y="21"/>
                </a:lnTo>
                <a:lnTo>
                  <a:pt x="0" y="0"/>
                </a:lnTo>
              </a:path>
            </a:pathLst>
          </a:custGeom>
          <a:noFill/>
          <a:ln w="508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11277" name="Freeform 13"/>
          <p:cNvSpPr>
            <a:spLocks/>
          </p:cNvSpPr>
          <p:nvPr/>
        </p:nvSpPr>
        <p:spPr bwMode="auto">
          <a:xfrm>
            <a:off x="3146425" y="3381375"/>
            <a:ext cx="1366838" cy="2527300"/>
          </a:xfrm>
          <a:custGeom>
            <a:avLst/>
            <a:gdLst>
              <a:gd name="T0" fmla="*/ 0 w 861"/>
              <a:gd name="T1" fmla="*/ 1591 h 1592"/>
              <a:gd name="T2" fmla="*/ 91 w 861"/>
              <a:gd name="T3" fmla="*/ 1572 h 1592"/>
              <a:gd name="T4" fmla="*/ 137 w 861"/>
              <a:gd name="T5" fmla="*/ 1554 h 1592"/>
              <a:gd name="T6" fmla="*/ 182 w 861"/>
              <a:gd name="T7" fmla="*/ 1529 h 1592"/>
              <a:gd name="T8" fmla="*/ 226 w 861"/>
              <a:gd name="T9" fmla="*/ 1492 h 1592"/>
              <a:gd name="T10" fmla="*/ 271 w 861"/>
              <a:gd name="T11" fmla="*/ 1442 h 1592"/>
              <a:gd name="T12" fmla="*/ 316 w 861"/>
              <a:gd name="T13" fmla="*/ 1378 h 1592"/>
              <a:gd name="T14" fmla="*/ 407 w 861"/>
              <a:gd name="T15" fmla="*/ 1192 h 1592"/>
              <a:gd name="T16" fmla="*/ 498 w 861"/>
              <a:gd name="T17" fmla="*/ 933 h 1592"/>
              <a:gd name="T18" fmla="*/ 589 w 861"/>
              <a:gd name="T19" fmla="*/ 621 h 1592"/>
              <a:gd name="T20" fmla="*/ 635 w 861"/>
              <a:gd name="T21" fmla="*/ 462 h 1592"/>
              <a:gd name="T22" fmla="*/ 680 w 861"/>
              <a:gd name="T23" fmla="*/ 313 h 1592"/>
              <a:gd name="T24" fmla="*/ 723 w 861"/>
              <a:gd name="T25" fmla="*/ 184 h 1592"/>
              <a:gd name="T26" fmla="*/ 769 w 861"/>
              <a:gd name="T27" fmla="*/ 85 h 1592"/>
              <a:gd name="T28" fmla="*/ 814 w 861"/>
              <a:gd name="T29" fmla="*/ 21 h 1592"/>
              <a:gd name="T30" fmla="*/ 860 w 861"/>
              <a:gd name="T3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1" h="1592">
                <a:moveTo>
                  <a:pt x="0" y="1591"/>
                </a:moveTo>
                <a:lnTo>
                  <a:pt x="91" y="1572"/>
                </a:lnTo>
                <a:lnTo>
                  <a:pt x="137" y="1554"/>
                </a:lnTo>
                <a:lnTo>
                  <a:pt x="182" y="1529"/>
                </a:lnTo>
                <a:lnTo>
                  <a:pt x="226" y="1492"/>
                </a:lnTo>
                <a:lnTo>
                  <a:pt x="271" y="1442"/>
                </a:lnTo>
                <a:lnTo>
                  <a:pt x="316" y="1378"/>
                </a:lnTo>
                <a:lnTo>
                  <a:pt x="407" y="1192"/>
                </a:lnTo>
                <a:lnTo>
                  <a:pt x="498" y="933"/>
                </a:lnTo>
                <a:lnTo>
                  <a:pt x="589" y="621"/>
                </a:lnTo>
                <a:lnTo>
                  <a:pt x="635" y="462"/>
                </a:lnTo>
                <a:lnTo>
                  <a:pt x="680" y="313"/>
                </a:lnTo>
                <a:lnTo>
                  <a:pt x="723" y="184"/>
                </a:lnTo>
                <a:lnTo>
                  <a:pt x="769" y="85"/>
                </a:lnTo>
                <a:lnTo>
                  <a:pt x="814" y="21"/>
                </a:lnTo>
                <a:lnTo>
                  <a:pt x="860" y="0"/>
                </a:lnTo>
              </a:path>
            </a:pathLst>
          </a:custGeom>
          <a:noFill/>
          <a:ln w="508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11278" name="Line 14"/>
          <p:cNvSpPr>
            <a:spLocks noChangeShapeType="1"/>
          </p:cNvSpPr>
          <p:nvPr/>
        </p:nvSpPr>
        <p:spPr bwMode="auto">
          <a:xfrm>
            <a:off x="7745413"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79" name="Line 15"/>
          <p:cNvSpPr>
            <a:spLocks noChangeShapeType="1"/>
          </p:cNvSpPr>
          <p:nvPr/>
        </p:nvSpPr>
        <p:spPr bwMode="auto">
          <a:xfrm>
            <a:off x="7099300"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0" name="Line 16"/>
          <p:cNvSpPr>
            <a:spLocks noChangeShapeType="1"/>
          </p:cNvSpPr>
          <p:nvPr/>
        </p:nvSpPr>
        <p:spPr bwMode="auto">
          <a:xfrm>
            <a:off x="6450013"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1" name="Line 17"/>
          <p:cNvSpPr>
            <a:spLocks noChangeShapeType="1"/>
          </p:cNvSpPr>
          <p:nvPr/>
        </p:nvSpPr>
        <p:spPr bwMode="auto">
          <a:xfrm>
            <a:off x="5803900"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2" name="Line 18"/>
          <p:cNvSpPr>
            <a:spLocks noChangeShapeType="1"/>
          </p:cNvSpPr>
          <p:nvPr/>
        </p:nvSpPr>
        <p:spPr bwMode="auto">
          <a:xfrm>
            <a:off x="5157788"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3" name="Line 19"/>
          <p:cNvSpPr>
            <a:spLocks noChangeShapeType="1"/>
          </p:cNvSpPr>
          <p:nvPr/>
        </p:nvSpPr>
        <p:spPr bwMode="auto">
          <a:xfrm>
            <a:off x="4511675"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4" name="Line 20"/>
          <p:cNvSpPr>
            <a:spLocks noChangeShapeType="1"/>
          </p:cNvSpPr>
          <p:nvPr/>
        </p:nvSpPr>
        <p:spPr bwMode="auto">
          <a:xfrm>
            <a:off x="3865563"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5" name="Line 21"/>
          <p:cNvSpPr>
            <a:spLocks noChangeShapeType="1"/>
          </p:cNvSpPr>
          <p:nvPr/>
        </p:nvSpPr>
        <p:spPr bwMode="auto">
          <a:xfrm>
            <a:off x="3219450"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6" name="Line 22"/>
          <p:cNvSpPr>
            <a:spLocks noChangeShapeType="1"/>
          </p:cNvSpPr>
          <p:nvPr/>
        </p:nvSpPr>
        <p:spPr bwMode="auto">
          <a:xfrm>
            <a:off x="2573338"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7" name="Line 23"/>
          <p:cNvSpPr>
            <a:spLocks noChangeShapeType="1"/>
          </p:cNvSpPr>
          <p:nvPr/>
        </p:nvSpPr>
        <p:spPr bwMode="auto">
          <a:xfrm>
            <a:off x="1927225" y="5924550"/>
            <a:ext cx="0" cy="15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88" name="Rectangle 24"/>
          <p:cNvSpPr>
            <a:spLocks noChangeArrowheads="1"/>
          </p:cNvSpPr>
          <p:nvPr/>
        </p:nvSpPr>
        <p:spPr bwMode="auto">
          <a:xfrm>
            <a:off x="4114800" y="5943600"/>
            <a:ext cx="7969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auto" hangingPunct="0">
              <a:spcBef>
                <a:spcPct val="50000"/>
              </a:spcBef>
              <a:spcAft>
                <a:spcPts val="0"/>
              </a:spcAft>
            </a:pPr>
            <a:r>
              <a:rPr lang="en-US" altLang="el-GR" sz="2800">
                <a:solidFill>
                  <a:prstClr val="black"/>
                </a:solidFill>
                <a:latin typeface="Calibri"/>
                <a:ea typeface="+mn-ea"/>
              </a:rPr>
              <a:t>0</a:t>
            </a:r>
          </a:p>
        </p:txBody>
      </p:sp>
      <p:sp>
        <p:nvSpPr>
          <p:cNvPr id="11289" name="Line 25"/>
          <p:cNvSpPr>
            <a:spLocks noChangeShapeType="1"/>
          </p:cNvSpPr>
          <p:nvPr/>
        </p:nvSpPr>
        <p:spPr bwMode="auto">
          <a:xfrm flipH="1">
            <a:off x="5978525" y="4800600"/>
            <a:ext cx="685800" cy="685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90" name="Rectangle 26"/>
          <p:cNvSpPr>
            <a:spLocks noChangeArrowheads="1"/>
          </p:cNvSpPr>
          <p:nvPr/>
        </p:nvSpPr>
        <p:spPr bwMode="auto">
          <a:xfrm>
            <a:off x="6477000" y="4419600"/>
            <a:ext cx="1787525" cy="4064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auto" hangingPunct="0">
              <a:spcBef>
                <a:spcPct val="50000"/>
              </a:spcBef>
              <a:spcAft>
                <a:spcPts val="0"/>
              </a:spcAft>
            </a:pPr>
            <a:r>
              <a:rPr lang="en-US" altLang="el-GR" sz="2000" i="1" dirty="0">
                <a:solidFill>
                  <a:prstClr val="black"/>
                </a:solidFill>
                <a:latin typeface="Calibri"/>
                <a:ea typeface="+mn-ea"/>
              </a:rPr>
              <a:t>t  </a:t>
            </a:r>
            <a:r>
              <a:rPr lang="en-US" altLang="el-GR" sz="2000" dirty="0">
                <a:solidFill>
                  <a:prstClr val="black"/>
                </a:solidFill>
                <a:latin typeface="Calibri"/>
                <a:ea typeface="+mn-ea"/>
              </a:rPr>
              <a:t>(</a:t>
            </a:r>
            <a:r>
              <a:rPr lang="el-GR" altLang="el-GR" sz="2000" i="1" dirty="0" err="1">
                <a:solidFill>
                  <a:prstClr val="black"/>
                </a:solidFill>
                <a:latin typeface="Calibri"/>
                <a:ea typeface="+mn-ea"/>
              </a:rPr>
              <a:t>β.ε</a:t>
            </a:r>
            <a:r>
              <a:rPr lang="el-GR" altLang="el-GR" sz="2000" i="1" dirty="0">
                <a:solidFill>
                  <a:prstClr val="black"/>
                </a:solidFill>
                <a:latin typeface="Calibri"/>
                <a:ea typeface="+mn-ea"/>
              </a:rPr>
              <a:t>.</a:t>
            </a:r>
            <a:r>
              <a:rPr lang="en-US" altLang="el-GR" sz="2000" dirty="0">
                <a:solidFill>
                  <a:prstClr val="black"/>
                </a:solidFill>
                <a:latin typeface="Calibri"/>
                <a:ea typeface="+mn-ea"/>
              </a:rPr>
              <a:t> = 5)</a:t>
            </a:r>
          </a:p>
        </p:txBody>
      </p:sp>
      <p:sp>
        <p:nvSpPr>
          <p:cNvPr id="11291" name="Line 27"/>
          <p:cNvSpPr>
            <a:spLocks noChangeShapeType="1"/>
          </p:cNvSpPr>
          <p:nvPr/>
        </p:nvSpPr>
        <p:spPr bwMode="auto">
          <a:xfrm flipH="1">
            <a:off x="5140325" y="4038600"/>
            <a:ext cx="927100" cy="685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92" name="Rectangle 28"/>
          <p:cNvSpPr>
            <a:spLocks noChangeArrowheads="1"/>
          </p:cNvSpPr>
          <p:nvPr/>
        </p:nvSpPr>
        <p:spPr bwMode="auto">
          <a:xfrm>
            <a:off x="5638800" y="3657600"/>
            <a:ext cx="1787525" cy="406400"/>
          </a:xfrm>
          <a:prstGeom prst="rect">
            <a:avLst/>
          </a:prstGeom>
          <a:solidFill>
            <a:srgbClr val="C7DAF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auto" hangingPunct="0">
              <a:spcBef>
                <a:spcPct val="50000"/>
              </a:spcBef>
              <a:spcAft>
                <a:spcPts val="0"/>
              </a:spcAft>
            </a:pPr>
            <a:r>
              <a:rPr lang="en-US" altLang="el-GR" sz="2000" dirty="0">
                <a:solidFill>
                  <a:prstClr val="black"/>
                </a:solidFill>
                <a:latin typeface="Calibri"/>
                <a:ea typeface="+mn-ea"/>
              </a:rPr>
              <a:t> </a:t>
            </a:r>
            <a:r>
              <a:rPr lang="en-US" altLang="el-GR" sz="2000" i="1" dirty="0">
                <a:solidFill>
                  <a:prstClr val="black"/>
                </a:solidFill>
                <a:latin typeface="Calibri"/>
                <a:ea typeface="+mn-ea"/>
              </a:rPr>
              <a:t>t  </a:t>
            </a:r>
            <a:r>
              <a:rPr lang="en-US" altLang="el-GR" sz="2000" dirty="0">
                <a:solidFill>
                  <a:prstClr val="black"/>
                </a:solidFill>
                <a:latin typeface="Calibri"/>
                <a:ea typeface="+mn-ea"/>
              </a:rPr>
              <a:t>(</a:t>
            </a:r>
            <a:r>
              <a:rPr lang="el-GR" altLang="el-GR" sz="2000" i="1" dirty="0" err="1">
                <a:solidFill>
                  <a:prstClr val="black"/>
                </a:solidFill>
                <a:latin typeface="Calibri"/>
                <a:ea typeface="+mn-ea"/>
              </a:rPr>
              <a:t>β.ε</a:t>
            </a:r>
            <a:r>
              <a:rPr lang="el-GR" altLang="el-GR" sz="2000" i="1" dirty="0">
                <a:solidFill>
                  <a:prstClr val="black"/>
                </a:solidFill>
                <a:latin typeface="Calibri"/>
                <a:ea typeface="+mn-ea"/>
              </a:rPr>
              <a:t>.</a:t>
            </a:r>
            <a:r>
              <a:rPr lang="en-US" altLang="el-GR" sz="2000" dirty="0">
                <a:solidFill>
                  <a:prstClr val="black"/>
                </a:solidFill>
                <a:latin typeface="Calibri"/>
                <a:ea typeface="+mn-ea"/>
              </a:rPr>
              <a:t> = 13)</a:t>
            </a:r>
          </a:p>
        </p:txBody>
      </p:sp>
      <p:sp>
        <p:nvSpPr>
          <p:cNvPr id="11293" name="Rectangle 29"/>
          <p:cNvSpPr>
            <a:spLocks noChangeArrowheads="1"/>
          </p:cNvSpPr>
          <p:nvPr/>
        </p:nvSpPr>
        <p:spPr bwMode="auto">
          <a:xfrm>
            <a:off x="304800" y="3962400"/>
            <a:ext cx="3276600" cy="1074653"/>
          </a:xfrm>
          <a:prstGeom prst="rect">
            <a:avLst/>
          </a:prstGeom>
          <a:solidFill>
            <a:srgbClr val="FDE0B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fontAlgn="auto" hangingPunct="0">
              <a:lnSpc>
                <a:spcPct val="80000"/>
              </a:lnSpc>
              <a:spcBef>
                <a:spcPct val="50000"/>
              </a:spcBef>
              <a:spcAft>
                <a:spcPts val="0"/>
              </a:spcAft>
            </a:pPr>
            <a:r>
              <a:rPr lang="el-GR" altLang="el-GR" sz="2000" dirty="0">
                <a:solidFill>
                  <a:prstClr val="black"/>
                </a:solidFill>
                <a:latin typeface="Calibri"/>
                <a:ea typeface="+mn-ea"/>
              </a:rPr>
              <a:t>Η </a:t>
            </a:r>
            <a:r>
              <a:rPr lang="en-US" altLang="el-GR" sz="2000" dirty="0">
                <a:solidFill>
                  <a:prstClr val="black"/>
                </a:solidFill>
                <a:latin typeface="Calibri"/>
                <a:ea typeface="+mn-ea"/>
              </a:rPr>
              <a:t>t</a:t>
            </a:r>
            <a:r>
              <a:rPr lang="el-GR" altLang="el-GR" sz="2000" dirty="0">
                <a:solidFill>
                  <a:prstClr val="black"/>
                </a:solidFill>
                <a:latin typeface="Calibri"/>
                <a:ea typeface="+mn-ea"/>
              </a:rPr>
              <a:t> είναι «κωδωνοειδής» και συμμετρική</a:t>
            </a:r>
            <a:r>
              <a:rPr lang="en-US" altLang="el-GR" sz="2000" dirty="0">
                <a:solidFill>
                  <a:prstClr val="black"/>
                </a:solidFill>
                <a:latin typeface="Calibri"/>
                <a:ea typeface="+mn-ea"/>
              </a:rPr>
              <a:t>, </a:t>
            </a:r>
            <a:r>
              <a:rPr lang="el-GR" altLang="el-GR" sz="2000" dirty="0">
                <a:solidFill>
                  <a:prstClr val="black"/>
                </a:solidFill>
                <a:latin typeface="Calibri"/>
                <a:ea typeface="+mn-ea"/>
              </a:rPr>
              <a:t>αλλά έχει «παχύτερες» ουρές σε σχέση με την κανονική</a:t>
            </a:r>
            <a:endParaRPr lang="en-US" altLang="el-GR" sz="2000" dirty="0">
              <a:solidFill>
                <a:prstClr val="black"/>
              </a:solidFill>
              <a:latin typeface="Calibri"/>
              <a:ea typeface="+mn-ea"/>
            </a:endParaRPr>
          </a:p>
        </p:txBody>
      </p:sp>
      <p:sp>
        <p:nvSpPr>
          <p:cNvPr id="11294" name="Line 30"/>
          <p:cNvSpPr>
            <a:spLocks noChangeShapeType="1"/>
          </p:cNvSpPr>
          <p:nvPr/>
        </p:nvSpPr>
        <p:spPr bwMode="auto">
          <a:xfrm>
            <a:off x="3921125" y="2895600"/>
            <a:ext cx="4572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95" name="Rectangle 31"/>
          <p:cNvSpPr>
            <a:spLocks noChangeArrowheads="1"/>
          </p:cNvSpPr>
          <p:nvPr/>
        </p:nvSpPr>
        <p:spPr bwMode="auto">
          <a:xfrm>
            <a:off x="2209800" y="2514600"/>
            <a:ext cx="1787525" cy="705321"/>
          </a:xfrm>
          <a:prstGeom prst="rect">
            <a:avLst/>
          </a:prstGeom>
          <a:solidFill>
            <a:srgbClr val="FFE98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auto" hangingPunct="0">
              <a:spcBef>
                <a:spcPct val="50000"/>
              </a:spcBef>
              <a:spcAft>
                <a:spcPts val="0"/>
              </a:spcAft>
            </a:pPr>
            <a:r>
              <a:rPr lang="el-GR" altLang="el-GR" sz="2000" dirty="0">
                <a:solidFill>
                  <a:prstClr val="black"/>
                </a:solidFill>
                <a:latin typeface="Calibri"/>
                <a:ea typeface="+mn-ea"/>
              </a:rPr>
              <a:t>Τυπική κανονική</a:t>
            </a:r>
            <a:endParaRPr lang="en-US" altLang="el-GR" sz="2000" dirty="0">
              <a:solidFill>
                <a:prstClr val="black"/>
              </a:solidFill>
              <a:latin typeface="Calibri"/>
              <a:ea typeface="+mn-ea"/>
            </a:endParaRPr>
          </a:p>
        </p:txBody>
      </p:sp>
      <p:sp>
        <p:nvSpPr>
          <p:cNvPr id="11296" name="Line 32"/>
          <p:cNvSpPr>
            <a:spLocks noChangeShapeType="1"/>
          </p:cNvSpPr>
          <p:nvPr/>
        </p:nvSpPr>
        <p:spPr bwMode="auto">
          <a:xfrm>
            <a:off x="1295400" y="6019800"/>
            <a:ext cx="6400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l-GR" sz="1800">
              <a:solidFill>
                <a:prstClr val="black"/>
              </a:solidFill>
              <a:latin typeface="Calibri"/>
              <a:ea typeface="+mn-ea"/>
            </a:endParaRPr>
          </a:p>
        </p:txBody>
      </p:sp>
      <p:sp>
        <p:nvSpPr>
          <p:cNvPr id="11298" name="Line 34"/>
          <p:cNvSpPr>
            <a:spLocks noChangeShapeType="1"/>
          </p:cNvSpPr>
          <p:nvPr/>
        </p:nvSpPr>
        <p:spPr bwMode="auto">
          <a:xfrm>
            <a:off x="2471738" y="1182624"/>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Tree>
    <p:extLst>
      <p:ext uri="{BB962C8B-B14F-4D97-AF65-F5344CB8AC3E}">
        <p14:creationId xmlns:p14="http://schemas.microsoft.com/office/powerpoint/2010/main" val="1907555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609600"/>
          </a:xfrm>
        </p:spPr>
        <p:txBody>
          <a:bodyPr>
            <a:normAutofit fontScale="90000"/>
          </a:bodyPr>
          <a:lstStyle/>
          <a:p>
            <a:r>
              <a:rPr lang="el-GR" altLang="el-GR" sz="3600" dirty="0" smtClean="0"/>
              <a:t>Το μέγεθος του δείγματος</a:t>
            </a:r>
            <a:endParaRPr lang="en-US" altLang="el-GR" sz="3600" dirty="0"/>
          </a:p>
        </p:txBody>
      </p:sp>
      <p:sp>
        <p:nvSpPr>
          <p:cNvPr id="13315" name="Rectangle 3"/>
          <p:cNvSpPr>
            <a:spLocks noGrp="1" noChangeArrowheads="1"/>
          </p:cNvSpPr>
          <p:nvPr>
            <p:ph type="body" idx="1"/>
          </p:nvPr>
        </p:nvSpPr>
        <p:spPr>
          <a:xfrm>
            <a:off x="1219200" y="1752600"/>
            <a:ext cx="6781800" cy="2667000"/>
          </a:xfrm>
        </p:spPr>
        <p:txBody>
          <a:bodyPr/>
          <a:lstStyle/>
          <a:p>
            <a:pPr marL="0" indent="0">
              <a:buNone/>
            </a:pPr>
            <a:r>
              <a:rPr lang="el-GR" altLang="el-GR" sz="2400" dirty="0" smtClean="0"/>
              <a:t>Το απαιτούμενο μέγεθος του δείγματος υπολογίζεται από το επιθυμητό </a:t>
            </a:r>
            <a:r>
              <a:rPr lang="el-GR" altLang="el-GR" sz="2400" dirty="0">
                <a:solidFill>
                  <a:srgbClr val="663300"/>
                </a:solidFill>
              </a:rPr>
              <a:t>στατιστικό σφάλμα </a:t>
            </a:r>
            <a:r>
              <a:rPr lang="en-US" altLang="el-GR" sz="2400" dirty="0" smtClean="0">
                <a:solidFill>
                  <a:srgbClr val="663300"/>
                </a:solidFill>
              </a:rPr>
              <a:t>(</a:t>
            </a:r>
            <a:r>
              <a:rPr lang="en-US" altLang="el-GR" sz="2400" dirty="0">
                <a:solidFill>
                  <a:srgbClr val="663300"/>
                </a:solidFill>
              </a:rPr>
              <a:t>e)</a:t>
            </a:r>
            <a:r>
              <a:rPr lang="en-US" altLang="el-GR" sz="2400" dirty="0"/>
              <a:t> </a:t>
            </a:r>
            <a:r>
              <a:rPr lang="el-GR" altLang="el-GR" sz="2400" dirty="0" smtClean="0"/>
              <a:t>για ένα συγκεκριμένο επίπεδο βεβαιότητας </a:t>
            </a:r>
            <a:r>
              <a:rPr lang="en-US" altLang="el-GR" sz="2400" dirty="0" smtClean="0"/>
              <a:t>(1 </a:t>
            </a:r>
            <a:r>
              <a:rPr lang="en-US" altLang="el-GR" sz="2400" dirty="0"/>
              <a:t>- </a:t>
            </a:r>
            <a:r>
              <a:rPr lang="en-US" altLang="el-GR" sz="2400" b="1" dirty="0">
                <a:sym typeface="Symbol" pitchFamily="18" charset="2"/>
              </a:rPr>
              <a:t></a:t>
            </a:r>
            <a:r>
              <a:rPr lang="en-US" altLang="el-GR" sz="2400" dirty="0" smtClean="0"/>
              <a:t>)</a:t>
            </a:r>
            <a:endParaRPr lang="el-GR" altLang="el-GR" sz="2400" dirty="0" smtClean="0"/>
          </a:p>
          <a:p>
            <a:pPr marL="0" indent="0">
              <a:buNone/>
            </a:pPr>
            <a:endParaRPr lang="en-US" altLang="el-GR" sz="2400" dirty="0"/>
          </a:p>
          <a:p>
            <a:pPr marL="0" indent="0">
              <a:lnSpc>
                <a:spcPct val="80000"/>
              </a:lnSpc>
              <a:buNone/>
            </a:pPr>
            <a:r>
              <a:rPr lang="el-GR" altLang="el-GR" sz="2400" dirty="0" smtClean="0"/>
              <a:t>Το στατιστικό σφάλμα ονομάζεται </a:t>
            </a:r>
            <a:r>
              <a:rPr lang="el-GR" altLang="el-GR" sz="2400" dirty="0" smtClean="0">
                <a:solidFill>
                  <a:srgbClr val="663300"/>
                </a:solidFill>
              </a:rPr>
              <a:t>σφάλμα δειγματοληψίας</a:t>
            </a:r>
            <a:endParaRPr lang="en-US" altLang="el-GR" sz="2400" dirty="0"/>
          </a:p>
        </p:txBody>
      </p:sp>
    </p:spTree>
    <p:extLst>
      <p:ext uri="{BB962C8B-B14F-4D97-AF65-F5344CB8AC3E}">
        <p14:creationId xmlns:p14="http://schemas.microsoft.com/office/powerpoint/2010/main" val="3441165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457200"/>
            <a:ext cx="7772400" cy="5638800"/>
          </a:xfrm>
        </p:spPr>
        <p:txBody>
          <a:bodyPr/>
          <a:lstStyle/>
          <a:p>
            <a:pPr marL="0" indent="0">
              <a:buNone/>
            </a:pPr>
            <a:r>
              <a:rPr lang="en-US" altLang="el-GR" dirty="0" smtClean="0"/>
              <a:t> </a:t>
            </a:r>
            <a:endParaRPr lang="en-US" altLang="el-GR" dirty="0"/>
          </a:p>
          <a:p>
            <a:endParaRPr lang="en-US" altLang="el-GR" dirty="0"/>
          </a:p>
        </p:txBody>
      </p:sp>
      <p:graphicFrame>
        <p:nvGraphicFramePr>
          <p:cNvPr id="14340" name="Object 4"/>
          <p:cNvGraphicFramePr>
            <a:graphicFrameLocks noChangeAspect="1"/>
          </p:cNvGraphicFramePr>
          <p:nvPr/>
        </p:nvGraphicFramePr>
        <p:xfrm>
          <a:off x="1447800" y="1066800"/>
          <a:ext cx="2362200" cy="1182688"/>
        </p:xfrm>
        <a:graphic>
          <a:graphicData uri="http://schemas.openxmlformats.org/presentationml/2006/ole">
            <mc:AlternateContent xmlns:mc="http://schemas.openxmlformats.org/markup-compatibility/2006">
              <mc:Choice xmlns:v="urn:schemas-microsoft-com:vml" Requires="v">
                <p:oleObj spid="_x0000_s98330" name="Equation" r:id="rId4" imgW="1218960" imgH="888840" progId="Equation.3">
                  <p:embed/>
                </p:oleObj>
              </mc:Choice>
              <mc:Fallback>
                <p:oleObj name="Equation" r:id="rId4" imgW="121896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066800"/>
                        <a:ext cx="2362200" cy="1182688"/>
                      </a:xfrm>
                      <a:prstGeom prst="rect">
                        <a:avLst/>
                      </a:prstGeom>
                      <a:noFill/>
                      <a:ln>
                        <a:noFill/>
                      </a:ln>
                      <a:effectLst/>
                      <a:extLst>
                        <a:ext uri="{909E8E84-426E-40DD-AFC4-6F175D3DCCD1}">
                          <a14:hiddenFill xmlns:a14="http://schemas.microsoft.com/office/drawing/2010/main">
                            <a:solidFill>
                              <a:srgbClr val="FDE0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Line 5"/>
          <p:cNvSpPr>
            <a:spLocks noChangeShapeType="1"/>
          </p:cNvSpPr>
          <p:nvPr/>
        </p:nvSpPr>
        <p:spPr bwMode="auto">
          <a:xfrm>
            <a:off x="4191000" y="1447800"/>
            <a:ext cx="762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graphicFrame>
        <p:nvGraphicFramePr>
          <p:cNvPr id="14342" name="Object 6"/>
          <p:cNvGraphicFramePr>
            <a:graphicFrameLocks noChangeAspect="1"/>
          </p:cNvGraphicFramePr>
          <p:nvPr/>
        </p:nvGraphicFramePr>
        <p:xfrm>
          <a:off x="5334000" y="1143000"/>
          <a:ext cx="3076575" cy="776288"/>
        </p:xfrm>
        <a:graphic>
          <a:graphicData uri="http://schemas.openxmlformats.org/presentationml/2006/ole">
            <mc:AlternateContent xmlns:mc="http://schemas.openxmlformats.org/markup-compatibility/2006">
              <mc:Choice xmlns:v="urn:schemas-microsoft-com:vml" Requires="v">
                <p:oleObj spid="_x0000_s98331" name="Equation" r:id="rId6" imgW="1587240" imgH="583920" progId="Equation.3">
                  <p:embed/>
                </p:oleObj>
              </mc:Choice>
              <mc:Fallback>
                <p:oleObj name="Equation" r:id="rId6" imgW="1587240" imgH="583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143000"/>
                        <a:ext cx="3076575" cy="776288"/>
                      </a:xfrm>
                      <a:prstGeom prst="rect">
                        <a:avLst/>
                      </a:prstGeom>
                      <a:noFill/>
                      <a:ln>
                        <a:noFill/>
                      </a:ln>
                      <a:effectLst/>
                      <a:extLst>
                        <a:ext uri="{909E8E84-426E-40DD-AFC4-6F175D3DCCD1}">
                          <a14:hiddenFill xmlns:a14="http://schemas.microsoft.com/office/drawing/2010/main">
                            <a:solidFill>
                              <a:srgbClr val="FDE0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Line 7"/>
          <p:cNvSpPr>
            <a:spLocks noChangeShapeType="1"/>
          </p:cNvSpPr>
          <p:nvPr/>
        </p:nvSpPr>
        <p:spPr bwMode="auto">
          <a:xfrm flipV="1">
            <a:off x="5943600" y="17526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sp>
        <p:nvSpPr>
          <p:cNvPr id="14344" name="Text Box 8"/>
          <p:cNvSpPr txBox="1">
            <a:spLocks noChangeArrowheads="1"/>
          </p:cNvSpPr>
          <p:nvPr/>
        </p:nvSpPr>
        <p:spPr bwMode="auto">
          <a:xfrm>
            <a:off x="5029200" y="2286000"/>
            <a:ext cx="3352800" cy="4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auto">
              <a:spcBef>
                <a:spcPct val="50000"/>
              </a:spcBef>
              <a:spcAft>
                <a:spcPts val="0"/>
              </a:spcAft>
            </a:pPr>
            <a:r>
              <a:rPr lang="el-GR" altLang="el-GR" sz="3200" dirty="0">
                <a:solidFill>
                  <a:prstClr val="black"/>
                </a:solidFill>
                <a:latin typeface="Calibri"/>
                <a:ea typeface="+mn-ea"/>
              </a:rPr>
              <a:t>Σφάλμα δειγματοληψίας</a:t>
            </a:r>
            <a:r>
              <a:rPr lang="en-US" altLang="el-GR" sz="3200" dirty="0">
                <a:solidFill>
                  <a:prstClr val="black"/>
                </a:solidFill>
                <a:latin typeface="Calibri"/>
                <a:ea typeface="+mn-ea"/>
              </a:rPr>
              <a:t> e</a:t>
            </a:r>
          </a:p>
        </p:txBody>
      </p:sp>
      <p:sp>
        <p:nvSpPr>
          <p:cNvPr id="14345" name="Line 9"/>
          <p:cNvSpPr>
            <a:spLocks noChangeShapeType="1"/>
          </p:cNvSpPr>
          <p:nvPr/>
        </p:nvSpPr>
        <p:spPr bwMode="auto">
          <a:xfrm>
            <a:off x="762000" y="3124200"/>
            <a:ext cx="1219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l-GR" sz="1800">
              <a:solidFill>
                <a:prstClr val="black"/>
              </a:solidFill>
              <a:latin typeface="Calibri"/>
              <a:ea typeface="+mn-ea"/>
            </a:endParaRPr>
          </a:p>
        </p:txBody>
      </p:sp>
      <p:graphicFrame>
        <p:nvGraphicFramePr>
          <p:cNvPr id="14346" name="Object 10"/>
          <p:cNvGraphicFramePr>
            <a:graphicFrameLocks noChangeAspect="1"/>
          </p:cNvGraphicFramePr>
          <p:nvPr/>
        </p:nvGraphicFramePr>
        <p:xfrm>
          <a:off x="2514600" y="2743200"/>
          <a:ext cx="1771650" cy="793750"/>
        </p:xfrm>
        <a:graphic>
          <a:graphicData uri="http://schemas.openxmlformats.org/presentationml/2006/ole">
            <mc:AlternateContent xmlns:mc="http://schemas.openxmlformats.org/markup-compatibility/2006">
              <mc:Choice xmlns:v="urn:schemas-microsoft-com:vml" Requires="v">
                <p:oleObj spid="_x0000_s98332" name="Equation" r:id="rId8" imgW="914400" imgH="596880" progId="Equation.3">
                  <p:embed/>
                </p:oleObj>
              </mc:Choice>
              <mc:Fallback>
                <p:oleObj name="Equation" r:id="rId8" imgW="914400" imgH="5968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743200"/>
                        <a:ext cx="1771650" cy="793750"/>
                      </a:xfrm>
                      <a:prstGeom prst="rect">
                        <a:avLst/>
                      </a:prstGeom>
                      <a:noFill/>
                      <a:ln>
                        <a:noFill/>
                      </a:ln>
                      <a:effectLst/>
                      <a:extLst>
                        <a:ext uri="{909E8E84-426E-40DD-AFC4-6F175D3DCCD1}">
                          <a14:hiddenFill xmlns:a14="http://schemas.microsoft.com/office/drawing/2010/main">
                            <a:solidFill>
                              <a:srgbClr val="FDE0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668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p:txBody>
          <a:bodyPr/>
          <a:lstStyle/>
          <a:p>
            <a:r>
              <a:rPr lang="el-GR" altLang="el-GR"/>
              <a:t>Κανονική κατανομή</a:t>
            </a:r>
            <a:endParaRPr lang="en-US" altLang="el-GR"/>
          </a:p>
        </p:txBody>
      </p:sp>
      <p:graphicFrame>
        <p:nvGraphicFramePr>
          <p:cNvPr id="30724" name="Object 4"/>
          <p:cNvGraphicFramePr>
            <a:graphicFrameLocks noGrp="1" noChangeAspect="1"/>
          </p:cNvGraphicFramePr>
          <p:nvPr>
            <p:ph type="body" idx="1"/>
          </p:nvPr>
        </p:nvGraphicFramePr>
        <p:xfrm>
          <a:off x="1143000" y="1676400"/>
          <a:ext cx="7162800" cy="4967288"/>
        </p:xfrm>
        <a:graphic>
          <a:graphicData uri="http://schemas.openxmlformats.org/presentationml/2006/ole">
            <mc:AlternateContent xmlns:mc="http://schemas.openxmlformats.org/markup-compatibility/2006">
              <mc:Choice xmlns:v="urn:schemas-microsoft-com:vml" Requires="v">
                <p:oleObj spid="_x0000_s99332" name="STATISTICA Graph" r:id="rId3" imgW="6044400" imgH="4191480" progId="STATISTICAGraph">
                  <p:embed/>
                </p:oleObj>
              </mc:Choice>
              <mc:Fallback>
                <p:oleObj name="STATISTICA Graph" r:id="rId3" imgW="6044400" imgH="4191480" progId="STATISTICAGraph">
                  <p:embed/>
                  <p:pic>
                    <p:nvPicPr>
                      <p:cNvPr id="307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76400"/>
                        <a:ext cx="71628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91173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p:txBody>
          <a:bodyPr/>
          <a:lstStyle/>
          <a:p>
            <a:r>
              <a:rPr lang="el-GR" altLang="el-GR"/>
              <a:t>Τυπική κανονική κατανομή</a:t>
            </a:r>
            <a:endParaRPr lang="en-US" altLang="el-GR"/>
          </a:p>
        </p:txBody>
      </p:sp>
      <p:graphicFrame>
        <p:nvGraphicFramePr>
          <p:cNvPr id="29700" name="Object 4"/>
          <p:cNvGraphicFramePr>
            <a:graphicFrameLocks noGrp="1" noChangeAspect="1"/>
          </p:cNvGraphicFramePr>
          <p:nvPr>
            <p:ph type="body" idx="1"/>
          </p:nvPr>
        </p:nvGraphicFramePr>
        <p:xfrm>
          <a:off x="1066800" y="1676400"/>
          <a:ext cx="7086600" cy="5083175"/>
        </p:xfrm>
        <a:graphic>
          <a:graphicData uri="http://schemas.openxmlformats.org/presentationml/2006/ole">
            <mc:AlternateContent xmlns:mc="http://schemas.openxmlformats.org/markup-compatibility/2006">
              <mc:Choice xmlns:v="urn:schemas-microsoft-com:vml" Requires="v">
                <p:oleObj spid="_x0000_s100356" name="STATISTICA Graph" r:id="rId3" imgW="6044400" imgH="4335840" progId="STATISTICAGraph">
                  <p:embed/>
                </p:oleObj>
              </mc:Choice>
              <mc:Fallback>
                <p:oleObj name="STATISTICA Graph" r:id="rId3" imgW="6044400" imgH="4335840" progId="STATISTICAGraph">
                  <p:embed/>
                  <p:pic>
                    <p:nvPicPr>
                      <p:cNvPr id="297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7086600" cy="508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7701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p:txBody>
          <a:bodyPr/>
          <a:lstStyle/>
          <a:p>
            <a:r>
              <a:rPr lang="el-GR" altLang="el-GR" sz="4000"/>
              <a:t>Ο πίνακας της κανονικής κατανομής</a:t>
            </a:r>
            <a:endParaRPr lang="en-US" altLang="el-GR" sz="4000"/>
          </a:p>
        </p:txBody>
      </p:sp>
      <p:sp>
        <p:nvSpPr>
          <p:cNvPr id="32771" name="Rectangle 3"/>
          <p:cNvSpPr>
            <a:spLocks noGrp="1" noChangeArrowheads="1"/>
          </p:cNvSpPr>
          <p:nvPr>
            <p:ph type="body" idx="1"/>
          </p:nvPr>
        </p:nvSpPr>
        <p:spPr/>
        <p:txBody>
          <a:bodyPr/>
          <a:lstStyle/>
          <a:p>
            <a:pPr>
              <a:buFontTx/>
              <a:buNone/>
            </a:pPr>
            <a:r>
              <a:rPr lang="en-US" altLang="el-GR" sz="2800" u="sng">
                <a:cs typeface="Times New Roman" panose="02020603050405020304" pitchFamily="18" charset="0"/>
              </a:rPr>
              <a:t>Z         F(Z)                        Z                F(Z)</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0.25	59.87			1.75		95.99</a:t>
            </a:r>
          </a:p>
          <a:p>
            <a:pPr>
              <a:buFontTx/>
              <a:buNone/>
            </a:pPr>
            <a:r>
              <a:rPr lang="en-US" altLang="el-GR" sz="2800">
                <a:cs typeface="Times New Roman" panose="02020603050405020304" pitchFamily="18" charset="0"/>
              </a:rPr>
              <a:t>0.50	69.15			</a:t>
            </a:r>
            <a:r>
              <a:rPr lang="en-US" altLang="el-GR" sz="2800" b="1" i="1">
                <a:cs typeface="Times New Roman" panose="02020603050405020304" pitchFamily="18" charset="0"/>
              </a:rPr>
              <a:t>1.96		97.5</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0.75	77.34			2.00		97.72</a:t>
            </a:r>
          </a:p>
          <a:p>
            <a:pPr>
              <a:buFontTx/>
              <a:buNone/>
            </a:pPr>
            <a:r>
              <a:rPr lang="en-US" altLang="el-GR" sz="2800">
                <a:cs typeface="Times New Roman" panose="02020603050405020304" pitchFamily="18" charset="0"/>
              </a:rPr>
              <a:t>1.00	84.13			2.25		98.78</a:t>
            </a:r>
          </a:p>
          <a:p>
            <a:pPr>
              <a:buFontTx/>
              <a:buNone/>
            </a:pPr>
            <a:r>
              <a:rPr lang="en-US" altLang="el-GR" sz="2800">
                <a:cs typeface="Times New Roman" panose="02020603050405020304" pitchFamily="18" charset="0"/>
              </a:rPr>
              <a:t>1.25	89.44			</a:t>
            </a:r>
            <a:r>
              <a:rPr lang="en-US" altLang="el-GR" sz="2800" b="1" i="1">
                <a:cs typeface="Times New Roman" panose="02020603050405020304" pitchFamily="18" charset="0"/>
              </a:rPr>
              <a:t>2.326		99.00</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1.50	93.32			2.50		99.38</a:t>
            </a:r>
          </a:p>
          <a:p>
            <a:pPr>
              <a:buFontTx/>
              <a:buNone/>
            </a:pPr>
            <a:r>
              <a:rPr lang="en-US" altLang="el-GR" sz="2800" b="1" i="1">
                <a:cs typeface="Times New Roman" panose="02020603050405020304" pitchFamily="18" charset="0"/>
              </a:rPr>
              <a:t>1.645	95.00			2.576		99.50</a:t>
            </a:r>
            <a:endParaRPr lang="en-US" altLang="el-GR" sz="2800">
              <a:cs typeface="Times New Roman" panose="02020603050405020304" pitchFamily="18" charset="0"/>
            </a:endParaRPr>
          </a:p>
          <a:p>
            <a:endParaRPr lang="en-US" altLang="el-GR" sz="2800"/>
          </a:p>
        </p:txBody>
      </p:sp>
    </p:spTree>
    <p:extLst>
      <p:ext uri="{BB962C8B-B14F-4D97-AF65-F5344CB8AC3E}">
        <p14:creationId xmlns:p14="http://schemas.microsoft.com/office/powerpoint/2010/main" val="946603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Large confetti"/>
          <p:cNvSpPr>
            <a:spLocks noGrp="1" noChangeArrowheads="1"/>
          </p:cNvSpPr>
          <p:nvPr>
            <p:ph type="title"/>
          </p:nvPr>
        </p:nvSpPr>
        <p:spPr/>
        <p:txBody>
          <a:bodyPr/>
          <a:lstStyle/>
          <a:p>
            <a:r>
              <a:rPr lang="el-GR" altLang="el-GR"/>
              <a:t>Χρήσεις της κανονικής κατανομής</a:t>
            </a:r>
            <a:endParaRPr lang="en-US" altLang="el-GR"/>
          </a:p>
        </p:txBody>
      </p:sp>
      <p:graphicFrame>
        <p:nvGraphicFramePr>
          <p:cNvPr id="33796" name="Object 4"/>
          <p:cNvGraphicFramePr>
            <a:graphicFrameLocks noGrp="1" noChangeAspect="1"/>
          </p:cNvGraphicFramePr>
          <p:nvPr>
            <p:ph type="body" idx="1"/>
          </p:nvPr>
        </p:nvGraphicFramePr>
        <p:xfrm>
          <a:off x="990600" y="1524000"/>
          <a:ext cx="6934200" cy="4975225"/>
        </p:xfrm>
        <a:graphic>
          <a:graphicData uri="http://schemas.openxmlformats.org/presentationml/2006/ole">
            <mc:AlternateContent xmlns:mc="http://schemas.openxmlformats.org/markup-compatibility/2006">
              <mc:Choice xmlns:v="urn:schemas-microsoft-com:vml" Requires="v">
                <p:oleObj spid="_x0000_s101380" name="STATISTICA Graph" r:id="rId3" imgW="6044400" imgH="4335840" progId="STATISTICAGraph">
                  <p:embed/>
                </p:oleObj>
              </mc:Choice>
              <mc:Fallback>
                <p:oleObj name="STATISTICA Graph" r:id="rId3" imgW="6044400" imgH="4335840" progId="STATISTICAGraph">
                  <p:embed/>
                  <p:pic>
                    <p:nvPicPr>
                      <p:cNvPr id="337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69342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7516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Large confetti"/>
          <p:cNvSpPr>
            <a:spLocks noGrp="1" noChangeArrowheads="1"/>
          </p:cNvSpPr>
          <p:nvPr>
            <p:ph type="title"/>
          </p:nvPr>
        </p:nvSpPr>
        <p:spPr/>
        <p:txBody>
          <a:bodyPr/>
          <a:lstStyle/>
          <a:p>
            <a:r>
              <a:rPr lang="el-GR" altLang="el-GR"/>
              <a:t>Χρήσεις της κανονικής κατανομής</a:t>
            </a:r>
            <a:endParaRPr lang="en-US" altLang="el-GR"/>
          </a:p>
        </p:txBody>
      </p:sp>
      <p:sp>
        <p:nvSpPr>
          <p:cNvPr id="34820" name="Rectangle 4"/>
          <p:cNvSpPr>
            <a:spLocks noGrp="1" noChangeArrowheads="1"/>
          </p:cNvSpPr>
          <p:nvPr>
            <p:ph type="body" idx="1"/>
          </p:nvPr>
        </p:nvSpPr>
        <p:spPr/>
        <p:txBody>
          <a:bodyPr/>
          <a:lstStyle/>
          <a:p>
            <a:pPr>
              <a:lnSpc>
                <a:spcPct val="90000"/>
              </a:lnSpc>
            </a:pPr>
            <a:r>
              <a:rPr lang="en-US" altLang="el-GR" sz="2800">
                <a:cs typeface="Times New Roman" panose="02020603050405020304" pitchFamily="18" charset="0"/>
              </a:rPr>
              <a:t>1.</a:t>
            </a:r>
            <a:r>
              <a:rPr lang="el-GR" altLang="el-GR" sz="2800">
                <a:cs typeface="Times New Roman" panose="02020603050405020304" pitchFamily="18" charset="0"/>
              </a:rPr>
              <a:t> Ποιο το ποσοστό των ανθρώπων με</a:t>
            </a:r>
            <a:r>
              <a:rPr lang="en-US" altLang="el-GR" sz="2800">
                <a:cs typeface="Times New Roman" panose="02020603050405020304" pitchFamily="18" charset="0"/>
              </a:rPr>
              <a:t> IQ </a:t>
            </a:r>
            <a:r>
              <a:rPr lang="el-GR" altLang="el-GR" sz="2800">
                <a:cs typeface="Times New Roman" panose="02020603050405020304" pitchFamily="18" charset="0"/>
              </a:rPr>
              <a:t>μεταξύ</a:t>
            </a:r>
            <a:r>
              <a:rPr lang="en-US" altLang="el-GR" sz="2800">
                <a:cs typeface="Times New Roman" panose="02020603050405020304" pitchFamily="18" charset="0"/>
              </a:rPr>
              <a:t> 100 </a:t>
            </a:r>
            <a:r>
              <a:rPr lang="el-GR" altLang="el-GR" sz="2800">
                <a:cs typeface="Times New Roman" panose="02020603050405020304" pitchFamily="18" charset="0"/>
              </a:rPr>
              <a:t>και</a:t>
            </a:r>
            <a:r>
              <a:rPr lang="en-US" altLang="el-GR" sz="2800">
                <a:cs typeface="Times New Roman" panose="02020603050405020304" pitchFamily="18" charset="0"/>
              </a:rPr>
              <a:t> 115</a:t>
            </a:r>
            <a:r>
              <a:rPr lang="el-GR" altLang="el-GR" sz="2800">
                <a:cs typeface="Times New Roman" panose="02020603050405020304" pitchFamily="18" charset="0"/>
              </a:rPr>
              <a:t>;</a:t>
            </a:r>
            <a:endParaRPr lang="en-US" altLang="el-GR" sz="2800">
              <a:cs typeface="Times New Roman" panose="02020603050405020304" pitchFamily="18" charset="0"/>
            </a:endParaRPr>
          </a:p>
          <a:p>
            <a:pPr>
              <a:lnSpc>
                <a:spcPct val="90000"/>
              </a:lnSpc>
            </a:pPr>
            <a:r>
              <a:rPr lang="en-US" altLang="el-GR" sz="2800">
                <a:cs typeface="Times New Roman" panose="02020603050405020304" pitchFamily="18" charset="0"/>
              </a:rPr>
              <a:t>2.</a:t>
            </a:r>
            <a:r>
              <a:rPr lang="el-GR" altLang="el-GR" sz="2800">
                <a:cs typeface="Times New Roman" panose="02020603050405020304" pitchFamily="18" charset="0"/>
              </a:rPr>
              <a:t> Ποιο ποσοστό ανθρώπων έχει</a:t>
            </a:r>
            <a:r>
              <a:rPr lang="en-US" altLang="el-GR" sz="2800">
                <a:cs typeface="Times New Roman" panose="02020603050405020304" pitchFamily="18" charset="0"/>
              </a:rPr>
              <a:t> IQ </a:t>
            </a:r>
            <a:r>
              <a:rPr lang="el-GR" altLang="el-GR" sz="2800">
                <a:cs typeface="Times New Roman" panose="02020603050405020304" pitchFamily="18" charset="0"/>
              </a:rPr>
              <a:t>μεγαλύτερο του</a:t>
            </a:r>
            <a:r>
              <a:rPr lang="en-US" altLang="el-GR" sz="2800">
                <a:cs typeface="Times New Roman" panose="02020603050405020304" pitchFamily="18" charset="0"/>
              </a:rPr>
              <a:t> 130</a:t>
            </a:r>
            <a:r>
              <a:rPr lang="el-GR" altLang="el-GR" sz="2800">
                <a:cs typeface="Times New Roman" panose="02020603050405020304" pitchFamily="18" charset="0"/>
              </a:rPr>
              <a:t>;</a:t>
            </a:r>
            <a:endParaRPr lang="en-US" altLang="el-GR" sz="2800">
              <a:cs typeface="Times New Roman" panose="02020603050405020304" pitchFamily="18" charset="0"/>
            </a:endParaRPr>
          </a:p>
          <a:p>
            <a:pPr>
              <a:lnSpc>
                <a:spcPct val="90000"/>
              </a:lnSpc>
            </a:pPr>
            <a:r>
              <a:rPr lang="el-GR" altLang="el-GR" sz="2800">
                <a:cs typeface="Times New Roman" panose="02020603050405020304" pitchFamily="18" charset="0"/>
              </a:rPr>
              <a:t>3. Ποιοι είναι το ποσοστό των ανθρώπων με </a:t>
            </a:r>
            <a:r>
              <a:rPr lang="en-US" altLang="el-GR" sz="2800">
                <a:cs typeface="Times New Roman" panose="02020603050405020304" pitchFamily="18" charset="0"/>
              </a:rPr>
              <a:t>IQ </a:t>
            </a:r>
            <a:r>
              <a:rPr lang="el-GR" altLang="el-GR" sz="2800">
                <a:cs typeface="Times New Roman" panose="02020603050405020304" pitchFamily="18" charset="0"/>
              </a:rPr>
              <a:t>μεταξύ</a:t>
            </a:r>
            <a:r>
              <a:rPr lang="en-US" altLang="el-GR" sz="2800">
                <a:cs typeface="Times New Roman" panose="02020603050405020304" pitchFamily="18" charset="0"/>
              </a:rPr>
              <a:t> 70 </a:t>
            </a:r>
            <a:r>
              <a:rPr lang="el-GR" altLang="el-GR" sz="2800">
                <a:cs typeface="Times New Roman" panose="02020603050405020304" pitchFamily="18" charset="0"/>
              </a:rPr>
              <a:t>και</a:t>
            </a:r>
            <a:r>
              <a:rPr lang="en-US" altLang="el-GR" sz="2800">
                <a:cs typeface="Times New Roman" panose="02020603050405020304" pitchFamily="18" charset="0"/>
              </a:rPr>
              <a:t> 85</a:t>
            </a:r>
            <a:r>
              <a:rPr lang="el-GR" altLang="el-GR" sz="2800">
                <a:cs typeface="Times New Roman" panose="02020603050405020304" pitchFamily="18" charset="0"/>
              </a:rPr>
              <a:t>;</a:t>
            </a:r>
            <a:endParaRPr lang="en-US" altLang="el-GR" sz="2800">
              <a:cs typeface="Times New Roman" panose="02020603050405020304" pitchFamily="18" charset="0"/>
            </a:endParaRPr>
          </a:p>
          <a:p>
            <a:pPr>
              <a:lnSpc>
                <a:spcPct val="90000"/>
              </a:lnSpc>
            </a:pPr>
            <a:r>
              <a:rPr lang="en-US" altLang="el-GR" sz="2800">
                <a:cs typeface="Times New Roman" panose="02020603050405020304" pitchFamily="18" charset="0"/>
              </a:rPr>
              <a:t>4. </a:t>
            </a:r>
            <a:r>
              <a:rPr lang="el-GR" altLang="el-GR" sz="2800">
                <a:cs typeface="Times New Roman" panose="02020603050405020304" pitchFamily="18" charset="0"/>
              </a:rPr>
              <a:t> Ποια είναι η εκατοστιαία τιμή για τιμή</a:t>
            </a:r>
            <a:r>
              <a:rPr lang="en-US" altLang="el-GR" sz="2800">
                <a:cs typeface="Times New Roman" panose="02020603050405020304" pitchFamily="18" charset="0"/>
              </a:rPr>
              <a:t> IQ 122.5</a:t>
            </a:r>
            <a:r>
              <a:rPr lang="el-GR" altLang="el-GR" sz="2800">
                <a:cs typeface="Times New Roman" panose="02020603050405020304" pitchFamily="18" charset="0"/>
              </a:rPr>
              <a:t>;</a:t>
            </a:r>
            <a:endParaRPr lang="en-US" altLang="el-GR" sz="2800">
              <a:cs typeface="Times New Roman" panose="02020603050405020304" pitchFamily="18" charset="0"/>
            </a:endParaRPr>
          </a:p>
          <a:p>
            <a:pPr>
              <a:lnSpc>
                <a:spcPct val="90000"/>
              </a:lnSpc>
            </a:pPr>
            <a:r>
              <a:rPr lang="en-US" altLang="el-GR" sz="2800">
                <a:cs typeface="Times New Roman" panose="02020603050405020304" pitchFamily="18" charset="0"/>
              </a:rPr>
              <a:t>5. </a:t>
            </a:r>
            <a:r>
              <a:rPr lang="el-GR" altLang="el-GR" sz="2800">
                <a:cs typeface="Times New Roman" panose="02020603050405020304" pitchFamily="18" charset="0"/>
              </a:rPr>
              <a:t>Ποια είναι η τιμή</a:t>
            </a:r>
            <a:r>
              <a:rPr lang="en-US" altLang="el-GR" sz="2800">
                <a:cs typeface="Times New Roman" panose="02020603050405020304" pitchFamily="18" charset="0"/>
              </a:rPr>
              <a:t> IQ </a:t>
            </a:r>
            <a:r>
              <a:rPr lang="el-GR" altLang="el-GR" sz="2800">
                <a:cs typeface="Times New Roman" panose="02020603050405020304" pitchFamily="18" charset="0"/>
              </a:rPr>
              <a:t>του</a:t>
            </a:r>
            <a:r>
              <a:rPr lang="en-US" altLang="el-GR" sz="2800">
                <a:cs typeface="Times New Roman" panose="02020603050405020304" pitchFamily="18" charset="0"/>
              </a:rPr>
              <a:t> 99 </a:t>
            </a:r>
            <a:r>
              <a:rPr lang="el-GR" altLang="el-GR" sz="2800">
                <a:cs typeface="Times New Roman" panose="02020603050405020304" pitchFamily="18" charset="0"/>
              </a:rPr>
              <a:t>εκατοστημορίου;</a:t>
            </a:r>
            <a:endParaRPr lang="en-US" altLang="el-GR" sz="2800"/>
          </a:p>
        </p:txBody>
      </p:sp>
    </p:spTree>
    <p:extLst>
      <p:ext uri="{BB962C8B-B14F-4D97-AF65-F5344CB8AC3E}">
        <p14:creationId xmlns:p14="http://schemas.microsoft.com/office/powerpoint/2010/main" val="159727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00200" y="152400"/>
            <a:ext cx="7391400" cy="838200"/>
          </a:xfrm>
        </p:spPr>
        <p:txBody>
          <a:bodyPr>
            <a:normAutofit/>
          </a:bodyPr>
          <a:lstStyle/>
          <a:p>
            <a:pPr eaLnBrk="1" hangingPunct="1"/>
            <a:endParaRPr lang="en-US" altLang="el-GR" dirty="0" smtClean="0"/>
          </a:p>
        </p:txBody>
      </p:sp>
      <p:sp>
        <p:nvSpPr>
          <p:cNvPr id="11267" name="Content Placeholder 2"/>
          <p:cNvSpPr>
            <a:spLocks noGrp="1"/>
          </p:cNvSpPr>
          <p:nvPr>
            <p:ph idx="1"/>
          </p:nvPr>
        </p:nvSpPr>
        <p:spPr/>
        <p:txBody>
          <a:bodyPr/>
          <a:lstStyle/>
          <a:p>
            <a:pPr eaLnBrk="1" hangingPunct="1"/>
            <a:r>
              <a:rPr lang="el-GR" altLang="el-GR" dirty="0" smtClean="0"/>
              <a:t>Οι τιμές </a:t>
            </a:r>
            <a:r>
              <a:rPr lang="en-US" altLang="el-GR" i="1" dirty="0" smtClean="0"/>
              <a:t>z</a:t>
            </a:r>
            <a:r>
              <a:rPr lang="el-GR" altLang="el-GR" dirty="0"/>
              <a:t> </a:t>
            </a:r>
            <a:r>
              <a:rPr lang="el-GR" altLang="el-GR" dirty="0" smtClean="0"/>
              <a:t>μας λένε την θέση</a:t>
            </a:r>
          </a:p>
          <a:p>
            <a:pPr eaLnBrk="1" hangingPunct="1"/>
            <a:endParaRPr lang="el-GR" altLang="el-GR" dirty="0"/>
          </a:p>
          <a:p>
            <a:pPr marL="0" indent="0" eaLnBrk="1" hangingPunct="1">
              <a:buNone/>
            </a:pPr>
            <a:endParaRPr lang="en-US" altLang="el-GR" dirty="0" smtClean="0"/>
          </a:p>
          <a:p>
            <a:pPr lvl="1" eaLnBrk="1" hangingPunct="1"/>
            <a:r>
              <a:rPr lang="el-GR" altLang="el-GR" dirty="0" smtClean="0"/>
              <a:t>Το πρόσημο μας λέει αν η τιμή είναι πάνω ή κάτω από τον μέσο όρο</a:t>
            </a:r>
            <a:r>
              <a:rPr lang="en-US" altLang="el-GR" dirty="0" smtClean="0"/>
              <a:t/>
            </a:r>
            <a:br>
              <a:rPr lang="en-US" altLang="el-GR" dirty="0" smtClean="0"/>
            </a:br>
            <a:endParaRPr lang="en-US" altLang="el-GR" dirty="0" smtClean="0"/>
          </a:p>
          <a:p>
            <a:pPr lvl="1" eaLnBrk="1" hangingPunct="1"/>
            <a:r>
              <a:rPr lang="el-GR" altLang="el-GR" dirty="0" smtClean="0"/>
              <a:t>Ο αριθμός μας λέει την απόσταση από τον μέσο όρο με μονάδα μέτρησης την τυπική απόκλιση</a:t>
            </a:r>
            <a:endParaRPr lang="en-US" altLang="el-GR" dirty="0" smtClean="0"/>
          </a:p>
        </p:txBody>
      </p:sp>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Large confetti"/>
          <p:cNvSpPr>
            <a:spLocks noGrp="1" noChangeArrowheads="1"/>
          </p:cNvSpPr>
          <p:nvPr>
            <p:ph type="title"/>
          </p:nvPr>
        </p:nvSpPr>
        <p:spPr/>
        <p:txBody>
          <a:bodyPr/>
          <a:lstStyle/>
          <a:p>
            <a:r>
              <a:rPr lang="el-GR" altLang="el-GR"/>
              <a:t>Ασκήσεις με κανονική κατανομή</a:t>
            </a:r>
            <a:endParaRPr lang="en-US" altLang="el-GR"/>
          </a:p>
        </p:txBody>
      </p:sp>
      <p:sp>
        <p:nvSpPr>
          <p:cNvPr id="35843" name="Rectangle 3"/>
          <p:cNvSpPr>
            <a:spLocks noGrp="1" noChangeArrowheads="1"/>
          </p:cNvSpPr>
          <p:nvPr>
            <p:ph type="body" idx="1"/>
          </p:nvPr>
        </p:nvSpPr>
        <p:spPr/>
        <p:txBody>
          <a:bodyPr/>
          <a:lstStyle/>
          <a:p>
            <a:r>
              <a:rPr lang="el-GR" altLang="el-GR" sz="2800" i="1"/>
              <a:t>Σχεδιάζουμε την κατανομή</a:t>
            </a:r>
            <a:endParaRPr lang="en-US" altLang="el-GR" sz="2800"/>
          </a:p>
          <a:p>
            <a:r>
              <a:rPr lang="el-GR" altLang="el-GR" sz="2800"/>
              <a:t>Απαντάμε λαμβάνοντας υπόψη</a:t>
            </a:r>
            <a:r>
              <a:rPr lang="en-US" altLang="el-GR" sz="2800"/>
              <a:t>:</a:t>
            </a:r>
          </a:p>
          <a:p>
            <a:pPr lvl="1"/>
            <a:r>
              <a:rPr lang="el-GR" altLang="el-GR" sz="2400"/>
              <a:t>Τη συμμετρία της κατανομής</a:t>
            </a:r>
            <a:endParaRPr lang="en-US" altLang="el-GR" sz="2400"/>
          </a:p>
          <a:p>
            <a:pPr lvl="1"/>
            <a:r>
              <a:rPr lang="el-GR" altLang="el-GR" sz="2400"/>
              <a:t>Το συνολικό εμβαδό ισούται με</a:t>
            </a:r>
            <a:r>
              <a:rPr lang="en-US" altLang="el-GR" sz="2400"/>
              <a:t> 1.0</a:t>
            </a:r>
          </a:p>
          <a:p>
            <a:pPr lvl="1"/>
            <a:r>
              <a:rPr lang="el-GR" altLang="el-GR" sz="2400"/>
              <a:t>Το εμβαδό δεξιά και αριστερά από το μέσο όρο είναι </a:t>
            </a:r>
            <a:r>
              <a:rPr lang="en-US" altLang="el-GR" sz="2400"/>
              <a:t> </a:t>
            </a:r>
            <a:r>
              <a:rPr lang="el-GR" altLang="el-GR" sz="2400"/>
              <a:t>0,</a:t>
            </a:r>
            <a:r>
              <a:rPr lang="en-US" altLang="el-GR" sz="2400"/>
              <a:t>50</a:t>
            </a:r>
          </a:p>
          <a:p>
            <a:r>
              <a:rPr lang="el-GR" altLang="el-GR" sz="2800"/>
              <a:t>Μετατρέπουμε τις τιμές σε</a:t>
            </a:r>
            <a:r>
              <a:rPr lang="en-US" altLang="el-GR" sz="2800"/>
              <a:t> </a:t>
            </a:r>
            <a:r>
              <a:rPr lang="el-GR" altLang="el-GR" sz="2800" i="1"/>
              <a:t>τιμές </a:t>
            </a:r>
            <a:r>
              <a:rPr lang="en-US" altLang="el-GR" sz="2800" i="1"/>
              <a:t>z</a:t>
            </a:r>
            <a:endParaRPr lang="en-US" altLang="el-GR" sz="2800"/>
          </a:p>
          <a:p>
            <a:r>
              <a:rPr lang="el-GR" altLang="el-GR" sz="2800"/>
              <a:t>Υπολογίζουμε τη πιθανότητα του διαστήματος με αφαίρεση</a:t>
            </a:r>
            <a:endParaRPr lang="en-US" altLang="el-GR" sz="2800"/>
          </a:p>
        </p:txBody>
      </p:sp>
    </p:spTree>
    <p:extLst>
      <p:ext uri="{BB962C8B-B14F-4D97-AF65-F5344CB8AC3E}">
        <p14:creationId xmlns:p14="http://schemas.microsoft.com/office/powerpoint/2010/main" val="1207225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p:txBody>
          <a:bodyPr/>
          <a:lstStyle/>
          <a:p>
            <a:r>
              <a:rPr lang="el-GR" altLang="el-GR"/>
              <a:t>Άσκηση 1</a:t>
            </a:r>
            <a:endParaRPr lang="en-US" altLang="el-GR"/>
          </a:p>
        </p:txBody>
      </p:sp>
      <p:graphicFrame>
        <p:nvGraphicFramePr>
          <p:cNvPr id="36868" name="Object 4"/>
          <p:cNvGraphicFramePr>
            <a:graphicFrameLocks noGrp="1" noChangeAspect="1"/>
          </p:cNvGraphicFramePr>
          <p:nvPr>
            <p:ph type="body" idx="1"/>
          </p:nvPr>
        </p:nvGraphicFramePr>
        <p:xfrm>
          <a:off x="1066800" y="1676400"/>
          <a:ext cx="7010400" cy="5029200"/>
        </p:xfrm>
        <a:graphic>
          <a:graphicData uri="http://schemas.openxmlformats.org/presentationml/2006/ole">
            <mc:AlternateContent xmlns:mc="http://schemas.openxmlformats.org/markup-compatibility/2006">
              <mc:Choice xmlns:v="urn:schemas-microsoft-com:vml" Requires="v">
                <p:oleObj spid="_x0000_s102404" name="STATISTICA Graph" r:id="rId3" imgW="6044400" imgH="4335840" progId="STATISTICAGraph">
                  <p:embed/>
                </p:oleObj>
              </mc:Choice>
              <mc:Fallback>
                <p:oleObj name="STATISTICA Graph" r:id="rId3" imgW="6044400" imgH="4335840" progId="STATISTICAGraph">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7010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2948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p:txBody>
          <a:bodyPr/>
          <a:lstStyle/>
          <a:p>
            <a:r>
              <a:rPr lang="el-GR" altLang="el-GR"/>
              <a:t>Άσκηση 2</a:t>
            </a:r>
            <a:endParaRPr lang="en-US" altLang="el-GR"/>
          </a:p>
        </p:txBody>
      </p:sp>
      <p:graphicFrame>
        <p:nvGraphicFramePr>
          <p:cNvPr id="37892" name="Object 4"/>
          <p:cNvGraphicFramePr>
            <a:graphicFrameLocks noGrp="1" noChangeAspect="1"/>
          </p:cNvGraphicFramePr>
          <p:nvPr>
            <p:ph type="body" idx="1"/>
          </p:nvPr>
        </p:nvGraphicFramePr>
        <p:xfrm>
          <a:off x="1066800" y="1676400"/>
          <a:ext cx="6934200" cy="4975225"/>
        </p:xfrm>
        <a:graphic>
          <a:graphicData uri="http://schemas.openxmlformats.org/presentationml/2006/ole">
            <mc:AlternateContent xmlns:mc="http://schemas.openxmlformats.org/markup-compatibility/2006">
              <mc:Choice xmlns:v="urn:schemas-microsoft-com:vml" Requires="v">
                <p:oleObj spid="_x0000_s103428" name="STATISTICA Graph" r:id="rId3" imgW="6044400" imgH="4335840" progId="STATISTICAGraph">
                  <p:embed/>
                </p:oleObj>
              </mc:Choice>
              <mc:Fallback>
                <p:oleObj name="STATISTICA Graph" r:id="rId3" imgW="6044400" imgH="4335840" progId="STATISTICAGraph">
                  <p:embed/>
                  <p:pic>
                    <p:nvPicPr>
                      <p:cNvPr id="378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69342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88492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p:txBody>
          <a:bodyPr/>
          <a:lstStyle/>
          <a:p>
            <a:r>
              <a:rPr lang="el-GR" altLang="el-GR"/>
              <a:t>Άσκηση 2</a:t>
            </a:r>
            <a:endParaRPr lang="en-US" altLang="el-GR"/>
          </a:p>
        </p:txBody>
      </p:sp>
      <p:sp>
        <p:nvSpPr>
          <p:cNvPr id="38915" name="Rectangle 3"/>
          <p:cNvSpPr>
            <a:spLocks noGrp="1" noChangeArrowheads="1"/>
          </p:cNvSpPr>
          <p:nvPr>
            <p:ph type="body" idx="1"/>
          </p:nvPr>
        </p:nvSpPr>
        <p:spPr/>
        <p:txBody>
          <a:bodyPr/>
          <a:lstStyle/>
          <a:p>
            <a:r>
              <a:rPr lang="en-US" altLang="el-GR"/>
              <a:t> </a:t>
            </a:r>
          </a:p>
        </p:txBody>
      </p:sp>
      <p:graphicFrame>
        <p:nvGraphicFramePr>
          <p:cNvPr id="38916" name="Object 4"/>
          <p:cNvGraphicFramePr>
            <a:graphicFrameLocks noChangeAspect="1"/>
          </p:cNvGraphicFramePr>
          <p:nvPr/>
        </p:nvGraphicFramePr>
        <p:xfrm>
          <a:off x="1524000" y="2476500"/>
          <a:ext cx="6858000" cy="1643063"/>
        </p:xfrm>
        <a:graphic>
          <a:graphicData uri="http://schemas.openxmlformats.org/presentationml/2006/ole">
            <mc:AlternateContent xmlns:mc="http://schemas.openxmlformats.org/markup-compatibility/2006">
              <mc:Choice xmlns:v="urn:schemas-microsoft-com:vml" Requires="v">
                <p:oleObj spid="_x0000_s104452" name="Equation" r:id="rId3" imgW="3974760" imgH="952200" progId="Equation.DSMT4">
                  <p:embed/>
                </p:oleObj>
              </mc:Choice>
              <mc:Fallback>
                <p:oleObj name="Equation" r:id="rId3" imgW="3974760" imgH="952200" progId="Equation.DSMT4">
                  <p:embed/>
                  <p:pic>
                    <p:nvPicPr>
                      <p:cNvPr id="389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76500"/>
                        <a:ext cx="6858000" cy="164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03283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p:txBody>
          <a:bodyPr/>
          <a:lstStyle/>
          <a:p>
            <a:r>
              <a:rPr lang="el-GR" altLang="el-GR"/>
              <a:t>Πίνακας κανονικής κατανομής</a:t>
            </a:r>
            <a:endParaRPr lang="en-US" altLang="el-GR"/>
          </a:p>
        </p:txBody>
      </p:sp>
      <p:sp>
        <p:nvSpPr>
          <p:cNvPr id="39939" name="Rectangle 3"/>
          <p:cNvSpPr>
            <a:spLocks noGrp="1" noChangeArrowheads="1"/>
          </p:cNvSpPr>
          <p:nvPr>
            <p:ph type="body" idx="1"/>
          </p:nvPr>
        </p:nvSpPr>
        <p:spPr/>
        <p:txBody>
          <a:bodyPr/>
          <a:lstStyle/>
          <a:p>
            <a:pPr>
              <a:buFontTx/>
              <a:buNone/>
            </a:pPr>
            <a:r>
              <a:rPr lang="en-US" altLang="el-GR" sz="2800" u="sng">
                <a:cs typeface="Times New Roman" panose="02020603050405020304" pitchFamily="18" charset="0"/>
              </a:rPr>
              <a:t>Z         F(Z)                        Z                F(Z)</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0.25	59.87			1.75		95.99</a:t>
            </a:r>
          </a:p>
          <a:p>
            <a:pPr>
              <a:buFontTx/>
              <a:buNone/>
            </a:pPr>
            <a:r>
              <a:rPr lang="en-US" altLang="el-GR" sz="2800">
                <a:cs typeface="Times New Roman" panose="02020603050405020304" pitchFamily="18" charset="0"/>
              </a:rPr>
              <a:t>0.50	69.15			</a:t>
            </a:r>
            <a:r>
              <a:rPr lang="en-US" altLang="el-GR" sz="2800" b="1" i="1">
                <a:cs typeface="Times New Roman" panose="02020603050405020304" pitchFamily="18" charset="0"/>
              </a:rPr>
              <a:t>1.96		97.5</a:t>
            </a:r>
            <a:r>
              <a:rPr lang="el-GR" altLang="el-GR" sz="2800" b="1" i="1">
                <a:cs typeface="Times New Roman" panose="02020603050405020304" pitchFamily="18" charset="0"/>
              </a:rPr>
              <a:t>0</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0.75	77.34			2.00		97.72</a:t>
            </a:r>
          </a:p>
          <a:p>
            <a:pPr>
              <a:buFontTx/>
              <a:buNone/>
            </a:pPr>
            <a:r>
              <a:rPr lang="en-US" altLang="el-GR" sz="2800">
                <a:cs typeface="Times New Roman" panose="02020603050405020304" pitchFamily="18" charset="0"/>
              </a:rPr>
              <a:t>1.00	84.13			2.25		98.78</a:t>
            </a:r>
          </a:p>
          <a:p>
            <a:pPr>
              <a:buFontTx/>
              <a:buNone/>
            </a:pPr>
            <a:r>
              <a:rPr lang="en-US" altLang="el-GR" sz="2800">
                <a:cs typeface="Times New Roman" panose="02020603050405020304" pitchFamily="18" charset="0"/>
              </a:rPr>
              <a:t>1.25	89.44			</a:t>
            </a:r>
            <a:r>
              <a:rPr lang="en-US" altLang="el-GR" sz="2800" b="1" i="1">
                <a:cs typeface="Times New Roman" panose="02020603050405020304" pitchFamily="18" charset="0"/>
              </a:rPr>
              <a:t>2.326		99.00</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1.50	93.32			2.50		99.38</a:t>
            </a:r>
          </a:p>
          <a:p>
            <a:pPr>
              <a:buFontTx/>
              <a:buNone/>
            </a:pPr>
            <a:r>
              <a:rPr lang="en-US" altLang="el-GR" sz="2800" b="1" i="1">
                <a:cs typeface="Times New Roman" panose="02020603050405020304" pitchFamily="18" charset="0"/>
              </a:rPr>
              <a:t>1.645	95.00			2.576		99.50</a:t>
            </a:r>
            <a:endParaRPr lang="en-US" altLang="el-GR" sz="2800">
              <a:cs typeface="Times New Roman" panose="02020603050405020304" pitchFamily="18" charset="0"/>
            </a:endParaRPr>
          </a:p>
          <a:p>
            <a:endParaRPr lang="en-US" altLang="el-GR" sz="2800"/>
          </a:p>
        </p:txBody>
      </p:sp>
    </p:spTree>
    <p:extLst>
      <p:ext uri="{BB962C8B-B14F-4D97-AF65-F5344CB8AC3E}">
        <p14:creationId xmlns:p14="http://schemas.microsoft.com/office/powerpoint/2010/main" val="1543917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Large confetti"/>
          <p:cNvSpPr>
            <a:spLocks noGrp="1" noChangeArrowheads="1"/>
          </p:cNvSpPr>
          <p:nvPr>
            <p:ph type="title"/>
          </p:nvPr>
        </p:nvSpPr>
        <p:spPr/>
        <p:txBody>
          <a:bodyPr/>
          <a:lstStyle/>
          <a:p>
            <a:r>
              <a:rPr lang="el-GR" altLang="el-GR"/>
              <a:t>Άσκηση 3</a:t>
            </a:r>
            <a:endParaRPr lang="en-US" altLang="el-GR"/>
          </a:p>
        </p:txBody>
      </p:sp>
      <p:graphicFrame>
        <p:nvGraphicFramePr>
          <p:cNvPr id="40964" name="Object 4"/>
          <p:cNvGraphicFramePr>
            <a:graphicFrameLocks noGrp="1" noChangeAspect="1"/>
          </p:cNvGraphicFramePr>
          <p:nvPr>
            <p:ph type="body" idx="1"/>
          </p:nvPr>
        </p:nvGraphicFramePr>
        <p:xfrm>
          <a:off x="1143000" y="1676400"/>
          <a:ext cx="6858000" cy="4921250"/>
        </p:xfrm>
        <a:graphic>
          <a:graphicData uri="http://schemas.openxmlformats.org/presentationml/2006/ole">
            <mc:AlternateContent xmlns:mc="http://schemas.openxmlformats.org/markup-compatibility/2006">
              <mc:Choice xmlns:v="urn:schemas-microsoft-com:vml" Requires="v">
                <p:oleObj spid="_x0000_s105476" name="STATISTICA Graph" r:id="rId3" imgW="6044400" imgH="4335840" progId="STATISTICAGraph">
                  <p:embed/>
                </p:oleObj>
              </mc:Choice>
              <mc:Fallback>
                <p:oleObj name="STATISTICA Graph" r:id="rId3" imgW="6044400" imgH="4335840" progId="STATISTICAGraph">
                  <p:embed/>
                  <p:pic>
                    <p:nvPicPr>
                      <p:cNvPr id="409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76400"/>
                        <a:ext cx="68580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75360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Large confetti"/>
          <p:cNvSpPr>
            <a:spLocks noGrp="1" noChangeArrowheads="1"/>
          </p:cNvSpPr>
          <p:nvPr>
            <p:ph type="title"/>
          </p:nvPr>
        </p:nvSpPr>
        <p:spPr/>
        <p:txBody>
          <a:bodyPr/>
          <a:lstStyle/>
          <a:p>
            <a:r>
              <a:rPr lang="el-GR" altLang="el-GR"/>
              <a:t>Άσκηση 3</a:t>
            </a:r>
            <a:endParaRPr lang="en-US" altLang="el-GR"/>
          </a:p>
        </p:txBody>
      </p:sp>
      <p:sp>
        <p:nvSpPr>
          <p:cNvPr id="41987" name="Rectangle 3"/>
          <p:cNvSpPr>
            <a:spLocks noGrp="1" noChangeArrowheads="1"/>
          </p:cNvSpPr>
          <p:nvPr>
            <p:ph type="body" idx="1"/>
          </p:nvPr>
        </p:nvSpPr>
        <p:spPr/>
        <p:txBody>
          <a:bodyPr/>
          <a:lstStyle/>
          <a:p>
            <a:pPr>
              <a:buFontTx/>
              <a:buNone/>
            </a:pPr>
            <a:r>
              <a:rPr lang="en-US" altLang="el-GR"/>
              <a:t> </a:t>
            </a:r>
          </a:p>
        </p:txBody>
      </p:sp>
      <p:graphicFrame>
        <p:nvGraphicFramePr>
          <p:cNvPr id="41988" name="Object 4"/>
          <p:cNvGraphicFramePr>
            <a:graphicFrameLocks noChangeAspect="1"/>
          </p:cNvGraphicFramePr>
          <p:nvPr/>
        </p:nvGraphicFramePr>
        <p:xfrm>
          <a:off x="1905000" y="2667000"/>
          <a:ext cx="3695700" cy="952500"/>
        </p:xfrm>
        <a:graphic>
          <a:graphicData uri="http://schemas.openxmlformats.org/presentationml/2006/ole">
            <mc:AlternateContent xmlns:mc="http://schemas.openxmlformats.org/markup-compatibility/2006">
              <mc:Choice xmlns:v="urn:schemas-microsoft-com:vml" Requires="v">
                <p:oleObj spid="_x0000_s106502" name="Equation" r:id="rId3" imgW="3695400" imgH="952200" progId="Equation.DSMT4">
                  <p:embed/>
                </p:oleObj>
              </mc:Choice>
              <mc:Fallback>
                <p:oleObj name="Equation" r:id="rId3" imgW="3695400" imgH="952200" progId="Equation.DSMT4">
                  <p:embed/>
                  <p:pic>
                    <p:nvPicPr>
                      <p:cNvPr id="419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36957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1905000" y="4191000"/>
          <a:ext cx="3670300" cy="952500"/>
        </p:xfrm>
        <a:graphic>
          <a:graphicData uri="http://schemas.openxmlformats.org/presentationml/2006/ole">
            <mc:AlternateContent xmlns:mc="http://schemas.openxmlformats.org/markup-compatibility/2006">
              <mc:Choice xmlns:v="urn:schemas-microsoft-com:vml" Requires="v">
                <p:oleObj spid="_x0000_s106503" name="Equation" r:id="rId5" imgW="3670200" imgH="952200" progId="Equation.DSMT4">
                  <p:embed/>
                </p:oleObj>
              </mc:Choice>
              <mc:Fallback>
                <p:oleObj name="Equation" r:id="rId5" imgW="3670200" imgH="952200" progId="Equation.DSMT4">
                  <p:embed/>
                  <p:pic>
                    <p:nvPicPr>
                      <p:cNvPr id="419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191000"/>
                        <a:ext cx="36703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46625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Large confetti"/>
          <p:cNvSpPr>
            <a:spLocks noGrp="1" noChangeArrowheads="1"/>
          </p:cNvSpPr>
          <p:nvPr>
            <p:ph type="title"/>
          </p:nvPr>
        </p:nvSpPr>
        <p:spPr/>
        <p:txBody>
          <a:bodyPr/>
          <a:lstStyle/>
          <a:p>
            <a:r>
              <a:rPr lang="el-GR" altLang="el-GR"/>
              <a:t>Πίνακας κανονικής κατανομής</a:t>
            </a:r>
            <a:endParaRPr lang="en-US" altLang="el-GR"/>
          </a:p>
        </p:txBody>
      </p:sp>
      <p:sp>
        <p:nvSpPr>
          <p:cNvPr id="43011" name="Rectangle 3"/>
          <p:cNvSpPr>
            <a:spLocks noGrp="1" noChangeArrowheads="1"/>
          </p:cNvSpPr>
          <p:nvPr>
            <p:ph type="body" idx="1"/>
          </p:nvPr>
        </p:nvSpPr>
        <p:spPr/>
        <p:txBody>
          <a:bodyPr/>
          <a:lstStyle/>
          <a:p>
            <a:pPr>
              <a:buFontTx/>
              <a:buNone/>
            </a:pPr>
            <a:r>
              <a:rPr lang="en-US" altLang="el-GR" sz="2800" u="sng">
                <a:cs typeface="Times New Roman" panose="02020603050405020304" pitchFamily="18" charset="0"/>
              </a:rPr>
              <a:t>Z         F(Z)                        Z                F(Z)</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0.25	59.87			1.75		95.99</a:t>
            </a:r>
          </a:p>
          <a:p>
            <a:pPr>
              <a:buFontTx/>
              <a:buNone/>
            </a:pPr>
            <a:r>
              <a:rPr lang="en-US" altLang="el-GR" sz="2800">
                <a:cs typeface="Times New Roman" panose="02020603050405020304" pitchFamily="18" charset="0"/>
              </a:rPr>
              <a:t>0.50	69.15			</a:t>
            </a:r>
            <a:r>
              <a:rPr lang="en-US" altLang="el-GR" sz="2800" b="1" i="1">
                <a:cs typeface="Times New Roman" panose="02020603050405020304" pitchFamily="18" charset="0"/>
              </a:rPr>
              <a:t>1.96		97.5</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0.75	77.34			2.00		97.72</a:t>
            </a:r>
          </a:p>
          <a:p>
            <a:pPr>
              <a:buFontTx/>
              <a:buNone/>
            </a:pPr>
            <a:r>
              <a:rPr lang="en-US" altLang="el-GR" sz="2800">
                <a:cs typeface="Times New Roman" panose="02020603050405020304" pitchFamily="18" charset="0"/>
              </a:rPr>
              <a:t>1.00	84.13			2.25		98.78</a:t>
            </a:r>
          </a:p>
          <a:p>
            <a:pPr>
              <a:buFontTx/>
              <a:buNone/>
            </a:pPr>
            <a:r>
              <a:rPr lang="en-US" altLang="el-GR" sz="2800">
                <a:cs typeface="Times New Roman" panose="02020603050405020304" pitchFamily="18" charset="0"/>
              </a:rPr>
              <a:t>1.25	89.44			</a:t>
            </a:r>
            <a:r>
              <a:rPr lang="en-US" altLang="el-GR" sz="2800" b="1" i="1">
                <a:cs typeface="Times New Roman" panose="02020603050405020304" pitchFamily="18" charset="0"/>
              </a:rPr>
              <a:t>2.326		99.00</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1.50	93.32			2.50		99.38</a:t>
            </a:r>
          </a:p>
          <a:p>
            <a:pPr>
              <a:buFontTx/>
              <a:buNone/>
            </a:pPr>
            <a:r>
              <a:rPr lang="en-US" altLang="el-GR" sz="2800" b="1" i="1">
                <a:cs typeface="Times New Roman" panose="02020603050405020304" pitchFamily="18" charset="0"/>
              </a:rPr>
              <a:t>1.645	95.00			2.576		99.50</a:t>
            </a:r>
            <a:endParaRPr lang="en-US" altLang="el-GR" sz="2800">
              <a:cs typeface="Times New Roman" panose="02020603050405020304" pitchFamily="18" charset="0"/>
            </a:endParaRPr>
          </a:p>
          <a:p>
            <a:endParaRPr lang="en-US" altLang="el-GR" sz="2800"/>
          </a:p>
        </p:txBody>
      </p:sp>
    </p:spTree>
    <p:extLst>
      <p:ext uri="{BB962C8B-B14F-4D97-AF65-F5344CB8AC3E}">
        <p14:creationId xmlns:p14="http://schemas.microsoft.com/office/powerpoint/2010/main" val="4210928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Large confetti"/>
          <p:cNvSpPr>
            <a:spLocks noGrp="1" noChangeArrowheads="1"/>
          </p:cNvSpPr>
          <p:nvPr>
            <p:ph type="title"/>
          </p:nvPr>
        </p:nvSpPr>
        <p:spPr/>
        <p:txBody>
          <a:bodyPr/>
          <a:lstStyle/>
          <a:p>
            <a:r>
              <a:rPr lang="el-GR" altLang="el-GR"/>
              <a:t>Άσκηση 4</a:t>
            </a:r>
            <a:endParaRPr lang="en-US" altLang="el-GR"/>
          </a:p>
        </p:txBody>
      </p:sp>
      <p:graphicFrame>
        <p:nvGraphicFramePr>
          <p:cNvPr id="44036" name="Object 4"/>
          <p:cNvGraphicFramePr>
            <a:graphicFrameLocks noGrp="1" noChangeAspect="1"/>
          </p:cNvGraphicFramePr>
          <p:nvPr>
            <p:ph type="body" idx="1"/>
          </p:nvPr>
        </p:nvGraphicFramePr>
        <p:xfrm>
          <a:off x="1143000" y="1676400"/>
          <a:ext cx="7162800" cy="5138738"/>
        </p:xfrm>
        <a:graphic>
          <a:graphicData uri="http://schemas.openxmlformats.org/presentationml/2006/ole">
            <mc:AlternateContent xmlns:mc="http://schemas.openxmlformats.org/markup-compatibility/2006">
              <mc:Choice xmlns:v="urn:schemas-microsoft-com:vml" Requires="v">
                <p:oleObj spid="_x0000_s107524" name="STATISTICA Graph" r:id="rId3" imgW="6044400" imgH="4335840" progId="STATISTICAGraph">
                  <p:embed/>
                </p:oleObj>
              </mc:Choice>
              <mc:Fallback>
                <p:oleObj name="STATISTICA Graph" r:id="rId3" imgW="6044400" imgH="4335840" progId="STATISTICAGraph">
                  <p:embed/>
                  <p:pic>
                    <p:nvPicPr>
                      <p:cNvPr id="440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76400"/>
                        <a:ext cx="7162800"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17893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Large confetti"/>
          <p:cNvSpPr>
            <a:spLocks noGrp="1" noChangeArrowheads="1"/>
          </p:cNvSpPr>
          <p:nvPr>
            <p:ph type="title"/>
          </p:nvPr>
        </p:nvSpPr>
        <p:spPr/>
        <p:txBody>
          <a:bodyPr/>
          <a:lstStyle/>
          <a:p>
            <a:r>
              <a:rPr lang="el-GR" altLang="el-GR"/>
              <a:t>Άσκηση 4</a:t>
            </a:r>
            <a:endParaRPr lang="en-US" altLang="el-GR"/>
          </a:p>
        </p:txBody>
      </p:sp>
      <p:sp>
        <p:nvSpPr>
          <p:cNvPr id="45059" name="Rectangle 3"/>
          <p:cNvSpPr>
            <a:spLocks noGrp="1" noChangeArrowheads="1"/>
          </p:cNvSpPr>
          <p:nvPr>
            <p:ph type="body" idx="1"/>
          </p:nvPr>
        </p:nvSpPr>
        <p:spPr/>
        <p:txBody>
          <a:bodyPr/>
          <a:lstStyle/>
          <a:p>
            <a:pPr>
              <a:buFontTx/>
              <a:buNone/>
            </a:pPr>
            <a:r>
              <a:rPr lang="en-US" altLang="el-GR"/>
              <a:t> </a:t>
            </a:r>
          </a:p>
        </p:txBody>
      </p:sp>
      <p:graphicFrame>
        <p:nvGraphicFramePr>
          <p:cNvPr id="45060" name="Object 4"/>
          <p:cNvGraphicFramePr>
            <a:graphicFrameLocks noChangeAspect="1"/>
          </p:cNvGraphicFramePr>
          <p:nvPr/>
        </p:nvGraphicFramePr>
        <p:xfrm>
          <a:off x="1219200" y="2743200"/>
          <a:ext cx="7086600" cy="1616075"/>
        </p:xfrm>
        <a:graphic>
          <a:graphicData uri="http://schemas.openxmlformats.org/presentationml/2006/ole">
            <mc:AlternateContent xmlns:mc="http://schemas.openxmlformats.org/markup-compatibility/2006">
              <mc:Choice xmlns:v="urn:schemas-microsoft-com:vml" Requires="v">
                <p:oleObj spid="_x0000_s108548" name="Equation" r:id="rId3" imgW="4178160" imgH="952200" progId="Equation.DSMT4">
                  <p:embed/>
                </p:oleObj>
              </mc:Choice>
              <mc:Fallback>
                <p:oleObj name="Equation" r:id="rId3" imgW="4178160" imgH="952200" progId="Equation.DSMT4">
                  <p:embed/>
                  <p:pic>
                    <p:nvPicPr>
                      <p:cNvPr id="450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70866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5111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1511300"/>
            <a:ext cx="8636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
        <p:nvSpPr>
          <p:cNvPr id="2" name="Τίτλος 1"/>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Large confetti"/>
          <p:cNvSpPr>
            <a:spLocks noGrp="1" noChangeArrowheads="1"/>
          </p:cNvSpPr>
          <p:nvPr>
            <p:ph type="title"/>
          </p:nvPr>
        </p:nvSpPr>
        <p:spPr/>
        <p:txBody>
          <a:bodyPr/>
          <a:lstStyle/>
          <a:p>
            <a:r>
              <a:rPr lang="el-GR" altLang="el-GR"/>
              <a:t>Πίνακας κανονικής κατανομής</a:t>
            </a:r>
            <a:endParaRPr lang="en-US" altLang="el-GR"/>
          </a:p>
        </p:txBody>
      </p:sp>
      <p:sp>
        <p:nvSpPr>
          <p:cNvPr id="46083" name="Rectangle 3"/>
          <p:cNvSpPr>
            <a:spLocks noGrp="1" noChangeArrowheads="1"/>
          </p:cNvSpPr>
          <p:nvPr>
            <p:ph type="body" idx="1"/>
          </p:nvPr>
        </p:nvSpPr>
        <p:spPr/>
        <p:txBody>
          <a:bodyPr/>
          <a:lstStyle/>
          <a:p>
            <a:pPr>
              <a:buFontTx/>
              <a:buNone/>
            </a:pPr>
            <a:r>
              <a:rPr lang="en-US" altLang="el-GR" sz="2800" u="sng">
                <a:cs typeface="Times New Roman" panose="02020603050405020304" pitchFamily="18" charset="0"/>
              </a:rPr>
              <a:t>Z         F(Z)                        Z                F(Z)</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0.25	59.87			1.75		95.99</a:t>
            </a:r>
          </a:p>
          <a:p>
            <a:pPr>
              <a:buFontTx/>
              <a:buNone/>
            </a:pPr>
            <a:r>
              <a:rPr lang="en-US" altLang="el-GR" sz="2800">
                <a:cs typeface="Times New Roman" panose="02020603050405020304" pitchFamily="18" charset="0"/>
              </a:rPr>
              <a:t>0.50	69.15			</a:t>
            </a:r>
            <a:r>
              <a:rPr lang="en-US" altLang="el-GR" sz="2800" b="1" i="1">
                <a:cs typeface="Times New Roman" panose="02020603050405020304" pitchFamily="18" charset="0"/>
              </a:rPr>
              <a:t>1.96		97.5</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0.75	77.34			2.00		97.72</a:t>
            </a:r>
          </a:p>
          <a:p>
            <a:pPr>
              <a:buFontTx/>
              <a:buNone/>
            </a:pPr>
            <a:r>
              <a:rPr lang="en-US" altLang="el-GR" sz="2800">
                <a:cs typeface="Times New Roman" panose="02020603050405020304" pitchFamily="18" charset="0"/>
              </a:rPr>
              <a:t>1.00	84.13			2.25		98.78</a:t>
            </a:r>
          </a:p>
          <a:p>
            <a:pPr>
              <a:buFontTx/>
              <a:buNone/>
            </a:pPr>
            <a:r>
              <a:rPr lang="en-US" altLang="el-GR" sz="2800">
                <a:cs typeface="Times New Roman" panose="02020603050405020304" pitchFamily="18" charset="0"/>
              </a:rPr>
              <a:t>1.25	89.44			</a:t>
            </a:r>
            <a:r>
              <a:rPr lang="en-US" altLang="el-GR" sz="2800" b="1" i="1">
                <a:cs typeface="Times New Roman" panose="02020603050405020304" pitchFamily="18" charset="0"/>
              </a:rPr>
              <a:t>2.326		99.00</a:t>
            </a:r>
            <a:endParaRPr lang="en-US" altLang="el-GR" sz="2800">
              <a:cs typeface="Times New Roman" panose="02020603050405020304" pitchFamily="18" charset="0"/>
            </a:endParaRPr>
          </a:p>
          <a:p>
            <a:pPr>
              <a:buFontTx/>
              <a:buNone/>
            </a:pPr>
            <a:r>
              <a:rPr lang="en-US" altLang="el-GR" sz="2800">
                <a:cs typeface="Times New Roman" panose="02020603050405020304" pitchFamily="18" charset="0"/>
              </a:rPr>
              <a:t>1.50	93.32			2.50		99.38</a:t>
            </a:r>
          </a:p>
          <a:p>
            <a:pPr>
              <a:buFontTx/>
              <a:buNone/>
            </a:pPr>
            <a:r>
              <a:rPr lang="en-US" altLang="el-GR" sz="2800" b="1" i="1">
                <a:cs typeface="Times New Roman" panose="02020603050405020304" pitchFamily="18" charset="0"/>
              </a:rPr>
              <a:t>1.645	95.00			2.576		99.50</a:t>
            </a:r>
            <a:endParaRPr lang="en-US" altLang="el-GR" sz="2800">
              <a:cs typeface="Times New Roman" panose="02020603050405020304" pitchFamily="18" charset="0"/>
            </a:endParaRPr>
          </a:p>
          <a:p>
            <a:endParaRPr lang="en-US" altLang="el-GR" sz="2800"/>
          </a:p>
        </p:txBody>
      </p:sp>
    </p:spTree>
    <p:extLst>
      <p:ext uri="{BB962C8B-B14F-4D97-AF65-F5344CB8AC3E}">
        <p14:creationId xmlns:p14="http://schemas.microsoft.com/office/powerpoint/2010/main" val="1089873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Large confetti"/>
          <p:cNvSpPr>
            <a:spLocks noGrp="1" noChangeArrowheads="1"/>
          </p:cNvSpPr>
          <p:nvPr>
            <p:ph type="title"/>
          </p:nvPr>
        </p:nvSpPr>
        <p:spPr/>
        <p:txBody>
          <a:bodyPr/>
          <a:lstStyle/>
          <a:p>
            <a:r>
              <a:rPr lang="el-GR" altLang="el-GR"/>
              <a:t>Άσκηση 5</a:t>
            </a:r>
            <a:endParaRPr lang="en-US" altLang="el-GR"/>
          </a:p>
        </p:txBody>
      </p:sp>
      <p:graphicFrame>
        <p:nvGraphicFramePr>
          <p:cNvPr id="47108" name="Object 4"/>
          <p:cNvGraphicFramePr>
            <a:graphicFrameLocks noChangeAspect="1"/>
          </p:cNvGraphicFramePr>
          <p:nvPr/>
        </p:nvGraphicFramePr>
        <p:xfrm>
          <a:off x="1066800" y="1676400"/>
          <a:ext cx="6934200" cy="4973638"/>
        </p:xfrm>
        <a:graphic>
          <a:graphicData uri="http://schemas.openxmlformats.org/presentationml/2006/ole">
            <mc:AlternateContent xmlns:mc="http://schemas.openxmlformats.org/markup-compatibility/2006">
              <mc:Choice xmlns:v="urn:schemas-microsoft-com:vml" Requires="v">
                <p:oleObj spid="_x0000_s109572" name="STATISTICA Graph" r:id="rId3" imgW="6044400" imgH="4335840" progId="STATISTICAGraph">
                  <p:embed/>
                </p:oleObj>
              </mc:Choice>
              <mc:Fallback>
                <p:oleObj name="STATISTICA Graph" r:id="rId3" imgW="6044400" imgH="4335840" progId="STATISTICAGraph">
                  <p:embed/>
                  <p:pic>
                    <p:nvPicPr>
                      <p:cNvPr id="471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6934200" cy="497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8973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Large confetti"/>
          <p:cNvSpPr>
            <a:spLocks noGrp="1" noChangeArrowheads="1"/>
          </p:cNvSpPr>
          <p:nvPr>
            <p:ph type="title"/>
          </p:nvPr>
        </p:nvSpPr>
        <p:spPr/>
        <p:txBody>
          <a:bodyPr/>
          <a:lstStyle/>
          <a:p>
            <a:r>
              <a:rPr lang="el-GR" altLang="el-GR"/>
              <a:t>Άσκηση 5</a:t>
            </a:r>
            <a:endParaRPr lang="en-US" altLang="el-GR"/>
          </a:p>
        </p:txBody>
      </p:sp>
      <p:sp>
        <p:nvSpPr>
          <p:cNvPr id="48131" name="Rectangle 3"/>
          <p:cNvSpPr>
            <a:spLocks noGrp="1" noChangeArrowheads="1"/>
          </p:cNvSpPr>
          <p:nvPr>
            <p:ph type="body" idx="1"/>
          </p:nvPr>
        </p:nvSpPr>
        <p:spPr/>
        <p:txBody>
          <a:bodyPr/>
          <a:lstStyle/>
          <a:p>
            <a:r>
              <a:rPr lang="el-GR" altLang="el-GR"/>
              <a:t>Βρείτε τη </a:t>
            </a:r>
            <a:r>
              <a:rPr lang="en-US" altLang="el-GR"/>
              <a:t> </a:t>
            </a:r>
            <a:r>
              <a:rPr lang="el-GR" altLang="el-GR" i="1"/>
              <a:t>τιμή </a:t>
            </a:r>
            <a:r>
              <a:rPr lang="en-US" altLang="el-GR" i="1"/>
              <a:t>z</a:t>
            </a:r>
            <a:r>
              <a:rPr lang="en-US" altLang="el-GR"/>
              <a:t> </a:t>
            </a:r>
            <a:r>
              <a:rPr lang="el-GR" altLang="el-GR"/>
              <a:t>που αντιστοιχεί στο </a:t>
            </a:r>
            <a:r>
              <a:rPr lang="en-US" altLang="el-GR"/>
              <a:t> 99</a:t>
            </a:r>
            <a:r>
              <a:rPr lang="el-GR" altLang="el-GR" baseline="30000"/>
              <a:t>ο</a:t>
            </a:r>
            <a:r>
              <a:rPr lang="en-US" altLang="el-GR"/>
              <a:t> </a:t>
            </a:r>
            <a:r>
              <a:rPr lang="el-GR" altLang="el-GR"/>
              <a:t>εκατοστημόριο</a:t>
            </a:r>
            <a:endParaRPr lang="en-US" altLang="el-GR"/>
          </a:p>
          <a:p>
            <a:r>
              <a:rPr lang="el-GR" altLang="el-GR"/>
              <a:t>Μετατρέψτε τη σε κανονική τιμή</a:t>
            </a:r>
            <a:endParaRPr lang="en-US" altLang="el-GR"/>
          </a:p>
        </p:txBody>
      </p:sp>
    </p:spTree>
    <p:extLst>
      <p:ext uri="{BB962C8B-B14F-4D97-AF65-F5344CB8AC3E}">
        <p14:creationId xmlns:p14="http://schemas.microsoft.com/office/powerpoint/2010/main" val="209715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Large confetti"/>
          <p:cNvSpPr>
            <a:spLocks noGrp="1" noChangeArrowheads="1"/>
          </p:cNvSpPr>
          <p:nvPr>
            <p:ph type="title"/>
          </p:nvPr>
        </p:nvSpPr>
        <p:spPr/>
        <p:txBody>
          <a:bodyPr/>
          <a:lstStyle/>
          <a:p>
            <a:r>
              <a:rPr lang="el-GR" altLang="el-GR"/>
              <a:t>Ασκήσεις με σχετικές πιθανότητες</a:t>
            </a:r>
            <a:endParaRPr lang="en-US" altLang="el-GR"/>
          </a:p>
        </p:txBody>
      </p:sp>
      <p:sp>
        <p:nvSpPr>
          <p:cNvPr id="49155" name="Rectangle 3"/>
          <p:cNvSpPr>
            <a:spLocks noGrp="1" noChangeArrowheads="1"/>
          </p:cNvSpPr>
          <p:nvPr>
            <p:ph type="body" idx="1"/>
          </p:nvPr>
        </p:nvSpPr>
        <p:spPr/>
        <p:txBody>
          <a:bodyPr/>
          <a:lstStyle/>
          <a:p>
            <a:r>
              <a:rPr lang="el-GR" altLang="el-GR"/>
              <a:t>Πολλές φορές μας ζητείται να υπολογίζουμε </a:t>
            </a:r>
            <a:r>
              <a:rPr lang="en-US" altLang="el-GR"/>
              <a:t> </a:t>
            </a:r>
            <a:r>
              <a:rPr lang="el-GR" altLang="el-GR" i="1"/>
              <a:t>σχετικές πιθανότητες</a:t>
            </a:r>
            <a:r>
              <a:rPr lang="en-US" altLang="el-GR" i="1"/>
              <a:t> </a:t>
            </a:r>
            <a:r>
              <a:rPr lang="el-GR" altLang="el-GR" i="1"/>
              <a:t>σε δύο διαφορετικούς πληθυσμούς</a:t>
            </a:r>
            <a:r>
              <a:rPr lang="en-US" altLang="el-GR" i="1"/>
              <a:t>.  </a:t>
            </a:r>
            <a:r>
              <a:rPr lang="el-GR" altLang="el-GR"/>
              <a:t>Τέτοιου είδους προβλήματα</a:t>
            </a:r>
            <a:r>
              <a:rPr lang="en-US" altLang="el-GR"/>
              <a:t>:</a:t>
            </a:r>
          </a:p>
          <a:p>
            <a:pPr lvl="1"/>
            <a:r>
              <a:rPr lang="el-GR" altLang="el-GR"/>
              <a:t>Είναι κάπως σπάνια στα βιβλία</a:t>
            </a:r>
            <a:endParaRPr lang="en-US" altLang="el-GR"/>
          </a:p>
          <a:p>
            <a:pPr lvl="1"/>
            <a:r>
              <a:rPr lang="el-GR" altLang="el-GR"/>
              <a:t>Αλλά πολύ σχετικά με τη πραγματικότητα</a:t>
            </a:r>
            <a:endParaRPr lang="en-US" altLang="el-GR"/>
          </a:p>
          <a:p>
            <a:pPr lvl="1"/>
            <a:r>
              <a:rPr lang="el-GR" altLang="el-GR"/>
              <a:t>Παράγουν αποτελέσματα που αντιβαίνουν την πρόχειρη σκέψη</a:t>
            </a:r>
            <a:endParaRPr lang="en-US" altLang="el-GR"/>
          </a:p>
        </p:txBody>
      </p:sp>
    </p:spTree>
    <p:extLst>
      <p:ext uri="{BB962C8B-B14F-4D97-AF65-F5344CB8AC3E}">
        <p14:creationId xmlns:p14="http://schemas.microsoft.com/office/powerpoint/2010/main" val="1931665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Large confetti"/>
          <p:cNvSpPr>
            <a:spLocks noGrp="1" noChangeArrowheads="1"/>
          </p:cNvSpPr>
          <p:nvPr>
            <p:ph type="title"/>
          </p:nvPr>
        </p:nvSpPr>
        <p:spPr/>
        <p:txBody>
          <a:bodyPr/>
          <a:lstStyle/>
          <a:p>
            <a:r>
              <a:rPr lang="el-GR" altLang="el-GR"/>
              <a:t>Παράδειγμα 1</a:t>
            </a:r>
            <a:endParaRPr lang="en-US" altLang="el-GR"/>
          </a:p>
        </p:txBody>
      </p:sp>
      <p:sp>
        <p:nvSpPr>
          <p:cNvPr id="50179" name="Rectangle 3"/>
          <p:cNvSpPr>
            <a:spLocks noGrp="1" noChangeArrowheads="1"/>
          </p:cNvSpPr>
          <p:nvPr>
            <p:ph type="body" idx="1"/>
          </p:nvPr>
        </p:nvSpPr>
        <p:spPr/>
        <p:txBody>
          <a:bodyPr/>
          <a:lstStyle/>
          <a:p>
            <a:r>
              <a:rPr lang="el-GR" altLang="el-GR"/>
              <a:t>Η τάξη</a:t>
            </a:r>
            <a:r>
              <a:rPr lang="en-US" altLang="el-GR"/>
              <a:t> A </a:t>
            </a:r>
            <a:r>
              <a:rPr lang="el-GR" altLang="el-GR"/>
              <a:t>έχει μέσο όρο </a:t>
            </a:r>
            <a:r>
              <a:rPr lang="en-US" altLang="el-GR"/>
              <a:t>100 </a:t>
            </a:r>
            <a:r>
              <a:rPr lang="el-GR" altLang="el-GR"/>
              <a:t>και τυπική απόκλιση</a:t>
            </a:r>
            <a:r>
              <a:rPr lang="en-US" altLang="el-GR"/>
              <a:t> 15. </a:t>
            </a:r>
            <a:r>
              <a:rPr lang="el-GR" altLang="el-GR"/>
              <a:t>Η τάξη</a:t>
            </a:r>
            <a:r>
              <a:rPr lang="en-US" altLang="el-GR"/>
              <a:t> B </a:t>
            </a:r>
            <a:r>
              <a:rPr lang="el-GR" altLang="el-GR"/>
              <a:t>έχει μέσο όρο</a:t>
            </a:r>
            <a:r>
              <a:rPr lang="en-US" altLang="el-GR"/>
              <a:t> 100 </a:t>
            </a:r>
            <a:r>
              <a:rPr lang="el-GR" altLang="el-GR"/>
              <a:t>και τυπική απόκλιση</a:t>
            </a:r>
            <a:r>
              <a:rPr lang="en-US" altLang="el-GR"/>
              <a:t> 17.  </a:t>
            </a:r>
            <a:r>
              <a:rPr lang="el-GR" altLang="el-GR"/>
              <a:t>Ποια είναι η </a:t>
            </a:r>
            <a:r>
              <a:rPr lang="en-US" altLang="el-GR"/>
              <a:t> </a:t>
            </a:r>
            <a:r>
              <a:rPr lang="el-GR" altLang="el-GR" i="1"/>
              <a:t>σχετική πιθανότητα να βρούμε</a:t>
            </a:r>
            <a:r>
              <a:rPr lang="en-US" altLang="el-GR"/>
              <a:t> </a:t>
            </a:r>
            <a:r>
              <a:rPr lang="el-GR" altLang="el-GR"/>
              <a:t>ένα άτομο με </a:t>
            </a:r>
            <a:r>
              <a:rPr lang="en-US" altLang="el-GR"/>
              <a:t> </a:t>
            </a:r>
            <a:r>
              <a:rPr lang="el-GR" altLang="el-GR"/>
              <a:t>σκορ πάνω από</a:t>
            </a:r>
            <a:r>
              <a:rPr lang="en-US" altLang="el-GR"/>
              <a:t> 145 </a:t>
            </a:r>
            <a:r>
              <a:rPr lang="el-GR" altLang="el-GR"/>
              <a:t>στη τάξη</a:t>
            </a:r>
            <a:r>
              <a:rPr lang="en-US" altLang="el-GR"/>
              <a:t> B, </a:t>
            </a:r>
            <a:r>
              <a:rPr lang="el-GR" altLang="el-GR"/>
              <a:t>σε σχέση με την τάξη</a:t>
            </a:r>
            <a:r>
              <a:rPr lang="en-US" altLang="el-GR"/>
              <a:t> A</a:t>
            </a:r>
            <a:r>
              <a:rPr lang="el-GR" altLang="el-GR"/>
              <a:t>;</a:t>
            </a:r>
            <a:endParaRPr lang="en-US" altLang="el-GR"/>
          </a:p>
        </p:txBody>
      </p:sp>
    </p:spTree>
    <p:extLst>
      <p:ext uri="{BB962C8B-B14F-4D97-AF65-F5344CB8AC3E}">
        <p14:creationId xmlns:p14="http://schemas.microsoft.com/office/powerpoint/2010/main" val="2295346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Large confetti"/>
          <p:cNvSpPr>
            <a:spLocks noGrp="1" noChangeArrowheads="1"/>
          </p:cNvSpPr>
          <p:nvPr>
            <p:ph type="title"/>
          </p:nvPr>
        </p:nvSpPr>
        <p:spPr/>
        <p:txBody>
          <a:bodyPr/>
          <a:lstStyle/>
          <a:p>
            <a:r>
              <a:rPr lang="el-GR" altLang="el-GR"/>
              <a:t>Πίνακας κανονικής κατανομής</a:t>
            </a:r>
            <a:endParaRPr lang="en-US" altLang="el-GR"/>
          </a:p>
        </p:txBody>
      </p:sp>
      <p:sp>
        <p:nvSpPr>
          <p:cNvPr id="51203" name="Rectangle 3"/>
          <p:cNvSpPr>
            <a:spLocks noGrp="1" noChangeArrowheads="1"/>
          </p:cNvSpPr>
          <p:nvPr>
            <p:ph type="body" idx="1"/>
          </p:nvPr>
        </p:nvSpPr>
        <p:spPr/>
        <p:txBody>
          <a:bodyPr/>
          <a:lstStyle/>
          <a:p>
            <a:pPr>
              <a:buFontTx/>
              <a:buNone/>
            </a:pPr>
            <a:r>
              <a:rPr lang="en-US" altLang="el-GR" u="sng">
                <a:cs typeface="Times New Roman" panose="02020603050405020304" pitchFamily="18" charset="0"/>
              </a:rPr>
              <a:t>Z         Area Above Z</a:t>
            </a:r>
            <a:endParaRPr lang="en-US" altLang="el-GR">
              <a:cs typeface="Times New Roman" panose="02020603050405020304" pitchFamily="18" charset="0"/>
            </a:endParaRPr>
          </a:p>
          <a:p>
            <a:pPr>
              <a:buFontTx/>
              <a:buNone/>
            </a:pPr>
            <a:r>
              <a:rPr lang="en-US" altLang="el-GR"/>
              <a:t>2.6		.0047</a:t>
            </a:r>
          </a:p>
          <a:p>
            <a:pPr>
              <a:buFontTx/>
              <a:buNone/>
            </a:pPr>
            <a:r>
              <a:rPr lang="en-US" altLang="el-GR"/>
              <a:t>2.65		.00405</a:t>
            </a:r>
          </a:p>
          <a:p>
            <a:pPr>
              <a:buFontTx/>
              <a:buNone/>
            </a:pPr>
            <a:r>
              <a:rPr lang="en-US" altLang="el-GR"/>
              <a:t>2.7		.0035</a:t>
            </a:r>
          </a:p>
          <a:p>
            <a:pPr>
              <a:buFontTx/>
              <a:buNone/>
            </a:pPr>
            <a:r>
              <a:rPr lang="en-US" altLang="el-GR"/>
              <a:t>3.0		.00135</a:t>
            </a:r>
          </a:p>
          <a:p>
            <a:pPr>
              <a:buFontTx/>
              <a:buNone/>
            </a:pPr>
            <a:r>
              <a:rPr lang="el-GR" altLang="el-GR"/>
              <a:t>Απάντηση</a:t>
            </a:r>
            <a:r>
              <a:rPr lang="en-US" altLang="el-GR"/>
              <a:t>: </a:t>
            </a:r>
            <a:r>
              <a:rPr lang="el-GR" altLang="el-GR"/>
              <a:t>περίπου</a:t>
            </a:r>
            <a:r>
              <a:rPr lang="en-US" altLang="el-GR"/>
              <a:t> 3</a:t>
            </a:r>
            <a:r>
              <a:rPr lang="el-GR" altLang="el-GR"/>
              <a:t> προς</a:t>
            </a:r>
            <a:r>
              <a:rPr lang="en-US" altLang="el-GR"/>
              <a:t> 1.</a:t>
            </a:r>
          </a:p>
        </p:txBody>
      </p:sp>
    </p:spTree>
    <p:extLst>
      <p:ext uri="{BB962C8B-B14F-4D97-AF65-F5344CB8AC3E}">
        <p14:creationId xmlns:p14="http://schemas.microsoft.com/office/powerpoint/2010/main" val="8320405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Large confetti"/>
          <p:cNvSpPr>
            <a:spLocks noGrp="1" noChangeArrowheads="1"/>
          </p:cNvSpPr>
          <p:nvPr>
            <p:ph type="title"/>
          </p:nvPr>
        </p:nvSpPr>
        <p:spPr/>
        <p:txBody>
          <a:bodyPr/>
          <a:lstStyle/>
          <a:p>
            <a:r>
              <a:rPr lang="el-GR" altLang="el-GR"/>
              <a:t>Άσκηση 2</a:t>
            </a:r>
            <a:endParaRPr lang="en-US" altLang="el-GR"/>
          </a:p>
        </p:txBody>
      </p:sp>
      <p:sp>
        <p:nvSpPr>
          <p:cNvPr id="52227" name="Rectangle 3"/>
          <p:cNvSpPr>
            <a:spLocks noGrp="1" noChangeArrowheads="1"/>
          </p:cNvSpPr>
          <p:nvPr>
            <p:ph type="body" idx="1"/>
          </p:nvPr>
        </p:nvSpPr>
        <p:spPr/>
        <p:txBody>
          <a:bodyPr/>
          <a:lstStyle/>
          <a:p>
            <a:r>
              <a:rPr lang="el-GR" altLang="el-GR"/>
              <a:t>Η τάξη</a:t>
            </a:r>
            <a:r>
              <a:rPr lang="en-US" altLang="el-GR"/>
              <a:t> A </a:t>
            </a:r>
            <a:r>
              <a:rPr lang="el-GR" altLang="el-GR"/>
              <a:t>έχει μέσο όρο </a:t>
            </a:r>
            <a:r>
              <a:rPr lang="en-US" altLang="el-GR"/>
              <a:t>100 </a:t>
            </a:r>
            <a:r>
              <a:rPr lang="el-GR" altLang="el-GR"/>
              <a:t>και τυπική απόκλιση</a:t>
            </a:r>
            <a:r>
              <a:rPr lang="en-US" altLang="el-GR"/>
              <a:t> 15. </a:t>
            </a:r>
            <a:r>
              <a:rPr lang="el-GR" altLang="el-GR"/>
              <a:t>Η τάξη</a:t>
            </a:r>
            <a:r>
              <a:rPr lang="en-US" altLang="el-GR"/>
              <a:t> B </a:t>
            </a:r>
            <a:r>
              <a:rPr lang="el-GR" altLang="el-GR"/>
              <a:t>έχει μέσο όρο</a:t>
            </a:r>
            <a:r>
              <a:rPr lang="en-US" altLang="el-GR"/>
              <a:t> 100 </a:t>
            </a:r>
            <a:r>
              <a:rPr lang="el-GR" altLang="el-GR"/>
              <a:t>και τυπική απόκλιση</a:t>
            </a:r>
            <a:r>
              <a:rPr lang="en-US" altLang="el-GR"/>
              <a:t> 17. </a:t>
            </a:r>
            <a:r>
              <a:rPr lang="el-GR" altLang="el-GR"/>
              <a:t>Ποια η πιθανότητα να βρούμε ένα άτομο με σκορ πάνω από 160 στη τάξη Β, σε σχέση με την τάξη Α; </a:t>
            </a:r>
            <a:endParaRPr lang="en-US" altLang="el-GR"/>
          </a:p>
        </p:txBody>
      </p:sp>
    </p:spTree>
    <p:extLst>
      <p:ext uri="{BB962C8B-B14F-4D97-AF65-F5344CB8AC3E}">
        <p14:creationId xmlns:p14="http://schemas.microsoft.com/office/powerpoint/2010/main" val="3597873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Large confetti"/>
          <p:cNvSpPr>
            <a:spLocks noGrp="1" noChangeArrowheads="1"/>
          </p:cNvSpPr>
          <p:nvPr>
            <p:ph type="title"/>
          </p:nvPr>
        </p:nvSpPr>
        <p:spPr/>
        <p:txBody>
          <a:bodyPr/>
          <a:lstStyle/>
          <a:p>
            <a:r>
              <a:rPr lang="el-GR" altLang="el-GR"/>
              <a:t>Πίνακας κανονικής κατανομής</a:t>
            </a:r>
            <a:endParaRPr lang="en-US" altLang="el-GR"/>
          </a:p>
        </p:txBody>
      </p:sp>
      <p:sp>
        <p:nvSpPr>
          <p:cNvPr id="53251" name="Rectangle 3"/>
          <p:cNvSpPr>
            <a:spLocks noGrp="1" noChangeArrowheads="1"/>
          </p:cNvSpPr>
          <p:nvPr>
            <p:ph type="body" idx="1"/>
          </p:nvPr>
        </p:nvSpPr>
        <p:spPr/>
        <p:txBody>
          <a:bodyPr/>
          <a:lstStyle/>
          <a:p>
            <a:pPr>
              <a:buFontTx/>
              <a:buNone/>
            </a:pPr>
            <a:r>
              <a:rPr lang="en-US" altLang="el-GR" u="sng">
                <a:cs typeface="Times New Roman" panose="02020603050405020304" pitchFamily="18" charset="0"/>
              </a:rPr>
              <a:t>Z         Area Above Z</a:t>
            </a:r>
            <a:endParaRPr lang="en-US" altLang="el-GR">
              <a:cs typeface="Times New Roman" panose="02020603050405020304" pitchFamily="18" charset="0"/>
            </a:endParaRPr>
          </a:p>
          <a:p>
            <a:pPr>
              <a:buFontTx/>
              <a:buNone/>
            </a:pPr>
            <a:r>
              <a:rPr lang="en-US" altLang="el-GR"/>
              <a:t>3.529	.000208</a:t>
            </a:r>
          </a:p>
          <a:p>
            <a:pPr>
              <a:buFontTx/>
              <a:buNone/>
            </a:pPr>
            <a:r>
              <a:rPr lang="en-US" altLang="el-GR"/>
              <a:t>4.00           .0000317</a:t>
            </a:r>
          </a:p>
          <a:p>
            <a:pPr>
              <a:buFontTx/>
              <a:buNone/>
            </a:pPr>
            <a:endParaRPr lang="en-US" altLang="el-GR"/>
          </a:p>
          <a:p>
            <a:pPr>
              <a:buFontTx/>
              <a:buNone/>
            </a:pPr>
            <a:r>
              <a:rPr lang="el-GR" altLang="el-GR"/>
              <a:t>Απάντηση</a:t>
            </a:r>
            <a:r>
              <a:rPr lang="en-US" altLang="el-GR"/>
              <a:t>: </a:t>
            </a:r>
            <a:r>
              <a:rPr lang="el-GR" altLang="el-GR"/>
              <a:t>περίπου</a:t>
            </a:r>
            <a:r>
              <a:rPr lang="en-US" altLang="el-GR"/>
              <a:t> 6.57 to 1.</a:t>
            </a:r>
          </a:p>
        </p:txBody>
      </p:sp>
    </p:spTree>
    <p:extLst>
      <p:ext uri="{BB962C8B-B14F-4D97-AF65-F5344CB8AC3E}">
        <p14:creationId xmlns:p14="http://schemas.microsoft.com/office/powerpoint/2010/main" val="782397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685800" y="381000"/>
            <a:ext cx="7772400" cy="5715000"/>
          </a:xfrm>
        </p:spPr>
        <p:txBody>
          <a:bodyPr/>
          <a:lstStyle/>
          <a:p>
            <a:pPr lvl="1">
              <a:lnSpc>
                <a:spcPct val="115000"/>
              </a:lnSpc>
              <a:spcBef>
                <a:spcPct val="60000"/>
              </a:spcBef>
              <a:buFontTx/>
              <a:buNone/>
            </a:pPr>
            <a:endParaRPr lang="en-US" altLang="el-GR" sz="2400" dirty="0"/>
          </a:p>
          <a:p>
            <a:pPr marL="0" indent="0">
              <a:buNone/>
            </a:pPr>
            <a:r>
              <a:rPr lang="el-GR" altLang="el-GR" sz="2400" dirty="0" smtClean="0"/>
              <a:t>Παράδειγμα: Αν </a:t>
            </a:r>
            <a:r>
              <a:rPr lang="en-US" altLang="el-GR" sz="2400" dirty="0" smtClean="0">
                <a:sym typeface="Symbol" pitchFamily="18" charset="2"/>
              </a:rPr>
              <a:t> </a:t>
            </a:r>
            <a:r>
              <a:rPr lang="en-US" altLang="el-GR" sz="2400" dirty="0">
                <a:sym typeface="Symbol" pitchFamily="18" charset="2"/>
              </a:rPr>
              <a:t>= 20, </a:t>
            </a:r>
            <a:r>
              <a:rPr lang="el-GR" altLang="el-GR" sz="2400" dirty="0" smtClean="0">
                <a:sym typeface="Symbol" pitchFamily="18" charset="2"/>
              </a:rPr>
              <a:t>τι δείγμα χρειαζόμαστε για να έχουμε </a:t>
            </a:r>
            <a:r>
              <a:rPr lang="en-US" altLang="el-GR" sz="2400" dirty="0" smtClean="0"/>
              <a:t>± </a:t>
            </a:r>
            <a:r>
              <a:rPr lang="en-US" altLang="el-GR" sz="2400" dirty="0"/>
              <a:t>4 </a:t>
            </a:r>
            <a:r>
              <a:rPr lang="el-GR" altLang="el-GR" sz="2400" dirty="0" smtClean="0"/>
              <a:t>σφάλμα με </a:t>
            </a:r>
            <a:r>
              <a:rPr lang="en-US" altLang="el-GR" sz="2400" dirty="0" smtClean="0"/>
              <a:t>95</a:t>
            </a:r>
            <a:r>
              <a:rPr lang="en-US" altLang="el-GR" sz="2400" dirty="0"/>
              <a:t>% </a:t>
            </a:r>
            <a:r>
              <a:rPr lang="el-GR" altLang="el-GR" sz="2400" dirty="0" smtClean="0"/>
              <a:t>βεβαιότητα;</a:t>
            </a:r>
            <a:r>
              <a:rPr lang="en-US" altLang="el-GR" sz="2400" dirty="0" smtClean="0"/>
              <a:t> </a:t>
            </a:r>
            <a:endParaRPr lang="en-US" altLang="el-GR" sz="2400" dirty="0"/>
          </a:p>
        </p:txBody>
      </p:sp>
    </p:spTree>
    <p:extLst>
      <p:ext uri="{BB962C8B-B14F-4D97-AF65-F5344CB8AC3E}">
        <p14:creationId xmlns:p14="http://schemas.microsoft.com/office/powerpoint/2010/main" val="415081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274638"/>
            <a:ext cx="7391400" cy="1020762"/>
          </a:xfrm>
        </p:spPr>
        <p:txBody>
          <a:bodyPr/>
          <a:lstStyle/>
          <a:p>
            <a:pPr eaLnBrk="1" hangingPunct="1"/>
            <a:r>
              <a:rPr lang="el-GR" altLang="el-GR" dirty="0" smtClean="0"/>
              <a:t>Ερωτήσεις</a:t>
            </a:r>
            <a:endParaRPr lang="en-US" altLang="el-GR" dirty="0" smtClean="0"/>
          </a:p>
        </p:txBody>
      </p:sp>
      <p:sp>
        <p:nvSpPr>
          <p:cNvPr id="13315" name="Content Placeholder 2"/>
          <p:cNvSpPr>
            <a:spLocks noGrp="1"/>
          </p:cNvSpPr>
          <p:nvPr>
            <p:ph idx="1"/>
          </p:nvPr>
        </p:nvSpPr>
        <p:spPr/>
        <p:txBody>
          <a:bodyPr/>
          <a:lstStyle/>
          <a:p>
            <a:pPr eaLnBrk="1" hangingPunct="1"/>
            <a:r>
              <a:rPr lang="el-GR" altLang="el-GR" dirty="0" smtClean="0"/>
              <a:t>Μια τιμή </a:t>
            </a:r>
            <a:r>
              <a:rPr lang="en-US" altLang="el-GR" dirty="0" smtClean="0"/>
              <a:t> </a:t>
            </a:r>
            <a:r>
              <a:rPr lang="en-US" altLang="el-GR" i="1" dirty="0" smtClean="0"/>
              <a:t>z</a:t>
            </a:r>
            <a:r>
              <a:rPr lang="el-GR" altLang="el-GR" dirty="0"/>
              <a:t> </a:t>
            </a:r>
            <a:r>
              <a:rPr lang="el-GR" altLang="el-GR" dirty="0" smtClean="0"/>
              <a:t>ίση με </a:t>
            </a:r>
            <a:r>
              <a:rPr lang="en-US" altLang="el-GR" dirty="0" smtClean="0"/>
              <a:t>+1.00 </a:t>
            </a:r>
            <a:r>
              <a:rPr lang="el-GR" altLang="el-GR" dirty="0" smtClean="0"/>
              <a:t>δείχνει τη θέση στην κατανομή</a:t>
            </a:r>
            <a:r>
              <a:rPr lang="en-US" altLang="el-GR" dirty="0" smtClean="0"/>
              <a:t> ____</a:t>
            </a:r>
          </a:p>
        </p:txBody>
      </p:sp>
      <p:graphicFrame>
        <p:nvGraphicFramePr>
          <p:cNvPr id="4" name="Diagram 3"/>
          <p:cNvGraphicFramePr/>
          <p:nvPr>
            <p:extLst>
              <p:ext uri="{D42A27DB-BD31-4B8C-83A1-F6EECF244321}">
                <p14:modId xmlns:p14="http://schemas.microsoft.com/office/powerpoint/2010/main" val="200421918"/>
              </p:ext>
            </p:extLst>
          </p:nvPr>
        </p:nvGraphicFramePr>
        <p:xfrm>
          <a:off x="533400" y="2819400"/>
          <a:ext cx="8153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76200"/>
            <a:ext cx="7467600" cy="1143000"/>
          </a:xfrm>
        </p:spPr>
        <p:txBody>
          <a:bodyPr/>
          <a:lstStyle/>
          <a:p>
            <a:pPr eaLnBrk="1" hangingPunct="1"/>
            <a:r>
              <a:rPr lang="el-GR" altLang="el-GR" dirty="0" smtClean="0"/>
              <a:t>Ερωτήματα</a:t>
            </a:r>
            <a:endParaRPr lang="en-US" altLang="el-GR" dirty="0" smtClean="0"/>
          </a:p>
        </p:txBody>
      </p:sp>
      <p:sp>
        <p:nvSpPr>
          <p:cNvPr id="15363" name="Content Placeholder 2"/>
          <p:cNvSpPr>
            <a:spLocks noGrp="1"/>
          </p:cNvSpPr>
          <p:nvPr>
            <p:ph idx="1"/>
          </p:nvPr>
        </p:nvSpPr>
        <p:spPr>
          <a:xfrm>
            <a:off x="467544" y="1628800"/>
            <a:ext cx="8229600" cy="4525963"/>
          </a:xfrm>
        </p:spPr>
        <p:txBody>
          <a:bodyPr/>
          <a:lstStyle/>
          <a:p>
            <a:pPr marL="0" indent="0" eaLnBrk="1" hangingPunct="1">
              <a:buNone/>
            </a:pPr>
            <a:r>
              <a:rPr lang="el-GR" altLang="el-GR" dirty="0" smtClean="0"/>
              <a:t>Σωστό ή λάθος;</a:t>
            </a:r>
            <a:endParaRPr lang="en-US" altLang="el-GR" dirty="0" smtClean="0"/>
          </a:p>
        </p:txBody>
      </p:sp>
      <p:graphicFrame>
        <p:nvGraphicFramePr>
          <p:cNvPr id="4" name="Diagram 3"/>
          <p:cNvGraphicFramePr/>
          <p:nvPr>
            <p:extLst>
              <p:ext uri="{D42A27DB-BD31-4B8C-83A1-F6EECF244321}">
                <p14:modId xmlns:p14="http://schemas.microsoft.com/office/powerpoint/2010/main" val="1143852183"/>
              </p:ext>
            </p:extLst>
          </p:nvPr>
        </p:nvGraphicFramePr>
        <p:xfrm>
          <a:off x="533400" y="3048000"/>
          <a:ext cx="81534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88640"/>
            <a:ext cx="1475656" cy="1152128"/>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icepaper">
  <a:themeElements>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Ricepap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2045</TotalTime>
  <Words>3089</Words>
  <Application>Microsoft Office PowerPoint</Application>
  <PresentationFormat>Προβολή στην οθόνη (4:3)</PresentationFormat>
  <Paragraphs>386</Paragraphs>
  <Slides>78</Slides>
  <Notes>40</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3</vt:i4>
      </vt:variant>
      <vt:variant>
        <vt:lpstr>Ενσωματωμένοι διακομιστές OLE</vt:lpstr>
      </vt:variant>
      <vt:variant>
        <vt:i4>2</vt:i4>
      </vt:variant>
      <vt:variant>
        <vt:lpstr>Τίτλοι διαφανειών</vt:lpstr>
      </vt:variant>
      <vt:variant>
        <vt:i4>78</vt:i4>
      </vt:variant>
    </vt:vector>
  </HeadingPairs>
  <TitlesOfParts>
    <vt:vector size="93" baseType="lpstr">
      <vt:lpstr>ＭＳ Ｐゴシック</vt:lpstr>
      <vt:lpstr>ＭＳ Ｐゴシック</vt:lpstr>
      <vt:lpstr>Arial</vt:lpstr>
      <vt:lpstr>Calibri</vt:lpstr>
      <vt:lpstr>Cambria Math</vt:lpstr>
      <vt:lpstr>Comic Sans MS</vt:lpstr>
      <vt:lpstr>Symbol</vt:lpstr>
      <vt:lpstr>System</vt:lpstr>
      <vt:lpstr>Times New Roman</vt:lpstr>
      <vt:lpstr>Wingdings</vt:lpstr>
      <vt:lpstr>Θέμα του Office</vt:lpstr>
      <vt:lpstr>1_Θέμα του Office</vt:lpstr>
      <vt:lpstr>Ricepaper</vt:lpstr>
      <vt:lpstr>Equation</vt:lpstr>
      <vt:lpstr>STATISTICA Graph</vt:lpstr>
      <vt:lpstr> Τιμές z: Τυπική κανονική κατανομή</vt:lpstr>
      <vt:lpstr>Στόχοι του μαθήματος</vt:lpstr>
      <vt:lpstr>Προηγούμενες γνώσεις</vt:lpstr>
      <vt:lpstr>Σκοπός των τιμών z</vt:lpstr>
      <vt:lpstr>Παράδειγμα: αποτελέσματα εξετάσεων</vt:lpstr>
      <vt:lpstr>Παρουσίαση του PowerPoint</vt:lpstr>
      <vt:lpstr>Παρουσίαση του PowerPoint</vt:lpstr>
      <vt:lpstr>Ερωτήσεις</vt:lpstr>
      <vt:lpstr>Ερωτήματα</vt:lpstr>
      <vt:lpstr>Απαντήσεις</vt:lpstr>
      <vt:lpstr>Εξίσωση των τιμών z</vt:lpstr>
      <vt:lpstr>Το σκορ από μια τιμή z</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Χρήση των τιμών z για συγκρίσεις</vt:lpstr>
      <vt:lpstr>Παρουσίαση του PowerPoint</vt:lpstr>
      <vt:lpstr>Παρουσίαση του PowerPoint</vt:lpstr>
      <vt:lpstr>Ερωτήματα</vt:lpstr>
      <vt:lpstr>Απάντηση</vt:lpstr>
      <vt:lpstr>Ερώτημα</vt:lpstr>
      <vt:lpstr>Απαντήσεις</vt:lpstr>
      <vt:lpstr>Τυποποίηση μιας κατανομής</vt:lpstr>
      <vt:lpstr>Ερωτήματα</vt:lpstr>
      <vt:lpstr>Απάντηση</vt:lpstr>
      <vt:lpstr>Υπολογισμός τιμών z</vt:lpstr>
      <vt:lpstr>Παρουσίαση του PowerPoint</vt:lpstr>
      <vt:lpstr>Παρουσίαση του PowerPoint</vt:lpstr>
      <vt:lpstr>Παρουσίαση του PowerPoint</vt:lpstr>
      <vt:lpstr>Ερώτημα</vt:lpstr>
      <vt:lpstr>Απάντηση</vt:lpstr>
      <vt:lpstr>Ερώτημα</vt:lpstr>
      <vt:lpstr>Απαντήσεις</vt:lpstr>
      <vt:lpstr>Κεντρικό οριακό θεώρημα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Διαστήματα εμπιστοσύνης</vt:lpstr>
      <vt:lpstr>Παρουσίαση του PowerPoint</vt:lpstr>
      <vt:lpstr>Παρουσίαση του PowerPoint</vt:lpstr>
      <vt:lpstr>Παρουσίαση του PowerPoint</vt:lpstr>
      <vt:lpstr>Υπολογισμός διαστήματος εμπιστοσύνης του μέσου όρου, μ, όταν η σ είναι γνωστή</vt:lpstr>
      <vt:lpstr>Παρουσίαση του PowerPoint</vt:lpstr>
      <vt:lpstr>Όμως η σ είναι άγνωστη</vt:lpstr>
      <vt:lpstr>Παρουσίαση του PowerPoint</vt:lpstr>
      <vt:lpstr>Παρουσίαση του PowerPoint</vt:lpstr>
      <vt:lpstr>Το μέγεθος του δείγματος</vt:lpstr>
      <vt:lpstr>Παρουσίαση του PowerPoint</vt:lpstr>
      <vt:lpstr>Κανονική κατανομή</vt:lpstr>
      <vt:lpstr>Τυπική κανονική κατανομή</vt:lpstr>
      <vt:lpstr>Ο πίνακας της κανονικής κατανομής</vt:lpstr>
      <vt:lpstr>Χρήσεις της κανονικής κατανομής</vt:lpstr>
      <vt:lpstr>Χρήσεις της κανονικής κατανομής</vt:lpstr>
      <vt:lpstr>Ασκήσεις με κανονική κατανομή</vt:lpstr>
      <vt:lpstr>Άσκηση 1</vt:lpstr>
      <vt:lpstr>Άσκηση 2</vt:lpstr>
      <vt:lpstr>Άσκηση 2</vt:lpstr>
      <vt:lpstr>Πίνακας κανονικής κατανομής</vt:lpstr>
      <vt:lpstr>Άσκηση 3</vt:lpstr>
      <vt:lpstr>Άσκηση 3</vt:lpstr>
      <vt:lpstr>Πίνακας κανονικής κατανομής</vt:lpstr>
      <vt:lpstr>Άσκηση 4</vt:lpstr>
      <vt:lpstr>Άσκηση 4</vt:lpstr>
      <vt:lpstr>Πίνακας κανονικής κατανομής</vt:lpstr>
      <vt:lpstr>Άσκηση 5</vt:lpstr>
      <vt:lpstr>Άσκηση 5</vt:lpstr>
      <vt:lpstr>Ασκήσεις με σχετικές πιθανότητες</vt:lpstr>
      <vt:lpstr>Παράδειγμα 1</vt:lpstr>
      <vt:lpstr>Πίνακας κανονικής κατανομής</vt:lpstr>
      <vt:lpstr>Άσκηση 2</vt:lpstr>
      <vt:lpstr>Πίνακας κανονικής κατανομής</vt:lpstr>
      <vt:lpstr>Παρουσίαση του PowerPoint</vt:lpstr>
    </vt:vector>
  </TitlesOfParts>
  <Company>The College of St. Scholastica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z-scores: Location of Scores and Standardized Distributions</dc:title>
  <dc:creator>Sister Edith Bogue;Gary B. Forbach Ph.D.</dc:creator>
  <cp:lastModifiedBy>Διόρθωση</cp:lastModifiedBy>
  <cp:revision>147</cp:revision>
  <dcterms:created xsi:type="dcterms:W3CDTF">2009-08-02T20:08:41Z</dcterms:created>
  <dcterms:modified xsi:type="dcterms:W3CDTF">2021-12-13T21:10:14Z</dcterms:modified>
</cp:coreProperties>
</file>