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57" r:id="rId3"/>
    <p:sldId id="258" r:id="rId4"/>
    <p:sldId id="259" r:id="rId5"/>
    <p:sldId id="260" r:id="rId6"/>
    <p:sldId id="261" r:id="rId7"/>
    <p:sldId id="262" r:id="rId8"/>
    <p:sldId id="265" r:id="rId9"/>
    <p:sldId id="266" r:id="rId10"/>
    <p:sldId id="267" r:id="rId11"/>
    <p:sldId id="263"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fld id="{2342CEA3-3058-4D43-AE35-B3DA76CB4003}" type="datetimeFigureOut">
              <a:rPr lang="el-GR" smtClean="0"/>
              <a:pPr/>
              <a:t>2/4/2012</a:t>
            </a:fld>
            <a:endParaRPr lang="el-G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2/4/2012</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2/4/2012</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2/4/2012</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2/4/2012</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2/4/2012</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2342CEA3-3058-4D43-AE35-B3DA76CB4003}" type="datetimeFigureOut">
              <a:rPr lang="el-GR" smtClean="0"/>
              <a:pPr/>
              <a:t>2/4/2012</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fld id="{2342CEA3-3058-4D43-AE35-B3DA76CB4003}" type="datetimeFigureOut">
              <a:rPr lang="el-GR" smtClean="0"/>
              <a:pPr/>
              <a:t>2/4/2012</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2342CEA3-3058-4D43-AE35-B3DA76CB4003}" type="datetimeFigureOut">
              <a:rPr lang="el-GR" smtClean="0"/>
              <a:pPr/>
              <a:t>2/4/2012</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fld id="{2342CEA3-3058-4D43-AE35-B3DA76CB4003}" type="datetimeFigureOut">
              <a:rPr lang="el-GR" smtClean="0"/>
              <a:pPr/>
              <a:t>2/4/2012</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fld id="{2342CEA3-3058-4D43-AE35-B3DA76CB4003}" type="datetimeFigureOut">
              <a:rPr lang="el-GR" smtClean="0"/>
              <a:pPr/>
              <a:t>2/4/2012</a:t>
            </a:fld>
            <a:endParaRPr lang="el-G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fld id="{D3F1D1C4-C2D9-4231-9FB2-B2D9D97AA41D}" type="slidenum">
              <a:rPr lang="el-GR" smtClean="0"/>
              <a:pPr/>
              <a:t>‹#›</a:t>
            </a:fld>
            <a:endParaRPr lang="el-G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 Ορθογώνιο τρίγωνο"/>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 Ορθογώνιο τρίγωνο"/>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342CEA3-3058-4D43-AE35-B3DA76CB4003}" type="datetimeFigureOut">
              <a:rPr lang="el-GR" smtClean="0"/>
              <a:pPr/>
              <a:t>2/4/2012</a:t>
            </a:fld>
            <a:endParaRPr lang="el-G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dirty="0" smtClean="0">
                <a:effectLst>
                  <a:outerShdw blurRad="38100" dist="38100" dir="2700000" algn="tl">
                    <a:srgbClr val="000000">
                      <a:alpha val="43137"/>
                    </a:srgbClr>
                  </a:outerShdw>
                </a:effectLst>
                <a:latin typeface="Arial" pitchFamily="34" charset="0"/>
                <a:cs typeface="Arial" pitchFamily="34" charset="0"/>
              </a:rPr>
              <a:t>Προσδοκίες και στόχοι για το μέλλον στην εφηβεία</a:t>
            </a:r>
            <a:r>
              <a:rPr lang="en-US" dirty="0" smtClean="0">
                <a:effectLst>
                  <a:outerShdw blurRad="38100" dist="38100" dir="2700000" algn="tl">
                    <a:srgbClr val="000000">
                      <a:alpha val="43137"/>
                    </a:srgbClr>
                  </a:outerShdw>
                </a:effectLst>
                <a:latin typeface="Arial" pitchFamily="34" charset="0"/>
                <a:cs typeface="Arial" pitchFamily="34" charset="0"/>
              </a:rPr>
              <a:t> ²</a:t>
            </a:r>
            <a:endParaRPr lang="el-GR" dirty="0">
              <a:effectLst>
                <a:outerShdw blurRad="38100" dist="38100" dir="2700000" algn="tl">
                  <a:srgbClr val="000000">
                    <a:alpha val="43137"/>
                  </a:srgbClr>
                </a:outerShdw>
              </a:effectLst>
              <a:latin typeface="Arial" pitchFamily="34" charset="0"/>
              <a:cs typeface="Arial" pitchFamily="34" charset="0"/>
            </a:endParaRPr>
          </a:p>
        </p:txBody>
      </p:sp>
      <p:sp>
        <p:nvSpPr>
          <p:cNvPr id="3" name="2 - Υπότιτλος"/>
          <p:cNvSpPr>
            <a:spLocks noGrp="1"/>
          </p:cNvSpPr>
          <p:nvPr>
            <p:ph type="subTitle" idx="1"/>
          </p:nvPr>
        </p:nvSpPr>
        <p:spPr>
          <a:xfrm>
            <a:off x="4572000" y="5733256"/>
            <a:ext cx="4572000" cy="600472"/>
          </a:xfrm>
        </p:spPr>
        <p:txBody>
          <a:bodyPr/>
          <a:lstStyle/>
          <a:p>
            <a:r>
              <a:rPr lang="el-GR" dirty="0" smtClean="0">
                <a:solidFill>
                  <a:schemeClr val="bg1"/>
                </a:solidFill>
                <a:latin typeface="Arial" pitchFamily="34" charset="0"/>
                <a:cs typeface="Arial" pitchFamily="34" charset="0"/>
              </a:rPr>
              <a:t>Ξένια Αντωνοπούλου</a:t>
            </a:r>
            <a:endParaRPr lang="el-GR" dirty="0">
              <a:solidFill>
                <a:schemeClr val="bg1"/>
              </a:solidFill>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85000" lnSpcReduction="20000"/>
          </a:bodyPr>
          <a:lstStyle/>
          <a:p>
            <a:r>
              <a:rPr lang="el-GR" b="1" dirty="0" smtClean="0">
                <a:latin typeface="Arial" pitchFamily="34" charset="0"/>
                <a:cs typeface="Arial" pitchFamily="34" charset="0"/>
              </a:rPr>
              <a:t>Προσαρμογή (</a:t>
            </a:r>
            <a:r>
              <a:rPr lang="en-US" b="1" dirty="0" smtClean="0">
                <a:latin typeface="Arial" pitchFamily="34" charset="0"/>
                <a:cs typeface="Arial" pitchFamily="34" charset="0"/>
              </a:rPr>
              <a:t>adjustment)</a:t>
            </a:r>
            <a:r>
              <a:rPr lang="el-GR" b="1" dirty="0" smtClean="0">
                <a:latin typeface="Arial" pitchFamily="34" charset="0"/>
                <a:cs typeface="Arial" pitchFamily="34" charset="0"/>
              </a:rPr>
              <a:t>: </a:t>
            </a:r>
            <a:r>
              <a:rPr lang="el-GR" dirty="0" smtClean="0">
                <a:latin typeface="Arial" pitchFamily="34" charset="0"/>
                <a:cs typeface="Arial" pitchFamily="34" charset="0"/>
              </a:rPr>
              <a:t>Οι επιλογές τους καταλήγουν σε κάποια αποτελέσματα. Αυτά χρησιμεύουν ως ανατροφοδότηση για τις επιτυχίες και τις αποτυχίες τους, ώστε να προσαρμόσουν τους στόχους, τα σχέδιά τους και τον τρόπο σκέψης τους ώστε να αντιμετωπίσουν με επιτυχία τις αναπτυξιακές προκλήσεις στην πορεία τους.</a:t>
            </a:r>
          </a:p>
          <a:p>
            <a:endParaRPr lang="el-GR" dirty="0" smtClean="0">
              <a:latin typeface="Arial" pitchFamily="34" charset="0"/>
              <a:cs typeface="Arial" pitchFamily="34" charset="0"/>
            </a:endParaRPr>
          </a:p>
          <a:p>
            <a:r>
              <a:rPr lang="el-GR" b="1" dirty="0" smtClean="0">
                <a:latin typeface="Arial" pitchFamily="34" charset="0"/>
                <a:cs typeface="Arial" pitchFamily="34" charset="0"/>
              </a:rPr>
              <a:t>Αντανάκλαση (</a:t>
            </a:r>
            <a:r>
              <a:rPr lang="en-US" b="1" dirty="0" smtClean="0">
                <a:latin typeface="Arial" pitchFamily="34" charset="0"/>
                <a:cs typeface="Arial" pitchFamily="34" charset="0"/>
              </a:rPr>
              <a:t>reflection)</a:t>
            </a:r>
            <a:r>
              <a:rPr lang="el-GR" b="1" dirty="0" smtClean="0">
                <a:latin typeface="Arial" pitchFamily="34" charset="0"/>
                <a:cs typeface="Arial" pitchFamily="34" charset="0"/>
              </a:rPr>
              <a:t>: </a:t>
            </a:r>
            <a:r>
              <a:rPr lang="el-GR" dirty="0" smtClean="0">
                <a:latin typeface="Arial" pitchFamily="34" charset="0"/>
                <a:cs typeface="Arial" pitchFamily="34" charset="0"/>
              </a:rPr>
              <a:t>καταλήγοντας σε μια συγκεκριμένη κατάσταση ζωής και κοινωνικής θέσης μετά την ανατροφοδότηση, οι έφηβοι αντανακλούν διάφορα θέματα σχετικά με τον εαυτό και τη ζωή τους.</a:t>
            </a:r>
          </a:p>
          <a:p>
            <a:pPr>
              <a:buNone/>
            </a:pPr>
            <a:r>
              <a:rPr lang="el-GR" dirty="0" smtClean="0">
                <a:latin typeface="Arial" pitchFamily="34" charset="0"/>
                <a:cs typeface="Arial" pitchFamily="34" charset="0"/>
              </a:rPr>
              <a:t>   Κατασκευάζουν αντιλήψεις για τον εαυτό και λένε ιστορίες εστιασμένες στην κατασκευή  μιας συνεκτικής προσωπικής ταυτότητας. </a:t>
            </a:r>
            <a:endParaRPr lang="el-GR" b="1" dirty="0">
              <a:latin typeface="Arial" pitchFamily="34" charset="0"/>
              <a:cs typeface="Arial" pitchFamily="34" charset="0"/>
            </a:endParaRPr>
          </a:p>
        </p:txBody>
      </p:sp>
      <p:sp>
        <p:nvSpPr>
          <p:cNvPr id="3" name="2 - Τίτλος"/>
          <p:cNvSpPr>
            <a:spLocks noGrp="1"/>
          </p:cNvSpPr>
          <p:nvPr>
            <p:ph type="title"/>
          </p:nvPr>
        </p:nvSpPr>
        <p:spPr/>
        <p:txBody>
          <a:bodyPr>
            <a:normAutofit/>
          </a:bodyPr>
          <a:lstStyle/>
          <a:p>
            <a:pPr algn="ctr"/>
            <a:r>
              <a:rPr lang="el-GR" dirty="0" smtClean="0">
                <a:latin typeface="Arial" pitchFamily="34" charset="0"/>
                <a:cs typeface="Arial" pitchFamily="34" charset="0"/>
              </a:rPr>
              <a:t>4 μηχανισμοί κοινωνικοποίησης</a:t>
            </a:r>
            <a:endParaRPr lang="el-GR"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914400" y="4876800"/>
            <a:ext cx="7481776" cy="784448"/>
          </a:xfrm>
        </p:spPr>
        <p:txBody>
          <a:bodyPr/>
          <a:lstStyle/>
          <a:p>
            <a:pPr algn="l"/>
            <a:r>
              <a:rPr lang="el-GR" sz="1600" dirty="0" smtClean="0">
                <a:latin typeface="Arial" pitchFamily="34" charset="0"/>
                <a:cs typeface="Arial" pitchFamily="34" charset="0"/>
              </a:rPr>
              <a:t>Οι 4 μηχανισμοί που περιγράφουν την κοινωνικοποίηση των εφήβων σύμφωνα με προηγούμενες έρευνες</a:t>
            </a:r>
            <a:endParaRPr lang="el-GR" sz="1600" dirty="0">
              <a:latin typeface="Arial" pitchFamily="34" charset="0"/>
              <a:cs typeface="Arial" pitchFamily="34" charset="0"/>
            </a:endParaRPr>
          </a:p>
        </p:txBody>
      </p:sp>
      <p:sp>
        <p:nvSpPr>
          <p:cNvPr id="6" name="5 - Θέση κειμένου"/>
          <p:cNvSpPr>
            <a:spLocks noGrp="1"/>
          </p:cNvSpPr>
          <p:nvPr>
            <p:ph type="body" idx="2"/>
          </p:nvPr>
        </p:nvSpPr>
        <p:spPr>
          <a:xfrm>
            <a:off x="5724128" y="5589240"/>
            <a:ext cx="2454040" cy="378154"/>
          </a:xfrm>
        </p:spPr>
        <p:txBody>
          <a:bodyPr/>
          <a:lstStyle/>
          <a:p>
            <a:r>
              <a:rPr lang="en-US" dirty="0" err="1" smtClean="0">
                <a:latin typeface="Arial" pitchFamily="34" charset="0"/>
                <a:cs typeface="Arial" pitchFamily="34" charset="0"/>
              </a:rPr>
              <a:t>Nurmi</a:t>
            </a:r>
            <a:r>
              <a:rPr lang="en-US" dirty="0" smtClean="0">
                <a:latin typeface="Arial" pitchFamily="34" charset="0"/>
                <a:cs typeface="Arial" pitchFamily="34" charset="0"/>
              </a:rPr>
              <a:t>, 2004</a:t>
            </a:r>
            <a:endParaRPr lang="el-GR" dirty="0">
              <a:latin typeface="Arial" pitchFamily="34" charset="0"/>
              <a:cs typeface="Arial" pitchFamily="34" charset="0"/>
            </a:endParaRPr>
          </a:p>
        </p:txBody>
      </p:sp>
      <p:graphicFrame>
        <p:nvGraphicFramePr>
          <p:cNvPr id="4" name="3 - Θέση περιεχομένου"/>
          <p:cNvGraphicFramePr>
            <a:graphicFrameLocks noGrp="1"/>
          </p:cNvGraphicFramePr>
          <p:nvPr>
            <p:ph sz="half" idx="1"/>
          </p:nvPr>
        </p:nvGraphicFramePr>
        <p:xfrm>
          <a:off x="914400" y="274638"/>
          <a:ext cx="7480301" cy="4084707"/>
        </p:xfrm>
        <a:graphic>
          <a:graphicData uri="http://schemas.openxmlformats.org/drawingml/2006/table">
            <a:tbl>
              <a:tblPr firstRow="1" bandRow="1">
                <a:tableStyleId>{5C22544A-7EE6-4342-B048-85BDC9FD1C3A}</a:tableStyleId>
              </a:tblPr>
              <a:tblGrid>
                <a:gridCol w="2234761"/>
                <a:gridCol w="1701745"/>
                <a:gridCol w="1767196"/>
                <a:gridCol w="1776599"/>
              </a:tblGrid>
              <a:tr h="624677">
                <a:tc>
                  <a:txBody>
                    <a:bodyPr/>
                    <a:lstStyle/>
                    <a:p>
                      <a:r>
                        <a:rPr lang="en-US" dirty="0" smtClean="0">
                          <a:latin typeface="Arial" pitchFamily="34" charset="0"/>
                          <a:cs typeface="Arial" pitchFamily="34" charset="0"/>
                        </a:rPr>
                        <a:t>channeling</a:t>
                      </a:r>
                      <a:endParaRPr lang="el-GR" dirty="0">
                        <a:latin typeface="Arial" pitchFamily="34" charset="0"/>
                        <a:cs typeface="Arial" pitchFamily="34" charset="0"/>
                      </a:endParaRPr>
                    </a:p>
                  </a:txBody>
                  <a:tcPr marL="83114" marR="83114"/>
                </a:tc>
                <a:tc>
                  <a:txBody>
                    <a:bodyPr/>
                    <a:lstStyle/>
                    <a:p>
                      <a:r>
                        <a:rPr lang="el-GR" dirty="0" smtClean="0">
                          <a:latin typeface="Arial" pitchFamily="34" charset="0"/>
                          <a:cs typeface="Arial" pitchFamily="34" charset="0"/>
                        </a:rPr>
                        <a:t>Επιλογή </a:t>
                      </a:r>
                      <a:endParaRPr lang="el-GR" dirty="0">
                        <a:latin typeface="Arial" pitchFamily="34" charset="0"/>
                        <a:cs typeface="Arial" pitchFamily="34" charset="0"/>
                      </a:endParaRPr>
                    </a:p>
                  </a:txBody>
                  <a:tcPr marL="83114" marR="83114"/>
                </a:tc>
                <a:tc>
                  <a:txBody>
                    <a:bodyPr/>
                    <a:lstStyle/>
                    <a:p>
                      <a:r>
                        <a:rPr lang="el-GR" dirty="0" smtClean="0">
                          <a:latin typeface="Arial" pitchFamily="34" charset="0"/>
                          <a:cs typeface="Arial" pitchFamily="34" charset="0"/>
                        </a:rPr>
                        <a:t>Προσαρμογή </a:t>
                      </a:r>
                      <a:endParaRPr lang="el-GR" dirty="0">
                        <a:latin typeface="Arial" pitchFamily="34" charset="0"/>
                        <a:cs typeface="Arial" pitchFamily="34" charset="0"/>
                      </a:endParaRPr>
                    </a:p>
                  </a:txBody>
                  <a:tcPr marL="83114" marR="83114"/>
                </a:tc>
                <a:tc>
                  <a:txBody>
                    <a:bodyPr/>
                    <a:lstStyle/>
                    <a:p>
                      <a:r>
                        <a:rPr lang="el-GR" dirty="0" smtClean="0">
                          <a:latin typeface="Arial" pitchFamily="34" charset="0"/>
                          <a:cs typeface="Arial" pitchFamily="34" charset="0"/>
                        </a:rPr>
                        <a:t>Αντανάκλαση </a:t>
                      </a:r>
                      <a:endParaRPr lang="el-GR" dirty="0">
                        <a:latin typeface="Arial" pitchFamily="34" charset="0"/>
                        <a:cs typeface="Arial" pitchFamily="34" charset="0"/>
                      </a:endParaRPr>
                    </a:p>
                  </a:txBody>
                  <a:tcPr marL="83114" marR="83114"/>
                </a:tc>
              </a:tr>
              <a:tr h="624677">
                <a:tc>
                  <a:txBody>
                    <a:bodyPr/>
                    <a:lstStyle/>
                    <a:p>
                      <a:r>
                        <a:rPr lang="el-GR" sz="1600" dirty="0" smtClean="0">
                          <a:latin typeface="Arial" pitchFamily="34" charset="0"/>
                          <a:cs typeface="Arial" pitchFamily="34" charset="0"/>
                        </a:rPr>
                        <a:t>Αναπτυξιακά</a:t>
                      </a:r>
                    </a:p>
                    <a:p>
                      <a:r>
                        <a:rPr lang="el-GR" sz="1600" dirty="0" smtClean="0">
                          <a:latin typeface="Arial" pitchFamily="34" charset="0"/>
                          <a:cs typeface="Arial" pitchFamily="34" charset="0"/>
                        </a:rPr>
                        <a:t>επιτεύγματα</a:t>
                      </a:r>
                      <a:endParaRPr lang="el-GR" sz="1600" dirty="0">
                        <a:latin typeface="Arial" pitchFamily="34" charset="0"/>
                        <a:cs typeface="Arial" pitchFamily="34" charset="0"/>
                      </a:endParaRPr>
                    </a:p>
                  </a:txBody>
                  <a:tcPr marL="83114" marR="83114"/>
                </a:tc>
                <a:tc>
                  <a:txBody>
                    <a:bodyPr/>
                    <a:lstStyle/>
                    <a:p>
                      <a:r>
                        <a:rPr lang="el-GR" sz="1600" dirty="0" smtClean="0">
                          <a:latin typeface="Arial" pitchFamily="34" charset="0"/>
                          <a:cs typeface="Arial" pitchFamily="34" charset="0"/>
                        </a:rPr>
                        <a:t>Προσωπικοί στόχοι</a:t>
                      </a:r>
                      <a:endParaRPr lang="el-GR" sz="1600" dirty="0">
                        <a:latin typeface="Arial" pitchFamily="34" charset="0"/>
                        <a:cs typeface="Arial" pitchFamily="34" charset="0"/>
                      </a:endParaRPr>
                    </a:p>
                  </a:txBody>
                  <a:tcPr marL="83114" marR="83114"/>
                </a:tc>
                <a:tc>
                  <a:txBody>
                    <a:bodyPr/>
                    <a:lstStyle/>
                    <a:p>
                      <a:r>
                        <a:rPr lang="el-GR" sz="1600" dirty="0" smtClean="0">
                          <a:latin typeface="Arial" pitchFamily="34" charset="0"/>
                          <a:cs typeface="Arial" pitchFamily="34" charset="0"/>
                        </a:rPr>
                        <a:t>Στρατηγικές</a:t>
                      </a:r>
                    </a:p>
                    <a:p>
                      <a:r>
                        <a:rPr lang="el-GR" sz="1600" dirty="0" smtClean="0">
                          <a:latin typeface="Arial" pitchFamily="34" charset="0"/>
                          <a:cs typeface="Arial" pitchFamily="34" charset="0"/>
                        </a:rPr>
                        <a:t>αντιμετώπισης</a:t>
                      </a:r>
                      <a:endParaRPr lang="el-GR" sz="1600" dirty="0">
                        <a:latin typeface="Arial" pitchFamily="34" charset="0"/>
                        <a:cs typeface="Arial" pitchFamily="34" charset="0"/>
                      </a:endParaRPr>
                    </a:p>
                  </a:txBody>
                  <a:tcPr marL="83114" marR="83114"/>
                </a:tc>
                <a:tc>
                  <a:txBody>
                    <a:bodyPr/>
                    <a:lstStyle/>
                    <a:p>
                      <a:r>
                        <a:rPr lang="el-GR" sz="1600" dirty="0" smtClean="0">
                          <a:latin typeface="Arial" pitchFamily="34" charset="0"/>
                          <a:cs typeface="Arial" pitchFamily="34" charset="0"/>
                        </a:rPr>
                        <a:t>Ταυτότητα</a:t>
                      </a:r>
                      <a:endParaRPr lang="el-GR" sz="1600" dirty="0">
                        <a:latin typeface="Arial" pitchFamily="34" charset="0"/>
                        <a:cs typeface="Arial" pitchFamily="34" charset="0"/>
                      </a:endParaRPr>
                    </a:p>
                  </a:txBody>
                  <a:tcPr marL="83114" marR="83114"/>
                </a:tc>
              </a:tr>
              <a:tr h="624677">
                <a:tc>
                  <a:txBody>
                    <a:bodyPr/>
                    <a:lstStyle/>
                    <a:p>
                      <a:r>
                        <a:rPr lang="el-GR" sz="1600" dirty="0" smtClean="0">
                          <a:latin typeface="Arial" pitchFamily="34" charset="0"/>
                          <a:cs typeface="Arial" pitchFamily="34" charset="0"/>
                        </a:rPr>
                        <a:t>Μεταβάσεις ρόλων</a:t>
                      </a:r>
                      <a:endParaRPr lang="el-GR" sz="1600" dirty="0">
                        <a:latin typeface="Arial" pitchFamily="34" charset="0"/>
                        <a:cs typeface="Arial" pitchFamily="34" charset="0"/>
                      </a:endParaRPr>
                    </a:p>
                  </a:txBody>
                  <a:tcPr marL="83114" marR="83114"/>
                </a:tc>
                <a:tc>
                  <a:txBody>
                    <a:bodyPr/>
                    <a:lstStyle/>
                    <a:p>
                      <a:r>
                        <a:rPr lang="el-GR" sz="1600" dirty="0" smtClean="0">
                          <a:latin typeface="Arial" pitchFamily="34" charset="0"/>
                          <a:cs typeface="Arial" pitchFamily="34" charset="0"/>
                        </a:rPr>
                        <a:t>Γνωστικές στρατηγικές</a:t>
                      </a:r>
                      <a:endParaRPr lang="el-GR" sz="1600" dirty="0">
                        <a:latin typeface="Arial" pitchFamily="34" charset="0"/>
                        <a:cs typeface="Arial" pitchFamily="34" charset="0"/>
                      </a:endParaRPr>
                    </a:p>
                  </a:txBody>
                  <a:tcPr marL="83114" marR="83114"/>
                </a:tc>
                <a:tc>
                  <a:txBody>
                    <a:bodyPr/>
                    <a:lstStyle/>
                    <a:p>
                      <a:r>
                        <a:rPr lang="el-GR" sz="1600" dirty="0" smtClean="0">
                          <a:latin typeface="Arial" pitchFamily="34" charset="0"/>
                          <a:cs typeface="Arial" pitchFamily="34" charset="0"/>
                        </a:rPr>
                        <a:t>Κατασκευή στόχων</a:t>
                      </a:r>
                      <a:endParaRPr lang="el-GR" sz="1600" dirty="0">
                        <a:latin typeface="Arial" pitchFamily="34" charset="0"/>
                        <a:cs typeface="Arial" pitchFamily="34" charset="0"/>
                      </a:endParaRPr>
                    </a:p>
                  </a:txBody>
                  <a:tcPr marL="83114" marR="83114"/>
                </a:tc>
                <a:tc>
                  <a:txBody>
                    <a:bodyPr/>
                    <a:lstStyle/>
                    <a:p>
                      <a:r>
                        <a:rPr lang="el-GR" sz="1600" dirty="0" smtClean="0">
                          <a:latin typeface="Arial" pitchFamily="34" charset="0"/>
                          <a:cs typeface="Arial" pitchFamily="34" charset="0"/>
                        </a:rPr>
                        <a:t>Αυτοαντίληψη</a:t>
                      </a:r>
                      <a:endParaRPr lang="el-GR" sz="1600" dirty="0">
                        <a:latin typeface="Arial" pitchFamily="34" charset="0"/>
                        <a:cs typeface="Arial" pitchFamily="34" charset="0"/>
                      </a:endParaRPr>
                    </a:p>
                  </a:txBody>
                  <a:tcPr marL="83114" marR="83114"/>
                </a:tc>
              </a:tr>
              <a:tr h="624677">
                <a:tc>
                  <a:txBody>
                    <a:bodyPr/>
                    <a:lstStyle/>
                    <a:p>
                      <a:r>
                        <a:rPr lang="el-GR" sz="1600" dirty="0" smtClean="0">
                          <a:latin typeface="Arial" pitchFamily="34" charset="0"/>
                          <a:cs typeface="Arial" pitchFamily="34" charset="0"/>
                        </a:rPr>
                        <a:t>Θεσμικές</a:t>
                      </a:r>
                    </a:p>
                    <a:p>
                      <a:r>
                        <a:rPr lang="el-GR" sz="1600" dirty="0" smtClean="0">
                          <a:latin typeface="Arial" pitchFamily="34" charset="0"/>
                          <a:cs typeface="Arial" pitchFamily="34" charset="0"/>
                        </a:rPr>
                        <a:t>σταδιοδρομίες</a:t>
                      </a:r>
                      <a:endParaRPr lang="el-GR" sz="1600" dirty="0">
                        <a:latin typeface="Arial" pitchFamily="34" charset="0"/>
                        <a:cs typeface="Arial" pitchFamily="34" charset="0"/>
                      </a:endParaRPr>
                    </a:p>
                  </a:txBody>
                  <a:tcPr marL="83114" marR="83114"/>
                </a:tc>
                <a:tc>
                  <a:txBody>
                    <a:bodyPr/>
                    <a:lstStyle/>
                    <a:p>
                      <a:r>
                        <a:rPr lang="el-GR" sz="1600" dirty="0" smtClean="0">
                          <a:latin typeface="Arial" pitchFamily="34" charset="0"/>
                          <a:cs typeface="Arial" pitchFamily="34" charset="0"/>
                        </a:rPr>
                        <a:t>Επίλυση προβλημάτων</a:t>
                      </a:r>
                    </a:p>
                  </a:txBody>
                  <a:tcPr marL="83114" marR="83114"/>
                </a:tc>
                <a:tc>
                  <a:txBody>
                    <a:bodyPr/>
                    <a:lstStyle/>
                    <a:p>
                      <a:r>
                        <a:rPr lang="el-GR" sz="1600" dirty="0" err="1" smtClean="0">
                          <a:latin typeface="Arial" pitchFamily="34" charset="0"/>
                          <a:cs typeface="Arial" pitchFamily="34" charset="0"/>
                        </a:rPr>
                        <a:t>Αιτιακές</a:t>
                      </a:r>
                      <a:r>
                        <a:rPr lang="el-GR" sz="1600" baseline="0" dirty="0" smtClean="0">
                          <a:latin typeface="Arial" pitchFamily="34" charset="0"/>
                          <a:cs typeface="Arial" pitchFamily="34" charset="0"/>
                        </a:rPr>
                        <a:t> αποδόσεις</a:t>
                      </a:r>
                      <a:endParaRPr lang="el-GR" sz="1600" dirty="0">
                        <a:latin typeface="Arial" pitchFamily="34" charset="0"/>
                        <a:cs typeface="Arial" pitchFamily="34" charset="0"/>
                      </a:endParaRPr>
                    </a:p>
                  </a:txBody>
                  <a:tcPr marL="83114" marR="83114"/>
                </a:tc>
                <a:tc>
                  <a:txBody>
                    <a:bodyPr/>
                    <a:lstStyle/>
                    <a:p>
                      <a:r>
                        <a:rPr lang="el-GR" sz="1600" dirty="0" smtClean="0">
                          <a:latin typeface="Arial" pitchFamily="34" charset="0"/>
                          <a:cs typeface="Arial" pitchFamily="34" charset="0"/>
                        </a:rPr>
                        <a:t>Αυτοεκτίμηση</a:t>
                      </a:r>
                      <a:endParaRPr lang="el-GR" sz="1600" dirty="0">
                        <a:latin typeface="Arial" pitchFamily="34" charset="0"/>
                        <a:cs typeface="Arial" pitchFamily="34" charset="0"/>
                      </a:endParaRPr>
                    </a:p>
                  </a:txBody>
                  <a:tcPr marL="83114" marR="83114"/>
                </a:tc>
              </a:tr>
              <a:tr h="961322">
                <a:tc>
                  <a:txBody>
                    <a:bodyPr/>
                    <a:lstStyle/>
                    <a:p>
                      <a:r>
                        <a:rPr lang="el-GR" sz="1600" dirty="0" smtClean="0">
                          <a:latin typeface="Arial" pitchFamily="34" charset="0"/>
                          <a:cs typeface="Arial" pitchFamily="34" charset="0"/>
                        </a:rPr>
                        <a:t>Προσδοκίες από μεταβάσεις κατά</a:t>
                      </a:r>
                      <a:r>
                        <a:rPr lang="el-GR" sz="1600" baseline="0" dirty="0" smtClean="0">
                          <a:latin typeface="Arial" pitchFamily="34" charset="0"/>
                          <a:cs typeface="Arial" pitchFamily="34" charset="0"/>
                        </a:rPr>
                        <a:t> τη διάρκεια </a:t>
                      </a:r>
                      <a:r>
                        <a:rPr lang="el-GR" sz="1600" dirty="0" smtClean="0">
                          <a:latin typeface="Arial" pitchFamily="34" charset="0"/>
                          <a:cs typeface="Arial" pitchFamily="34" charset="0"/>
                        </a:rPr>
                        <a:t>της ζωής</a:t>
                      </a:r>
                      <a:endParaRPr lang="el-GR" sz="1600" dirty="0">
                        <a:latin typeface="Arial" pitchFamily="34" charset="0"/>
                        <a:cs typeface="Arial" pitchFamily="34" charset="0"/>
                      </a:endParaRPr>
                    </a:p>
                  </a:txBody>
                  <a:tcPr marL="83114" marR="83114"/>
                </a:tc>
                <a:tc>
                  <a:txBody>
                    <a:bodyPr/>
                    <a:lstStyle/>
                    <a:p>
                      <a:r>
                        <a:rPr lang="el-GR" sz="1600" dirty="0" smtClean="0">
                          <a:latin typeface="Arial" pitchFamily="34" charset="0"/>
                          <a:cs typeface="Arial" pitchFamily="34" charset="0"/>
                        </a:rPr>
                        <a:t>Διερευνήσεις</a:t>
                      </a:r>
                      <a:endParaRPr lang="el-GR" sz="1600" dirty="0">
                        <a:latin typeface="Arial" pitchFamily="34" charset="0"/>
                        <a:cs typeface="Arial" pitchFamily="34" charset="0"/>
                      </a:endParaRPr>
                    </a:p>
                  </a:txBody>
                  <a:tcPr marL="83114" marR="83114"/>
                </a:tc>
                <a:tc>
                  <a:txBody>
                    <a:bodyPr/>
                    <a:lstStyle/>
                    <a:p>
                      <a:endParaRPr lang="el-GR" sz="1600" dirty="0">
                        <a:latin typeface="Arial" pitchFamily="34" charset="0"/>
                        <a:cs typeface="Arial" pitchFamily="34" charset="0"/>
                      </a:endParaRPr>
                    </a:p>
                  </a:txBody>
                  <a:tcPr marL="83114" marR="83114"/>
                </a:tc>
                <a:tc>
                  <a:txBody>
                    <a:bodyPr/>
                    <a:lstStyle/>
                    <a:p>
                      <a:r>
                        <a:rPr lang="el-GR" sz="1600" dirty="0" smtClean="0">
                          <a:latin typeface="Arial" pitchFamily="34" charset="0"/>
                          <a:cs typeface="Arial" pitchFamily="34" charset="0"/>
                        </a:rPr>
                        <a:t>Αφηγήσεις </a:t>
                      </a:r>
                      <a:endParaRPr lang="el-GR" sz="1600" dirty="0">
                        <a:latin typeface="Arial" pitchFamily="34" charset="0"/>
                        <a:cs typeface="Arial" pitchFamily="34" charset="0"/>
                      </a:endParaRPr>
                    </a:p>
                  </a:txBody>
                  <a:tcPr marL="83114" marR="83114"/>
                </a:tc>
              </a:tr>
              <a:tr h="624677">
                <a:tc>
                  <a:txBody>
                    <a:bodyPr/>
                    <a:lstStyle/>
                    <a:p>
                      <a:endParaRPr lang="el-GR" sz="1600" dirty="0">
                        <a:latin typeface="Arial" pitchFamily="34" charset="0"/>
                        <a:cs typeface="Arial" pitchFamily="34" charset="0"/>
                      </a:endParaRPr>
                    </a:p>
                  </a:txBody>
                  <a:tcPr marL="83114" marR="83114"/>
                </a:tc>
                <a:tc>
                  <a:txBody>
                    <a:bodyPr/>
                    <a:lstStyle/>
                    <a:p>
                      <a:r>
                        <a:rPr lang="el-GR" sz="1600" dirty="0" smtClean="0">
                          <a:latin typeface="Arial" pitchFamily="34" charset="0"/>
                          <a:cs typeface="Arial" pitchFamily="34" charset="0"/>
                        </a:rPr>
                        <a:t>Δεσμεύσεις </a:t>
                      </a:r>
                      <a:endParaRPr lang="el-GR" sz="1600" dirty="0">
                        <a:latin typeface="Arial" pitchFamily="34" charset="0"/>
                        <a:cs typeface="Arial" pitchFamily="34" charset="0"/>
                      </a:endParaRPr>
                    </a:p>
                  </a:txBody>
                  <a:tcPr marL="83114" marR="83114"/>
                </a:tc>
                <a:tc>
                  <a:txBody>
                    <a:bodyPr/>
                    <a:lstStyle/>
                    <a:p>
                      <a:endParaRPr lang="el-GR" sz="1600">
                        <a:latin typeface="Arial" pitchFamily="34" charset="0"/>
                        <a:cs typeface="Arial" pitchFamily="34" charset="0"/>
                      </a:endParaRPr>
                    </a:p>
                  </a:txBody>
                  <a:tcPr marL="83114" marR="83114"/>
                </a:tc>
                <a:tc>
                  <a:txBody>
                    <a:bodyPr/>
                    <a:lstStyle/>
                    <a:p>
                      <a:endParaRPr lang="el-GR" sz="1600" dirty="0">
                        <a:latin typeface="Arial" pitchFamily="34" charset="0"/>
                        <a:cs typeface="Arial" pitchFamily="34" charset="0"/>
                      </a:endParaRPr>
                    </a:p>
                  </a:txBody>
                  <a:tcPr marL="83114" marR="83114"/>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p:txBody>
          <a:bodyPr>
            <a:normAutofit/>
          </a:bodyPr>
          <a:lstStyle/>
          <a:p>
            <a:pPr algn="ctr"/>
            <a:r>
              <a:rPr lang="en-US" dirty="0" smtClean="0">
                <a:latin typeface="Arial" pitchFamily="34" charset="0"/>
                <a:cs typeface="Arial" pitchFamily="34" charset="0"/>
              </a:rPr>
              <a:t>channeling</a:t>
            </a:r>
            <a:endParaRPr lang="el-GR" dirty="0">
              <a:latin typeface="Arial" pitchFamily="34" charset="0"/>
              <a:cs typeface="Arial" pitchFamily="34" charset="0"/>
            </a:endParaRPr>
          </a:p>
        </p:txBody>
      </p:sp>
      <p:sp>
        <p:nvSpPr>
          <p:cNvPr id="4" name="3 - Θέση περιεχομένου"/>
          <p:cNvSpPr>
            <a:spLocks noGrp="1"/>
          </p:cNvSpPr>
          <p:nvPr>
            <p:ph idx="1"/>
          </p:nvPr>
        </p:nvSpPr>
        <p:spPr/>
        <p:txBody>
          <a:bodyPr>
            <a:normAutofit fontScale="62500" lnSpcReduction="20000"/>
          </a:bodyPr>
          <a:lstStyle/>
          <a:p>
            <a:r>
              <a:rPr lang="el-GR" b="1" dirty="0" smtClean="0">
                <a:latin typeface="Arial" pitchFamily="34" charset="0"/>
                <a:cs typeface="Arial" pitchFamily="34" charset="0"/>
              </a:rPr>
              <a:t>Αναπτυξιακά επιτεύγματα</a:t>
            </a:r>
            <a:r>
              <a:rPr lang="el-GR" dirty="0" smtClean="0">
                <a:latin typeface="Arial" pitchFamily="34" charset="0"/>
                <a:cs typeface="Arial" pitchFamily="34" charset="0"/>
              </a:rPr>
              <a:t>: ώριμες σχέσεις με συνομηλίκους, ταυτότητα φύλου, προετοιμασία για γάμο- οικογένεια, συναισθηματική ανεξαρτησία από γονείς, προετοιμασία για οικονομική ανεξαρτησία- καριέρα, σχεδιασμός εκπαίδευσης. </a:t>
            </a:r>
          </a:p>
          <a:p>
            <a:pPr>
              <a:buNone/>
            </a:pPr>
            <a:r>
              <a:rPr lang="el-GR" dirty="0" smtClean="0">
                <a:latin typeface="Arial" pitchFamily="34" charset="0"/>
                <a:cs typeface="Arial" pitchFamily="34" charset="0"/>
              </a:rPr>
              <a:t> </a:t>
            </a:r>
            <a:r>
              <a:rPr lang="el-GR" dirty="0" smtClean="0">
                <a:latin typeface="Arial" pitchFamily="34" charset="0"/>
                <a:cs typeface="Arial" pitchFamily="34" charset="0"/>
              </a:rPr>
              <a:t> </a:t>
            </a:r>
            <a:r>
              <a:rPr lang="en-US" dirty="0" smtClean="0">
                <a:latin typeface="Arial" pitchFamily="34" charset="0"/>
                <a:cs typeface="Arial" pitchFamily="34" charset="0"/>
              </a:rPr>
              <a:t>  </a:t>
            </a:r>
            <a:r>
              <a:rPr lang="el-GR" dirty="0" smtClean="0">
                <a:latin typeface="Arial" pitchFamily="34" charset="0"/>
                <a:cs typeface="Arial" pitchFamily="34" charset="0"/>
              </a:rPr>
              <a:t>Νεαρή ενήλικη ζωή: εύρεση απασχόλησης, επιλογή συντρόφου, δημιουργία οικογένειας, μεγάλωμα παιδιών, εύρεση κατάλληλης κοινωνικής ομάδα.                                                     </a:t>
            </a:r>
            <a:r>
              <a:rPr lang="el-GR" sz="1800" dirty="0" smtClean="0">
                <a:latin typeface="Arial" pitchFamily="34" charset="0"/>
                <a:cs typeface="Arial" pitchFamily="34" charset="0"/>
              </a:rPr>
              <a:t>(</a:t>
            </a:r>
            <a:r>
              <a:rPr lang="en-US" sz="1800" dirty="0" err="1" smtClean="0">
                <a:latin typeface="Arial" pitchFamily="34" charset="0"/>
                <a:cs typeface="Arial" pitchFamily="34" charset="0"/>
              </a:rPr>
              <a:t>Havighurst</a:t>
            </a:r>
            <a:r>
              <a:rPr lang="en-US" sz="1800" dirty="0" smtClean="0">
                <a:latin typeface="Arial" pitchFamily="34" charset="0"/>
                <a:cs typeface="Arial" pitchFamily="34" charset="0"/>
              </a:rPr>
              <a:t>, 1948)</a:t>
            </a:r>
          </a:p>
          <a:p>
            <a:pPr>
              <a:buNone/>
            </a:pPr>
            <a:r>
              <a:rPr lang="el-GR" dirty="0" smtClean="0">
                <a:latin typeface="Arial" pitchFamily="34" charset="0"/>
                <a:cs typeface="Arial" pitchFamily="34" charset="0"/>
              </a:rPr>
              <a:t>   </a:t>
            </a:r>
          </a:p>
          <a:p>
            <a:r>
              <a:rPr lang="el-GR" b="1" dirty="0" smtClean="0">
                <a:latin typeface="Arial" pitchFamily="34" charset="0"/>
                <a:cs typeface="Arial" pitchFamily="34" charset="0"/>
              </a:rPr>
              <a:t>Κοινωνικοί περιορισμοί- μεταβάσεις ρόλων (</a:t>
            </a:r>
            <a:r>
              <a:rPr lang="en-US" b="1" dirty="0" smtClean="0">
                <a:latin typeface="Arial" pitchFamily="34" charset="0"/>
                <a:cs typeface="Arial" pitchFamily="34" charset="0"/>
              </a:rPr>
              <a:t>social constraints- role transitions)</a:t>
            </a:r>
            <a:r>
              <a:rPr lang="el-GR" b="1" dirty="0" smtClean="0">
                <a:latin typeface="Arial" pitchFamily="34" charset="0"/>
                <a:cs typeface="Arial" pitchFamily="34" charset="0"/>
              </a:rPr>
              <a:t>: </a:t>
            </a:r>
            <a:r>
              <a:rPr lang="el-GR" dirty="0" smtClean="0">
                <a:latin typeface="Arial" pitchFamily="34" charset="0"/>
                <a:cs typeface="Arial" pitchFamily="34" charset="0"/>
              </a:rPr>
              <a:t>περιοριστικό χρονικό οργανόγραμμα που γίνονται κάποια γεγονότα ζωής. Κοινωνικά- πολιτιστικά πρότυπα ως μέσο κοινωνικού ελέγχου για πρόωρη ή καθυστερημένη εκδήλωση συμπεριφοράς.</a:t>
            </a:r>
          </a:p>
          <a:p>
            <a:endParaRPr lang="el-GR" dirty="0" smtClean="0">
              <a:latin typeface="Arial" pitchFamily="34" charset="0"/>
              <a:cs typeface="Arial" pitchFamily="34" charset="0"/>
            </a:endParaRPr>
          </a:p>
          <a:p>
            <a:r>
              <a:rPr lang="el-GR" b="1" dirty="0" smtClean="0">
                <a:latin typeface="Arial" pitchFamily="34" charset="0"/>
                <a:cs typeface="Arial" pitchFamily="34" charset="0"/>
              </a:rPr>
              <a:t>Θεσμικές </a:t>
            </a:r>
            <a:r>
              <a:rPr lang="el-GR" b="1" dirty="0" err="1" smtClean="0">
                <a:latin typeface="Arial" pitchFamily="34" charset="0"/>
                <a:cs typeface="Arial" pitchFamily="34" charset="0"/>
              </a:rPr>
              <a:t>σταδιοδρ</a:t>
            </a:r>
            <a:r>
              <a:rPr lang="en-US" b="1" dirty="0" smtClean="0">
                <a:latin typeface="Arial" pitchFamily="34" charset="0"/>
                <a:cs typeface="Arial" pitchFamily="34" charset="0"/>
              </a:rPr>
              <a:t>o</a:t>
            </a:r>
            <a:r>
              <a:rPr lang="el-GR" b="1" dirty="0" err="1" smtClean="0">
                <a:latin typeface="Arial" pitchFamily="34" charset="0"/>
                <a:cs typeface="Arial" pitchFamily="34" charset="0"/>
              </a:rPr>
              <a:t>μίες</a:t>
            </a:r>
            <a:r>
              <a:rPr lang="el-GR" b="1" dirty="0" smtClean="0">
                <a:latin typeface="Arial" pitchFamily="34" charset="0"/>
                <a:cs typeface="Arial" pitchFamily="34" charset="0"/>
              </a:rPr>
              <a:t> (</a:t>
            </a:r>
            <a:r>
              <a:rPr lang="en-US" b="1" dirty="0" smtClean="0">
                <a:latin typeface="Arial" pitchFamily="34" charset="0"/>
                <a:cs typeface="Arial" pitchFamily="34" charset="0"/>
              </a:rPr>
              <a:t>institutional careers)</a:t>
            </a:r>
            <a:r>
              <a:rPr lang="el-GR" b="1" dirty="0" smtClean="0">
                <a:latin typeface="Arial" pitchFamily="34" charset="0"/>
                <a:cs typeface="Arial" pitchFamily="34" charset="0"/>
              </a:rPr>
              <a:t>: </a:t>
            </a:r>
            <a:r>
              <a:rPr lang="el-GR" dirty="0" smtClean="0">
                <a:latin typeface="Arial" pitchFamily="34" charset="0"/>
                <a:cs typeface="Arial" pitchFamily="34" charset="0"/>
              </a:rPr>
              <a:t>Ανάλογα με την ηλικία συμβαίνει και αντίστοιχη μετάβαση στα θεσμικά πλαίσια (εκπαίδευση, εργασία) .                                             </a:t>
            </a:r>
            <a:r>
              <a:rPr lang="el-GR" sz="1800" dirty="0" smtClean="0">
                <a:latin typeface="Arial" pitchFamily="34" charset="0"/>
                <a:cs typeface="Arial" pitchFamily="34" charset="0"/>
              </a:rPr>
              <a:t>(</a:t>
            </a:r>
            <a:r>
              <a:rPr lang="en-US" sz="1800" dirty="0" smtClean="0">
                <a:latin typeface="Arial" pitchFamily="34" charset="0"/>
                <a:cs typeface="Arial" pitchFamily="34" charset="0"/>
              </a:rPr>
              <a:t>Mayer, 1986)</a:t>
            </a:r>
            <a:endParaRPr lang="el-GR" sz="1800" dirty="0" smtClean="0">
              <a:latin typeface="Arial" pitchFamily="34" charset="0"/>
              <a:cs typeface="Arial" pitchFamily="34" charset="0"/>
            </a:endParaRPr>
          </a:p>
          <a:p>
            <a:endParaRPr lang="el-GR" b="1" dirty="0" smtClean="0">
              <a:latin typeface="Arial" pitchFamily="34" charset="0"/>
              <a:cs typeface="Arial" pitchFamily="34" charset="0"/>
            </a:endParaRPr>
          </a:p>
          <a:p>
            <a:r>
              <a:rPr lang="el-GR" b="1" dirty="0" smtClean="0">
                <a:latin typeface="Arial" pitchFamily="34" charset="0"/>
                <a:cs typeface="Arial" pitchFamily="34" charset="0"/>
              </a:rPr>
              <a:t>Προσδοκίες</a:t>
            </a:r>
            <a:endParaRPr lang="el-GR" b="1"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62500" lnSpcReduction="20000"/>
          </a:bodyPr>
          <a:lstStyle/>
          <a:p>
            <a:r>
              <a:rPr lang="el-GR" b="1" dirty="0" smtClean="0">
                <a:latin typeface="Arial" pitchFamily="34" charset="0"/>
                <a:cs typeface="Arial" pitchFamily="34" charset="0"/>
              </a:rPr>
              <a:t>Δόμηση στόχων: </a:t>
            </a:r>
            <a:r>
              <a:rPr lang="el-GR" dirty="0" smtClean="0">
                <a:latin typeface="Arial" pitchFamily="34" charset="0"/>
                <a:cs typeface="Arial" pitchFamily="34" charset="0"/>
              </a:rPr>
              <a:t>κίνητρα και εύρος ευκαιριών συμβάλλουν στη δόμηση στόχων. Σύγκριση προσωπικού κινήτρου με διαθέσιμες ευκαιρίες: βάση για τη δημιουργία ρεαλιστικών στόχων προς την ικανοποίηση των προσωπικών κινήτρων (επιμέρους στόχοι, χρονική έκταση, τομείς προσδοκιών).</a:t>
            </a:r>
          </a:p>
          <a:p>
            <a:endParaRPr lang="el-GR" dirty="0" smtClean="0">
              <a:latin typeface="Arial" pitchFamily="34" charset="0"/>
              <a:cs typeface="Arial" pitchFamily="34" charset="0"/>
            </a:endParaRPr>
          </a:p>
          <a:p>
            <a:r>
              <a:rPr lang="el-GR" b="1" dirty="0" smtClean="0">
                <a:latin typeface="Arial" pitchFamily="34" charset="0"/>
                <a:cs typeface="Arial" pitchFamily="34" charset="0"/>
              </a:rPr>
              <a:t>Σχεδιασμός</a:t>
            </a:r>
            <a:r>
              <a:rPr lang="en-US" b="1" dirty="0" smtClean="0">
                <a:latin typeface="Arial" pitchFamily="34" charset="0"/>
                <a:cs typeface="Arial" pitchFamily="34" charset="0"/>
              </a:rPr>
              <a:t> </a:t>
            </a:r>
            <a:r>
              <a:rPr lang="el-GR" b="1" dirty="0" smtClean="0">
                <a:latin typeface="Arial" pitchFamily="34" charset="0"/>
                <a:cs typeface="Arial" pitchFamily="34" charset="0"/>
              </a:rPr>
              <a:t>(</a:t>
            </a:r>
            <a:r>
              <a:rPr lang="en-US" b="1" dirty="0" smtClean="0">
                <a:latin typeface="Arial" pitchFamily="34" charset="0"/>
                <a:cs typeface="Arial" pitchFamily="34" charset="0"/>
              </a:rPr>
              <a:t>planning), </a:t>
            </a:r>
            <a:r>
              <a:rPr lang="el-GR" b="1" dirty="0" smtClean="0">
                <a:latin typeface="Arial" pitchFamily="34" charset="0"/>
                <a:cs typeface="Arial" pitchFamily="34" charset="0"/>
              </a:rPr>
              <a:t>επίλυση προβλημάτων, δόμηση  στρατηγικών: </a:t>
            </a:r>
            <a:r>
              <a:rPr lang="el-GR" dirty="0" smtClean="0">
                <a:latin typeface="Arial" pitchFamily="34" charset="0"/>
                <a:cs typeface="Arial" pitchFamily="34" charset="0"/>
              </a:rPr>
              <a:t>Όταν αντιμετωπίζουν προβλήματα για τα οποία έχουν κάποια εμπειρία επιστρατεύουν προηγούμενες δεξιότητες. Όταν αντιμετωπίζουν καινούρια προβλήματα επιστρατεύουν νέες στρατηγικές.</a:t>
            </a:r>
          </a:p>
          <a:p>
            <a:pPr>
              <a:buNone/>
            </a:pPr>
            <a:r>
              <a:rPr lang="el-GR" b="1" dirty="0" smtClean="0">
                <a:latin typeface="Arial" pitchFamily="34" charset="0"/>
                <a:cs typeface="Arial" pitchFamily="34" charset="0"/>
              </a:rPr>
              <a:t> </a:t>
            </a:r>
            <a:r>
              <a:rPr lang="en-US" b="1" dirty="0" smtClean="0">
                <a:latin typeface="Arial" pitchFamily="34" charset="0"/>
                <a:cs typeface="Arial" pitchFamily="34" charset="0"/>
              </a:rPr>
              <a:t> </a:t>
            </a:r>
            <a:r>
              <a:rPr lang="el-GR" b="1" dirty="0" smtClean="0">
                <a:latin typeface="Arial" pitchFamily="34" charset="0"/>
                <a:cs typeface="Arial" pitchFamily="34" charset="0"/>
              </a:rPr>
              <a:t>  </a:t>
            </a:r>
            <a:r>
              <a:rPr lang="el-GR" dirty="0" smtClean="0">
                <a:latin typeface="Arial" pitchFamily="34" charset="0"/>
                <a:cs typeface="Arial" pitchFamily="34" charset="0"/>
              </a:rPr>
              <a:t>Ενεργοποίηση σχημάτων σχετικών με έναν τομέα, αναζήτηση εναλλακτικών μέσων επίτευξης μέσω σχεδιασμού, επένδυσης προσπάθειας για την πραγματοποίηση των σχεδίων, ρύθμισης της συμπεριφοράς προς την επίτευξη του στόχου, αξιολόγηση των αποτελεσμάτων της συμπεριφοράς</a:t>
            </a:r>
          </a:p>
          <a:p>
            <a:pPr>
              <a:buNone/>
            </a:pPr>
            <a:r>
              <a:rPr lang="el-GR" dirty="0" smtClean="0">
                <a:latin typeface="Arial" pitchFamily="34" charset="0"/>
                <a:cs typeface="Arial" pitchFamily="34" charset="0"/>
              </a:rPr>
              <a:t> </a:t>
            </a:r>
            <a:r>
              <a:rPr lang="el-GR" dirty="0" smtClean="0">
                <a:latin typeface="Arial" pitchFamily="34" charset="0"/>
                <a:cs typeface="Arial" pitchFamily="34" charset="0"/>
              </a:rPr>
              <a:t>   Πόσο εμπλέκονται στη λήψη αποφάσεων; Ποια συμπεριφοριστικά και γνωστικά πρότυπα χρησιμοποιούν; (αισιόδοξα, απαισιόδοξα, </a:t>
            </a:r>
            <a:r>
              <a:rPr lang="en-US" dirty="0" smtClean="0">
                <a:latin typeface="Arial" pitchFamily="34" charset="0"/>
                <a:cs typeface="Arial" pitchFamily="34" charset="0"/>
              </a:rPr>
              <a:t>self- handicappers, learned helplessness.</a:t>
            </a:r>
            <a:endParaRPr lang="el-GR" dirty="0" smtClean="0">
              <a:latin typeface="Arial" pitchFamily="34" charset="0"/>
              <a:cs typeface="Arial" pitchFamily="34" charset="0"/>
            </a:endParaRPr>
          </a:p>
          <a:p>
            <a:pPr>
              <a:buNone/>
            </a:pPr>
            <a:endParaRPr lang="en-US" dirty="0" smtClean="0">
              <a:latin typeface="Arial" pitchFamily="34" charset="0"/>
              <a:cs typeface="Arial" pitchFamily="34" charset="0"/>
            </a:endParaRPr>
          </a:p>
          <a:p>
            <a:r>
              <a:rPr lang="el-GR" b="1" dirty="0" smtClean="0">
                <a:latin typeface="Arial" pitchFamily="34" charset="0"/>
                <a:cs typeface="Arial" pitchFamily="34" charset="0"/>
              </a:rPr>
              <a:t>Διερεύνηση, δέσμευση (</a:t>
            </a:r>
            <a:r>
              <a:rPr lang="en-US" b="1" dirty="0" smtClean="0">
                <a:latin typeface="Arial" pitchFamily="34" charset="0"/>
                <a:cs typeface="Arial" pitchFamily="34" charset="0"/>
              </a:rPr>
              <a:t>Exploration</a:t>
            </a:r>
            <a:r>
              <a:rPr lang="el-GR" b="1" dirty="0" smtClean="0">
                <a:latin typeface="Arial" pitchFamily="34" charset="0"/>
                <a:cs typeface="Arial" pitchFamily="34" charset="0"/>
              </a:rPr>
              <a:t>, </a:t>
            </a:r>
            <a:r>
              <a:rPr lang="en-US" b="1" dirty="0" smtClean="0">
                <a:latin typeface="Arial" pitchFamily="34" charset="0"/>
                <a:cs typeface="Arial" pitchFamily="34" charset="0"/>
              </a:rPr>
              <a:t>commitments)</a:t>
            </a:r>
            <a:r>
              <a:rPr lang="el-GR" b="1" dirty="0" smtClean="0">
                <a:latin typeface="Arial" pitchFamily="34" charset="0"/>
                <a:cs typeface="Arial" pitchFamily="34" charset="0"/>
              </a:rPr>
              <a:t>: </a:t>
            </a:r>
            <a:r>
              <a:rPr lang="el-GR" dirty="0" smtClean="0">
                <a:latin typeface="Arial" pitchFamily="34" charset="0"/>
                <a:cs typeface="Arial" pitchFamily="34" charset="0"/>
              </a:rPr>
              <a:t>αναζήτηση και δεσμεύσεις σε προσωπικές αξίες και ανάγκες σε διάφορους τομείς.</a:t>
            </a:r>
            <a:endParaRPr lang="el-GR" dirty="0" smtClean="0">
              <a:latin typeface="Arial" pitchFamily="34" charset="0"/>
              <a:cs typeface="Arial" pitchFamily="34" charset="0"/>
            </a:endParaRPr>
          </a:p>
          <a:p>
            <a:endParaRPr lang="el-GR" dirty="0" smtClean="0"/>
          </a:p>
          <a:p>
            <a:endParaRPr lang="el-GR" dirty="0"/>
          </a:p>
        </p:txBody>
      </p:sp>
      <p:sp>
        <p:nvSpPr>
          <p:cNvPr id="3" name="2 - Τίτλος"/>
          <p:cNvSpPr>
            <a:spLocks noGrp="1"/>
          </p:cNvSpPr>
          <p:nvPr>
            <p:ph type="title"/>
          </p:nvPr>
        </p:nvSpPr>
        <p:spPr/>
        <p:txBody>
          <a:bodyPr/>
          <a:lstStyle/>
          <a:p>
            <a:pPr algn="ctr"/>
            <a:r>
              <a:rPr lang="en-US" dirty="0" smtClean="0">
                <a:latin typeface="Arial" pitchFamily="34" charset="0"/>
                <a:cs typeface="Arial" pitchFamily="34" charset="0"/>
              </a:rPr>
              <a:t>selection</a:t>
            </a:r>
            <a:endParaRPr lang="el-GR"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62500" lnSpcReduction="20000"/>
          </a:bodyPr>
          <a:lstStyle/>
          <a:p>
            <a:r>
              <a:rPr lang="el-GR" b="1" dirty="0" smtClean="0">
                <a:latin typeface="Arial" pitchFamily="34" charset="0"/>
                <a:cs typeface="Arial" pitchFamily="34" charset="0"/>
              </a:rPr>
              <a:t>Στρατηγικές αντιμετώπισης (</a:t>
            </a:r>
            <a:r>
              <a:rPr lang="en-US" b="1" dirty="0" smtClean="0">
                <a:latin typeface="Arial" pitchFamily="34" charset="0"/>
                <a:cs typeface="Arial" pitchFamily="34" charset="0"/>
              </a:rPr>
              <a:t>coping st</a:t>
            </a:r>
            <a:r>
              <a:rPr lang="en-US" b="1" dirty="0" smtClean="0">
                <a:latin typeface="Arial" pitchFamily="34" charset="0"/>
                <a:cs typeface="Arial" pitchFamily="34" charset="0"/>
              </a:rPr>
              <a:t>r</a:t>
            </a:r>
            <a:r>
              <a:rPr lang="en-US" b="1" dirty="0" smtClean="0">
                <a:latin typeface="Arial" pitchFamily="34" charset="0"/>
                <a:cs typeface="Arial" pitchFamily="34" charset="0"/>
              </a:rPr>
              <a:t>ategies)</a:t>
            </a:r>
            <a:r>
              <a:rPr lang="el-GR" b="1" dirty="0" smtClean="0">
                <a:latin typeface="Arial" pitchFamily="34" charset="0"/>
                <a:cs typeface="Arial" pitchFamily="34" charset="0"/>
              </a:rPr>
              <a:t>: </a:t>
            </a:r>
            <a:r>
              <a:rPr lang="el-GR" dirty="0" smtClean="0">
                <a:latin typeface="Arial" pitchFamily="34" charset="0"/>
                <a:cs typeface="Arial" pitchFamily="34" charset="0"/>
              </a:rPr>
              <a:t>α) εστιασμένες στο πρόβλημα (υποστήριξη</a:t>
            </a:r>
            <a:r>
              <a:rPr lang="en-US" dirty="0" smtClean="0">
                <a:latin typeface="Arial" pitchFamily="34" charset="0"/>
                <a:cs typeface="Arial" pitchFamily="34" charset="0"/>
              </a:rPr>
              <a:t>, </a:t>
            </a:r>
            <a:r>
              <a:rPr lang="el-GR" dirty="0" smtClean="0">
                <a:latin typeface="Arial" pitchFamily="34" charset="0"/>
                <a:cs typeface="Arial" pitchFamily="34" charset="0"/>
              </a:rPr>
              <a:t>τρόποι επίλυσης, πιθανές λύσεις), β) εστιασμένες στο συναίσθημα (απόσυρση, άρνηση προβλήματος, αποφυγή εύρεσης λύσεων, ρύθμιση συναισθήματος).</a:t>
            </a:r>
          </a:p>
          <a:p>
            <a:pPr>
              <a:buNone/>
            </a:pPr>
            <a:r>
              <a:rPr lang="en-US" dirty="0" smtClean="0">
                <a:latin typeface="Arial" pitchFamily="34" charset="0"/>
                <a:cs typeface="Arial" pitchFamily="34" charset="0"/>
              </a:rPr>
              <a:t>Coping strategy:</a:t>
            </a:r>
            <a:r>
              <a:rPr lang="el-GR" dirty="0" smtClean="0">
                <a:latin typeface="Arial" pitchFamily="34" charset="0"/>
                <a:cs typeface="Arial" pitchFamily="34" charset="0"/>
              </a:rPr>
              <a:t> τρόπος να τα βγάλεις πέρα με απροσδόκητα γεγονότα, αποτυχία επίτευξης. ≠</a:t>
            </a:r>
          </a:p>
          <a:p>
            <a:pPr>
              <a:buNone/>
            </a:pPr>
            <a:r>
              <a:rPr lang="en-US" dirty="0" smtClean="0">
                <a:latin typeface="Arial" pitchFamily="34" charset="0"/>
                <a:cs typeface="Arial" pitchFamily="34" charset="0"/>
              </a:rPr>
              <a:t>Strategy construction:</a:t>
            </a:r>
            <a:r>
              <a:rPr lang="el-GR" dirty="0" smtClean="0">
                <a:latin typeface="Arial" pitchFamily="34" charset="0"/>
                <a:cs typeface="Arial" pitchFamily="34" charset="0"/>
              </a:rPr>
              <a:t> τρόπος να πετ</a:t>
            </a:r>
            <a:r>
              <a:rPr lang="el-GR" dirty="0" smtClean="0">
                <a:latin typeface="Arial" pitchFamily="34" charset="0"/>
                <a:cs typeface="Arial" pitchFamily="34" charset="0"/>
              </a:rPr>
              <a:t>ύ</a:t>
            </a:r>
            <a:r>
              <a:rPr lang="el-GR" dirty="0" smtClean="0">
                <a:latin typeface="Arial" pitchFamily="34" charset="0"/>
                <a:cs typeface="Arial" pitchFamily="34" charset="0"/>
              </a:rPr>
              <a:t>χεις στόχο.</a:t>
            </a:r>
          </a:p>
          <a:p>
            <a:pPr>
              <a:buNone/>
            </a:pPr>
            <a:endParaRPr lang="el-GR" dirty="0" smtClean="0">
              <a:latin typeface="Arial" pitchFamily="34" charset="0"/>
              <a:cs typeface="Arial" pitchFamily="34" charset="0"/>
            </a:endParaRPr>
          </a:p>
          <a:p>
            <a:r>
              <a:rPr lang="el-GR" b="1" dirty="0" smtClean="0">
                <a:latin typeface="Arial" pitchFamily="34" charset="0"/>
                <a:cs typeface="Arial" pitchFamily="34" charset="0"/>
              </a:rPr>
              <a:t>Αναδόμηση στόχου:</a:t>
            </a:r>
            <a:r>
              <a:rPr lang="el-GR" dirty="0" smtClean="0">
                <a:latin typeface="Arial" pitchFamily="34" charset="0"/>
                <a:cs typeface="Arial" pitchFamily="34" charset="0"/>
              </a:rPr>
              <a:t> τροποποίηση, αποδέσμευση- δέσμευση σε νέο στόχο → συντήρηση κινήτρου, λειτουργία σε ρεαλιστικό επίπεδο, διατήρηση αισιοδοξίας για επόμενες αναπτυξιακές προκλήσεις. Σχετίζεται με την ανατροφοδότηση (</a:t>
            </a:r>
            <a:r>
              <a:rPr lang="en-US" dirty="0" smtClean="0">
                <a:latin typeface="Arial" pitchFamily="34" charset="0"/>
                <a:cs typeface="Arial" pitchFamily="34" charset="0"/>
              </a:rPr>
              <a:t>feedback)</a:t>
            </a:r>
            <a:r>
              <a:rPr lang="el-GR" dirty="0" smtClean="0">
                <a:latin typeface="Arial" pitchFamily="34" charset="0"/>
                <a:cs typeface="Arial" pitchFamily="34" charset="0"/>
              </a:rPr>
              <a:t> από την επίτευξη ή μη του στόχου.</a:t>
            </a:r>
          </a:p>
          <a:p>
            <a:endParaRPr lang="el-GR" dirty="0" smtClean="0">
              <a:latin typeface="Arial" pitchFamily="34" charset="0"/>
              <a:cs typeface="Arial" pitchFamily="34" charset="0"/>
            </a:endParaRPr>
          </a:p>
          <a:p>
            <a:r>
              <a:rPr lang="el-GR" b="1" dirty="0" err="1" smtClean="0">
                <a:latin typeface="Arial" pitchFamily="34" charset="0"/>
                <a:cs typeface="Arial" pitchFamily="34" charset="0"/>
              </a:rPr>
              <a:t>Αιτιακές</a:t>
            </a:r>
            <a:r>
              <a:rPr lang="el-GR" b="1" dirty="0" smtClean="0">
                <a:latin typeface="Arial" pitchFamily="34" charset="0"/>
                <a:cs typeface="Arial" pitchFamily="34" charset="0"/>
              </a:rPr>
              <a:t> αποδόσεις </a:t>
            </a:r>
            <a:r>
              <a:rPr lang="el-GR" dirty="0" smtClean="0">
                <a:latin typeface="Arial" pitchFamily="34" charset="0"/>
                <a:cs typeface="Arial" pitchFamily="34" charset="0"/>
              </a:rPr>
              <a:t>(</a:t>
            </a:r>
            <a:r>
              <a:rPr lang="en-US" dirty="0" smtClean="0">
                <a:latin typeface="Arial" pitchFamily="34" charset="0"/>
                <a:cs typeface="Arial" pitchFamily="34" charset="0"/>
              </a:rPr>
              <a:t>Weiner)</a:t>
            </a:r>
            <a:r>
              <a:rPr lang="el-GR" dirty="0" smtClean="0">
                <a:latin typeface="Arial" pitchFamily="34" charset="0"/>
                <a:cs typeface="Arial" pitchFamily="34" charset="0"/>
              </a:rPr>
              <a:t>:  Αιτίες για αποτυχία- επιτυχία. Προστατευτικές αποδόσεις: επιτυχία στον εαυτό – αποτυχία στους άλλους. </a:t>
            </a:r>
          </a:p>
          <a:p>
            <a:pPr>
              <a:buNone/>
            </a:pPr>
            <a:r>
              <a:rPr lang="el-GR" b="1" dirty="0" smtClean="0">
                <a:latin typeface="Arial" pitchFamily="34" charset="0"/>
                <a:cs typeface="Arial" pitchFamily="34" charset="0"/>
              </a:rPr>
              <a:t> </a:t>
            </a:r>
            <a:r>
              <a:rPr lang="el-GR" b="1" dirty="0" smtClean="0">
                <a:latin typeface="Arial" pitchFamily="34" charset="0"/>
                <a:cs typeface="Arial" pitchFamily="34" charset="0"/>
              </a:rPr>
              <a:t>    </a:t>
            </a:r>
            <a:r>
              <a:rPr lang="el-GR" dirty="0" smtClean="0">
                <a:latin typeface="Arial" pitchFamily="34" charset="0"/>
                <a:cs typeface="Arial" pitchFamily="34" charset="0"/>
              </a:rPr>
              <a:t>Δυσλειτουργικές </a:t>
            </a:r>
            <a:r>
              <a:rPr lang="el-GR" dirty="0" err="1" smtClean="0">
                <a:latin typeface="Arial" pitchFamily="34" charset="0"/>
                <a:cs typeface="Arial" pitchFamily="34" charset="0"/>
              </a:rPr>
              <a:t>αιτιακές</a:t>
            </a:r>
            <a:r>
              <a:rPr lang="el-GR" dirty="0" smtClean="0">
                <a:latin typeface="Arial" pitchFamily="34" charset="0"/>
                <a:cs typeface="Arial" pitchFamily="34" charset="0"/>
              </a:rPr>
              <a:t> αποδόσεις συνεπάγονται </a:t>
            </a:r>
            <a:r>
              <a:rPr lang="el-GR" dirty="0" smtClean="0">
                <a:latin typeface="Arial" pitchFamily="34" charset="0"/>
                <a:cs typeface="Arial" pitchFamily="34" charset="0"/>
              </a:rPr>
              <a:t>έ</a:t>
            </a:r>
            <a:r>
              <a:rPr lang="el-GR" dirty="0" smtClean="0">
                <a:latin typeface="Arial" pitchFamily="34" charset="0"/>
                <a:cs typeface="Arial" pitchFamily="34" charset="0"/>
              </a:rPr>
              <a:t>λλειψη πίστης στις ικανότητες, δισταγμό ανάληψης ευθύνης της συμπεριφοράς και των αποτελεσμάτων της.</a:t>
            </a:r>
            <a:endParaRPr lang="el-GR" dirty="0">
              <a:latin typeface="Arial" pitchFamily="34" charset="0"/>
              <a:cs typeface="Arial" pitchFamily="34" charset="0"/>
            </a:endParaRPr>
          </a:p>
        </p:txBody>
      </p:sp>
      <p:sp>
        <p:nvSpPr>
          <p:cNvPr id="3" name="2 - Τίτλος"/>
          <p:cNvSpPr>
            <a:spLocks noGrp="1"/>
          </p:cNvSpPr>
          <p:nvPr>
            <p:ph type="title"/>
          </p:nvPr>
        </p:nvSpPr>
        <p:spPr/>
        <p:txBody>
          <a:bodyPr/>
          <a:lstStyle/>
          <a:p>
            <a:pPr algn="ctr"/>
            <a:r>
              <a:rPr lang="en-US" dirty="0" smtClean="0">
                <a:latin typeface="Arial" pitchFamily="34" charset="0"/>
                <a:cs typeface="Arial" pitchFamily="34" charset="0"/>
              </a:rPr>
              <a:t>adjustment</a:t>
            </a:r>
            <a:endParaRPr lang="el-GR"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55000" lnSpcReduction="20000"/>
          </a:bodyPr>
          <a:lstStyle/>
          <a:p>
            <a:r>
              <a:rPr lang="en-US" dirty="0" smtClean="0">
                <a:latin typeface="Arial" pitchFamily="34" charset="0"/>
                <a:cs typeface="Arial" pitchFamily="34" charset="0"/>
              </a:rPr>
              <a:t>T</a:t>
            </a:r>
            <a:r>
              <a:rPr lang="el-GR" dirty="0" err="1" smtClean="0">
                <a:latin typeface="Arial" pitchFamily="34" charset="0"/>
                <a:cs typeface="Arial" pitchFamily="34" charset="0"/>
              </a:rPr>
              <a:t>ρόπος</a:t>
            </a:r>
            <a:r>
              <a:rPr lang="el-GR" dirty="0" smtClean="0">
                <a:latin typeface="Arial" pitchFamily="34" charset="0"/>
                <a:cs typeface="Arial" pitchFamily="34" charset="0"/>
              </a:rPr>
              <a:t> που αντιλαμβάνεται και αντανακλά ο έφηβος τα προσωπικά του χαρακτηριστικά, τις συν</a:t>
            </a:r>
            <a:r>
              <a:rPr lang="el-GR" dirty="0" smtClean="0">
                <a:latin typeface="Arial" pitchFamily="34" charset="0"/>
                <a:cs typeface="Arial" pitchFamily="34" charset="0"/>
              </a:rPr>
              <a:t>έ</a:t>
            </a:r>
            <a:r>
              <a:rPr lang="el-GR" dirty="0" smtClean="0">
                <a:latin typeface="Arial" pitchFamily="34" charset="0"/>
                <a:cs typeface="Arial" pitchFamily="34" charset="0"/>
              </a:rPr>
              <a:t>πειες της συμπεριφοράς του και τη θέση του σε κοινωνικές ομάδες ως τρόπος αυτοαντίληψης.</a:t>
            </a:r>
          </a:p>
          <a:p>
            <a:endParaRPr lang="el-GR" dirty="0" smtClean="0">
              <a:latin typeface="Arial" pitchFamily="34" charset="0"/>
              <a:cs typeface="Arial" pitchFamily="34" charset="0"/>
            </a:endParaRPr>
          </a:p>
          <a:p>
            <a:r>
              <a:rPr lang="el-GR" b="1" dirty="0" smtClean="0">
                <a:latin typeface="Arial" pitchFamily="34" charset="0"/>
                <a:cs typeface="Arial" pitchFamily="34" charset="0"/>
              </a:rPr>
              <a:t>Ταυτότητα:</a:t>
            </a:r>
            <a:r>
              <a:rPr lang="el-GR" dirty="0" smtClean="0">
                <a:latin typeface="Arial" pitchFamily="34" charset="0"/>
                <a:cs typeface="Arial" pitchFamily="34" charset="0"/>
              </a:rPr>
              <a:t> δομές εαυτού και διαδικασία που οδηγεί στη διαμ</a:t>
            </a:r>
            <a:r>
              <a:rPr lang="el-GR" dirty="0" smtClean="0">
                <a:latin typeface="Arial" pitchFamily="34" charset="0"/>
                <a:cs typeface="Arial" pitchFamily="34" charset="0"/>
              </a:rPr>
              <a:t>ό</a:t>
            </a:r>
            <a:r>
              <a:rPr lang="el-GR" dirty="0" smtClean="0">
                <a:latin typeface="Arial" pitchFamily="34" charset="0"/>
                <a:cs typeface="Arial" pitchFamily="34" charset="0"/>
              </a:rPr>
              <a:t>ρφωση ταυτότητας (</a:t>
            </a:r>
            <a:r>
              <a:rPr lang="en-US" dirty="0" smtClean="0">
                <a:latin typeface="Arial" pitchFamily="34" charset="0"/>
                <a:cs typeface="Arial" pitchFamily="34" charset="0"/>
              </a:rPr>
              <a:t>Marcia)</a:t>
            </a:r>
            <a:r>
              <a:rPr lang="el-GR" dirty="0" smtClean="0">
                <a:latin typeface="Arial" pitchFamily="34" charset="0"/>
                <a:cs typeface="Arial" pitchFamily="34" charset="0"/>
              </a:rPr>
              <a:t>.</a:t>
            </a:r>
            <a:r>
              <a:rPr lang="el-GR" dirty="0" smtClean="0">
                <a:latin typeface="Arial" pitchFamily="34" charset="0"/>
                <a:cs typeface="Arial" pitchFamily="34" charset="0"/>
              </a:rPr>
              <a:t> </a:t>
            </a:r>
            <a:r>
              <a:rPr lang="el-GR" dirty="0" smtClean="0">
                <a:latin typeface="Arial" pitchFamily="34" charset="0"/>
                <a:cs typeface="Arial" pitchFamily="34" charset="0"/>
              </a:rPr>
              <a:t>Ρόλοι και κοινωνικές θέσεις έχουν αντίκτυπο στην ταυτότητα.</a:t>
            </a:r>
          </a:p>
          <a:p>
            <a:endParaRPr lang="el-GR" dirty="0" smtClean="0">
              <a:latin typeface="Arial" pitchFamily="34" charset="0"/>
              <a:cs typeface="Arial" pitchFamily="34" charset="0"/>
            </a:endParaRPr>
          </a:p>
          <a:p>
            <a:r>
              <a:rPr lang="el-GR" b="1" dirty="0" smtClean="0">
                <a:latin typeface="Arial" pitchFamily="34" charset="0"/>
                <a:cs typeface="Arial" pitchFamily="34" charset="0"/>
              </a:rPr>
              <a:t>Αφηγήσεις:</a:t>
            </a:r>
            <a:r>
              <a:rPr lang="el-GR" dirty="0" smtClean="0">
                <a:latin typeface="Arial" pitchFamily="34" charset="0"/>
                <a:cs typeface="Arial" pitchFamily="34" charset="0"/>
              </a:rPr>
              <a:t> </a:t>
            </a:r>
            <a:r>
              <a:rPr lang="el-GR" dirty="0" smtClean="0">
                <a:latin typeface="Arial" pitchFamily="34" charset="0"/>
                <a:cs typeface="Arial" pitchFamily="34" charset="0"/>
              </a:rPr>
              <a:t>τρόπος δημιουργίας ταυτότητας. Υψηλής συνοχής εαυτού, υποστήριξης θετικής </a:t>
            </a:r>
            <a:r>
              <a:rPr lang="el-GR" dirty="0" err="1" smtClean="0">
                <a:latin typeface="Arial" pitchFamily="34" charset="0"/>
                <a:cs typeface="Arial" pitchFamily="34" charset="0"/>
              </a:rPr>
              <a:t>αυτοεικόνας</a:t>
            </a:r>
            <a:r>
              <a:rPr lang="el-GR" dirty="0" smtClean="0">
                <a:latin typeface="Arial" pitchFamily="34" charset="0"/>
                <a:cs typeface="Arial" pitchFamily="34" charset="0"/>
              </a:rPr>
              <a:t> και αυτοεκτίμησης, συσχέτισης με την ταυτότητα των σημαντικών άλλων και με τον συγκεκριμένο πολιτισμό. Δημιουργία </a:t>
            </a:r>
            <a:r>
              <a:rPr lang="el-GR" dirty="0" err="1" smtClean="0">
                <a:latin typeface="Arial" pitchFamily="34" charset="0"/>
                <a:cs typeface="Arial" pitchFamily="34" charset="0"/>
              </a:rPr>
              <a:t>εσωτερικευμένης</a:t>
            </a:r>
            <a:r>
              <a:rPr lang="el-GR" dirty="0" smtClean="0">
                <a:latin typeface="Arial" pitchFamily="34" charset="0"/>
                <a:cs typeface="Arial" pitchFamily="34" charset="0"/>
              </a:rPr>
              <a:t> εικόνας του εαυτού που ενώνει αναδομημένο το παρελθόν, το αντιλαμβανόμενο μέλλον και το προσδοκώμενο μέλλον </a:t>
            </a:r>
            <a:r>
              <a:rPr lang="el-GR" sz="1400" dirty="0" smtClean="0">
                <a:latin typeface="Arial" pitchFamily="34" charset="0"/>
                <a:cs typeface="Arial" pitchFamily="34" charset="0"/>
              </a:rPr>
              <a:t>(</a:t>
            </a:r>
            <a:r>
              <a:rPr lang="en-US" sz="1400" dirty="0" smtClean="0">
                <a:latin typeface="Arial" pitchFamily="34" charset="0"/>
                <a:cs typeface="Arial" pitchFamily="34" charset="0"/>
              </a:rPr>
              <a:t>McAdams, 1999)</a:t>
            </a:r>
            <a:r>
              <a:rPr lang="el-GR" sz="1400" dirty="0" smtClean="0">
                <a:latin typeface="Arial" pitchFamily="34" charset="0"/>
                <a:cs typeface="Arial" pitchFamily="34" charset="0"/>
              </a:rPr>
              <a:t> </a:t>
            </a:r>
            <a:endParaRPr lang="en-US" sz="1400" dirty="0" smtClean="0">
              <a:latin typeface="Arial" pitchFamily="34" charset="0"/>
              <a:cs typeface="Arial" pitchFamily="34" charset="0"/>
            </a:endParaRPr>
          </a:p>
          <a:p>
            <a:pPr>
              <a:buNone/>
            </a:pPr>
            <a:endParaRPr lang="en-US" sz="2100" dirty="0" smtClean="0">
              <a:latin typeface="Arial" pitchFamily="34" charset="0"/>
              <a:cs typeface="Arial" pitchFamily="34" charset="0"/>
            </a:endParaRPr>
          </a:p>
          <a:p>
            <a:r>
              <a:rPr lang="el-GR" b="1" dirty="0" smtClean="0">
                <a:latin typeface="Arial" pitchFamily="34" charset="0"/>
                <a:cs typeface="Arial" pitchFamily="34" charset="0"/>
              </a:rPr>
              <a:t>Αυτοαντίληψη</a:t>
            </a:r>
            <a:r>
              <a:rPr lang="el-GR" sz="2900" b="1" dirty="0" smtClean="0">
                <a:latin typeface="Arial" pitchFamily="34" charset="0"/>
                <a:cs typeface="Arial" pitchFamily="34" charset="0"/>
              </a:rPr>
              <a:t>: </a:t>
            </a:r>
            <a:r>
              <a:rPr lang="el-GR" sz="2900" dirty="0" smtClean="0">
                <a:latin typeface="Arial" pitchFamily="34" charset="0"/>
                <a:cs typeface="Arial" pitchFamily="34" charset="0"/>
              </a:rPr>
              <a:t>γενικευμένα, σταθερά σχήματα για εαυτό σε διαφορετικές καταστάσεις. Δομή με συνοχή, τρόπος οργάνωσης σκέψεων και συναισθημάτων. </a:t>
            </a:r>
          </a:p>
          <a:p>
            <a:endParaRPr lang="el-GR" sz="2900" dirty="0" smtClean="0">
              <a:latin typeface="Arial" pitchFamily="34" charset="0"/>
              <a:cs typeface="Arial" pitchFamily="34" charset="0"/>
            </a:endParaRPr>
          </a:p>
          <a:p>
            <a:r>
              <a:rPr lang="el-GR" sz="2900" b="1" dirty="0" smtClean="0">
                <a:latin typeface="Arial" pitchFamily="34" charset="0"/>
                <a:cs typeface="Arial" pitchFamily="34" charset="0"/>
              </a:rPr>
              <a:t>Αυτοεκτίμηση: </a:t>
            </a:r>
            <a:r>
              <a:rPr lang="el-GR" sz="2900" dirty="0" smtClean="0">
                <a:latin typeface="Arial" pitchFamily="34" charset="0"/>
                <a:cs typeface="Arial" pitchFamily="34" charset="0"/>
              </a:rPr>
              <a:t>τρόπος αξιολόγησης εαυτού ανάλογα με προσωπικά κριτήρια.</a:t>
            </a:r>
          </a:p>
          <a:p>
            <a:endParaRPr lang="el-GR" sz="2900" dirty="0" smtClean="0">
              <a:latin typeface="Arial" pitchFamily="34" charset="0"/>
              <a:cs typeface="Arial" pitchFamily="34" charset="0"/>
            </a:endParaRPr>
          </a:p>
          <a:p>
            <a:endParaRPr lang="el-GR" sz="2900" dirty="0" smtClean="0">
              <a:latin typeface="Arial" pitchFamily="34" charset="0"/>
              <a:cs typeface="Arial" pitchFamily="34" charset="0"/>
            </a:endParaRPr>
          </a:p>
          <a:p>
            <a:endParaRPr lang="el-GR" dirty="0">
              <a:latin typeface="Arial" pitchFamily="34" charset="0"/>
              <a:cs typeface="Arial" pitchFamily="34" charset="0"/>
            </a:endParaRPr>
          </a:p>
        </p:txBody>
      </p:sp>
      <p:sp>
        <p:nvSpPr>
          <p:cNvPr id="3" name="2 - Τίτλος"/>
          <p:cNvSpPr>
            <a:spLocks noGrp="1"/>
          </p:cNvSpPr>
          <p:nvPr>
            <p:ph type="title"/>
          </p:nvPr>
        </p:nvSpPr>
        <p:spPr/>
        <p:txBody>
          <a:bodyPr/>
          <a:lstStyle/>
          <a:p>
            <a:pPr algn="ctr"/>
            <a:r>
              <a:rPr lang="en-US" dirty="0" smtClean="0">
                <a:latin typeface="Arial" pitchFamily="34" charset="0"/>
                <a:cs typeface="Arial" pitchFamily="34" charset="0"/>
              </a:rPr>
              <a:t>r</a:t>
            </a:r>
            <a:r>
              <a:rPr lang="en-US" dirty="0" smtClean="0">
                <a:latin typeface="Arial" pitchFamily="34" charset="0"/>
                <a:cs typeface="Arial" pitchFamily="34" charset="0"/>
              </a:rPr>
              <a:t>eflection</a:t>
            </a:r>
            <a:endParaRPr lang="el-GR"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lnSpcReduction="10000"/>
          </a:bodyPr>
          <a:lstStyle/>
          <a:p>
            <a:r>
              <a:rPr lang="el-GR" dirty="0" smtClean="0">
                <a:latin typeface="Arial" pitchFamily="34" charset="0"/>
                <a:cs typeface="Arial" pitchFamily="34" charset="0"/>
              </a:rPr>
              <a:t>Επιρροή γονέων στα παιδιά:</a:t>
            </a:r>
          </a:p>
          <a:p>
            <a:pPr>
              <a:buNone/>
            </a:pPr>
            <a:endParaRPr lang="el-GR" dirty="0" smtClean="0">
              <a:latin typeface="Arial" pitchFamily="34" charset="0"/>
              <a:cs typeface="Arial" pitchFamily="34" charset="0"/>
            </a:endParaRPr>
          </a:p>
          <a:p>
            <a:pPr>
              <a:buFont typeface="Wingdings" pitchFamily="2" charset="2"/>
              <a:buChar char="Ø"/>
            </a:pPr>
            <a:r>
              <a:rPr lang="el-GR" dirty="0" smtClean="0">
                <a:latin typeface="Arial" pitchFamily="34" charset="0"/>
                <a:cs typeface="Arial" pitchFamily="34" charset="0"/>
              </a:rPr>
              <a:t>Θέτουν επίπεδα προσδοκιών και έχουν προσδοκίες που κατευθύνουν τις αξίες, τους στόχους και τα ενδιαφέροντα των νέων.</a:t>
            </a:r>
          </a:p>
          <a:p>
            <a:pPr>
              <a:buFont typeface="Wingdings" pitchFamily="2" charset="2"/>
              <a:buChar char="Ø"/>
            </a:pPr>
            <a:endParaRPr lang="el-GR" dirty="0" smtClean="0">
              <a:latin typeface="Arial" pitchFamily="34" charset="0"/>
              <a:cs typeface="Arial" pitchFamily="34" charset="0"/>
            </a:endParaRPr>
          </a:p>
          <a:p>
            <a:pPr>
              <a:buFont typeface="Wingdings" pitchFamily="2" charset="2"/>
              <a:buChar char="Ø"/>
            </a:pPr>
            <a:r>
              <a:rPr lang="el-GR" dirty="0" smtClean="0">
                <a:latin typeface="Arial" pitchFamily="34" charset="0"/>
                <a:cs typeface="Arial" pitchFamily="34" charset="0"/>
              </a:rPr>
              <a:t>Λειτουργούν ως μοντέλα μίμησης και ως παιδαγωγοί στο πώς να ανταπεξέλθει ο έφηβος στις αναπτυξιακές απαιτήσεις.</a:t>
            </a:r>
          </a:p>
          <a:p>
            <a:pPr>
              <a:buFont typeface="Wingdings" pitchFamily="2" charset="2"/>
              <a:buChar char="Ø"/>
            </a:pPr>
            <a:endParaRPr lang="el-GR" dirty="0" smtClean="0">
              <a:latin typeface="Arial" pitchFamily="34" charset="0"/>
              <a:cs typeface="Arial" pitchFamily="34" charset="0"/>
            </a:endParaRPr>
          </a:p>
          <a:p>
            <a:pPr>
              <a:buFont typeface="Wingdings" pitchFamily="2" charset="2"/>
              <a:buChar char="Ø"/>
            </a:pPr>
            <a:r>
              <a:rPr lang="el-GR" dirty="0" smtClean="0">
                <a:latin typeface="Arial" pitchFamily="34" charset="0"/>
                <a:cs typeface="Arial" pitchFamily="34" charset="0"/>
              </a:rPr>
              <a:t>Παρέχουν ανατροφοδότηση για την αξιολόγηση της επιτυχίας των εφήβων. </a:t>
            </a:r>
            <a:endParaRPr lang="el-GR" dirty="0">
              <a:latin typeface="Arial" pitchFamily="34" charset="0"/>
              <a:cs typeface="Arial" pitchFamily="34" charset="0"/>
            </a:endParaRPr>
          </a:p>
        </p:txBody>
      </p:sp>
      <p:sp>
        <p:nvSpPr>
          <p:cNvPr id="3" name="2 - Τίτλος"/>
          <p:cNvSpPr>
            <a:spLocks noGrp="1"/>
          </p:cNvSpPr>
          <p:nvPr>
            <p:ph type="title"/>
          </p:nvPr>
        </p:nvSpPr>
        <p:spPr/>
        <p:txBody>
          <a:bodyPr>
            <a:normAutofit fontScale="90000"/>
          </a:bodyPr>
          <a:lstStyle/>
          <a:p>
            <a:pPr algn="ctr"/>
            <a:r>
              <a:rPr lang="el-GR" sz="3600" dirty="0" smtClean="0">
                <a:latin typeface="Arial" pitchFamily="34" charset="0"/>
                <a:cs typeface="Arial" pitchFamily="34" charset="0"/>
              </a:rPr>
              <a:t/>
            </a:r>
            <a:br>
              <a:rPr lang="el-GR" sz="3600" dirty="0" smtClean="0">
                <a:latin typeface="Arial" pitchFamily="34" charset="0"/>
                <a:cs typeface="Arial" pitchFamily="34" charset="0"/>
              </a:rPr>
            </a:br>
            <a:r>
              <a:rPr lang="el-GR" sz="3600" dirty="0" smtClean="0">
                <a:latin typeface="Arial" pitchFamily="34" charset="0"/>
                <a:cs typeface="Arial" pitchFamily="34" charset="0"/>
              </a:rPr>
              <a:t>Γονείς </a:t>
            </a:r>
            <a:r>
              <a:rPr lang="el-GR" sz="3600" dirty="0" smtClean="0">
                <a:latin typeface="Arial" pitchFamily="34" charset="0"/>
                <a:cs typeface="Arial" pitchFamily="34" charset="0"/>
              </a:rPr>
              <a:t>– έφηβοι: αμφίδρομη σχέση και επιρροή (</a:t>
            </a:r>
            <a:r>
              <a:rPr lang="en-US" sz="3600" dirty="0" smtClean="0">
                <a:latin typeface="Arial" pitchFamily="34" charset="0"/>
                <a:cs typeface="Arial" pitchFamily="34" charset="0"/>
              </a:rPr>
              <a:t>cause- effect)</a:t>
            </a:r>
            <a:r>
              <a:rPr lang="el-GR" sz="3600" dirty="0" smtClean="0">
                <a:latin typeface="Arial" pitchFamily="34" charset="0"/>
                <a:cs typeface="Arial" pitchFamily="34" charset="0"/>
              </a:rPr>
              <a:t>.</a:t>
            </a:r>
            <a:r>
              <a:rPr lang="el-GR" sz="4400" dirty="0" smtClean="0">
                <a:latin typeface="Arial" pitchFamily="34" charset="0"/>
                <a:cs typeface="Arial" pitchFamily="34" charset="0"/>
              </a:rPr>
              <a:t/>
            </a:r>
            <a:br>
              <a:rPr lang="el-GR" sz="4400" dirty="0" smtClean="0">
                <a:latin typeface="Arial" pitchFamily="34" charset="0"/>
                <a:cs typeface="Arial" pitchFamily="34" charset="0"/>
              </a:rPr>
            </a:br>
            <a:endParaRPr lang="el-GR" dirty="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dirty="0" smtClean="0">
                <a:latin typeface="Arial" pitchFamily="34" charset="0"/>
                <a:cs typeface="Arial" pitchFamily="34" charset="0"/>
              </a:rPr>
              <a:t>Επιρροή παιδιών στους γονείς:</a:t>
            </a:r>
          </a:p>
          <a:p>
            <a:endParaRPr lang="el-GR" dirty="0" smtClean="0">
              <a:latin typeface="Arial" pitchFamily="34" charset="0"/>
              <a:cs typeface="Arial" pitchFamily="34" charset="0"/>
            </a:endParaRPr>
          </a:p>
          <a:p>
            <a:pPr>
              <a:buFont typeface="Wingdings" pitchFamily="2" charset="2"/>
              <a:buChar char="Ø"/>
            </a:pPr>
            <a:r>
              <a:rPr lang="el-GR" dirty="0" smtClean="0">
                <a:latin typeface="Arial" pitchFamily="34" charset="0"/>
                <a:cs typeface="Arial" pitchFamily="34" charset="0"/>
              </a:rPr>
              <a:t>Οι ικανότητες των εφήβων επηρεάζουν τις προσδοκίες των γονέων και το </a:t>
            </a:r>
            <a:r>
              <a:rPr lang="el-GR" dirty="0" err="1" smtClean="0">
                <a:latin typeface="Arial" pitchFamily="34" charset="0"/>
                <a:cs typeface="Arial" pitchFamily="34" charset="0"/>
              </a:rPr>
              <a:t>γονεϊκό</a:t>
            </a:r>
            <a:r>
              <a:rPr lang="el-GR" dirty="0" smtClean="0">
                <a:latin typeface="Arial" pitchFamily="34" charset="0"/>
                <a:cs typeface="Arial" pitchFamily="34" charset="0"/>
              </a:rPr>
              <a:t> στυλ (τρόπο διαπαιδαγώγησης).</a:t>
            </a:r>
          </a:p>
          <a:p>
            <a:pPr>
              <a:buFont typeface="Wingdings" pitchFamily="2" charset="2"/>
              <a:buChar char="Ø"/>
            </a:pPr>
            <a:endParaRPr lang="el-GR" dirty="0" smtClean="0">
              <a:latin typeface="Arial" pitchFamily="34" charset="0"/>
              <a:cs typeface="Arial" pitchFamily="34" charset="0"/>
            </a:endParaRPr>
          </a:p>
          <a:p>
            <a:pPr>
              <a:buFont typeface="Wingdings" pitchFamily="2" charset="2"/>
              <a:buChar char="Ø"/>
            </a:pPr>
            <a:r>
              <a:rPr lang="el-GR" dirty="0" smtClean="0">
                <a:latin typeface="Arial" pitchFamily="34" charset="0"/>
                <a:cs typeface="Arial" pitchFamily="34" charset="0"/>
              </a:rPr>
              <a:t>Κάποιες συμπεριφορές των εφήβων μπορούν να προκαλέσουν στρες στους γονείς.</a:t>
            </a:r>
          </a:p>
          <a:p>
            <a:pPr>
              <a:buFont typeface="Wingdings" pitchFamily="2" charset="2"/>
              <a:buChar char="Ø"/>
            </a:pPr>
            <a:endParaRPr lang="el-GR" dirty="0" smtClean="0"/>
          </a:p>
          <a:p>
            <a:pPr>
              <a:buFont typeface="Wingdings" pitchFamily="2" charset="2"/>
              <a:buChar char="Ø"/>
            </a:pPr>
            <a:endParaRPr lang="el-GR" dirty="0" smtClean="0"/>
          </a:p>
          <a:p>
            <a:pPr>
              <a:buFont typeface="Wingdings" pitchFamily="2" charset="2"/>
              <a:buChar char="Ø"/>
            </a:pPr>
            <a:endParaRPr lang="el-GR" dirty="0"/>
          </a:p>
        </p:txBody>
      </p:sp>
      <p:sp>
        <p:nvSpPr>
          <p:cNvPr id="3" name="2 - Τίτλος"/>
          <p:cNvSpPr>
            <a:spLocks noGrp="1"/>
          </p:cNvSpPr>
          <p:nvPr>
            <p:ph type="title"/>
          </p:nvPr>
        </p:nvSpPr>
        <p:spPr/>
        <p:txBody>
          <a:bodyPr>
            <a:normAutofit/>
          </a:bodyPr>
          <a:lstStyle/>
          <a:p>
            <a:pPr algn="ctr"/>
            <a:r>
              <a:rPr lang="el-GR" sz="3200" dirty="0" smtClean="0">
                <a:latin typeface="Arial" pitchFamily="34" charset="0"/>
                <a:cs typeface="Arial" pitchFamily="34" charset="0"/>
              </a:rPr>
              <a:t>Γονείς – έφηβοι: αμφίδρομη σχέση και επιρροή (</a:t>
            </a:r>
            <a:r>
              <a:rPr lang="en-US" sz="3200" dirty="0" smtClean="0">
                <a:latin typeface="Arial" pitchFamily="34" charset="0"/>
                <a:cs typeface="Arial" pitchFamily="34" charset="0"/>
              </a:rPr>
              <a:t>cause- effect)</a:t>
            </a:r>
            <a:r>
              <a:rPr lang="el-GR" sz="3200" dirty="0" smtClean="0">
                <a:latin typeface="Arial" pitchFamily="34" charset="0"/>
                <a:cs typeface="Arial" pitchFamily="34" charset="0"/>
              </a:rPr>
              <a:t>.</a:t>
            </a:r>
            <a:endParaRPr lang="el-GR" sz="3200" dirty="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endParaRPr lang="el-GR" dirty="0" smtClean="0"/>
          </a:p>
          <a:p>
            <a:endParaRPr lang="el-GR" dirty="0" smtClean="0">
              <a:latin typeface="Arial" pitchFamily="34" charset="0"/>
              <a:cs typeface="Arial" pitchFamily="34" charset="0"/>
            </a:endParaRPr>
          </a:p>
          <a:p>
            <a:r>
              <a:rPr lang="el-GR" dirty="0" smtClean="0">
                <a:latin typeface="Arial" pitchFamily="34" charset="0"/>
                <a:cs typeface="Arial" pitchFamily="34" charset="0"/>
              </a:rPr>
              <a:t>Παρέα συνομηλίκων ως μέσο κοινωνικοποίησης.</a:t>
            </a:r>
          </a:p>
          <a:p>
            <a:endParaRPr lang="el-GR" dirty="0" smtClean="0">
              <a:latin typeface="Arial" pitchFamily="34" charset="0"/>
              <a:cs typeface="Arial" pitchFamily="34" charset="0"/>
            </a:endParaRPr>
          </a:p>
          <a:p>
            <a:r>
              <a:rPr lang="el-GR" dirty="0" smtClean="0">
                <a:latin typeface="Arial" pitchFamily="34" charset="0"/>
                <a:cs typeface="Arial" pitchFamily="34" charset="0"/>
              </a:rPr>
              <a:t>Επιλογή παρέας ανάλογα με ενδιαφέροντα, χαρακτηριστικά και κίνητρα (ομοιογένεια στις ομάδες συνομηλίκων).</a:t>
            </a:r>
            <a:endParaRPr lang="el-GR" dirty="0">
              <a:latin typeface="Arial" pitchFamily="34" charset="0"/>
              <a:cs typeface="Arial" pitchFamily="34" charset="0"/>
            </a:endParaRPr>
          </a:p>
        </p:txBody>
      </p:sp>
      <p:sp>
        <p:nvSpPr>
          <p:cNvPr id="3" name="2 - Τίτλος"/>
          <p:cNvSpPr>
            <a:spLocks noGrp="1"/>
          </p:cNvSpPr>
          <p:nvPr>
            <p:ph type="title"/>
          </p:nvPr>
        </p:nvSpPr>
        <p:spPr/>
        <p:txBody>
          <a:bodyPr/>
          <a:lstStyle/>
          <a:p>
            <a:pPr algn="ctr"/>
            <a:r>
              <a:rPr lang="el-GR" dirty="0" smtClean="0">
                <a:latin typeface="Arial" pitchFamily="34" charset="0"/>
                <a:cs typeface="Arial" pitchFamily="34" charset="0"/>
              </a:rPr>
              <a:t>Συνομήλικοι </a:t>
            </a:r>
            <a:endParaRPr lang="el-GR" dirty="0">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196752"/>
            <a:ext cx="8229600" cy="4824536"/>
          </a:xfrm>
        </p:spPr>
        <p:txBody>
          <a:bodyPr>
            <a:normAutofit fontScale="55000" lnSpcReduction="20000"/>
          </a:bodyPr>
          <a:lstStyle/>
          <a:p>
            <a:endParaRPr lang="el-GR" b="1" dirty="0" smtClean="0">
              <a:latin typeface="Arial" pitchFamily="34" charset="0"/>
              <a:cs typeface="Arial" pitchFamily="34" charset="0"/>
            </a:endParaRPr>
          </a:p>
          <a:p>
            <a:r>
              <a:rPr lang="en-US" b="1" dirty="0" smtClean="0">
                <a:latin typeface="Arial" pitchFamily="34" charset="0"/>
                <a:cs typeface="Arial" pitchFamily="34" charset="0"/>
              </a:rPr>
              <a:t>Channeling</a:t>
            </a:r>
            <a:r>
              <a:rPr lang="en-US" dirty="0" smtClean="0">
                <a:latin typeface="Arial" pitchFamily="34" charset="0"/>
                <a:cs typeface="Arial" pitchFamily="34" charset="0"/>
              </a:rPr>
              <a:t>: </a:t>
            </a:r>
            <a:r>
              <a:rPr lang="el-GR" dirty="0" smtClean="0">
                <a:latin typeface="Arial" pitchFamily="34" charset="0"/>
                <a:cs typeface="Arial" pitchFamily="34" charset="0"/>
              </a:rPr>
              <a:t>έχουν λεπτομερείς αντιλήψεις για τα αναπτυξιακά πλαίσια στα οποία βρίσκονται και βλέπουν  σαν μια συνέχεια μεταβάσεων τα στάδια: ολοκλήρωση σπουδών- εργασία- γάμος- παιδιά. </a:t>
            </a:r>
          </a:p>
          <a:p>
            <a:endParaRPr lang="el-GR" dirty="0" smtClean="0">
              <a:latin typeface="Arial" pitchFamily="34" charset="0"/>
              <a:cs typeface="Arial" pitchFamily="34" charset="0"/>
            </a:endParaRPr>
          </a:p>
          <a:p>
            <a:pPr>
              <a:buFont typeface="Wingdings" pitchFamily="2" charset="2"/>
              <a:buChar char="Ø"/>
            </a:pPr>
            <a:r>
              <a:rPr lang="el-GR" dirty="0" smtClean="0">
                <a:latin typeface="Arial" pitchFamily="34" charset="0"/>
                <a:cs typeface="Arial" pitchFamily="34" charset="0"/>
              </a:rPr>
              <a:t>Σύγκρουση ρόλων στα κορίτσια.</a:t>
            </a:r>
          </a:p>
          <a:p>
            <a:pPr>
              <a:buFont typeface="Wingdings" pitchFamily="2" charset="2"/>
              <a:buChar char="Ø"/>
            </a:pPr>
            <a:endParaRPr lang="el-GR" dirty="0" smtClean="0">
              <a:latin typeface="Arial" pitchFamily="34" charset="0"/>
              <a:cs typeface="Arial" pitchFamily="34" charset="0"/>
            </a:endParaRPr>
          </a:p>
          <a:p>
            <a:pPr>
              <a:buFont typeface="Wingdings" pitchFamily="2" charset="2"/>
              <a:buChar char="Ø"/>
            </a:pPr>
            <a:r>
              <a:rPr lang="el-GR" dirty="0" smtClean="0">
                <a:latin typeface="Arial" pitchFamily="34" charset="0"/>
                <a:cs typeface="Arial" pitchFamily="34" charset="0"/>
              </a:rPr>
              <a:t>Υψηλό μορφωτικό επίπεδο γονέων σχετίζεται μεταβάσεις σε μεγαλύτερη ηλικία.</a:t>
            </a:r>
          </a:p>
          <a:p>
            <a:pPr>
              <a:buFont typeface="Wingdings" pitchFamily="2" charset="2"/>
              <a:buChar char="Ø"/>
            </a:pPr>
            <a:endParaRPr lang="el-GR" dirty="0" smtClean="0">
              <a:latin typeface="Arial" pitchFamily="34" charset="0"/>
              <a:cs typeface="Arial" pitchFamily="34" charset="0"/>
            </a:endParaRPr>
          </a:p>
          <a:p>
            <a:pPr>
              <a:buFont typeface="Wingdings" pitchFamily="2" charset="2"/>
              <a:buChar char="Ø"/>
            </a:pPr>
            <a:endParaRPr lang="el-GR" dirty="0" smtClean="0">
              <a:latin typeface="Arial" pitchFamily="34" charset="0"/>
              <a:cs typeface="Arial" pitchFamily="34" charset="0"/>
            </a:endParaRPr>
          </a:p>
          <a:p>
            <a:pPr>
              <a:buFont typeface="Wingdings" pitchFamily="2" charset="2"/>
              <a:buChar char="Ø"/>
            </a:pPr>
            <a:r>
              <a:rPr lang="el-GR" dirty="0" smtClean="0">
                <a:latin typeface="Arial" pitchFamily="34" charset="0"/>
                <a:cs typeface="Arial" pitchFamily="34" charset="0"/>
              </a:rPr>
              <a:t>Χαμηλό κοινωνικοοικονομικό επίπεδο σχετίζεται με μεταβάσεις νωρίτερα.</a:t>
            </a:r>
          </a:p>
          <a:p>
            <a:pPr>
              <a:buFont typeface="Wingdings" pitchFamily="2" charset="2"/>
              <a:buChar char="Ø"/>
            </a:pPr>
            <a:endParaRPr lang="el-GR" dirty="0" smtClean="0">
              <a:latin typeface="Arial" pitchFamily="34" charset="0"/>
              <a:cs typeface="Arial" pitchFamily="34" charset="0"/>
            </a:endParaRPr>
          </a:p>
          <a:p>
            <a:pPr>
              <a:buFont typeface="Wingdings" pitchFamily="2" charset="2"/>
              <a:buChar char="Ø"/>
            </a:pPr>
            <a:r>
              <a:rPr lang="el-GR" dirty="0" smtClean="0">
                <a:latin typeface="Arial" pitchFamily="34" charset="0"/>
                <a:cs typeface="Arial" pitchFamily="34" charset="0"/>
              </a:rPr>
              <a:t>Οι αξίες των γονέων σχετίζονται με τις προσδοκίες των παιδιών.</a:t>
            </a:r>
          </a:p>
          <a:p>
            <a:pPr>
              <a:buFont typeface="Wingdings" pitchFamily="2" charset="2"/>
              <a:buChar char="Ø"/>
            </a:pPr>
            <a:endParaRPr lang="el-GR" dirty="0" smtClean="0">
              <a:latin typeface="Arial" pitchFamily="34" charset="0"/>
              <a:cs typeface="Arial" pitchFamily="34" charset="0"/>
            </a:endParaRPr>
          </a:p>
          <a:p>
            <a:pPr>
              <a:buFont typeface="Wingdings" pitchFamily="2" charset="2"/>
              <a:buChar char="Ø"/>
            </a:pPr>
            <a:r>
              <a:rPr lang="el-GR" dirty="0" smtClean="0">
                <a:latin typeface="Arial" pitchFamily="34" charset="0"/>
                <a:cs typeface="Arial" pitchFamily="34" charset="0"/>
              </a:rPr>
              <a:t>Κόρες σεξουαλικά απελευθερωμένων γονέων σκέφτονται να αφήσουν το πατρικό σπίτι νωρίτερα.</a:t>
            </a:r>
          </a:p>
          <a:p>
            <a:pPr>
              <a:buFont typeface="Wingdings" pitchFamily="2" charset="2"/>
              <a:buChar char="Ø"/>
            </a:pPr>
            <a:endParaRPr lang="el-GR" dirty="0" smtClean="0">
              <a:latin typeface="Arial" pitchFamily="34" charset="0"/>
              <a:cs typeface="Arial" pitchFamily="34" charset="0"/>
            </a:endParaRPr>
          </a:p>
          <a:p>
            <a:pPr>
              <a:buFont typeface="Wingdings" pitchFamily="2" charset="2"/>
              <a:buChar char="Ø"/>
            </a:pPr>
            <a:r>
              <a:rPr lang="el-GR" dirty="0" smtClean="0">
                <a:latin typeface="Arial" pitchFamily="34" charset="0"/>
                <a:cs typeface="Arial" pitchFamily="34" charset="0"/>
              </a:rPr>
              <a:t>Οι εκπαιδευτικές φιλοδοξίες της μητέρας για τον έφηβο προέβλεπαν τη μετάβαση της κόρης στο γάμο.</a:t>
            </a:r>
          </a:p>
          <a:p>
            <a:pPr>
              <a:buFont typeface="Wingdings" pitchFamily="2" charset="2"/>
              <a:buChar char="Ø"/>
            </a:pPr>
            <a:endParaRPr lang="el-GR" dirty="0" smtClean="0">
              <a:latin typeface="Arial" pitchFamily="34" charset="0"/>
              <a:cs typeface="Arial" pitchFamily="34" charset="0"/>
            </a:endParaRPr>
          </a:p>
          <a:p>
            <a:pPr>
              <a:buFont typeface="Wingdings" pitchFamily="2" charset="2"/>
              <a:buChar char="Ø"/>
            </a:pPr>
            <a:r>
              <a:rPr lang="el-GR" dirty="0" smtClean="0">
                <a:latin typeface="Arial" pitchFamily="34" charset="0"/>
                <a:cs typeface="Arial" pitchFamily="34" charset="0"/>
              </a:rPr>
              <a:t>Κόρες συντηρητικών μητέρων παντρεύονται νωρίτερα (έφηβες).</a:t>
            </a:r>
          </a:p>
        </p:txBody>
      </p:sp>
      <p:sp>
        <p:nvSpPr>
          <p:cNvPr id="3" name="2 - Τίτλος"/>
          <p:cNvSpPr>
            <a:spLocks noGrp="1"/>
          </p:cNvSpPr>
          <p:nvPr>
            <p:ph type="title"/>
          </p:nvPr>
        </p:nvSpPr>
        <p:spPr>
          <a:xfrm>
            <a:off x="457200" y="274638"/>
            <a:ext cx="8229600" cy="778098"/>
          </a:xfrm>
        </p:spPr>
        <p:txBody>
          <a:bodyPr/>
          <a:lstStyle/>
          <a:p>
            <a:pPr algn="ctr"/>
            <a:r>
              <a:rPr lang="el-GR" dirty="0" smtClean="0">
                <a:latin typeface="Arial" pitchFamily="34" charset="0"/>
                <a:cs typeface="Arial" pitchFamily="34" charset="0"/>
              </a:rPr>
              <a:t>Αποτελέσματα</a:t>
            </a:r>
            <a:endParaRPr lang="el-G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62500" lnSpcReduction="20000"/>
          </a:bodyPr>
          <a:lstStyle/>
          <a:p>
            <a:pPr>
              <a:buNone/>
            </a:pPr>
            <a:r>
              <a:rPr lang="el-GR" dirty="0" smtClean="0">
                <a:latin typeface="Arial" pitchFamily="34" charset="0"/>
                <a:cs typeface="Arial" pitchFamily="34" charset="0"/>
              </a:rPr>
              <a:t>Έμφαση στη χρονική διάσταση του εαυτού: εαυτός ενσωματώνει τη γνώση για τον παρόντα εαυτό, αυτό που υπήρξε στο παρελθόν (αυτοβιογραφική μνήμη) και αυτό που θα γίνει στο μέλλον → μελλοντικοί δυνητικοί εαυτοί</a:t>
            </a:r>
            <a:r>
              <a:rPr lang="en-US" dirty="0" smtClean="0">
                <a:latin typeface="Arial" pitchFamily="34" charset="0"/>
                <a:cs typeface="Arial" pitchFamily="34" charset="0"/>
              </a:rPr>
              <a:t> </a:t>
            </a:r>
            <a:r>
              <a:rPr lang="el-GR" sz="1500" dirty="0" smtClean="0">
                <a:latin typeface="Arial" pitchFamily="34" charset="0"/>
                <a:cs typeface="Arial" pitchFamily="34" charset="0"/>
              </a:rPr>
              <a:t>(</a:t>
            </a:r>
            <a:r>
              <a:rPr lang="en-US" sz="1500" dirty="0" smtClean="0">
                <a:latin typeface="Arial" pitchFamily="34" charset="0"/>
                <a:cs typeface="Arial" pitchFamily="34" charset="0"/>
              </a:rPr>
              <a:t>Markus &amp; Nurius,1986).</a:t>
            </a:r>
            <a:endParaRPr lang="el-GR" sz="1500" dirty="0" smtClean="0">
              <a:latin typeface="Arial" pitchFamily="34" charset="0"/>
              <a:cs typeface="Arial" pitchFamily="34" charset="0"/>
            </a:endParaRPr>
          </a:p>
          <a:p>
            <a:endParaRPr lang="en-US" dirty="0" smtClean="0">
              <a:latin typeface="Arial" pitchFamily="34" charset="0"/>
              <a:cs typeface="Arial" pitchFamily="34" charset="0"/>
            </a:endParaRPr>
          </a:p>
          <a:p>
            <a:pPr>
              <a:buNone/>
            </a:pPr>
            <a:r>
              <a:rPr lang="el-GR" dirty="0" smtClean="0">
                <a:latin typeface="Arial" pitchFamily="34" charset="0"/>
                <a:cs typeface="Arial" pitchFamily="34" charset="0"/>
              </a:rPr>
              <a:t>Δυνητικοί εαυτοί: </a:t>
            </a:r>
          </a:p>
          <a:p>
            <a:r>
              <a:rPr lang="el-GR" dirty="0" smtClean="0">
                <a:latin typeface="Arial" pitchFamily="34" charset="0"/>
                <a:cs typeface="Arial" pitchFamily="34" charset="0"/>
              </a:rPr>
              <a:t>αυτό- αναπαραστάσεις με προσανατολισμό στη δράση και με </a:t>
            </a:r>
            <a:r>
              <a:rPr lang="el-GR" dirty="0" err="1" smtClean="0">
                <a:latin typeface="Arial" pitchFamily="34" charset="0"/>
                <a:cs typeface="Arial" pitchFamily="34" charset="0"/>
              </a:rPr>
              <a:t>γνωστικο</a:t>
            </a:r>
            <a:r>
              <a:rPr lang="el-GR" dirty="0" smtClean="0">
                <a:latin typeface="Arial" pitchFamily="34" charset="0"/>
                <a:cs typeface="Arial" pitchFamily="34" charset="0"/>
              </a:rPr>
              <a:t>- συναισθηματικά στοιχεία που υποκινούν και κατευθύνουν τις πράξεις του ατόμου σε σχέση με τον εαυτό. </a:t>
            </a:r>
          </a:p>
          <a:p>
            <a:pPr>
              <a:buNone/>
            </a:pPr>
            <a:endParaRPr lang="el-GR" dirty="0" smtClean="0">
              <a:latin typeface="Arial" pitchFamily="34" charset="0"/>
              <a:cs typeface="Arial" pitchFamily="34" charset="0"/>
            </a:endParaRPr>
          </a:p>
          <a:p>
            <a:pPr>
              <a:buNone/>
            </a:pPr>
            <a:r>
              <a:rPr lang="el-GR" dirty="0" smtClean="0">
                <a:latin typeface="Arial" pitchFamily="34" charset="0"/>
                <a:cs typeface="Arial" pitchFamily="34" charset="0"/>
              </a:rPr>
              <a:t>Λειτουργίες δυνητικών εαυτών:</a:t>
            </a:r>
            <a:endParaRPr lang="en-US" dirty="0" smtClean="0">
              <a:latin typeface="Arial" pitchFamily="34" charset="0"/>
              <a:cs typeface="Arial" pitchFamily="34" charset="0"/>
            </a:endParaRPr>
          </a:p>
          <a:p>
            <a:r>
              <a:rPr lang="el-GR" dirty="0" err="1" smtClean="0">
                <a:latin typeface="Arial" pitchFamily="34" charset="0"/>
                <a:cs typeface="Arial" pitchFamily="34" charset="0"/>
              </a:rPr>
              <a:t>Νοηματοδοτούν</a:t>
            </a:r>
            <a:r>
              <a:rPr lang="el-GR" dirty="0" smtClean="0">
                <a:latin typeface="Arial" pitchFamily="34" charset="0"/>
                <a:cs typeface="Arial" pitchFamily="34" charset="0"/>
              </a:rPr>
              <a:t> τις εμπειρίες του ατόμου.</a:t>
            </a:r>
          </a:p>
          <a:p>
            <a:r>
              <a:rPr lang="el-GR" dirty="0" smtClean="0">
                <a:latin typeface="Arial" pitchFamily="34" charset="0"/>
                <a:cs typeface="Arial" pitchFamily="34" charset="0"/>
              </a:rPr>
              <a:t>Οργανώνουν και ενεργοποιούν τη συμπεριφορά του.</a:t>
            </a:r>
          </a:p>
          <a:p>
            <a:r>
              <a:rPr lang="el-GR" dirty="0" smtClean="0">
                <a:latin typeface="Arial" pitchFamily="34" charset="0"/>
                <a:cs typeface="Arial" pitchFamily="34" charset="0"/>
              </a:rPr>
              <a:t>Διαμορφώνουν τις επιδιώξεις του.</a:t>
            </a:r>
          </a:p>
          <a:p>
            <a:r>
              <a:rPr lang="el-GR" dirty="0" smtClean="0">
                <a:latin typeface="Arial" pitchFamily="34" charset="0"/>
                <a:cs typeface="Arial" pitchFamily="34" charset="0"/>
              </a:rPr>
              <a:t>Οργανώνουν την προσοχή, τη σκέψη και τη δράση προς τις απαραίτητες ενέργειες για την κατάκτηση των επιθυμητών μελλοντικών στόχων, για αλλαγή και ανάπτυξη.</a:t>
            </a:r>
          </a:p>
          <a:p>
            <a:r>
              <a:rPr lang="el-GR" dirty="0" smtClean="0">
                <a:latin typeface="Arial" pitchFamily="34" charset="0"/>
                <a:cs typeface="Arial" pitchFamily="34" charset="0"/>
              </a:rPr>
              <a:t>Επηρεάζουν την τρέχουσα συμπεριφορά ως κριτήριο εκτίμησής της και ως κίνητρο προσπάθειας επίτευξης στόχων και αποφυγής </a:t>
            </a:r>
            <a:r>
              <a:rPr lang="el-GR" dirty="0" err="1" smtClean="0">
                <a:latin typeface="Arial" pitchFamily="34" charset="0"/>
                <a:cs typeface="Arial" pitchFamily="34" charset="0"/>
              </a:rPr>
              <a:t>φίβων</a:t>
            </a:r>
            <a:r>
              <a:rPr lang="el-GR" dirty="0" smtClean="0">
                <a:latin typeface="Arial" pitchFamily="34" charset="0"/>
                <a:cs typeface="Arial" pitchFamily="34" charset="0"/>
              </a:rPr>
              <a:t>. </a:t>
            </a:r>
          </a:p>
          <a:p>
            <a:endParaRPr lang="el-GR" dirty="0" smtClean="0">
              <a:latin typeface="Arial" pitchFamily="34" charset="0"/>
              <a:cs typeface="Arial" pitchFamily="34" charset="0"/>
            </a:endParaRPr>
          </a:p>
          <a:p>
            <a:endParaRPr lang="el-GR" dirty="0">
              <a:latin typeface="Arial" pitchFamily="34" charset="0"/>
              <a:cs typeface="Arial" pitchFamily="34" charset="0"/>
            </a:endParaRPr>
          </a:p>
        </p:txBody>
      </p:sp>
      <p:sp>
        <p:nvSpPr>
          <p:cNvPr id="3" name="2 - Τίτλος"/>
          <p:cNvSpPr>
            <a:spLocks noGrp="1"/>
          </p:cNvSpPr>
          <p:nvPr>
            <p:ph type="title"/>
          </p:nvPr>
        </p:nvSpPr>
        <p:spPr/>
        <p:txBody>
          <a:bodyPr/>
          <a:lstStyle/>
          <a:p>
            <a:pPr algn="ctr"/>
            <a:r>
              <a:rPr lang="el-GR" dirty="0" smtClean="0">
                <a:effectLst>
                  <a:outerShdw blurRad="38100" dist="38100" dir="2700000" algn="tl">
                    <a:srgbClr val="000000">
                      <a:alpha val="43137"/>
                    </a:srgbClr>
                  </a:outerShdw>
                </a:effectLst>
                <a:latin typeface="Arial" pitchFamily="34" charset="0"/>
                <a:cs typeface="Arial" pitchFamily="34" charset="0"/>
              </a:rPr>
              <a:t>Δυνητικοί εαυτοί</a:t>
            </a:r>
            <a:endParaRPr lang="el-GR"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323528" y="476672"/>
            <a:ext cx="8229600" cy="5602627"/>
          </a:xfrm>
        </p:spPr>
        <p:txBody>
          <a:bodyPr>
            <a:normAutofit fontScale="77500" lnSpcReduction="20000"/>
          </a:bodyPr>
          <a:lstStyle/>
          <a:p>
            <a:r>
              <a:rPr lang="en-US" b="1" dirty="0" smtClean="0">
                <a:latin typeface="Arial" pitchFamily="34" charset="0"/>
                <a:cs typeface="Arial" pitchFamily="34" charset="0"/>
              </a:rPr>
              <a:t>Selection</a:t>
            </a:r>
            <a:r>
              <a:rPr lang="el-GR" b="1" dirty="0" smtClean="0">
                <a:latin typeface="Arial" pitchFamily="34" charset="0"/>
                <a:cs typeface="Arial" pitchFamily="34" charset="0"/>
              </a:rPr>
              <a:t>:  </a:t>
            </a:r>
            <a:r>
              <a:rPr lang="el-GR" dirty="0" smtClean="0">
                <a:latin typeface="Arial" pitchFamily="34" charset="0"/>
                <a:cs typeface="Arial" pitchFamily="34" charset="0"/>
              </a:rPr>
              <a:t>επάγγελμα, </a:t>
            </a:r>
            <a:r>
              <a:rPr lang="el-GR" dirty="0" err="1" smtClean="0">
                <a:latin typeface="Arial" pitchFamily="34" charset="0"/>
                <a:cs typeface="Arial" pitchFamily="34" charset="0"/>
              </a:rPr>
              <a:t>εκπ</a:t>
            </a:r>
            <a:r>
              <a:rPr lang="el-GR" dirty="0" smtClean="0">
                <a:latin typeface="Arial" pitchFamily="34" charset="0"/>
                <a:cs typeface="Arial" pitchFamily="34" charset="0"/>
              </a:rPr>
              <a:t>/ση, οικογένεια σε όλες τις κοινωνίες.</a:t>
            </a:r>
          </a:p>
          <a:p>
            <a:pPr>
              <a:buNone/>
            </a:pPr>
            <a:endParaRPr lang="el-GR" dirty="0" smtClean="0">
              <a:latin typeface="Arial" pitchFamily="34" charset="0"/>
              <a:cs typeface="Arial" pitchFamily="34" charset="0"/>
            </a:endParaRPr>
          </a:p>
          <a:p>
            <a:pPr>
              <a:buFont typeface="Wingdings" pitchFamily="2" charset="2"/>
              <a:buChar char="Ø"/>
            </a:pPr>
            <a:r>
              <a:rPr lang="el-GR" dirty="0" smtClean="0">
                <a:latin typeface="Arial" pitchFamily="34" charset="0"/>
                <a:cs typeface="Arial" pitchFamily="34" charset="0"/>
              </a:rPr>
              <a:t>Ελεύθερες δραστηριότητες μειώνονται με την ηλικία.</a:t>
            </a:r>
          </a:p>
          <a:p>
            <a:pPr>
              <a:buFont typeface="Wingdings" pitchFamily="2" charset="2"/>
              <a:buChar char="Ø"/>
            </a:pPr>
            <a:endParaRPr lang="el-GR" dirty="0" smtClean="0">
              <a:latin typeface="Arial" pitchFamily="34" charset="0"/>
              <a:cs typeface="Arial" pitchFamily="34" charset="0"/>
            </a:endParaRPr>
          </a:p>
          <a:p>
            <a:pPr>
              <a:buFont typeface="Wingdings" pitchFamily="2" charset="2"/>
              <a:buChar char="Ø"/>
            </a:pPr>
            <a:r>
              <a:rPr lang="el-GR" dirty="0" smtClean="0">
                <a:latin typeface="Arial" pitchFamily="34" charset="0"/>
                <a:cs typeface="Arial" pitchFamily="34" charset="0"/>
              </a:rPr>
              <a:t>Όσο πλησιάζουν οι μεταβάσεις, τόσο κινητοποιούν τη σκέψη των εφήβων.</a:t>
            </a:r>
          </a:p>
          <a:p>
            <a:pPr>
              <a:buFont typeface="Wingdings" pitchFamily="2" charset="2"/>
              <a:buChar char="Ø"/>
            </a:pPr>
            <a:endParaRPr lang="el-GR" dirty="0" smtClean="0">
              <a:latin typeface="Arial" pitchFamily="34" charset="0"/>
              <a:cs typeface="Arial" pitchFamily="34" charset="0"/>
            </a:endParaRPr>
          </a:p>
          <a:p>
            <a:pPr>
              <a:buFont typeface="Wingdings" pitchFamily="2" charset="2"/>
              <a:buChar char="Ø"/>
            </a:pPr>
            <a:r>
              <a:rPr lang="el-GR" dirty="0" smtClean="0">
                <a:latin typeface="Arial" pitchFamily="34" charset="0"/>
                <a:cs typeface="Arial" pitchFamily="34" charset="0"/>
              </a:rPr>
              <a:t>Ανακατασκευάζουν στόχους ανάλογα με τα επιμέρους στάδια των μεταβάσεων και των ρόλων (</a:t>
            </a:r>
            <a:r>
              <a:rPr lang="el-GR" dirty="0" err="1" smtClean="0">
                <a:latin typeface="Arial" pitchFamily="34" charset="0"/>
                <a:cs typeface="Arial" pitchFamily="34" charset="0"/>
              </a:rPr>
              <a:t>γονιος</a:t>
            </a:r>
            <a:r>
              <a:rPr lang="el-GR" dirty="0" smtClean="0">
                <a:latin typeface="Arial" pitchFamily="34" charset="0"/>
                <a:cs typeface="Arial" pitchFamily="34" charset="0"/>
              </a:rPr>
              <a:t>: έγκυος, γέννηση, μεγάλωμα).</a:t>
            </a:r>
          </a:p>
          <a:p>
            <a:pPr>
              <a:buFont typeface="Wingdings" pitchFamily="2" charset="2"/>
              <a:buChar char="Ø"/>
            </a:pPr>
            <a:endParaRPr lang="el-GR" dirty="0" smtClean="0">
              <a:latin typeface="Arial" pitchFamily="34" charset="0"/>
              <a:cs typeface="Arial" pitchFamily="34" charset="0"/>
            </a:endParaRPr>
          </a:p>
          <a:p>
            <a:pPr>
              <a:buFont typeface="Wingdings" pitchFamily="2" charset="2"/>
              <a:buChar char="Ø"/>
            </a:pPr>
            <a:r>
              <a:rPr lang="el-GR" dirty="0" smtClean="0">
                <a:latin typeface="Arial" pitchFamily="34" charset="0"/>
                <a:cs typeface="Arial" pitchFamily="34" charset="0"/>
              </a:rPr>
              <a:t>Παίζουν ρόλο και οι θεσμοί.</a:t>
            </a:r>
          </a:p>
          <a:p>
            <a:pPr>
              <a:buFont typeface="Wingdings" pitchFamily="2" charset="2"/>
              <a:buChar char="Ø"/>
            </a:pPr>
            <a:endParaRPr lang="el-GR" dirty="0" smtClean="0">
              <a:latin typeface="Arial" pitchFamily="34" charset="0"/>
              <a:cs typeface="Arial" pitchFamily="34" charset="0"/>
            </a:endParaRPr>
          </a:p>
          <a:p>
            <a:pPr>
              <a:buFont typeface="Wingdings" pitchFamily="2" charset="2"/>
              <a:buChar char="Ø"/>
            </a:pPr>
            <a:r>
              <a:rPr lang="el-GR" dirty="0" smtClean="0">
                <a:latin typeface="Arial" pitchFamily="34" charset="0"/>
                <a:cs typeface="Arial" pitchFamily="34" charset="0"/>
              </a:rPr>
              <a:t>Μαθητές που προετοιμάζονται για κολλέγιο έχουν στόχους προς καριέρα και μακρύτερα στο μέλλον. (περισσότερες εσωτερικές </a:t>
            </a:r>
            <a:r>
              <a:rPr lang="el-GR" dirty="0" err="1" smtClean="0">
                <a:latin typeface="Arial" pitchFamily="34" charset="0"/>
                <a:cs typeface="Arial" pitchFamily="34" charset="0"/>
              </a:rPr>
              <a:t>αιτιακές</a:t>
            </a:r>
            <a:r>
              <a:rPr lang="el-GR" dirty="0" smtClean="0">
                <a:latin typeface="Arial" pitchFamily="34" charset="0"/>
                <a:cs typeface="Arial" pitchFamily="34" charset="0"/>
              </a:rPr>
              <a:t> αποδόσεις).</a:t>
            </a:r>
          </a:p>
          <a:p>
            <a:pPr>
              <a:buFont typeface="Wingdings" pitchFamily="2" charset="2"/>
              <a:buChar char="Ø"/>
            </a:pPr>
            <a:endParaRPr lang="el-GR" dirty="0" smtClean="0">
              <a:latin typeface="Arial" pitchFamily="34" charset="0"/>
              <a:cs typeface="Arial" pitchFamily="34" charset="0"/>
            </a:endParaRPr>
          </a:p>
          <a:p>
            <a:pPr>
              <a:buFont typeface="Wingdings" pitchFamily="2" charset="2"/>
              <a:buChar char="Ø"/>
            </a:pPr>
            <a:r>
              <a:rPr lang="el-GR" dirty="0" smtClean="0">
                <a:latin typeface="Arial" pitchFamily="34" charset="0"/>
                <a:cs typeface="Arial" pitchFamily="34" charset="0"/>
              </a:rPr>
              <a:t>Μαθητές επαγγελματικών λυκείων προετοιμάζονται περισσότερο για ενήλικη ζωή.</a:t>
            </a:r>
          </a:p>
          <a:p>
            <a:pPr>
              <a:buFont typeface="Wingdings" pitchFamily="2" charset="2"/>
              <a:buChar char="Ø"/>
            </a:pPr>
            <a:endParaRPr lang="el-GR" dirty="0" smtClean="0">
              <a:latin typeface="Arial" pitchFamily="34" charset="0"/>
              <a:cs typeface="Arial" pitchFamily="34" charset="0"/>
            </a:endParaRPr>
          </a:p>
          <a:p>
            <a:pPr>
              <a:buFont typeface="Wingdings" pitchFamily="2" charset="2"/>
              <a:buChar char="Ø"/>
            </a:pPr>
            <a:endParaRPr lang="el-GR" dirty="0" smtClean="0">
              <a:latin typeface="Arial" pitchFamily="34" charset="0"/>
              <a:cs typeface="Arial" pitchFamily="34" charset="0"/>
            </a:endParaRPr>
          </a:p>
          <a:p>
            <a:pPr>
              <a:buFont typeface="Wingdings" pitchFamily="2" charset="2"/>
              <a:buChar char="Ø"/>
            </a:pPr>
            <a:endParaRPr lang="el-GR" dirty="0" smtClean="0">
              <a:latin typeface="Arial" pitchFamily="34" charset="0"/>
              <a:cs typeface="Arial" pitchFamily="34" charset="0"/>
            </a:endParaRPr>
          </a:p>
          <a:p>
            <a:endParaRPr lang="el-GR" dirty="0" smtClean="0">
              <a:latin typeface="Arial" pitchFamily="34" charset="0"/>
              <a:cs typeface="Arial" pitchFamily="34" charset="0"/>
            </a:endParaRPr>
          </a:p>
          <a:p>
            <a:endParaRPr lang="el-GR" dirty="0" smtClean="0">
              <a:latin typeface="Arial" pitchFamily="34" charset="0"/>
              <a:cs typeface="Arial" pitchFamily="34" charset="0"/>
            </a:endParaRPr>
          </a:p>
          <a:p>
            <a:endParaRPr lang="el-G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404664"/>
            <a:ext cx="8229600" cy="5602627"/>
          </a:xfrm>
        </p:spPr>
        <p:txBody>
          <a:bodyPr>
            <a:normAutofit fontScale="85000" lnSpcReduction="20000"/>
          </a:bodyPr>
          <a:lstStyle/>
          <a:p>
            <a:pPr>
              <a:buFont typeface="Wingdings" pitchFamily="2" charset="2"/>
              <a:buChar char="Ø"/>
            </a:pPr>
            <a:r>
              <a:rPr lang="el-GR" dirty="0" smtClean="0">
                <a:latin typeface="Arial" pitchFamily="34" charset="0"/>
                <a:cs typeface="Arial" pitchFamily="34" charset="0"/>
              </a:rPr>
              <a:t>Νέοι με οικογένεια έβαζαν σχετικούς </a:t>
            </a:r>
            <a:r>
              <a:rPr lang="el-GR" dirty="0" smtClean="0">
                <a:latin typeface="Arial" pitchFamily="34" charset="0"/>
                <a:cs typeface="Arial" pitchFamily="34" charset="0"/>
              </a:rPr>
              <a:t>στόχους.</a:t>
            </a:r>
          </a:p>
          <a:p>
            <a:pPr>
              <a:buFont typeface="Wingdings" pitchFamily="2" charset="2"/>
              <a:buChar char="Ø"/>
            </a:pPr>
            <a:endParaRPr lang="el-GR" dirty="0" smtClean="0">
              <a:latin typeface="Arial" pitchFamily="34" charset="0"/>
              <a:cs typeface="Arial" pitchFamily="34" charset="0"/>
            </a:endParaRPr>
          </a:p>
          <a:p>
            <a:pPr>
              <a:buFont typeface="Wingdings" pitchFamily="2" charset="2"/>
              <a:buChar char="Ø"/>
            </a:pPr>
            <a:r>
              <a:rPr lang="el-GR" dirty="0" smtClean="0">
                <a:latin typeface="Arial" pitchFamily="34" charset="0"/>
                <a:cs typeface="Arial" pitchFamily="34" charset="0"/>
              </a:rPr>
              <a:t>Νέοι  </a:t>
            </a:r>
            <a:r>
              <a:rPr lang="el-GR" dirty="0" smtClean="0">
                <a:latin typeface="Arial" pitchFamily="34" charset="0"/>
                <a:cs typeface="Arial" pitchFamily="34" charset="0"/>
              </a:rPr>
              <a:t>χωρίς σχέση έβαζαν στόχους πιο προσωπικούς- υπαρξιακούς</a:t>
            </a:r>
            <a:r>
              <a:rPr lang="el-GR" dirty="0" smtClean="0">
                <a:latin typeface="Arial" pitchFamily="34" charset="0"/>
                <a:cs typeface="Arial" pitchFamily="34" charset="0"/>
              </a:rPr>
              <a:t>.</a:t>
            </a:r>
          </a:p>
          <a:p>
            <a:pPr>
              <a:buFont typeface="Wingdings" pitchFamily="2" charset="2"/>
              <a:buChar char="Ø"/>
            </a:pPr>
            <a:endParaRPr lang="el-GR" dirty="0" smtClean="0">
              <a:latin typeface="Arial" pitchFamily="34" charset="0"/>
              <a:cs typeface="Arial" pitchFamily="34" charset="0"/>
            </a:endParaRPr>
          </a:p>
          <a:p>
            <a:pPr>
              <a:buFont typeface="Wingdings" pitchFamily="2" charset="2"/>
              <a:buChar char="Ø"/>
            </a:pPr>
            <a:r>
              <a:rPr lang="el-GR" dirty="0" smtClean="0">
                <a:latin typeface="Arial" pitchFamily="34" charset="0"/>
                <a:cs typeface="Arial" pitchFamily="34" charset="0"/>
              </a:rPr>
              <a:t>Οι </a:t>
            </a:r>
            <a:r>
              <a:rPr lang="el-GR" dirty="0" smtClean="0">
                <a:latin typeface="Arial" pitchFamily="34" charset="0"/>
                <a:cs typeface="Arial" pitchFamily="34" charset="0"/>
              </a:rPr>
              <a:t>φιλοδοξίες στα 16 προέβλεπαν  φιλοδοξίες στην ενήλικη ζωή (</a:t>
            </a:r>
            <a:r>
              <a:rPr lang="el-GR" dirty="0" err="1" smtClean="0">
                <a:latin typeface="Arial" pitchFamily="34" charset="0"/>
                <a:cs typeface="Arial" pitchFamily="34" charset="0"/>
              </a:rPr>
              <a:t>επαγγ</a:t>
            </a:r>
            <a:r>
              <a:rPr lang="el-GR" dirty="0" smtClean="0">
                <a:latin typeface="Arial" pitchFamily="34" charset="0"/>
                <a:cs typeface="Arial" pitchFamily="34" charset="0"/>
              </a:rPr>
              <a:t>, σπουδές, </a:t>
            </a:r>
            <a:r>
              <a:rPr lang="el-GR" dirty="0" err="1" smtClean="0">
                <a:latin typeface="Arial" pitchFamily="34" charset="0"/>
                <a:cs typeface="Arial" pitchFamily="34" charset="0"/>
              </a:rPr>
              <a:t>οικογ</a:t>
            </a:r>
            <a:r>
              <a:rPr lang="el-GR" dirty="0" smtClean="0">
                <a:latin typeface="Arial" pitchFamily="34" charset="0"/>
                <a:cs typeface="Arial" pitchFamily="34" charset="0"/>
              </a:rPr>
              <a:t>.,).</a:t>
            </a:r>
          </a:p>
          <a:p>
            <a:pPr>
              <a:buFont typeface="Wingdings" pitchFamily="2" charset="2"/>
              <a:buChar char="Ø"/>
            </a:pPr>
            <a:endParaRPr lang="el-GR" dirty="0" smtClean="0">
              <a:latin typeface="Arial" pitchFamily="34" charset="0"/>
              <a:cs typeface="Arial" pitchFamily="34" charset="0"/>
            </a:endParaRPr>
          </a:p>
          <a:p>
            <a:pPr>
              <a:buFont typeface="Wingdings" pitchFamily="2" charset="2"/>
              <a:buChar char="Ø"/>
            </a:pPr>
            <a:r>
              <a:rPr lang="el-GR" dirty="0" smtClean="0">
                <a:latin typeface="Arial" pitchFamily="34" charset="0"/>
                <a:cs typeface="Arial" pitchFamily="34" charset="0"/>
              </a:rPr>
              <a:t>Στόχοι εστιασμένοι σε εαυτό σχετίζονταν με σπάσιμο στενής σχέσης- αρνητικά γεγονότα ζωής.</a:t>
            </a:r>
          </a:p>
          <a:p>
            <a:pPr>
              <a:buFont typeface="Wingdings" pitchFamily="2" charset="2"/>
              <a:buChar char="Ø"/>
            </a:pPr>
            <a:endParaRPr lang="el-GR" dirty="0" smtClean="0">
              <a:latin typeface="Arial" pitchFamily="34" charset="0"/>
              <a:cs typeface="Arial" pitchFamily="34" charset="0"/>
            </a:endParaRPr>
          </a:p>
          <a:p>
            <a:pPr>
              <a:buFont typeface="Wingdings" pitchFamily="2" charset="2"/>
              <a:buChar char="Ø"/>
            </a:pPr>
            <a:r>
              <a:rPr lang="el-GR" dirty="0" smtClean="0">
                <a:latin typeface="Arial" pitchFamily="34" charset="0"/>
                <a:cs typeface="Arial" pitchFamily="34" charset="0"/>
              </a:rPr>
              <a:t>Οι περισσότεροι νοιάζονται για το μέλλον τους και είναι αισιόδοξοι, πιστεύουν στον προσωπικό έλεγχο. Ενισχύουν την αισιοδοξία τους με τον τρόπο που βλέπουν το μέλλον.</a:t>
            </a:r>
          </a:p>
          <a:p>
            <a:pPr>
              <a:buFont typeface="Wingdings" pitchFamily="2" charset="2"/>
              <a:buChar char="Ø"/>
            </a:pPr>
            <a:endParaRPr lang="el-GR" dirty="0" smtClean="0">
              <a:latin typeface="Arial" pitchFamily="34" charset="0"/>
              <a:cs typeface="Arial" pitchFamily="34" charset="0"/>
            </a:endParaRPr>
          </a:p>
          <a:p>
            <a:pPr>
              <a:buFont typeface="Wingdings" pitchFamily="2" charset="2"/>
              <a:buChar char="Ø"/>
            </a:pPr>
            <a:r>
              <a:rPr lang="el-GR" dirty="0" smtClean="0">
                <a:latin typeface="Arial" pitchFamily="34" charset="0"/>
                <a:cs typeface="Arial" pitchFamily="34" charset="0"/>
              </a:rPr>
              <a:t>Με την ηλικία πιο εσωτερικές οι πεποιθήσεις για το μέλλον- ρόλος θεσμικών πλαισίων.</a:t>
            </a:r>
          </a:p>
          <a:p>
            <a:endParaRPr lang="el-GR" dirty="0" smtClean="0"/>
          </a:p>
          <a:p>
            <a:endParaRPr lang="el-GR" dirty="0" smtClean="0"/>
          </a:p>
          <a:p>
            <a:endParaRPr lang="el-GR" dirty="0" smtClean="0"/>
          </a:p>
          <a:p>
            <a:endParaRPr lang="el-GR" dirty="0" smtClean="0"/>
          </a:p>
          <a:p>
            <a:endParaRPr lang="el-GR" dirty="0" smtClean="0"/>
          </a:p>
          <a:p>
            <a:endParaRPr lang="el-GR"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260648"/>
            <a:ext cx="8229600" cy="5904656"/>
          </a:xfrm>
        </p:spPr>
        <p:txBody>
          <a:bodyPr>
            <a:normAutofit fontScale="70000" lnSpcReduction="20000"/>
          </a:bodyPr>
          <a:lstStyle/>
          <a:p>
            <a:pPr>
              <a:buFont typeface="Wingdings" pitchFamily="2" charset="2"/>
              <a:buChar char="Ø"/>
            </a:pPr>
            <a:r>
              <a:rPr lang="el-GR" dirty="0" smtClean="0">
                <a:latin typeface="Arial" pitchFamily="34" charset="0"/>
                <a:cs typeface="Arial" pitchFamily="34" charset="0"/>
              </a:rPr>
              <a:t>Φόβοι: α) ανεργία, σχολική αποτυχία, διαζύγιο, β) υγεία- διαζύγιο γονέων, γ) γεγονότα σε κοινωνικό επίπεδο (ιστορική περίοδος, θέματα που προβάλλονται από τα ΜΜΕ.</a:t>
            </a:r>
          </a:p>
          <a:p>
            <a:pPr>
              <a:buFont typeface="Wingdings" pitchFamily="2" charset="2"/>
              <a:buChar char="Ø"/>
            </a:pPr>
            <a:endParaRPr lang="el-GR" dirty="0" smtClean="0">
              <a:latin typeface="Arial" pitchFamily="34" charset="0"/>
              <a:cs typeface="Arial" pitchFamily="34" charset="0"/>
            </a:endParaRPr>
          </a:p>
          <a:p>
            <a:pPr>
              <a:buFont typeface="Wingdings" pitchFamily="2" charset="2"/>
              <a:buChar char="Ø"/>
            </a:pPr>
            <a:r>
              <a:rPr lang="el-GR" dirty="0" smtClean="0">
                <a:latin typeface="Arial" pitchFamily="34" charset="0"/>
                <a:cs typeface="Arial" pitchFamily="34" charset="0"/>
              </a:rPr>
              <a:t>Κύρια πηγή στόχων οι γονείς, οι συνομήλικοι, οι φίλοι στο σχολείο, τα ΜΜΕ.</a:t>
            </a:r>
          </a:p>
          <a:p>
            <a:pPr>
              <a:buFont typeface="Wingdings" pitchFamily="2" charset="2"/>
              <a:buChar char="Ø"/>
            </a:pPr>
            <a:endParaRPr lang="el-GR" dirty="0" smtClean="0">
              <a:latin typeface="Arial" pitchFamily="34" charset="0"/>
              <a:cs typeface="Arial" pitchFamily="34" charset="0"/>
            </a:endParaRPr>
          </a:p>
          <a:p>
            <a:pPr>
              <a:buFont typeface="Wingdings" pitchFamily="2" charset="2"/>
              <a:buChar char="Ø"/>
            </a:pPr>
            <a:r>
              <a:rPr lang="el-GR" dirty="0" smtClean="0">
                <a:latin typeface="Arial" pitchFamily="34" charset="0"/>
                <a:cs typeface="Arial" pitchFamily="34" charset="0"/>
              </a:rPr>
              <a:t>Λίγοι στόχοι είναι καθαρά δικοί τους.</a:t>
            </a:r>
          </a:p>
          <a:p>
            <a:pPr>
              <a:buFont typeface="Wingdings" pitchFamily="2" charset="2"/>
              <a:buChar char="Ø"/>
            </a:pPr>
            <a:endParaRPr lang="el-GR" dirty="0" smtClean="0">
              <a:latin typeface="Arial" pitchFamily="34" charset="0"/>
              <a:cs typeface="Arial" pitchFamily="34" charset="0"/>
            </a:endParaRPr>
          </a:p>
          <a:p>
            <a:pPr>
              <a:buFont typeface="Wingdings" pitchFamily="2" charset="2"/>
              <a:buChar char="Ø"/>
            </a:pPr>
            <a:r>
              <a:rPr lang="el-GR" dirty="0" smtClean="0">
                <a:latin typeface="Arial" pitchFamily="34" charset="0"/>
                <a:cs typeface="Arial" pitchFamily="34" charset="0"/>
              </a:rPr>
              <a:t>Γονείς και έφηβοι συμπίπτουν σε στόχους για </a:t>
            </a:r>
            <a:r>
              <a:rPr lang="el-GR" dirty="0" err="1" smtClean="0">
                <a:latin typeface="Arial" pitchFamily="34" charset="0"/>
                <a:cs typeface="Arial" pitchFamily="34" charset="0"/>
              </a:rPr>
              <a:t>εκπ</a:t>
            </a:r>
            <a:r>
              <a:rPr lang="el-GR" dirty="0" smtClean="0">
                <a:latin typeface="Arial" pitchFamily="34" charset="0"/>
                <a:cs typeface="Arial" pitchFamily="34" charset="0"/>
              </a:rPr>
              <a:t>/ση, </a:t>
            </a:r>
            <a:r>
              <a:rPr lang="el-GR" dirty="0" err="1" smtClean="0">
                <a:latin typeface="Arial" pitchFamily="34" charset="0"/>
                <a:cs typeface="Arial" pitchFamily="34" charset="0"/>
              </a:rPr>
              <a:t>επάγγ</a:t>
            </a:r>
            <a:r>
              <a:rPr lang="el-GR" dirty="0" smtClean="0">
                <a:latin typeface="Arial" pitchFamily="34" charset="0"/>
                <a:cs typeface="Arial" pitchFamily="34" charset="0"/>
              </a:rPr>
              <a:t>., </a:t>
            </a:r>
            <a:r>
              <a:rPr lang="el-GR" dirty="0" err="1" smtClean="0">
                <a:latin typeface="Arial" pitchFamily="34" charset="0"/>
                <a:cs typeface="Arial" pitchFamily="34" charset="0"/>
              </a:rPr>
              <a:t>οικογ</a:t>
            </a:r>
            <a:r>
              <a:rPr lang="el-GR" dirty="0" smtClean="0">
                <a:latin typeface="Arial" pitchFamily="34" charset="0"/>
                <a:cs typeface="Arial" pitchFamily="34" charset="0"/>
              </a:rPr>
              <a:t>., ελεύθερο χρόνο και σε φόβους για υγεία, </a:t>
            </a:r>
            <a:r>
              <a:rPr lang="el-GR" dirty="0" err="1" smtClean="0">
                <a:latin typeface="Arial" pitchFamily="34" charset="0"/>
                <a:cs typeface="Arial" pitchFamily="34" charset="0"/>
              </a:rPr>
              <a:t>εκπ</a:t>
            </a:r>
            <a:r>
              <a:rPr lang="el-GR" dirty="0" smtClean="0">
                <a:latin typeface="Arial" pitchFamily="34" charset="0"/>
                <a:cs typeface="Arial" pitchFamily="34" charset="0"/>
              </a:rPr>
              <a:t>/ση, </a:t>
            </a:r>
            <a:r>
              <a:rPr lang="el-GR" dirty="0" err="1" smtClean="0">
                <a:latin typeface="Arial" pitchFamily="34" charset="0"/>
                <a:cs typeface="Arial" pitchFamily="34" charset="0"/>
              </a:rPr>
              <a:t>επάγγ</a:t>
            </a:r>
            <a:r>
              <a:rPr lang="el-GR" dirty="0" smtClean="0">
                <a:latin typeface="Arial" pitchFamily="34" charset="0"/>
                <a:cs typeface="Arial" pitchFamily="34" charset="0"/>
              </a:rPr>
              <a:t>.</a:t>
            </a:r>
          </a:p>
          <a:p>
            <a:pPr>
              <a:buFont typeface="Wingdings" pitchFamily="2" charset="2"/>
              <a:buChar char="Ø"/>
            </a:pPr>
            <a:endParaRPr lang="el-GR" dirty="0" smtClean="0">
              <a:latin typeface="Arial" pitchFamily="34" charset="0"/>
              <a:cs typeface="Arial" pitchFamily="34" charset="0"/>
            </a:endParaRPr>
          </a:p>
          <a:p>
            <a:pPr>
              <a:buFont typeface="Wingdings" pitchFamily="2" charset="2"/>
              <a:buChar char="Ø"/>
            </a:pPr>
            <a:r>
              <a:rPr lang="el-GR" dirty="0" smtClean="0">
                <a:latin typeface="Arial" pitchFamily="34" charset="0"/>
                <a:cs typeface="Arial" pitchFamily="34" charset="0"/>
              </a:rPr>
              <a:t>Υψηλότερη μόρφωση γονέων σχετίζεται με εμπλοκή στο σχολικό πρόγραμμα, παροχή συμβουλών, ταύτιση με το γονιό, χαμηλό γονικό έλεγχο, θετική οικογενειακή αλληλεπίδραση και ανατροφή, με υψηλότερες εκπαιδευτικές φιλοδοξίες, ενδιαφέρον για μελλοντική εκπαίδευση, επάγγελμα, εσωτερικότητα και αισιοδοξία για το μέλλον.</a:t>
            </a:r>
          </a:p>
          <a:p>
            <a:pPr>
              <a:buFont typeface="Wingdings" pitchFamily="2" charset="2"/>
              <a:buChar char="Ø"/>
            </a:pPr>
            <a:endParaRPr lang="el-GR" dirty="0" smtClean="0"/>
          </a:p>
          <a:p>
            <a:pPr>
              <a:buFont typeface="Wingdings" pitchFamily="2" charset="2"/>
              <a:buChar char="Ø"/>
            </a:pPr>
            <a:r>
              <a:rPr lang="el-GR" dirty="0" smtClean="0"/>
              <a:t>Στόχοι παιδιών και γονέων ίσως επηρεάζονται από κοινωνικοοικονομικό επίπεδο και πολιτισμικές αξίες.</a:t>
            </a:r>
          </a:p>
          <a:p>
            <a:pPr>
              <a:buFont typeface="Wingdings" pitchFamily="2" charset="2"/>
              <a:buChar char="Ø"/>
            </a:pPr>
            <a:endParaRPr lang="el-GR" dirty="0" smtClean="0"/>
          </a:p>
          <a:p>
            <a:pPr>
              <a:buFont typeface="Wingdings" pitchFamily="2" charset="2"/>
              <a:buChar char="Ø"/>
            </a:pPr>
            <a:endParaRPr lang="el-GR"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476672"/>
            <a:ext cx="8229600" cy="5530619"/>
          </a:xfrm>
        </p:spPr>
        <p:txBody>
          <a:bodyPr>
            <a:normAutofit fontScale="70000" lnSpcReduction="20000"/>
          </a:bodyPr>
          <a:lstStyle/>
          <a:p>
            <a:pPr>
              <a:buFont typeface="Wingdings" pitchFamily="2" charset="2"/>
              <a:buChar char="Ø"/>
            </a:pPr>
            <a:r>
              <a:rPr lang="el-GR" dirty="0" smtClean="0">
                <a:latin typeface="Arial" pitchFamily="34" charset="0"/>
                <a:cs typeface="Arial" pitchFamily="34" charset="0"/>
              </a:rPr>
              <a:t>Ίσως οι επιδιώξεις των εφήβων αντανακλώνται και στις επιδιώξεις των γονέων ή επιδρούν στον τρόπο ανατροφής που εφαρμόζουν.</a:t>
            </a:r>
          </a:p>
          <a:p>
            <a:pPr>
              <a:buFont typeface="Wingdings" pitchFamily="2" charset="2"/>
              <a:buChar char="Ø"/>
            </a:pPr>
            <a:endParaRPr lang="el-GR" dirty="0" smtClean="0">
              <a:latin typeface="Arial" pitchFamily="34" charset="0"/>
              <a:cs typeface="Arial" pitchFamily="34" charset="0"/>
            </a:endParaRPr>
          </a:p>
          <a:p>
            <a:pPr>
              <a:buFont typeface="Wingdings" pitchFamily="2" charset="2"/>
              <a:buChar char="Ø"/>
            </a:pPr>
            <a:r>
              <a:rPr lang="el-GR" dirty="0" smtClean="0">
                <a:latin typeface="Arial" pitchFamily="34" charset="0"/>
                <a:cs typeface="Arial" pitchFamily="34" charset="0"/>
              </a:rPr>
              <a:t>Τα αδέρφια και οι συνομήλικοι επίσης επιδρούν.</a:t>
            </a:r>
          </a:p>
          <a:p>
            <a:endParaRPr lang="el-GR" dirty="0" smtClean="0">
              <a:latin typeface="Arial" pitchFamily="34" charset="0"/>
              <a:cs typeface="Arial" pitchFamily="34" charset="0"/>
            </a:endParaRPr>
          </a:p>
          <a:p>
            <a:r>
              <a:rPr lang="el-GR" dirty="0" smtClean="0">
                <a:latin typeface="Arial" pitchFamily="34" charset="0"/>
                <a:cs typeface="Arial" pitchFamily="34" charset="0"/>
              </a:rPr>
              <a:t>Διαπροσωπικοί στόχοι και ανακατασκευή στόχων ώστε να ταιριάζουν καλύτερα σε κάθε στάδιο μετάβασης συνδέονται με μεγαλύτερη ευημερία (</a:t>
            </a:r>
            <a:r>
              <a:rPr lang="en-US" dirty="0" smtClean="0">
                <a:latin typeface="Arial" pitchFamily="34" charset="0"/>
                <a:cs typeface="Arial" pitchFamily="34" charset="0"/>
              </a:rPr>
              <a:t>well being)</a:t>
            </a:r>
            <a:r>
              <a:rPr lang="el-GR" dirty="0" smtClean="0">
                <a:latin typeface="Arial" pitchFamily="34" charset="0"/>
                <a:cs typeface="Arial" pitchFamily="34" charset="0"/>
              </a:rPr>
              <a:t> και λιγότερα καταθλιπτικά συμπτώματα.</a:t>
            </a:r>
          </a:p>
          <a:p>
            <a:endParaRPr lang="el-GR" dirty="0" smtClean="0">
              <a:latin typeface="Arial" pitchFamily="34" charset="0"/>
              <a:cs typeface="Arial" pitchFamily="34" charset="0"/>
            </a:endParaRPr>
          </a:p>
          <a:p>
            <a:r>
              <a:rPr lang="el-GR" dirty="0" smtClean="0">
                <a:latin typeface="Arial" pitchFamily="34" charset="0"/>
                <a:cs typeface="Arial" pitchFamily="34" charset="0"/>
              </a:rPr>
              <a:t>Στόχοι για εαυτό ↔ καταθλιπτικά συμπτώματα (ιδιαίτερα κατά τη μετάβαση από την εκπαίδευση στην εργασία και όχι στο </a:t>
            </a:r>
            <a:r>
              <a:rPr lang="en-US" dirty="0" smtClean="0">
                <a:latin typeface="Arial" pitchFamily="34" charset="0"/>
                <a:cs typeface="Arial" pitchFamily="34" charset="0"/>
              </a:rPr>
              <a:t>moratorium, </a:t>
            </a:r>
            <a:r>
              <a:rPr lang="el-GR" dirty="0" smtClean="0">
                <a:latin typeface="Arial" pitchFamily="34" charset="0"/>
                <a:cs typeface="Arial" pitchFamily="34" charset="0"/>
              </a:rPr>
              <a:t>στο στάδιο σπουδών, στο στάδιο οικογένειας)</a:t>
            </a:r>
          </a:p>
          <a:p>
            <a:endParaRPr lang="el-GR" dirty="0" smtClean="0">
              <a:latin typeface="Arial" pitchFamily="34" charset="0"/>
              <a:cs typeface="Arial" pitchFamily="34" charset="0"/>
            </a:endParaRPr>
          </a:p>
          <a:p>
            <a:r>
              <a:rPr lang="el-GR" dirty="0" smtClean="0">
                <a:latin typeface="Arial" pitchFamily="34" charset="0"/>
                <a:cs typeface="Arial" pitchFamily="34" charset="0"/>
              </a:rPr>
              <a:t>Στόχοι για εαυτό σχετίζονται με επικίνδυνη </a:t>
            </a:r>
            <a:r>
              <a:rPr lang="el-GR" dirty="0" err="1" smtClean="0">
                <a:latin typeface="Arial" pitchFamily="34" charset="0"/>
                <a:cs typeface="Arial" pitchFamily="34" charset="0"/>
              </a:rPr>
              <a:t>παραβατική</a:t>
            </a:r>
            <a:r>
              <a:rPr lang="el-GR" dirty="0" smtClean="0">
                <a:latin typeface="Arial" pitchFamily="34" charset="0"/>
                <a:cs typeface="Arial" pitchFamily="34" charset="0"/>
              </a:rPr>
              <a:t> συμπεριφορά</a:t>
            </a:r>
            <a:endParaRPr lang="el-GR" dirty="0" smtClean="0">
              <a:latin typeface="Arial" pitchFamily="34" charset="0"/>
              <a:cs typeface="Arial" pitchFamily="34" charset="0"/>
            </a:endParaRPr>
          </a:p>
          <a:p>
            <a:endParaRPr lang="el-GR" dirty="0" smtClean="0">
              <a:latin typeface="Arial" pitchFamily="34" charset="0"/>
              <a:cs typeface="Arial" pitchFamily="34" charset="0"/>
            </a:endParaRPr>
          </a:p>
          <a:p>
            <a:r>
              <a:rPr lang="el-GR" dirty="0" smtClean="0">
                <a:latin typeface="Arial" pitchFamily="34" charset="0"/>
                <a:cs typeface="Arial" pitchFamily="34" charset="0"/>
              </a:rPr>
              <a:t>Υψηλότερη διερεύνηση ταυτότητας με την αύξηση της ηλικίας στην εφηβεία- διερεύνηση και δέσμευση για μελλοντική </a:t>
            </a:r>
            <a:r>
              <a:rPr lang="el-GR" dirty="0" err="1" smtClean="0">
                <a:latin typeface="Arial" pitchFamily="34" charset="0"/>
                <a:cs typeface="Arial" pitchFamily="34" charset="0"/>
              </a:rPr>
              <a:t>εκπ</a:t>
            </a:r>
            <a:r>
              <a:rPr lang="el-GR" dirty="0" smtClean="0">
                <a:latin typeface="Arial" pitchFamily="34" charset="0"/>
                <a:cs typeface="Arial" pitchFamily="34" charset="0"/>
              </a:rPr>
              <a:t>/ση</a:t>
            </a:r>
            <a:endParaRPr lang="el-GR" dirty="0">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548680"/>
            <a:ext cx="8229600" cy="5458611"/>
          </a:xfrm>
        </p:spPr>
        <p:txBody>
          <a:bodyPr>
            <a:normAutofit fontScale="92500" lnSpcReduction="20000"/>
          </a:bodyPr>
          <a:lstStyle/>
          <a:p>
            <a:r>
              <a:rPr lang="en-US" b="1" dirty="0" smtClean="0">
                <a:latin typeface="Arial" pitchFamily="34" charset="0"/>
                <a:cs typeface="Arial" pitchFamily="34" charset="0"/>
              </a:rPr>
              <a:t>Adjustment</a:t>
            </a:r>
            <a:r>
              <a:rPr lang="en-US" dirty="0" smtClean="0">
                <a:latin typeface="Arial" pitchFamily="34" charset="0"/>
                <a:cs typeface="Arial" pitchFamily="34" charset="0"/>
              </a:rPr>
              <a:t>:</a:t>
            </a:r>
            <a:r>
              <a:rPr lang="el-GR" dirty="0" smtClean="0">
                <a:latin typeface="Arial" pitchFamily="34" charset="0"/>
                <a:cs typeface="Arial" pitchFamily="34" charset="0"/>
              </a:rPr>
              <a:t> με την αύξηση της ηλικίας περισσότερες στρατηγικές εστιασμένες στο συναίσθημα και στο πρόβλημα (υψηλότερα επίπεδα επίδοσης; </a:t>
            </a:r>
            <a:r>
              <a:rPr lang="el-GR" dirty="0" smtClean="0">
                <a:latin typeface="Arial" pitchFamily="34" charset="0"/>
                <a:cs typeface="Arial" pitchFamily="34" charset="0"/>
              </a:rPr>
              <a:t>δ</a:t>
            </a:r>
            <a:r>
              <a:rPr lang="el-GR" dirty="0" smtClean="0">
                <a:latin typeface="Arial" pitchFamily="34" charset="0"/>
                <a:cs typeface="Arial" pitchFamily="34" charset="0"/>
              </a:rPr>
              <a:t>ημοκρατικοί γονείς, υποστήριξη συνομηλίκων).</a:t>
            </a:r>
          </a:p>
          <a:p>
            <a:endParaRPr lang="el-GR" dirty="0" smtClean="0">
              <a:latin typeface="Arial" pitchFamily="34" charset="0"/>
              <a:cs typeface="Arial" pitchFamily="34" charset="0"/>
            </a:endParaRPr>
          </a:p>
          <a:p>
            <a:r>
              <a:rPr lang="el-GR" dirty="0" smtClean="0">
                <a:latin typeface="Arial" pitchFamily="34" charset="0"/>
                <a:cs typeface="Arial" pitchFamily="34" charset="0"/>
              </a:rPr>
              <a:t> </a:t>
            </a:r>
            <a:r>
              <a:rPr lang="el-GR" dirty="0" smtClean="0">
                <a:latin typeface="Arial" pitchFamily="34" charset="0"/>
                <a:cs typeface="Arial" pitchFamily="34" charset="0"/>
              </a:rPr>
              <a:t>Αναδόμηση στόχων συνδέεται με ευημερία.</a:t>
            </a:r>
          </a:p>
          <a:p>
            <a:endParaRPr lang="el-GR" dirty="0" smtClean="0">
              <a:latin typeface="Arial" pitchFamily="34" charset="0"/>
              <a:cs typeface="Arial" pitchFamily="34" charset="0"/>
            </a:endParaRPr>
          </a:p>
          <a:p>
            <a:r>
              <a:rPr lang="el-GR" dirty="0" smtClean="0">
                <a:latin typeface="Arial" pitchFamily="34" charset="0"/>
                <a:cs typeface="Arial" pitchFamily="34" charset="0"/>
              </a:rPr>
              <a:t>Έφηβοι με υψηλότερη επίδοση κάνουν εσωτερικές αποδόσεις.</a:t>
            </a:r>
          </a:p>
          <a:p>
            <a:endParaRPr lang="el-GR" dirty="0" smtClean="0">
              <a:latin typeface="Arial" pitchFamily="34" charset="0"/>
              <a:cs typeface="Arial" pitchFamily="34" charset="0"/>
            </a:endParaRPr>
          </a:p>
          <a:p>
            <a:r>
              <a:rPr lang="el-GR" dirty="0" smtClean="0">
                <a:latin typeface="Arial" pitchFamily="34" charset="0"/>
                <a:cs typeface="Arial" pitchFamily="34" charset="0"/>
              </a:rPr>
              <a:t>Δυσκολίες στη μετάβαση σχολείο- εργασία συνδέονται με μειωμένη χρήση </a:t>
            </a:r>
            <a:r>
              <a:rPr lang="el-GR" dirty="0" err="1" smtClean="0">
                <a:latin typeface="Arial" pitchFamily="34" charset="0"/>
                <a:cs typeface="Arial" pitchFamily="34" charset="0"/>
              </a:rPr>
              <a:t>αυτοπροστατευτικών</a:t>
            </a:r>
            <a:r>
              <a:rPr lang="el-GR" dirty="0" smtClean="0">
                <a:latin typeface="Arial" pitchFamily="34" charset="0"/>
                <a:cs typeface="Arial" pitchFamily="34" charset="0"/>
              </a:rPr>
              <a:t>  </a:t>
            </a:r>
            <a:r>
              <a:rPr lang="el-GR" dirty="0" err="1" smtClean="0">
                <a:latin typeface="Arial" pitchFamily="34" charset="0"/>
                <a:cs typeface="Arial" pitchFamily="34" charset="0"/>
              </a:rPr>
              <a:t>αιτιακών</a:t>
            </a:r>
            <a:r>
              <a:rPr lang="el-GR" dirty="0" smtClean="0">
                <a:latin typeface="Arial" pitchFamily="34" charset="0"/>
                <a:cs typeface="Arial" pitchFamily="34" charset="0"/>
              </a:rPr>
              <a:t> αποδόσεων. </a:t>
            </a:r>
          </a:p>
          <a:p>
            <a:endParaRPr lang="el-GR" dirty="0" smtClean="0">
              <a:latin typeface="Arial" pitchFamily="34" charset="0"/>
              <a:cs typeface="Arial" pitchFamily="34" charset="0"/>
            </a:endParaRPr>
          </a:p>
          <a:p>
            <a:r>
              <a:rPr lang="el-GR" dirty="0" smtClean="0">
                <a:latin typeface="Arial" pitchFamily="34" charset="0"/>
                <a:cs typeface="Arial" pitchFamily="34" charset="0"/>
              </a:rPr>
              <a:t>Ασφαλής προσκόλληση με γονείς σχετίζεται με </a:t>
            </a:r>
            <a:r>
              <a:rPr lang="el-GR" dirty="0" err="1" smtClean="0">
                <a:latin typeface="Arial" pitchFamily="34" charset="0"/>
                <a:cs typeface="Arial" pitchFamily="34" charset="0"/>
              </a:rPr>
              <a:t>αυτοπροστατευτικές</a:t>
            </a:r>
            <a:r>
              <a:rPr lang="el-GR" dirty="0" smtClean="0">
                <a:latin typeface="Arial" pitchFamily="34" charset="0"/>
                <a:cs typeface="Arial" pitchFamily="34" charset="0"/>
              </a:rPr>
              <a:t>  </a:t>
            </a:r>
            <a:r>
              <a:rPr lang="el-GR" dirty="0" err="1" smtClean="0">
                <a:latin typeface="Arial" pitchFamily="34" charset="0"/>
                <a:cs typeface="Arial" pitchFamily="34" charset="0"/>
              </a:rPr>
              <a:t>αιτιακές</a:t>
            </a:r>
            <a:r>
              <a:rPr lang="el-GR" dirty="0" smtClean="0">
                <a:latin typeface="Arial" pitchFamily="34" charset="0"/>
                <a:cs typeface="Arial" pitchFamily="34" charset="0"/>
              </a:rPr>
              <a:t> αποδόσεις.</a:t>
            </a:r>
            <a:endParaRPr lang="el-GR" dirty="0">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332656"/>
            <a:ext cx="8229600" cy="5674635"/>
          </a:xfrm>
        </p:spPr>
        <p:txBody>
          <a:bodyPr>
            <a:normAutofit fontScale="70000" lnSpcReduction="20000"/>
          </a:bodyPr>
          <a:lstStyle/>
          <a:p>
            <a:r>
              <a:rPr lang="en-US" b="1" dirty="0" smtClean="0">
                <a:latin typeface="Arial" pitchFamily="34" charset="0"/>
                <a:cs typeface="Arial" pitchFamily="34" charset="0"/>
              </a:rPr>
              <a:t>Reflection: </a:t>
            </a:r>
            <a:r>
              <a:rPr lang="el-GR" dirty="0" smtClean="0">
                <a:latin typeface="Arial" pitchFamily="34" charset="0"/>
                <a:cs typeface="Arial" pitchFamily="34" charset="0"/>
              </a:rPr>
              <a:t>μειώνονται τα ποσοστά διάχυτης και δοτής ταυτότητας και αυξάνονται τα ποσοστά </a:t>
            </a:r>
            <a:r>
              <a:rPr lang="en-US" dirty="0" smtClean="0">
                <a:latin typeface="Arial" pitchFamily="34" charset="0"/>
                <a:cs typeface="Arial" pitchFamily="34" charset="0"/>
              </a:rPr>
              <a:t>moratorium </a:t>
            </a:r>
            <a:r>
              <a:rPr lang="el-GR" dirty="0" smtClean="0">
                <a:latin typeface="Arial" pitchFamily="34" charset="0"/>
                <a:cs typeface="Arial" pitchFamily="34" charset="0"/>
              </a:rPr>
              <a:t>στα 17- 19 έτη.</a:t>
            </a:r>
          </a:p>
          <a:p>
            <a:endParaRPr lang="el-GR" dirty="0" smtClean="0">
              <a:latin typeface="Arial" pitchFamily="34" charset="0"/>
              <a:cs typeface="Arial" pitchFamily="34" charset="0"/>
            </a:endParaRPr>
          </a:p>
          <a:p>
            <a:r>
              <a:rPr lang="el-GR" dirty="0" smtClean="0">
                <a:latin typeface="Arial" pitchFamily="34" charset="0"/>
                <a:cs typeface="Arial" pitchFamily="34" charset="0"/>
              </a:rPr>
              <a:t>Δοτή ταυτότητα και επίτευξη ταυτότητας συνδέονται με μεγαλύτερη πίστη στον εαυτό και ευημερία.</a:t>
            </a:r>
          </a:p>
          <a:p>
            <a:endParaRPr lang="el-GR" dirty="0" smtClean="0">
              <a:latin typeface="Arial" pitchFamily="34" charset="0"/>
              <a:cs typeface="Arial" pitchFamily="34" charset="0"/>
            </a:endParaRPr>
          </a:p>
          <a:p>
            <a:r>
              <a:rPr lang="el-GR" dirty="0" smtClean="0">
                <a:latin typeface="Arial" pitchFamily="34" charset="0"/>
                <a:cs typeface="Arial" pitchFamily="34" charset="0"/>
              </a:rPr>
              <a:t>Η διερεύνηση ταυτότητας συνδέεται με  πιθανούς εαυτούς και η δέσμευση με θετικούς πιθανούς εαυτούς.</a:t>
            </a:r>
          </a:p>
          <a:p>
            <a:endParaRPr lang="el-GR" dirty="0" smtClean="0">
              <a:latin typeface="Arial" pitchFamily="34" charset="0"/>
              <a:cs typeface="Arial" pitchFamily="34" charset="0"/>
            </a:endParaRPr>
          </a:p>
          <a:p>
            <a:r>
              <a:rPr lang="el-GR" dirty="0" smtClean="0">
                <a:latin typeface="Arial" pitchFamily="34" charset="0"/>
                <a:cs typeface="Arial" pitchFamily="34" charset="0"/>
              </a:rPr>
              <a:t>Επίτευξη ταυτότητας σχετίζεται με επαγγελματική αποφασιστικότητα και σχεδιασμό.</a:t>
            </a:r>
          </a:p>
          <a:p>
            <a:endParaRPr lang="el-GR" dirty="0" smtClean="0">
              <a:latin typeface="Arial" pitchFamily="34" charset="0"/>
              <a:cs typeface="Arial" pitchFamily="34" charset="0"/>
            </a:endParaRPr>
          </a:p>
          <a:p>
            <a:r>
              <a:rPr lang="el-GR" dirty="0" smtClean="0">
                <a:latin typeface="Arial" pitchFamily="34" charset="0"/>
                <a:cs typeface="Arial" pitchFamily="34" charset="0"/>
              </a:rPr>
              <a:t>Αύξηση </a:t>
            </a:r>
            <a:r>
              <a:rPr lang="el-GR" dirty="0" smtClean="0">
                <a:latin typeface="Arial" pitchFamily="34" charset="0"/>
                <a:cs typeface="Arial" pitchFamily="34" charset="0"/>
              </a:rPr>
              <a:t>ε</a:t>
            </a:r>
            <a:r>
              <a:rPr lang="el-GR" dirty="0" smtClean="0">
                <a:latin typeface="Arial" pitchFamily="34" charset="0"/>
                <a:cs typeface="Arial" pitchFamily="34" charset="0"/>
              </a:rPr>
              <a:t>νασχόλησης με επαγγελματικά, υπαρξιακά και ιδεολογικά ζητήματα.</a:t>
            </a:r>
          </a:p>
          <a:p>
            <a:endParaRPr lang="el-GR" dirty="0" smtClean="0">
              <a:latin typeface="Arial" pitchFamily="34" charset="0"/>
              <a:cs typeface="Arial" pitchFamily="34" charset="0"/>
            </a:endParaRPr>
          </a:p>
          <a:p>
            <a:r>
              <a:rPr lang="el-GR" dirty="0" smtClean="0">
                <a:latin typeface="Arial" pitchFamily="34" charset="0"/>
                <a:cs typeface="Arial" pitchFamily="34" charset="0"/>
              </a:rPr>
              <a:t>Αντικρουόμενα ευρήματα για αυτοεκτίμηση.</a:t>
            </a:r>
          </a:p>
          <a:p>
            <a:endParaRPr lang="el-GR" dirty="0" smtClean="0">
              <a:latin typeface="Arial" pitchFamily="34" charset="0"/>
              <a:cs typeface="Arial" pitchFamily="34" charset="0"/>
            </a:endParaRPr>
          </a:p>
          <a:p>
            <a:r>
              <a:rPr lang="el-GR" dirty="0" smtClean="0">
                <a:latin typeface="Arial" pitchFamily="34" charset="0"/>
                <a:cs typeface="Arial" pitchFamily="34" charset="0"/>
              </a:rPr>
              <a:t>Αντιλήψεις των γονέων για τις ικανότητες των παιδιών τους σχετίζονται με την αυτοαντίληψη των παιδιών τους.</a:t>
            </a:r>
          </a:p>
          <a:p>
            <a:endParaRPr lang="el-GR" dirty="0" smtClean="0">
              <a:latin typeface="Arial" pitchFamily="34" charset="0"/>
              <a:cs typeface="Arial" pitchFamily="34" charset="0"/>
            </a:endParaRPr>
          </a:p>
          <a:p>
            <a:r>
              <a:rPr lang="el-GR" dirty="0" smtClean="0">
                <a:latin typeface="Arial" pitchFamily="34" charset="0"/>
                <a:cs typeface="Arial" pitchFamily="34" charset="0"/>
              </a:rPr>
              <a:t>Στάση σημαντικών άλλων παίζει σημαντικό ρόλο στην αυτοεκτίμηση.</a:t>
            </a:r>
          </a:p>
          <a:p>
            <a:endParaRPr lang="el-GR" dirty="0" smtClean="0">
              <a:latin typeface="Arial" pitchFamily="34" charset="0"/>
              <a:cs typeface="Arial" pitchFamily="34" charset="0"/>
            </a:endParaRPr>
          </a:p>
          <a:p>
            <a:endParaRPr lang="el-GR" dirty="0" smtClean="0">
              <a:latin typeface="Arial" pitchFamily="34" charset="0"/>
              <a:cs typeface="Arial" pitchFamily="34" charset="0"/>
            </a:endParaRPr>
          </a:p>
          <a:p>
            <a:endParaRPr lang="el-GR" dirty="0" smtClean="0">
              <a:latin typeface="Arial" pitchFamily="34" charset="0"/>
              <a:cs typeface="Arial" pitchFamily="34" charset="0"/>
            </a:endParaRPr>
          </a:p>
          <a:p>
            <a:endParaRPr lang="el-GR" dirty="0" smtClean="0">
              <a:latin typeface="Arial" pitchFamily="34" charset="0"/>
              <a:cs typeface="Arial" pitchFamily="34" charset="0"/>
            </a:endParaRPr>
          </a:p>
          <a:p>
            <a:endParaRPr lang="el-GR" dirty="0" smtClean="0">
              <a:latin typeface="Arial" pitchFamily="34" charset="0"/>
              <a:cs typeface="Arial" pitchFamily="34" charset="0"/>
            </a:endParaRPr>
          </a:p>
          <a:p>
            <a:endParaRPr lang="el-GR" dirty="0">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a:bodyPr>
          <a:lstStyle/>
          <a:p>
            <a:pPr>
              <a:buNone/>
            </a:pPr>
            <a:endParaRPr lang="el-GR" dirty="0" smtClean="0"/>
          </a:p>
          <a:p>
            <a:pPr>
              <a:buNone/>
            </a:pPr>
            <a:endParaRPr lang="el-GR" dirty="0" smtClean="0"/>
          </a:p>
          <a:p>
            <a:pPr>
              <a:buNone/>
            </a:pPr>
            <a:endParaRPr lang="el-GR" dirty="0" smtClean="0"/>
          </a:p>
          <a:p>
            <a:pPr>
              <a:buNone/>
            </a:pPr>
            <a:endParaRPr lang="el-GR" dirty="0" smtClean="0"/>
          </a:p>
          <a:p>
            <a:pPr>
              <a:buNone/>
            </a:pPr>
            <a:endParaRPr lang="el-GR" dirty="0" smtClean="0"/>
          </a:p>
          <a:p>
            <a:pPr algn="r">
              <a:buNone/>
            </a:pPr>
            <a:r>
              <a:rPr lang="el-GR" dirty="0" smtClean="0"/>
              <a:t>                                                                                                     </a:t>
            </a:r>
          </a:p>
          <a:p>
            <a:pPr algn="r">
              <a:buNone/>
            </a:pPr>
            <a:endParaRPr lang="el-GR" dirty="0" smtClean="0"/>
          </a:p>
          <a:p>
            <a:pPr algn="r">
              <a:buNone/>
            </a:pPr>
            <a:r>
              <a:rPr lang="el-GR" sz="4400" dirty="0" smtClean="0">
                <a:latin typeface="Arial" pitchFamily="34" charset="0"/>
                <a:cs typeface="Arial" pitchFamily="34" charset="0"/>
              </a:rPr>
              <a:t>Ευχαριστώ πολύ!</a:t>
            </a:r>
            <a:endParaRPr lang="el-GR" sz="4400" dirty="0">
              <a:latin typeface="Arial" pitchFamily="34" charset="0"/>
              <a:cs typeface="Arial" pitchFamily="34" charset="0"/>
            </a:endParaRPr>
          </a:p>
        </p:txBody>
      </p:sp>
      <p:pic>
        <p:nvPicPr>
          <p:cNvPr id="1026" name="Picture 2" descr="http://static.seekingalpha.com/uploads/2009/11/15/saupload_22890_clipart_illustration_of_a_group_of_three_white_men_holding_red_targets_in_different_positions.jpg"/>
          <p:cNvPicPr>
            <a:picLocks noChangeAspect="1" noChangeArrowheads="1"/>
          </p:cNvPicPr>
          <p:nvPr/>
        </p:nvPicPr>
        <p:blipFill>
          <a:blip r:embed="rId2" cstate="print"/>
          <a:srcRect/>
          <a:stretch>
            <a:fillRect/>
          </a:stretch>
        </p:blipFill>
        <p:spPr bwMode="auto">
          <a:xfrm>
            <a:off x="1657450" y="476672"/>
            <a:ext cx="4032448" cy="367240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70000" lnSpcReduction="20000"/>
          </a:bodyPr>
          <a:lstStyle/>
          <a:p>
            <a:r>
              <a:rPr lang="el-GR" dirty="0" smtClean="0">
                <a:latin typeface="Arial" pitchFamily="34" charset="0"/>
                <a:cs typeface="Arial" pitchFamily="34" charset="0"/>
              </a:rPr>
              <a:t>Παράγοντες που επιδρούν: προηγούμενη επίδοση και κοινωνικές συγκρίσεις, βιώματα και προσδοκίες από τον πολιτισμό και το ιστορικό πλαίσιο.</a:t>
            </a:r>
          </a:p>
          <a:p>
            <a:endParaRPr lang="el-GR" dirty="0" smtClean="0">
              <a:latin typeface="Arial" pitchFamily="34" charset="0"/>
              <a:cs typeface="Arial" pitchFamily="34" charset="0"/>
            </a:endParaRPr>
          </a:p>
          <a:p>
            <a:r>
              <a:rPr lang="el-GR" dirty="0" smtClean="0">
                <a:latin typeface="Arial" pitchFamily="34" charset="0"/>
                <a:cs typeface="Arial" pitchFamily="34" charset="0"/>
              </a:rPr>
              <a:t>Επιθυμητοί δυνητικοί εαυτοί: θετικές αναπαραστάσεις που βασίζονται συχνά σε αντιλήψεις- παρατηρήσεις της συμπεριφοράς των άλλων παρά σε προσωπικές εμπειρίες.</a:t>
            </a:r>
          </a:p>
          <a:p>
            <a:endParaRPr lang="el-GR" dirty="0" smtClean="0">
              <a:latin typeface="Arial" pitchFamily="34" charset="0"/>
              <a:cs typeface="Arial" pitchFamily="34" charset="0"/>
            </a:endParaRPr>
          </a:p>
          <a:p>
            <a:r>
              <a:rPr lang="el-GR" dirty="0" smtClean="0">
                <a:latin typeface="Arial" pitchFamily="34" charset="0"/>
                <a:cs typeface="Arial" pitchFamily="34" charset="0"/>
              </a:rPr>
              <a:t>Αρνητικοί δυνητικού εαυτοί προς αποφυγή. Βασίζονται συχνά σε προσωπικές εμπειρίες.</a:t>
            </a:r>
          </a:p>
          <a:p>
            <a:endParaRPr lang="el-GR" dirty="0" smtClean="0">
              <a:latin typeface="Arial" pitchFamily="34" charset="0"/>
              <a:cs typeface="Arial" pitchFamily="34" charset="0"/>
            </a:endParaRPr>
          </a:p>
          <a:p>
            <a:r>
              <a:rPr lang="el-GR" dirty="0" smtClean="0">
                <a:latin typeface="Arial" pitchFamily="34" charset="0"/>
                <a:cs typeface="Arial" pitchFamily="34" charset="0"/>
              </a:rPr>
              <a:t>Οι επιλογές καθορίζονται από την επιθυμίας να γίνει κανείς αυτό που ελπίζει και να αποφύγει αυτό που φοβάται μήπως γίνει.</a:t>
            </a:r>
          </a:p>
          <a:p>
            <a:endParaRPr lang="el-GR" dirty="0" smtClean="0">
              <a:latin typeface="Arial" pitchFamily="34" charset="0"/>
              <a:cs typeface="Arial" pitchFamily="34" charset="0"/>
            </a:endParaRPr>
          </a:p>
          <a:p>
            <a:r>
              <a:rPr lang="el-GR" dirty="0" smtClean="0">
                <a:latin typeface="Arial" pitchFamily="34" charset="0"/>
                <a:cs typeface="Arial" pitchFamily="34" charset="0"/>
              </a:rPr>
              <a:t>Σημαντικοί οι δυνητικοί εαυτοί στην εφηβεία: διερεύνηση και προετοιμασία για το μέλλον - σύνθεση διαφόρων προτύπων ταύτισης, ικανοτήτων και δεξιοτήτων - Φανταστικοί εαυτοί.</a:t>
            </a:r>
          </a:p>
          <a:p>
            <a:endParaRPr lang="el-GR" dirty="0" smtClean="0">
              <a:latin typeface="Arial" pitchFamily="34" charset="0"/>
              <a:cs typeface="Arial" pitchFamily="34" charset="0"/>
            </a:endParaRPr>
          </a:p>
        </p:txBody>
      </p:sp>
      <p:sp>
        <p:nvSpPr>
          <p:cNvPr id="3" name="2 - Τίτλος"/>
          <p:cNvSpPr>
            <a:spLocks noGrp="1"/>
          </p:cNvSpPr>
          <p:nvPr>
            <p:ph type="title"/>
          </p:nvPr>
        </p:nvSpPr>
        <p:spPr/>
        <p:txBody>
          <a:bodyPr>
            <a:normAutofit/>
          </a:bodyPr>
          <a:lstStyle/>
          <a:p>
            <a:pPr algn="ctr"/>
            <a:r>
              <a:rPr lang="el-GR" dirty="0" smtClean="0">
                <a:effectLst>
                  <a:outerShdw blurRad="38100" dist="38100" dir="2700000" algn="tl">
                    <a:srgbClr val="000000">
                      <a:alpha val="43137"/>
                    </a:srgbClr>
                  </a:outerShdw>
                </a:effectLst>
                <a:latin typeface="Arial" pitchFamily="34" charset="0"/>
                <a:cs typeface="Arial" pitchFamily="34" charset="0"/>
              </a:rPr>
              <a:t>Διαμόρφωση δυνητικών εαυτών</a:t>
            </a:r>
            <a:endParaRPr lang="el-GR"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lnSpcReduction="10000"/>
          </a:bodyPr>
          <a:lstStyle/>
          <a:p>
            <a:r>
              <a:rPr lang="el-GR" dirty="0" smtClean="0">
                <a:latin typeface="Arial" pitchFamily="34" charset="0"/>
                <a:cs typeface="Arial" pitchFamily="34" charset="0"/>
              </a:rPr>
              <a:t>Όταν δεν προσφέρει εικόνες δυνητικών  εαυτών σε έναν τομέα, τότε οι δ. ε. σε αυτό τον τομέα είναι ασαφείς ή ανύπαρκτοι που δε συνεισφέρουν στην αυτορρύθμιση (επίτευξη- αποφυγή).</a:t>
            </a:r>
          </a:p>
          <a:p>
            <a:pPr>
              <a:buNone/>
            </a:pPr>
            <a:endParaRPr lang="el-GR" dirty="0" smtClean="0">
              <a:latin typeface="Arial" pitchFamily="34" charset="0"/>
              <a:cs typeface="Arial" pitchFamily="34" charset="0"/>
            </a:endParaRPr>
          </a:p>
          <a:p>
            <a:r>
              <a:rPr lang="el-GR" dirty="0" smtClean="0">
                <a:latin typeface="Arial" pitchFamily="34" charset="0"/>
                <a:cs typeface="Arial" pitchFamily="34" charset="0"/>
              </a:rPr>
              <a:t>Παρέχει   ανατροφοδότηση ως προς τη θετική ή αρνητική εκτίμηση ενός δυνητικού εαυτού που υπονομεύει ή ενισχύει τη διαμόρφωση συγκεκριμένων δυνητικών εαυτών.</a:t>
            </a:r>
          </a:p>
          <a:p>
            <a:pPr algn="just"/>
            <a:endParaRPr lang="el-GR" dirty="0" smtClean="0">
              <a:latin typeface="Arial" pitchFamily="34" charset="0"/>
              <a:cs typeface="Arial" pitchFamily="34" charset="0"/>
            </a:endParaRPr>
          </a:p>
          <a:p>
            <a:pPr algn="just"/>
            <a:r>
              <a:rPr lang="el-GR" dirty="0" smtClean="0">
                <a:latin typeface="Arial" pitchFamily="34" charset="0"/>
                <a:cs typeface="Arial" pitchFamily="34" charset="0"/>
              </a:rPr>
              <a:t>Αλληλεπίδραση ατόμου με σημαντικούς άλλους.</a:t>
            </a:r>
          </a:p>
          <a:p>
            <a:endParaRPr lang="el-GR" dirty="0"/>
          </a:p>
        </p:txBody>
      </p:sp>
      <p:sp>
        <p:nvSpPr>
          <p:cNvPr id="3" name="2 - Τίτλος"/>
          <p:cNvSpPr>
            <a:spLocks noGrp="1"/>
          </p:cNvSpPr>
          <p:nvPr>
            <p:ph type="title"/>
          </p:nvPr>
        </p:nvSpPr>
        <p:spPr/>
        <p:txBody>
          <a:bodyPr>
            <a:normAutofit fontScale="90000"/>
          </a:bodyPr>
          <a:lstStyle/>
          <a:p>
            <a:r>
              <a:rPr lang="el-GR" sz="3200" dirty="0" smtClean="0">
                <a:latin typeface="Arial" pitchFamily="34" charset="0"/>
                <a:cs typeface="Arial" pitchFamily="34" charset="0"/>
              </a:rPr>
              <a:t>Σημασία </a:t>
            </a:r>
            <a:r>
              <a:rPr lang="el-GR" sz="3200" dirty="0" err="1" smtClean="0">
                <a:latin typeface="Arial" pitchFamily="34" charset="0"/>
                <a:cs typeface="Arial" pitchFamily="34" charset="0"/>
              </a:rPr>
              <a:t>κοινωνικο</a:t>
            </a:r>
            <a:r>
              <a:rPr lang="el-GR" sz="3200" dirty="0" smtClean="0">
                <a:latin typeface="Arial" pitchFamily="34" charset="0"/>
                <a:cs typeface="Arial" pitchFamily="34" charset="0"/>
              </a:rPr>
              <a:t>- πολιτιστικού πλαισίου στη διαμόρφωση δυνητικών εαυτών. </a:t>
            </a:r>
            <a:endParaRPr lang="el-GR" sz="32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548680"/>
            <a:ext cx="8229600" cy="5458611"/>
          </a:xfrm>
        </p:spPr>
        <p:txBody>
          <a:bodyPr>
            <a:normAutofit fontScale="92500" lnSpcReduction="20000"/>
          </a:bodyPr>
          <a:lstStyle/>
          <a:p>
            <a:pPr>
              <a:buNone/>
            </a:pPr>
            <a:r>
              <a:rPr lang="el-GR" dirty="0" smtClean="0">
                <a:effectLst>
                  <a:outerShdw blurRad="38100" dist="38100" dir="2700000" algn="tl">
                    <a:srgbClr val="000000">
                      <a:alpha val="43137"/>
                    </a:srgbClr>
                  </a:outerShdw>
                </a:effectLst>
                <a:latin typeface="Arial" pitchFamily="34" charset="0"/>
                <a:cs typeface="Arial" pitchFamily="34" charset="0"/>
              </a:rPr>
              <a:t>Δυνητικοί εαυτοί και φύλο:</a:t>
            </a:r>
            <a:endParaRPr lang="el-GR" dirty="0" smtClean="0">
              <a:latin typeface="Arial" pitchFamily="34" charset="0"/>
              <a:cs typeface="Arial" pitchFamily="34" charset="0"/>
            </a:endParaRPr>
          </a:p>
          <a:p>
            <a:r>
              <a:rPr lang="el-GR" dirty="0" smtClean="0">
                <a:latin typeface="Arial" pitchFamily="34" charset="0"/>
                <a:cs typeface="Arial" pitchFamily="34" charset="0"/>
              </a:rPr>
              <a:t>Γυναίκες: διαπροσωπικές σχέσεις, ευαισθησία, φροντίδα + ανδρικά χαρακτηριστικά: ατομικότητα, αυτονομία.</a:t>
            </a:r>
          </a:p>
          <a:p>
            <a:pPr>
              <a:buNone/>
            </a:pPr>
            <a:r>
              <a:rPr lang="el-GR" dirty="0" smtClean="0">
                <a:latin typeface="Arial" pitchFamily="34" charset="0"/>
                <a:cs typeface="Arial" pitchFamily="34" charset="0"/>
              </a:rPr>
              <a:t>→ δυνητικοί εαυτοί σχετικοί με οικογένεια, διαπροσωπικές σχέσεις (γυναίκες), αλλά και </a:t>
            </a:r>
            <a:r>
              <a:rPr lang="el-GR" dirty="0" err="1" smtClean="0">
                <a:latin typeface="Arial" pitchFamily="34" charset="0"/>
                <a:cs typeface="Arial" pitchFamily="34" charset="0"/>
              </a:rPr>
              <a:t>εκπ</a:t>
            </a:r>
            <a:r>
              <a:rPr lang="el-GR" dirty="0" smtClean="0">
                <a:latin typeface="Arial" pitchFamily="34" charset="0"/>
                <a:cs typeface="Arial" pitchFamily="34" charset="0"/>
              </a:rPr>
              <a:t>/ση και απασχόληση (και τα 2 φύλα).</a:t>
            </a:r>
          </a:p>
          <a:p>
            <a:pPr>
              <a:buNone/>
            </a:pPr>
            <a:endParaRPr lang="el-GR" dirty="0" smtClean="0">
              <a:latin typeface="Arial" pitchFamily="34" charset="0"/>
              <a:cs typeface="Arial" pitchFamily="34" charset="0"/>
            </a:endParaRPr>
          </a:p>
          <a:p>
            <a:pPr>
              <a:buNone/>
            </a:pPr>
            <a:r>
              <a:rPr lang="el-GR" dirty="0" smtClean="0">
                <a:effectLst>
                  <a:outerShdw blurRad="38100" dist="38100" dir="2700000" algn="tl">
                    <a:srgbClr val="000000">
                      <a:alpha val="43137"/>
                    </a:srgbClr>
                  </a:outerShdw>
                </a:effectLst>
                <a:latin typeface="Arial" pitchFamily="34" charset="0"/>
                <a:cs typeface="Arial" pitchFamily="34" charset="0"/>
              </a:rPr>
              <a:t>Δυνητικοί εαυτοί και εκπαίδευση:</a:t>
            </a:r>
          </a:p>
          <a:p>
            <a:r>
              <a:rPr lang="el-GR" dirty="0" smtClean="0">
                <a:latin typeface="Arial" pitchFamily="34" charset="0"/>
                <a:cs typeface="Arial" pitchFamily="34" charset="0"/>
              </a:rPr>
              <a:t>Θετικοί δυνητικοί εαυτοί σε </a:t>
            </a:r>
            <a:r>
              <a:rPr lang="el-GR" dirty="0" err="1" smtClean="0">
                <a:latin typeface="Arial" pitchFamily="34" charset="0"/>
                <a:cs typeface="Arial" pitchFamily="34" charset="0"/>
              </a:rPr>
              <a:t>εκπ</a:t>
            </a:r>
            <a:r>
              <a:rPr lang="el-GR" dirty="0" smtClean="0">
                <a:latin typeface="Arial" pitchFamily="34" charset="0"/>
                <a:cs typeface="Arial" pitchFamily="34" charset="0"/>
              </a:rPr>
              <a:t>/ση και απασχόληση συνδέονται με υψηλή σχολική επίδοση , επιμονή στην εκτέλεση έργου, προσανατολισμό στους στόχους μάθησης και κίνητρα συμπεριφοράς.</a:t>
            </a:r>
          </a:p>
          <a:p>
            <a:endParaRPr lang="el-GR" dirty="0" smtClean="0">
              <a:latin typeface="Arial" pitchFamily="34" charset="0"/>
              <a:cs typeface="Arial" pitchFamily="34" charset="0"/>
            </a:endParaRPr>
          </a:p>
          <a:p>
            <a:pPr>
              <a:buNone/>
            </a:pPr>
            <a:r>
              <a:rPr lang="el-GR" dirty="0" smtClean="0">
                <a:latin typeface="Arial" pitchFamily="34" charset="0"/>
                <a:cs typeface="Arial" pitchFamily="34" charset="0"/>
              </a:rPr>
              <a:t>Αρνητικοί δυνητικοί εαυτοί </a:t>
            </a:r>
            <a:r>
              <a:rPr lang="el-GR" dirty="0" err="1" smtClean="0">
                <a:latin typeface="Arial" pitchFamily="34" charset="0"/>
                <a:cs typeface="Arial" pitchFamily="34" charset="0"/>
              </a:rPr>
              <a:t>συνδένται</a:t>
            </a:r>
            <a:r>
              <a:rPr lang="el-GR" dirty="0" smtClean="0">
                <a:latin typeface="Arial" pitchFamily="34" charset="0"/>
                <a:cs typeface="Arial" pitchFamily="34" charset="0"/>
              </a:rPr>
              <a:t> με άγχος, κατάθλιψη, λιγότερη ικανοποίηση, ενοχές.</a:t>
            </a:r>
            <a:endParaRPr lang="el-GR"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85000" lnSpcReduction="20000"/>
          </a:bodyPr>
          <a:lstStyle/>
          <a:p>
            <a:r>
              <a:rPr lang="el-GR" dirty="0" smtClean="0"/>
              <a:t>Αποτελούν σαφή στόχο.</a:t>
            </a:r>
          </a:p>
          <a:p>
            <a:endParaRPr lang="el-GR" dirty="0" smtClean="0"/>
          </a:p>
          <a:p>
            <a:r>
              <a:rPr lang="el-GR" dirty="0" smtClean="0"/>
              <a:t>Τα συναισθήματα που βιώνει το άτομο όταν φαντάζεται τον εαυτό του στο μέλλον επηρεάζουν τη συμπεριφορά του.</a:t>
            </a:r>
          </a:p>
          <a:p>
            <a:endParaRPr lang="el-GR" dirty="0" smtClean="0"/>
          </a:p>
          <a:p>
            <a:r>
              <a:rPr lang="el-GR" dirty="0" smtClean="0"/>
              <a:t>Διευκολύνουν την επεξεργασία επιλεκτικών πληροφοριών που ευνοούν την πορεία προς τον επιθυμητό εαυτό.</a:t>
            </a:r>
          </a:p>
          <a:p>
            <a:endParaRPr lang="el-GR" dirty="0" smtClean="0"/>
          </a:p>
          <a:p>
            <a:r>
              <a:rPr lang="el-GR" dirty="0" smtClean="0"/>
              <a:t>Μεγάλη </a:t>
            </a:r>
            <a:r>
              <a:rPr lang="el-GR" dirty="0" err="1" smtClean="0"/>
              <a:t>παρωθητική</a:t>
            </a:r>
            <a:r>
              <a:rPr lang="el-GR" dirty="0" smtClean="0"/>
              <a:t>  ισχύς όταν η επιθυμία επίτευξης θετικούς δυνητικού εαυτού  συνδυάζεται με την επιθυμία αποφυγής ενός αρνητικού δυνητικού εαυτού στον ίδιο τομέα.</a:t>
            </a:r>
          </a:p>
          <a:p>
            <a:endParaRPr lang="el-GR" dirty="0" smtClean="0"/>
          </a:p>
          <a:p>
            <a:endParaRPr lang="el-GR" dirty="0"/>
          </a:p>
        </p:txBody>
      </p:sp>
      <p:sp>
        <p:nvSpPr>
          <p:cNvPr id="3" name="2 - Τίτλος"/>
          <p:cNvSpPr>
            <a:spLocks noGrp="1"/>
          </p:cNvSpPr>
          <p:nvPr>
            <p:ph type="title"/>
          </p:nvPr>
        </p:nvSpPr>
        <p:spPr/>
        <p:txBody>
          <a:bodyPr/>
          <a:lstStyle/>
          <a:p>
            <a:pPr algn="ctr"/>
            <a:r>
              <a:rPr lang="el-GR" dirty="0" smtClean="0">
                <a:effectLst>
                  <a:outerShdw blurRad="38100" dist="38100" dir="2700000" algn="tl">
                    <a:srgbClr val="000000">
                      <a:alpha val="43137"/>
                    </a:srgbClr>
                  </a:outerShdw>
                </a:effectLst>
                <a:latin typeface="Arial" pitchFamily="34" charset="0"/>
                <a:cs typeface="Arial" pitchFamily="34" charset="0"/>
              </a:rPr>
              <a:t>Δυνητικοί εαυτοί και κίνητρα</a:t>
            </a:r>
            <a:endParaRPr lang="el-GR"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a:bodyPr>
          <a:lstStyle/>
          <a:p>
            <a:r>
              <a:rPr lang="el-GR" dirty="0" smtClean="0"/>
              <a:t>Εκφράζουν κοινωνικές αντιλήψεις και αξίες.</a:t>
            </a:r>
          </a:p>
          <a:p>
            <a:endParaRPr lang="el-GR" dirty="0" smtClean="0"/>
          </a:p>
          <a:p>
            <a:r>
              <a:rPr lang="el-GR" dirty="0" smtClean="0"/>
              <a:t>Δίνουν μηνύματα άμεσα ή έμμεσα για το πώς πρέπει να είναι κανείς στο παρόν και στο μέλλον.</a:t>
            </a:r>
          </a:p>
          <a:p>
            <a:endParaRPr lang="el-GR" dirty="0" smtClean="0"/>
          </a:p>
          <a:p>
            <a:r>
              <a:rPr lang="el-GR" dirty="0" smtClean="0"/>
              <a:t>Ενσωματώνονται στην αυτοαντίληψη και καθιστούν το άτομο ικανό να καθορίζει την ανάπτυξή του διαμορφώνοντας συγκεκριμένα σχέδια και στρατηγικές για δράση.</a:t>
            </a:r>
          </a:p>
          <a:p>
            <a:endParaRPr lang="el-GR" dirty="0"/>
          </a:p>
        </p:txBody>
      </p:sp>
      <p:sp>
        <p:nvSpPr>
          <p:cNvPr id="3" name="2 - Τίτλος"/>
          <p:cNvSpPr>
            <a:spLocks noGrp="1"/>
          </p:cNvSpPr>
          <p:nvPr>
            <p:ph type="title"/>
          </p:nvPr>
        </p:nvSpPr>
        <p:spPr/>
        <p:txBody>
          <a:bodyPr>
            <a:normAutofit fontScale="90000"/>
          </a:bodyPr>
          <a:lstStyle/>
          <a:p>
            <a:pPr algn="ctr"/>
            <a:r>
              <a:rPr lang="el-GR" dirty="0" smtClean="0">
                <a:effectLst>
                  <a:outerShdw blurRad="38100" dist="38100" dir="2700000" algn="tl">
                    <a:srgbClr val="000000">
                      <a:alpha val="43137"/>
                    </a:srgbClr>
                  </a:outerShdw>
                </a:effectLst>
                <a:latin typeface="Arial" pitchFamily="34" charset="0"/>
                <a:cs typeface="Arial" pitchFamily="34" charset="0"/>
              </a:rPr>
              <a:t>Δυνητικοί εαυτοί ως πολιτισμικά προϊόντα</a:t>
            </a:r>
            <a:endParaRPr lang="el-GR"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lnSpcReduction="10000"/>
          </a:bodyPr>
          <a:lstStyle/>
          <a:p>
            <a:r>
              <a:rPr lang="el-GR" dirty="0" smtClean="0">
                <a:latin typeface="Arial" pitchFamily="34" charset="0"/>
                <a:cs typeface="Arial" pitchFamily="34" charset="0"/>
              </a:rPr>
              <a:t>Η ανάπτυξη ενέχει ευκαιρίες, αλλά και περιορισμούς που έχουν σχέση με το κοινωνικό περιβάλλον</a:t>
            </a:r>
          </a:p>
          <a:p>
            <a:endParaRPr lang="el-GR" dirty="0" smtClean="0">
              <a:latin typeface="Arial" pitchFamily="34" charset="0"/>
              <a:cs typeface="Arial" pitchFamily="34" charset="0"/>
            </a:endParaRPr>
          </a:p>
          <a:p>
            <a:r>
              <a:rPr lang="el-GR" dirty="0" smtClean="0">
                <a:latin typeface="Arial" pitchFamily="34" charset="0"/>
                <a:cs typeface="Arial" pitchFamily="34" charset="0"/>
              </a:rPr>
              <a:t>2 σημαντικές προκλήσεις: α) παραγωγή (επιλογή </a:t>
            </a:r>
            <a:r>
              <a:rPr lang="el-GR" dirty="0" err="1" smtClean="0">
                <a:latin typeface="Arial" pitchFamily="34" charset="0"/>
                <a:cs typeface="Arial" pitchFamily="34" charset="0"/>
              </a:rPr>
              <a:t>εκπ</a:t>
            </a:r>
            <a:r>
              <a:rPr lang="el-GR" dirty="0" smtClean="0">
                <a:latin typeface="Arial" pitchFamily="34" charset="0"/>
                <a:cs typeface="Arial" pitchFamily="34" charset="0"/>
              </a:rPr>
              <a:t>/σης, καριέρα, ανεξαρτησία)</a:t>
            </a:r>
          </a:p>
          <a:p>
            <a:pPr>
              <a:buNone/>
            </a:pPr>
            <a:r>
              <a:rPr lang="el-GR" dirty="0" smtClean="0">
                <a:latin typeface="Arial" pitchFamily="34" charset="0"/>
                <a:cs typeface="Arial" pitchFamily="34" charset="0"/>
              </a:rPr>
              <a:t>   β) αναπαραγωγή (σχέση οικειότητας, δημιουργία οικογένειας, φροντίδα παιδιών)</a:t>
            </a:r>
          </a:p>
          <a:p>
            <a:pPr>
              <a:buNone/>
            </a:pPr>
            <a:r>
              <a:rPr lang="el-GR" dirty="0" smtClean="0">
                <a:latin typeface="Arial" pitchFamily="34" charset="0"/>
                <a:cs typeface="Arial" pitchFamily="34" charset="0"/>
              </a:rPr>
              <a:t>                                   ▼</a:t>
            </a:r>
          </a:p>
          <a:p>
            <a:pPr>
              <a:buNone/>
            </a:pPr>
            <a:r>
              <a:rPr lang="el-GR" dirty="0" smtClean="0">
                <a:latin typeface="Arial" pitchFamily="34" charset="0"/>
                <a:cs typeface="Arial" pitchFamily="34" charset="0"/>
              </a:rPr>
              <a:t>Βάσεις διαχωρισμού από πατρική οικογένεια- είσοδος στην ενήλικη ζωή και ταυτότητα</a:t>
            </a:r>
          </a:p>
          <a:p>
            <a:endParaRPr lang="el-GR" dirty="0">
              <a:latin typeface="Arial" pitchFamily="34" charset="0"/>
              <a:cs typeface="Arial" pitchFamily="34" charset="0"/>
            </a:endParaRPr>
          </a:p>
        </p:txBody>
      </p:sp>
      <p:sp>
        <p:nvSpPr>
          <p:cNvPr id="3" name="2 - Τίτλος"/>
          <p:cNvSpPr>
            <a:spLocks noGrp="1"/>
          </p:cNvSpPr>
          <p:nvPr>
            <p:ph type="title"/>
          </p:nvPr>
        </p:nvSpPr>
        <p:spPr/>
        <p:txBody>
          <a:bodyPr/>
          <a:lstStyle/>
          <a:p>
            <a:pPr algn="ctr"/>
            <a:r>
              <a:rPr lang="el-GR" dirty="0" smtClean="0">
                <a:latin typeface="Arial" pitchFamily="34" charset="0"/>
                <a:cs typeface="Arial" pitchFamily="34" charset="0"/>
              </a:rPr>
              <a:t>Κοινωνικοποίηση </a:t>
            </a:r>
            <a:endParaRPr lang="el-GR"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85000" lnSpcReduction="20000"/>
          </a:bodyPr>
          <a:lstStyle/>
          <a:p>
            <a:r>
              <a:rPr lang="el-GR" b="1" dirty="0" smtClean="0">
                <a:latin typeface="Arial" pitchFamily="34" charset="0"/>
                <a:cs typeface="Arial" pitchFamily="34" charset="0"/>
              </a:rPr>
              <a:t>Διαμόρφωση/διοχέτευση (</a:t>
            </a:r>
            <a:r>
              <a:rPr lang="en-US" b="1" dirty="0" smtClean="0">
                <a:latin typeface="Arial" pitchFamily="34" charset="0"/>
                <a:cs typeface="Arial" pitchFamily="34" charset="0"/>
              </a:rPr>
              <a:t>channeling</a:t>
            </a:r>
            <a:r>
              <a:rPr lang="el-GR" b="1" dirty="0" smtClean="0">
                <a:latin typeface="Arial" pitchFamily="34" charset="0"/>
                <a:cs typeface="Arial" pitchFamily="34" charset="0"/>
              </a:rPr>
              <a:t>): </a:t>
            </a:r>
            <a:r>
              <a:rPr lang="el-GR" dirty="0" smtClean="0">
                <a:latin typeface="Arial" pitchFamily="34" charset="0"/>
                <a:cs typeface="Arial" pitchFamily="34" charset="0"/>
              </a:rPr>
              <a:t>τα μεταβαλλόμενα πλαίσια κατευθύνουν την αναπτυξιακή πορεία. </a:t>
            </a:r>
          </a:p>
          <a:p>
            <a:pPr>
              <a:buNone/>
            </a:pPr>
            <a:r>
              <a:rPr lang="el-GR" dirty="0" smtClean="0">
                <a:latin typeface="Arial" pitchFamily="34" charset="0"/>
                <a:cs typeface="Arial" pitchFamily="34" charset="0"/>
              </a:rPr>
              <a:t> </a:t>
            </a:r>
            <a:r>
              <a:rPr lang="el-GR" dirty="0" smtClean="0">
                <a:latin typeface="Arial" pitchFamily="34" charset="0"/>
                <a:cs typeface="Arial" pitchFamily="34" charset="0"/>
              </a:rPr>
              <a:t> Οι κοινωνικοοικονομικές δομές καθορίζουν ένα εύρος ευκαιριών που επηρεάζει κίνητρα, σκέψη και στόχους για το μέλλον.</a:t>
            </a:r>
          </a:p>
          <a:p>
            <a:pPr>
              <a:buNone/>
            </a:pPr>
            <a:endParaRPr lang="el-GR" dirty="0" smtClean="0">
              <a:latin typeface="Arial" pitchFamily="34" charset="0"/>
              <a:cs typeface="Arial" pitchFamily="34" charset="0"/>
            </a:endParaRPr>
          </a:p>
          <a:p>
            <a:r>
              <a:rPr lang="el-GR" b="1" dirty="0" smtClean="0">
                <a:latin typeface="Arial" pitchFamily="34" charset="0"/>
                <a:cs typeface="Arial" pitchFamily="34" charset="0"/>
              </a:rPr>
              <a:t>Επιλογή (</a:t>
            </a:r>
            <a:r>
              <a:rPr lang="en-US" b="1" dirty="0" smtClean="0">
                <a:latin typeface="Arial" pitchFamily="34" charset="0"/>
                <a:cs typeface="Arial" pitchFamily="34" charset="0"/>
              </a:rPr>
              <a:t>selection</a:t>
            </a:r>
            <a:r>
              <a:rPr lang="el-GR" b="1" dirty="0" smtClean="0">
                <a:latin typeface="Arial" pitchFamily="34" charset="0"/>
                <a:cs typeface="Arial" pitchFamily="34" charset="0"/>
              </a:rPr>
              <a:t>): </a:t>
            </a:r>
            <a:r>
              <a:rPr lang="el-GR" dirty="0" smtClean="0">
                <a:latin typeface="Arial" pitchFamily="34" charset="0"/>
                <a:cs typeface="Arial" pitchFamily="34" charset="0"/>
              </a:rPr>
              <a:t>οι έφηβοι επιλέγουν τα αναπτυξιακά τους περιβάλλοντα και τους δρόμους της ζωής τους.</a:t>
            </a:r>
          </a:p>
          <a:p>
            <a:pPr>
              <a:buNone/>
            </a:pPr>
            <a:r>
              <a:rPr lang="el-GR" dirty="0" smtClean="0">
                <a:latin typeface="Arial" pitchFamily="34" charset="0"/>
                <a:cs typeface="Arial" pitchFamily="34" charset="0"/>
              </a:rPr>
              <a:t> </a:t>
            </a:r>
            <a:r>
              <a:rPr lang="el-GR" dirty="0" smtClean="0">
                <a:latin typeface="Arial" pitchFamily="34" charset="0"/>
                <a:cs typeface="Arial" pitchFamily="34" charset="0"/>
              </a:rPr>
              <a:t>  Σε αυτό συμβάλλουν ψυχολογικοί μηχανισμοί όπως κίνητρα, ενδιαφέροντα, προσωπικοί στόχοι που κατευθύνουν  την εξερεύνηση, το σχεδιασμό, τη λήψη αποφάσεων και τις δεσμεύσεις τους και οδηγούν σε συγκεκριμένες εκπαιδευτικές επιλογές, ομάδες συνομηλίκων και δραστηριότητες ελεύθερου χρόνου.</a:t>
            </a:r>
            <a:endParaRPr lang="el-GR" dirty="0">
              <a:latin typeface="Arial" pitchFamily="34" charset="0"/>
              <a:cs typeface="Arial" pitchFamily="34" charset="0"/>
            </a:endParaRPr>
          </a:p>
        </p:txBody>
      </p:sp>
      <p:sp>
        <p:nvSpPr>
          <p:cNvPr id="3" name="2 - Τίτλος"/>
          <p:cNvSpPr>
            <a:spLocks noGrp="1"/>
          </p:cNvSpPr>
          <p:nvPr>
            <p:ph type="title"/>
          </p:nvPr>
        </p:nvSpPr>
        <p:spPr/>
        <p:txBody>
          <a:bodyPr>
            <a:normAutofit/>
          </a:bodyPr>
          <a:lstStyle/>
          <a:p>
            <a:r>
              <a:rPr lang="el-GR" dirty="0" smtClean="0">
                <a:latin typeface="Arial" pitchFamily="34" charset="0"/>
                <a:cs typeface="Arial" pitchFamily="34" charset="0"/>
              </a:rPr>
              <a:t>4 μηχανισμοί κοινωνικοποίησης</a:t>
            </a:r>
            <a:endParaRPr lang="el-GR" dirty="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357</TotalTime>
  <Words>2203</Words>
  <Application>Microsoft Office PowerPoint</Application>
  <PresentationFormat>Προβολή στην οθόνη (4:3)</PresentationFormat>
  <Paragraphs>261</Paragraphs>
  <Slides>26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26</vt:i4>
      </vt:variant>
    </vt:vector>
  </HeadingPairs>
  <TitlesOfParts>
    <vt:vector size="27" baseType="lpstr">
      <vt:lpstr>Συγκέντρωση</vt:lpstr>
      <vt:lpstr>Προσδοκίες και στόχοι για το μέλλον στην εφηβεία ²</vt:lpstr>
      <vt:lpstr>Δυνητικοί εαυτοί</vt:lpstr>
      <vt:lpstr>Διαμόρφωση δυνητικών εαυτών</vt:lpstr>
      <vt:lpstr>Σημασία κοινωνικο- πολιτιστικού πλαισίου στη διαμόρφωση δυνητικών εαυτών. </vt:lpstr>
      <vt:lpstr>Διαφάνεια 5</vt:lpstr>
      <vt:lpstr>Δυνητικοί εαυτοί και κίνητρα</vt:lpstr>
      <vt:lpstr>Δυνητικοί εαυτοί ως πολιτισμικά προϊόντα</vt:lpstr>
      <vt:lpstr>Κοινωνικοποίηση </vt:lpstr>
      <vt:lpstr>4 μηχανισμοί κοινωνικοποίησης</vt:lpstr>
      <vt:lpstr>4 μηχανισμοί κοινωνικοποίησης</vt:lpstr>
      <vt:lpstr>Οι 4 μηχανισμοί που περιγράφουν την κοινωνικοποίηση των εφήβων σύμφωνα με προηγούμενες έρευνες</vt:lpstr>
      <vt:lpstr>channeling</vt:lpstr>
      <vt:lpstr>selection</vt:lpstr>
      <vt:lpstr>adjustment</vt:lpstr>
      <vt:lpstr>reflection</vt:lpstr>
      <vt:lpstr> Γονείς – έφηβοι: αμφίδρομη σχέση και επιρροή (cause- effect). </vt:lpstr>
      <vt:lpstr>Γονείς – έφηβοι: αμφίδρομη σχέση και επιρροή (cause- effect).</vt:lpstr>
      <vt:lpstr>Συνομήλικοι </vt:lpstr>
      <vt:lpstr>Αποτελέσματα</vt:lpstr>
      <vt:lpstr>Διαφάνεια 20</vt:lpstr>
      <vt:lpstr>Διαφάνεια 21</vt:lpstr>
      <vt:lpstr>Διαφάνεια 22</vt:lpstr>
      <vt:lpstr>Διαφάνεια 23</vt:lpstr>
      <vt:lpstr>Διαφάνεια 24</vt:lpstr>
      <vt:lpstr>Διαφάνεια 25</vt:lpstr>
      <vt:lpstr>Διαφάνεια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Προσδοκίες και στόχοι για το μέλλον στην εφηβεία</dc:title>
  <cp:lastModifiedBy>ΞΕΝΙΑ</cp:lastModifiedBy>
  <cp:revision>41</cp:revision>
  <dcterms:modified xsi:type="dcterms:W3CDTF">2012-04-02T20:09:08Z</dcterms:modified>
</cp:coreProperties>
</file>