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356" r:id="rId2"/>
    <p:sldId id="394" r:id="rId3"/>
    <p:sldId id="493" r:id="rId4"/>
    <p:sldId id="395" r:id="rId5"/>
    <p:sldId id="494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95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96" r:id="rId52"/>
    <p:sldId id="440" r:id="rId53"/>
    <p:sldId id="442" r:id="rId54"/>
    <p:sldId id="443" r:id="rId55"/>
    <p:sldId id="444" r:id="rId56"/>
    <p:sldId id="497" r:id="rId57"/>
    <p:sldId id="445" r:id="rId58"/>
    <p:sldId id="446" r:id="rId59"/>
    <p:sldId id="447" r:id="rId60"/>
    <p:sldId id="448" r:id="rId61"/>
    <p:sldId id="449" r:id="rId62"/>
    <p:sldId id="450" r:id="rId63"/>
    <p:sldId id="451" r:id="rId64"/>
    <p:sldId id="452" r:id="rId65"/>
    <p:sldId id="453" r:id="rId66"/>
    <p:sldId id="454" r:id="rId67"/>
    <p:sldId id="455" r:id="rId68"/>
    <p:sldId id="498" r:id="rId69"/>
    <p:sldId id="456" r:id="rId70"/>
    <p:sldId id="457" r:id="rId71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/>
    <p:restoredTop sz="94666"/>
  </p:normalViewPr>
  <p:slideViewPr>
    <p:cSldViewPr snapToGrid="0">
      <p:cViewPr>
        <p:scale>
          <a:sx n="100" d="100"/>
          <a:sy n="100" d="100"/>
        </p:scale>
        <p:origin x="94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4FDD-CA2C-CC4C-91A7-879A892B39FD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DC98-209E-6E4C-BC38-FD0DA085F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E60F-24D4-96B7-4F0D-2E31C185A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BE4D4-246F-8EE6-6DB8-A8A15550D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9613-797A-BBB3-0D1C-94960DA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39BE-7309-A181-4B95-51FD436A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2D82-5D08-2339-18F5-C2E7731E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7353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4E46-0A17-39F3-A944-D558A155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CBD46-B9C1-DBAF-64A8-42D042EBC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CE0E-DCEB-970D-2714-EC13EBF7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1976B-32DA-AFC9-90A3-C87D5F1A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307AC-4825-0554-2857-81D740D7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56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0E2F0-7E1A-22BA-23AB-8F99706BF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DC7-6F8B-FAE5-B3E9-67F43CAC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47C8-40AD-105F-E303-FEF0BF53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794E-ADE2-4BE3-2781-FA53DD7E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D43A-E42E-EA82-BF48-9FB1BC5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32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4D8F-D7E6-36F4-AC19-A60B7FC3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9E32-C243-963F-FE08-0878259B3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D50E-E4D6-D227-7B72-376C458B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26D4-DBC0-3E02-4305-23CC5F33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9ABD-AA1E-3029-76E3-36B42573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7884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3714-E1D1-0B7E-FF12-32E32970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0C68B-6750-386D-3970-825F17457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AF7B-B413-8CBC-8D1B-696558CC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113F-947F-7A5B-6C34-8734D17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DEF1-7637-5143-8D30-930A6BAA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4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6B94-5925-43E7-AF08-FAD8B643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BF11-B8F7-74FB-8C2C-6648FC4DE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C5E1-9090-EADC-B443-4A445771C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49CE-B665-07DF-E27F-42612A87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116D-814A-594B-FE95-F39EEC62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69B40-A538-026D-7A7D-C662E25B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7860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B50B-8658-F848-D074-B4B60C18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D2EC3-D6F9-286E-271C-6BDFEBC6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C4488-B80E-1A35-E43E-740521CBF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79F53-2D30-1F7F-0EBB-38F02942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7721C-52A0-C19F-CDF3-4D1CEADA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925E3-95A8-2868-F196-8F26CD10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64F2A3-BC81-943A-BF95-BB756C2D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F2A48-2C5B-F195-5FB3-8547D021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328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70EF-F2B2-0B4F-6195-0EC6271A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66608-9DAA-58A7-0456-BD6E3788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9BBEA-0E18-CFE7-9B5D-11B92BE2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F37FC-DA22-F357-0517-677C1801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289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FD1B0-98D5-F33A-AFC1-06348622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53F4D-EB26-16CE-4746-3A16553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136F5-3B44-B6F7-5556-21BC0B3D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9899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E6F3-B2D4-2B03-D50E-3F5C09CA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F43B-96F7-9152-5781-BA2BDA8B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9AC3-6E8A-378F-8FC6-5E233ED42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9881-57BE-89C8-FFFB-EEABE6F5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38DE8-34F1-1689-FE37-EDD9C72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CFD65-A72C-E9D6-9F84-C78D74E3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1569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9425-E1DC-B23B-77DF-89CB8990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E07FF-5049-C03A-5283-E9AE8151E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4B0E-AAF3-A4AE-1B37-6D15C6D8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4C69-5A1F-315C-84FC-0B6CB571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77DEA-5B02-B9EE-2575-5C24E178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10DC6-8238-F8F2-4EE4-6FFC8C17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019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2945F-CFAA-065D-5A6C-73569392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3CF8-3BB1-3BC9-EAF8-2D3F630E8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B6F06-32DA-0394-7C57-36B94F224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30540-409D-1143-9EFA-EB0E38192209}" type="datetimeFigureOut">
              <a:rPr lang="en-FR" smtClean="0"/>
              <a:t>12/10/25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32B1-58AF-EA99-CDC9-EE27B200B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DF383-002F-D598-3EB4-70F9AC41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57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89601-4623-AE40-11F4-9617AFF5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F92E8-7544-9E32-17C7-95354AF28B28}"/>
              </a:ext>
            </a:extLst>
          </p:cNvPr>
          <p:cNvSpPr txBox="1"/>
          <p:nvPr/>
        </p:nvSpPr>
        <p:spPr>
          <a:xfrm>
            <a:off x="5674827" y="3059668"/>
            <a:ext cx="84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ΟΡΑΣΗ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5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829DA-D774-3B74-A05E-FD9DD3E5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2DFB5E-9578-B8C4-5963-08E3AAC22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54" y="474346"/>
            <a:ext cx="4268488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συγκεντρώνοντ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 κεντρικό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βοθρίο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(fovea)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υκνότητά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20°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βοθρίου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μηδενίζοντ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 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κέντρο του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βοθρίου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1:1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οξύτητ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μοιράζοντ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ευκρίνει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3" name="Picture 5" descr="Macula: What It Is, Anatomy &amp; Function">
            <a:extLst>
              <a:ext uri="{FF2B5EF4-FFF2-40B4-BE49-F238E27FC236}">
                <a16:creationId xmlns:a16="http://schemas.microsoft.com/office/drawing/2014/main" id="{98531BDA-81C9-B0CA-D1B7-54A78076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42" y="697831"/>
            <a:ext cx="7603958" cy="58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1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EA74-C18D-4A4B-3764-0FD8F981C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FAA7F1-2AEC-3DBB-3245-74EF94341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20" y="612844"/>
            <a:ext cx="117649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Υποδεκτικά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πεδία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οξύτητα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περιοχή του αμφιβληστροειδούς από την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/πληροφορία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υποδεκτικό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πεδίο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(receptive field)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υποδεκτικά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πεδία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κεντρικό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βοθρίο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Ηλεκτροφυσιολογί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Φωτοϋ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φωτοϋ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σκοτάδι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δίαυλοι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Na⁺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Ca²⁺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νοιχτ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σκοτάδι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δίπολα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δίαυλοι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κλείνουν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γαγγλιακά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0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88C1E-6DA0-EF4A-2866-0BED091C9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0715D0-AAAB-036F-C576-8BAE26E07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275"/>
            <a:ext cx="552796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Οριζόντι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οριζόντιων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ισθητήρ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λοκότητάς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(tract)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D8B20-41EF-951F-0403-D0458D76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65" y="-10173"/>
            <a:ext cx="5182979" cy="6878346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0C11A57-1D9E-1638-3133-4ECA947D6C0B}"/>
              </a:ext>
            </a:extLst>
          </p:cNvPr>
          <p:cNvSpPr/>
          <p:nvPr/>
        </p:nvSpPr>
        <p:spPr>
          <a:xfrm>
            <a:off x="10848109" y="5645223"/>
            <a:ext cx="955964" cy="3463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4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DC3F9-0044-DCDD-3B42-48E5D712F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0C529-C4C1-CF26-5E23-AD7653480DBC}"/>
              </a:ext>
            </a:extLst>
          </p:cNvPr>
          <p:cNvSpPr txBox="1"/>
          <p:nvPr/>
        </p:nvSpPr>
        <p:spPr>
          <a:xfrm>
            <a:off x="3530233" y="3244334"/>
            <a:ext cx="509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Οδοί της οπτικής πληροφορίας προς τον εγκέφαλο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4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36046-5E10-860A-7F2B-325A74B70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152EB-DC22-E39D-6A9B-1AE178BC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8" r="3792" b="4356"/>
          <a:stretch>
            <a:fillRect/>
          </a:stretch>
        </p:blipFill>
        <p:spPr>
          <a:xfrm>
            <a:off x="8317686" y="1191491"/>
            <a:ext cx="3777332" cy="566650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FFAC82-CF20-6F76-085C-28204714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18"/>
            <a:ext cx="5569527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Τυφλό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εξόδου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τυφλό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(blind spot)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20°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τυφλά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διοργάνωση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Picture 4" descr="The Inevitability of Blind Spots (&amp; Why You Should Embrace Yours)">
            <a:extLst>
              <a:ext uri="{FF2B5EF4-FFF2-40B4-BE49-F238E27FC236}">
                <a16:creationId xmlns:a16="http://schemas.microsoft.com/office/drawing/2014/main" id="{946DD752-CC8C-9677-A8E6-914C0E131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/>
          <a:stretch>
            <a:fillRect/>
          </a:stretch>
        </p:blipFill>
        <p:spPr bwMode="auto">
          <a:xfrm>
            <a:off x="5444838" y="865081"/>
            <a:ext cx="2740971" cy="20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rain Anatomy – 375-Human Physiology in Health and Disease (PBIO 375)">
            <a:extLst>
              <a:ext uri="{FF2B5EF4-FFF2-40B4-BE49-F238E27FC236}">
                <a16:creationId xmlns:a16="http://schemas.microsoft.com/office/drawing/2014/main" id="{12B4A5B7-AF47-7938-DBB9-F39A3951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04" y="3429000"/>
            <a:ext cx="27305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3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C50EB-3EF7-DD93-40E3-2B46F492B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C7D652-E826-E8CD-66E9-C96E36E0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64" y="1441720"/>
            <a:ext cx="435032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Πεδίο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μισό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ερεθισμάτων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χρόνο για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98EB1-9B58-17BB-D7D6-2AD34FA6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8" r="3792" b="4356"/>
          <a:stretch>
            <a:fillRect/>
          </a:stretch>
        </p:blipFill>
        <p:spPr>
          <a:xfrm>
            <a:off x="7384473" y="61733"/>
            <a:ext cx="4530436" cy="67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4467-FE97-4C40-A777-61E332FB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2295E9-E206-5193-3462-7E57BB611FAB}"/>
              </a:ext>
            </a:extLst>
          </p:cNvPr>
          <p:cNvSpPr txBox="1"/>
          <p:nvPr/>
        </p:nvSpPr>
        <p:spPr>
          <a:xfrm>
            <a:off x="320530" y="489744"/>
            <a:ext cx="360218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Στήλες οφθαλμικής επικράτησης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(Ocular Dominance Columns)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 έ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γονατώδη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πυρήνα του θαλάμου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lateral geniculate nucleus – LGN)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νέχρι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τ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(V1)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ξεχωριστές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cytochrome oxidase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(δείκτης μεταβολικής δραστηριότητας)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σσόμενες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λωρίδες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ocular dominance columns.</a:t>
            </a:r>
          </a:p>
        </p:txBody>
      </p:sp>
      <p:pic>
        <p:nvPicPr>
          <p:cNvPr id="12290" name="Picture 2" descr="Ocular Dominance Column - an overview | ScienceDirect Topics">
            <a:extLst>
              <a:ext uri="{FF2B5EF4-FFF2-40B4-BE49-F238E27FC236}">
                <a16:creationId xmlns:a16="http://schemas.microsoft.com/office/drawing/2014/main" id="{B651DCC9-A6BC-DD18-616E-D90FFE37B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9" t="68930"/>
          <a:stretch>
            <a:fillRect/>
          </a:stretch>
        </p:blipFill>
        <p:spPr bwMode="auto">
          <a:xfrm>
            <a:off x="7691003" y="4356661"/>
            <a:ext cx="3756313" cy="25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evelopment of cortical circuits: Lessons from ocular dominance columns |  Nature Reviews Neuroscience">
            <a:extLst>
              <a:ext uri="{FF2B5EF4-FFF2-40B4-BE49-F238E27FC236}">
                <a16:creationId xmlns:a16="http://schemas.microsoft.com/office/drawing/2014/main" id="{6B7CE061-13F2-5A9F-B292-1C5B59D4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58" y="489744"/>
            <a:ext cx="6068291" cy="3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he Diencephalon - Antranik Kizirian">
            <a:extLst>
              <a:ext uri="{FF2B5EF4-FFF2-40B4-BE49-F238E27FC236}">
                <a16:creationId xmlns:a16="http://schemas.microsoft.com/office/drawing/2014/main" id="{7B265162-08DE-96CF-3D5B-9C3D9C2C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4" y="3988956"/>
            <a:ext cx="3087688" cy="286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98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3543-9F6A-0324-5866-16916EB3A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1F7889-39EA-2E39-38BD-2DB44EEA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5" y="788487"/>
            <a:ext cx="612872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οφθάλμια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Retinal Disparity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Αμφιβληστροειδική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ανομοιότητα ειδώλων)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(~6 cm)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retinal disparity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αντικείμενα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disparity →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(anterior parietal cortex)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disparity +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5188D-7124-3352-27BE-049ECF03E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268" y="788487"/>
            <a:ext cx="3865418" cy="5948338"/>
          </a:xfrm>
          <a:prstGeom prst="rect">
            <a:avLst/>
          </a:prstGeom>
        </p:spPr>
      </p:pic>
      <p:pic>
        <p:nvPicPr>
          <p:cNvPr id="13316" name="Picture 4" descr="Retinal Disparity: When both eyes focus on an object, the different  position of the eyes produces a disparity of visual angle, and a slightly  different image is received by each retina. The">
            <a:extLst>
              <a:ext uri="{FF2B5EF4-FFF2-40B4-BE49-F238E27FC236}">
                <a16:creationId xmlns:a16="http://schemas.microsoft.com/office/drawing/2014/main" id="{F3528EDB-75D9-C1AA-2D1F-DC1EA09D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54" y="2781300"/>
            <a:ext cx="2819501" cy="21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4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0C34F-0FA0-DF74-106C-04428AB0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D5952C-D621-5CCC-2130-1EE55E1FD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91" y="1878798"/>
            <a:ext cx="1191490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Θεμελιώδεις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(inhibition):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ρθρωτή επεξεργασία -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Μοdularit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“modules”,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γλώσσ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δοχικά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52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628E-FBFC-27BE-4CAF-FF273322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890A01-C123-054A-195E-8D439E881F24}"/>
              </a:ext>
            </a:extLst>
          </p:cNvPr>
          <p:cNvSpPr txBox="1"/>
          <p:nvPr/>
        </p:nvSpPr>
        <p:spPr>
          <a:xfrm>
            <a:off x="5107588" y="3244334"/>
            <a:ext cx="193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Χρωματική όραση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3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B7C10D-B130-D596-DC02-33461B683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42"/>
          <a:stretch>
            <a:fillRect/>
          </a:stretch>
        </p:blipFill>
        <p:spPr>
          <a:xfrm>
            <a:off x="5782847" y="2110451"/>
            <a:ext cx="6409153" cy="340641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6775422-4176-281C-D536-33CDBB0B2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96" y="243512"/>
            <a:ext cx="5957104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γνητικού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1/70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συνολικού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εύρους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ερισσότερες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τάλληλες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εικόνων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διοκύμ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ερνούν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κτίνες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ντάρ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ειδικούς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νιχνευτές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έρυθρη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κτινο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κάποια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χρειάζοντ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λισμό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χρήσιμη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τιωτικά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στυνομικά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ευκρινή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ελάχιστ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μορφωμέν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είδωλ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κλάτ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ιφάνειες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ντευόμενης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ξιδεύει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α·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εριγράφετ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(nm)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380–800 nm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 descr="Relation between Frequency and Wavelength">
            <a:extLst>
              <a:ext uri="{FF2B5EF4-FFF2-40B4-BE49-F238E27FC236}">
                <a16:creationId xmlns:a16="http://schemas.microsoft.com/office/drawing/2014/main" id="{574C2615-8455-28A9-0CA5-CBABD952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70" y="81439"/>
            <a:ext cx="2812906" cy="20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16EAC15C-6B81-9A2D-6647-775BA1D1A3F2}"/>
              </a:ext>
            </a:extLst>
          </p:cNvPr>
          <p:cNvSpPr/>
          <p:nvPr/>
        </p:nvSpPr>
        <p:spPr>
          <a:xfrm>
            <a:off x="1798124" y="1580856"/>
            <a:ext cx="99949" cy="2451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4D43D-06E6-FB9D-C865-C318A9AA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FA97-5430-2A31-6FDF-709A643A9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5" y="335845"/>
            <a:ext cx="5624945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ινομενική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κλά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να αντικείμενο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Αρκεί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(μήκος κύματος)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ζόμενη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(context).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ύψος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”,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κ.λ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οκειμενική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”·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σκευές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8DCD2-B61D-6E94-48A4-F43AD0B2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527218"/>
            <a:ext cx="6391365" cy="3744436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9F380D2E-7855-91F7-D5C6-376336DCD737}"/>
              </a:ext>
            </a:extLst>
          </p:cNvPr>
          <p:cNvSpPr/>
          <p:nvPr/>
        </p:nvSpPr>
        <p:spPr>
          <a:xfrm>
            <a:off x="2147455" y="2216727"/>
            <a:ext cx="304800" cy="2909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68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2064-5471-2919-4743-8D4781888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F487BE-90EF-0F30-566C-7AD309DFA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27" y="504105"/>
            <a:ext cx="11263746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επεξεργασίας από τον 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Έγχρωμη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(Trichromatic Theory):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διεργασιών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(Opponent Process Theory):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ζευγών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λληλοσυμ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4835F54-06FA-32F5-AF3A-242C6A98129D}"/>
              </a:ext>
            </a:extLst>
          </p:cNvPr>
          <p:cNvSpPr/>
          <p:nvPr/>
        </p:nvSpPr>
        <p:spPr>
          <a:xfrm>
            <a:off x="3517900" y="2298700"/>
            <a:ext cx="355600" cy="5715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1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0CB6F-F4FE-6D54-936F-D81E60525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18763F-E185-093C-F2C7-32CF39F27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582340"/>
            <a:ext cx="883185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(Young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Helmholtz Theory)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ροτείνει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Πράσινο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ιλέχθηκ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ιτέρω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232478-3725-2A30-B7AC-F54475420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3" y="2965070"/>
            <a:ext cx="37179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χρωμάτων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4D5EAD8-967A-5410-D1BA-4534CC882496}"/>
              </a:ext>
            </a:extLst>
          </p:cNvPr>
          <p:cNvSpPr/>
          <p:nvPr/>
        </p:nvSpPr>
        <p:spPr>
          <a:xfrm>
            <a:off x="2975263" y="3595785"/>
            <a:ext cx="554182" cy="362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Purple / Μωβ / κυανό / #800080 Δεκαεξαδικοί συνδυασμοί ...">
            <a:extLst>
              <a:ext uri="{FF2B5EF4-FFF2-40B4-BE49-F238E27FC236}">
                <a16:creationId xmlns:a16="http://schemas.microsoft.com/office/drawing/2014/main" id="{42741DF1-6522-15B3-E652-32BD6049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46" y="3344909"/>
            <a:ext cx="1634038" cy="16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00B48F7C-DC65-E5D1-5AD4-81ABB7D3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43" y="1582340"/>
            <a:ext cx="1634037" cy="16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13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70E90-E713-A53D-54B6-D9DEAD29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36850B-8A09-CAAE-22BF-189B95DE7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2" y="72105"/>
            <a:ext cx="872836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Αντιμετώ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εξηγούσε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Ewald Hering (1878)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ρόσθεσε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Hering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Hering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έθεσε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θεωρία των αντίθετων διεργασιών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opponent process theory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έγχρωμη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ντιτιθέμενων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01558-242A-4CD8-F2FE-9AB24AA4B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2" y="4172955"/>
            <a:ext cx="889461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Φωτοχημικός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φωτοχημικό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φωτοχημικό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9" name="Picture 7" descr="Bright yellow background Images - Free Download on Freepik">
            <a:extLst>
              <a:ext uri="{FF2B5EF4-FFF2-40B4-BE49-F238E27FC236}">
                <a16:creationId xmlns:a16="http://schemas.microsoft.com/office/drawing/2014/main" id="{9BDFDAA9-20C0-4923-B538-C58C589B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09" y="310367"/>
            <a:ext cx="2044706" cy="286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3B096C6F-DFE6-5093-5E57-E388B3BABD1F}"/>
              </a:ext>
            </a:extLst>
          </p:cNvPr>
          <p:cNvSpPr/>
          <p:nvPr/>
        </p:nvSpPr>
        <p:spPr>
          <a:xfrm>
            <a:off x="8118764" y="734291"/>
            <a:ext cx="429491" cy="207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256C51A-9957-6A0D-5255-CD446C6A4425}"/>
              </a:ext>
            </a:extLst>
          </p:cNvPr>
          <p:cNvSpPr/>
          <p:nvPr/>
        </p:nvSpPr>
        <p:spPr>
          <a:xfrm>
            <a:off x="1939636" y="3765424"/>
            <a:ext cx="498764" cy="3632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5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4559E3-2C6C-9F41-EC97-7F25E3C3F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EA3CC7-7B70-0A5F-6E01-14A88230F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55" y="1797177"/>
            <a:ext cx="6096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Hering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χρώματα που όταν αναμιγνύονται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αλληλοεξουδετερώνονται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για να παράγουν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γκρί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/λευκό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οσοτήτων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ουδέτερο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CFBDE-B0E4-0160-E72F-D8FFBEB57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55" y="520700"/>
            <a:ext cx="4749800" cy="58166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24368A3-C3E8-D219-49DD-1ED3175E6C41}"/>
              </a:ext>
            </a:extLst>
          </p:cNvPr>
          <p:cNvSpPr/>
          <p:nvPr/>
        </p:nvSpPr>
        <p:spPr>
          <a:xfrm>
            <a:off x="6096000" y="3685309"/>
            <a:ext cx="512618" cy="2355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49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D23BFC-5D5A-AC0A-A303-14FF42B9F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F72CF1-3894-3490-646D-30E62F751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5" y="2136340"/>
            <a:ext cx="1030461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τοίχο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αρνητικό χρωματικό μετείκασμα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negative color aftereffect).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7AB52A6-E7F8-C82D-B5E0-4657593A4E79}"/>
              </a:ext>
            </a:extLst>
          </p:cNvPr>
          <p:cNvSpPr/>
          <p:nvPr/>
        </p:nvSpPr>
        <p:spPr>
          <a:xfrm>
            <a:off x="10642249" y="3990109"/>
            <a:ext cx="1023278" cy="3325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2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7E9D7E-E8CD-442C-B4C5-9849F152D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8BE66-EE2C-3495-16E2-D0F1F827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71"/>
          <a:stretch>
            <a:fillRect/>
          </a:stretch>
        </p:blipFill>
        <p:spPr>
          <a:xfrm>
            <a:off x="0" y="-152401"/>
            <a:ext cx="12308257" cy="75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52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DC50B-DE4E-E856-ECCC-5A5781B1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A3DF05-51F5-729B-786E-D6EBED2315A6}"/>
              </a:ext>
            </a:extLst>
          </p:cNvPr>
          <p:cNvSpPr txBox="1"/>
          <p:nvPr/>
        </p:nvSpPr>
        <p:spPr>
          <a:xfrm>
            <a:off x="742947" y="1714500"/>
            <a:ext cx="107061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Hering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Έγινε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οδεκτή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οδείχθηκε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εξελίξεις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νέφερ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ροσκήνιο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4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BE328-BC9D-78B7-DB5D-5825CE51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14B4D-FFB8-B6DD-9A86-33807E70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54" y="1463959"/>
            <a:ext cx="1124989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opponent process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σωστή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Hurvich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Jameson (1957)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(red, green, blue)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συνδεδεμένοι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 υποστηρίζει την αντιθετική διεργασία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74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B8AD-E2B7-6014-2639-FC8304BE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FCC13C-21A4-B07F-CA77-B254CA2C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19" y="0"/>
            <a:ext cx="6683664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οτίθετ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πράσινο γαγγλιακό κύτταρο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πράσινα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πράσινο γαγγλιακό κύτταρο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μπλέ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μπλέ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γαγγλιακό κύτταρο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πράσινων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Κόκκινο-πράσινο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γάγγλιακό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κύτταρο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διεγέρσεων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κίτρινο-μπλε γαγγλιακό κύτταρο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κίτρινου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excitatory &amp; inhibitory inputs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14711-EAFD-4EC0-BC29-25638DCB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1" y="39375"/>
            <a:ext cx="4584700" cy="664349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C8758A3-DDA3-2870-67DE-A09B5D684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1200"/>
            <a:ext cx="107125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Σημείο-Κλειδί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0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he Electromagnetic Spectrum: An Overview | Radiation and Your Health | CDC">
            <a:extLst>
              <a:ext uri="{FF2B5EF4-FFF2-40B4-BE49-F238E27FC236}">
                <a16:creationId xmlns:a16="http://schemas.microsoft.com/office/drawing/2014/main" id="{421C3BE2-048F-2235-810B-375B27E0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6" y="1780309"/>
            <a:ext cx="6535241" cy="367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Electromagnetic Spectrum | COSMOS">
            <a:extLst>
              <a:ext uri="{FF2B5EF4-FFF2-40B4-BE49-F238E27FC236}">
                <a16:creationId xmlns:a16="http://schemas.microsoft.com/office/drawing/2014/main" id="{0F126ED8-C1CC-B9E1-441C-93A9D4739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17" y="1634837"/>
            <a:ext cx="5201651" cy="39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32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062A-AAFD-282C-F664-25F78BFE1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9056D-507C-1F7A-2C2F-DA8ABBF7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2" y="875899"/>
            <a:ext cx="1170709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Εξηγήσεις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κίτρινο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ζεύγη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συνδυασμένο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reddish blue (purple)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greenish yellow (chartreuse).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reddish green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bluish yellow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Αρνητικό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χρωματικό μετείκασμα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κουράζει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89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35CF7-AE55-041C-C390-F9E700E1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DF2B4-85C3-ADF3-4689-C805F9D52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7" y="1"/>
            <a:ext cx="3607953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όδειξης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τεχνολογίες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 αμφιβληστροειδή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ερνούσε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ορροφούντ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φωτοχημικού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κριτέ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καμπύλες απόκρισης χρώματος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ραβδία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λεψ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Hurvich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Jameson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8F275-3B91-FF90-2C68-04B664098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304" y="1233054"/>
            <a:ext cx="8674832" cy="3973945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44C6354A-F42D-BAF2-EFB7-26CE9F94E241}"/>
              </a:ext>
            </a:extLst>
          </p:cNvPr>
          <p:cNvSpPr/>
          <p:nvPr/>
        </p:nvSpPr>
        <p:spPr>
          <a:xfrm>
            <a:off x="1701800" y="1233054"/>
            <a:ext cx="254000" cy="4179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59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3C25D-86C3-C489-1FD9-301B97238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FD31F-F73A-3F8C-16A9-8B25804C6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652"/>
            <a:ext cx="6913418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οτελεσμάτων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τόμενες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μεσαίου μήκους κύματος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πρέπει να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συγκρίνει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Εξελικτική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μεσαίου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μεγαλου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μήκους κύματος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κόκκινες/πράσινες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φωτοχρωστικές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ρόγονο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μπλέ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και ραβδία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χωρίστηκ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νωρίτερ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 &amp; green genes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βρίσκοντα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δίπλα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χρωμόσωμ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98%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Red–green color blindness → sex-linked trait,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κόκκινα και πράσιν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εξίσου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οσύνολο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green.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Πιθανόν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τομερειών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43D27-0286-C4BF-F7C5-30194E4F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19" t="16500" r="15303" b="11125"/>
          <a:stretch>
            <a:fillRect/>
          </a:stretch>
        </p:blipFill>
        <p:spPr>
          <a:xfrm>
            <a:off x="6696626" y="58846"/>
            <a:ext cx="5370683" cy="3103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2A5CE-0472-4C87-F037-A7CED9086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509" y="3265055"/>
            <a:ext cx="2999328" cy="35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3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840F1-7CD6-601F-67E1-03BB80CF4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4A89F6-BD82-370E-204D-BA817F0C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5" y="1305341"/>
            <a:ext cx="1129145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Εξελικτικά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Οφέλη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ώριμων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κόκκινων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τρυφερών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σκούρ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trichromacy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όσφρησης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φερομονών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reddened/swollen sexual skin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θηλυκούς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ουίνους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Old World monkeys)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cones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blue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ιριάζοντ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savanna (5.000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Botswana).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52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02AE5F-2FD9-C023-3F5B-56E3E9F920E1}"/>
              </a:ext>
            </a:extLst>
          </p:cNvPr>
          <p:cNvSpPr txBox="1"/>
          <p:nvPr/>
        </p:nvSpPr>
        <p:spPr>
          <a:xfrm>
            <a:off x="127000" y="0"/>
            <a:ext cx="56642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κοτάγκους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Πιθήκους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Ανιχνεύθηκ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κύτταρα αντιθετικών χρωμάτων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color-opponent cells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LGN.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opponent cells: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R+G−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Y+B−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ντίστροφ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G+R−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B+Y−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color-opponent ganglion cells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ομόκεντρους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(center–surround),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yellow response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output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 &amp; green cones.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opponent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cones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ετύχουν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concentric receptive fields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4A628-D7CC-EAA8-019F-0DB2B35A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3644900"/>
            <a:ext cx="6137117" cy="2749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084DA-6C1F-FFE3-D7DC-7E8D0A26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86" y="155358"/>
            <a:ext cx="2466758" cy="32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4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2734F-D6D5-0157-3F47-DC2EB04C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6BD6D8-26DC-7CB6-096A-84ED83C6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9" y="903516"/>
            <a:ext cx="932313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Θεωρείτα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ιτυχημένη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red–green–blue light.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red, green, blue, yellow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complementary colors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negative aftereffects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reddish green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excitatory/inhibitory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35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82B6-BB05-D442-1F70-C7C87BF70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70E63D-DC3D-7EE8-A3FF-425A4361D3EC}"/>
              </a:ext>
            </a:extLst>
          </p:cNvPr>
          <p:cNvSpPr txBox="1"/>
          <p:nvPr/>
        </p:nvSpPr>
        <p:spPr>
          <a:xfrm>
            <a:off x="5268658" y="3244334"/>
            <a:ext cx="165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Όραση μορφής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21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2F9B-A7E6-E1A7-1C77-46E58425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41F43D-6F27-CD39-0DC2-EB66D0BCE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451"/>
            <a:ext cx="515389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ρτογράφηση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κοχλί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Russell De Valois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συνεργάτες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2-deoxyglucose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οθετήθηκ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ορρόφησ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/γλυκόζη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νίστηκε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0B95F-1147-E04A-067A-A729AB5E9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140" y="1634836"/>
            <a:ext cx="6882860" cy="347229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783FED7-7F06-4D71-06EC-689D3B8B9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7" y="5223164"/>
            <a:ext cx="1206740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Αμφιβληστροειδοτοπικός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χάρτης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(retinotopic map)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tonotopic map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retinotopic map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ληστροειδε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24F7DA1-7535-7C72-999E-BC1129D447E1}"/>
              </a:ext>
            </a:extLst>
          </p:cNvPr>
          <p:cNvSpPr/>
          <p:nvPr/>
        </p:nvSpPr>
        <p:spPr>
          <a:xfrm>
            <a:off x="4356100" y="5943600"/>
            <a:ext cx="266700" cy="3179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6" name="Picture 4" descr="The macaque brain. Neurons in the primary visual cortex (V1) were... |  Download Scientific Diagram">
            <a:extLst>
              <a:ext uri="{FF2B5EF4-FFF2-40B4-BE49-F238E27FC236}">
                <a16:creationId xmlns:a16="http://schemas.microsoft.com/office/drawing/2014/main" id="{F165CBD1-B4A6-9E39-6C0B-F7E2F2F7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11" y="40120"/>
            <a:ext cx="2390422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2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B571F-0EA8-9E2E-C6B7-0DBAAC384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AA306-D622-DF6B-8C92-96DF4BD3E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91" y="474346"/>
            <a:ext cx="10723418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Αντιστοίχισης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α”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ισοδυν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Αντίληψης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Αντικειμένων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Όραση μορφής/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 vision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Αναγνώριση αντικειμένων/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Object recognition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Ξεκινά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ξεκινά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C44A2E1-DC75-C38C-1A95-DB34771D714C}"/>
              </a:ext>
            </a:extLst>
          </p:cNvPr>
          <p:cNvSpPr/>
          <p:nvPr/>
        </p:nvSpPr>
        <p:spPr>
          <a:xfrm>
            <a:off x="3873500" y="2260600"/>
            <a:ext cx="292100" cy="3683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1BC5A8A-DDD3-7335-709C-3A83BBF79E05}"/>
              </a:ext>
            </a:extLst>
          </p:cNvPr>
          <p:cNvSpPr/>
          <p:nvPr/>
        </p:nvSpPr>
        <p:spPr>
          <a:xfrm>
            <a:off x="10896600" y="5702300"/>
            <a:ext cx="508000" cy="203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6B821-5708-D527-4C82-6A99FBD5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15C1A-83BA-09DF-1DD7-959D92F09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1" y="-20804"/>
            <a:ext cx="4218709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Form Vision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ρασης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μορφής.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ερτονίζει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λάγι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(lateral inhibition)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Hermann grid illusion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Mach band illusion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Mach bands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DE628-B985-B3FE-5F02-62626493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778" y="406400"/>
            <a:ext cx="8001222" cy="62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EB4B-F5F6-90F4-823C-1F05BD21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4A913-3679-CFC2-DB15-25166B2F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979" y="180109"/>
            <a:ext cx="7683022" cy="648030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34E525D-A336-80C6-FEFF-1571D1E42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09" y="505200"/>
            <a:ext cx="3474509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τιού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ιρική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δομή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γεμάτη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υγές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χύρρευστο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σκληρός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χιτών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λευκό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νές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κερ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τοειδή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(cornea),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οίος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νής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Ίριδ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Ρύθμιση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ίριδ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κυκλικός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μυς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δίνει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Ρυθμίζει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οσότητ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εισέρχετ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κόρη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(pupil)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ίρ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ιστρέφει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24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F6900-1307-A629-F98D-394BD6EA4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25D60E-7331-E2B3-7DCD-111E6E976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374971"/>
            <a:ext cx="9320830" cy="6304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BB031-D049-CF49-9306-0680DA49DAB6}"/>
              </a:ext>
            </a:extLst>
          </p:cNvPr>
          <p:cNvSpPr txBox="1"/>
          <p:nvPr/>
        </p:nvSpPr>
        <p:spPr>
          <a:xfrm>
            <a:off x="136237" y="658991"/>
            <a:ext cx="302606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Lateral Inhibition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οριζόντι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δίπολα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8CDA6C6-0621-D771-2D64-7CD43A88452A}"/>
              </a:ext>
            </a:extLst>
          </p:cNvPr>
          <p:cNvSpPr/>
          <p:nvPr/>
        </p:nvSpPr>
        <p:spPr>
          <a:xfrm>
            <a:off x="2971224" y="4853709"/>
            <a:ext cx="785089" cy="3186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18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EB73-0BEC-CCE9-0B93-EB6A5A1FE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9D515F-DF6F-D1CA-C013-0D48B2826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10" y="1030300"/>
            <a:ext cx="364374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υποδεκτικό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πεδίο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γμένους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(Kuffler, 1953).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On-Center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Off-Center Receptive Fields (Figure 10.20)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on-center field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firing.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surround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firing.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1E102-6330-F333-40AE-FF8C6E79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318" y="243865"/>
            <a:ext cx="8314682" cy="6370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62A1E-359F-9217-C697-7E93E8AB0943}"/>
              </a:ext>
            </a:extLst>
          </p:cNvPr>
          <p:cNvSpPr txBox="1"/>
          <p:nvPr/>
        </p:nvSpPr>
        <p:spPr>
          <a:xfrm>
            <a:off x="8674100" y="3333234"/>
            <a:ext cx="2578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off-center fields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ντίστροφη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8200266-8607-32F6-7CE6-6734B803183A}"/>
              </a:ext>
            </a:extLst>
          </p:cNvPr>
          <p:cNvSpPr/>
          <p:nvPr/>
        </p:nvSpPr>
        <p:spPr>
          <a:xfrm flipH="1">
            <a:off x="8089900" y="3619500"/>
            <a:ext cx="393700" cy="2515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5DC2287-E440-0F88-7E29-31B557B19B9D}"/>
              </a:ext>
            </a:extLst>
          </p:cNvPr>
          <p:cNvSpPr/>
          <p:nvPr/>
        </p:nvSpPr>
        <p:spPr>
          <a:xfrm>
            <a:off x="3429000" y="3794899"/>
            <a:ext cx="394855" cy="1675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54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5602E-4EA8-0F42-3CBD-4B7698BF3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03C045-040E-04EC-143D-7412EE43A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91" y="138500"/>
            <a:ext cx="6719454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γαγγλιακών κυττάρων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Ανιχνευτές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Αντίθεσης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ganglion cells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στην όραση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νιχνευτές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field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μηδενική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(Figure 10.21a).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off surround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firing (Figure 10.21b).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on-center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surround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μέγιστο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firing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(Figure 10.21c).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off-center cell,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(Figure 10.21d).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Off Cells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ερεθισμάτων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off ganglion cells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cells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Αφρική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dark-on-light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10–20%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light-on-dark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ληθέστερ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off cells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48365-F214-FAE4-C7B9-2BCD1C76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290" y="901700"/>
            <a:ext cx="5461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1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50DC4-2868-8208-9D99-62553A345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800C00-A427-33C6-CB80-F44FCCC1F229}"/>
              </a:ext>
            </a:extLst>
          </p:cNvPr>
          <p:cNvSpPr txBox="1"/>
          <p:nvPr/>
        </p:nvSpPr>
        <p:spPr>
          <a:xfrm>
            <a:off x="3879849" y="2006600"/>
            <a:ext cx="443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Η θεωρία των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Hubel &amp; Wiesel</a:t>
            </a:r>
          </a:p>
        </p:txBody>
      </p:sp>
      <p:pic>
        <p:nvPicPr>
          <p:cNvPr id="57346" name="Picture 2" descr="David Hubel: The Scientist – Defining ...">
            <a:extLst>
              <a:ext uri="{FF2B5EF4-FFF2-40B4-BE49-F238E27FC236}">
                <a16:creationId xmlns:a16="http://schemas.microsoft.com/office/drawing/2014/main" id="{863A4587-4143-8B4B-0DE5-4E71A6C3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04" y="3295135"/>
            <a:ext cx="4767391" cy="26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61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A415-4F9D-36A5-67CC-624A769AA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33AAD1-5167-A208-AC20-18D290161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8341"/>
            <a:ext cx="59436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Receptive Fields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LGN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ροσδόκητ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 έξω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γονατώδη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πυρήνα 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lateral geniculate nucleus (LGN)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υποδεκτικά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πεδία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receptive fields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στον αμφιβληστροειδή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receptive fields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Hubel &amp; Wiesel (1959)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Hubel &amp; Wiesel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μελετούσ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υροδότησε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γυάλινης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σχημάτισε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Ονόμασαν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αυτους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τους νευρώνες απλά κύτταρα/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simple cells.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simple cells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αποκρίνονται σε γραμμή συγκεκριμένου προσανατολισμού και συγκεκριμένης θέσης στον αμφιβληστροειδή.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F5819-17D4-7CAB-2DA7-419EBB69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62200"/>
            <a:ext cx="5956300" cy="4622800"/>
          </a:xfrm>
          <a:prstGeom prst="rect">
            <a:avLst/>
          </a:prstGeom>
        </p:spPr>
      </p:pic>
      <p:pic>
        <p:nvPicPr>
          <p:cNvPr id="33796" name="Picture 4" descr="A Brief History of Computer Vision (and Convolutional Neural Networks) | by  Rostyslav Demush | HackerNoon.com | Medium">
            <a:extLst>
              <a:ext uri="{FF2B5EF4-FFF2-40B4-BE49-F238E27FC236}">
                <a16:creationId xmlns:a16="http://schemas.microsoft.com/office/drawing/2014/main" id="{9EDA9557-3B1D-B031-586E-54A6DC4F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630" y="85565"/>
            <a:ext cx="3437770" cy="227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82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12186-FA7D-D4E9-4AF0-C59670861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AA60D-2A9F-EEF4-4541-4B6FB7453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91" y="364491"/>
            <a:ext cx="336781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στην αλλαγή του τι κωδικοποιείται από τον έξω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γονατώδη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πυρήνα στον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πρωτοταγή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οπτικό 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Πεδίων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ζόμενοι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κυκλικά πεδία που ανιχνεύουν αντιθέσεις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circular contrast-detecting fields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έξοδοι/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outputs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γραμμών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4E4FA-049A-815F-44AB-5C4E388F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975" y="368300"/>
            <a:ext cx="8392025" cy="59055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11A4239-CEA3-2526-9FDD-2C5C388E3736}"/>
              </a:ext>
            </a:extLst>
          </p:cNvPr>
          <p:cNvSpPr/>
          <p:nvPr/>
        </p:nvSpPr>
        <p:spPr>
          <a:xfrm>
            <a:off x="3213100" y="3276600"/>
            <a:ext cx="419101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7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7B58-5AD2-5356-7A93-0E32AC04F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374344-A26D-587F-98A8-74350D72E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2" y="0"/>
            <a:ext cx="4156363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Σύνθετα κύτταρα/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Complex Cells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complex cells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κρυνθεί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simple cells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receptive fields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οριζόντι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γραμμής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simple cells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complex cell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λλάξει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complex cell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simple cells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complex cell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7EF8B-12B9-0354-01BC-E6AE0E40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041" y="2957443"/>
            <a:ext cx="6634018" cy="3900557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E5FD1840-B4A6-E5A9-E833-3B4BC79A9FAE}"/>
              </a:ext>
            </a:extLst>
          </p:cNvPr>
          <p:cNvSpPr/>
          <p:nvPr/>
        </p:nvSpPr>
        <p:spPr>
          <a:xfrm>
            <a:off x="1524000" y="2159000"/>
            <a:ext cx="266700" cy="304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3" name="Picture 3" descr="Computational framework of the visual sensory system based on  neuroscientific evidence of the ventral pathway - ScienceDirect">
            <a:extLst>
              <a:ext uri="{FF2B5EF4-FFF2-40B4-BE49-F238E27FC236}">
                <a16:creationId xmlns:a16="http://schemas.microsoft.com/office/drawing/2014/main" id="{9603F0B9-7CF7-6C44-C3EC-FBFCC716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-1"/>
            <a:ext cx="3073400" cy="29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0FF995B5-EEAD-8074-90C0-AE07855D6E70}"/>
              </a:ext>
            </a:extLst>
          </p:cNvPr>
          <p:cNvSpPr/>
          <p:nvPr/>
        </p:nvSpPr>
        <p:spPr>
          <a:xfrm>
            <a:off x="3556000" y="4508500"/>
            <a:ext cx="697345" cy="114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22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8859D-70EC-5911-05A9-E5C37C61B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C38D1-1B94-7B56-5FFD-6E98F5CD0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5" y="-138499"/>
            <a:ext cx="3241965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Οργάνωση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Striate Cortex: Orientation Columns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οθετημέν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striate cortex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receptive field.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ρολογιού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0.5–1.0 mm,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ολόκληρο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(360°)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σπείρες προσανατολισμού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orientation pinwheels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AAB7E-E0E0-62F1-C44D-35CD54DD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18" y="4110170"/>
            <a:ext cx="8397757" cy="2688937"/>
          </a:xfrm>
          <a:prstGeom prst="rect">
            <a:avLst/>
          </a:prstGeom>
        </p:spPr>
      </p:pic>
      <p:pic>
        <p:nvPicPr>
          <p:cNvPr id="36867" name="Picture 3" descr="9.1 Primary Visual Cortex. by Matthew Schmolesky – Webvision">
            <a:extLst>
              <a:ext uri="{FF2B5EF4-FFF2-40B4-BE49-F238E27FC236}">
                <a16:creationId xmlns:a16="http://schemas.microsoft.com/office/drawing/2014/main" id="{7D3CB1C4-AFC0-F343-B06A-11EECF9C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24358"/>
            <a:ext cx="3911600" cy="30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Pinwheels — Dr-RAZ">
            <a:extLst>
              <a:ext uri="{FF2B5EF4-FFF2-40B4-BE49-F238E27FC236}">
                <a16:creationId xmlns:a16="http://schemas.microsoft.com/office/drawing/2014/main" id="{BE2645EF-F70B-9BBB-FB70-7992F634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99" y="41746"/>
            <a:ext cx="4089401" cy="38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72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14C03-09FD-B0DE-FB98-2910662AC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F5A36-1D1B-8966-C3EF-4D468601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45" y="742959"/>
            <a:ext cx="1013166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Οργάνωσης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κόρυφες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κολώνες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Hubel &amp; Wiesel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κέρδισ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1981.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κτήρ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81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CFCB2-67A4-22F6-2F15-D8FF0431F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629232-F0D7-2EC3-A0A7-B911EB9C81AC}"/>
              </a:ext>
            </a:extLst>
          </p:cNvPr>
          <p:cNvSpPr txBox="1"/>
          <p:nvPr/>
        </p:nvSpPr>
        <p:spPr>
          <a:xfrm>
            <a:off x="4578597" y="3149600"/>
            <a:ext cx="294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Θεωρία χωρικής συχνότητας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44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Pupil Reflex - The Human Eye">
            <a:extLst>
              <a:ext uri="{FF2B5EF4-FFF2-40B4-BE49-F238E27FC236}">
                <a16:creationId xmlns:a16="http://schemas.microsoft.com/office/drawing/2014/main" id="{EFB10931-D5D5-E8F7-5440-A79B27A0D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0" y="722745"/>
            <a:ext cx="11595259" cy="5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277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28CE3-A7AB-D80C-B27C-DE6FCF47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4D7D8D-2183-0BCB-B6CA-5816AB67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1" y="58847"/>
            <a:ext cx="4604787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γραμμές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κύτταρα στον φλοιό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γραμμές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Σκεφτείτε ότι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γραμμή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ότομη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Valois: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Ρυθμισμέν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Valois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complex cells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“tuned”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“tuned”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18A3B592-4E4F-1588-DA40-9487F2E9DB1B}"/>
              </a:ext>
            </a:extLst>
          </p:cNvPr>
          <p:cNvSpPr/>
          <p:nvPr/>
        </p:nvSpPr>
        <p:spPr>
          <a:xfrm>
            <a:off x="2032000" y="1892300"/>
            <a:ext cx="203200" cy="203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5" name="Picture 3" descr="Perception Lecture Notes: Spatial Frequency Channels">
            <a:extLst>
              <a:ext uri="{FF2B5EF4-FFF2-40B4-BE49-F238E27FC236}">
                <a16:creationId xmlns:a16="http://schemas.microsoft.com/office/drawing/2014/main" id="{1E576B57-3E37-CC19-1CFC-BC7F0F66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83" y="78132"/>
            <a:ext cx="6959917" cy="40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501B6811-6C1D-1053-FC25-04029F9806F8}"/>
              </a:ext>
            </a:extLst>
          </p:cNvPr>
          <p:cNvSpPr/>
          <p:nvPr/>
        </p:nvSpPr>
        <p:spPr>
          <a:xfrm>
            <a:off x="4357256" y="2882900"/>
            <a:ext cx="786244" cy="279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B4233-4FB5-EEB0-B289-64DC7F3459C4}"/>
              </a:ext>
            </a:extLst>
          </p:cNvPr>
          <p:cNvSpPr txBox="1"/>
          <p:nvPr/>
        </p:nvSpPr>
        <p:spPr>
          <a:xfrm>
            <a:off x="5143500" y="4112867"/>
            <a:ext cx="695991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Αντίδρ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Gratings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gratings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σσόμενες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φωτεινές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σκοτεινές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άρες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gratings π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εριέχουν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σμούς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χωρικών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συχνοτήτων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μερικά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ροτιμούν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μμές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κμές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Spatial Frequency Theory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εκτελούν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Fourier frequency analysis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ολών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σκηνή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οικιλί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ισθησιών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νίχνευση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κμών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9770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F19F4F-CDF9-79E8-5D32-D6FBAA9A3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896091"/>
            <a:ext cx="2463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(Figure 10.27)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3FF4A-587D-23A6-E7B4-D7B63DA4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194975"/>
            <a:ext cx="8140700" cy="49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02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816FC-20A1-17F8-9E38-E000940AA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4C87C0-FD81-1CD1-BAB6-ED9DD3D34592}"/>
              </a:ext>
            </a:extLst>
          </p:cNvPr>
          <p:cNvSpPr txBox="1"/>
          <p:nvPr/>
        </p:nvSpPr>
        <p:spPr>
          <a:xfrm>
            <a:off x="3767445" y="3059668"/>
            <a:ext cx="465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Αντίληψη αντικειμένων χρώματος και κίνησης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992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B9E57-2455-8F83-33D3-916D2420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DA3B3E-8FAA-0C32-E24A-C615EFBAC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8153"/>
            <a:ext cx="12103100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σκηνής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Αρθρωτή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Modular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Ιεραρχική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Hierarchical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Επεξεργασία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Modular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ξεχωριστές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Hierarchical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ιτέρω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Modular Processing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ροτείνουν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κατανεμημένες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(Haxby et al., 2001).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Άλυτη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Modular vs Distributed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ιλύσει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μάχη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distributed processing.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(Cohen &amp; Tong, 2001).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modular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distributed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0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1B248-62B2-F7B4-B44B-A9013A2F2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1113D4-4403-2D2F-EC92-5FF84699538D}"/>
              </a:ext>
            </a:extLst>
          </p:cNvPr>
          <p:cNvSpPr txBox="1"/>
          <p:nvPr/>
        </p:nvSpPr>
        <p:spPr>
          <a:xfrm>
            <a:off x="4346611" y="3244334"/>
            <a:ext cx="349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Οι δύο οδοί της οπτικής ανάλυσης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81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C424-A277-EAEF-3168-A79635333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204700-F432-21A3-DAB4-E16E30FA8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845"/>
            <a:ext cx="5765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/διαδρομές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Ανάλυση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Μικροκυτταρικό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σύστημα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Parvocellular system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Μεγαλοκυτταρικό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σύστημα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Magnocellular system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parvocellular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λειονότητ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κεντρικό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βοθρίο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color-opponent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receptive fields,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magnocellular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brightness-opponent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receptive fields,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χύχρον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brightness contrast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789758-7629-BE18-6C3A-3B2E44BC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872" y="1215120"/>
            <a:ext cx="3757047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θημερινή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λυκόφως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νάγνωσης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magnocellular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εριφερει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ντιληφθούμε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κτύλων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δάκτυλ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F577879-457A-9276-46FF-9D697DC6FA6C}"/>
              </a:ext>
            </a:extLst>
          </p:cNvPr>
          <p:cNvSpPr/>
          <p:nvPr/>
        </p:nvSpPr>
        <p:spPr>
          <a:xfrm>
            <a:off x="6096000" y="36957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7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6A5A1-4A3B-7BEB-5155-E418146F5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905" y="547402"/>
            <a:ext cx="9443395" cy="5205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D918DE-4FB6-DC2C-FE07-EC2187A14DA0}"/>
              </a:ext>
            </a:extLst>
          </p:cNvPr>
          <p:cNvSpPr txBox="1"/>
          <p:nvPr/>
        </p:nvSpPr>
        <p:spPr>
          <a:xfrm>
            <a:off x="0" y="798036"/>
            <a:ext cx="20542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ιαφοράς στη φωτεινότητα -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brightness contrast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167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9FEB7-2815-30B7-B80E-7AD608C19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4571E6-153B-7214-5BF2-C47BC9B4C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720840"/>
            <a:ext cx="954556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διαδρομές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V1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 έξω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γονατώδη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πυρήνα 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LGN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λληλοσύνδεση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parvocellular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κοιλιακό ρεύμα/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ventral stream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κροταφικός λοβός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magnocellular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ραχιαίο ρεύμα/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dorsal stream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βρεγματικός λοβός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Ventral stream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Dorsal stream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πού/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“where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67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9CF8B-AF44-02A2-7ECC-FE751AF4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DC8DF-B2CA-75AD-A899-9349539F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689" y="495300"/>
            <a:ext cx="8122302" cy="6054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0586B-3771-4045-2715-72D92DC60EEF}"/>
              </a:ext>
            </a:extLst>
          </p:cNvPr>
          <p:cNvSpPr txBox="1"/>
          <p:nvPr/>
        </p:nvSpPr>
        <p:spPr>
          <a:xfrm>
            <a:off x="142009" y="58846"/>
            <a:ext cx="406169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Ventral Stream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V1,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V2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 κροταφικό φλοιό/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inferior temporal cortex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εξειδίκευση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Dorsal Stream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κάτι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ιδρούμε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Magnocellular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orientation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retinal disparity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dorsal stream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V2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V5/MT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(middle temporal gyrus).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ευαισθη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σία 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προς την κατεύθυνση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directional sensitivity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posterior parietal cortex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147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2F2E5-9DC0-73D2-8089-5CDB45ABB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24F9ED-1819-7F7C-5EB2-493430DA2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751344"/>
            <a:ext cx="1070956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Modular + Distributed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V5/MT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complex cells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magnocellular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ονοούμενη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φλιτζάνι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parietal, frontal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ventral stream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Κουνιέτ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Κουνάμε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MT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MST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ντιστρέφουν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ροτιμώμενη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τεύθυνσή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εισροές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ιθουσ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5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1B1AB-F85E-D095-E8C8-C37AC8FF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DC189F-7755-A8F8-F086-D7F20F8AD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624" y="0"/>
            <a:ext cx="45761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965C09-1325-9B5F-D850-8EAEC5B1DF0D}"/>
              </a:ext>
            </a:extLst>
          </p:cNvPr>
          <p:cNvSpPr txBox="1"/>
          <p:nvPr/>
        </p:nvSpPr>
        <p:spPr>
          <a:xfrm>
            <a:off x="287963" y="613106"/>
            <a:ext cx="228898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(lens,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πίσω από την ίριδα)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στρέφει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είδωλο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ντίστροφ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Αλλάζει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accommodation (π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εστιάζει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κοντινά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298" name="Picture 2" descr="An Evidence-Based Narrative Review of Scleral Hypoxia Theory in Myopia:  From Mechanisms to Treatments">
            <a:extLst>
              <a:ext uri="{FF2B5EF4-FFF2-40B4-BE49-F238E27FC236}">
                <a16:creationId xmlns:a16="http://schemas.microsoft.com/office/drawing/2014/main" id="{98C9B80F-0869-D106-6263-599E5143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09" y="782783"/>
            <a:ext cx="4008528" cy="26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Everything You Need to Know About Presbyopia | SmartBuyGlasses US">
            <a:extLst>
              <a:ext uri="{FF2B5EF4-FFF2-40B4-BE49-F238E27FC236}">
                <a16:creationId xmlns:a16="http://schemas.microsoft.com/office/drawing/2014/main" id="{4A7C5089-C824-C720-D2FD-BE685B19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36" y="3429000"/>
            <a:ext cx="4286545" cy="34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764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277B5-CD07-D916-9FAF-B5A9021F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DF7F0-65BA-D0F6-082B-588E277B9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54" y="914043"/>
            <a:ext cx="1059064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Ventral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Dorsal Stream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ventral stream (temporal cortex)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dorsal stream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μορφώσει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Prefrontal Cortex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streams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ροχωρούν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prefrontal cortex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prefrontal cortex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ενσωμάτωση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58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3A323-8698-90CF-28A7-1C52AF77C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CB112F-D769-F608-44B0-799BA1D92912}"/>
              </a:ext>
            </a:extLst>
          </p:cNvPr>
          <p:cNvSpPr txBox="1"/>
          <p:nvPr/>
        </p:nvSpPr>
        <p:spPr>
          <a:xfrm>
            <a:off x="4143318" y="3429000"/>
            <a:ext cx="390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ΔΙΑΤΑΡΑΧΕΣ ΤΗΣ ΟΠΤΙΚΗΣ ΑΝΤΙΛΗΨΗΣ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002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2C9C9-0C41-7A02-E0C8-93ACF3138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ED503B-A8CF-6305-F1B0-4DF962A73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43" y="1997839"/>
            <a:ext cx="1130111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αρθρωτ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modular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αγνωσία/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agnosia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έλλειψη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νώτερης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οθέτησης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1EB75A0-8C22-FE75-6EED-8CE7CAE8E0C0}"/>
              </a:ext>
            </a:extLst>
          </p:cNvPr>
          <p:cNvSpPr/>
          <p:nvPr/>
        </p:nvSpPr>
        <p:spPr>
          <a:xfrm>
            <a:off x="3061855" y="4156364"/>
            <a:ext cx="249381" cy="2909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58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6A30-E53D-2638-118D-BE6FD879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693E26-933A-002A-112D-C49549AC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1" y="385599"/>
            <a:ext cx="7384759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Αγνωσία αντικειμένων/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Object Agnosia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σθένιση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Dr. P. (απ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Sacks, 1990):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εριγράψουν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 κροταφικό φλοιό/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inferior temporal cortex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ventral stream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(edges, spatial frequencies, texture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κ.λ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π.)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ντιλήψεις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ιλεκτικά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γεωμετρικά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ροφίλ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μέγεθος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inferior temporal cortex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είναι διατεταγμένος σε στήλες/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columnar organization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ροφίλ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721B0-3F9D-126E-A30D-25FBC4C0C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182398"/>
            <a:ext cx="4273259" cy="318534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8ACB6D0-58D0-C937-2C51-8C9DD7CA366C}"/>
              </a:ext>
            </a:extLst>
          </p:cNvPr>
          <p:cNvSpPr/>
          <p:nvPr/>
        </p:nvSpPr>
        <p:spPr>
          <a:xfrm>
            <a:off x="6718300" y="2349500"/>
            <a:ext cx="711200" cy="203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23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07CAA-6346-CCB4-C5D2-6F4396C75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161F6-6C37-ADC6-CFB9-074E9F7D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09" y="0"/>
            <a:ext cx="10002982" cy="65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33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DE59F-0446-708F-97E0-650E2F7C7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CA5CB6-D642-FC3C-B0B6-6FB73B30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31490"/>
            <a:ext cx="1017983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Προσωπαγνωσία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οικείων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οξύτητ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θρέφτη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Αίτι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εγκεφαλικό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δηλητηρί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CO, Alzheimer’s.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προσωπαγνωσία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Αγνωσία αντικειμένων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94D1FA8-5F2A-BC71-A000-E75ECFE69D65}"/>
              </a:ext>
            </a:extLst>
          </p:cNvPr>
          <p:cNvSpPr/>
          <p:nvPr/>
        </p:nvSpPr>
        <p:spPr>
          <a:xfrm>
            <a:off x="2311400" y="2413000"/>
            <a:ext cx="165100" cy="406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43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998F3-AD10-AD4C-EE10-2348E2C8A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62A674-8E50-FE16-C791-2F8DF17E2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18" y="335848"/>
            <a:ext cx="4986482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ατρακτοειδούς έλικας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Fusiform Face Area (FFA)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ατρακτοειδής έλικα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fusiform face area (FFA)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φροντιστών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2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θυστερήσει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προσωπαγνωσία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face processing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(και στ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δυο ημισφαίρια)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FFA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~2″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FFA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FB13D-2012-E7C8-A194-748C2C32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803" y="520700"/>
            <a:ext cx="7213855" cy="462715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978D841-52ED-5709-46CD-5D3E0974D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300" y="5177600"/>
            <a:ext cx="654627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 έσω κροταφικού λοβού -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Medial Temporal Lobe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οικείων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άγνωστων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30FB4B6-5475-C9F4-2A18-2BDA9AF22826}"/>
              </a:ext>
            </a:extLst>
          </p:cNvPr>
          <p:cNvSpPr/>
          <p:nvPr/>
        </p:nvSpPr>
        <p:spPr>
          <a:xfrm>
            <a:off x="2044700" y="3657600"/>
            <a:ext cx="215900" cy="4699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986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B45BD-F3C2-77AC-3C93-7F740A58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AB218-414F-CED9-23EE-00A3A54C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18" y="1254451"/>
            <a:ext cx="1104571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Congenital Prosopagnosia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Συγγενής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προσωπαγνωσία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prosopagnosia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~2.5%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ληθυσμού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Jane Goodall,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Brad Pitt,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Oliver Sacks.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~39%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FFA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FFA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FFA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temporal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frontal cortex.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κατανεμημένη λειτουργία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αρθρωτ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οργάνωση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806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B3BCAF-A8DF-ED81-0D91-4DB758767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19" y="1391256"/>
            <a:ext cx="445308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inferior temporal cortex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ινομενική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οικειότητ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Gauthier et al. (1999)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ίδευσε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greebles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FFA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greebles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Προηγουμένως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οκρινότ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BE65C-D9BE-CF74-49BE-072EF58D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0" y="552450"/>
            <a:ext cx="5727700" cy="59563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1CE2DA4-2559-7CAE-9A1C-1D1F9A86C5B4}"/>
              </a:ext>
            </a:extLst>
          </p:cNvPr>
          <p:cNvSpPr/>
          <p:nvPr/>
        </p:nvSpPr>
        <p:spPr>
          <a:xfrm>
            <a:off x="4229100" y="4127500"/>
            <a:ext cx="698500" cy="254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48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A9B3B-AB10-08E0-5C37-64EBD4028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0EC1C-A1B2-736E-4DE8-94166744A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980124"/>
            <a:ext cx="1139304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Emotion-Related Responses Despite Lack of Awareness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Prosopagnosics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οικείων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συνειδητά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οδεικτικά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EEG evoked potentials, skin conductance response.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ράλληλ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Blindsight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οφύγουν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blindsight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superior colliculus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extrastriate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areas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3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50EF-EBDF-6008-1DE1-79235726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048341-34F2-EA30-CC4C-1B2E33782F12}"/>
              </a:ext>
            </a:extLst>
          </p:cNvPr>
          <p:cNvSpPr txBox="1"/>
          <p:nvPr/>
        </p:nvSpPr>
        <p:spPr>
          <a:xfrm>
            <a:off x="139441" y="640553"/>
            <a:ext cx="30244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retina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φωτοευ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Περιέχει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 συνδέονται με αυτούς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γγλι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B18A3-54ED-FA26-F9CA-2643C8C0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777" y="1220192"/>
            <a:ext cx="4331368" cy="365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696A8-1282-595F-32A2-49B11E91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026" y="0"/>
            <a:ext cx="516764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99720E-5CBD-542F-C38E-DC04D09DFDA0}"/>
              </a:ext>
            </a:extLst>
          </p:cNvPr>
          <p:cNvSpPr txBox="1"/>
          <p:nvPr/>
        </p:nvSpPr>
        <p:spPr>
          <a:xfrm>
            <a:off x="536863" y="5894281"/>
            <a:ext cx="6227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φωτοϋ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D1B5C3B-618B-0849-D5E5-C7FFC46B0E82}"/>
              </a:ext>
            </a:extLst>
          </p:cNvPr>
          <p:cNvSpPr/>
          <p:nvPr/>
        </p:nvSpPr>
        <p:spPr>
          <a:xfrm>
            <a:off x="7038109" y="6093711"/>
            <a:ext cx="374073" cy="1546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D9DB4-3D4F-1A24-5014-0234BC7F0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AA8BDA-8CCC-28FF-9B8C-BF5FA867B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54" y="619375"/>
            <a:ext cx="1102244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Visual Word Form Area (VWFA)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Περιοχή απόδοσης οπτικής μορφής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inferior temporal cortex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οσύνδεση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VWFA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γειτονικές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&lt; 1 sec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ρτήτως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λάσιος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3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+100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α-π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ρος-γράμμ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ενήλικες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VWFA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στήρι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εξελικτικά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VWFA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VWFA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εξελιχθεί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6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7A09-C4B7-2840-0EA3-26475A4B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1352D-102A-16A2-963B-EA9F4234D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7" y="335846"/>
            <a:ext cx="4849792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Σήμα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photopigments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φωτοευαίσθητες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υροδοτεί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photopigment.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Εξειδικεύσεις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Πλήθος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92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τομμύρι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4.6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τομμύρι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οξύτητ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8CAD0-69AD-3AAD-EA68-2EC21595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65" y="-10173"/>
            <a:ext cx="5182979" cy="68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57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3AFAF-3073-7E7E-C5D8-64206E2EA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3832F-3165-DA96-A514-834E0315D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66" y="565944"/>
            <a:ext cx="111857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ροδοψίνη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(rhodopsin)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ορροφά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ροδοψίνη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από το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φώς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σκοτάδι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 χρειάζεται για 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ροδοψίνης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φωτοχρωστική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ιοδοψίνη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(iodopsin)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σκοτάδι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ιοδοψίνης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κρίνουν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φωτεινότητ</a:t>
            </a:r>
            <a:r>
              <a:rPr kumimoji="0" lang="en-US" altLang="en-US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49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8765</TotalTime>
  <Words>5858</Words>
  <Application>Microsoft Macintosh PowerPoint</Application>
  <PresentationFormat>Widescreen</PresentationFormat>
  <Paragraphs>669</Paragraphs>
  <Slides>70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Fanis Panagiotaropoulos</dc:creator>
  <cp:lastModifiedBy>Theofanis Panagiotaropoulos</cp:lastModifiedBy>
  <cp:revision>646</cp:revision>
  <dcterms:created xsi:type="dcterms:W3CDTF">2025-10-09T09:31:13Z</dcterms:created>
  <dcterms:modified xsi:type="dcterms:W3CDTF">2025-12-11T06:33:45Z</dcterms:modified>
</cp:coreProperties>
</file>