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9"/>
  </p:notesMasterIdLst>
  <p:sldIdLst>
    <p:sldId id="356" r:id="rId2"/>
    <p:sldId id="393" r:id="rId3"/>
    <p:sldId id="392" r:id="rId4"/>
    <p:sldId id="394" r:id="rId5"/>
    <p:sldId id="546" r:id="rId6"/>
    <p:sldId id="491" r:id="rId7"/>
    <p:sldId id="572" r:id="rId8"/>
    <p:sldId id="573" r:id="rId9"/>
    <p:sldId id="574" r:id="rId10"/>
    <p:sldId id="575" r:id="rId11"/>
    <p:sldId id="576" r:id="rId12"/>
    <p:sldId id="577" r:id="rId13"/>
    <p:sldId id="578" r:id="rId14"/>
    <p:sldId id="579" r:id="rId15"/>
    <p:sldId id="580" r:id="rId16"/>
    <p:sldId id="581" r:id="rId17"/>
    <p:sldId id="582" r:id="rId18"/>
    <p:sldId id="583" r:id="rId19"/>
    <p:sldId id="584" r:id="rId20"/>
    <p:sldId id="585" r:id="rId21"/>
    <p:sldId id="586" r:id="rId22"/>
    <p:sldId id="587" r:id="rId23"/>
    <p:sldId id="588" r:id="rId24"/>
    <p:sldId id="589" r:id="rId25"/>
    <p:sldId id="590" r:id="rId26"/>
    <p:sldId id="591" r:id="rId27"/>
    <p:sldId id="592" r:id="rId28"/>
    <p:sldId id="593" r:id="rId29"/>
    <p:sldId id="594" r:id="rId30"/>
    <p:sldId id="595" r:id="rId31"/>
    <p:sldId id="596" r:id="rId32"/>
    <p:sldId id="597" r:id="rId33"/>
    <p:sldId id="598" r:id="rId34"/>
    <p:sldId id="599" r:id="rId35"/>
    <p:sldId id="600" r:id="rId36"/>
    <p:sldId id="601" r:id="rId37"/>
    <p:sldId id="602" r:id="rId38"/>
    <p:sldId id="603" r:id="rId39"/>
    <p:sldId id="604" r:id="rId40"/>
    <p:sldId id="605" r:id="rId41"/>
    <p:sldId id="606" r:id="rId42"/>
    <p:sldId id="607" r:id="rId43"/>
    <p:sldId id="608" r:id="rId44"/>
    <p:sldId id="609" r:id="rId45"/>
    <p:sldId id="610" r:id="rId46"/>
    <p:sldId id="611" r:id="rId47"/>
    <p:sldId id="612" r:id="rId48"/>
    <p:sldId id="613" r:id="rId49"/>
    <p:sldId id="614" r:id="rId50"/>
    <p:sldId id="615" r:id="rId51"/>
    <p:sldId id="616" r:id="rId52"/>
    <p:sldId id="617" r:id="rId53"/>
    <p:sldId id="618" r:id="rId54"/>
    <p:sldId id="619" r:id="rId55"/>
    <p:sldId id="620" r:id="rId56"/>
    <p:sldId id="621" r:id="rId57"/>
    <p:sldId id="622" r:id="rId58"/>
    <p:sldId id="623" r:id="rId59"/>
    <p:sldId id="624" r:id="rId60"/>
    <p:sldId id="625" r:id="rId61"/>
    <p:sldId id="626" r:id="rId62"/>
    <p:sldId id="627" r:id="rId63"/>
    <p:sldId id="628" r:id="rId64"/>
    <p:sldId id="629" r:id="rId65"/>
    <p:sldId id="630" r:id="rId66"/>
    <p:sldId id="631" r:id="rId67"/>
    <p:sldId id="632" r:id="rId68"/>
    <p:sldId id="633" r:id="rId69"/>
    <p:sldId id="634" r:id="rId70"/>
    <p:sldId id="635" r:id="rId71"/>
    <p:sldId id="636" r:id="rId72"/>
    <p:sldId id="637" r:id="rId73"/>
    <p:sldId id="638" r:id="rId74"/>
    <p:sldId id="639" r:id="rId75"/>
    <p:sldId id="640" r:id="rId76"/>
    <p:sldId id="641" r:id="rId77"/>
    <p:sldId id="642" r:id="rId78"/>
    <p:sldId id="643" r:id="rId79"/>
    <p:sldId id="644" r:id="rId80"/>
    <p:sldId id="645" r:id="rId81"/>
    <p:sldId id="646" r:id="rId82"/>
    <p:sldId id="647" r:id="rId83"/>
    <p:sldId id="648" r:id="rId84"/>
    <p:sldId id="665" r:id="rId85"/>
    <p:sldId id="649" r:id="rId86"/>
    <p:sldId id="650" r:id="rId87"/>
    <p:sldId id="651" r:id="rId88"/>
    <p:sldId id="652" r:id="rId89"/>
    <p:sldId id="653" r:id="rId90"/>
    <p:sldId id="654" r:id="rId91"/>
    <p:sldId id="655" r:id="rId92"/>
    <p:sldId id="656" r:id="rId93"/>
    <p:sldId id="657" r:id="rId94"/>
    <p:sldId id="658" r:id="rId95"/>
    <p:sldId id="659" r:id="rId96"/>
    <p:sldId id="666" r:id="rId97"/>
    <p:sldId id="667" r:id="rId98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08"/>
    <p:restoredTop sz="94666"/>
  </p:normalViewPr>
  <p:slideViewPr>
    <p:cSldViewPr snapToGrid="0">
      <p:cViewPr>
        <p:scale>
          <a:sx n="94" d="100"/>
          <a:sy n="94" d="100"/>
        </p:scale>
        <p:origin x="98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C4FDD-CA2C-CC4C-91A7-879A892B39FD}" type="datetimeFigureOut">
              <a:rPr lang="en-US" smtClean="0"/>
              <a:t>12/3/25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4DC98-209E-6E4C-BC38-FD0DA085F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7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E60F-24D4-96B7-4F0D-2E31C185A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BE4D4-246F-8EE6-6DB8-A8A15550D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9613-797A-BBB3-0D1C-94960DA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239BE-7309-A181-4B95-51FD436A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D2D82-5D08-2339-18F5-C2E7731E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7353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4E46-0A17-39F3-A944-D558A155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2CBD46-B9C1-DBAF-64A8-42D042EBC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ECE0E-DCEB-970D-2714-EC13EBF7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1976B-32DA-AFC9-90A3-C87D5F1A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307AC-4825-0554-2857-81D740D7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556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0E2F0-7E1A-22BA-23AB-8F99706BF8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73DC7-6F8B-FAE5-B3E9-67F43CAC8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047C8-40AD-105F-E303-FEF0BF53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1794E-ADE2-4BE3-2781-FA53DD7E7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6D43A-E42E-EA82-BF48-9FB1BC5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2323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4D8F-D7E6-36F4-AC19-A60B7FC3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9E32-C243-963F-FE08-0878259B3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ED50E-E4D6-D227-7B72-376C458BD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C26D4-DBC0-3E02-4305-23CC5F33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9ABD-AA1E-3029-76E3-36B42573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7884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53714-E1D1-0B7E-FF12-32E32970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0C68B-6750-386D-3970-825F17457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BAF7B-B413-8CBC-8D1B-696558CC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B113F-947F-7A5B-6C34-8734D17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DEF1-7637-5143-8D30-930A6BAA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843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6B94-5925-43E7-AF08-FAD8B643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BF11-B8F7-74FB-8C2C-6648FC4DE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CC5E1-9090-EADC-B443-4A445771C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F49CE-B665-07DF-E27F-42612A87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0116D-814A-594B-FE95-F39EEC62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69B40-A538-026D-7A7D-C662E25B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78609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DB50B-8658-F848-D074-B4B60C18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D2EC3-D6F9-286E-271C-6BDFEBC6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C4488-B80E-1A35-E43E-740521CBF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79F53-2D30-1F7F-0EBB-38F02942D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7721C-52A0-C19F-CDF3-4D1CEADA56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925E3-95A8-2868-F196-8F26CD105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64F2A3-BC81-943A-BF95-BB756C2D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F2A48-2C5B-F195-5FB3-8547D021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328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70EF-F2B2-0B4F-6195-0EC6271A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66608-9DAA-58A7-0456-BD6E3788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9BBEA-0E18-CFE7-9B5D-11B92BE2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F37FC-DA22-F357-0517-677C1801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2897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FD1B0-98D5-F33A-AFC1-06348622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53F4D-EB26-16CE-4746-3A16553F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136F5-3B44-B6F7-5556-21BC0B3D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9899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E6F3-B2D4-2B03-D50E-3F5C09CA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EF43B-96F7-9152-5781-BA2BDA8BF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59AC3-6E8A-378F-8FC6-5E233ED42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E9881-57BE-89C8-FFFB-EEABE6F5C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38DE8-34F1-1689-FE37-EDD9C721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CFD65-A72C-E9D6-9F84-C78D74E3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1569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9425-E1DC-B23B-77DF-89CB8990E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4E07FF-5049-C03A-5283-E9AE8151E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44B0E-AAF3-A4AE-1B37-6D15C6D87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54C69-5A1F-315C-84FC-0B6CB571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77DEA-5B02-B9EE-2575-5C24E178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10DC6-8238-F8F2-4EE4-6FFC8C17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019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2945F-CFAA-065D-5A6C-73569392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33CF8-3BB1-3BC9-EAF8-2D3F630E8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B6F06-32DA-0394-7C57-36B94F224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930540-409D-1143-9EFA-EB0E38192209}" type="datetimeFigureOut">
              <a:rPr lang="en-FR" smtClean="0"/>
              <a:t>12/3/25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532B1-58AF-EA99-CDC9-EE27B200B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DF383-002F-D598-3EB4-70F9AC414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5786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89601-4623-AE40-11F4-9617AFF5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F92E8-7544-9E32-17C7-95354AF28B28}"/>
              </a:ext>
            </a:extLst>
          </p:cNvPr>
          <p:cNvSpPr txBox="1"/>
          <p:nvPr/>
        </p:nvSpPr>
        <p:spPr>
          <a:xfrm>
            <a:off x="5134807" y="3042941"/>
            <a:ext cx="192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ΑΚΟΗ ΚΑΙ ΓΛΩΣΣΑ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5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04A5A-B221-C2D3-8999-4A5B8D0A6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63052C4-DF4E-C917-1E28-54F32B9E7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435" y="2170685"/>
            <a:ext cx="995035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κούσουμε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φερθούν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γεγονότων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(sound reception)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(amplification)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ώσεις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(δυναμικά ενέργειας)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οιήσει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87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7907F-B1CF-D37A-A3E3-D754AD43D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C79C1-4CEF-BF46-64B6-0AF8A5E37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82" y="0"/>
            <a:ext cx="5934018" cy="6858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49B3992-EBA3-1EB3-5498-AE5C49361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846"/>
            <a:ext cx="574287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(Pinna)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τερύγιο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ονομάζετ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τερύγιο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(pinna)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φιλτράρει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διοχετεύοντάς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τερυγίου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ιλέγει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διευκολύνοντ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συζήτηση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οκλεισμό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άσχετων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γύρω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Σκύλοι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μύες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στρέφουν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κουνήσουν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στρέψουν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κεφάλι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τολιστούν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τερυγίου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ιδιότητες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φιλτρ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φείτε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ηχητικά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γύρω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χώρο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τερύγιο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ηχητικά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κεφάλι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453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C67B5-4E4D-028D-8795-CBFB3665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DC5C00-00E4-167D-E48E-4C6E06795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119" y="1166845"/>
            <a:ext cx="490257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Αυτιού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τεντωμένη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οστάρι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τείνων το τύμπανο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tensor tympani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τεντώσει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ρυθμίσει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λλόμεν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2A7D6-1581-4401-9FEF-F66410F01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82" y="0"/>
            <a:ext cx="5934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34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8AE2A-5E31-5BEC-0E5B-FE66779C1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59B0E6-29E9-D116-14F9-01D816775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82" y="0"/>
            <a:ext cx="5934018" cy="6858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61BC785-6AF7-C53F-4F24-3DAE44B4E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60" y="117693"/>
            <a:ext cx="5426018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Οστάρι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δεύτερο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οστάρι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μοχλός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δονήσεων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οστάρι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σφύρ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(malleus / hammer)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άκμον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(incus / anvil)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(stapes / stirrup)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Συγκεντρώνοντ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συλλέγετ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οστάρι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ρκετή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θμίσει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υκνό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οστάρι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μύες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σφίγγουν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συνδέσμους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συνδέσμους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9750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957A6-E382-A3CE-8921-F3445687C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EE0BA2-A455-DBF8-4543-1456EDC02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74" y="889843"/>
            <a:ext cx="5466599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Ευσταχιανή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ιγγ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(Eustachian Tube)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Ευσταχιανή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ιγγ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(Eustachian tube)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σάλ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ιγγ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εξισώνει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χώρου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γεγονός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ονάνε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ουτάτε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υψόμετρο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1" name="Picture 3" descr="Middle Ear Infection (Chronic Otitis Media)">
            <a:extLst>
              <a:ext uri="{FF2B5EF4-FFF2-40B4-BE49-F238E27FC236}">
                <a16:creationId xmlns:a16="http://schemas.microsoft.com/office/drawing/2014/main" id="{FE44631C-A1E0-3A6A-0703-D5B8C2F05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705" y="0"/>
            <a:ext cx="6691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84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01F7C-1E14-510B-1B34-A6454E5F4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547DB-3EA5-B13F-9B1E-7DEE419C0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53" y="155993"/>
            <a:ext cx="1340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Έσω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5462D-4D51-BB0A-AF0A-AF5347FDE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53" y="1018507"/>
            <a:ext cx="571886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Αυτί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γεμάτο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γεμάτο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ονομάζοντ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ωοειδής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(oval window)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στρογγυλή θυρίδα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(round window)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95C3E-9430-718E-F466-F77BA7377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82" y="0"/>
            <a:ext cx="5934018" cy="68580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A7F0464-FFB3-D7A2-6D42-6E5AD42A3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53" y="4097011"/>
            <a:ext cx="521745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σχήμ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ριού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σωλήν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35 mm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τυλιγμένος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2½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97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9BD0A-F568-5D97-4000-3161DF248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D72897-9C05-D92C-3992-D8BD31C32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7693"/>
            <a:ext cx="5513695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σωλήν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ιρείτ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γεμάτους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λάμους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ιρεθεί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Αιθουσαία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κλιμακα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Vestibular Canal (scala vestibuli)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stirrup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ράθυρο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ρόσθιο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vestibular canal.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vestibular canal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εισόδου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ηχητικής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Τυμπανική κλίμακα -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Tympanic Canal (scala tympani)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vestibular canal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tympanic canal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κρινό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helicotrema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helicotrema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ξιδεύουν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endolymph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εύκολ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tympanic canal,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στρογγυλή θυρίδα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λυγίζει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έξω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υγρού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Inner and Outer Hair cells – Introduction to Sensation and Perception">
            <a:extLst>
              <a:ext uri="{FF2B5EF4-FFF2-40B4-BE49-F238E27FC236}">
                <a16:creationId xmlns:a16="http://schemas.microsoft.com/office/drawing/2014/main" id="{A05B6D98-6399-09E2-1FA8-7D8683E44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13" y="426121"/>
            <a:ext cx="6251825" cy="600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83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5A3BB-0967-876B-6A83-6E1A208D7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8104B0-22C0-7326-6230-F65A37C93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088"/>
            <a:ext cx="5970494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Corti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vestibular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tympanic canals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γεμίζει τον κοχλιακό πόρο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Corti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Corti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τέσσερις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οστηρικτικά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 καλυπτήριο υμένα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(tectorial membrane)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τέσσερ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φράχτες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τηλεγρ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φόξυλων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tectorial membrane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635C1-C675-2C55-40F1-F592CBFF8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82" y="0"/>
            <a:ext cx="5934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35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433EC-2164-8AEE-8782-4D6E482F8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E849CC-50E0-019C-D4FD-9FCB7553B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859"/>
            <a:ext cx="6293224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υγρού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Κάμψη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νοίγει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ιοντικά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εστίου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εισροή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ιόντων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κλείνουν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ιτούμενο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μέγεθος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ισοδυν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Πύργο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Άιφελ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γέρνει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ντίχειρά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3A4FE-0646-70DA-F80B-939FF9347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82" y="0"/>
            <a:ext cx="5934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5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2CE3C-AB6A-0569-C935-D27CD785D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9AEBB3-2177-FA86-9C00-1E314F1ED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29" y="335847"/>
            <a:ext cx="11456895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~3.500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(inner hair cells)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~12.000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(outer hair cells)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κέντρο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τυλιγμένου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90%–95%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Ποντίκι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έλλειψη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εσωτερικών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γμένου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έξοδό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 συντονισμό στη συχνότητα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μέγιστης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θόρυ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στροφή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επιλογής συχνότητας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καλυπτήριας μεμβράνης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εσωτερικών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86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CCC030-8659-AE9E-1E1C-1EC1E0A3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6732"/>
            <a:ext cx="1173480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λοκότητ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κουστικού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ιρετικά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εντάσεων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τρισεκ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τομμύρι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τώφλι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νίχνευσης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μηλών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εντάσεων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εριορίζετ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εσωτερικό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θόρυ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συχνοτήτων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 Hz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20.000 Hz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ορούμε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νιχνεύσουμε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μικρές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τάξης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2–3 Hz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μουσική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ιάνο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27–4000 Hz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συνολικό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Σύγκριση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Σκύλοι: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 kHz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Γάτες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79 kHz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Ορισμένοι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σκώροι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300 kHz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όριο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33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A957B-BFE8-FC85-2F92-6DCA1BB5E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nner and Outer Hair cells – Introduction to Sensation and Perception">
            <a:extLst>
              <a:ext uri="{FF2B5EF4-FFF2-40B4-BE49-F238E27FC236}">
                <a16:creationId xmlns:a16="http://schemas.microsoft.com/office/drawing/2014/main" id="{D1F1A6B1-3DEF-98AA-4A0A-A3FCCB4D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0"/>
            <a:ext cx="7138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392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EF1B5-7C39-3C02-ABD1-C7A00069F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50303F-EFA5-7AA3-EFA9-8427BE796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0" y="179295"/>
            <a:ext cx="454435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Ακουστικό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Είσοδος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εισέρχετ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στελέχους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5622D-8761-6B97-EFD4-8308B8E84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605661"/>
            <a:ext cx="7073900" cy="5918200"/>
          </a:xfrm>
          <a:prstGeom prst="rect">
            <a:avLst/>
          </a:prstGeom>
        </p:spPr>
      </p:pic>
      <p:pic>
        <p:nvPicPr>
          <p:cNvPr id="6" name="Picture 3" descr="The Auditory Pathway - Structures of the Ear - Auditory Transduction -  TeachMeAnatomy">
            <a:extLst>
              <a:ext uri="{FF2B5EF4-FFF2-40B4-BE49-F238E27FC236}">
                <a16:creationId xmlns:a16="http://schemas.microsoft.com/office/drawing/2014/main" id="{F9AE66AE-C08F-C31C-E553-8105506BF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0" y="3326026"/>
            <a:ext cx="3675530" cy="33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385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1622A-8CCA-A688-8C7A-85CFF5A56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8F1723-2093-112C-CA13-283F7BAF4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35" y="197346"/>
            <a:ext cx="4500282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Ανοδική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Πορεί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Ακουστικής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ξω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λημνίσκου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διάφορους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στελέχους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διδύμι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(inferior colliculi)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λάμου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(medial geniculate nucleus),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νοδική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F6990-A2BE-671D-85EA-A74893B6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749" y="197346"/>
            <a:ext cx="7920251" cy="66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81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2AF1D62-382B-8790-CD12-1D71B4F98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24" y="329498"/>
            <a:ext cx="399825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Ακουστικού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σχισμή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(lateral fissure)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A810E-E159-846E-A00C-A6170BDFF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363" y="466165"/>
            <a:ext cx="7240637" cy="6057696"/>
          </a:xfrm>
          <a:prstGeom prst="rect">
            <a:avLst/>
          </a:prstGeom>
        </p:spPr>
      </p:pic>
      <p:pic>
        <p:nvPicPr>
          <p:cNvPr id="6" name="Picture 3" descr="The Auditory Pathway - Structures of the Ear - Auditory Transduction -  TeachMeAnatomy">
            <a:extLst>
              <a:ext uri="{FF2B5EF4-FFF2-40B4-BE49-F238E27FC236}">
                <a16:creationId xmlns:a16="http://schemas.microsoft.com/office/drawing/2014/main" id="{1EB42EB3-2A2A-EAC1-3E9A-BB64D5E0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0" y="2802682"/>
            <a:ext cx="4249270" cy="387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50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AB4CC-AB0A-D10A-B88B-C95DC14F2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7E5C72-2F58-0F92-6DF8-E61AC8C59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24" y="616876"/>
            <a:ext cx="3214715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Οργάνωση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τονοτο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χάρτη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ξετυλιγμένης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(basilar membrane)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χάρτη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507" name="Picture 3" descr="Perception Lecture Notes: Auditory Pathways and Sound Localization">
            <a:extLst>
              <a:ext uri="{FF2B5EF4-FFF2-40B4-BE49-F238E27FC236}">
                <a16:creationId xmlns:a16="http://schemas.microsoft.com/office/drawing/2014/main" id="{27C4B67B-872A-5C92-B649-2DD959F4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2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235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41D0F-CE32-1A8F-9527-9AF527FF0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02C683-4463-5E12-07E8-E23742D15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25" y="-79653"/>
            <a:ext cx="4069976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Δευτερογενείς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Ακουστικές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Περιοχές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ρωτογενή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δευτερογενείς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ρωτογενή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ιλεκτικά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ρωτογενής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δευτερογενή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άλλει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3" descr="Perception Lecture Notes: Auditory Pathways and Sound Localization">
            <a:extLst>
              <a:ext uri="{FF2B5EF4-FFF2-40B4-BE49-F238E27FC236}">
                <a16:creationId xmlns:a16="http://schemas.microsoft.com/office/drawing/2014/main" id="{B45F89F6-595E-066F-D503-960E22CA4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35" y="340659"/>
            <a:ext cx="8235576" cy="617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256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66ADB-1A55-DBC4-D07C-BEB72C7E5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F65346-D2A8-EA12-9EA0-C148B4ACA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53" y="58847"/>
            <a:ext cx="10865224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Ακουστικής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Ραχιαία και Κοιλιακή οδός</a:t>
            </a: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ξιδεύει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ραχιαία οδό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κοιλιακή οδό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Ραχιαία οδός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θοδήγηση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Κοιλιακή οδός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συστημάτων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ειδικοτήτων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ονομάζοντ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«what» system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(ventral stream),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Τι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«where» system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(dorsal stream).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Που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62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32B7E-D797-3DAE-0126-5EE959715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5E0E24-EBA8-D53D-57CB-99E77BD8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071"/>
            <a:ext cx="12646420" cy="6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44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2CD3C-2E04-814E-AF87-63CC0E3B0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2CA6E-D131-F8E4-98A7-A306D71EA2DC}"/>
              </a:ext>
            </a:extLst>
          </p:cNvPr>
          <p:cNvSpPr txBox="1"/>
          <p:nvPr/>
        </p:nvSpPr>
        <p:spPr>
          <a:xfrm>
            <a:off x="4972936" y="3244334"/>
            <a:ext cx="223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Ανάλυση συχνότητας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22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1F5E0-7794-E770-041A-0388CD759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278612-D99A-41C2-D8C9-14FDA6980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07" y="2112501"/>
            <a:ext cx="1013011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δονήσεις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γώγιμου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τρέ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σκευ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ώστε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εξάγει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554FF41-1905-7821-C004-B5E4D2105333}"/>
              </a:ext>
            </a:extLst>
          </p:cNvPr>
          <p:cNvSpPr/>
          <p:nvPr/>
        </p:nvSpPr>
        <p:spPr>
          <a:xfrm>
            <a:off x="4029836" y="2550527"/>
            <a:ext cx="251012" cy="5737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2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ogs and the Cure for Hearing Loss | Ear Health">
            <a:extLst>
              <a:ext uri="{FF2B5EF4-FFF2-40B4-BE49-F238E27FC236}">
                <a16:creationId xmlns:a16="http://schemas.microsoft.com/office/drawing/2014/main" id="{796534A2-FDAC-46F0-CBEE-ED7F72120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0"/>
            <a:ext cx="8848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859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AC16A-7FE7-2B3F-C98E-9FE94A17E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D47F9-0A9F-97E7-45C6-96DF1DF13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64" y="140332"/>
            <a:ext cx="1105866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Τηλεφωνικής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Σύνδεσης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εξήγηση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οστηρίζει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876227-193D-CAD8-7F00-DC953DF23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64" y="2336684"/>
            <a:ext cx="1152861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Rutherford (1886) —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τηλεφωνικής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William Rutherford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ρώιμη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εκδοχή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1886.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τηλεφωνικής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Πίστευε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μεμονωμένοι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εκφορτίζοντ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051C5E-97D2-31A8-1CD4-A76738899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64" y="4673352"/>
            <a:ext cx="1172583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τηλεφωνικής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σωστή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σημερινή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μεμονωμένος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εκφορτίζετ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νερέθιστης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εριόδου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(refractory period)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A31DD075-9A43-D3FD-19F6-FE748A0DA12B}"/>
              </a:ext>
            </a:extLst>
          </p:cNvPr>
          <p:cNvSpPr/>
          <p:nvPr/>
        </p:nvSpPr>
        <p:spPr>
          <a:xfrm>
            <a:off x="4052047" y="4091010"/>
            <a:ext cx="286871" cy="44202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5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86395-8B0A-8B1D-C64D-9C6DB3FD2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3068DA-4CCE-BFD5-6FA5-9DC05239C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37" y="185836"/>
            <a:ext cx="595256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Θεωρία ομοβροντίας -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Volley theory — Wever (1949)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volley theory,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εκφορτίζοντ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όλεϊ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Ερμηνεί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συγχρονίζει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εκφόρτισή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κορυφές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ηχητικού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εκφορτίζετ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κορυφή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τουλάχιστον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εκφορτίζετ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κορυφή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εκφορτίσεις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θορίσει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067E15-FC3F-6418-6262-75196C28A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37" y="4965174"/>
            <a:ext cx="607806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volley theory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Πειραματικά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εκφόρτιση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κολουθήσει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&gt;5200 Hz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volleying,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κολούθηση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1/4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συχνοτήτων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18B44-43D8-349D-A931-DA86BC589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506" y="1649505"/>
            <a:ext cx="5952563" cy="39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67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AFBE5-32AA-2E0C-D65D-AC582DE63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B2B134-70C8-31D7-E042-A28380A5A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9521"/>
            <a:ext cx="6615953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(Place Theory)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Helmholtz (1863/1948)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χορδές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τεντωμένες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ροοδευτικά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Υιοθέτησε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συντονισμού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(resonance)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συχνοτήτων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συντονισμός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συμφωνί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τεντωμένη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γρηγορότερ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ύψος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τεντωμένη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Σύμφων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Helmholtz: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στενό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συντονίζετ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κορυφή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(apex)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651" name="Picture 3" descr="Basilar Membrane: What Is It? What Are Its Functions? » ScienceABC">
            <a:extLst>
              <a:ext uri="{FF2B5EF4-FFF2-40B4-BE49-F238E27FC236}">
                <a16:creationId xmlns:a16="http://schemas.microsoft.com/office/drawing/2014/main" id="{145DA7FD-39DC-6938-2BBC-0F94977D0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91" y="1488141"/>
            <a:ext cx="5168479" cy="37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704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08685-5E69-2910-3AD4-874B07FB6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32A98B-13FC-390A-6A3B-119578995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082" y="1424170"/>
            <a:ext cx="1099072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ορισμός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οστηρίζει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κωδικο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μέγιστης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εκφόρτισης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εκείνο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διάφορες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εξελιγμένες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εκδοχές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εξήγηση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296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F44D5-57EA-CABA-9E88-0E33530C4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92ABBD-15A5-4E51-23FD-2E04413BF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7" y="117693"/>
            <a:ext cx="7841042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1961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Békésy,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ικοινωνιών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Βουδ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ξεκίνησε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ειράμ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οδήγησ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σκεύ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ιρεμένους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διάφορ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νεκρά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τήρησε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δονούμενο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κορυφώνοντ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οθεσίες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κορύφωση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ρισκότ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μειωνότ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κορύφωση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κινείτο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κορυφή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(apex)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διόρθωσε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Helmholtz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Helmholtz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εριγράψει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βασική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χορδές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Békésy (1956)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ιλεκτικότητ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κορυφής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699" name="Picture 3" descr="Instrumentation for studies of cochlear mechanics: From von Békésy forward  - ScienceDirect">
            <a:extLst>
              <a:ext uri="{FF2B5EF4-FFF2-40B4-BE49-F238E27FC236}">
                <a16:creationId xmlns:a16="http://schemas.microsoft.com/office/drawing/2014/main" id="{9DED2D7F-7367-71FB-3A44-F1B5491A8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151" y="1323832"/>
            <a:ext cx="4301892" cy="288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377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3B8CC-CE60-8328-2D7C-F0164CC60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1674B8-56D9-93AF-F0EA-C6009D2E6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18608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Τονοτοπική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οργάνωση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οδείξεις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συχνοτήτων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μεμονωμένους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τονοτο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χάρτη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δοχική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δοχικά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9D873-336A-1959-6909-3E1EB0458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082" y="158210"/>
            <a:ext cx="7772400" cy="654158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2E87171-6299-160E-279A-7A393C4DE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6644"/>
            <a:ext cx="482301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Συντονισμού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Περιορισμοί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στενό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συχνοτήτων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ροέλευσής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36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09B81-DC8C-170B-6D54-D37EE6C30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F8CEFF-0CEA-8E64-7F04-14D922B39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6663"/>
            <a:ext cx="1194098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ιτυγχάνετ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διάκριση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συχνοτήτων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(2–3 Hz);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ιτυγχάνει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(lateral inhibition)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διεγερμένοι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ρωτογενείς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κριτικοί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07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383EA-2261-C7E2-97E9-C08E56F8B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360708-D773-3442-6CEC-4F7F7D12B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36" y="176190"/>
            <a:ext cx="1090599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ολόκληρη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δονείτ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ισότιμ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200 Hz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(Kiang, 1965).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92CA01-ABBA-44F2-ECFE-075E38847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36" y="1930516"/>
            <a:ext cx="117258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Wever (1949): Frequency–Volley–Place Theory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Wever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ομοβροντίας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Μεμονωμένοι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500 Hz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εκφορτιζόμενοι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5000 Hz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volleying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(place analysis)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022450-FD40-A0C5-BF37-6341F9A7C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36" y="4346665"/>
            <a:ext cx="1125500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volleying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volleying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όντως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υιοθετούν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9050-A8AA-0C93-911F-01674C3A2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4" y="5823993"/>
            <a:ext cx="1210818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κολούθηση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μεμονωμένους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frequency following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200 Hz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μέγιστης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31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1B53D-70FF-E85B-0F15-2E965CC8A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FBFF2A-3621-2F75-750E-721B65373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05" y="899939"/>
            <a:ext cx="1004467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Κωδικο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λούστερη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ερέθισμ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εκφορτίζετ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εντάσεις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CAC093-6942-7B69-A6C8-C8A950557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05" y="2906197"/>
            <a:ext cx="1122381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Περιορισμός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εκφόρτισης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κωδικο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υτόχρον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κωδικο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εκφορτίζοντ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τολογεί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ουδό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428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F83F0-8753-2F70-F919-709AD860F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2FCFBE-1F0F-2075-A245-AAB4BEC6A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540" y="3059668"/>
            <a:ext cx="27029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Αποκατάσταση της Ακοής 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25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EBDC118-F717-1ABF-D916-6FCA5B1A7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33" y="6673333"/>
            <a:ext cx="11947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98FE198-3072-7054-594D-17CA21D38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3" y="-1"/>
            <a:ext cx="5655596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τάλληλο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Ερέθισμ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Ακοή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τάλληλο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ερέθισμ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γώγιμο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φωνητικές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χορδές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μεγάφωνο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δοχική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ηχητική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τομορφή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εικονίζετ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μικρόφωνο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ολογιστή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τρέψουμε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τομορφή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ταλαντώσεις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(oscillations)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εικονίζουν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6EF2B-9F1C-B48A-842A-3A132857C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289" y="-1"/>
            <a:ext cx="6602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11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DFD07-D969-6E76-5D38-818771263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09E7E-D7A6-FB58-8915-7C8CC895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629" y="120616"/>
            <a:ext cx="6065371" cy="6616768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97B6E7FA-8ED6-BF5E-9A00-637AF089D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70" y="1032372"/>
            <a:ext cx="509195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ρηκοΐ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οστάρι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γήρ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ρηκοΐ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90%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ρηκοΐ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γεννώντ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οψήφιοι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εμφύτευμ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273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CEE2D-5EEF-2EE9-4D36-65758EA15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72CBE3-3691-28CE-A722-5D9DF598D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65" y="87708"/>
            <a:ext cx="430305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εμφύτευμ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εμφύτευμ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μικρόφωνο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νίχνευση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δέκτη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εμφυτευμένο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χειρουργικά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δέκτη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λωδίου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οθετημένων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ντιστοιχούν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μιμείτ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(place analysis)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64443B-06E1-4A75-DA46-06006A7B0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264" y="211247"/>
            <a:ext cx="6065371" cy="6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67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041C2-66A9-50AB-7016-D106107F0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49E0B5-B1BF-6906-0374-6B25980C2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37" y="1100216"/>
            <a:ext cx="11456894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ρώιμης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εμφύτευσης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ρώιμη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εμφύτευση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λουσιότερο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δύσκολη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ισθητηρι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(Lee et al., 2001).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ενήλικες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εμφάνιση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κώφωσης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οιήσουν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εμφυτεύμ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νεξάρτητ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(Francis et al., 1999).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2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97F46-0782-3C7A-0EF4-947E9B38F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38D29B-E512-74B6-CB73-8A0C8979F459}"/>
              </a:ext>
            </a:extLst>
          </p:cNvPr>
          <p:cNvSpPr txBox="1"/>
          <p:nvPr/>
        </p:nvSpPr>
        <p:spPr>
          <a:xfrm>
            <a:off x="4767752" y="3244334"/>
            <a:ext cx="261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Ανάλυση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συνθετων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ήχων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99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E6B95-38E5-C597-5639-273144114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E1AC6C-E211-E072-E034-A58EBBA71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030"/>
            <a:ext cx="1094235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Ανάλυση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τόνους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θημερινή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μουσική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θόρυ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οτελούμενοι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εξειδικευμένο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μεμονωμένες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38B2DF-7C03-ACF0-E016-EE07F8B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25" y="2154795"/>
            <a:ext cx="328108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&amp;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Fourier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Helmholtz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ροτείνει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Γάλλος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Joseph Fourier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δείξει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ημιτονοειδή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Fourier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ημιτονοειδή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16" name="Picture 4" descr="An Introduction to the Discrete Fourier Transform - Technical Articles">
            <a:extLst>
              <a:ext uri="{FF2B5EF4-FFF2-40B4-BE49-F238E27FC236}">
                <a16:creationId xmlns:a16="http://schemas.microsoft.com/office/drawing/2014/main" id="{814D1A3C-8986-7A59-E40C-69DB3769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78510"/>
            <a:ext cx="6858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836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AAF57-88B8-FEFC-4C23-614B57E6E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7C7EE5-D590-63F2-6315-ACF60632760B}"/>
              </a:ext>
            </a:extLst>
          </p:cNvPr>
          <p:cNvSpPr txBox="1"/>
          <p:nvPr/>
        </p:nvSpPr>
        <p:spPr>
          <a:xfrm>
            <a:off x="286871" y="889843"/>
            <a:ext cx="376651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Georg Ohm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Fourier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συνιστώσ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σύγχρονοι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συμφωνούν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λυτής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Fourier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οκρινόμενη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υτόχρον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9938" name="Picture 2" descr="Vocal Formants with Vowel Sounds">
            <a:extLst>
              <a:ext uri="{FF2B5EF4-FFF2-40B4-BE49-F238E27FC236}">
                <a16:creationId xmlns:a16="http://schemas.microsoft.com/office/drawing/2014/main" id="{399E4142-7F2B-2775-7BA4-6F6622A7B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53" y="234949"/>
            <a:ext cx="6502400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72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3E2E-832D-C3B9-1F94-9A4607651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62D06C-B701-A517-C01D-D38401C39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93" y="142147"/>
            <a:ext cx="1070385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ομονωμένο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μουσική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συνομιλίες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θόρυ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ληθώρ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χωρίζουμε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ράλληλ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μουσική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συζητήσεις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6C4643-80A0-3626-2008-E66C352DC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22" y="3429000"/>
            <a:ext cx="1070385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«cocktail party effect»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ομονώνουμε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μηνύμ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λέγετ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ινόμενο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cocktail party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επιλεκτικής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εκλεκτικής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της ελαίας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(superior olivary nucleus)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47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AE585-84EC-ABC4-53FE-B4562C4F5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260B16-A583-4D0D-710A-DF8C8A04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23" y="1645394"/>
            <a:ext cx="95157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ύρημ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μετρήσεις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EEG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ευθεί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EEG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ρόσεχ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κολουθούμενη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στην οποία δεν δινόταν προσοχή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στελλότ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τάξης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στην οποία δεν δινόταν προσοχή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νιζότ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λήρως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18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72426-4FA0-6180-4261-67C9CD000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D02F98-26F9-8F92-FF21-2C99BA28D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16672"/>
            <a:ext cx="112776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νοδικές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θοδικές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νυχτερίδες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θοδικών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συχνοτική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ροκλητέ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κουστικέ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Γάλλοι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τριχωτών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49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BBC4D-9E33-1D33-A247-DA43F072A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EC7F76-6025-3EE3-A75B-1BF400E2A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082" y="714581"/>
            <a:ext cx="1144749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“auditory object”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γνωρίσουμε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pitch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rhythm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τευθύνσεις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τρένου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δελφίνι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σφύριγμ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συντρόφων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96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D51DB2-48A9-EDB7-C8B9-24397011A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65" y="988424"/>
            <a:ext cx="547416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(frequency)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δευτερόλε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Hertz - Hz).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ύψος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(pitch)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η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ψυχολογικ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αντίληψη της συχνότητας ενός ήχου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Περισσότεροι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δευτερόλε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pitch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pitch.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pitch.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E6941-5EC9-2340-0442-798467544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88" y="0"/>
            <a:ext cx="5140712" cy="68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03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C860C-7591-968A-CC3A-79E5F2F2D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C99A7C-40DF-B202-5C57-FD01A9AF8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94" y="117165"/>
            <a:ext cx="380103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τόμων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δευτερογενή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4CF85-65C2-141D-23AB-5DF03A2CA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025" y="117165"/>
            <a:ext cx="6185646" cy="588825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A84AAC2-277F-E071-206D-CB2EF04D0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94" y="4826675"/>
            <a:ext cx="489473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Ποια πορεία ενεργοποιούν τα ακουστικά αντικείμενα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 ακουστικά αντικείμενα ενεργοποιούν τη 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«what» οδό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(ventral stream).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Αυτές οι περιοχές συμμετέχουν επίσης στην 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παραγωγή και κατανόηση της γλώσσας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510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52D75-F7EB-6114-E594-25D3ACEF6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287EB6-8FF5-420F-4B42-1D100D236C3A}"/>
              </a:ext>
            </a:extLst>
          </p:cNvPr>
          <p:cNvSpPr txBox="1"/>
          <p:nvPr/>
        </p:nvSpPr>
        <p:spPr>
          <a:xfrm>
            <a:off x="2366682" y="3046221"/>
            <a:ext cx="7458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Εντοπισμός ήχων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3276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1DB9D-57D3-E478-223D-292DDAC26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492E9-38EB-120D-1FB5-A47FF47E2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0" y="627797"/>
            <a:ext cx="1143473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τηγική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στρέψουμε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κεφάλι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μέθοδος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τεύθυνση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C2D821-695C-BEDC-2557-2289B485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0" y="2867751"/>
            <a:ext cx="1173738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(cues)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γρήγορο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ίζουμε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γρήγορ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σύντομοι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αμφι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(binaural)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θορίζει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τεύθυνση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σισμένος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887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D295-836A-0D53-82CE-076BD1158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5D224-6CA2-845C-9CAA-99981003B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991" y="117202"/>
            <a:ext cx="6329774" cy="6740798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9CC7581-63B7-A673-1793-02517F061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14" y="2051257"/>
            <a:ext cx="28777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αμφι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χρονισμού</a:t>
            </a: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φάσης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59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8836-75ED-F9D0-14C9-199AD33A2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161CD-696E-D6D9-D0D5-96A94AA5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85" y="474345"/>
            <a:ext cx="10766665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Αμφι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Ενδείξεις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/σήματα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(Binaural Cues)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(IID / ILD)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δημιουργείτ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κεφάλι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λοκάρει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ηχητικής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(sound shadow)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(Interaural Intensity Difference, IID / ILD)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εντονότερο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της άνω ελαίας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(LSO)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IID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κρινό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κοντινό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Πότε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IID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στερεά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κεφάλι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ένδειξη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2000 Hz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46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4F2C5-049C-4010-014D-D0320FA81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C87C50-7035-FB24-9D7A-9848CE0B9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395746"/>
            <a:ext cx="115062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(ITD)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χρειάζετ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2ο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νιχνεύσουν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μικροδευτερόλε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οριζόντιες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μόλις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μοίρ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ολογισμός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ITD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της άνω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ελάιας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(MSO)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Συνειδητή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vs.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διάκριση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ντιληφθούμε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συνειδητά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εξειδικευμένη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71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99F2F-2828-3117-2B49-00E1409EE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F454CD-9997-4323-17BA-BC4F7BAEB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335846"/>
            <a:ext cx="117856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(IPD)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Πότε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Interaural Phase Difference (IPD)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στιγμή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ωθείτ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ωθείτ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υτόχρον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ιέτ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έξω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τιμές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IPD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IPD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1500 Hz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ξεκινήσει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δεύτερο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σάφει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(phase ambiguity)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σάφει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δυσκολεύει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Ποιος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ολογίζει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IPD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IPD,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ITD,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MSO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6860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44998-4364-88E3-3CC8-3BD3398AB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5AED1-EC7D-5BA0-6B06-658A65178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483" y="3244334"/>
            <a:ext cx="64450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Ανίχνευση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φορών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(ITD)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908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C3ED5-78EA-17C8-4D17-E4CEF6B31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14A6A4-9086-7B96-1547-C52C443FF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179" y="1352542"/>
            <a:ext cx="1138164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αμφι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ITD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μελετηθεί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ληρέστερ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ρτογρ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φηθεί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(barn owl)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οντίκι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σκοτάδι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laminaris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laminaris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ντίστοιχο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LSO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οκάλυψ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ανιχνευτών ηχητικών συμπτώσεων  -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coincidence detectors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εκφορτίζοντ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εισροές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υτόχρον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71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C7A8-A161-3AAC-9E59-1D4D6AA01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A7073B-1257-11C2-7D70-AB6C6C795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0847"/>
            <a:ext cx="4610099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Jeffress (1948)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θυστέρησης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(delay lines)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coincidence detectors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ιωθεί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ρτογράφησης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(Speaker A):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Detector 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υτόχρονη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υτόχρονες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εισροές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εκφόρτισης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υτόχρονη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άφιξη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ιτυγχάνετ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κοντινό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θυστέρησης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Αντίστοιχ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Detector B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εκφορτίζετ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μέγιστ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Speaker B.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 ίση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αποσταση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Detector 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D4C6EE-B464-344C-6517-BA076439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099" y="1333500"/>
            <a:ext cx="76073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9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1C000-D2AB-D3BF-6775-900E93D8A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B36EB6-06CE-3B24-5565-E455072C5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33" y="96418"/>
            <a:ext cx="4956177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Πλάτος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(amplitude)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Πλάτος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(amplitude / intensity)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ύψος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Loudness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Σημαντικό!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μετριέτ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ντεσιμ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(dB)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κλίμ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+6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dB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τεράστιο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μόλις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ώδυνο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(~10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τρισεκ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τομμύρι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ντιστοιχεί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dB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E8130EA-9A2B-DDA9-843B-F758E718D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33" y="3105835"/>
            <a:ext cx="107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9E3A6-61D3-C737-A79B-4E6BCBB01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88" y="0"/>
            <a:ext cx="5140712" cy="68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63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92B97-C6E4-4C02-CB19-484BD4A37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58374D-0270-1689-9D19-E731E44F1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51" y="1494138"/>
            <a:ext cx="1055276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θορίσει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τεύθυνση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χρήσιμη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ενσωμ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χώρο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συνειρμικές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χώρο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“where”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“what”.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10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9C628-C586-5474-C45D-2A3443F90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548D04-2CE5-7054-555A-8E9757F01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577" y="1720840"/>
            <a:ext cx="889884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όγειο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Ηχοεντο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(Echolocation)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ηχοεντο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νυχτερίδες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δελφίνι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ουλιών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νυχτερίδες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ιδέξιες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ερηχητικές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ηχητικές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οφεύγουν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όλυτο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σκοτάδι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348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1AFBE-A525-A7C9-7CE7-5EDECA3B8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7DA61C-824D-A5B3-D2E3-6F54CE5615C8}"/>
              </a:ext>
            </a:extLst>
          </p:cNvPr>
          <p:cNvSpPr txBox="1"/>
          <p:nvPr/>
        </p:nvSpPr>
        <p:spPr>
          <a:xfrm>
            <a:off x="5625903" y="3244334"/>
            <a:ext cx="94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Γλώσσα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233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44D0C-FA63-D2B5-D5B9-A2B6ECBE4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359CD8-D443-6A7B-BAA6-B1A2706B1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443069"/>
            <a:ext cx="871347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α”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ικοινωνί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ροφορική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επικοινωνια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με χειρονομίες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F5900B-8D95-5862-63DF-7CCC64D67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3704253"/>
            <a:ext cx="87134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83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4EEE5-E22C-E19A-9F96-508C3368A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12952C-B5D7-A4A8-7C91-C7A364602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199368"/>
            <a:ext cx="112395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μονάδες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σύνολο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(Semantics)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σιολογί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Yoda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Star Wars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εριεχόμενο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νοητό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(Phonemes)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μονάδες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took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cook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συμφώνων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φωνηέντων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οικίλλει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ολυνησι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νέζικ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οτσουάν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&amp;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488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DF5E4-B0BF-61FB-4F8F-7671D114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C5E033-5713-60B5-907C-05CC89F49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88071"/>
            <a:ext cx="5715000" cy="69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λύψεις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 Broca (1861)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21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σχεδόν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μιλήσει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σθενής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γνωστός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Tan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φωνήμ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ορούσε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Tan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έθ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νάληψη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τωσής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νεκροψί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ίσθιο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ριστερού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Μελετώντ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οκτώ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τέληξε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ροστά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κινητικό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Carl Wernicke (1874)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δεύτερη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ίσθιο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ριστερού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φικού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σήμερ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Wernicke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E9078-F985-91CE-3840-D24422D5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629" y="1257300"/>
            <a:ext cx="6133371" cy="48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64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6E651-8B40-4139-A707-A16443933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308AE-E689-760B-0D52-8EC0EAB24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567242"/>
            <a:ext cx="57531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Broca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Broca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γύρω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φλοιϊκές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οφλοιώδεις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DBE73-4C44-23CD-CEB9-8B967DE62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629" y="1257300"/>
            <a:ext cx="6133371" cy="48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214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B7B1D-640C-2005-A0B0-5BE0B3D03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7637B0-985F-92AB-421A-3AFC4067C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1054945"/>
            <a:ext cx="1023980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Μη-ευφρ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(non-fluent)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κοφτή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Έτοιμες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(“yes, sure”, “oh, Jesus”)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εύκολ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εύρεσης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(anomia)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σωστές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άρθρωση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rike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“write”.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(agrammatism)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εριεχομένου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άρθρ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ίθετ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ιρρήμ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ροθέσεις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δύσκολη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Broca: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ifs, ands, or buts.”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6531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04253-4D2A-5267-6C86-0D385B573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5032B3-06D1-A4E6-D6FF-553CEA948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175044"/>
            <a:ext cx="10936216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 &amp;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ίστευε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Broca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δομάδ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λφά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γουδήσει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(“Home on the Range”).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εκφορά του λόγου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φράζετ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σωστά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εξίσου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39F79-8A4D-B0BF-4E16-415C2DDEC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4483438"/>
            <a:ext cx="989065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εξίσου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;»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λιοντάρι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σκοτώθηκε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τίγρη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νεκρό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24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5836-C82A-87BD-BA8C-B8A3ED4A3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69ECB0-7B6B-15A8-6766-AF6B72EBC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289679"/>
            <a:ext cx="934480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Wernicke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Wernicke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Wernicke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ομιλούμενης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αντιληπτική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(receptive aphasia)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FA7AE-772E-12F7-23A9-785C6C920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3535738"/>
            <a:ext cx="10935958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λόγου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“Mother is away here working her work to get her better, but when she’s looking the two boys looking in the other part. She’s working another time.”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λέγετ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word salad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07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1EB13-EC10-1460-819D-A10A6B9AA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3AF70F-77F5-AD94-30F3-8857B8D8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417" y="1244362"/>
            <a:ext cx="8249118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ντιστοιχεί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τονικό ύψος (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pitch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ντιστοιχεί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loudness.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αυτ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 γιατί 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ίσθητοι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1000–4000 Hz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κούγοντ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σθενέστεροι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pitch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0565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3CA4A-6C70-DB05-E5B5-56082B4CB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64AD42-C195-A282-4F58-CE638FD4D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551684"/>
            <a:ext cx="3176706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Wernicke–Geschwind 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μοντέλου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(Broca &amp; Wernicke).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Wernicke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Norman Geschwind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λούτισε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μόρφωσε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ιτέρω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(1970, 1972, 1979).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3CD40-3AC8-3F06-8392-075F5C23F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325" y="662602"/>
            <a:ext cx="8540750" cy="53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273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7DA73-28B8-EA54-10DC-A285AC124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F61F84-3840-6E7C-D259-6E169B3DF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346146"/>
            <a:ext cx="3298825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ροφορική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ερώτηση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ξεκινά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Πηγ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Wernicke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μορφώνετ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άρθρωσης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 κινητικό 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1458E-71A4-106A-9488-BFFBA24A3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825" y="662602"/>
            <a:ext cx="8540750" cy="53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828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084C9-9910-73EF-A735-477E6F87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E14956-C43F-9A4A-C526-0B1BF611C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1" y="1527939"/>
            <a:ext cx="33147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άντησης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Wernicke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έξοδο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Αντίθετ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(angular gyrus)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5A530-BC54-7F37-9FEE-D61A0E56E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825" y="662602"/>
            <a:ext cx="8540750" cy="53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27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73F18-A322-0C25-C217-D65C45BB4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5EDE7-65F3-86BF-C46C-1BE6E7CE2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662602"/>
            <a:ext cx="2679699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Ανάγνωση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λόφων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(reading aloud)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ερέθισμ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γωνιώδη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Wernicke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ροωθείτ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τευθύνει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νευμόνων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F7FE0-6A7D-5CD9-3330-89DECB48D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825" y="662602"/>
            <a:ext cx="8540750" cy="53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159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D76E5-E794-5A8F-3E86-A0422F42F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B6EFC8-B53E-9083-168D-09148A749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356" y="1465516"/>
            <a:ext cx="103127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εριορισμοί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μοντέλου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σύγχρονη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ήρξε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εικονιστικές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Wernicke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ροφορικής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υλικό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ξεκινά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Wernicke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Broca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(Dhond et al., 2001).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8582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833B6-B096-F149-64DA-654A6975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6DA834-FEF5-6386-4D13-956A5ED70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117693"/>
            <a:ext cx="1019810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 περιορίζεται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 &amp; Wernicke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γάγγλι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οφλοιώδη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σίες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Ευρείες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φλοιϊκές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συμμετέχουν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οθήκες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Wernicke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ρόσθιο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(H. Damasio et al., 1996).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ροκινητικό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ονομάζοντ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οθηκεύοντ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ενδείξεις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τηγορίες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οθηκεύοντ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32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20A8C-2AFF-7651-1DA5-B690C2999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E07D93-A2B5-712F-0A12-1B90E7D5D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1" y="-20618"/>
            <a:ext cx="52705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νδείξεις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(Mateer &amp; Cameron,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Ojemann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ειδίκευση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λάθη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άρθρωσης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7151CD-DB75-D82F-91E4-779DDEC36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1" y="3937000"/>
            <a:ext cx="93599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=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δίκτυ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μεμονωμένες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δίκτυο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συνδεδεμένων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ιωμένο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οδοί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επεξεργασίας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(dorsal stream)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διέρχετ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ισθητικοκινητικές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ομοιοκ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ζόμενη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(ventral stream)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γύρου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οηθά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FC6B3-F408-0C98-2F9C-14EA4266C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012" y="247650"/>
            <a:ext cx="6886988" cy="370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339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B8C93-8994-AF5F-4A34-46601FFF5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868553-7AFD-5953-6754-F114E71D4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852" y="3429000"/>
            <a:ext cx="42662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Ανάγνωση, Γραφή και οι Διαταραχές τους 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726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BB83C-1237-A2F4-8B66-10E16FB28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D49D9-B0D0-62E7-3B1D-BD874CD3B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9670"/>
            <a:ext cx="1149355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Ανεξάρτητες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χθούν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νεξάρτητ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είσοδοι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δίκτυο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C1D9C5-F18D-1ECD-8DE5-424DEC06B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2273638"/>
            <a:ext cx="463620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“a-”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dys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-”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a-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λήρης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(alexia)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(agraphia)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dys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AFCF10-65B6-D529-1205-05F3482C9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4585038"/>
            <a:ext cx="962276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alexia &amp; agraphia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(angular gyrus)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προβλητική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συνειρμικές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τομογρ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PET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γωνιώδη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7659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ECAF5-525F-D7C9-11CD-9038A4ABF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BF9D80-CE8F-7112-A32C-37D031C06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382932"/>
            <a:ext cx="8242300" cy="60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43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AE18A-A826-4282-075B-0557861F8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8C5A6B-3938-ED11-D3DF-4B825EF17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54" y="751345"/>
            <a:ext cx="6255834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τηγορίες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ήχοι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(pure tone)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τομορφή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ημιτονοειδής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(sine wave).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(complex sounds)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συχνοτήτων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θόρυ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(noise).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(f)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μουσικός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ρινέτο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τομορφές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μοιάζουν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κούγοντ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FD970-FBBC-092B-E705-4CAB9F94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88" y="0"/>
            <a:ext cx="5140712" cy="68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05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FB29A-469D-886F-B0F5-84FED9D3D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88CFDB-A2A2-7753-E1EE-22B1874DD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256739"/>
            <a:ext cx="750147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(dyscalculia)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ριθμητική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1C069B-7A3B-DF18-8E2D-D445F19BA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3337341"/>
            <a:ext cx="750147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Προέλευση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vs.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ίκτητη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συνηθισμένη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εκτιμάτ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40–60%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τέσσερ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θοδήγηση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νάστευση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225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47181-9F08-EF66-E7C5-744BE6586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08D339-CDF6-176B-70B5-9B016F170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52" y="590163"/>
            <a:ext cx="1069138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Αντιστροφή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“now” → “won”).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μμάτων-κ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τρισμών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 ↔ q, b ↔ d).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κινούντ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σελίδ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εξήγηση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σύμφων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λλόμεν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νίχνευσης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διόρθωσης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κούσιων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όδοση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εκμάθησης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5262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32CAC9A-1F8F-68CD-682A-BB5F883BD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1" y="948691"/>
            <a:ext cx="34290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Ακουστικές-φωνολογικές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δυσκολίες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διάκριση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ηχητικών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κτηριστικών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δυσκολεύοντ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κολουθήσουν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φθόγγους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E6378-5EC3-9665-77B9-8D186671A95C}"/>
              </a:ext>
            </a:extLst>
          </p:cNvPr>
          <p:cNvSpPr txBox="1"/>
          <p:nvPr/>
        </p:nvSpPr>
        <p:spPr>
          <a:xfrm>
            <a:off x="5867399" y="1005980"/>
            <a:ext cx="6096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όθεση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οθήκευση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νάκληση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φοιτητές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εξετάστηκ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δυσλειτουργίες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φωνολογικό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έλλειμμ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λειονότητ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συμφωνεί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άρκει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7EEB5B5-2569-7F7B-9416-F0E2D8115591}"/>
              </a:ext>
            </a:extLst>
          </p:cNvPr>
          <p:cNvSpPr/>
          <p:nvPr/>
        </p:nvSpPr>
        <p:spPr>
          <a:xfrm>
            <a:off x="4165600" y="3487847"/>
            <a:ext cx="5969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121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DDA9421-9B7D-6EE6-3F88-399BD0BFB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97347"/>
            <a:ext cx="11204542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Πρώιμες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ενδείξεις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Παιδιά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νηπιαγωγίου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θυστερημένη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EEG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νόμενου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ήχου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από έναν νέο 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δημοτικού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φωνολογικά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τοξοειδή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δεσμίδ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(arcuate fasciculus)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Wernicke &amp; Broca.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Planum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temporale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περιοχή που βρίσκεται η περιοχή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Wernicke)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planum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temporale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μ.ό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planum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temporale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μέγεθος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planum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temporale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νοργάνωτη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στεύουν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άρκει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έφη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οδίδετ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353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5A0351-4B82-DEA9-F278-729D3E9F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43" y="314543"/>
            <a:ext cx="8110751" cy="65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431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F771F-07E1-082D-3FE8-040209069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24CCF9-4D18-0FDC-D1DB-4D95FEBD3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25517"/>
            <a:ext cx="7772400" cy="580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960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C6C6C-69E8-37D5-5602-039924676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548635-DF28-82EC-3022-029ED94DA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2646" y="3244334"/>
            <a:ext cx="6706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Ανάρρωση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&amp;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λαγί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(Lateralization)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875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43AE0-AF87-448A-B2CD-490483A9E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A583D-A7C6-9FE2-E781-C93743DF9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720840"/>
            <a:ext cx="847437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νάρρωσης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νάρρωση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ίκτητη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 πρώτα 1-2 χρόνια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νάρρωση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Broca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Wernicke.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ελτίωση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οιδήμ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συνοδεύει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διοργάνωση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ιτέρω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νάρρωση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345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E653B-7260-ED80-E31C-4C2FB280F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AAD41-6775-E744-CA69-A21D74035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969496"/>
            <a:ext cx="113665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ί ημισφαίριο μπορεί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νωρίς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Κορίτσι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εμφάνισε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7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56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δεύτερη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ελάχιστη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νάρρωση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MRI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fMRI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γεννήθηκ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ιμάτωση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563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E57BD-FB6C-C17C-224C-7612C8F3F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E09A2-50A9-6BCF-21C2-EB1134199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1166842"/>
            <a:ext cx="1073149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Wada test &amp;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ηλικί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Wada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οιήθηκ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λευρίωσης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χειρουργική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τογόνων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Wada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ρωτίδ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α·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5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συνέχιζ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ίστηκε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στα όρια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90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71E1B-86A3-93D4-7201-210FEC655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4FB8B8-1E06-4F04-AAFA-6984BB7FBF6E}"/>
              </a:ext>
            </a:extLst>
          </p:cNvPr>
          <p:cNvSpPr txBox="1"/>
          <p:nvPr/>
        </p:nvSpPr>
        <p:spPr>
          <a:xfrm>
            <a:off x="4831038" y="3429000"/>
            <a:ext cx="252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Ο μηχανισμός της ακοής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40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F5418-6827-9680-BEA3-C108AB08B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86A621-F971-87A1-5D44-4705AF098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474345"/>
            <a:ext cx="9697016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δεξιού ημισφαιρίου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Προσωδί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(Prosody)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δεξιά-ημισφ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ροσωδί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ιτονισμού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μετάδοση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«You put the cat out when it's freezing»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δήλωση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ερώτηση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ιρίου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ντίστοιχο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fMRI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ουδετερότητ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ιτονισμό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3331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A2008-C8E0-8D30-F7FD-A67B16D67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B89185-503C-8152-1FCF-34CBF4343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152943"/>
            <a:ext cx="936891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κυριολεκτικό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 ημισφαίριο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δηλώνετ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ηθικού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διδάγμ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εκτίμηση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ροτάσεων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Tim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φτερά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ντιστοιχούν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7382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7B3B7-5148-DF23-2EEF-5C579B47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01E1CD-F201-BFEE-9077-424FD0FA0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2297" y="3155434"/>
            <a:ext cx="4107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Ένας Μηχανισμός Παραγωγής Γλώσσας; 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173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E4CDE-17D7-603E-BF15-17700A147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00476E-54B8-C253-5C9D-60026A4C6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474345"/>
            <a:ext cx="112014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ενστικτωδώς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ελάχιστη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θοδήγηση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Darwin.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6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~13.000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τέλος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λυκείου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≥60.000,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~90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κωφών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γονέων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εξίσου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γρήγορ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κουόντων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εριορισμένες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ροέφη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δημιουργήσουν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υτόνομη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Chomsky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Pinker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ρξη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λικού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νισμού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τάκτησης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συμφωνούν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διευκολύνετ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έμφυτους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ιολογικούς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Βρέφη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κουόντων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κωφών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γονέων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ρουσιάζουν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ντίστοιχη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εξέλιξη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λίσμ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χειρονομίες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ευκολί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εκμάθησης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μοτί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βα,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νεξάρτητ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98033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5695D-09F5-2D5D-D54A-CDA154F0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3D492A-A40A-F2D1-3EC2-E556F00E7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335845"/>
            <a:ext cx="106426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Έμφυτες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Εξειδικεύσεις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90%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δεξιόχειρων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2/3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3/4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ριστερόχειρων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ριστερόχειρες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νέμοντ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ισομερώς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δεξιό-ημισφ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νεκροτομικές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Broca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λειονότητ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σχισμή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(lateral fissure)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planum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temporale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20ή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δομάδ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ρχίσει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29η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δομάδ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planum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temporale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γέννηση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ό,τι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μη-ομιλι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ενήλικες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μελωδί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ροτάσεων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κωφά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έλλειψη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κέντρων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981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6656-1487-ECD5-3375-C2AFD1ACF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1ACF0F-42C6-605A-B060-C3421BDC5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991367"/>
            <a:ext cx="11430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ριστερό-ημισφ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(Broca, Wernicke)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κωφούς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κούοντες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κρίσιμο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ρότερες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δεξιού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ρτώντ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διοργ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νωθούν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χειριστούν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εκμάθηση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δεύτερης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ηλικί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κριτές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κέντρ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Broca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Wernicke,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δίγλωσσους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ροσχολική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ηλικί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χωρισμός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ώστε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διγλωσσική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ροτείνουν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εξελίχθηκ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οκλειστικά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λλόμενων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ληροφοριών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752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E7B384-68FE-A090-64AC-80BBDEEBD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15" y="605708"/>
            <a:ext cx="8999561" cy="602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993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09875B-87EF-C795-E15D-F6F751F8D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72" y="1362292"/>
            <a:ext cx="11414455" cy="413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8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7608</TotalTime>
  <Words>8039</Words>
  <Application>Microsoft Macintosh PowerPoint</Application>
  <PresentationFormat>Widescreen</PresentationFormat>
  <Paragraphs>1031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2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Fanis Panagiotaropoulos</dc:creator>
  <cp:lastModifiedBy>Theofanis Panagiotaropoulos</cp:lastModifiedBy>
  <cp:revision>549</cp:revision>
  <dcterms:created xsi:type="dcterms:W3CDTF">2025-10-09T09:31:13Z</dcterms:created>
  <dcterms:modified xsi:type="dcterms:W3CDTF">2025-12-04T06:16:38Z</dcterms:modified>
</cp:coreProperties>
</file>