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356" r:id="rId2"/>
    <p:sldId id="393" r:id="rId3"/>
    <p:sldId id="392" r:id="rId4"/>
    <p:sldId id="394" r:id="rId5"/>
    <p:sldId id="546" r:id="rId6"/>
    <p:sldId id="491" r:id="rId7"/>
    <p:sldId id="492" r:id="rId8"/>
    <p:sldId id="493" r:id="rId9"/>
    <p:sldId id="494" r:id="rId10"/>
    <p:sldId id="495" r:id="rId11"/>
    <p:sldId id="496" r:id="rId12"/>
    <p:sldId id="497" r:id="rId13"/>
    <p:sldId id="498" r:id="rId14"/>
    <p:sldId id="499" r:id="rId15"/>
    <p:sldId id="500" r:id="rId16"/>
    <p:sldId id="501" r:id="rId17"/>
    <p:sldId id="502" r:id="rId18"/>
    <p:sldId id="503" r:id="rId19"/>
    <p:sldId id="504" r:id="rId20"/>
    <p:sldId id="547" r:id="rId21"/>
    <p:sldId id="505" r:id="rId22"/>
    <p:sldId id="506" r:id="rId23"/>
    <p:sldId id="507" r:id="rId24"/>
    <p:sldId id="508" r:id="rId25"/>
    <p:sldId id="509" r:id="rId26"/>
    <p:sldId id="510" r:id="rId27"/>
    <p:sldId id="511" r:id="rId28"/>
    <p:sldId id="512" r:id="rId29"/>
    <p:sldId id="513" r:id="rId30"/>
    <p:sldId id="514" r:id="rId31"/>
    <p:sldId id="515" r:id="rId32"/>
    <p:sldId id="516" r:id="rId33"/>
    <p:sldId id="517" r:id="rId34"/>
    <p:sldId id="518" r:id="rId35"/>
    <p:sldId id="519" r:id="rId36"/>
    <p:sldId id="520" r:id="rId37"/>
    <p:sldId id="521" r:id="rId38"/>
    <p:sldId id="522" r:id="rId39"/>
    <p:sldId id="523" r:id="rId40"/>
    <p:sldId id="524" r:id="rId41"/>
    <p:sldId id="525" r:id="rId42"/>
    <p:sldId id="526" r:id="rId43"/>
    <p:sldId id="527" r:id="rId44"/>
    <p:sldId id="528" r:id="rId45"/>
    <p:sldId id="529" r:id="rId46"/>
    <p:sldId id="530" r:id="rId47"/>
    <p:sldId id="531" r:id="rId48"/>
    <p:sldId id="532" r:id="rId49"/>
    <p:sldId id="533" r:id="rId50"/>
    <p:sldId id="534" r:id="rId51"/>
    <p:sldId id="535" r:id="rId52"/>
    <p:sldId id="536" r:id="rId53"/>
    <p:sldId id="537" r:id="rId54"/>
    <p:sldId id="538" r:id="rId55"/>
    <p:sldId id="539" r:id="rId56"/>
    <p:sldId id="540" r:id="rId57"/>
    <p:sldId id="541" r:id="rId58"/>
    <p:sldId id="542" r:id="rId59"/>
    <p:sldId id="543" r:id="rId60"/>
    <p:sldId id="544" r:id="rId61"/>
    <p:sldId id="545" r:id="rId62"/>
    <p:sldId id="548" r:id="rId63"/>
    <p:sldId id="549" r:id="rId64"/>
    <p:sldId id="557" r:id="rId65"/>
    <p:sldId id="558" r:id="rId66"/>
    <p:sldId id="559" r:id="rId67"/>
    <p:sldId id="560" r:id="rId68"/>
    <p:sldId id="561" r:id="rId69"/>
    <p:sldId id="562" r:id="rId70"/>
    <p:sldId id="563" r:id="rId71"/>
    <p:sldId id="564" r:id="rId72"/>
    <p:sldId id="565" r:id="rId73"/>
    <p:sldId id="566" r:id="rId74"/>
    <p:sldId id="567" r:id="rId75"/>
    <p:sldId id="568" r:id="rId76"/>
    <p:sldId id="569" r:id="rId77"/>
    <p:sldId id="570" r:id="rId78"/>
    <p:sldId id="571" r:id="rId79"/>
    <p:sldId id="550" r:id="rId80"/>
    <p:sldId id="551" r:id="rId81"/>
    <p:sldId id="552" r:id="rId82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4"/>
    <p:restoredTop sz="94666"/>
  </p:normalViewPr>
  <p:slideViewPr>
    <p:cSldViewPr snapToGrid="0">
      <p:cViewPr>
        <p:scale>
          <a:sx n="67" d="100"/>
          <a:sy n="67" d="100"/>
        </p:scale>
        <p:origin x="2224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C4FDD-CA2C-CC4C-91A7-879A892B39FD}" type="datetimeFigureOut">
              <a:rPr lang="en-US" smtClean="0"/>
              <a:t>11/27/25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4DC98-209E-6E4C-BC38-FD0DA085F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7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4DC98-209E-6E4C-BC38-FD0DA085F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86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CE60F-24D4-96B7-4F0D-2E31C185A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BE4D4-246F-8EE6-6DB8-A8A15550D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89613-797A-BBB3-0D1C-94960DAF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11/27/25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239BE-7309-A181-4B95-51FD436A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D2D82-5D08-2339-18F5-C2E7731E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67353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E4E46-0A17-39F3-A944-D558A1552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2CBD46-B9C1-DBAF-64A8-42D042EBC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ECE0E-DCEB-970D-2714-EC13EBF74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11/27/25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1976B-32DA-AFC9-90A3-C87D5F1A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307AC-4825-0554-2857-81D740D7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5565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0E2F0-7E1A-22BA-23AB-8F99706BF8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73DC7-6F8B-FAE5-B3E9-67F43CAC8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047C8-40AD-105F-E303-FEF0BF53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11/27/25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1794E-ADE2-4BE3-2781-FA53DD7E7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6D43A-E42E-EA82-BF48-9FB1BC59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12323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04D8F-D7E6-36F4-AC19-A60B7FC3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C9E32-C243-963F-FE08-0878259B3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ED50E-E4D6-D227-7B72-376C458BD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11/27/25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C26D4-DBC0-3E02-4305-23CC5F339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9ABD-AA1E-3029-76E3-36B42573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378849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53714-E1D1-0B7E-FF12-32E32970E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0C68B-6750-386D-3970-825F17457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BAF7B-B413-8CBC-8D1B-696558CCA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11/27/25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B113F-947F-7A5B-6C34-8734D17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2DEF1-7637-5143-8D30-930A6BAA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843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16B94-5925-43E7-AF08-FAD8B643F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FBF11-B8F7-74FB-8C2C-6648FC4DE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CC5E1-9090-EADC-B443-4A445771C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F49CE-B665-07DF-E27F-42612A87E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11/27/25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0116D-814A-594B-FE95-F39EEC62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69B40-A538-026D-7A7D-C662E25B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778609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DB50B-8658-F848-D074-B4B60C185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D2EC3-D6F9-286E-271C-6BDFEBC6D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C4488-B80E-1A35-E43E-740521CBF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579F53-2D30-1F7F-0EBB-38F02942D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7721C-52A0-C19F-CDF3-4D1CEADA56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925E3-95A8-2868-F196-8F26CD105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11/27/25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64F2A3-BC81-943A-BF95-BB756C2DA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3F2A48-2C5B-F195-5FB3-8547D021F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328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E70EF-F2B2-0B4F-6195-0EC6271A2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A66608-9DAA-58A7-0456-BD6E3788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11/27/25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49BBEA-0E18-CFE7-9B5D-11B92BE2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F37FC-DA22-F357-0517-677C1801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32897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9FD1B0-98D5-F33A-AFC1-06348622A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11/27/25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53F4D-EB26-16CE-4746-3A16553FC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136F5-3B44-B6F7-5556-21BC0B3D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198994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1E6F3-B2D4-2B03-D50E-3F5C09CAD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EF43B-96F7-9152-5781-BA2BDA8BF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59AC3-6E8A-378F-8FC6-5E233ED42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E9881-57BE-89C8-FFFB-EEABE6F5C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11/27/25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38DE8-34F1-1689-FE37-EDD9C721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CFD65-A72C-E9D6-9F84-C78D74E3F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815693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9425-E1DC-B23B-77DF-89CB8990E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4E07FF-5049-C03A-5283-E9AE8151E9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44B0E-AAF3-A4AE-1B37-6D15C6D87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54C69-5A1F-315C-84FC-0B6CB571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11/27/25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77DEA-5B02-B9EE-2575-5C24E178D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10DC6-8238-F8F2-4EE4-6FFC8C17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019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22945F-CFAA-065D-5A6C-735693926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33CF8-3BB1-3BC9-EAF8-2D3F630E8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B6F06-32DA-0394-7C57-36B94F2242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930540-409D-1143-9EFA-EB0E38192209}" type="datetimeFigureOut">
              <a:rPr lang="en-FR" smtClean="0"/>
              <a:t>11/27/25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532B1-58AF-EA99-CDC9-EE27B200B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DF383-002F-D598-3EB4-70F9AC414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5786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89601-4623-AE40-11F4-9617AFF54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F92E8-7544-9E32-17C7-95354AF28B28}"/>
              </a:ext>
            </a:extLst>
          </p:cNvPr>
          <p:cNvSpPr txBox="1"/>
          <p:nvPr/>
        </p:nvSpPr>
        <p:spPr>
          <a:xfrm>
            <a:off x="4856718" y="3059668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ΣΥΝΑΙΣΘΗΜΑ ΚΑΙ ΥΓΕΙΑ</a:t>
            </a:r>
            <a:endParaRPr lang="en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655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D9029-525B-5341-BC8F-C9EA09018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F3BF7A-DBD5-8317-4E34-B20DBCF38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861" y="2318136"/>
            <a:ext cx="1141743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Barlassina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Newen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(2013)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ροτείνουν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ενσωμ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τωμένη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ισθημάτων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σύμφων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ισθήσεις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κρίσιμο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ισθημάτων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ενσωμ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τώνοντ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224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23AB8-D093-27D3-DC6A-318A439AB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6A24A8-4538-7DED-82F3-F0C2A0BB45B8}"/>
              </a:ext>
            </a:extLst>
          </p:cNvPr>
          <p:cNvSpPr txBox="1"/>
          <p:nvPr/>
        </p:nvSpPr>
        <p:spPr>
          <a:xfrm>
            <a:off x="3048886" y="3105835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εκφράσεων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97267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BC4E1-25B9-A8C0-DF81-C6110AEAA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C95EFA-0564-525F-187D-043114518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23" y="58847"/>
            <a:ext cx="7507177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Ekman: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ζήτησ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συμμετέχοντες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άσουν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συγκεκριμένους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μύες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ώστε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εκφράσεις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όζες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ευτυχί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θυμό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ηδί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ληξη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οδήγησ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ντίστοιχου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ξεχωριστά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μοτί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φυσιολογικής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τεχνητές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εκφράσεις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ηρεάζουν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ερμηνεί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άνθρω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ξιολογούν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ώδυν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κάνουν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ημένη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έκφρ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φοιτητές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γελοιογρ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στυλό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δόντι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μόγελο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χείλη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συνοφρύωμ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ίκες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Botox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corrugator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μύες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συνοφρυωθούν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ρνητική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διάθεση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μιμηθούν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θυμωμένες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εκφράσεις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ρουσιάζουν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DC377-4041-53A2-F1DC-E0627BFA3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177" y="532992"/>
            <a:ext cx="4965700" cy="26420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2716BA-F6B8-9CFA-9B13-15B2F5EBB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280" y="3034073"/>
            <a:ext cx="4106617" cy="349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54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48FE4-A15F-0788-B306-D4A973E28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01F0E2-D3FF-DFDF-A5E0-B371E6C46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35847"/>
            <a:ext cx="120396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οψη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τροφοδότηση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εκφράσεις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οηθά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ισθημάτων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κρίσιμη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ικοινωνί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ιτυχί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κατοπτρικοί-</a:t>
            </a:r>
            <a:r>
              <a:rPr kumimoji="0" lang="el-GR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ενεργοποιούνται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κάνουμε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ράξη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κάνει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σχετικές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οιήσεις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ρεθεί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τήρηση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ισθημάτων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σχετίζετ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δείκτες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θητικοί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τηρητές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μιμούμ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χειρονομίες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στάση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τόνο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σχεδόν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ίσθητες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εκφράσεις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τροφοδότηση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μιμήσεις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οηθά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όδιση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μιμητικής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π.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μάσημ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τσίχλ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ηδί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φωτογρ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ίκες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Botox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ξιολογούν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φωτογρ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ροτάσεις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υτισμό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δυσκολεύοντ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νοήσουν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μίμηση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εκφράσεων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θυστερεί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160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τόσο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εξίσου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ελέγχου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4487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52C29-2627-B10F-45C7-E75597A6B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B78429-37EE-C0A0-F9F2-160F61CB0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0630" y="3244334"/>
            <a:ext cx="31707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 Συναισθηματικός Εγκέφαλος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35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12979-63CA-F320-D441-FE59E9265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23BA84-C8EB-8FBD-5362-3C6A3D601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49" y="341613"/>
            <a:ext cx="5648632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όθεση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1930–1940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ροτάθηκε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ροέρχετ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δίκτυο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γύρω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νώτερο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στέλεχος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λοκες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λούστευση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λέκει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μέχρι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στέλεχος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μη-συν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α”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έγκειτ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6627B-7479-F444-4AF6-4AD74BDF7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503" y="135137"/>
            <a:ext cx="4750003" cy="4334954"/>
          </a:xfrm>
          <a:prstGeom prst="rect">
            <a:avLst/>
          </a:prstGeom>
        </p:spPr>
      </p:pic>
      <p:pic>
        <p:nvPicPr>
          <p:cNvPr id="10244" name="Picture 4" descr="Limbic System">
            <a:extLst>
              <a:ext uri="{FF2B5EF4-FFF2-40B4-BE49-F238E27FC236}">
                <a16:creationId xmlns:a16="http://schemas.microsoft.com/office/drawing/2014/main" id="{B5B7E787-13DF-0346-9EF4-9C3E9A9CA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732" y="4306528"/>
            <a:ext cx="3644706" cy="255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611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7D5B3-116C-C5E0-56C1-FA2F1A561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BC1ABA-34CF-7150-CA8E-D9E6BF1ED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32" y="151072"/>
            <a:ext cx="1106565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Πληροφορίες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ροέρχοντ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εριορισμός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γνωρίζουμε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ιώνουν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Robert Heath (1964)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διερεύνησε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εμφυτεύοντ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ηλεκτρόδι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E62C7A-8AAF-DABB-464B-C0463E999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32" y="2756449"/>
            <a:ext cx="10364119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λάμου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Διαφράγματος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οθάλ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ελέγχει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υτόνομο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διάφορες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εκδηλώσεις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λάμου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υτόνομη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εκφόρτιση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ρδιοχτυ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θερμότητ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νάλογ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 διαφράγματος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σεξου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σιώσεις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δάκρυ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μόγελο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σκέψη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ήρθε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3AE0B245-741D-48C2-E39B-815A41C0734F}"/>
              </a:ext>
            </a:extLst>
          </p:cNvPr>
          <p:cNvSpPr/>
          <p:nvPr/>
        </p:nvSpPr>
        <p:spPr>
          <a:xfrm>
            <a:off x="3465871" y="2286000"/>
            <a:ext cx="206477" cy="47044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88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53BD5-43D8-E283-5517-221172F53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CD1DCD-2750-95C3-8220-980A6B274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39" y="197346"/>
            <a:ext cx="4837471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Σύγχρονες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εικόνισης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MRI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fMRI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Μελετούν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ελλείμμ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υγιείς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συμμετέχοντες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συσχετίσεις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Φλοιός της νήσου 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insula) &amp;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γάγγλι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ηδί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insula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φλοιϊκός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ροορισμός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γεύσης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dis-gust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γεύση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Huntington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ιδεοψυχαναγκαστική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διαταραχή (μη-φυσιολογική λειτουργία στα βασικά γάγγλια)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ηδί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330CC-1A84-2CA4-75C8-57944216E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673" y="558800"/>
            <a:ext cx="7249327" cy="610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64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FF85D-219B-4B7A-BCBE-00066209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774B5F-BE6D-F126-971B-36E6337F7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10" y="474345"/>
            <a:ext cx="5235677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Πρόσθιος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γωγίου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(anterior cingulate cortex)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ενδεχομένως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συνείδηση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Συνδυάζει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attentional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συνειδητή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νεξάρτητ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ιώνετ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τμήμ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ρόσθιος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οφυγή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5570C-8022-07A6-5DB8-CBD5234AA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252" y="2725812"/>
            <a:ext cx="5348748" cy="401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11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D88F9-C9CD-ACE9-A567-F7EE117E2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86818D-773B-5629-BA97-72DCB73C5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32" y="120073"/>
            <a:ext cx="11312013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Δίκτυο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ευθύνετ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α-α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55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μελετών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PET/fMRI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έδειξε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συστάδες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CF05C-B3B1-9BA7-44CC-C533553B6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43" y="2519069"/>
            <a:ext cx="11419313" cy="4218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1D664E-0E55-6004-7F17-2C3149B80C5A}"/>
              </a:ext>
            </a:extLst>
          </p:cNvPr>
          <p:cNvSpPr txBox="1"/>
          <p:nvPr/>
        </p:nvSpPr>
        <p:spPr>
          <a:xfrm>
            <a:off x="5931310" y="1118024"/>
            <a:ext cx="60984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μεθόδους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ρόκλησης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0694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0B7933-DA48-8587-FA24-42D29B369434}"/>
              </a:ext>
            </a:extLst>
          </p:cNvPr>
          <p:cNvSpPr txBox="1"/>
          <p:nvPr/>
        </p:nvSpPr>
        <p:spPr>
          <a:xfrm>
            <a:off x="4549615" y="3059668"/>
            <a:ext cx="3092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Κινητοποίηση και ομοιόσταση</a:t>
            </a:r>
            <a:endParaRPr lang="en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933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2E9261-67FD-9C9B-47FF-62347A2F9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8329" y="3059668"/>
            <a:ext cx="24153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Προμετωπιαίος φλοιός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34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CA02B-1714-5C3C-E8EA-982AD8967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9DBBC2-8EDD-84EE-8AAE-D2C37F2DC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999703" cy="701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οσύνδεσή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οδίζει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ελλείμμ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τήσουν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λοίμωξη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εισόδι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λάθη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Έσω κοιλιακό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(ventromedial)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προμετωπιαίο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κογχομετωπιαίο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(orbitofrontal)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προμετωπιαίο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EDD1A-8687-6190-1E24-641B4FC86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077" y="987316"/>
            <a:ext cx="69088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45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81F28-B249-C404-D8F7-DD4919520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B081F5-BCDF-0322-CD70-ABC08A29C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132141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οφάσεων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σιζόμενος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ιλογών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ιτυχί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κόστος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οτυχί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οφάσεων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δοκιμ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gambling task.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EBD865-5007-7A16-F68A-518EF06F6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88" y="2857510"/>
            <a:ext cx="6341806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Πείρ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ουλες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(Bechara et al., 1999)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Συμμετέχοντες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υγιείς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κοιλιομεσολό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ομάδες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διάλεγ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ικίνδυνες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ρόστιμ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συνολική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ζημί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υγιείς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κινήθηκ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ρόστιμ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συνολικό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κέρδος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στροφή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λειτουργούσε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ιχνίδι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4EB0913F-1F83-2513-E382-3A496E140FF9}"/>
              </a:ext>
            </a:extLst>
          </p:cNvPr>
          <p:cNvSpPr/>
          <p:nvPr/>
        </p:nvSpPr>
        <p:spPr>
          <a:xfrm>
            <a:off x="3834581" y="2595716"/>
            <a:ext cx="147484" cy="2617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412A9-00C9-CC8E-B845-C429B7651F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33" r="52236" b="12914"/>
          <a:stretch>
            <a:fillRect/>
          </a:stretch>
        </p:blipFill>
        <p:spPr>
          <a:xfrm>
            <a:off x="7816646" y="1569660"/>
            <a:ext cx="3922782" cy="4575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1CF7A9-A216-8278-2CAC-AB6229F158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002" t="87649" r="22824" b="-1171"/>
          <a:stretch>
            <a:fillRect/>
          </a:stretch>
        </p:blipFill>
        <p:spPr>
          <a:xfrm>
            <a:off x="8052619" y="6268065"/>
            <a:ext cx="3082414" cy="5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96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27C3C-4B9E-B353-EEF8-4C6439DED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217123-135D-719C-194C-F8B8C7273E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64" t="26072" b="13928"/>
          <a:stretch>
            <a:fillRect/>
          </a:stretch>
        </p:blipFill>
        <p:spPr>
          <a:xfrm>
            <a:off x="6341807" y="137529"/>
            <a:ext cx="5850193" cy="5533264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BEB70D88-7C23-3623-E8B3-A3117E6C1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36" y="627268"/>
            <a:ext cx="5446103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Αντιδράσεις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μέτρησ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γωγιμότητ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δέρμ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(SCR)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δείκτη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ομάδες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SCR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κερδισμένες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ιλογές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υγιείς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εμφάνισ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SCRs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ήξουν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κάρτ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ικίνδυνη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ορέσουν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εκφράσουν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λεκτικά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ικίνδυνη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εμφάνισ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SCRs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όδιζε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θοδήγηση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ιλογών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C0CD1-233E-092A-5B6F-102BDC1992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002" t="87649" r="22824" b="-1171"/>
          <a:stretch>
            <a:fillRect/>
          </a:stretch>
        </p:blipFill>
        <p:spPr>
          <a:xfrm>
            <a:off x="8052619" y="6268065"/>
            <a:ext cx="3082414" cy="5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69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CDD12-0D96-4E0E-361F-358A3BDD3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D7BECC-BC26-2010-D95F-7EBB62E8D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84" y="530123"/>
            <a:ext cx="1050085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Νεότερες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Συνδεσιμότητ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εριοχών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fMRI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έφη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risk takers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συνδεσιμότητ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επικλινή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υρήν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nucleus accumbens)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nucleus accumbens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λέκετ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ξιολόγηση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λέκετ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ξιολόγηση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ερεθισμάτων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ικίνδυνη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nucleus accumbens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οκινητές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έντονη σύνδεση μεταξύ των κέντρων ανταμοιβής και συναισθημάτων (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nucleus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accumbens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και αμυγδαλή) και του μετωπιαίου φλοιού σε εφήβους που ρισκάρουν υποδηλώνει μια νευρολογική ανισορροπία που ευνοεί την παρορμητική συμπεριφορά και την αναζήτηση διεγέρσεων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901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32269-C465-BE89-D6CF-23C973AEC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2C1085-E3DB-CF2A-2F97-497A7FA2B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36" y="310449"/>
            <a:ext cx="9542549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εικόνιση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ροσομοιωμένη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οδήγηση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έφη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έλεγ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εράσουν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ορτοκ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nucleus accumbens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nucleus accumbens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ιρετικά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A8001B-8F82-4B57-5AD1-805A5311E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29" y="2764757"/>
            <a:ext cx="1127344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Ωρίμ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νσης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υρήν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accumbens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θυστερημένη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ωρίμ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κογχ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ενήλικους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nucleus accumbens,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κογχ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εριφέρθηκ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έφη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θυστερώντ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στέλλουν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E10FF648-E7C3-54ED-8727-3F11FBD2E3B3}"/>
              </a:ext>
            </a:extLst>
          </p:cNvPr>
          <p:cNvSpPr/>
          <p:nvPr/>
        </p:nvSpPr>
        <p:spPr>
          <a:xfrm>
            <a:off x="3102796" y="2281871"/>
            <a:ext cx="328773" cy="4726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11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0244E-6596-8F51-FCF9-0E2E5EE50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B3DCB2-5D3E-5326-3E3B-D48FBACBB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93" y="135567"/>
            <a:ext cx="11667361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ίσθιος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Βρεγμ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τικός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Φλοιός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(PPC)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Αξιολόγηση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Ρίσκου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PPC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συμμετέχει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ξιολόγηση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κέρδους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PPC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δυσκολεύοντ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ροσ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ρμόσουν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μέγεθος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στοιχημάτων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όσο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ευνοϊκές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άζουν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ολλά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μηλές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λίγ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νότητες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υψηλές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όγκος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PPC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συσχετίζετ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ροθυμί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ρίσκο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 18–88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ετών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ρίσκο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όγκος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PPC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μειώνοντ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ηλικί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9AFD58-34FC-F376-E860-7ABF76A81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83" y="3583113"/>
            <a:ext cx="857439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Ατομικές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φορές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εριφορά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συνδέσεις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φλοιού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άλλες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θορίζουν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είμ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ζητητές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νεων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εμπειριών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(novelty seekers)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έτει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ή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είμ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συγκρ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τημένοι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A96933-8F65-23EA-89CB-0AA043253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961" y="5337439"/>
            <a:ext cx="1095182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ζητούν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ν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lang="el-GR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lang="el-GR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εμπειρίες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λής-ρ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δωτού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ισχυρότερες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δωτού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στέλλουν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ικίνδυνη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5957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6E980-AC09-F67E-CAA0-84857A3D1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DAF213-9605-9AB4-6981-6ECB3873E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4560" y="3059668"/>
            <a:ext cx="13828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Αμυγδ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655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3D2BC-0BB2-6065-7FEF-4B883B9CB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D1AD5-8A43-475D-1EDC-9419BA935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1" y="371823"/>
            <a:ext cx="6591299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λέκετ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ρνητικά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σεξου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τισμό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εριέχετ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έκφρ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άλλοι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ρούμεν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γενικότερ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006A73-8947-CB2B-018C-F5DA1F0FF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346" y="154187"/>
            <a:ext cx="4750003" cy="4334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EA30D7-3432-E0DD-F9AE-A2421C12D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00" y="4132112"/>
            <a:ext cx="3238500" cy="272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92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2AB39-1489-D61D-A9F4-DF84B5BC3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CDEEBC-4A71-3786-B55A-D705189EE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873486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μελετημένος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άμεση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νησυχί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μελλοντικό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γεγονός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ενζοδι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γχολυτικά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Έγχυση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ενζοδι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σημάδι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εκδοχή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SLC6A4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σεροτονινεργική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τέτοιων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τόμων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D9244-C8DA-E280-0498-D83FC95FC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486" y="830427"/>
            <a:ext cx="7772400" cy="5276876"/>
          </a:xfrm>
          <a:prstGeom prst="rect">
            <a:avLst/>
          </a:prstGeom>
        </p:spPr>
      </p:pic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12EBC1AF-F057-2B3D-98CC-DB76F7510178}"/>
              </a:ext>
            </a:extLst>
          </p:cNvPr>
          <p:cNvCxnSpPr>
            <a:cxnSpLocks/>
          </p:cNvCxnSpPr>
          <p:nvPr/>
        </p:nvCxnSpPr>
        <p:spPr>
          <a:xfrm flipV="1">
            <a:off x="4465983" y="5709738"/>
            <a:ext cx="569844" cy="39756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905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545DEC-0BF3-12DA-09DC-66F79AD3C528}"/>
              </a:ext>
            </a:extLst>
          </p:cNvPr>
          <p:cNvSpPr txBox="1"/>
          <p:nvPr/>
        </p:nvSpPr>
        <p:spPr>
          <a:xfrm>
            <a:off x="4236741" y="3059668"/>
            <a:ext cx="3718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Συναίσθημα και το νευρικό σύστημα</a:t>
            </a:r>
            <a:endParaRPr lang="en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59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38126-67FC-BE7A-53AC-67ED548F2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33CBB-8B78-5DA5-FA2B-D45EAB76C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66" y="586483"/>
            <a:ext cx="879298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Αρουρ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άφο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ροσεγγίζουν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νάρκων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γάτ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κεφάλι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Λίγοι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διμερή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λοίμωξης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νόσου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ρουσιάζουν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οικίλ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ελλείμμ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συνήθιστη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ιστοσύνη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269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E42AD-E588-A367-CE86-989E54BFC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452380-3FB3-69C4-0CCF-BAA9F5F23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21" y="474345"/>
            <a:ext cx="11599186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Bechara et al., 1999)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εριλάμ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διμερή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Προσομοί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π.χ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ΚΑΜΙΑ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ομάδ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SCRs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ιλογές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ικίνδυνες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ντική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ίρεση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 αμυγδαλή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ούτε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κέρδη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οφάσεων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 αμυγδαλή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γάγουν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αμφοτερόπλευρη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βλάβη στην αμυγδαλή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χρειάζοντ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τευόμενη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φροντίδ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ικίνδυνες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οδηλώνει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δίκτυο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571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19E06-9F42-3F9E-15EB-0563A926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69EB16-E50C-DC75-CD39-574292ED3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791" y="1717288"/>
            <a:ext cx="6432209" cy="4352622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6230A598-2C2B-5847-F36E-01371FC04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319132" cy="729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Ασθενούς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S.M.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S.M.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μελετημένες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διμερούς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νιώθει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ειλητικές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οκτονί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έδειχνε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είγουσ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εξωτερικό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ερέθισμ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τρόμου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στοιχειωμένο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ένιωθε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τηφόρ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διοξειδίου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σφυξί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S.M.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ρόμοιος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Ερμηνεί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κολουθεί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εξωτερικές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εσωτερικά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σφυξί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81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F5716-51BB-EE43-95D7-5D47B2499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ACC549-7F75-4E76-FB2F-D360A0D09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205" y="3244334"/>
            <a:ext cx="47255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Εξειδίκευση των Ημισφαιρίων στο Συναίσθημα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27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6FFB7-05CC-66B4-0855-E9E7B5001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60F07F-1D6C-460F-7268-711682BFD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588" y="367980"/>
            <a:ext cx="1027614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Συνεισφορά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Αριστερού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ιρίου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λέκοντ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ρνητικά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ιληψί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δεξιάς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ρνητικά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ρνητικών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ευτυχί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D33EA3-A172-5B42-8CD1-070A91A63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588" y="3904697"/>
            <a:ext cx="1162282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εκφράζουν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ευφορικά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ράλυση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άκρων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ροσωρινά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ιτουρικό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νάκλησης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θλίψης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γεγονότ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078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50179-BD9B-8227-3F33-800B08CA5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75E53C-CC2C-9EED-0F1B-043E65DD7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255539"/>
            <a:ext cx="116967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Εξειδίκευση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ιρίου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Έκφρ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λέκοντ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ειδικευμένο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έκφρ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Αυτόνομες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σκηνές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εντονότερες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ρουσιάζοντ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υτόνομη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BA4C2D-289E-E270-0289-D85EDE783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3290501"/>
            <a:ext cx="1156335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Αντίληψη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Λεκτικών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ισθημάτων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δυσκολεύοντ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γνωρίσουν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εκφράσεις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λεκτικών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νοήσουν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εριγράφουν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λάθι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δευτερόλε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εκφράσεων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χειρονομιών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δάκρυ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»,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κούνησε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γροθιά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898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DF958-2C00-C432-AB5C-1D501373C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52B521-47BC-76CD-38A8-2474679C4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2542"/>
            <a:ext cx="1163955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Τόνου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Τόνου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δυσκολί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ομιλητή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ομιλί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άχρωμη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ζητείτ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ουδέτερη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γόρι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ήγε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α»)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ρούμενο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ημένο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θυμωμένο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μονοτον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ροσθέτουν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λεκτικά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«…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0301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A62AC-BFAE-8D42-FA92-7652D4E52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F3A2B5-BBA0-D1D2-BE04-E7802A920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6889" y="3429000"/>
            <a:ext cx="24622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Στρες, Ανοσία και Υγεία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5117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5E6EF-ABB8-F883-A24F-516219C59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00622D-81F0-E0DC-A6E5-11509B5BA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45241"/>
            <a:ext cx="115824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Έννοι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Εξωτερική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συνθήκη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θέτει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συνήθιστες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οτυχί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ένθος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Εσωτερική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γχογόν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νιώθεις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διάφορους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90C2F4-B994-34F5-367F-6471BEE9F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573839"/>
            <a:ext cx="9865265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Ατομικές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Αντίληψη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γχογόν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ρτάτ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θημερινά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γεγονότ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στρεσογόν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κμάζουν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ενθουσι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ένιωθ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ροκλήσεις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οκειμενικό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275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72EAA-03B8-F8DB-5A21-690AD09AC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B14B2F-A70E-965B-6BC2-04BA3E646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250" y="3059668"/>
            <a:ext cx="39774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 Στρες ως Προσαρμοστική Αντίδραση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193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EBDC118-F717-1ABF-D916-6FCA5B1A7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33" y="6673333"/>
            <a:ext cx="119471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92B12D-C867-2DFC-AD60-6E3298F2C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62" y="58848"/>
            <a:ext cx="11048858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 περιλαμβάνει το συναίσθημα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σκέφτετ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οκειμενικές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ισθήσεις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ευτυχί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ενθουσι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λίψη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συνέχει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σκέφτετ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εκφράσεις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συνοδεύουν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ισθήσεις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υψώνοντ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μόγελο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συνοφρυωμένο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μέτω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κοκκίνισμ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θυμό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νείς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εκδηλώνει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φυγή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χτύ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α/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ίθεση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γκάλι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εριλ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λειτουργικός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ορισμός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ρόκειτ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φυσιολογικής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συνοδεύετ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συνοδεύετ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έκφρ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ροσώ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115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65607-38BE-C681-7CCF-0EC4A4976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B4ED43-7F8E-63E5-2D24-3429549F1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67" y="163025"/>
            <a:ext cx="6953249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γχογόν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έλεγχο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λάμου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οηθούν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ντιμετώ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γχογόν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BCE1B-8A58-E707-6C90-C58445447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1" y="3581400"/>
            <a:ext cx="6019799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Άξον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λάμου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όφυσης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ινεφριδίων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(HPA)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άξον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λάμου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όφυσης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ινεφριδίων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οθάλ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όφυση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όφυση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ελευθερώνει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ορμόνες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διεγείρουν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ινεφρίδι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ελευθερώσουν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ορμόνες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ινεφρίνη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νορε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ινεφρίνη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B887F3-2695-FC53-A56B-8D4BD4257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116" y="0"/>
            <a:ext cx="4575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AFF8E-C579-5581-CF23-EFDA9EB5B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36CD69-5770-AF80-E411-E576D402E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158093"/>
            <a:ext cx="112776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Ορμονών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ινεφρίνη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νορε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ινεφρίνη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ελευθερώνουν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γλυκόζη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ρωτεΐνες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γλυκόζη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θεσιμότητ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ελευθέρωση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οηθώντ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ντιμετώ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839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5FCFE-7455-F388-898C-F6FA50396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401C87-D91E-BC52-86A1-5F86CB75C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421840"/>
            <a:ext cx="116205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ρόθεσμο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Ανοσο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οιητικό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ρόθεσμο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οιητικού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οιητικό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εξουδετερώνει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μολυσμέν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κοήθη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τεύει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κτήρι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τεύει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λοιμώξεις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στρεσογόν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40CE1-BEFF-5E85-0ABB-6470826D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3200400"/>
            <a:ext cx="1165479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28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214AE-8BB0-CFEF-1FF3-C2168B23B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74C981-CE18-7591-3D8F-FFC0C9610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5620" y="3244334"/>
            <a:ext cx="32407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Αρνητικές Επιδράσεις του Στρες</a:t>
            </a:r>
          </a:p>
        </p:txBody>
      </p:sp>
    </p:spTree>
    <p:extLst>
      <p:ext uri="{BB962C8B-B14F-4D97-AF65-F5344CB8AC3E}">
        <p14:creationId xmlns:p14="http://schemas.microsoft.com/office/powerpoint/2010/main" val="3568546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B6312-40B1-5F9E-AFE4-06CE5DE75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F82258-9ECA-49DD-BCAD-A6EB7FDF6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715692"/>
            <a:ext cx="1036320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Αντιμετώ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ρόθεσμου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κροχρόνιου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ρμοσμένος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ρόθεσμο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ράξει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υξήσει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όρεξη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σεξου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ιθυμί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όδοση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ντλήσει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διάθεσης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ρόθεσμο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ενισχύει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νοσολογική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CFFB2B8C-5958-E44F-F4ED-DF264F85990F}"/>
              </a:ext>
            </a:extLst>
          </p:cNvPr>
          <p:cNvSpPr/>
          <p:nvPr/>
        </p:nvSpPr>
        <p:spPr>
          <a:xfrm>
            <a:off x="8991600" y="4743450"/>
            <a:ext cx="1219200" cy="1333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346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9E186-7F69-7B82-335C-68F22E723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5ECF3B-4264-2103-CABE-6A4FF6068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14300"/>
            <a:ext cx="10744200" cy="701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Ανοσοκ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Three Mile Island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υρηνικό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τύχημ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Three Mile Island: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κάτοικοι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χειρότερη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όδοση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δοκιμ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συγκέντρωσης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Έξι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ριθμοί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Β-κυττάρων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Τ-κυττάρων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NKC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Χηρεί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Πρόσφ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χήρες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ιδείνωση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Φοιτητές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εξετάσεις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νοσολογικές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λοιμώξεις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ούλωση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ληγών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Πείρ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κρυολόγημ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Υγιή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κρυολογήμ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μόλυνσης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ρτήθηκε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νέφερ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λοίμωξης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D6EC-864E-A0D1-3FDB-4BB95D82A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444" y="1943100"/>
            <a:ext cx="5005056" cy="4165600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0F9C6BD6-B1E2-4C47-8222-1D9598A648D6}"/>
              </a:ext>
            </a:extLst>
          </p:cNvPr>
          <p:cNvSpPr/>
          <p:nvPr/>
        </p:nvSpPr>
        <p:spPr>
          <a:xfrm>
            <a:off x="5929644" y="5822950"/>
            <a:ext cx="914400" cy="2857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88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A1E7D-B97E-6BF5-F243-976B2BECE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D99AB8-04CE-611C-A6A1-EE440F5ED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" y="1100944"/>
            <a:ext cx="1095375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ρτηρι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λάψει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λωτότητ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ξινομήθηκ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μετρώντ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45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71%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19%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5836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8F372-592D-B81A-FB73-E9ECECE3D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ACCC26-36D9-CE3A-EC62-4BD99A5A5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18153"/>
            <a:ext cx="12192000" cy="729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οδεκτή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Walter Cannon (1942)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έδειξε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Cannon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ρότεινε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ουντού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Ξέρουμε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ημένου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οδηγήσουν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ιφνίδιο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θάν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συστέλλεται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γρήγορ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ελάχιστο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θόλου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Άντζελες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1994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γκόσμιο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2006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ειγόντων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άνδρες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σχεδόν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ίκες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Los Angeles Rams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Super Bowl 1980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15%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άνδρες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27%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ίκες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Νίκη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Chicago Cubs 2016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108χρονη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λίγες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(spring daylight savings)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ημέρες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ιστροφή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φθινό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56442-DA3E-ED13-CD62-BE0C38F9B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0" y="3702050"/>
            <a:ext cx="3860800" cy="2997200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9BAEA98F-B0C4-66C2-1191-8814D6903D75}"/>
              </a:ext>
            </a:extLst>
          </p:cNvPr>
          <p:cNvSpPr/>
          <p:nvPr/>
        </p:nvSpPr>
        <p:spPr>
          <a:xfrm>
            <a:off x="6896100" y="3962400"/>
            <a:ext cx="1295400" cy="571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27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0DCFE-02F8-8A79-D22E-6F7D08731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FA9D83-9C1A-E068-E85C-EC98B6846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7363"/>
            <a:ext cx="62484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όγκος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ετεράνους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Βιετνάμ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PTSD,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φλοιϊκός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νιστηρίων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Συνοδευόμεν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ελλείμμ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ρόθεσμης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σθένηση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ορμονικά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δεδομέν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έγχυση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ιθήκων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τέστρεψε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Ηλικιωμένοι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14%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33FACB-BB73-356F-02E8-F393C0091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0" y="533043"/>
            <a:ext cx="5415705" cy="2127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128952-2B87-3010-3E3C-A73E154ADF77}"/>
              </a:ext>
            </a:extLst>
          </p:cNvPr>
          <p:cNvSpPr txBox="1"/>
          <p:nvPr/>
        </p:nvSpPr>
        <p:spPr>
          <a:xfrm>
            <a:off x="6096000" y="3736042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PTSD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PTSD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μηλότερ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ριθμό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γλυκοκορτικοειδών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Ερμηνεί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PTSD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έκκριση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τεύσει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23427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3A93D-52AE-C225-433A-7B9309CFB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FAC472-D392-609E-97C2-A29C00D6E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553" y="146895"/>
            <a:ext cx="11784893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Βελτίωση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ελτιώσει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AIDS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Τ-κύττ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ίδευσης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λάρωσης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λάρωσης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οσοστά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θνησιμότητ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ηλικιωμένους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ξεκάθ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οσοστά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ελτίωση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συμμετέχοντες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υιοθέτησ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συνήθειες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ζωής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κευτικές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άσεις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ιστήμιο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χειρουργικής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όγκου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ρκίνου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γχολυτικού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+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ντιφλεγμονώδους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οσοστό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όγκου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δοκιμές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εξέλιξη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768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A7F390-BEE8-2E03-486F-592033AB0B71}"/>
              </a:ext>
            </a:extLst>
          </p:cNvPr>
          <p:cNvSpPr txBox="1"/>
          <p:nvPr/>
        </p:nvSpPr>
        <p:spPr>
          <a:xfrm>
            <a:off x="4236741" y="3059668"/>
            <a:ext cx="472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Αυτόνομη και Μυϊκή Εμπλοκή στο Συναίσθημα</a:t>
            </a:r>
            <a:endParaRPr lang="en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031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767C-036B-6C16-8765-1D5815B27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789A78-F34C-2F90-22BB-B3FF059E4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210" y="3059668"/>
            <a:ext cx="50195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Κοινωνικοί, Προσωπικοί και Γενετικοί Παράγοντες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6847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8E7B7-C0C7-1FD5-F274-D992F2054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428503-7992-8AFF-2488-7D5BC20F2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210738"/>
            <a:ext cx="107190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οστήριξη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οστήριξη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μηλότερ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οσοστά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θνησιμότητ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διάφορους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ληθυσμούς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Three Mile Island: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μηλότερο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ορμονών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τοίκους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2DCA52-6BCC-81D8-AF91-A1A275DAC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2953943"/>
            <a:ext cx="1122045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εχθρικά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οδέχοντ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όγνωση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ισιοδοξί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συννοσηρότητ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διάθεσης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ρκίνου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οδήγησε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τάθλιψη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θέτει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ρκίνο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ντίστροφο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κυτοκίνες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ελευθερώνοντ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λέσουν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τάθλιψης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4533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EC175-79BB-A57C-8A46-2B1CA7475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1F9C86-0896-96FA-FABF-CD5ABEC0B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289679"/>
            <a:ext cx="64389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Ατομικές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Ανοσολογική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όκριση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ρνητικά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εθελοντές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EEG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ριστερό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ντισωμάτων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269AC2-2DA9-93A8-C079-F7630B650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612" y="741739"/>
            <a:ext cx="5034187" cy="25019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6DE1B2C-686F-3582-284C-80194DF01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3429000"/>
            <a:ext cx="11531598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HIV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Εξέλιξη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Άνδρες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HIV: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HIV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εάν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εσωστρεφείς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εξωστρεφείς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εσωστρεφείς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HIV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θόλου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Τ-κύττ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εσωστρεφείς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ινεφρίνη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νορε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ινεφρίνη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νορε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ινεφρίνη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HIV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μετρήθηκε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συνολικά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υτόνομης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εσωστρεφείς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4754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E2D25-7720-0C0D-F3A8-1EC6A617F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52FBAB-8742-7E64-4ABD-8A23928E1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43677"/>
            <a:ext cx="868462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Κληρονομικότητ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λωτότητ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εσωστρέφει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μέτρι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κληρονομήσιμ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λωτότητ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300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Σουηδούς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διδύμους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έδειξε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32%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γενετικό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9262B5-15AF-F116-07DA-38C8208F1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290501"/>
            <a:ext cx="11430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Σχετίζοντ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NPY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γονίδιο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Κωδικο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τίδιο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εκδοχή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ρνητικά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φορτισμένες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ρνητικά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οδυνηρό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ερέθισμ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ιρρε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τάθλιψη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FA57C5-DEAD-067B-16E7-6B6FFBD6C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14323"/>
            <a:ext cx="104221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NPY 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λειτουργεί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«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φρένο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 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κέντρο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l-GR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και τον υποθάλαμο</a:t>
            </a:r>
            <a:r>
              <a:rPr lang="el-GR" altLang="en-US" dirty="0">
                <a:latin typeface="Calibri" panose="020F0502020204030204" pitchFamily="34" charset="0"/>
                <a:cs typeface="Calibri" panose="020F0502020204030204" pitchFamily="34" charset="0"/>
              </a:rPr>
              <a:t>/υπόφυση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ντιστ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θμίζοντ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γχογόνες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CRH 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μετριάσει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ολική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6707585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5881B-3B30-26D9-DE64-AC0F63909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A9D60-2280-870B-18B9-F15467550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0"/>
            <a:ext cx="116205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Έκφρ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ιγενετικές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OXTR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υτοκίνης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στρεσογόν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συνέντευξη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μεθυλίωση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OXTR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υξήθηκε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10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90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Ερμηνεί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ριθμού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οξυτοκίνης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υτοκίνη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διάρκει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E1F525-6EF3-8823-AA65-485C93873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4585038"/>
            <a:ext cx="1051679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εράσουν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ογόνους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ιγενετικών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Αρσενικά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οντίκι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νειλημμέν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μητέρ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εμφάνισ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ενηλικίωση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στρεσογόνες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τηρήθηκ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ογόνους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συνοδευότ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μεθυλιωτικές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9833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C4E9D-DC72-9E74-FA16-78AC3123C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8AB9A3-2B55-49A9-89CA-6DEAE313F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9248" y="3429000"/>
            <a:ext cx="41335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 Πόνος ως Προσαρμοστικό Συναίσθημα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2822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14D3B-4792-E197-C8C7-1C4975CD2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19A46D-AED7-201B-787B-69325697C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05341"/>
            <a:ext cx="1148962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όνου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ροειδο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ζεστός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ούτσι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φουσκάλες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χρειάζετ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συγγενή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νειλημμέν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οφεύγουν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ικίνδυνες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ρήξη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σκωληκοειδούς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ενθυμίζει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νάγκη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στάσης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συγγενή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ονδυλική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τηφόρες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9553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85353-3527-FBFA-23E9-F1843DC2B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6F3D35-09BD-258B-6DB9-62AC2F946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56337"/>
            <a:ext cx="984853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στενής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σχέσης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εριγράφουμε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φερόμ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503F9B-4211-F59C-2D93-B98E87B51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717095"/>
            <a:ext cx="10458248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ρόθεσης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ερμηνεί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εσκεμμέν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ονάει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οδύνης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θορίζετ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.» — Beecher.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ολιτισμικές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τοκετός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ώδυνος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ιστρέφει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δουλειά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Anzio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΄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γκόσμιος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Πόλεμος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68%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τισμένων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τιωτών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ρνήθηκ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ονάνε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ήθελ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17%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χειρουργικά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τέτοι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α».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τιώτες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έζησ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6685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CD1CB-B207-CC21-17F8-2D95E6E08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8FFB6E-8BE5-BB70-6E3F-9DC640E6D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" y="0"/>
            <a:ext cx="70866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λούσιες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ρόσθιο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γωγίου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(anterior cingulate cortex, ACC)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ACC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ιθήκους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ροσδοκί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AABFF-3672-7516-FBF5-C756A50FB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0" y="0"/>
            <a:ext cx="4749800" cy="46101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3F2C5F4-A397-F562-987A-044EC909F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" y="4378226"/>
            <a:ext cx="655705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Άμεσες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ενδείξεις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ACC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κωδικο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όνου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δυσάρεστη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Εκτίμηση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625436A-8E95-CF6F-3BB4-F9E13C10F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8212" y="4340126"/>
            <a:ext cx="548283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Ακετ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μινοφ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παρακεταμόλη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όκριση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μινοφ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Συμμετέχοντες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σθενημένες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ξιολόγησ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953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54373-8684-FD21-EF82-CE818DD7E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DDE049-4991-7988-155A-7B5D0BFBC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658898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Πόνος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ξιολόγηση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συνεχιστεί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ξιολογείτ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σχεδιάζοντ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CCB4BE-7F82-F213-8A1C-60E5C4777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3883790"/>
            <a:ext cx="742055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ισθητηρι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όνου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ισθητηρι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ντίληψη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οτομή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νιώθουν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στοιχείο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E686A6D1-808F-F37D-CA95-481410CE61E3}"/>
              </a:ext>
            </a:extLst>
          </p:cNvPr>
          <p:cNvSpPr/>
          <p:nvPr/>
        </p:nvSpPr>
        <p:spPr>
          <a:xfrm>
            <a:off x="2724150" y="2736175"/>
            <a:ext cx="570341" cy="6928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88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1C000-D2AB-D3BF-6775-900E93D8A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A301AF4D-4165-F5B6-E8E8-FB546108C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089" y="335845"/>
            <a:ext cx="7601415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στοιχείο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θητικού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νευρικού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θητικό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ιδρωτο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δένων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στέλλει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έψη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συστέλλει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εριφερικά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ιμοφόρ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ρτηρι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ίεση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εκτρέ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μύες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θητικό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διεγείρει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ινεφρίδι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ελευθερώσουν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ορμόνες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ίτερ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τέλος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θητικό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έψη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θητικό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ροετοιμάζει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“fight or flight”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θητικό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τηρεί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θιστά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C2FEC-5F3B-B06F-668D-4BB43463D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204" y="0"/>
            <a:ext cx="2884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638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AE0AA-1FC6-3F72-626C-9B88A4240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E95097-631E-BAB3-FB76-906DB8835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037" y="3244334"/>
            <a:ext cx="36159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Βιολογικές Ρίζες της Επιθετικότητας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7680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18197-54C4-148D-F430-056F69B95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8BFBB9-9652-35D7-D21B-7681F085C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37287"/>
            <a:ext cx="1148551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=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ρόθεση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λάψει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συμφωνούν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φωνούν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τηγοριο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D6CB33-6C0A-70B8-5ECF-63057BC3E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681229"/>
            <a:ext cx="643849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Θηρευτική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(predatory aggression)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ιτίθετ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σκοτώνει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θήρ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ρομελετημένη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ρόκλητη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Ψυχρή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μυντική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(affective aggression)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8500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CC45E95-040D-BCD3-98E6-CE7A5CA14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7346"/>
            <a:ext cx="7467600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Αντίστοιχοι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χρήσιμοι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Συντελεστική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(instrumental aggression)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ρόκλητη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ψυχρή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ιφέρει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όφελος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(impulsive aggression)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προσθενεργός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(proactive)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συντελεστική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(reactive)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3091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109FD-859B-D71C-C598-1A0FDBF98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5BD4F17A-CBBD-969C-405A-A0CB94656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029" y="3244334"/>
            <a:ext cx="44179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 Ρόλος του Εγκεφάλου στην Επιθετικότητα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391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B8DC4-4BA7-7C00-3BBE-EAD3ED9F8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BA67C8-B7F3-98C5-6C79-C67DCC789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1095794"/>
            <a:ext cx="10395987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οθάλ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Πρωτογενής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Εκκινητής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οθάλ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εκκινητής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λάμου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γάτες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ιθήκους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τογενετική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κρίσιμες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ρόσθι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κοιλιο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κοιλιομεσολό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λάμου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οθάλ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ιότερ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γίνοντ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χειρουργικές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ενδείξεις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οργάνωση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οντίκι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3098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E1169-73C6-731D-E627-6D3FB26EE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7E7309-5958-DEFB-9743-690C714EC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8397"/>
            <a:ext cx="1183005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Κύκλος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Ανίχνευσης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ειλής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κεντρικό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νιχνεύει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στροφή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ελτίωσε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νεξέλεγκτη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α»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33%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100%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fMRI: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οικίλλει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εκρηκτική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ψυχρή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άθει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ντικοινωνική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εκτίθεντ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ιντεο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ιχνίδι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τηλεόρ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4319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310AE-D238-AA28-CE26-5225EE0DA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406B0-D9F7-2AE5-30C1-1E2F4143E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50"/>
            <a:ext cx="11696699" cy="701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Έλεγχος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έλεγχο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κινδύνου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άνδρες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ίκες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εξήγησε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77%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ντικοινωνικής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άνδρες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στείλει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οθάλ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δολοφόνων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δολοφόνους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δολοφόνους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ψυχρούς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ρομελετημένους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συλληφθεί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22%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ράξει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εγκλήμ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ελλείμμ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εκδηλώνουν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οτυγχάνει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οστηρίζει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έλεγχο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ρορμήσεων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διευκολύνει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0355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E0DBE-9D34-3481-017E-8BB5E91E5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7B3DDF-0B77-1B03-8AC6-97C9DA6FB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743" y="3059668"/>
            <a:ext cx="15465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925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6D5DF-2EAA-93FB-BD34-F7E2F4BCB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F2B7A6-475F-5188-04D4-CE3822C3D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443841"/>
            <a:ext cx="1077243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τεκμηριωμένος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Ευνουχισμός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ρσενικού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ίου-άλφ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Χορήγηση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ώλειες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ρσενικούς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ιθήκους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εκδίωξη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συσχετιστεί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θηλυκά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λίγες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88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48D79-2658-54F9-B364-50BCCBF9A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3AEF98-4CB8-7806-2213-52B5871E6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790994"/>
            <a:ext cx="114681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Πειρ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Προσομοιώσεις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άμεση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δύσκολη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ροσομοιώσεων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άνδρες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φοιτητές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συσχετίστηκ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ηλεκτροσόκ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ροκλητικό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συνεργάτη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δοχικές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ενδογενής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χορηγούμενη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→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ντιδράσεις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θυμού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διευκολύνουν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188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E8A59-350A-52F1-53B9-3D4B10E47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A43DB6-EDF6-83BA-407E-7A1A5746581D}"/>
              </a:ext>
            </a:extLst>
          </p:cNvPr>
          <p:cNvSpPr txBox="1"/>
          <p:nvPr/>
        </p:nvSpPr>
        <p:spPr>
          <a:xfrm>
            <a:off x="429321" y="474345"/>
            <a:ext cx="1047657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μυϊκή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συμμετέχει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εξωτερική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έκφρ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μόγελο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φυγή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ίθεση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μυϊκή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νών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τικών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ντιδράσεων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μυικ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ς τόνος/σωματική τάση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ροετοιμάζει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δράσουμε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λέσει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ονοκέφ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γράφουμε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τελευτ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στιγμή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υτόνομη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μυϊκή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ρμοστική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ροετοιμάζει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νάγκη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οηθά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εκτέλεση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τάλληλης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υτόνομη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μυϊκή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φύση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ντικείμενο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μάχης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γωνιστικές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ζητήμ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κινητήριος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ιστημονικής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ροόδου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σε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σχ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με το συναίσθημα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914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DA6F9-1B81-A679-AD46-D2FE79ECB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F5B563-9446-D6D0-BF0D-A25CB259E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22935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Ανθρώ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σισμένες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οινικά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μητρώ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άνδρες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εγκλήμ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τουμένους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σκληροί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τούμενους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ίκες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τούμενες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συσχετίστηκ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φύση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εγκλημάτων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400081-4FF9-B8B5-BC97-1A2EED460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4194930"/>
            <a:ext cx="1023562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μάχη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Αιτί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οστηρίζουν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Πράγμ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νίκη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θλητικό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κολούθηση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νίκης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ομάδ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κτορικού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τίτλου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(MD).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οκλείει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9901D4-EDB6-ED03-21D6-FCB086CAD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636" y="0"/>
            <a:ext cx="5557613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138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B4854-D55B-D601-BAAB-130AB520D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465154-D949-9865-D0E7-903746764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31939"/>
            <a:ext cx="863448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ρτάτ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εξετάζοντ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εξηγηθεί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5874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EE786-D930-177E-8231-E282294A1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0939E0-2CE9-CBC3-EC74-73344580D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7017" y="3059668"/>
            <a:ext cx="26379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 και Κορτιζόλη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7766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D4669-A41B-A66C-257F-8732C8D82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6A277-9C84-EBE9-72E7-C57B731AA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7001"/>
            <a:ext cx="12192000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ομάδες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δέσμευση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ιθήκους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ικίνδυνες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κλιμάκωση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ενεργειών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ίθηκοι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λκοολικούς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άνδρες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6231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35F00-B85B-807A-7972-DA656B5E0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5C8A9A-29EE-D821-6A2D-8A422945D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28343"/>
            <a:ext cx="1094556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ελευθερώνετ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άνδρες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τούμενους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πως θα περιμέναμε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όμως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ράξει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εγκλήμ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σχετιζότ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ιώσει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εύρημ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κορίτσι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γόρι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5582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0E490-3511-EFCA-844B-E4A1D1FCD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78451F-6DBD-75CF-5A64-C05D63728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22747"/>
            <a:ext cx="115824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Αλληλε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ντίρρο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ορμονών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οθάλ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έκφρ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διευκολύνουν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οφυγή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έκφρ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διευκολύνουν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Σύμφων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κορτιζόλης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ροδιάθεση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ροδιάθεση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στείλει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διοχέτευση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τισμένη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5123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95148-40F1-52F1-4719-DF3A478A4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FEAB2A-AE48-178F-7D94-DBFCEA305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2792"/>
            <a:ext cx="10814627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ρόσθετων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στών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σύνδεση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γωνιστική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κινητο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ζήτηση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GABA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α-α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ουτυρικό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λληλε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ράγοντες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5470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92BD0-F634-CFBA-6964-A4E404492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DE6825-E3DE-0D63-9052-409B56BA3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462" y="3429000"/>
            <a:ext cx="34610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Κληρονομικότητα και Περιβάλλον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133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FF7DC-7C26-D318-DBE0-23C770356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12CB84-6CF1-8B15-9F36-E8D0BE27C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89679"/>
            <a:ext cx="9793194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50%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λητότητ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50%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εξωοικογενει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λλοντικές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ιρροές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σχετιζόμεν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ρόσθιου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μελετημέν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σεροτονινεργική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μινεργική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μετάδοση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4262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0709A-72C3-E2C3-7F12-99F019571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97944C1-ECB0-FC2E-415E-220F2793E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7346"/>
            <a:ext cx="11435695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Ρύθμιση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στών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5HTT / SLC6A4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DAT1 / SLC6A4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κωδικο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ρωτεΐνες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ιστρέφουν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MAOA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Κωδικο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μινοξειδάση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ένζυμο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σεροτονίνη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λληλόμορφοι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(“MAOA-L”):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ενζύμου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συνδεθεί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ολεμιστή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AR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νδρογόνων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Δεδομένου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τεστοστερόνης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μενόμενο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AR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λληλόμορφ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ρορμητική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08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5220D-9F3A-FFAC-C548-B05D8472A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4706D7-00D0-DD49-769B-F62A4A01B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096" y="3244334"/>
            <a:ext cx="44959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 Ρόλος της Ανατροφοδότησης από το Σώμα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4248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A64DA-164A-C1F9-7232-BD46420AD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BE3F837-F616-28BC-5489-C48C01C4E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97791"/>
            <a:ext cx="849386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λλοντικοί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ράγοντες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θέτουν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λλοντικής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δυσμενές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οικογενει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κοινωνικοοικονομικό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020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D0FC9-0202-DBF8-D27F-9DD431EFB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995344D-A352-F7B0-F1CC-46E1D3FC4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296592"/>
            <a:ext cx="607695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Αλληλε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άλλοντος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ιρροή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κληρονομικότητ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λοκη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λληλοεξ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ρτώμενη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τεκμηριωμένο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MAOA-L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σύνδεσή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MAOA-L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ηλικί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FC9A44-BE9E-C959-674B-CC8828E30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93750"/>
            <a:ext cx="56515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18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6E735-AF46-AB59-DDD9-E5BE0E487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CDF101-E77D-9357-1840-4436BF302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026" y="335845"/>
            <a:ext cx="11346934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James–Lange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οστηρίζει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ροκύ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ροηγείτ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ντιστοιχούν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μοτί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Albert Ax (1953),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συμμετέχοντες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είτε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εξοργίστηκ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λητικό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τιστή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είτε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ήθηκ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ηλεκτρικού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σοκ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στάσεις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συνοδεύτηκ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μοτί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φυσιολογικής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σύμφωνες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James–Lange.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Schachter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Singer (1962)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ρότειν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ντίθετη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οστηρίζοντ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σίζετ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εκτίμηση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ηρεάζει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έδειξε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άνθρω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εύκολ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ρερμηνεύσουν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ισθήμ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νάλογ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άνδρες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μιλούσ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ελκυστική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ντευόμενη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γέφυρ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έγρ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ιστορίες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σεξου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εριεχόμενο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τηλεφωνήσουν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σύγκριση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άνδρες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μίλησ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διάσχιση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γέφυρ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θορίσει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σωστή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844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6638</TotalTime>
  <Words>6714</Words>
  <Application>Microsoft Macintosh PowerPoint</Application>
  <PresentationFormat>Widescreen</PresentationFormat>
  <Paragraphs>957</Paragraphs>
  <Slides>81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Fanis Panagiotaropoulos</dc:creator>
  <cp:lastModifiedBy>Theofanis Panagiotaropoulos</cp:lastModifiedBy>
  <cp:revision>489</cp:revision>
  <dcterms:created xsi:type="dcterms:W3CDTF">2025-10-09T09:31:13Z</dcterms:created>
  <dcterms:modified xsi:type="dcterms:W3CDTF">2025-11-27T07:04:22Z</dcterms:modified>
</cp:coreProperties>
</file>