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6"/>
  </p:notesMasterIdLst>
  <p:sldIdLst>
    <p:sldId id="356" r:id="rId2"/>
    <p:sldId id="393" r:id="rId3"/>
    <p:sldId id="391" r:id="rId4"/>
    <p:sldId id="392" r:id="rId5"/>
    <p:sldId id="394" r:id="rId6"/>
    <p:sldId id="395" r:id="rId7"/>
    <p:sldId id="396" r:id="rId8"/>
    <p:sldId id="397" r:id="rId9"/>
    <p:sldId id="398" r:id="rId10"/>
    <p:sldId id="399" r:id="rId11"/>
    <p:sldId id="400" r:id="rId12"/>
    <p:sldId id="433" r:id="rId13"/>
    <p:sldId id="401" r:id="rId14"/>
    <p:sldId id="402" r:id="rId15"/>
    <p:sldId id="403" r:id="rId16"/>
    <p:sldId id="404" r:id="rId17"/>
    <p:sldId id="405" r:id="rId18"/>
    <p:sldId id="406" r:id="rId19"/>
    <p:sldId id="407" r:id="rId20"/>
    <p:sldId id="408" r:id="rId21"/>
    <p:sldId id="409" r:id="rId22"/>
    <p:sldId id="410" r:id="rId23"/>
    <p:sldId id="411" r:id="rId24"/>
    <p:sldId id="412" r:id="rId25"/>
    <p:sldId id="495" r:id="rId26"/>
    <p:sldId id="413" r:id="rId27"/>
    <p:sldId id="414" r:id="rId28"/>
    <p:sldId id="415" r:id="rId29"/>
    <p:sldId id="416" r:id="rId30"/>
    <p:sldId id="417" r:id="rId31"/>
    <p:sldId id="418" r:id="rId32"/>
    <p:sldId id="419" r:id="rId33"/>
    <p:sldId id="420" r:id="rId34"/>
    <p:sldId id="421" r:id="rId35"/>
    <p:sldId id="422" r:id="rId36"/>
    <p:sldId id="423" r:id="rId37"/>
    <p:sldId id="424" r:id="rId38"/>
    <p:sldId id="425" r:id="rId39"/>
    <p:sldId id="426" r:id="rId40"/>
    <p:sldId id="496" r:id="rId41"/>
    <p:sldId id="427" r:id="rId42"/>
    <p:sldId id="428" r:id="rId43"/>
    <p:sldId id="429" r:id="rId44"/>
    <p:sldId id="434" r:id="rId45"/>
    <p:sldId id="430" r:id="rId46"/>
    <p:sldId id="431" r:id="rId47"/>
    <p:sldId id="432" r:id="rId48"/>
    <p:sldId id="435" r:id="rId49"/>
    <p:sldId id="436" r:id="rId50"/>
    <p:sldId id="437" r:id="rId51"/>
    <p:sldId id="438" r:id="rId52"/>
    <p:sldId id="439" r:id="rId53"/>
    <p:sldId id="440" r:id="rId54"/>
    <p:sldId id="441" r:id="rId55"/>
    <p:sldId id="442" r:id="rId56"/>
    <p:sldId id="443" r:id="rId57"/>
    <p:sldId id="444" r:id="rId58"/>
    <p:sldId id="445" r:id="rId59"/>
    <p:sldId id="446" r:id="rId60"/>
    <p:sldId id="447" r:id="rId61"/>
    <p:sldId id="448" r:id="rId62"/>
    <p:sldId id="449" r:id="rId63"/>
    <p:sldId id="450" r:id="rId64"/>
    <p:sldId id="451" r:id="rId65"/>
    <p:sldId id="452" r:id="rId66"/>
    <p:sldId id="453" r:id="rId67"/>
    <p:sldId id="454" r:id="rId68"/>
    <p:sldId id="455" r:id="rId69"/>
    <p:sldId id="456" r:id="rId70"/>
    <p:sldId id="457" r:id="rId71"/>
    <p:sldId id="458" r:id="rId72"/>
    <p:sldId id="459" r:id="rId73"/>
    <p:sldId id="460" r:id="rId74"/>
    <p:sldId id="461" r:id="rId75"/>
    <p:sldId id="462" r:id="rId76"/>
    <p:sldId id="463" r:id="rId77"/>
    <p:sldId id="464" r:id="rId78"/>
    <p:sldId id="465" r:id="rId79"/>
    <p:sldId id="466" r:id="rId80"/>
    <p:sldId id="467" r:id="rId81"/>
    <p:sldId id="468" r:id="rId82"/>
    <p:sldId id="469" r:id="rId83"/>
    <p:sldId id="470" r:id="rId84"/>
    <p:sldId id="471" r:id="rId85"/>
    <p:sldId id="472" r:id="rId86"/>
    <p:sldId id="473" r:id="rId87"/>
    <p:sldId id="474" r:id="rId88"/>
    <p:sldId id="475" r:id="rId89"/>
    <p:sldId id="476" r:id="rId90"/>
    <p:sldId id="477" r:id="rId91"/>
    <p:sldId id="478" r:id="rId92"/>
    <p:sldId id="479" r:id="rId93"/>
    <p:sldId id="480" r:id="rId94"/>
    <p:sldId id="481" r:id="rId95"/>
    <p:sldId id="482" r:id="rId96"/>
    <p:sldId id="483" r:id="rId97"/>
    <p:sldId id="484" r:id="rId98"/>
    <p:sldId id="485" r:id="rId99"/>
    <p:sldId id="486" r:id="rId100"/>
    <p:sldId id="487" r:id="rId101"/>
    <p:sldId id="488" r:id="rId102"/>
    <p:sldId id="489" r:id="rId103"/>
    <p:sldId id="490" r:id="rId104"/>
    <p:sldId id="491" r:id="rId105"/>
  </p:sldIdLst>
  <p:sldSz cx="12192000" cy="6858000"/>
  <p:notesSz cx="6858000" cy="9144000"/>
  <p:defaultTextStyle>
    <a:defPPr>
      <a:defRPr lang="en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22"/>
    <p:restoredTop sz="94666"/>
  </p:normalViewPr>
  <p:slideViewPr>
    <p:cSldViewPr snapToGrid="0">
      <p:cViewPr>
        <p:scale>
          <a:sx n="82" d="100"/>
          <a:sy n="82" d="100"/>
        </p:scale>
        <p:origin x="504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C4FDD-CA2C-CC4C-91A7-879A892B39FD}" type="datetimeFigureOut">
              <a:rPr lang="en-US" smtClean="0"/>
              <a:t>11/20/25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4DC98-209E-6E4C-BC38-FD0DA085F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71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CE60F-24D4-96B7-4F0D-2E31C185A1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ABE4D4-246F-8EE6-6DB8-A8A15550D4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89613-797A-BBB3-0D1C-94960DAF3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0540-409D-1143-9EFA-EB0E38192209}" type="datetimeFigureOut">
              <a:rPr lang="en-FR" smtClean="0"/>
              <a:t>11/20/25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239BE-7309-A181-4B95-51FD436AD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D2D82-5D08-2339-18F5-C2E7731EF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ADFF-DED3-5A49-A95D-C79A003C31D1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673535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E4E46-0A17-39F3-A944-D558A1552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2CBD46-B9C1-DBAF-64A8-42D042EBC0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ECE0E-DCEB-970D-2714-EC13EBF74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0540-409D-1143-9EFA-EB0E38192209}" type="datetimeFigureOut">
              <a:rPr lang="en-FR" smtClean="0"/>
              <a:t>11/20/25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1976B-32DA-AFC9-90A3-C87D5F1AD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B307AC-4825-0554-2857-81D740D76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ADFF-DED3-5A49-A95D-C79A003C31D1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655650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40E2F0-7E1A-22BA-23AB-8F99706BF8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773DC7-6F8B-FAE5-B3E9-67F43CAC8B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047C8-40AD-105F-E303-FEF0BF536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0540-409D-1143-9EFA-EB0E38192209}" type="datetimeFigureOut">
              <a:rPr lang="en-FR" smtClean="0"/>
              <a:t>11/20/25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1794E-ADE2-4BE3-2781-FA53DD7E7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6D43A-E42E-EA82-BF48-9FB1BC59E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ADFF-DED3-5A49-A95D-C79A003C31D1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12323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04D8F-D7E6-36F4-AC19-A60B7FC32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C9E32-C243-963F-FE08-0878259B35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ED50E-E4D6-D227-7B72-376C458BD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0540-409D-1143-9EFA-EB0E38192209}" type="datetimeFigureOut">
              <a:rPr lang="en-FR" smtClean="0"/>
              <a:t>11/20/25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C26D4-DBC0-3E02-4305-23CC5F339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89ABD-AA1E-3029-76E3-36B42573A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ADFF-DED3-5A49-A95D-C79A003C31D1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378849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53714-E1D1-0B7E-FF12-32E32970E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20C68B-6750-386D-3970-825F17457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BAF7B-B413-8CBC-8D1B-696558CCA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0540-409D-1143-9EFA-EB0E38192209}" type="datetimeFigureOut">
              <a:rPr lang="en-FR" smtClean="0"/>
              <a:t>11/20/25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B113F-947F-7A5B-6C34-8734D1736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2DEF1-7637-5143-8D30-930A6BAA7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ADFF-DED3-5A49-A95D-C79A003C31D1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48439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16B94-5925-43E7-AF08-FAD8B643F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FBF11-B8F7-74FB-8C2C-6648FC4DED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2CC5E1-9090-EADC-B443-4A445771CF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BF49CE-B665-07DF-E27F-42612A87E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0540-409D-1143-9EFA-EB0E38192209}" type="datetimeFigureOut">
              <a:rPr lang="en-FR" smtClean="0"/>
              <a:t>11/20/25</a:t>
            </a:fld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C0116D-814A-594B-FE95-F39EEC626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D69B40-A538-026D-7A7D-C662E25B0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ADFF-DED3-5A49-A95D-C79A003C31D1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778609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DB50B-8658-F848-D074-B4B60C185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DD2EC3-D6F9-286E-271C-6BDFEBC6D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BC4488-B80E-1A35-E43E-740521CBF2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579F53-2D30-1F7F-0EBB-38F02942D7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67721C-52A0-C19F-CDF3-4D1CEADA56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1925E3-95A8-2868-F196-8F26CD105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0540-409D-1143-9EFA-EB0E38192209}" type="datetimeFigureOut">
              <a:rPr lang="en-FR" smtClean="0"/>
              <a:t>11/20/25</a:t>
            </a:fld>
            <a:endParaRPr lang="en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64F2A3-BC81-943A-BF95-BB756C2DA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3F2A48-2C5B-F195-5FB3-8547D021F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ADFF-DED3-5A49-A95D-C79A003C31D1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43280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E70EF-F2B2-0B4F-6195-0EC6271A2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A66608-9DAA-58A7-0456-BD6E37884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0540-409D-1143-9EFA-EB0E38192209}" type="datetimeFigureOut">
              <a:rPr lang="en-FR" smtClean="0"/>
              <a:t>11/20/25</a:t>
            </a:fld>
            <a:endParaRPr lang="en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49BBEA-0E18-CFE7-9B5D-11B92BE21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CF37FC-DA22-F357-0517-677C18013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ADFF-DED3-5A49-A95D-C79A003C31D1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328977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9FD1B0-98D5-F33A-AFC1-06348622A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0540-409D-1143-9EFA-EB0E38192209}" type="datetimeFigureOut">
              <a:rPr lang="en-FR" smtClean="0"/>
              <a:t>11/20/25</a:t>
            </a:fld>
            <a:endParaRPr lang="en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853F4D-EB26-16CE-4746-3A16553FC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C136F5-3B44-B6F7-5556-21BC0B3D7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ADFF-DED3-5A49-A95D-C79A003C31D1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198994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1E6F3-B2D4-2B03-D50E-3F5C09CAD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EF43B-96F7-9152-5781-BA2BDA8BF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D59AC3-6E8A-378F-8FC6-5E233ED42C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EE9881-57BE-89C8-FFFB-EEABE6F5C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0540-409D-1143-9EFA-EB0E38192209}" type="datetimeFigureOut">
              <a:rPr lang="en-FR" smtClean="0"/>
              <a:t>11/20/25</a:t>
            </a:fld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438DE8-34F1-1689-FE37-EDD9C7219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1CFD65-A72C-E9D6-9F84-C78D74E3F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ADFF-DED3-5A49-A95D-C79A003C31D1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815693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69425-E1DC-B23B-77DF-89CB8990E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4E07FF-5049-C03A-5283-E9AE8151E9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444B0E-AAF3-A4AE-1B37-6D15C6D87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454C69-5A1F-315C-84FC-0B6CB5719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0540-409D-1143-9EFA-EB0E38192209}" type="datetimeFigureOut">
              <a:rPr lang="en-FR" smtClean="0"/>
              <a:t>11/20/25</a:t>
            </a:fld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77DEA-5B02-B9EE-2575-5C24E178D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010DC6-8238-F8F2-4EE4-6FFC8C172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ADFF-DED3-5A49-A95D-C79A003C31D1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20191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22945F-CFAA-065D-5A6C-735693926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833CF8-3BB1-3BC9-EAF8-2D3F630E8C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B6F06-32DA-0394-7C57-36B94F2242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930540-409D-1143-9EFA-EB0E38192209}" type="datetimeFigureOut">
              <a:rPr lang="en-FR" smtClean="0"/>
              <a:t>11/20/25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532B1-58AF-EA99-CDC9-EE27B200B6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DF383-002F-D598-3EB4-70F9AC4140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DEADFF-DED3-5A49-A95D-C79A003C31D1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257861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489601-4623-AE40-11F4-9617AFF543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6F92E8-7544-9E32-17C7-95354AF28B28}"/>
              </a:ext>
            </a:extLst>
          </p:cNvPr>
          <p:cNvSpPr txBox="1"/>
          <p:nvPr/>
        </p:nvSpPr>
        <p:spPr>
          <a:xfrm>
            <a:off x="3495031" y="3059668"/>
            <a:ext cx="505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ΚΙΝΗΤΡΑ ΚΑΙ ΡΥΘΜΙΣΗ ΕΣΩΤΕΡΙΚΩΝ ΚΑΤΑΣΤΑΣΕΩΝ</a:t>
            </a:r>
            <a:endParaRPr lang="en-F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655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FB23EE-04CD-316A-E739-A661B1E7D958}"/>
              </a:ext>
            </a:extLst>
          </p:cNvPr>
          <p:cNvSpPr txBox="1"/>
          <p:nvPr/>
        </p:nvSpPr>
        <p:spPr>
          <a:xfrm>
            <a:off x="4413712" y="3059668"/>
            <a:ext cx="3364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Απλές </a:t>
            </a:r>
            <a:r>
              <a:rPr lang="el-GR" b="1" dirty="0" err="1">
                <a:latin typeface="Calibri" panose="020F0502020204030204" pitchFamily="34" charset="0"/>
                <a:cs typeface="Calibri" panose="020F0502020204030204" pitchFamily="34" charset="0"/>
              </a:rPr>
              <a:t>ομοιοστατικές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b="1" dirty="0" err="1">
                <a:latin typeface="Calibri" panose="020F0502020204030204" pitchFamily="34" charset="0"/>
                <a:cs typeface="Calibri" panose="020F0502020204030204" pitchFamily="34" charset="0"/>
              </a:rPr>
              <a:t>ενορμήσεις</a:t>
            </a:r>
            <a:endParaRPr lang="en-F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31414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8C1B26-B1BB-10B4-3FF2-F4266AFA1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BF2B77-316F-CCF4-74FD-36CE80B34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" y="146179"/>
            <a:ext cx="8906797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δείχνουν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όμως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β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ιολογικά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δεδομέν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Βουλιμία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ολίτες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σεροτονίνης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άρρωστες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σθενείς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→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φυσιολογικοί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νάρρωση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→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υξάνοντ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άνω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φυσιολογικό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Ανορεξί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ολίτες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μηλοί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μόνο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τά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ενεργή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νορεξί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(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λόγω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έλλειψης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τοφάνης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σιτί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α)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νάρρωση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→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υψηλότεροι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φυσιολογικό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9BB331-EBCC-E1F9-649F-8B22668CB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" y="2836323"/>
            <a:ext cx="11393568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Όχι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εδο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σεροτονίνης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— 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λλά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τύ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οδοχέ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Δύο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σικοί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οδοχείς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5HT1A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→ 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λτικός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5HT2A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→ 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διεγερτικός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Σημ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ντική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κάλυψη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Ασθενείς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νορεξί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&amp; 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ουλιμί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↑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δέσμευση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στους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5HT1A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οδοχείς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↓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δέσμευση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στους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5HT2A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οδοχείς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τώσεις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υτού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νισοζυγίου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Περισσότερη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ενεργο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οίηση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κυκλωμάτων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άγχους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οφυγής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εμμονικότητ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Μειωμένη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νότητ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ρομετω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φλοιού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στείλει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μυγδ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εξήγηση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άγχος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οφυγή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51758042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5F487E-82D6-D58A-F3DC-2663F3E29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843B4B-3ED5-5E96-8DB9-CA604FF75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802" y="1261147"/>
            <a:ext cx="9269269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τί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σιτί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μειώνει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άγχος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στους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νορεξικούς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μείωση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τοφάνης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μείωση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σεροτονίνης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λιγότερη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ενεργο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οίηση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5HT1A</a:t>
            </a:r>
            <a:endParaRPr kumimoji="0" lang="el-GR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Πειράμ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α: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τεχνητή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μείωση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τοφάνης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→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μείωση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άγχους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άρρωστους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ρρώσ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ντες</a:t>
            </a:r>
            <a:endParaRPr kumimoji="0" lang="el-GR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α: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εινάει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νείς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γχολυτικό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άτομ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νορεξί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Εξήγηση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«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σμού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λιμό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48671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FDED13-075D-796B-094C-9EB226E93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C3E733-CAB1-1E58-59EF-B261C585A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987" y="289679"/>
            <a:ext cx="11874026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Ρόλος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Ντο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μίνης</a:t>
            </a:r>
            <a:endParaRPr kumimoji="0" lang="el-GR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όθεση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δυσλειτουργικό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σύστημ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μοι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ής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Ασθενείς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με ανορεξία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ασθενείς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ρρώσ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ντες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εμφ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νίζουν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μηλά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εδ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αβ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ολιτών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ντο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μίνης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ιθ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μηλή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δρ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στηριότητ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κοιλι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κό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αβ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δωτό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υρήν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(ventral striatum)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εριοχή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θοριστική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17A946-4908-CFA8-476B-543C22EB8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467" y="3152001"/>
            <a:ext cx="7453515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Βλά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μοι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ή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κτηριστικά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νορεξί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Μειωμένη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όλ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γητό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άλλες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ευχάριστες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στηριότητες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Αυξημένη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οστροφή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l-GR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Πείρ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μφετ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μίνη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Στους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υγιείς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→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ευφορί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άτομ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νορεξί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(α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ρρώσ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ντες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→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ροκ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λεί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άγχος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ομένως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γητό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→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υξάνει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μίνη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→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ύξηση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άγχους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στους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νορεξικούς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οφυγή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τροφής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→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ροστ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τεύει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άγχος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Ισχυρή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οστήριξη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ιδέ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«α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σκητικού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ζωής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53826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9038F6-FC22-6711-F62F-D87763B31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1C98CB4-A1D8-C755-B2D9-81C587318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980" y="205816"/>
            <a:ext cx="757867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Ρόλος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αβ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ινοειδούς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Συστήμ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τος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altLang="en-US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Ρόλος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τιστικός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—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έχει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ρεθεί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ενδοκ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ινοειδές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σύστημ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ρυθμίζει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ρόσληψη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τροφής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ή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όλ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γητού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ACF084-8BE3-150B-C347-32A4B66E3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980" y="4128856"/>
            <a:ext cx="8522398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σημ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ίνει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υξημένη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ευ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ισθησί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insula;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insula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λέκετ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οκειμενικό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ίωμ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γευστική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ή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εσωτερική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σωμ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τική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ίσθηση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(interoception)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Βρίσκουμε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σθενείς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έχουν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λλόμορφη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στηριότητ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insula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λέ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φωτογρ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φίες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γητού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ιθ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νώς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ιώνουν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γητό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ως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ερισσότερο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ρνητικό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γχογόνο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DBD961-B69D-5021-C5B2-6F85F9205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962" y="2738735"/>
            <a:ext cx="657321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Ασθενείς με ανορεξία &amp; βουλιμία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Έχουν </a:t>
            </a:r>
            <a:r>
              <a:rPr kumimoji="0" lang="en-US" altLang="en-US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αυξημένο αριθμό κανναβινοειδών υποδοχέων</a:t>
            </a: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στην </a:t>
            </a:r>
            <a:r>
              <a:rPr kumimoji="0" lang="en-US" altLang="en-US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insula</a:t>
            </a: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12224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81C000-D2AB-D3BF-6775-900E93D8A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709295-589A-85BF-C8ED-7826C9586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966" y="2034615"/>
            <a:ext cx="938904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Συνολική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εικόν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endParaRPr kumimoji="0" lang="el-GR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altLang="en-US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Σεροτονίνη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νισορρο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5HT1A/5HT2A →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άγχος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εμμονές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οφυγή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→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σιτί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ως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υτοθερ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l-GR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Ντο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μίνη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μειωμένη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γητό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άγχος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→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οφυγή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γητού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l-GR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αβ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ινοειδή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λλόμορφη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εξεργ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σήμ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«π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α/α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»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insula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763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15E35A02-22D7-DA75-E6D9-097D1EB02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1" y="1530731"/>
            <a:ext cx="10605276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ζωή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ιτεί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τήρηση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θερμοκρ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σί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υγρών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ενέργει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στενό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εύρος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Αυτό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ιτυγχάνετ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μέσω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ενός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συστήμ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τος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ελέγχου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συστήμ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ελέγχου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έχουν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έν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σημείο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ρύθμισης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l-GR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εκκίνησης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(set point).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όκλιση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set point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λειτουργεί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«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ωθήση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» π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ενεργο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οιεί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δράση</a:t>
            </a:r>
            <a:r>
              <a:rPr kumimoji="0" lang="el-GR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(π.χ. όπως ένας θερμοστάτης)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Μεγ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λύτερη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όκλιση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ισχυρότερη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ωθήση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Ότ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αβ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λητή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ιστρέψει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εύρος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set point,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σύστημ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«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ικ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οιείτ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»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ύει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δράση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253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D341356-01E3-179B-A816-B48D5A81A9B9}"/>
              </a:ext>
            </a:extLst>
          </p:cNvPr>
          <p:cNvSpPr txBox="1"/>
          <p:nvPr/>
        </p:nvSpPr>
        <p:spPr>
          <a:xfrm>
            <a:off x="4689333" y="3244334"/>
            <a:ext cx="2813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Ρύθμιση της θερμοκρασίας</a:t>
            </a:r>
            <a:endParaRPr lang="en-F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716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CE15ED-4A9F-8443-85F1-D14147D4C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4C33DD-2FF2-8E5F-E31F-FF7111B9C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13" y="635431"/>
            <a:ext cx="1076448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σική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ρχή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θερμορύθμισης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ρύθμιση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θερμοκρ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σώμ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μοιάζει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λογί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θερμοστάτη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σχεδόν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εξίσου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Όλ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ζώ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ρέ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τηρούν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εσωτερική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θερμοκρ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μέσ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όρι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ιώσουν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Λειτουργούν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λύτερ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μέσ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κόμη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στενότερο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εύρος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οίο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οτελεί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set point.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498178-BFC9-D1DC-F44D-3546AA621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13" y="2971232"/>
            <a:ext cx="10834889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Τρό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ντίδρ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σης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l-GR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ξω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θερμ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ενδόθερμ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ζώ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altLang="en-US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ξω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θερμ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ζώ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Δεν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ρυθμίζουν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εσωτερικά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θερμοκρ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Προσ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ρμόζουν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θερμοκρ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εριφορές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ως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έκθεση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ήλιο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σκιά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σκάψιμο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Ενδόθερμ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ζώ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Χρησιμο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οιούν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ρόμοιες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εριφορές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kumimoji="0" lang="en-US" altLang="en-US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ορούν</a:t>
            </a:r>
            <a:r>
              <a:rPr kumimoji="0" lang="en-US" altLang="en-US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l-GR" altLang="en-US" b="0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μως</a:t>
            </a:r>
            <a:r>
              <a:rPr kumimoji="0" lang="el-GR" altLang="en-US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ίσης</a:t>
            </a:r>
            <a:r>
              <a:rPr kumimoji="0" lang="en-US" altLang="en-US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χρησιμο</a:t>
            </a:r>
            <a:r>
              <a:rPr kumimoji="0" lang="en-US" altLang="en-US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οιούν</a:t>
            </a:r>
            <a:r>
              <a:rPr kumimoji="0" lang="en-US" altLang="en-US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ενεργει</a:t>
            </a:r>
            <a:r>
              <a:rPr kumimoji="0" lang="en-US" altLang="en-US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κά</a:t>
            </a:r>
            <a:r>
              <a:rPr kumimoji="0" lang="en-US" altLang="en-US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τους</a:t>
            </a:r>
            <a:r>
              <a:rPr kumimoji="0" lang="en-US" altLang="en-US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οθέμ</a:t>
            </a:r>
            <a:r>
              <a:rPr kumimoji="0" lang="en-US" altLang="en-US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kumimoji="0" lang="en-US" altLang="en-US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α</a:t>
            </a:r>
            <a:r>
              <a:rPr kumimoji="0" lang="en-US" altLang="en-US" b="0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υτόμ</a:t>
            </a:r>
            <a:r>
              <a:rPr kumimoji="0" lang="en-US" altLang="en-US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</a:t>
            </a:r>
            <a:r>
              <a:rPr kumimoji="0" lang="en-US" altLang="en-US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</a:t>
            </a:r>
            <a:r>
              <a:rPr kumimoji="0" lang="en-US" altLang="en-US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θερή</a:t>
            </a:r>
            <a:r>
              <a:rPr kumimoji="0" lang="en-US" altLang="en-US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θερμοκρ</a:t>
            </a:r>
            <a:r>
              <a:rPr kumimoji="0" lang="en-US" altLang="en-US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σί</a:t>
            </a:r>
            <a:r>
              <a:rPr kumimoji="0" lang="en-US" altLang="en-US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31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993C37-421D-B70E-2F4B-819C2CD9FE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1D76BF-BE59-70D0-E029-8B93179C5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58" y="1626989"/>
            <a:ext cx="399045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ντιδράσεις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αυτές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δεν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εκούσιες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C87CA2-0D5A-3962-6ACE-677B00E44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59" y="2550319"/>
            <a:ext cx="3990451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ρόλος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οθ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λάμου</a:t>
            </a:r>
            <a:endParaRPr kumimoji="0" lang="el-GR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κύριος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«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θερμοστάτης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»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θηλ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στικά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ρίσκετ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τική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εριοχή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οθ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λάμου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l-GR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Περιέχει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θερμοευ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ίσθητους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νευρώνες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ζέστη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κρύο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Μερικοί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νευρώνες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ντιδρούν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θερμοκρ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Άλλοι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άνουν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σήμ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οδοχείς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θερμοκρ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σώμ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δέρμ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E9DA51-0E5D-E632-569E-F25922F3D4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370"/>
          <a:stretch>
            <a:fillRect/>
          </a:stretch>
        </p:blipFill>
        <p:spPr>
          <a:xfrm>
            <a:off x="4754672" y="1866425"/>
            <a:ext cx="7132527" cy="49915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64CF5B5-0303-0339-E316-D3F751DC7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58" y="135852"/>
            <a:ext cx="726653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Αντιδράσεις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οργ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νισμού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ζέστη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κρύο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ζέστη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Ιδρώτ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Μειωμένος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ολισμός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στολή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εριφερικών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γγείων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κρύο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Ρίγος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Αυξημένος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ολισμός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Σύσ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εριφερικών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γγείων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906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76AD51-4E9E-890B-2D80-12F2CF79F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onnections of the Hypothalamus">
            <a:extLst>
              <a:ext uri="{FF2B5EF4-FFF2-40B4-BE49-F238E27FC236}">
                <a16:creationId xmlns:a16="http://schemas.microsoft.com/office/drawing/2014/main" id="{D39726BF-E008-8D61-812B-DAB3EDA02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282" y="0"/>
            <a:ext cx="6961718" cy="685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CE395301-E898-7AEA-A82A-38247DF0C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42304"/>
            <a:ext cx="5600700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Ενο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οίηση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ληροφοριών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ενεργο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οίηση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ντιδράσεων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l-GR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τική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εριοχή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ου </a:t>
            </a:r>
            <a:r>
              <a:rPr lang="el-GR" altLang="en-US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υποθ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altLang="en-US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λαμου</a:t>
            </a:r>
            <a:r>
              <a:rPr lang="el-GR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ενσωμ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τώνει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ληροφορίες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οδοχείς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Ενεργο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θερμορυθμιστικές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ντιδράσεις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ως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l-GR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χάνι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ιδρώτ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lang="el-GR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ρίγος</a:t>
            </a:r>
            <a:r>
              <a:rPr lang="el-GR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λλ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τος</a:t>
            </a:r>
            <a:r>
              <a:rPr lang="el-GR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δημιουργί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χειμερινού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ους</a:t>
            </a:r>
            <a:endParaRPr kumimoji="0" lang="el-GR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</a:t>
            </a:r>
            <a:r>
              <a:rPr kumimoji="0" lang="el-GR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σω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των συνδέσεων με το εγκεφαλικό στέλεχος και μέσω της απελευθέρωσης ορμονών μέσω της υπόφυσης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449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3344F5-0ABA-B19F-A884-71F1F5F43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0FE31F-B7B9-B3DC-1E48-DD805194FD9E}"/>
              </a:ext>
            </a:extLst>
          </p:cNvPr>
          <p:cNvSpPr txBox="1"/>
          <p:nvPr/>
        </p:nvSpPr>
        <p:spPr>
          <a:xfrm>
            <a:off x="5751194" y="3244334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Δίψα</a:t>
            </a:r>
            <a:endParaRPr lang="en-F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91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79D05A-546D-7CF4-E404-EC3958B2E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5785D5F-B4FC-EBA7-41BE-4E5C8F462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602042"/>
            <a:ext cx="10872788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Σημ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σί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ισορρο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νερού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σώμ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οτελείτ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70%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νερό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ισορρο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νερού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κρίσιμη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νερό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χρειάζετ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κύττ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κυκλοφορί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φορά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θρε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τικών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ουσιών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ολή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λήτων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ορούμε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ζήσουμε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δομάδες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χωρίς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τροφή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λλά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μόνο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λίγες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ημέρες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χωρίς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νερό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λόγω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συνεχών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ωλειών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π.χ.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εξάτμιση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ούρηση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kumimoji="0" lang="el-GR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4AEBD6-C140-211F-971A-F7C4D5683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7071" y="3911712"/>
            <a:ext cx="4825937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l-GR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άρχουν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δύο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είδη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δίψ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λόγω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μείωσης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νερού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Ωσμωτική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δίψ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(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μέσ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κύττ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α)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οογκ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ιμική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δίψ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(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565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B1C709-95A3-68FE-4C09-55C1EB269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EC211F-9F9C-E1BF-B6B6-5F5734AF9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8" y="58847"/>
            <a:ext cx="3886199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Ωσμωτική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δίψ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endParaRPr kumimoji="0" lang="el-GR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Προκ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λείτ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ενδοκυττ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ρικό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υγρό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μειώνετ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l-GR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Αλμυρό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γεύμ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υξάνει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αλάτι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α·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νερό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φεύγει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κύττ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α.</a:t>
            </a:r>
            <a:endParaRPr kumimoji="0" lang="el-GR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μείωση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νερού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κύττ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νιχνεύετ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κυρίως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από τους νευρώνες στο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αγγειώδες όργανο του τελικού πετάλου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(OVLT- organum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vasculosum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of the lamina terminalis)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να </a:t>
            </a:r>
            <a:r>
              <a:rPr kumimoji="0" lang="el-GR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παρακοιλιακό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όργανο.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Έγχυση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τούχου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λύμ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τος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στο αίμα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· 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OVLT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μειώνει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ντίδρ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OVLT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στέλνει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σήμ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μέσο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τικό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υρήν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οθ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λάμου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οίος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δίψ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AEB6F5-A12D-C2DF-37E1-F6FA5670A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7821" y="2063725"/>
            <a:ext cx="5098259" cy="4651400"/>
          </a:xfrm>
          <a:prstGeom prst="rect">
            <a:avLst/>
          </a:prstGeom>
        </p:spPr>
      </p:pic>
      <p:pic>
        <p:nvPicPr>
          <p:cNvPr id="12293" name="Picture 5" descr="Circumventricular organs - Wikipedia">
            <a:extLst>
              <a:ext uri="{FF2B5EF4-FFF2-40B4-BE49-F238E27FC236}">
                <a16:creationId xmlns:a16="http://schemas.microsoft.com/office/drawing/2014/main" id="{489BFC4F-F341-44FC-861F-32A90FBB0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517" y="142875"/>
            <a:ext cx="2424445" cy="252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298" name="Picture 2" descr="Osmosis and Tonicity for the DAT: Master Hypotonic, Hypertonic &amp; Isotonic  Concepts — King of the Curve">
            <a:extLst>
              <a:ext uri="{FF2B5EF4-FFF2-40B4-BE49-F238E27FC236}">
                <a16:creationId xmlns:a16="http://schemas.microsoft.com/office/drawing/2014/main" id="{51B49391-A889-8733-675B-7AC18D65C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109" y="142875"/>
            <a:ext cx="2881275" cy="192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634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386CC7-4CE3-229E-04DD-C0D381484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BBB161-8AA8-82B7-D047-F1EDEF8E0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778"/>
            <a:ext cx="6307809" cy="69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οογκ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ιμική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δίψ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Εμφ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νίζετ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ότ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μειώνετ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όγκος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ίμ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τος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λόγω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ώλει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εξωκυττ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ρικού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νερού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Αίτι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π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εριλ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άνουν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απ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νοή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ιδρώτ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α, 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εμετό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ούρηση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α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φόδευση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ή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ώλει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α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ίμ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τος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Υ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οδοχείς</a:t>
            </a:r>
            <a:r>
              <a:rPr kumimoji="0" lang="el-GR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kumimoji="0" lang="el-GR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μηχανουποδοχείς</a:t>
            </a:r>
            <a:r>
              <a:rPr kumimoji="0" lang="el-GR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πίεσης (</a:t>
            </a:r>
            <a:r>
              <a:rPr lang="en-US" altLang="en-US" sz="17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baroreceptors)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στις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μεγάλες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φλέ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ες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n-US" sz="17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κοντά 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στους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κόλ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ους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ρδιάς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νιχνεύουν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τις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λλ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γές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ίεσης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kumimoji="0" lang="el-GR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(αύξηση δραστηριότητας για </a:t>
            </a:r>
            <a:r>
              <a:rPr kumimoji="0" lang="el-GR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αυξηση</a:t>
            </a:r>
            <a:r>
              <a:rPr kumimoji="0" lang="el-GR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πίεσης, μείωση για μείωση)</a:t>
            </a:r>
            <a:endParaRPr kumimoji="0" lang="en-US" altLang="en-US" sz="17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ληροφορί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φέρετ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μέσω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νευμονογ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στρικού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νεύρου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στον</a:t>
            </a:r>
            <a:r>
              <a:rPr kumimoji="0" lang="el-GR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altLang="en-US" sz="17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πυρήνα της μονήρους δεσμίδας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altLang="en-US" sz="17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NST</a:t>
            </a:r>
            <a:r>
              <a:rPr lang="el-GR" altLang="en-US" sz="17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στον προμήκη μυελό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τον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NST 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σήμ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δίδετ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στον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</a:t>
            </a:r>
            <a:r>
              <a:rPr kumimoji="0" lang="el-GR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σω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ροο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τικό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υρήν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οθ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λάμου</a:t>
            </a:r>
            <a:r>
              <a:rPr lang="el-GR" altLang="en-US" sz="17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n-US" sz="17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ενεργοποι</a:t>
            </a:r>
            <a:r>
              <a:rPr lang="en-US" altLang="en-US" sz="17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ώ</a:t>
            </a:r>
            <a:r>
              <a:rPr lang="el-GR" altLang="en-US" sz="17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ντας τη δίψα</a:t>
            </a:r>
            <a:endParaRPr kumimoji="0" lang="el-GR" altLang="en-US" sz="17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Ορμονική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συμ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ολή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σύστημ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ρενίνης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γγειοτενσίνης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νεφρικοί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οδοχείς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νιχνεύουν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μειωμένο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όγκο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ίμ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τος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ελευθερώνουν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sz="17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ρενίνη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ρενίνη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υξάνει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γωγή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7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γγειοτενσίνης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II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ίμ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γγειοτενσίνη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II 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ενημερώνει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τον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εγκέφ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λο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τώση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όγκου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ίμ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τος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Διεγείρει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l-GR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υποψαλίδιο</a:t>
            </a:r>
            <a:r>
              <a:rPr kumimoji="0" lang="el-GR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όργανο - 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SFO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δίψ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π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ροκ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λείτ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ξ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νά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μέσω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μέσου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ροο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τικού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υρήν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Έγχυση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γγειοτενσίνης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SFO α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υξάνει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όση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· β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λά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SFO 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λοκάρει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υτό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οτέλεσμ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χωρίς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ηρεάζει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ωσμωτική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δίψ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EA9134-0732-766D-B18F-94EFC106B0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3891"/>
          <a:stretch>
            <a:fillRect/>
          </a:stretch>
        </p:blipFill>
        <p:spPr>
          <a:xfrm>
            <a:off x="6157227" y="303460"/>
            <a:ext cx="6157225" cy="6523762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F6ED8B0-66A0-C673-4392-91AB7AA1BBE1}"/>
              </a:ext>
            </a:extLst>
          </p:cNvPr>
          <p:cNvCxnSpPr>
            <a:cxnSpLocks/>
          </p:cNvCxnSpPr>
          <p:nvPr/>
        </p:nvCxnSpPr>
        <p:spPr>
          <a:xfrm>
            <a:off x="5951347" y="2830622"/>
            <a:ext cx="31513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926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D0B7933-DA48-8587-FA24-42D29B369434}"/>
              </a:ext>
            </a:extLst>
          </p:cNvPr>
          <p:cNvSpPr txBox="1"/>
          <p:nvPr/>
        </p:nvSpPr>
        <p:spPr>
          <a:xfrm>
            <a:off x="4549615" y="3059668"/>
            <a:ext cx="3092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Κινητοποίηση και ομοιόσταση</a:t>
            </a:r>
            <a:endParaRPr lang="en-F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933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6A9635-8D20-EE9E-AA80-DD4C80B765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0B995F4-7645-A229-EEB2-859467604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" y="441398"/>
            <a:ext cx="11115675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τάμε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ίνουμε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κορεσμός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kumimoji="0" lang="el-GR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εξάλειψη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ων σημάτων ενεργοποίησης της δίψας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ιτεί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10–20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·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μέχρι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τότε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ήρχε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κίνδυνος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δηλητηρί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νερό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σκυλιά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τούν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ίνουν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νάλογ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κυττ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ρικές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νάγκες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κόμη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kumimoji="0" lang="el-GR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πειραματικ</a:t>
            </a:r>
            <a:r>
              <a:rPr lang="el-GR" altLang="en-US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νερό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οστρ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γγίζετ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στομάχι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·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έτσι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οκλείοντ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έντερ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έγχυση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νερού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στομάχι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δεν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·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δεν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λέκετ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στομάχι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l-GR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 ίδια η πόση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στέλνει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σήμ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εγκέφ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λο</a:t>
            </a:r>
            <a:r>
              <a:rPr lang="el-GR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για τον κορεσμό</a:t>
            </a:r>
            <a:endParaRPr kumimoji="0" lang="el-GR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Ρόλος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SFO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κορεσμό</a:t>
            </a:r>
            <a:endParaRPr kumimoji="0" lang="el-GR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SFO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ξιολογεί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εδ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υγρών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λέ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συνέ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ειες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ρόσληψης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νερού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στέλλει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νευρώνες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δίψ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SFO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ρώτη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γουλιά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κρύο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νερό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στέλλει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ερισσότερο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ζεστό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λμυρό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νερό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ρχικά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στέλλει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SFO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όσο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νερό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λλά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υτό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ντιστρέφετ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νιχνεύετ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συγκέντρωσή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own Arrow 2">
            <a:extLst>
              <a:ext uri="{FF2B5EF4-FFF2-40B4-BE49-F238E27FC236}">
                <a16:creationId xmlns:a16="http://schemas.microsoft.com/office/drawing/2014/main" id="{817F4FCE-A9F6-8BAB-67CE-228CB7036BC9}"/>
              </a:ext>
            </a:extLst>
          </p:cNvPr>
          <p:cNvSpPr/>
          <p:nvPr/>
        </p:nvSpPr>
        <p:spPr>
          <a:xfrm>
            <a:off x="2913681" y="3301139"/>
            <a:ext cx="294468" cy="34096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195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4D4CBE-AAFD-44A4-63B4-6B1201C04B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3957C8-7CF1-C367-104D-63394F0541F0}"/>
              </a:ext>
            </a:extLst>
          </p:cNvPr>
          <p:cNvSpPr txBox="1"/>
          <p:nvPr/>
        </p:nvSpPr>
        <p:spPr>
          <a:xfrm>
            <a:off x="5724039" y="3244334"/>
            <a:ext cx="743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Πείνα</a:t>
            </a:r>
            <a:endParaRPr lang="en-F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355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2D28DB-9AD6-BD37-C558-26728C85D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567147A-DE79-9E29-BBF6-1E54DD459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" y="175737"/>
            <a:ext cx="10218951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Γενική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σύγκριση</a:t>
            </a:r>
            <a:endParaRPr kumimoji="0" lang="el-GR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ορεί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εριγρ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όρους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ενόρμησης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ομοιόστ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ως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θερμορύθμιση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δίψ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Ωστόσο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φορές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τόσο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μεγάλες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σχεδόν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ισκιάζουν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ομοιότητες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962016-2585-5A85-2F27-28A9C5B61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" y="1802368"/>
            <a:ext cx="8729663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Λειτουργίες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τροφής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νάλωση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τροφής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ρέχει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ενέργει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στηριότητ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Προσφέρει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ύσιμο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τήρηση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θερμοκρ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σώμ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Προσφέρει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υλικά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τυξη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ιδιόρθωση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ιστών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5F5BE0-29D6-8BE1-95FE-415A87D12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" y="3429000"/>
            <a:ext cx="10501313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αβ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λητότητ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set point</a:t>
            </a:r>
            <a:endParaRPr kumimoji="0" lang="el-GR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σημείο ρύθμισης -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set point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τόσο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λητό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μοιάζει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άρχει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λητότητ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εξηγείτ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λλ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στις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ιτήσεις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σώμ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άσκηση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στρες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τυξη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κ.λ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π.).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l-GR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ολή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set point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δεν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δική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θερμοκρ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μειώνετ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διάρκει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φυσιολογικού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Αυξάνετ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σθένει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λέσει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υρετό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l-GR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Αυτό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ξεχωρίζει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ότι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set point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ορεί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ληθεί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δρ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τικά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κροχρόνι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ως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χυσ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ρκί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2212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C715A6-3FCD-54F9-33C8-47BD9D1A50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D0AEA9-6EB6-7A0F-702C-03B624B31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80" y="1848394"/>
            <a:ext cx="1121711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Πολυ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λοκότητ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των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γκών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endParaRPr kumimoji="0" lang="el-GR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θερμορύθμιση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δίψ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βα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σίζοντ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νάγκες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εριλ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άνει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νάγκες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ολλά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φορετικά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είδη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θρε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τικών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ουσιών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ιλογή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τροφών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συχνά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δύσκολη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ξέρουμε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ότε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φάμε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ότε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τήσουμε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τρώμε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0886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A8D7F3-52F5-4F69-A519-54E106171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9A1840E-1EAE-C11C-820D-2F3F8008C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101979"/>
            <a:ext cx="11572875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Πολιτισμικές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δόσεις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σοφί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σώμ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ερισσότεροι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σίζοντ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ό,τι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οικογενει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οτελεί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«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σωστό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»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γεύμ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ροέλευση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υτών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δόσεων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ροηγείτ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νόησης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μινών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μετάλλων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κ.λ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ρόγονοι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χρησιμο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οιούσ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“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σοφί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σώμ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ισορρο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ημένη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τροφή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τροφικές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δόσεις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συνήθως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εξ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σφ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λίζουν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ισορρο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ημένη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α,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κόμη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ιλογές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ίνοντ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δυσάρεστες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l-GR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εσωτερικές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δυνάμεις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ιλογής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των τροφών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υτόμ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λλά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ευάλωτες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γοητεί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σύγχρονων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εξεργ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σμένων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τροφών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6E6127-5C8F-FB67-561B-E8B957B3F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3574080"/>
            <a:ext cx="11804322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σική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λειτουργί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γεύσης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λούστερη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μορφή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ιλογής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τροφών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διάκριση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ξύ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σφ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θρε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τικών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άχρηστων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ικίνδυνων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τροφών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Σημαντικ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ρόλο σε αυτή τη διάκριση παίζει </a:t>
            </a:r>
            <a:r>
              <a:rPr kumimoji="0" lang="el-GR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 αίσθηση της γεύσης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ίσθηση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γεύσης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στηρίζετ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έντε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σικές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γεύσεις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ξινό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γλυκό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ικρό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λμυρό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ουμάμι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ουμάμι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εριγράφετ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ως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«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κρεάτινο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»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«savory».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έντε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υτές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γεύσεις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βασικές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(primaries)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·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σύνθετες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γεύσεις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οτελούντ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συνδυ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σμούς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άρχουν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ενδείξεις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λέον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βασικές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ως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άμυλ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056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A1801C-0FA8-5F70-1E02-48AEDDA81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9" y="1075747"/>
            <a:ext cx="8539566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τί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εξελίχθηκ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υτοί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γευστικοί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οδοχείς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Τρώμε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εύκολ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γλυκά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τρόφιμ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(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φρούτ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υδ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τάνθρ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Προτιμούμε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λίγο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λμυρά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τρόφιμ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(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τρίου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χλωρίου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λειτουργί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κυττάρων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νευρική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μετάδοση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ουμάμι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οηθούν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ιλογή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ρωτεϊνών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μινοξέ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γλουτ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μικό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Πολύ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ξινά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τρόφιμ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ιθ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νώς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λλοιωμέν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Πικρά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τρόφιμ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ιθ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νόν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τοξικά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μηχ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νισμοί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υτοί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λειτουργούν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υτόμ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(χωρίς να </a:t>
            </a:r>
            <a:r>
              <a:rPr lang="el-GR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τους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συνειδητοποιούμε)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3818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CA534-7F87-612C-E668-92E506C4FF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003DB4-D660-04E2-EE26-B3716B340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47" y="26856"/>
            <a:ext cx="4060556" cy="7017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τομί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νευρική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δρομή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γεύσης</a:t>
            </a:r>
            <a:endParaRPr kumimoji="0" lang="el-GR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γευστικοί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οδοχείς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ρίσκοντ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γευστικούς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κάλυκες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άνω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στις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θηλές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γλώσσ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άλλων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εριοχών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στόμ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γευστικά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νεύρ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ερνούν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θάλ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ον φλοιό της νήσου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πρωτοταγή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γευστική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εριοχή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στους μετωπιαίους λοβούς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δρομή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προς τη νήσο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ερνούν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NST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ρομήκη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μυελό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γευστικοί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νευρώνες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κωδικο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οιούν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ερεθίσμ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δικά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χρονικά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μοτί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βα 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λμών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Κάθε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σική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γεύση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νιχνεύετ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εξειδικευμένους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οδοχείς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ληροφορί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ξιδεύει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ξεχωριστές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οδούς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φορετικές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εριοχές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νήσου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el-GR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κωδικοποίηση </a:t>
            </a:r>
            <a:r>
              <a:rPr kumimoji="0" lang="el-GR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σημασμένω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γραμμώ</a:t>
            </a:r>
            <a:r>
              <a:rPr lang="el-GR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 των ερεθισμάτων -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labeled line coding).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CB3DA1-1FBE-EA24-C5BF-BA48D23E4A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1589" b="6596"/>
          <a:stretch>
            <a:fillRect/>
          </a:stretch>
        </p:blipFill>
        <p:spPr>
          <a:xfrm>
            <a:off x="9384091" y="59923"/>
            <a:ext cx="2773362" cy="3641725"/>
          </a:xfrm>
          <a:prstGeom prst="rect">
            <a:avLst/>
          </a:prstGeom>
        </p:spPr>
      </p:pic>
      <p:pic>
        <p:nvPicPr>
          <p:cNvPr id="56324" name="Picture 4" descr="Transmission of Taste Signals into the Central Nervous System">
            <a:extLst>
              <a:ext uri="{FF2B5EF4-FFF2-40B4-BE49-F238E27FC236}">
                <a16:creationId xmlns:a16="http://schemas.microsoft.com/office/drawing/2014/main" id="{F4335663-55FA-ED52-81D3-C16C7F3FC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128" y="0"/>
            <a:ext cx="47799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4799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B519C3-AA62-9375-F23D-CF09E3512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F458EB-F191-5FCC-E2F8-BE86CDAD0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5045" y="1997839"/>
            <a:ext cx="604191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λέον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συμ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ολές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γεύσης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τροφική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ιλογή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l-GR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γεύση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άλλει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ίσης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μέσω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αισθητηριακού κορεσμού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(sensory-specific satiety),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επίκτητης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οστροφής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γεύσης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(learned taste aversion),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επίκτητης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ροτί</a:t>
            </a:r>
            <a:r>
              <a:rPr kumimoji="0" lang="el-GR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μησης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γεύσης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9930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139847-572A-8199-17F2-72B3DE4F4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95CABA-2F45-19E2-6F3E-49DFF2CA1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131" y="3105834"/>
            <a:ext cx="26017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Αισθητηριακός κορεσμός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3475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AF097A-E988-1EE0-F0F7-32A681625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1BD21B-6457-CBDB-9E1B-CA304AD6F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588587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σημ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ίνει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αισθητηριακός κορεσμός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Όσο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ερισσότερο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τρώει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συγκεκριμένο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τρόφιμο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τόσο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λιγότερο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ελκυστικό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γίνετ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άνθρω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ξιολογούν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τρόφιμο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λιγότερο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θετικά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νάλωση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λώνουν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ερισσότερο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ροσφέρετ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οικιλί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τροφών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ντί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μόνο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τροφή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5A1136-7BF4-06E3-0872-20289314E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84171"/>
            <a:ext cx="12063413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Λειτουργικός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ρόλος</a:t>
            </a:r>
            <a:endParaRPr kumimoji="0" lang="el-GR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αισθητηριακός κορεσμός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ωθεί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άτομο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οικίλλει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τροφικές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ιλογές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l-GR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οικιλί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ίτητη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ισορρο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ημένη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τροφή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l-GR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Πείρ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Clara Davis (1928):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ρέφη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έλεγ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μόν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τροφές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~20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υγιεινά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τρόφιμ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έλεγ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2–3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τρόφιμ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γεύμ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συνέχιζ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δομάδ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ερνούσ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άλλ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2–3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ρόμοιο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διάστημ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υτοε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ιλεγμένη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ήτ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ρκής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διατροφικά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έξι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μήνες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7BB769-0916-7A69-0B8C-C2E6ACF98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46" y="4549676"/>
            <a:ext cx="11367279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Εγκεφαλικός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μηχ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νισμός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(NST)</a:t>
            </a:r>
            <a:endParaRPr kumimoji="0" lang="el-GR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l-GR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ισθητηριακός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κορεσμός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άνει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χώρ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πυρήνα της μονήρους δεσμίδας –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NST</a:t>
            </a:r>
            <a:r>
              <a:rPr kumimoji="0" lang="el-GR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 εγκεφαλικό στέλεχος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ρουρ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ίους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λίγη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γλυκόζη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γλώσσ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νευρ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ων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ική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όκριση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NST.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l-GR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μως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πρίν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από αυτό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γλυκόζη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εγχυθεί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ρώτ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α, </a:t>
            </a:r>
            <a:endParaRPr kumimoji="0" lang="el-GR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γλυκόζη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γλώσσ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έχει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μικρότερη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ίδρ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NST. -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εγκέφ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κινητοποιεί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υτόμ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ζώο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άνθρω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νέ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γεύση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φορετικό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θρε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τικό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συστ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τικό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6484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5AB97D-0D90-02E4-ED48-C51D9E142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123" y="197346"/>
            <a:ext cx="9578520" cy="646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«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κινητο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οίηση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»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ροέρχετ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ιδέ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«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θέτω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κίνηση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».</a:t>
            </a:r>
            <a:endParaRPr kumimoji="0" lang="el-GR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Περιγράφει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ράγοντες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Εκκινούν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εριφορά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Συντηρούν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εριφορά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χρόνο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τευθύνουν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εριφορά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στόχο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τί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ιτείτ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έννοι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εξωτερικά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ερεθίσμ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δεν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ορούν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μόν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εξηγήσουν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εριφορά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Θεωρητικό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σκεύ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σμ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κινητο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οίηση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δεν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ντιστοιχεί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συγκεκριμένο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όργ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κέντρο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εγκέφ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Δεν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άρχει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κέντρο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κινητο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οίησης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ούτε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οκλειστικό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νευρωνικό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δίκτυο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κινητο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οίηση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Αλληλε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ικάλυψη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άλλ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συστήμ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κινητο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οίηση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ίσθημ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συχνά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δυσκολεύουν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κριθούν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Αυτό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δείχνει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εννοιολογική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υθ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ιρεσί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όρου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Χρησιμότητ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όρι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κινητο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οίηση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χρήσιμη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οργάνωση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των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θεωριών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εριφοράς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νόηση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ηγών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φορών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εριφορά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9213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FEC28C-A6C2-7973-9204-2B54B2D8A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3E68B9F-89F4-B558-C7B7-620FCBE23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1587" y="3105834"/>
            <a:ext cx="29688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Επίκτητη αποστροφή γεύσης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1408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79399-96F9-EAB8-A0F0-E3F64E7B9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9ACF28-8BFD-9878-5BA0-EEC91E423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114210"/>
            <a:ext cx="1024370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επίκτητη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οστροφή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γεύσης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επίκτητη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οστροφή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γεύσης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οφυγή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τροφών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έχουν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συνδεθεί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σθένει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θρέψη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λύφθηκε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μελέτη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διστ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κτικότητ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δόλωμ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α” (bait shyness)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ρουρ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ίους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9753A0-EA5E-F8B7-B5DB-9DD121825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1314539"/>
            <a:ext cx="11701463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τήρηση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ρουρ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ίους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γρότες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άζουν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δηλητηρι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σμένο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δόλωμ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μερικά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οντίκι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σκοτώνοντ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λλά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όλοι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πα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ρχίζουν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οφεύγουν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ρουρ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τρώνε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μικρές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οσότητες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νέων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τροφών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·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τροφή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λέσει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θεσί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ντί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θάν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οφεύγουν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μέλλον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DF827C-5872-578C-5907-784EB8396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3050472"/>
            <a:ext cx="11139891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Πειράμ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εργ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στήριο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επίκτητη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οστροφή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μελετάτ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δίνοντ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στους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ρουρ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ίους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συγκεκριμένη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τροφή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el-GR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λώντ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υτί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χημική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ουσί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(π.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χλωριούχο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λίθιο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δόση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κτινο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ολί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Αργότερ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ρνούντ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φάνε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τροφή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C00125-440B-67D4-04A3-8C7E51F2A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4712465"/>
            <a:ext cx="11701463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όλος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φύση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στους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νθρώ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ους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επίκτητη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οστροφή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οηθά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άγρι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ζώ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νθρώ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ζουν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ρωτόγονες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συνθήκες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οφεύγουν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ικίνδυνες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τροφές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Σύγχρονοι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άνθρω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ίσης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εμφ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νίζουν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μελέτη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89%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τόμων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έντονες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οστροφές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θυμούντ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ότι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ρρώστησ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νάλωση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τροφής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συχνά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ηλικίες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6–12).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0612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9E1A06-58F0-4302-51D9-C14EB3F7B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FD2192-9803-CD79-79C3-E89F5D9A2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93" y="0"/>
            <a:ext cx="11987213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Περιορισμένη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ξί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σύγχρον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άλλοντ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endParaRPr kumimoji="0" lang="el-GR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Στις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σύγχρονες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κοινωνίες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σθένειες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γεύμ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οφείλοντ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συνήθως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τάλληλη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οθήκευση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τροφής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ιογενείς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λοιμώξεις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’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όλ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υτά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θημένη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οστροφή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ίνετ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άλλει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ώλει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όρεξης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σθενείς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χημειοθερ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Π.χ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ιδιά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έφ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γωτό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ξεχωριστή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γεύση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ριν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χημειοθερ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α: 79%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ρνήθηκ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γεύση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ργότερ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ντι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33%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χωρίς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γωτό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892D6B-8C74-D212-9BF0-C341A7F4E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93" y="3048566"/>
            <a:ext cx="11044562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οστροφή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θρε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τικές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ελλείψεις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l-GR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επίκτητη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οστροφή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ίσως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0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οηθά</a:t>
            </a:r>
            <a:r>
              <a:rPr kumimoji="0" lang="en-US" altLang="en-US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στην</a:t>
            </a:r>
            <a:r>
              <a:rPr kumimoji="0" lang="en-US" altLang="en-US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οφυγή</a:t>
            </a:r>
            <a:r>
              <a:rPr kumimoji="0" lang="en-US" altLang="en-US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μη</a:t>
            </a:r>
            <a:r>
              <a:rPr kumimoji="0" lang="en-US" altLang="en-US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θρε</a:t>
            </a:r>
            <a:r>
              <a:rPr kumimoji="0" lang="en-US" altLang="en-US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τικών</a:t>
            </a:r>
            <a:r>
              <a:rPr kumimoji="0" lang="en-US" altLang="en-US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τροφών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Αρουρ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που είναι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ελλι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ή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μίνη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kumimoji="0" lang="el-GR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βιταμινη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Β1)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δείχνουν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οστροφή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τροφή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τρώνε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λιγότερο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χύνουν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τροφή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ενδείξεις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(π.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μάσημ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σύρμ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κλου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ιού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l-GR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Ακόμη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τάστ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ση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της Β1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ροτιμούν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τρώνε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ροηγουμένως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ελλι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τροφή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οστροφή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τροφή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έλλειψη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θρε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τικών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μόνο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ρώτο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ήμ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ιλογή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θρε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τικής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3728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E97941-8DE6-1235-A0F1-10E0BD84BA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9FD123-FAA7-85A1-B9D2-4BE8C2DB2BAB}"/>
              </a:ext>
            </a:extLst>
          </p:cNvPr>
          <p:cNvSpPr txBox="1"/>
          <p:nvPr/>
        </p:nvSpPr>
        <p:spPr>
          <a:xfrm>
            <a:off x="4628290" y="3059668"/>
            <a:ext cx="2866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Επίκτητη προτίμηση γεύσης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155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0E143B-3EBB-C96A-8FF0-8D28A1AA7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C250FC-6AFC-8C85-43D9-A88788D72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88" y="288560"/>
            <a:ext cx="1158419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Άμεση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νίχνευση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θρε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τικών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συστ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τικών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ρουρ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ιθ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νότ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άνθρω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ορούν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νιχνεύουν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άμεσ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λάτι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σάκχ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μέσω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γεύσης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άλλ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απα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ίτητ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θρε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τικά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συστ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τικά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ρέ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μάθουν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ιλέγουν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ντίστοιχες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τροφές</a:t>
            </a:r>
            <a:r>
              <a:rPr lang="el-GR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μ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έ</a:t>
            </a:r>
            <a:r>
              <a:rPr lang="el-GR" altLang="en-US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σω</a:t>
            </a:r>
            <a:r>
              <a:rPr lang="el-GR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της γεύσης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525AFF-2927-D4FA-A542-128293A39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88" y="2063582"/>
            <a:ext cx="98631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επίκτητη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ροτίμηση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γεύσης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ροτίμηση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όχι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θρε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τικό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συστ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τικό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λλά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γεύση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μι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τροφής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εριέχει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θρε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τικό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συστ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τικό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1BC919-9ABB-0DBD-2C15-AF4A0B1CD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88" y="3284606"/>
            <a:ext cx="11584196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Πειρ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τικά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ευρήμ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μίνες</a:t>
            </a:r>
            <a:endParaRPr kumimoji="0" lang="el-GR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ρώιμη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μελέτη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ρουρ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τέθηκ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ελλι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τρεις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μίνες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μίνη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οφλ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υριδοξίνη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Αργότερ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ροτιμούν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τροφή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λουτισμένη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υτή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μίνη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είχε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κτηριστική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γεύση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γλυκάνισο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γεύση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γλυκάνισου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φέρθηκε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τροφή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έλει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μίνη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ρουρ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άρχισ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τρώνε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υτήν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Αυτό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είδος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μάθησης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ιτεί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σύζευξη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γεύσης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όφελος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(π.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νάρρωση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έλλειψη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μίνης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Συνήθως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ιτεί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θερή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σύζευξη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ρκετές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ημέρες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ρουρ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τροφικό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έλλειμμ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υξάνει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ιθ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νότητες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μάθει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τροφή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ωφέλιμη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τρώγοντ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μί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τροφή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κάθε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φορά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εριφορά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υτή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μοιάζει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«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δειγμ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τολη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τική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»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εριφορά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ρεφών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Davis.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7927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AF008D-CB42-98DD-959A-B78F59236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66C91B-7227-D123-D8CF-92E47CD45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981" y="674757"/>
            <a:ext cx="11730038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εριορισμοί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στους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νθρώ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ους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l-GR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Δεν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θμό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άνθρω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ξιο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οιούν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υτές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νότητες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l-GR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Συχνά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ιλέγουμε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νθυγιεινή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ντί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υγιεινής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τροφής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l-GR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ιλογές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ίσως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οφείλοντ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έλξη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νόστιμων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υψηλοθερμιδικών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τροφών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δεν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άρχουν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φύση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l-GR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Ακόμη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ρουρ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δυσκολεύοντ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ιλέξουν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θρε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τική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τροφή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γωνίζοντ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τροφές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γεύση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νέλ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κάο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l-GR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ρουρ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γίνοντ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χύσ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ρκοι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ροσφέρετ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νθρώ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ινο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«junk food».</a:t>
            </a:r>
            <a:endParaRPr kumimoji="0" lang="el-GR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σοφί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σώμ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δεν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ρκεί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ντι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δελε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στικές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τροφές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ως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τάτες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τηγ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νητές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γωτό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2762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EA087B-C056-0C3D-6FE8-3121BCB47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4D9F7D-97F6-CFDE-140C-E1636CFE0CBF}"/>
              </a:ext>
            </a:extLst>
          </p:cNvPr>
          <p:cNvSpPr txBox="1"/>
          <p:nvPr/>
        </p:nvSpPr>
        <p:spPr>
          <a:xfrm>
            <a:off x="3827590" y="3429000"/>
            <a:ext cx="4536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Η πέψη και οι δυο φάσεις του μεταβολισμού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5475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7AAABB-3522-AB91-CFFB-F2E9DE625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1FB124-6A73-6DDB-BCD7-05CD0BADD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1400"/>
            <a:ext cx="11228917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l-GR" alt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Εδώ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εμφ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νίζετ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ξ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νά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νε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άρκει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λογί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τον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θερμοστάτη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l-GR" alt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θερή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θερμοκρ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σί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θερμοστάτης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ενεργο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οιεί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ενεργο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οιεί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συχνά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θέρμ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νση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Ορισμέν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είδη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ζώων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μοιάζουν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θέρμ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νση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ιτιού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π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ρέ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ει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τρώνε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συνεχώς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μικρά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μόνο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λείμμ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ώστε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πα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ρέχουν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συνεχή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ροχή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θρε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τικών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ουσιών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άνθρω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δεν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λειτουργούν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έτσι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·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τρώνε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λίγ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 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κριτά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γεύμ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νηστεύουν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ενδιάμεσ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l-GR" alt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κριτά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γεύμ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ιτρέ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ουν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χρόνο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άλλες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δρ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στηριότητες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l-GR" alt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Αλλά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ιτούν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έν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 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ολύ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λοκο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σύστημ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π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απ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οθηκεύει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θρε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τικά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οθέμ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θέτει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τά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τις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εριόδους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νηστεί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κολουθεί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απ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οθέμ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θορίσει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ότε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όσο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όμενο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γεύμ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1248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8F48FE-AD94-1E98-EA6D-85BBFF13B2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FF2531-3BDA-7C5B-7091-40FA79575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736" y="124118"/>
            <a:ext cx="809349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Διεργασία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έψης</a:t>
            </a:r>
            <a:endParaRPr kumimoji="0" lang="el-GR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έψη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ρχίζει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στόμ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τροφή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λέθετ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μειγνύετ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σάλιο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σάλιο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ίνει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εριέχει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ένζυμο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ρχίζει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διάσ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τροφής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F3DC5E-7A43-C47D-B2B5-B499D1EA2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736" y="1601446"/>
            <a:ext cx="11381193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Πέψη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στομάχι</a:t>
            </a:r>
            <a:endParaRPr kumimoji="0" lang="el-GR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στομάχι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τροφή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μειγνύετ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υδροχλωρικό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οξύ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εψίνη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μερικώς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εξεργ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σμένο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γητό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ελευθερώνετ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ώστε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έντερο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έχει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χρόνο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λειτουργήσει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CD3F94-3207-41EA-2C5E-47F308CA5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736" y="3046072"/>
            <a:ext cx="5963264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Έλεγχος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τοξικών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τροφών</a:t>
            </a:r>
            <a:r>
              <a:rPr kumimoji="0" lang="el-GR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από το στομάχι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στομάχι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ορεί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άλει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τροφή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ερεθίζει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τοίχωμά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(επιθήλιο)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μέσω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εμετού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Ορισμένες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τοξίνες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δεν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ερεθίζουν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στομάχι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ερνούν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</a:t>
            </a:r>
            <a:r>
              <a:rPr kumimoji="0" lang="el-GR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σχατη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πτέρυγα -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area postrema (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εκτός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τοεγκεφ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λικού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γμού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endParaRPr kumimoji="0" lang="el-GR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ορεί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ενεργο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οιηθεί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τοξίνες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λέσει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εμετό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εμετός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ορεί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ολύ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ισχυρός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(π.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projectile vomiting).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677" name="Picture 5" descr="Refractory singultus and area postrema syndrome as a presentation of  neurocysticercosis | BMJ Case Reports">
            <a:extLst>
              <a:ext uri="{FF2B5EF4-FFF2-40B4-BE49-F238E27FC236}">
                <a16:creationId xmlns:a16="http://schemas.microsoft.com/office/drawing/2014/main" id="{0CD08794-2624-EE65-F304-AC34C172C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868" y="3184571"/>
            <a:ext cx="3873257" cy="367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129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42C69C-7D22-E676-5AF8-22461912C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87EA0E-3CEB-CA78-1FA3-9256FBE06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736" y="743919"/>
            <a:ext cx="11926528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Πέψη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λε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τό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έντερο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έψη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γίνετ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κυρίως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έντερο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ειδικά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δωδεκ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δάκτυλο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ρώτ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25 cm).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Εκεί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τρόφιμ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ώντ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χρησιμο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οιήσιμες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μορφές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υδ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τάνθρ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→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σάκχ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(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κυρίως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γλυκόζη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),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ρωτεΐνες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→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μινοξέ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α,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οξέ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&amp;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γλυκερόλη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ροϊόντ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ορροφώντ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μέσω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εντερικού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τοιχώμ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φέροντ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μέσω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υλ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φλέ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13382A-7158-1032-9A7D-51C3EEED0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736" y="4425680"/>
            <a:ext cx="907479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Ρόλος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χέος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εντέρου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έψη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ιτεί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τροφή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ημιστερεή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ημιυγρή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σώμ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δεν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ορεί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χάσει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υγρά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’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υτό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έντερο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ορροφά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ερίσσει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νερού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746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545DEC-0BF3-12DA-09DC-66F79AD3C528}"/>
              </a:ext>
            </a:extLst>
          </p:cNvPr>
          <p:cNvSpPr txBox="1"/>
          <p:nvPr/>
        </p:nvSpPr>
        <p:spPr>
          <a:xfrm>
            <a:off x="3856829" y="3059668"/>
            <a:ext cx="4478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Θεωρητικές προσεγγίσεις της κινητοποίησης</a:t>
            </a:r>
            <a:endParaRPr lang="en-F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8597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Your Gut and the Autonomic Nervous System - BioDesign Wellness Center">
            <a:extLst>
              <a:ext uri="{FF2B5EF4-FFF2-40B4-BE49-F238E27FC236}">
                <a16:creationId xmlns:a16="http://schemas.microsoft.com/office/drawing/2014/main" id="{0B482402-9D7C-2818-5DCE-B581846C94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6" t="9718" r="8143"/>
          <a:stretch>
            <a:fillRect/>
          </a:stretch>
        </p:blipFill>
        <p:spPr bwMode="auto">
          <a:xfrm>
            <a:off x="4664991" y="464948"/>
            <a:ext cx="7408190" cy="619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21E7BF1-D82C-2679-DC60-4052C09E9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713" y="536922"/>
            <a:ext cx="3819332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ίδρ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υτόνομου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νευρικού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συστήμ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τος</a:t>
            </a:r>
            <a:endParaRPr kumimoji="0" lang="el-GR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έψη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ελέγχετ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υτόνομο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νευρικό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σύστημ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άγχος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ενθουσι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σμός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ηρεάζουν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έψη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l-GR" altLang="en-US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Π.χ</a:t>
            </a:r>
            <a:r>
              <a:rPr lang="el-GR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ερέκκριση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υδροχλωρικού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οξέος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στο στομάχι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ονος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ριν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εξετάσεις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Αργή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κίνηση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τροφής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δυσκοιλιότητ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Γρήγορη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κίνηση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διάρροι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(α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ορρόφησης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νερού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διάρροι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ώλει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νερού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ηλεκτρολυτών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·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χρειάζετ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ρόσληψη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υγρών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θλητικών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οτών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8120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EC73D7-B4F1-9D60-CBB8-7C68C7390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6202C8-EF4F-A255-B937-61EB23E2D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987" y="190073"/>
            <a:ext cx="12254701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κύκλος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λήψης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τροφής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χωρίζετ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kumimoji="0" lang="el-GR" alt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απ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ορροφητική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φάση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kumimoji="0" lang="el-GR" alt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φάση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νηστεί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Στην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απ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ορροφητική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φάση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λίγες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ώρες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μετά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γεύμ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σώμ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ζει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θρε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τικά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φτάνουν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τικό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σύστημ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A2D00E-28AA-706D-5701-FE05CFF692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987" y="1846659"/>
            <a:ext cx="10253641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Άνοδος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γλυκόζης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λλ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γή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υτόνομο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σύστημ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endParaRPr kumimoji="0" lang="el-GR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γεύμ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εδ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γλυκόζης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υξάνοντ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εγκέφ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λος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(υποθάλαμος, εγκεφαλικό στέλεχος- ΝΤ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S, AP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νιχνεύει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ύξηση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ίζει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στηριότητ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ΑΝΣ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θητική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θητική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Ως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οτέλεσμ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άγκρε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ρχίζει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εκκρίνει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ινσουλίνη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E8CCB5-B7F7-F107-1909-6761DAF8A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987" y="3995678"/>
            <a:ext cx="83335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Ρόλος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ινσουλίνης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ινσουλίνη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ιτρέ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κύττ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γλυκόζη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ενέργει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ιτρέ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ίσης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συγκεκριμέν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κύττ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οθηκεύσουν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ερίσσει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θρε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τικών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θέ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μυρωδιά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τροφής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ρκούν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λέσουν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έκκριση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ινσουλίνης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υξημένη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σίελορροι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α,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ελευθέρωση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τικών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υγρών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στομάχι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8300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5B040C-F345-6BAD-E6CB-A2AD6B6BFA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2C15188-87C2-DF83-A95E-A7B85BE51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393" y="223827"/>
            <a:ext cx="11905213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Ινσουλίνη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οδοχείς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κύττ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θέτουν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οδοχείς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ινσουλίνης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ενεργο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οιούν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φορείς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γλυκόζης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αβ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ήτης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τύ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άγκρε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δεν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ράγει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ρκετή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ινσουλίνη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αβ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ήτης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τύ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ιστοί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δεν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οκρίνοντ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ρκώς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ινσουλίνη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ητικού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έχει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άφθονη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γλυκόζη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λλά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κύττ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δεν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ορούν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χρησιμο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οιήσουν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·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ητικός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χρόνι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ειν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σμένος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E677AD-5161-75BB-CFE2-79972707F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393" y="3429000"/>
            <a:ext cx="11321776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οθήκευση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θρε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τικών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ορροφητική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φάση</a:t>
            </a:r>
            <a:endParaRPr kumimoji="0" lang="el-GR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σώμ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οθηκεύει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θρε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τικά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ως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ροετοιμ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ερχόμενη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νηστεί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Μερική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γλυκόζη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γλυκογόνο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οθήκευση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στους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μύες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ρόθεσμη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οθήκη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όλοι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γλυκόζη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λί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οθήκευση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οκύττ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(adipose tissue).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τικό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σύστημ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οθηκεύοντ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ίσης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οκύττ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οθήκευση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γλυκόζης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ελέγχετ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ινσουλίνη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μικρό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οσοστό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μινοξέων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χρησιμο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οιείτ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ρωτεΐνες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τίδι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όλοι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πα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μινοξέ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→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οθήκευση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8834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37DE98-64D0-3426-2BC7-7534A7EF6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66BC38D-A697-4440-0FDA-8FB678780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432" y="436374"/>
            <a:ext cx="8390374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ρξη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φάσης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νηστεί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l-GR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Τελικά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εδ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γλυκόζης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μειώνοντ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σώμ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στρέφετ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στις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ενεργει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οθήκες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·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υτό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ονομάζετ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φάση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νηστεί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υτόνομο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νευρικό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σύστημ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ίζετ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συμ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θητική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δρ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στηριότητ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093FDC4-A7DD-7C30-A132-CE8209187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432" y="2245092"/>
            <a:ext cx="906402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Ρόλος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γλυκ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γόνης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άγκρε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τά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έκκριση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ινσουλίνης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ρχίζει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εκκρίνει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γλυκ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γόνη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γλυκ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γόνη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ροκ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λεί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ή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οθηκευμένου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γλυκογόνου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γλυκόζη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ή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πα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Λόγω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μηλής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ινσουλίνης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α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υτή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γλυκόζη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θέσιμη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μόνο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νευρικό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σύστημ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l-GR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(τα εγκεφαλικά κύτταρα δεν χρειάζονται ινσουλίνη για την πρόσληψη γλυκόζης)</a:t>
            </a:r>
            <a:endParaRPr kumimoji="0" lang="en-US" altLang="en-US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1C86A2-360F-683D-91AA-71F542736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432" y="4108202"/>
            <a:ext cx="1113106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Χρήση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ών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άλλων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όρων</a:t>
            </a:r>
            <a:endParaRPr kumimoji="0" lang="el-GR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νάγκες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όλοι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σώμ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γλυκ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γόνη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ενεργο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διάσ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οθηκευμένων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ρά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οξέ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γλυκερόλη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οξέ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χρησιμο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οιούντ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μύες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όργ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τρέ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γλυκερόλη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λέον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γλυκόζη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εγκέφ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μένη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σιτί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ρωτεΐνες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μυών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ώντ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μινοξέ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τρέ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γλυκόζη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2352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3FE053-DACA-3F77-0903-B392E01C5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5578"/>
            <a:ext cx="10515600" cy="668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7267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C7696B-F16F-2245-5471-51B64B3380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1B2A0C-4057-5BBB-F884-EA73A8397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064" y="54767"/>
            <a:ext cx="5830936" cy="646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οθ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μικές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δομές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ρυθμίζουν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φάσεις</a:t>
            </a:r>
            <a:endParaRPr kumimoji="0" lang="el-GR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λλ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γητού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νηστεί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ολικές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λλ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ρυθμίζοντ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κυρίως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δύο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οθ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μικές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εριοχές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α.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Πλάγιος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οθάλ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μος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(Lateral Hypothalamus)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Ξεκινά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γητό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ελέγχει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ολλές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τυχές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τροφικής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εριφοράς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ολικών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ντιδράσεων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Ελέγχει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μάσηση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μέσω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συνδέσεων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εγκεφ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λικό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στέλεχο</a:t>
            </a:r>
            <a:r>
              <a:rPr lang="el-GR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Ελέγχει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σίελορροί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έκκριση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οξέων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γωγή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ινσουλίνης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μέσω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υτόνομων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οδών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ρομήκη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νωτι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μυελό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Προκ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φλοιϊκή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ενεργο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οίηση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ιθ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νώς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υξάνοντ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κίνηση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ιθ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νότητ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εύρεσης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τροφής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β.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κοιλι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κός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υρήν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(PVN – Paraventricular Nucleus)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Ξεκινά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νάλωση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τροφής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λλά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λιγότερο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οτελεσμ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τικά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λάγιο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οθάλ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Ρυθμίζει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ολικές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διεργ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σίες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ως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θερμοκρ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σώμ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οθήκευση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κυττ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ρικό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ολισμό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ECB697-D7ED-E719-7965-3DCF8B3B6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5323" y="0"/>
            <a:ext cx="62366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047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48B093-13F4-ED27-F4A8-9E00146054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8A2F4A-7148-8F84-75C1-56D297190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997" y="1879704"/>
            <a:ext cx="1137000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Μετά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λίγες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ώρες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τά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τις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οίες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σώμ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ζει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απ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οθέμ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τά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μειούμεν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θρε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τικά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εδ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σημ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τοδοτούν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στον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εγκέφ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λο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ότι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ώρ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φάει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ξ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νά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ερωτήμ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α:</a:t>
            </a:r>
            <a:endParaRPr kumimoji="0" lang="el-GR" alt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κάνει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έν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άτομο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φάει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;»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Πώς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ξέρει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έν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άτομο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ότε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τήσει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γητό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;»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Πώς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ρυθμίζει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έν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άτομο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άρος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;»</a:t>
            </a:r>
          </a:p>
        </p:txBody>
      </p:sp>
    </p:spTree>
    <p:extLst>
      <p:ext uri="{BB962C8B-B14F-4D97-AF65-F5344CB8AC3E}">
        <p14:creationId xmlns:p14="http://schemas.microsoft.com/office/powerpoint/2010/main" val="37040664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99E4DE-5C4F-781C-D193-15B7E958D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BF7D56-B1F1-21F1-33FD-7DD222A6DB60}"/>
              </a:ext>
            </a:extLst>
          </p:cNvPr>
          <p:cNvSpPr txBox="1"/>
          <p:nvPr/>
        </p:nvSpPr>
        <p:spPr>
          <a:xfrm>
            <a:off x="4871145" y="3429000"/>
            <a:ext cx="2449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Σήματα έναρξης πείνας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6818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8F64ED4D-0CC0-D29F-0059-338CA999B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61" y="119245"/>
            <a:ext cx="6042639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στομάχι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συχνά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νιώθετ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άδειο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ότ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εινάμε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λλά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δεν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τρώμε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ικ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οιήσουμε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στομάχι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l-GR" alt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στομάχι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δεν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απα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ίτητο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άρξει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α: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άνθρω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χωρίς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στομάχι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εξ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κολουθούν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νιώθουν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τρώνε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Ingelfinger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1944).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D348FE2-7F76-63E6-9852-71BFC97CA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703" y="2089138"/>
            <a:ext cx="554915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τρί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κύρι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σήμ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ροκ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λούν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α. 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Έλλειψη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γλυκόζης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kumimoji="0" lang="el-GR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γλυκοπενική</a:t>
            </a:r>
            <a:r>
              <a:rPr kumimoji="0" lang="el-GR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πείνα 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glucoprivic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hunger)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β. 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Έλλειψη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λι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πα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ρών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οξέων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kumimoji="0" lang="el-GR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λιποπενική</a:t>
            </a:r>
            <a:r>
              <a:rPr kumimoji="0" lang="el-GR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πείνα 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lipoprivic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hunger)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Άδει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σμ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θρε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τικών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οθεμάτων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στομάχι</a:t>
            </a:r>
            <a:r>
              <a:rPr kumimoji="0" lang="el-GR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kumimoji="0" lang="el-GR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γκρελίνη</a:t>
            </a:r>
            <a:r>
              <a:rPr lang="el-GR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(ορμόνη)</a:t>
            </a:r>
            <a:endParaRPr kumimoji="0" lang="en-US" altLang="en-US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20F0F3C-228C-8095-51A2-A7A36A3B9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703" y="4411177"/>
            <a:ext cx="5549153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Ανίχνευση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γλυκόζης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ρών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οξέων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ή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endParaRPr kumimoji="0" lang="el-GR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κολουθεί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εδ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γλυκόζης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οξέων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έρχετ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έντερο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μέσω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υλ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φλέ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σήμ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υτά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φέροντ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μέσω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νευμονογ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στρικού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νεύρου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NST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ρομήκους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BB8D3C-CFB5-E953-958F-F6898E397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62366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1147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A3E02316-4FAF-C3CD-3426-DD1918C4C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743" y="1113908"/>
            <a:ext cx="11698514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Πειρ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τικά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ευρήμ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glucoprivic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lipoprivic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hunger</a:t>
            </a:r>
            <a:endParaRPr kumimoji="0" lang="el-GR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ρεμ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όδιση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ολισμού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οξέων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δημιουργί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έλλειψης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γλυκόζης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2-DG)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κάνει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ζώ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ρχίζουν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τρώνε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τρώνε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ερισσότερο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Βλά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NST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εξ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λείφει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δύο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υτές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υξήσεις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l-GR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Αντίστοιχα </a:t>
            </a:r>
            <a:r>
              <a:rPr lang="el-GR" alt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κο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νευμονογ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στρικό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νεύρο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l-GR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ρεμ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όδιση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του μεταβολισμού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οξέων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δεν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υξάνει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λέον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λήψη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τροφής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έ</a:t>
            </a:r>
            <a:r>
              <a:rPr lang="el-GR" altLang="en-US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λλειμα</a:t>
            </a:r>
            <a:r>
              <a:rPr lang="el-GR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γλυκόζης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δεν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υξάνει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λήψη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τροφής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929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1EBDC118-F717-1ABF-D916-6FCA5B1A7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846"/>
            <a:ext cx="11947133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Προσέγγιση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Ενστίκτου</a:t>
            </a:r>
            <a:endParaRPr kumimoji="0" lang="el-GR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Ορισμός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σικά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κτηριστικά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l-GR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ένστικτο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ορίζετ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ως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Σύνθετη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συμ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εριφορά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(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όχι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κλ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στική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ντίδρ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Αυτόμ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δεν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ιτεί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συνειδητή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όφ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θημένη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εμφ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νίζετ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χωρίς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ροηγούμενη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ειρί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Αμετά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λητη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εκτελείτ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θερή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μορφή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θολική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εκδηλώνετ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όλ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μέλη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ενός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είδους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Ιστορική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σημ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σί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ρώτες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εξηγήσεις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νθρώ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ινης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εριφοράς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σίζοντ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οτιθέμεν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νθρώ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ένστικτ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(π.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ιθετικό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γονεϊκό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κοινωνικό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ένστικτο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Προ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λήμ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ενστικτώδους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ροσέγγισης</a:t>
            </a:r>
            <a:r>
              <a:rPr kumimoji="0" lang="el-GR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της κινητοποίησης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Δεν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ροσφέρει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μηχ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νιστική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εξήγηση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εριφοράς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Δεν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ορεί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χωρίσει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τικά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έμφυτο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οτέλεσμ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μάθησης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l-GR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Σύγχρονη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έρευν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οδεικνύει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ότι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νθρώ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εριφορά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μεγάλο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θμό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θημένη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ολιτισμικά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μορφωμένη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Αληθινά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ένστικτ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σήμερ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γνωρίζοντ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κυρίως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(π.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homing, flight response)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θηλ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στικά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άνθρω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άνι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άρχει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ρά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ενστικτώδης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συμ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εριφορά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27115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8167C730-B07F-CA2C-F251-BA8002745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008" y="755873"/>
            <a:ext cx="5239658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Ρόλος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τοξοειδούς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υρήν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(arcuate nucleus)</a:t>
            </a:r>
            <a:endParaRPr kumimoji="0" lang="el-GR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οθάλ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κύριος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ρυθμιστής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ενεργει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κού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συστήμ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l-GR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σήμ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NST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φέροντ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τοξοειδή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υρήν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(arcuate nucleus)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τοξοειδής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υρήν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κολουθεί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τάστ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θρε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τικών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συστ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τικών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σώμ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Στέλνει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νευράξονες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l-GR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παρακοιλιακο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πυρήνα (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PVN</a:t>
            </a:r>
            <a:r>
              <a:rPr kumimoji="0" lang="el-GR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λάγιο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οθάλ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Αυτές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ολές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ρυθμίζουν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τόσο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γητό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όσο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ολισμό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CD3BFF-F3A9-94B1-C108-06CC7FA69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4292" y="-74914"/>
            <a:ext cx="62366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786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AFD507-06CA-5611-597A-3FAC491BB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5032EF6-8FAF-B44B-4696-A01817A7B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31" y="473378"/>
            <a:ext cx="5645062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τρίτο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μεγάλο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σήμ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γκρελίνη</a:t>
            </a:r>
            <a:endParaRPr kumimoji="0" lang="el-GR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γκρελίνη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ορμόνη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συντίθετ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στομάχι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l-GR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ελευθερώνετ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θώς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στομάχι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δειάζει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νηστεί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κυκλοφορούσ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γκρελίνη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φτάνει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τοξοειδή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υρήν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ειδή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ερνάει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εύκολ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τοεγκεφ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λικό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φράγμ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Έγχυση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γκρελίνης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κοιλίες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ρουρ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→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ερισσότερη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νάλωση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τροφής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φορές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χύτερη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ύξηση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άρους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νθρώ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εδ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γκρελίνης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υξάνοντ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~80%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ριν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κάθε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γεύμ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έφτουν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γητό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Άτομ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σύνδρομο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Prader–Willi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έχουν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εδ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γκρελίνης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2.5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φορές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υψηλότερ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ότι σε αδύνατα άτομα της ομάδας ελέγχου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4.5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φορές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υψηλότερ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χύσ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άτομ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χωρίς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σύνδρομο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628768-D6BD-06F5-F5F0-C37135F7D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4292" y="-74914"/>
            <a:ext cx="62366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768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EF5A62-A3EC-AEF5-DCCA-666369F91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B9D51D-1BBF-6B0D-241E-00CF5A7AC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337" y="331542"/>
            <a:ext cx="4074284" cy="3097458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F80C0DE1-4DCB-1211-73BA-C175BC58D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373" y="91617"/>
            <a:ext cx="5855583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Κοινό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μονο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άτι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των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σημάτων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σήμ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ενεργούν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μέσω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NPY/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AgRP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νευρώνων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τοξοειδή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υρήν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α.</a:t>
            </a:r>
            <a:endParaRPr kumimoji="0" lang="el-GR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Αυτοί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νευρώνες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ελευθερώνουν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l-GR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νευροπεπτίδιο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Υ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neuropeptide Y (NPY)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σχετιζόμενη με την 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Agouti </a:t>
            </a:r>
            <a:r>
              <a:rPr lang="el-GR" altLang="en-US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πρωτείνη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agouti-related protein (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AgRP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l-GR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NPY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AgRP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διεγείρουν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νευρώνες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l-GR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παρακοιλιακό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πυρήνα (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PVN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λάγιο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οθάλ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μο</a:t>
            </a:r>
            <a:r>
              <a:rPr kumimoji="0" lang="el-GR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alt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LH)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l-GR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οτέλεσμ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ύξηση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λήψης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τροφής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μείωση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αβ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ολισμού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C035BCA-8F46-66B5-A2DB-BC8542B28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373" y="4382029"/>
            <a:ext cx="594662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Πειρ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τικά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ευρήμ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NPY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Αρουρ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άνουν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ενέσεις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NPY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PVN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σιάζουν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ρυθμό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λήψης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τροφής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Αυξάνουν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ρυθμό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ύξησης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άρους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έξι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φορές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Γίνοντ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τόσο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κινητο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οιημένοι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τροφή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ώστε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Προτιμ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ούν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ηλεκτροσόκ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γλώσσ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γάλ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α,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μεμειγμένο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ικρή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κινίνη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9466D6E-1F74-8917-6B33-5B6401C69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4956" y="4105030"/>
            <a:ext cx="6187044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ίδρ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NPY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αβ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ολισμό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ύξηση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άρους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λάσι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ύξηση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ρόσληψης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τροφής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δείχνοντ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ότι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NPY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μειώνει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αβ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ολισμό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στέρηση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NPY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μειώνει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ιτέρω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ενεργει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μείωση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θερμοκρ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σί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σώμ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στολή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σεξου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λικής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κινητο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οίησης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2653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16D51E-080F-EFEB-0DB6-4109A061E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729E9A-1C4A-9CC5-9430-7BA073E55598}"/>
              </a:ext>
            </a:extLst>
          </p:cNvPr>
          <p:cNvSpPr txBox="1"/>
          <p:nvPr/>
        </p:nvSpPr>
        <p:spPr>
          <a:xfrm>
            <a:off x="4860245" y="3429000"/>
            <a:ext cx="2471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Σήματα λήξης γεύματος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410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599B5B-C99B-9DBA-D282-46F860EE75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A584894-D07E-954F-DBE4-17478D95E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052" y="164622"/>
            <a:ext cx="4041567" cy="646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Ρόλος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στομάχου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—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διάτ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ση</a:t>
            </a:r>
            <a:endParaRPr kumimoji="0" lang="el-GR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Πείρ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ρουρ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ίους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(Phillips &amp; Powley, 1996):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φουσκωτός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κτύλιος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έκλεισε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δίοδο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στομάχου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εντέρου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Έγχυση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γλυκόζης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στομάχι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μείωση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ρόσληψης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γητού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Όμως </a:t>
            </a:r>
            <a:r>
              <a:rPr lang="el-GR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ίδιο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οτέλεσμ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έγχυση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τούχου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λύμ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l-GR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l-GR" alt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l-GR" alt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l-GR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α: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όγκος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στομάχι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όχι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θρε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τική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ξί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α, 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ροκ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λεί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κορεσμό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διάτ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ενεργο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μηχ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οδοχείς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στέλνουν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σήμ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μέσω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νευμονογ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στρικού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νεύρου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NST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88A170-EC44-B882-30C3-6745F8110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424" y="2946642"/>
            <a:ext cx="4000866" cy="46730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43B03F0-AD3E-7A5C-6AC0-8270FABFBC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084" t="25785" r="18707" b="36253"/>
          <a:stretch>
            <a:fillRect/>
          </a:stretch>
        </p:blipFill>
        <p:spPr>
          <a:xfrm>
            <a:off x="5427023" y="164622"/>
            <a:ext cx="5522026" cy="303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46888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EBBEF5-FE0F-D0AF-59D6-A4A9094FC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D7DBA37-1836-AC5A-841C-BB6455D29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380" y="0"/>
            <a:ext cx="10162206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τί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διάτ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δεν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ρκεί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γεμάτο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στομάχι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δεν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ορεί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λέσει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κρο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ρόθεσμο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κορεσμό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φορετικά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νερό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νιώθουμε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χορτάτοι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Άνθρω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ζώ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ρμόζουν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οσότητ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γητού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σύμφων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θρε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τική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ξί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τροφής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F281C9-91CF-E497-860F-02A37F13E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380" y="1477328"/>
            <a:ext cx="1066542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Ρόλος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στόμ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μάθησης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στόμ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γευστική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ειρί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ροκύ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μία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μικρή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ολή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κορεσμό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ράδειγμ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Σού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υψηλών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θερμίδων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μειώνει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ερισσότερο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ίνετ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σχέση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έγχυση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στομάχι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Ροφήμ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υψηλών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θερμίδων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χορτ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στικά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θερμιδικά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FD79DB-00C5-EB25-6057-6D09A3FC9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008" y="3429000"/>
            <a:ext cx="5569527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Βέλτιστος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κορεσμός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—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συνεργ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σί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στόμ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στομάχου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εντέρου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(Phillips &amp; Powley, 1996</a:t>
            </a:r>
            <a:r>
              <a:rPr lang="el-GR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άνοιξαν τη </a:t>
            </a:r>
            <a:r>
              <a:rPr lang="el-GR" altLang="en-US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δίοδ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l-GR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στομάχου-εντέρου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θρε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τική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ξί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ηρέ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ζε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οσότητ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γητού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όμενη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30λεπ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ερίοδο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γλυκόζη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μείωνε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ρόσληψη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ερισσότερο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τούχο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διάλυμ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Υψηλότερες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συγκεντρώσεις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γλυκόζης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είχ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μεγ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λύτερη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ίδρ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D1F53C-FF7F-A627-9758-295245070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0857" y="2783553"/>
            <a:ext cx="3701310" cy="403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9575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F5E538-24E0-FB84-CC7F-ED96CF21A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41E102E-25A0-22E5-ACD8-2C418E6A0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05" y="12680"/>
            <a:ext cx="7006442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Πε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τίδι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κορεσμού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στομάχι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έντερ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endParaRPr kumimoji="0" lang="el-GR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Στομάχι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έντερ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ελευθερώνουν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δώδεκ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φορετικά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τίδι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ως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σήμ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κορεσμού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φορετικά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τίδι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ελευθερώνοντ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υδ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τάνθρ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ρωτεΐνες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μείγμ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τίδι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διεγείρουν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άγκρε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χοληδόχο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κύστη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εκκρίνουν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τικά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ένζυμ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δωδεκ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δάκτυλο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ενημερώνουν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εγκέφ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θρε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τικά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μέσω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νευμονογ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στρικού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91698D-59C6-2AA2-2171-2E557BAC8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05" y="3705999"/>
            <a:ext cx="6840188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CCK —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ιο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γνωστό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σήμ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κορεσμού</a:t>
            </a:r>
            <a:endParaRPr kumimoji="0" lang="el-GR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χολ</a:t>
            </a:r>
            <a:r>
              <a:rPr lang="el-GR" alt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κυστοκινίνη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(CCK)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ελευθερώνετ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τροφή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ίνει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δωδεκ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δάκτυλο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Ανιχνεύει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χοληδόχο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κύστη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έγχυση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χολής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διάσ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Έγχυση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CCK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χύσ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άτομ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→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έφ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λιγότερο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όμενο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γεύμ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CCK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ενεργο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οδοχείς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νευμονογ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στρικό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νεύρο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Σήμα → NST →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οθάλ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E48894-6DE7-1485-8DBF-FC7EF7B0D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16" y="0"/>
            <a:ext cx="4069278" cy="4752916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59AC5202-906A-1E99-7FF2-02E8041CE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8705" y="4752916"/>
            <a:ext cx="467391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Όρι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CCK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CCK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μειώνει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μέγεθος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των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γευμάτων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όχι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συνολική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ρόσληψη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τροφής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Αρουρ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CCK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τρώνε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μικρότερ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γεύμ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λλά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ιο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συχνά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τηρώντ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άρος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CCK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δεν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κρο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ρόθεσμη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ώλει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άρους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17902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0605B2-B582-9FB7-D6FB-8341A157D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F4807D-B6FA-B289-D397-5D8776CBAC47}"/>
              </a:ext>
            </a:extLst>
          </p:cNvPr>
          <p:cNvSpPr txBox="1"/>
          <p:nvPr/>
        </p:nvSpPr>
        <p:spPr>
          <a:xfrm>
            <a:off x="4744861" y="3429000"/>
            <a:ext cx="2702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Μακροπρόθεσμοι έλεγχοι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334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BD3260-4440-97A7-D369-4CF7546C2D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698ECC-7817-CEC0-2A11-C580ABF18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011" y="1028344"/>
            <a:ext cx="4904510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Peptide YY3–36 (PYY)</a:t>
            </a:r>
            <a:endParaRPr kumimoji="0" lang="el-GR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τιδική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ορμόνη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εκκρίνετ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έντερ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άντηση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τροφή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φέρετ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μέσω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τοξοειδή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υρήν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Εκεί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στέλλει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NPY-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εκκριτικούς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νευρώνες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ειδή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ορεί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νευρωνική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δράση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ολύ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ργή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εριορίσει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τρέχον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γεύμ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Μειώνει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ρόσληψη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θερμίδων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τά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1/3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μέσ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στις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όμενες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12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ώρες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C96906-10CA-8E12-CD0E-3C669A13B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8301" y="414505"/>
            <a:ext cx="5161807" cy="602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21075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CE9BC2-C82E-50B8-3C7D-3DEF02F834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6E3F79-D261-BD11-4069-7ECEA8733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911439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Ρύθμιση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ρόσληψης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τροφής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μέσω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σωμ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τικού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λί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ους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κροχρόνι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άνθρω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ζώ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ρυθμίζουν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ρόσληψη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τροφής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σωμ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τικό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άρος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ειδικότερ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σωμ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τικό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λί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ώς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νιχνεύετ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υτό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εδο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δεν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ήτ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ιότερ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748158-8938-D9DF-848C-DB781BBF3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79687"/>
            <a:ext cx="7863577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αβ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ιοτικές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μελέτες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Hervey (1952)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Ένωσε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χειρουργικά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ρουρ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ίους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ώστε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μοιράζοντ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μικρή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οσότητ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κυκλοφορί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ιοτικοί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τέστρεψε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κοιλι</a:t>
            </a:r>
            <a:r>
              <a:rPr kumimoji="0" lang="el-GR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ακό</a:t>
            </a:r>
            <a:r>
              <a:rPr kumimoji="0" lang="el-GR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έ</a:t>
            </a:r>
            <a:r>
              <a:rPr lang="el-GR" altLang="en-US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σω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οθάλ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μο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(VMH)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κάθε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ζεύγος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υξάνει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θητική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στηριότητ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νευμονογ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στρικό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ενισχύει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γωγή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ινσουλίνης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ζώο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μένει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τετ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μένη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ορροφητική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φάση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θρε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τικά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οθηκεύοντ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ντί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χρησιμο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οιούντ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Πρέ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λώνει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τροφή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τηρεί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ενέργει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→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γίνετ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χύσ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ρκο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(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μερικές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φορές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σιάζει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άρος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υγιείς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«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συζευγμένοι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»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ρουρ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άρχισ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οσιτίζοντ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χάνουν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άρος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·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δύο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έθ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σιτί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l-GR" alt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α: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χύσ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ρκο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ζώο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ρήγ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σήμ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ίμ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στέλλει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ρόσληψη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τροφής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λλά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δεν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ορούσε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οκριθεί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υτό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λόγω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εγκέφ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F98ADE-C6CB-F0EC-ADC6-D02F2AD3C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3577" y="3303638"/>
            <a:ext cx="4144203" cy="244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488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90E2A567-1831-BBCC-059E-90F8EA3B6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6" y="-79653"/>
            <a:ext cx="12172014" cy="7017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Drive Theory (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Θεωρί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των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Ενορμήσεων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kumimoji="0" lang="el-GR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σικές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ρχές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εριφορά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λείτ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φυσιολογικές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νάγκες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(π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δίψ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θερμοκρ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Κεντρική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έννοι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α: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ομοιόστ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-</a:t>
            </a:r>
            <a:r>
              <a:rPr lang="en-US" alt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οργ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νισμός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ιδιώκει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τηρεί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θερές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εσωτερικές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συνθήκες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όκλιση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ομοιόστ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δημιουργεί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l-GR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ενόρμηση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(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εσωτερική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 </a:t>
            </a:r>
            <a:r>
              <a:rPr kumimoji="0" lang="el-GR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ενόρμηση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ωθεί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άτομο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ζητήσει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εριφορές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οκ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θιστούν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ισορρο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Νευρο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ιολογική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άση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κλ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σική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θεωρί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l-GR" altLang="en-US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Ενόρμηση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=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ντιλη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σωμ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τική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νάγκη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l-GR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Π.χ.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Πείν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α: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μείωση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γλυκόζης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όφυση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οθάλ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ενεργο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οιούν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εριφορά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ζήτησης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τροφής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Περιορισμοί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θεωρίας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Δυσκολί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εξήγησης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εριφορών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δεν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σχετίζοντ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κάποιο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έλλειμμ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των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ιστών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(π.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σεξ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ροκύ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’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ότι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δεν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άρχει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νάγκη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(π.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γητό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χωρίς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α)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ίνουν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νάγκες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(π.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ερφ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Αγνοεί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ίδρ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εξωτερικών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κινήτρων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Σύγχρονη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θεώρηση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Ενορμήσεις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=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στάσεις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εγκεφάλου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όχι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λώς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σωμ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τικές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νάγκες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ράδειγμ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μυρωδιά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γητού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ορεί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λέσει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ενόρμηση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χωρίς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γμ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τικό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έλλειμμ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θρε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τικών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ουσιών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7829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5BD493-9511-BCC5-33E1-8973B1788C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0E430D0-221F-D319-149C-DCDD3F681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07" y="110353"/>
            <a:ext cx="574370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κάλυψη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λε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τίνης</a:t>
            </a:r>
            <a:endParaRPr kumimoji="0" lang="el-GR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εκκρίνει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ορμόνη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λε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τίνη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στέλλει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ρόσληψη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τροφής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εδο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τίνης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λογικό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οσότητ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χύσ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άτομ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φορές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υψηλότερο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χύσ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τίνη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ρυθμίζει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μέγεθος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γευμάτων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λλά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σχέση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κρο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ρόθεσμ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οθέμ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DB0B77-189E-EA43-69A2-89E0416B50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61831"/>
            <a:ext cx="5821515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Ρόλος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ινσουλίνης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ινσουλίνη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ίσης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λογική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οσότητ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ζί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τίνη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στέλλουν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NPY/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AgRP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νευρώνες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ενεργο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οιούν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POMC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νευρώνες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εκκρίνουν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προ-</a:t>
            </a:r>
            <a:r>
              <a:rPr kumimoji="0" lang="el-GR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οπιομελανοκορτίνη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proopiomelanocortin.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POMC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νευρώνες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μειώνουν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ρόσληψη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τροφής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μέσω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στολής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νευρώνων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PVN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λάγιο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οθάλ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Hervey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τέστρεψε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VMH,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διέκοψε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ίνες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συνέδε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τοξοειδή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υρήν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PVN.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024FC3-6075-12CA-DE4B-D02718757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6300" y="-116487"/>
            <a:ext cx="5971308" cy="697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1624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DE0C39-050E-FA47-10DF-E12EC00C5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FFF085-3E02-00A7-CB28-939BD84DA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1" y="474347"/>
            <a:ext cx="5943600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Orexin (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ή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hypocretin)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Νευρο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τίδιο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υξάνει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όρεξη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νάλωση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τροφής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Ορεξίνη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εκκρίνετ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τίνη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μηλή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γλυκόζη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μηλή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γκρελίνη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υψηλή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οτελεί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«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ρίδιο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»,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οκρίνετ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χυ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ρόθεσμες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κρο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ρόθεσμες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ενδείξεις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θρε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τικών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οθεμάτων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ορεξινεργικοί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νευρώνες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ρίσκοντ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λάγιο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οθάλ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Προ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άλλουν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τοξοειδή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υρήν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ενεργο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οιούν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NPY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νευρώνες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στέλλουν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POMC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νευρώνες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EA7F0F-EC3B-55C7-53B7-9EA1083BB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6300" y="-116487"/>
            <a:ext cx="5971308" cy="697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7215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8E8875-D8DB-535B-3C7E-34F3EA99C4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2FBF13-DCEC-3521-3C34-F5684C749232}"/>
              </a:ext>
            </a:extLst>
          </p:cNvPr>
          <p:cNvSpPr txBox="1"/>
          <p:nvPr/>
        </p:nvSpPr>
        <p:spPr>
          <a:xfrm>
            <a:off x="5392923" y="3059668"/>
            <a:ext cx="1391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Παχυσαρκία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74331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5C212D-61AE-3F46-4BF9-4570B10EDD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B1690A-C6A8-83AA-C4F4-6B6F7E144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00" y="533400"/>
            <a:ext cx="49276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γκόσμι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ύξηση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χυσ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ρκί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endParaRPr kumimoji="0" lang="el-GR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1975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έως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2014,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χυσ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ρκί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σιάστηκε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στους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άνδρες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σιάστηκε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στις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γυν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ίκες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kumimoji="0" lang="el-GR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τομα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που τρώνε πολύ και είναι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άτομ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ίνουν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ριθμό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ειν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σμένων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γκόσμιος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Οργ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νισμός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Υγεί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έχει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κτηρίσει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χυσ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ρκί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γκόσμι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ιδημί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Στις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τυγμένες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χώρες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οσοστά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ολύ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υψηλά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ΗΠΑ: 38%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ενήλικες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21%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έφη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17% 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ιδιά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A771C3-26DF-5655-F43E-3C8AF1D36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5100" y="762000"/>
            <a:ext cx="6451600" cy="48006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A13DCA65-6342-05FD-C7F0-BAABF88EC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00" y="5635536"/>
            <a:ext cx="1142601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Αίτι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χυσ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ρκί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Πολλά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ίτι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άλλουν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εριλ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νομένης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μεγάλης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θεσιμότητ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υψηλοθερμιδικών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junk foods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ρότι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μειώθηκ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άτομ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α, </a:t>
            </a:r>
            <a:r>
              <a:rPr lang="el-GR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τα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altLang="en-US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τομα</a:t>
            </a:r>
            <a:r>
              <a:rPr lang="el-GR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με κακή διατροφή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σχεδόν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λάσι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οσιτισμένους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55263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1E77C9-2937-D69E-0826-D950FAA204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00E6B6-971D-1D06-5A76-504A82402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1" y="1576338"/>
            <a:ext cx="51308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Δείκτης Μάζας Σώματος (BMI)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 ΠΟΥ χρησιμοποιεί το BMI για μέτρηση παχυσαρκίας.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BMI = βάρος (kg) / ύψος σε μέτρα².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 BMI είναι ανακριβές για μυώδη άτομα.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Πλήρης ανάλυση χρειάζεται και μέτρηση λίπους σώματος + αναλογία μέσης/γοφών.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435" name="Picture 3" descr="What Should Your BMI Be? Using A Body Mass Index Calculator">
            <a:extLst>
              <a:ext uri="{FF2B5EF4-FFF2-40B4-BE49-F238E27FC236}">
                <a16:creationId xmlns:a16="http://schemas.microsoft.com/office/drawing/2014/main" id="{3078918E-9CD0-28E1-E2C2-77498B6459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1"/>
          <a:stretch>
            <a:fillRect/>
          </a:stretch>
        </p:blipFill>
        <p:spPr bwMode="auto">
          <a:xfrm>
            <a:off x="5892800" y="-89518"/>
            <a:ext cx="5016500" cy="703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11188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3B533-B99C-CF4A-0730-7148A0FFF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3855305-C4FE-A205-9BEE-DDEF2B7DF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" y="289679"/>
            <a:ext cx="1177290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Kίνδυνοι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υγεί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Μεγάλος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ράγοντ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κινδύνου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αβ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ήτη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—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οσοστά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ήτη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σιάστηκ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1990–2008.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Αυξάνει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κίνδυνο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υψηλή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ίεση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ρδιο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άθειες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εγκεφ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λικό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ρκίνο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χέος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εντέρου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Συνδέετ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γνωστική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εξ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σθένηση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κίνδυνο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Alzheimer.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ίκες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κροχρόνι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χυσ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ρκί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α: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κάθε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μονάδ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BMI, 13%–16%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μεγ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λύτερος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κίνδυνος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συρρίκνωσης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κροτ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φικού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FEAA6F-A905-BB3C-78BB-27CC99FEF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" y="4103639"/>
            <a:ext cx="1141095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ίδρ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θνησιμότητ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ροσδόκιμο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ζωής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κάθε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+5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μονάδες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BMI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άνω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25: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+31%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κίνδυνος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νάτου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Μείωση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ροσδόκιμου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ζωής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2–10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χρόνι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νάλογ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θμό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χυσ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ρκί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1990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έως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2008: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ρώτη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φορά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ροσδόκιμο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δεν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υξήθηκε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λόγω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χυσ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ρκί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χρήσης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ουσιών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Μείωση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0.1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έτους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μόνο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2015,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σημ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ντική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όλες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κοινωνικές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ομάδες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11033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F7C404-B4D7-49E7-BD37-8250766C36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7C36EB-0425-8BC2-74B2-D7F113D20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603" y="366190"/>
            <a:ext cx="7812203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Περιορισμός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θερμίδων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χωρίς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οσιτισμό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Μείωση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θερμίδων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~30% → 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ελτιώνει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χοληστερίνη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τριγλυκερίδι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εδ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ινσουλίνης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γλυκόζης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ρτηρι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ίεση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λειτουργί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ρδιάς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ηλικιωμένους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20% β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ελτίωση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λεκτικής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μνήμης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ειρ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τόζω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α: +20%–60% 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ράτ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ζωής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Μελέτες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ρωτεύοντ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είδη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οστηρίζουν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μείωση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νόσων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ράτ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ζωής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51595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87D481-E80E-A6BC-FF7A-F066FC2A37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E7F7A9-8FF3-44F1-138F-0CFBDAD9AC47}"/>
              </a:ext>
            </a:extLst>
          </p:cNvPr>
          <p:cNvSpPr txBox="1"/>
          <p:nvPr/>
        </p:nvSpPr>
        <p:spPr>
          <a:xfrm>
            <a:off x="4830685" y="3059668"/>
            <a:ext cx="2530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Μύθοι της παχυσαρκίας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3633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6AB3BC-A9DD-89C1-79C6-035D20E079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13F72FD-8F1D-40E3-48C3-0F1C7DA17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00" y="301196"/>
            <a:ext cx="8813823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ικρ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τούσ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εξήγηση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ερισσότερη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τροφή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λιγότερη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άσκηση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ερισσότεροι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ειδικοί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θεωρούν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ότι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γκόσμι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ύξηση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οφείλετ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ότι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άνθρω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τρώνε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ερισσότερο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τρώνε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λουσιότερες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τροφές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σκούντ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λιγότερο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λογική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ενέργει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μέσ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&gt;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ενέργει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έξω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→ 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ύξηση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άρους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FC788D-3793-EE32-B540-E66F14C9A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00" y="2690336"/>
            <a:ext cx="1084200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ίν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λάθος</a:t>
            </a:r>
            <a:r>
              <a:rPr kumimoji="0" lang="el-GR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όμως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π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ιστεύουμε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ότι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χυσ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ρκί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οφείλετ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λώς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στην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δυν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μί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ντίστ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σης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στην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ερφ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γί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έρευν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 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δεν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οστηρίζει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ότι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χυσ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ρκί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λήρως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εθελοντικό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έλεγχο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Ούτε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ότι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οτέλεσμ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έλλειψης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υτοελέγχου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νικ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νότητ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θυστέρησης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ντ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μοι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ής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δυσλειτουργικών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τροφικών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συνηθειών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B4245B-EE9D-F669-27C2-A4E4D924E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00" y="5356475"/>
            <a:ext cx="774192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Κοινά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κτηριστικά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χυσ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ρκί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εθισμού</a:t>
            </a:r>
            <a:endParaRPr kumimoji="0" lang="el-GR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χυσ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ρκί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μοιράζετ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κτηριστικά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εξάρτηση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ουσίες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88066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AFEC2B-0612-E683-1E56-CC547D8F4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E5FC41-6029-D77D-B6CD-18C5E5BC6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96" y="1784705"/>
            <a:ext cx="1212370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Μύθος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ότι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πα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χύσ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ρκ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πα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ιδιά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ίνουν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ερφ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γί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απ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οικογένει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endParaRPr kumimoji="0" lang="el-GR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χυσ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ρκί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τηρείτ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συχνά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μέσ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στις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οικογένειες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BMI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άλλ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μέτρ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σχετίζοντ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μέτρι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ξύ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συγγενών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Αλλά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στοιχεί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δείχνουν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ότι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γενετικοί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ράγοντες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σημ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ντικοί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οικογενει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κούς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λλοντικούς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άρχει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λλοντική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ίδρ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ροέρχετ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κυρίως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εκτός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οικογένει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όχι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τροφικές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συνήθειες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ίτι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32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0D3C64B8-BA7D-788E-F4C4-2702C0B6D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16" y="117693"/>
            <a:ext cx="10425098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Incentive Theory (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Θεωρί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των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Κινήτρων</a:t>
            </a:r>
            <a:r>
              <a:rPr kumimoji="0" lang="el-GR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ή εναύσματος κινήτρο</a:t>
            </a:r>
            <a:r>
              <a:rPr lang="el-GR" alt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kumimoji="0" lang="el-GR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σική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ιδέ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κινητο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οίηση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λείτ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εξωτερικά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ερεθίσμ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α/α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μοι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Κίνητρ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=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ράγμ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έχουν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ξί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άτομο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ιολογικά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γητό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σύντροφος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φύγιο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Κ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οινωνικά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ολικά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χρήμ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κύρος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βα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θμοί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Μηχ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νισμός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άτομο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εριφέρετ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οκτήσει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κίνητρο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εριφορά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θορίζετ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ελκυστικότητ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κινήτρου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ροσδοκί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ότι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εριφορά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εξ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σφ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λίσει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Πλεονεκτήμ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Εξηγεί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εριφορές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δεν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εντάσσοντ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drive theory.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γνωρίζει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ρόλο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άλλοντος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μάθησης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l-GR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Νευρο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ιολογί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Κεντρικός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ρόλος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l-GR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μεσομεταιχμιακού</a:t>
            </a:r>
            <a:r>
              <a:rPr kumimoji="0" lang="el-GR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και </a:t>
            </a:r>
            <a:r>
              <a:rPr kumimoji="0" lang="el-GR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μεσοφλοιικού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ντο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μινεργικού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συστήμ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(reward system).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απελευθέρωση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μίνης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μένουμε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άνουμε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ερενίσχυση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υτού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συστήμ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→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εθισμός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40983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BBD933-0715-F696-5B78-508A659B99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FBDF9B-F600-C9DC-1C6E-E62F3CC14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0250" y="3105834"/>
            <a:ext cx="57115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 συμβο</a:t>
            </a:r>
            <a:r>
              <a:rPr lang="el-GR" alt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λή της κληρονομικότητας και του περιβάλλοντος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61728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DBBD09-801E-9FD8-3223-1A7CE52AA2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67241A5-9A45-7E8F-28DF-DEDBE7F3A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819" y="798544"/>
            <a:ext cx="11714361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ροφ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νείς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λλοντικοί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ράγοντες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τροφή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άσκηση</a:t>
            </a:r>
            <a:endParaRPr kumimoji="0" lang="el-GR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τελευτ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30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χρόνι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20ού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υξημένη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ευημερί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&amp;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γροτική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γωγή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→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ερισσότερη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τροφή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θέσιμη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νάλωση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θερμίδων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υξήθηκε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≥1%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ετησίως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γκοσμίως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Στις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ΗΠΑ (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έως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2000):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50%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θερμίδων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υδ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τάνθρ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1/3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Αυξημένη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νάλωση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+200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θερμίδες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ημέρ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μέσο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μερικ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νικό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ιτολόγιο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Μειωμένη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ενεργει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δουλειά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−100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θερμίδες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ημέρ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Περισσότερο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υτοκίνητο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οθόνες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τηλεόρ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μείωση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φυσικής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στηριότητ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γκοσμίως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ολλές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χώρες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λησιάζουν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κτηρισμό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«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θιστικές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»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κοινωνίες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εφη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φυσική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στηριότητ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μειώνετ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σημ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ντικά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ισχυρός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ρογνωστικός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ράγοντ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χυσ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ρκί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25.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28126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11D23F-CB26-9F3D-61D7-E2AB9A76D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41BF96-F8F4-6040-0CF7-8120A76C4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93" y="1408508"/>
            <a:ext cx="80624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ροφ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νής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ράγοντ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Στέρηση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νου</a:t>
            </a:r>
            <a:endParaRPr kumimoji="0" lang="el-GR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μέσος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μειώθηκε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9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ώρες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→ 6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ώρες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40’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(−35%).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Ενήλικες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&lt;6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ώρες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41%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χυσ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ρκί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(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ντι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28%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8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ώρες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Κάθε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ώρ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μένου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εφη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→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+80%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κίνδυνος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χυσ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ρκί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l-GR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ώλει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μειώνει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λε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τίνη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υξάνει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γκρελίνη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→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υξημένη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ιθυμί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υψηλοθερμιδικές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τροφές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ορμονικές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λλ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ενεργο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οιούν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ίσης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ορεξίνη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→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ιτέρω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ύξηση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όρεξης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6755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CDA5F-BC99-3A85-74FB-823EB048E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B5B2D85-C9FD-287D-6913-F2D4EFCF2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100" y="233048"/>
            <a:ext cx="11307313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Λοιμώξεις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χυσ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ρκί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endParaRPr kumimoji="0" lang="el-GR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Ιοί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αδενοϊός-36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φορές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συχνότερος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χύσ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ρκους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Αντισώμ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4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κοινούς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ιούς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εξηγούν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9%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σωμ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τικού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μελέτη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Ιοί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υξάνουν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ρόσληψη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γλυκόζης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οκύττ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ζώ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γίνοντ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χύσ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μολυνθούν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→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ιθ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νώς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ιός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ροκ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χυσ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ρκί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στους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νθρώ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κτήρι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εντέρου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φορά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εντερικών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κτηρίων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χύσ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ρκους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νθρώ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μικρο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κά-ελεύθερ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οντίκι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→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οντίκι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+10%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σωμ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τικό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λί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τροφή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Βακτήρια </a:t>
            </a:r>
            <a:r>
              <a:rPr kumimoji="0" lang="el-GR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συνωμοταξίας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Firmicutes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ιθ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νός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ένοχος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υξάνει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άντληση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ενέργει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τροφή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l-GR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χύσ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ιδιά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υψηλός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λόγος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Firmicutes/Bacteroidetes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Bacteroidetes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ορεί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ροστ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τευτικά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οντίκι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συγκ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τοικούν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Bacteroidetes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εξ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λώθηκ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«πα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χιά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»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οντίκι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όδισ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λέον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ύξηση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άρους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Αυτό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συνέ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μόνο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τροφή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υψηλής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μηλού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όχι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υψηλού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«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»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οντίκι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είχ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ερισσότερ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ενεργά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γονίδι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διάσ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φυτικών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ινών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15192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9F7CF-BBB4-D866-C0B4-0506D2107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278438-8593-5206-C427-13D1D4E46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1" y="823944"/>
            <a:ext cx="44831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Υιοθεσί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&amp;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δίδυμες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μελέτες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—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Κληρονομικότητ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β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άρους</a:t>
            </a:r>
            <a:endParaRPr kumimoji="0" lang="el-GR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Υιοθετημέν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ιδιά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μοιάζουν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άρος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ιολογικούς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όχι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θετούς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γονείς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l-GR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α-α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νάλυση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75.000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τόμων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Δίδυμοι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μονοζυγώτες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 = .74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Διζυγώτες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 = .32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Μονοζυγώτες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τράφηκ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χωριστά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 = .62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88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δείγμ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κληρονομικότητ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BMI: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.47–.90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συσχέτιση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υξάνει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ιδική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ηλικί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μειώνετ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ενηλικίωση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297549-A758-9696-3B1C-E293C0113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0" y="823944"/>
            <a:ext cx="7340600" cy="47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40058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43C9A9-B86D-69D3-1619-74F81A556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BC069B-B1AD-74C4-B674-F03CFD9B0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698" y="197346"/>
            <a:ext cx="5118100" cy="646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</a:t>
            </a:r>
            <a:r>
              <a:rPr kumimoji="0" lang="el-GR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(παχυσαρκίας-</a:t>
            </a:r>
            <a:r>
              <a:rPr kumimoji="0" lang="el-GR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χρωμοσωμα</a:t>
            </a:r>
            <a:r>
              <a:rPr kumimoji="0" lang="el-GR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6)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db</a:t>
            </a:r>
            <a:r>
              <a:rPr kumimoji="0" lang="el-GR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(διαβήτη-χρωμόσωμα 4)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γονίδιο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οντίκι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α)</a:t>
            </a:r>
            <a:endParaRPr kumimoji="0" lang="el-GR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db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db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οντίκι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ερφ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α, 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χυσ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ρκί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άθει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ήτη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l-GR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ιοτικά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ειράμ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Coleman: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db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db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ράγει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«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σήμ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»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δεν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ορεί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χρησιμο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οιήσει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τρώει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ολικά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σήμ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λιμοκτονί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φυσιολογικό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οντίκι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οκρίνετ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«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σήμ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»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λλά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δεν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ράγει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l-GR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20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χρόνι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σήμ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ρέθηκε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→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λε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τίνη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Έγχυση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τίνης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→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−30% β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άρος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δομάδες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db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db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δεν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οκρίνετ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οδοχέ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τίνης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080AD1-73F2-86A1-47C0-FA712A610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4300" y="0"/>
            <a:ext cx="4013200" cy="21558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EA1A21-0A98-EE76-DF51-C79530A8C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032000"/>
            <a:ext cx="5257800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16208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98E07E-D262-2169-F687-A740B49CD6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C5B855-75D9-0487-C0F0-ADB3781EB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696" y="265443"/>
            <a:ext cx="10080195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Άλλ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γονίδι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πα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χυσ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ρκί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endParaRPr kumimoji="0" lang="el-GR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FTO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16% 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 πληθυσμού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έχουν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δύο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ντίγρ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λληλομo</a:t>
            </a:r>
            <a:r>
              <a:rPr lang="el-GR" altLang="en-US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ρφο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→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+70%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κίνδυνος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χυσ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ρκί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ντίγρ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→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+30%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κίνδυνος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l-GR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MC4R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+12%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κίνδυνος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χυσ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ρκί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στις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ίκες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6%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ρής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ιδικής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χυσ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ρκί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Μηχ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νισμοί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FTO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μειωμένη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τίνη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υξημένη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γκρελίνη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λλ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ισθησί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οδοχέ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τίνης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λλ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ισθησί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ινσουλίνη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Mrap2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λλάξεις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&lt;1%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τώσεων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ηρεάζουν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οδοχέ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MC4R.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40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γονιδι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λλ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σχετίζοντ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χυσ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ρκί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α.</a:t>
            </a:r>
            <a:endParaRPr kumimoji="0" lang="el-GR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l-GR" alt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 </a:t>
            </a:r>
            <a:r>
              <a:rPr kumimoji="0" lang="el-GR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παχυσαρκ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είναι το αποτέλεσμα της συμβολής πολλών γονιδίων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786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15E2D6-E639-BE1F-55CF-52E3244FD4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C1DEB8-90F9-3BDE-673A-B12E108B0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2914"/>
            <a:ext cx="1157204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Συνδυ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σμός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γενετικών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λλοντικών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γόντων</a:t>
            </a:r>
            <a:endParaRPr kumimoji="0" lang="el-GR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γνωστοί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γενετικοί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ράγοντες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εξηγούν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μόνο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μικρό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μέρος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χυσ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ρκί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ρόσφ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ύξηση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χυσ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ρκί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κυρίως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γενετική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(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στηριότητ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χυσ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ρκί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μωρών από παχύσαρκες </a:t>
            </a:r>
            <a:r>
              <a:rPr lang="el-GR" altLang="en-US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γυνα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altLang="en-US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δεν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εξηγείτ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μόνο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κληρονομικότητ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ιδιά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τρική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χειρουργική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των γυναικών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→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1/3 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ιθ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νότητ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πα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χυσ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ρκί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σχέση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δέλφι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ριν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90879F-EDDD-B17C-92D1-0CEEE861C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23" y="2222522"/>
            <a:ext cx="8254999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ιγενετική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χυσ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ρκί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άλλον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συχνά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ηρεάζει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άρος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μέσω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λλ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γονιδι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κή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έκφρ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ιγενετικές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λλ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οιήσεις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</a:t>
            </a:r>
            <a:r>
              <a:rPr lang="el-GR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έ</a:t>
            </a:r>
            <a:r>
              <a:rPr lang="el-GR" altLang="en-US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κφραση</a:t>
            </a:r>
            <a:r>
              <a:rPr lang="el-GR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των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γονιδίων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όχι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στην ακολουθία του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DNA).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Μηχ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νισμός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μεθυλίωση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(π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ροσθήκη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ομάδων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μεθυλίου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μειώνει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λειτουργί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γονιδίου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BMI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συσχετίστηκε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μεθυλίωση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γονιδίων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συνδέοντ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χυσ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ρκί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&amp;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ήτη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Μεθυλίωση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RXRA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γέννηση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εξηγεί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&gt;25%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ιδικής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χυσ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ρκί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Αιτί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α: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μηλή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ρόσληψη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υδ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νθράκων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μητέρ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ρώιμη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κύηση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Πειράμ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οντικιών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ληρώμ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μεθυλίου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μητέρ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ηρέ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ινότυ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ογόνων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χρώμ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τριχώμ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&amp; 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χυσ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ρκί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Ολλ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νδικός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λιμός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1944–45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Έκθεση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ρώιμη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κύηση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υψηλότερο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οσοστό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χυσ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ρκί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Μεθυλιωτικές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λλ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ίστηκ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60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χρόνι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ργότερ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όγονοι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είχ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λάσιο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οσοστό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σχιζοφρένει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DAB978-04E9-A5FE-1CA9-60FAC1F85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0978" y="3615434"/>
            <a:ext cx="3643022" cy="201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49665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E9BA05-7F1C-74E9-015E-28E4BE7459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049E1B-3385-68DD-004E-45E10C2DAC01}"/>
              </a:ext>
            </a:extLst>
          </p:cNvPr>
          <p:cNvSpPr txBox="1"/>
          <p:nvPr/>
        </p:nvSpPr>
        <p:spPr>
          <a:xfrm>
            <a:off x="3951021" y="3059668"/>
            <a:ext cx="4241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Παχυσαρκία και μειωμένος μεταβολισμός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60556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4E0DFD-48A9-CD57-DBBA-2D9D3C24B8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CEE6F4-673C-0968-4D6F-3CADDCFCA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10" y="201276"/>
            <a:ext cx="926548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Πολλά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ιτολογικά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ιστορικά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εριγράφουν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απ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οτυχίες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χύσ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ρκοι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ντιστέκοντ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δί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ιτ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→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συχνά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φέρουν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ρόσληψη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τροφής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(−47%) </a:t>
            </a:r>
            <a:endParaRPr kumimoji="0" lang="el-GR" alt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ερτιμούν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φυσική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δρ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στηριότητ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(+51%).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A4A7CE-3857-65BE-23DF-FEE2DFCF0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10" y="1545997"/>
            <a:ext cx="1084284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Ενεργει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κή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άνη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&amp; βα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σικός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αβ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ολισμός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μέσο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θιστικό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ενήλικ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75%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ενέργει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→ βα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σικός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ολισμός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(BMR)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kumimoji="0" lang="el-GR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τροφοδοτηση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εγκεφλαου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διατήρηση θερμοκρασίας </a:t>
            </a:r>
            <a:r>
              <a:rPr kumimoji="0" lang="el-GR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κλπ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όλοι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μοιράζετ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ξύ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σωμ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τικής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δρ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στηριότητ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έψης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φορές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BMR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ορεί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εξηγούν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φορές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άρος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80FC2E-F0EF-50AD-7C83-84600479A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470" y="3429000"/>
            <a:ext cx="6858801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μηλός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BMR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οτυχί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απ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ώλει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άρους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μελέτη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29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ικών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περιορισμένων θερμίδων -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1.500 kcal: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19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έχ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άρος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10 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δεν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έχ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→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είχ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μηλό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BMR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κληρονομικότητ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εξηγεί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~40%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κύμ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νσης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BMR.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5912A2-8ED5-6DEE-0A53-E41613AE4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890" y="5312003"/>
            <a:ext cx="8180766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ενετική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ιρροή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ύξηση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ή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μείωση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άρους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δίδυμους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ερσιτίστηκ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+1000 kcal/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ημέρ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3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μήνες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φορές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εντός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ζευγών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ήτ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1/3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φορών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ξύ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φορετικών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ζευγών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Ορισμένοι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ειδικοί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εριγράφουν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μηλό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BMR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ως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μέρος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«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ολικού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συνδρόμου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510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81205E7D-7689-7DA3-C7EF-D9F05E906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317" y="58846"/>
            <a:ext cx="11272838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Arousal Theory (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Θεωρί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l-GR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εγρήγορσης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kumimoji="0" lang="el-GR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Κύριες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ρχές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Κάθε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άτομο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έχει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έλτιστο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εδο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διέγερσης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(optimal arousal level).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εριφορά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οσκο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υξήσει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εδο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μηλό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π.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ζήτηση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δράσης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διέγερσης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μειώσει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ολικά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υψηλό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π.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ομάκρυνση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θορύ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στρες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Ατομικές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φορές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Ορισμέν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άτομ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έχουν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υψηλό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baseline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διέγερσης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→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ζήτηση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έντονων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ειριών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(sensation seekers)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μηλό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baseline →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οφυγή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κινδύνου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ροτίμηση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ρουτίν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Έρευν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Zuckerman: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αναζήτηση έντονων εμπειριών/αισθήσεων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σχετίζετ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γενετικούς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ράγοντες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μηλή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ισθησί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σύστημ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ενίσχυσης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νευροχημικά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εδ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μίνης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&amp; MAO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δείγμ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συμ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εριφορών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υψηλής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διέγερσης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ξίδι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ικίνδυν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δύσεις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χρήση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ουσιών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ρίσκο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χύτητ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ράξεις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extreme foods (π.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fugu)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Νευρο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ιολογί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λέκοντ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μίνη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0022603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48B882-690C-27F8-7BC1-5409B7128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EC83AF6-2A87-F99A-F423-06DE58DA1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83" y="2006314"/>
            <a:ext cx="9429889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Αλλ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γή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set point απ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τετ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μένη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ύξηση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άρους</a:t>
            </a:r>
            <a:endParaRPr kumimoji="0" lang="el-GR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Αρουρ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ΐστηκ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90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ημέρες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νόστιμη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υψηλής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ενέργει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τροφή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→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έγιν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χύσ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ρκοι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έστρεψ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νονική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τροφή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δεν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έχ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άρος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τήρησ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υξημένο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άρος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4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μήνες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→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νέο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set point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ράγοντες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οικιλί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τροφής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διάρκει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ερσίτισης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έλλειψη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άσκησης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17435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D62166-7710-3C3D-EB13-5A8D1FBAEE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C58417-5F41-7119-11CE-F5417B314459}"/>
              </a:ext>
            </a:extLst>
          </p:cNvPr>
          <p:cNvSpPr txBox="1"/>
          <p:nvPr/>
        </p:nvSpPr>
        <p:spPr>
          <a:xfrm>
            <a:off x="4457570" y="3244334"/>
            <a:ext cx="3234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Αντιμετώπιση της παχυσαρκίας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04181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834598-0755-67FC-9636-BD0BE54FFA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C569F5-9EF4-C241-2772-8E82E9451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" y="1110993"/>
            <a:ext cx="92818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Τυ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ική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θερ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απ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α: 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τροφικός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εριορισμός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λλά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σώμ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ντιστέκετ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στην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ώλει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β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άρους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69B67F-2762-C16A-FC9A-1E94AE984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" y="2375224"/>
            <a:ext cx="7997446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Ρόλος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άσκησης</a:t>
            </a:r>
            <a:endParaRPr kumimoji="0" lang="el-GR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άσκηση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λλά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ιτείτ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ολλή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άθει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λίγες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θερμίδες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άσκηση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υξάνει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θερο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σικό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αβ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ολισμό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σκούμενοι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χάνουν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ερισσότερο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άρος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Μελέτες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90%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ικών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τήρησ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ώλει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άρους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→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έκ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άσκηση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34%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ικών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ξ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άρος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→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σκούντ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27834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3CC5FA-46D5-4511-515E-C571E858C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FF8EC0-2EAA-9774-A0D6-D1094E640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" y="349957"/>
            <a:ext cx="8397555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Φάρμ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τά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χυσ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ρκί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—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μεγάλο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ιστορικό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οτυχιών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l-GR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Πολλά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φάρμ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έτυχ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φενφλουρ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μίνη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δεξφενφλουρ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μίνη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→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λά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ίδων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ρδιάς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ουτρ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μίνη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→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υξημένος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κίνδυνος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εμφράγμ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εγκεφ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λικού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ριμοντ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άντη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→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ψυχι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τρικές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l-GR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Μόνο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orlistat 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ρέμενε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θέσιμο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χρόνι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α,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λλά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λήμ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έψης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άνι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τική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λά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l-GR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2012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εμφ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νίστηκ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νέ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φάρμ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ενίσχυση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σεροτονίνης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ύξηση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τίνης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έλεγχος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κχάρου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ράδυνση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στρικής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κένωσης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l-GR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ρενέργειες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υτοκτονικός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ιδε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σμός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ζάλη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σύγχυση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πα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γκρε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τίτιδ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α,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τερ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τογένεση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οτελεσμ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τικότητ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α: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μέτρι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όχι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λύση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μόνη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24756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90A321-54A9-3092-B6F3-776FB7A15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2F08E5-AE73-F490-252B-87E5F3B21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637" y="1404677"/>
            <a:ext cx="11644726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όλος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σεροτονίνης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ρύθμιση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άρους</a:t>
            </a:r>
            <a:endParaRPr kumimoji="0" lang="el-GR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Carbohydrate feedback loop: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νάλωση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υδ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νθράκων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→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ύξηση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σεροτονίνης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→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μειωμένη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όρεξη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υδ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τάνθρ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Μηχ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νισμός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μείωση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NPY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στολείς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ρόσληψης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σεροτονίνης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μειώνουν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υδ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νθράκων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μόνο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παχύσαρκα άτομα με έντονη επιθυμία για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l-GR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υδατάνθρακες-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carbohydrate cravers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Υψηλοί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υδ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τάνθρ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ελτιώνουν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διάθεση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μόνο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στους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cravers.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σεροτονίνη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ορεί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εξηγεί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τροφική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ερφ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στόχο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ελτίωση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διάθεσης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53896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4BB3EB-30AF-4B1E-48CE-C87150278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358588-7DA1-FA48-9F3F-0092A3A62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798" y="821815"/>
            <a:ext cx="9257150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Ορμόνες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ως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θερ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endParaRPr kumimoji="0" lang="el-GR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PYY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εδ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PYY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υξημέν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στρικό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bypass.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Θερ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ευτική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χρήση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έτυχε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→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νε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ρκές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οτέλεσμ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έντονη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υτί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Λε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τίνη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Ελκυστική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θερ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υξάνει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αβ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ολισμό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στοχεύει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μείωση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λί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τήρηση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άλι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μάζ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Χορήγηση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ιδιά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χωρίς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θόλου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τίνη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→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δρ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τική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ώλει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β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άρους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(~98%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Βοηθά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μόνο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5–10%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χύσ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ρκων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υτών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έλλειψη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λε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τίνης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ερισσότεροι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χύσ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ρκοι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→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ντίστ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λε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τίνη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τίνη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μάλλον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ροστ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τεύει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ώλει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β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άρους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όχι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ύξηση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65032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F8F020-FB15-14D2-AA7F-1C30E3427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358C38-68C9-81B2-7245-DF6D0F74F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10" y="242353"/>
            <a:ext cx="7897226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χυσ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ρκί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ως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εθιστική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συμ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εριφορά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l-GR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Ομοιότητες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ερφ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εθισμού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υψηλή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οτρο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ή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όκριση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στρες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Ν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μίνη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ντήσεις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ενδείξεις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μειωμένοι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οδοχείς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D2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μειωμένος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ολισμός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ρομετω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φλοιό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συνέχιση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εριφοράς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ρνητικές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συνέ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ειες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l-GR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ορμόνες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orexin, insulin, leptin, ghrelin →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ηρεάζουν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σύστημ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μοι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ής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l-GR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Φάρμ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Contrave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ιόνη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λτρεξόνη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– ουσίες κατά του εθισμού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+50% 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ερισσότερο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άρος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χάθηκε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σχέση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placebo.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63718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0FC0D5-7558-AD8C-FCC1-438661E2F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193823-5C95-A03A-B468-F0A4147AF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" y="418535"/>
            <a:ext cx="591312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τρική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χειρουργική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—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ιο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οτελεσμ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τική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λύση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σο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ρή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χυσ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ρκί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Κόστος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$14,500–$23,000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στρικό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bypass: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στομάχι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μικρός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θύλ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σύνδεση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μηλότερ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έντερο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μικρότερη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οσότητ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γεύμ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μειωμένη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ορρόφηση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οτελέσμ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−32% β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άρος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1–2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έτη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τήρηση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−25%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10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έτη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Πρόσθετ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οφέλη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ύφεση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ήτη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77%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ύφεση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έρτ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66%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ύφεση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88%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−27%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θνησιμότητ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15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έτη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μειωμένη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γκρελίνη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υξημένη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PYY →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λιγότερη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ελτίωση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μικρο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ιώμ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ελτίωση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ελέγχου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γλυκόζης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704CAA-C113-F6B7-775E-8185BA262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790" y="586740"/>
            <a:ext cx="533400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16629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F5AAFD-351A-4049-40FD-39F4600F15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F079EC-109E-9342-C370-D8CA2A62FD0B}"/>
              </a:ext>
            </a:extLst>
          </p:cNvPr>
          <p:cNvSpPr txBox="1"/>
          <p:nvPr/>
        </p:nvSpPr>
        <p:spPr>
          <a:xfrm>
            <a:off x="3070973" y="3244334"/>
            <a:ext cx="6060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Ανορεξία βουλιμία και διαταραχή επεισοδιακής </a:t>
            </a:r>
            <a:r>
              <a:rPr lang="el-GR" b="1" dirty="0" err="1">
                <a:latin typeface="Calibri" panose="020F0502020204030204" pitchFamily="34" charset="0"/>
                <a:cs typeface="Calibri" panose="020F0502020204030204" pitchFamily="34" charset="0"/>
              </a:rPr>
              <a:t>υπερφαγίας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36247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904FA8-5C1E-97EB-6820-F720C8DE94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E33F0C-19CB-AE52-33B3-174E3A400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031" y="859573"/>
            <a:ext cx="3726180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Φύλο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συχνότητ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εμφάνισης</a:t>
            </a:r>
            <a:endParaRPr kumimoji="0" lang="el-GR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Δυσκολίες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τροφή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ρύθμιση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άρους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ηρεάζουν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ολύ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συχνότερ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ίκες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ίκες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2× 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ιθ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νότερο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εξ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ιρετικά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χύσ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ρκες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3× 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ιθ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νότερο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γνωστούν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νορεξί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ουλιμί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2× 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ιθ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νότερο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έχουν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διαταραχή επεισοδιακής </a:t>
            </a:r>
            <a:r>
              <a:rPr kumimoji="0" lang="el-GR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υπερφαγίας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0820F0-E67B-E99D-33A6-9CCA50D48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716" y="1013023"/>
            <a:ext cx="7052149" cy="424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152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10FE919F-1045-CCF1-27E5-40D7CC8FFE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138" y="1874823"/>
            <a:ext cx="10467652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Σύγχρονη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Νευρο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ιολογική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Θεώρηση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των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ενορμήσεων</a:t>
            </a:r>
            <a:endParaRPr kumimoji="0" lang="el-GR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ενορμήσεις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=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εγκεφ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λικές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στάσεις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όχι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λώς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ελλείμμ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ιστών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l-GR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δείγμ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ορεί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ροκληθεί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μόνο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εικόν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μυρωδιά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τροφής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κορεσμός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ίνει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ριν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φτάσουν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θρε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τικές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ουσίες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στους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ιστούς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θολογικός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κορεσμός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ορεί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οδηγήσει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ερφ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χυσ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ρκί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51137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6A31D0-A3F5-A0B2-BBD5-B95DF997C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302D2A-97A7-80E1-F6C4-B9665F6D2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7490"/>
            <a:ext cx="6275070" cy="7294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ANOREXIA NERVOSA</a:t>
            </a:r>
            <a:endParaRPr kumimoji="0" lang="el-GR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σικά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κτηριστικά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“Starving disease”: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έντονος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εριορισμός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ρόσληψης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τροφής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ικίνδυν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μηλό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άρος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Συχνές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εριφορές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ολική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άσκηση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ρόκληση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εμέτου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στρε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λωμένη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εικόν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σώμ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άτομ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λέ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υτό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«πα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»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ενώ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Συχνή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άρνηση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νάγκης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θερ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l-GR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οτύ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Περιοριστικοί-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Restrictors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μόνο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εριορισμός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τροφής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Υπερφαγικοί</a:t>
            </a:r>
            <a:r>
              <a:rPr kumimoji="0" lang="el-GR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-καθαρτικοί -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Binge-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purgers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εριορισμός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εμετοί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ρτικά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altLang="en-US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τρικές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συνέ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ειες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ωορρηξί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ώλει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μυϊκής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μάζ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Μείωση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οστικής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υκνότητ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Θνησιμότητ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α: &gt;2×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ικείους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ψυχι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τρικούς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ληθυσμούς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50%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λοκές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25%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υτοκτονί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98222E-E84F-2925-5E6A-55375CCE4645}"/>
              </a:ext>
            </a:extLst>
          </p:cNvPr>
          <p:cNvSpPr txBox="1"/>
          <p:nvPr/>
        </p:nvSpPr>
        <p:spPr>
          <a:xfrm>
            <a:off x="6289357" y="1779687"/>
            <a:ext cx="6120764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Εγκεφ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λικές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λλοιώσεις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Μειωμένος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όγκος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εγκεφάλου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μερικώς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στρέψιμος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νάκτηση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άρους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Δυσλειτουργίες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εριοχές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μοι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ή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ίσθημ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α,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σωμ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τική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ντίληψη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μελέτες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υγιείς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ίκες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ενεργο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οίηση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κυκλωμάτων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ής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νηστεί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ίκες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ύφεση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νορεξί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→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ενεργο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οίηση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γνωστικού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ελέγχου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όχι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ής</a:t>
            </a:r>
            <a:r>
              <a:rPr lang="el-GR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και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ενεργο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οίηση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δωτού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σώμ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ιλογή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τροφών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σχετίζεται με ψυχαναγκαστική συμπεριφορά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Δεν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νωμ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λίες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ροϋ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άρχουν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λούντ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σιτί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Ενδείξεις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ροϋ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άρχουσων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κτηριστικών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Ο-C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κτηριστικά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οφυγή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τελειομ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α.</a:t>
            </a:r>
          </a:p>
        </p:txBody>
      </p:sp>
    </p:spTree>
    <p:extLst>
      <p:ext uri="{BB962C8B-B14F-4D97-AF65-F5344CB8AC3E}">
        <p14:creationId xmlns:p14="http://schemas.microsoft.com/office/powerpoint/2010/main" val="179832218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21D438-3233-BB4D-D4A6-905EFFC24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A7D6883-CC91-C56C-C753-F93FE9D49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" y="612844"/>
            <a:ext cx="7630872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BULIMIA NERVOSA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altLang="en-US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κτηριστικά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λλ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ερφ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γί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κάθ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ρσης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έμετος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ρτικά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Περιορισμός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γητού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μόνο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σύντομ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στήμ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Μόνο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19%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λώνουν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λιγότερες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θερμίδες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φυσιολογικούς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44%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λώνουν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ερισσότερες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έχουν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φυσιολογικό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άρος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altLang="en-US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Ορμονικά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ευρήμ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Ghrelin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υψηλότερη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ξύ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γευμάτων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μειώνετ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λιγότερο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γεύμ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PYY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υξάνετ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λιγότερο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γητό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altLang="en-US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Πρόγνωση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Δύσκολη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θερ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8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χρόνι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75% 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ουλιμικών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→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λήρης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νάρρωση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33%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νορεξικών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→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λήρης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νάρρωση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1/3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όσων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ρρώνουν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οτρο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ιάζει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86594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679618-5E65-563F-7BA1-AD4DBB983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FB2579-8C58-1D27-EC15-A124D1B32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030" y="1010311"/>
            <a:ext cx="8424486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Διαταραχή επεισοδιακής </a:t>
            </a:r>
            <a:r>
              <a:rPr kumimoji="0" lang="el-GR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υπερφαγίας</a:t>
            </a:r>
            <a:r>
              <a:rPr kumimoji="0" lang="el-GR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BINGE EATING DISORDER (BED)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altLang="en-US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κτηριστικά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Συχνές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μεγάλες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εισοδι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κές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ερφ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γίες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Αίσθηση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ώλει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ελέγχου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Δεν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χρησιμο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οιούν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κάθ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νηστεί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→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συχνά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όχι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οχρεωτικά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ισθήμ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α: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ντρο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ηδί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→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τάση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γητό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ομόνωση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altLang="en-US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Αιτιολογικά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στοιχεί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l-GR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Πρόσφ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έρευνες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λήψη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οφάσεων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υξημένη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ηδονή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γητό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λλ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μινεργικές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οδούς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— 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ρόμοιες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ρορμητικότητ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σμού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(π.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εξ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ρτήσεις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24618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FE69B9-2204-67A0-98C1-47E9E205B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EDAAB9-7F16-C7E4-3893-9D6CB7137A58}"/>
              </a:ext>
            </a:extLst>
          </p:cNvPr>
          <p:cNvSpPr txBox="1"/>
          <p:nvPr/>
        </p:nvSpPr>
        <p:spPr>
          <a:xfrm>
            <a:off x="3656870" y="3059668"/>
            <a:ext cx="4899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Η συμβολή του περιβάλλοντος και των γονιδίων 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23421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899A78BC-261D-3A9F-666F-4B87A7951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" y="197971"/>
            <a:ext cx="9462527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Κοινωνικοί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ράγοντες</a:t>
            </a:r>
            <a:endParaRPr kumimoji="0" lang="el-GR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Ανορεξί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&amp; 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ουλιμί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α: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έντονη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σχόληση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άρος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σχήμ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σώμ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Αύξηση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εριστ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τικών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ράλληλη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υξ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νόμενη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ολιτισμική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έμφ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τότητ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Πιο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έντονη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κοινωνική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ίεση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στις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ίκες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δύν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Συχνότερες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δυτικές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ιομηχ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οιημένες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κοινωνίες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άλλουν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λιστικά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ρότυ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l-GR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Μελέτη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Fiji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(Becker):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δοσι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εκτιμάτ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γεμάτο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μυώδες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σώμ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είσοδο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τηλεόρ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74%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κοριτσιών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ισθάνοντ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«π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ολύ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μεγάλες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κορίτσι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ίτι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TV: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3× 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ερισσότερες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ιθ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νότητες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τροφικό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λημ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17χρονες: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11%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φέρουν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ρόκληση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εμέτου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ντι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3%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1995)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179C18F-D2E2-0663-74B7-216791AF3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" y="4734967"/>
            <a:ext cx="10588989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Κοινωνικοί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ράγοντες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— 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εριορισμοί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Κοινωνική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ίεση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άλλει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λλά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τροφικές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άρχουν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δυτικές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κοινωνίες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νορεξί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έχει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εδώ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300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χρόνι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ριν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σύγχρονο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ολιτισμικό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τονισμό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τότητ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κοινωνική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εξήγηση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λουστευτική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58371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EC577AF6-4E40-63B1-0E43-55F706EDC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862" y="452743"/>
            <a:ext cx="8274316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Γενετικές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ενδείξεις</a:t>
            </a:r>
            <a:endParaRPr lang="el-GR" altLang="en-US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Συγγενείς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σθενών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έχουν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υξημένη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συχνότητ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l-GR" alt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l-GR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Εμφάνιση α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νορεξίας και βουλιμίας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μονοζυγώτες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≈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3×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μεγ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λύτερη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διζυγώτες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Κληρονομικότητ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56%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νορεξί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54–83%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ουλιμί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45%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Διαταραχή επεισοδιακής </a:t>
            </a:r>
            <a:r>
              <a:rPr kumimoji="0" lang="el-GR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υπερφαγίας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l-GR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Πολλά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οψήφι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γονίδι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α,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λλά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λίγ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οριστικά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ευρήμ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νορεξί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α: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γονίδιο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οδοχέ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σεροτονίνης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γονίδιο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οδοχέ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μίνης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ουλιμί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α: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οιστρογονικά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ινοειδή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γονίδι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BED: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γονίδιο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φορέ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σεροτονίνης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22162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192761BD-4A9B-9C90-3EE9-74BC65048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010" y="829756"/>
            <a:ext cx="9510424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αβ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ολή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γενετικών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ιδράσεων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εφη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Μελέτη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772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διδύμων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11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γενετικοί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ράγοντες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→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6%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τωμ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τολογί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14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γενετικοί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ράγοντες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→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46%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κύμ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νσης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l-GR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γενετικές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ιδράσεις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κυρίως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μον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δικές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άτομο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(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όχι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οικογενει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l-GR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Πιθ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νότητ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ορμονικές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λλ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εφη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στρες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ιτες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ενδεχομένως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ρογεννητικές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συνθήκες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→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λούν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ιγενετικές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λλ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σχετικά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γονίδι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α.</a:t>
            </a:r>
            <a:endParaRPr kumimoji="0" lang="el-GR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Ενδείξεις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ιγενετική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δυσρύθμιση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μινεργικών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γονιδίων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ίκες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νορεξί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α/β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ουλιμί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27127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16FE83C7-8730-0067-53BF-B6C7D964E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303" y="1593174"/>
            <a:ext cx="1118997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Συννοσηρότητ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άλλες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ψυχικές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χές</a:t>
            </a:r>
            <a:endParaRPr kumimoji="0" lang="el-GR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μελέτη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2.436 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γυν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ικών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σχεδόν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όλες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είχ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τάθλιψη</a:t>
            </a:r>
            <a:endParaRPr kumimoji="0" lang="en-US" altLang="en-US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50% 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είχ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α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γχώδεις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χές</a:t>
            </a:r>
            <a:endParaRPr kumimoji="0" lang="en-US" altLang="en-US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22% 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είχ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χή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χρήσης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ουσιών</a:t>
            </a:r>
            <a:endParaRPr kumimoji="0" lang="en-US" altLang="en-US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15–29% 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είχ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ιδεοψυχ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γκ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στική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χή</a:t>
            </a:r>
            <a:endParaRPr kumimoji="0" lang="el-GR" altLang="en-US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Γενετικές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συσχετίσεις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τροφικών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χών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τάθλιψη</a:t>
            </a:r>
            <a:endParaRPr kumimoji="0" lang="en-US" altLang="en-US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OCD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36342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28F7CC-9743-D3A6-26AE-22DDD9524F3E}"/>
              </a:ext>
            </a:extLst>
          </p:cNvPr>
          <p:cNvSpPr txBox="1"/>
          <p:nvPr/>
        </p:nvSpPr>
        <p:spPr>
          <a:xfrm>
            <a:off x="4153128" y="3244334"/>
            <a:ext cx="3885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err="1">
                <a:latin typeface="Calibri" panose="020F0502020204030204" pitchFamily="34" charset="0"/>
                <a:cs typeface="Calibri" panose="020F0502020204030204" pitchFamily="34" charset="0"/>
              </a:rPr>
              <a:t>Σεροτονίνη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b="1" dirty="0" err="1">
                <a:latin typeface="Calibri" panose="020F0502020204030204" pitchFamily="34" charset="0"/>
                <a:cs typeface="Calibri" panose="020F0502020204030204" pitchFamily="34" charset="0"/>
              </a:rPr>
              <a:t>Ντοπαμίνη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b="1" dirty="0" err="1">
                <a:latin typeface="Calibri" panose="020F0502020204030204" pitchFamily="34" charset="0"/>
                <a:cs typeface="Calibri" panose="020F0502020204030204" pitchFamily="34" charset="0"/>
              </a:rPr>
              <a:t>Κανναβινοειδή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11410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7AB1F4-1B39-BEF7-0013-40B166C10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86FCAB-B6A1-26C9-250D-88E6A589D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" y="144840"/>
            <a:ext cx="7486601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Ρόλος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Σεροτονίνης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(5-HT)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τί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μελετούμε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σεροτονίνη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λέκετ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θιά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ρύθμιση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όρεξης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άγχος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τάθλιψη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εμμονικότητ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στον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ρορμητισμό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Όλ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πα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άνω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οτελούν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κτηριστικά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νορεξί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ουλιμί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DF97B3-36D7-D7B6-2506-DEDD8A604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" y="3573840"/>
            <a:ext cx="7752892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Αντικ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θλι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τικά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σεροτονίνη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ντικ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θλι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τικά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στέλλουν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ρόσληψη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σεροτονίνης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μειώνουν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εισόδι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binge &amp; purging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β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ουλιμί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μειώνουν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τις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οτρο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νορεξί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 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μετά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την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νάρρωση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Αυτό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οδήγησε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οψί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 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μηλή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σεροτονίνη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323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6267</TotalTime>
  <Words>8853</Words>
  <Application>Microsoft Macintosh PowerPoint</Application>
  <PresentationFormat>Widescreen</PresentationFormat>
  <Paragraphs>1188</Paragraphs>
  <Slides>104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104</vt:i4>
      </vt:variant>
    </vt:vector>
  </HeadingPairs>
  <TitlesOfParts>
    <vt:vector size="109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Fanis Panagiotaropoulos</dc:creator>
  <cp:lastModifiedBy>Theofanis Panagiotaropoulos</cp:lastModifiedBy>
  <cp:revision>433</cp:revision>
  <dcterms:created xsi:type="dcterms:W3CDTF">2025-10-09T09:31:13Z</dcterms:created>
  <dcterms:modified xsi:type="dcterms:W3CDTF">2025-11-20T07:14:44Z</dcterms:modified>
</cp:coreProperties>
</file>