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2"/>
  </p:notesMasterIdLst>
  <p:sldIdLst>
    <p:sldId id="356" r:id="rId2"/>
    <p:sldId id="357" r:id="rId3"/>
    <p:sldId id="360" r:id="rId4"/>
    <p:sldId id="358" r:id="rId5"/>
    <p:sldId id="359" r:id="rId6"/>
    <p:sldId id="361" r:id="rId7"/>
    <p:sldId id="362" r:id="rId8"/>
    <p:sldId id="363" r:id="rId9"/>
    <p:sldId id="364" r:id="rId10"/>
    <p:sldId id="365" r:id="rId11"/>
    <p:sldId id="367" r:id="rId12"/>
    <p:sldId id="368" r:id="rId13"/>
    <p:sldId id="369" r:id="rId14"/>
    <p:sldId id="370" r:id="rId15"/>
    <p:sldId id="371" r:id="rId16"/>
    <p:sldId id="372" r:id="rId17"/>
    <p:sldId id="373" r:id="rId18"/>
    <p:sldId id="374" r:id="rId19"/>
    <p:sldId id="387" r:id="rId20"/>
    <p:sldId id="375" r:id="rId21"/>
    <p:sldId id="376" r:id="rId22"/>
    <p:sldId id="389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84" r:id="rId31"/>
    <p:sldId id="385" r:id="rId32"/>
    <p:sldId id="386" r:id="rId33"/>
    <p:sldId id="388" r:id="rId34"/>
    <p:sldId id="390" r:id="rId35"/>
    <p:sldId id="391" r:id="rId36"/>
    <p:sldId id="392" r:id="rId37"/>
    <p:sldId id="393" r:id="rId38"/>
    <p:sldId id="394" r:id="rId39"/>
    <p:sldId id="395" r:id="rId40"/>
    <p:sldId id="396" r:id="rId41"/>
    <p:sldId id="398" r:id="rId42"/>
    <p:sldId id="397" r:id="rId43"/>
    <p:sldId id="399" r:id="rId44"/>
    <p:sldId id="400" r:id="rId45"/>
    <p:sldId id="401" r:id="rId46"/>
    <p:sldId id="402" r:id="rId47"/>
    <p:sldId id="403" r:id="rId48"/>
    <p:sldId id="404" r:id="rId49"/>
    <p:sldId id="405" r:id="rId50"/>
    <p:sldId id="406" r:id="rId51"/>
    <p:sldId id="407" r:id="rId52"/>
    <p:sldId id="408" r:id="rId53"/>
    <p:sldId id="409" r:id="rId54"/>
    <p:sldId id="413" r:id="rId55"/>
    <p:sldId id="410" r:id="rId56"/>
    <p:sldId id="411" r:id="rId57"/>
    <p:sldId id="412" r:id="rId58"/>
    <p:sldId id="425" r:id="rId59"/>
    <p:sldId id="414" r:id="rId60"/>
    <p:sldId id="415" r:id="rId61"/>
    <p:sldId id="416" r:id="rId62"/>
    <p:sldId id="417" r:id="rId63"/>
    <p:sldId id="418" r:id="rId64"/>
    <p:sldId id="419" r:id="rId65"/>
    <p:sldId id="420" r:id="rId66"/>
    <p:sldId id="421" r:id="rId67"/>
    <p:sldId id="422" r:id="rId68"/>
    <p:sldId id="423" r:id="rId69"/>
    <p:sldId id="424" r:id="rId70"/>
    <p:sldId id="426" r:id="rId71"/>
    <p:sldId id="427" r:id="rId72"/>
    <p:sldId id="428" r:id="rId73"/>
    <p:sldId id="430" r:id="rId74"/>
    <p:sldId id="429" r:id="rId75"/>
    <p:sldId id="431" r:id="rId76"/>
    <p:sldId id="432" r:id="rId77"/>
    <p:sldId id="433" r:id="rId78"/>
    <p:sldId id="434" r:id="rId79"/>
    <p:sldId id="435" r:id="rId80"/>
    <p:sldId id="436" r:id="rId81"/>
    <p:sldId id="437" r:id="rId82"/>
    <p:sldId id="439" r:id="rId83"/>
    <p:sldId id="440" r:id="rId84"/>
    <p:sldId id="441" r:id="rId85"/>
    <p:sldId id="442" r:id="rId86"/>
    <p:sldId id="438" r:id="rId87"/>
    <p:sldId id="443" r:id="rId88"/>
    <p:sldId id="444" r:id="rId89"/>
    <p:sldId id="445" r:id="rId90"/>
    <p:sldId id="446" r:id="rId91"/>
    <p:sldId id="447" r:id="rId92"/>
    <p:sldId id="448" r:id="rId93"/>
    <p:sldId id="449" r:id="rId94"/>
    <p:sldId id="450" r:id="rId95"/>
    <p:sldId id="451" r:id="rId96"/>
    <p:sldId id="452" r:id="rId97"/>
    <p:sldId id="453" r:id="rId98"/>
    <p:sldId id="454" r:id="rId99"/>
    <p:sldId id="455" r:id="rId100"/>
    <p:sldId id="456" r:id="rId101"/>
    <p:sldId id="457" r:id="rId102"/>
    <p:sldId id="458" r:id="rId103"/>
    <p:sldId id="459" r:id="rId104"/>
    <p:sldId id="460" r:id="rId105"/>
    <p:sldId id="461" r:id="rId106"/>
    <p:sldId id="462" r:id="rId107"/>
    <p:sldId id="484" r:id="rId108"/>
    <p:sldId id="463" r:id="rId109"/>
    <p:sldId id="464" r:id="rId110"/>
    <p:sldId id="465" r:id="rId111"/>
    <p:sldId id="466" r:id="rId112"/>
    <p:sldId id="467" r:id="rId113"/>
    <p:sldId id="468" r:id="rId114"/>
    <p:sldId id="469" r:id="rId115"/>
    <p:sldId id="470" r:id="rId116"/>
    <p:sldId id="471" r:id="rId117"/>
    <p:sldId id="472" r:id="rId118"/>
    <p:sldId id="473" r:id="rId119"/>
    <p:sldId id="474" r:id="rId120"/>
    <p:sldId id="483" r:id="rId121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04"/>
    <p:restoredTop sz="94666"/>
  </p:normalViewPr>
  <p:slideViewPr>
    <p:cSldViewPr snapToGrid="0">
      <p:cViewPr varScale="1">
        <p:scale>
          <a:sx n="115" d="100"/>
          <a:sy n="115" d="100"/>
        </p:scale>
        <p:origin x="5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C4FDD-CA2C-CC4C-91A7-879A892B39FD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4DC98-209E-6E4C-BC38-FD0DA085F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7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CE60F-24D4-96B7-4F0D-2E31C185A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ABE4D4-246F-8EE6-6DB8-A8A15550D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89613-797A-BBB3-0D1C-94960DAF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11/13/25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239BE-7309-A181-4B95-51FD436A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D2D82-5D08-2339-18F5-C2E7731E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67353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E4E46-0A17-39F3-A944-D558A1552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2CBD46-B9C1-DBAF-64A8-42D042EBC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ECE0E-DCEB-970D-2714-EC13EBF74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11/13/25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1976B-32DA-AFC9-90A3-C87D5F1A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307AC-4825-0554-2857-81D740D76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65565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40E2F0-7E1A-22BA-23AB-8F99706BF8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773DC7-6F8B-FAE5-B3E9-67F43CAC8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047C8-40AD-105F-E303-FEF0BF536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11/13/25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1794E-ADE2-4BE3-2781-FA53DD7E7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6D43A-E42E-EA82-BF48-9FB1BC59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12323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04D8F-D7E6-36F4-AC19-A60B7FC32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C9E32-C243-963F-FE08-0878259B3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ED50E-E4D6-D227-7B72-376C458BD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11/13/25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C26D4-DBC0-3E02-4305-23CC5F339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9ABD-AA1E-3029-76E3-36B42573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378849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53714-E1D1-0B7E-FF12-32E32970E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0C68B-6750-386D-3970-825F17457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BAF7B-B413-8CBC-8D1B-696558CCA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11/13/25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B113F-947F-7A5B-6C34-8734D173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2DEF1-7637-5143-8D30-930A6BAA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48439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16B94-5925-43E7-AF08-FAD8B643F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FBF11-B8F7-74FB-8C2C-6648FC4DED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CC5E1-9090-EADC-B443-4A445771C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F49CE-B665-07DF-E27F-42612A87E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11/13/25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0116D-814A-594B-FE95-F39EEC626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69B40-A538-026D-7A7D-C662E25B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778609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DB50B-8658-F848-D074-B4B60C185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D2EC3-D6F9-286E-271C-6BDFEBC6D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C4488-B80E-1A35-E43E-740521CBF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579F53-2D30-1F7F-0EBB-38F02942D7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67721C-52A0-C19F-CDF3-4D1CEADA56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1925E3-95A8-2868-F196-8F26CD105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11/13/25</a:t>
            </a:fld>
            <a:endParaRPr 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64F2A3-BC81-943A-BF95-BB756C2DA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3F2A48-2C5B-F195-5FB3-8547D021F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43280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E70EF-F2B2-0B4F-6195-0EC6271A2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A66608-9DAA-58A7-0456-BD6E37884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11/13/25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49BBEA-0E18-CFE7-9B5D-11B92BE2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CF37FC-DA22-F357-0517-677C18013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32897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9FD1B0-98D5-F33A-AFC1-06348622A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11/13/25</a:t>
            </a:fld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53F4D-EB26-16CE-4746-3A16553FC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136F5-3B44-B6F7-5556-21BC0B3D7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198994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1E6F3-B2D4-2B03-D50E-3F5C09CAD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EF43B-96F7-9152-5781-BA2BDA8BF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59AC3-6E8A-378F-8FC6-5E233ED42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E9881-57BE-89C8-FFFB-EEABE6F5C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11/13/25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38DE8-34F1-1689-FE37-EDD9C7219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CFD65-A72C-E9D6-9F84-C78D74E3F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815693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69425-E1DC-B23B-77DF-89CB8990E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4E07FF-5049-C03A-5283-E9AE8151E9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44B0E-AAF3-A4AE-1B37-6D15C6D87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54C69-5A1F-315C-84FC-0B6CB5719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11/13/25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77DEA-5B02-B9EE-2575-5C24E178D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10DC6-8238-F8F2-4EE4-6FFC8C17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2019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22945F-CFAA-065D-5A6C-735693926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33CF8-3BB1-3BC9-EAF8-2D3F630E8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B6F06-32DA-0394-7C57-36B94F2242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930540-409D-1143-9EFA-EB0E38192209}" type="datetimeFigureOut">
              <a:rPr lang="en-FR" smtClean="0"/>
              <a:t>11/13/25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532B1-58AF-EA99-CDC9-EE27B200B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DF383-002F-D598-3EB4-70F9AC414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25786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89601-4623-AE40-11F4-9617AFF54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F92E8-7544-9E32-17C7-95354AF28B28}"/>
              </a:ext>
            </a:extLst>
          </p:cNvPr>
          <p:cNvSpPr txBox="1"/>
          <p:nvPr/>
        </p:nvSpPr>
        <p:spPr>
          <a:xfrm>
            <a:off x="3495031" y="3059668"/>
            <a:ext cx="5201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ΕΞΑΡΤΗΣΙΟΓΟΝΕΣ ΟΥΣΙΕΣ ΕΘΙΣΜΟΣ ΚΑΙ ΑΝΤΑΜΟΙΒΗ</a:t>
            </a:r>
            <a:endParaRPr lang="en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655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1BACEC-E1BD-F1BF-4EAE-431ED65F5C55}"/>
              </a:ext>
            </a:extLst>
          </p:cNvPr>
          <p:cNvSpPr txBox="1"/>
          <p:nvPr/>
        </p:nvSpPr>
        <p:spPr>
          <a:xfrm>
            <a:off x="5583648" y="3059668"/>
            <a:ext cx="102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Οπιούχα</a:t>
            </a:r>
            <a:endParaRPr lang="en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20156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09CEF8C-D2DA-0F9F-9857-80F463194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4" y="366704"/>
            <a:ext cx="5935034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συσχετισ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ινόμενο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craving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εκδήλωση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εκμάθησης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craving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ιθυμί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craving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ιμένει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ντικειμένων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σχετίζοντ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σύριγγες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σκόνη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κ.λ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π.) →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λέσει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craving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Garavan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al., 2000; S. Grant et al., 1996; Maas et al., 1998).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craving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οδηγεί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(relapse)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 scans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έκθεση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ολισμό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ρτημένων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(learning)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(emotion)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(Goldstein &amp; Volkow, 2002; Grant et al., 1996; Volkow et al., 2004).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399FA-8462-E6E6-4A0F-905B9E676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124" y="851338"/>
            <a:ext cx="6003876" cy="488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485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275589CE-72BD-05E5-FA36-15E0C1D71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284" y="1056982"/>
            <a:ext cx="11623431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λλοντικές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συνδέσεις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nucleus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accumbens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κρίσιμος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συσχετισμών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λλοντικά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Πείρ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χορήγηση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μοχλός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ιέζουν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30λεπ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nucleus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accumbens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μοχλού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(Vorel et al., 2001).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οθηκεύει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μνήμες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υρώσει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6804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1580CF92-CBDA-071A-69AE-142DC4341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847" y="248253"/>
            <a:ext cx="1150013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ινόμενο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“Incubation of Craving”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επώαση έντονης επιθυμίας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Craving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ροοδευτικά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δομάδες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μήνες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ονομάζετ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“incubation of craving”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(Pickens et al., 2011).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ωρίμ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craving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εισροές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nucleus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accumbens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EE9FB41-2A74-12B6-866D-637D17A92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847" y="2503164"/>
            <a:ext cx="11781691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“incubation” – “Silent synapses”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διάρκει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γλουτ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nucleus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accumbens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τύσσουν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συνάψεις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(silent synapses)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συνάψεις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εκλύουν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γλουτ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δίδουν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διάρκει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συνάψεις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ωριμάζουν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γίνοντ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“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unsilencing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οτέλεσμ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ύρωση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γλουτ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nucleus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accumbens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νεμφάνιση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craving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ζήτησης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Πειρ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Αρουρ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ρουσιάζουν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ζήτηση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εκτεθούν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(Lee et al., 2013; Ma et al., 2014).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592A0A1C-A2FC-C612-2D8F-8F7A9AFD54BE}"/>
              </a:ext>
            </a:extLst>
          </p:cNvPr>
          <p:cNvSpPr/>
          <p:nvPr/>
        </p:nvSpPr>
        <p:spPr>
          <a:xfrm>
            <a:off x="4009292" y="2002579"/>
            <a:ext cx="386862" cy="50058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305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FCA3C997-B83C-C4CE-9B62-A4CF0CB77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77" y="1413909"/>
            <a:ext cx="11605846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Κεντρικό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kumimoji="0" lang="el-GR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τίζουν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κροχρόνιων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γλουτ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kumimoji="0" lang="el-GR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συνάψεις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ενισχυμένες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nucleus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accumbens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οθηκεύουν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μνήμες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craving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θιστούν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086445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B4860-6FD0-CBAF-FDC9-69A86DCE9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A3D58B-D35B-9A27-3807-E1295F18A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77" y="3059668"/>
            <a:ext cx="116058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Αντιμετώπιση του εθισμού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00106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48E56-CEB4-0A4D-3060-6563F9309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4CF200-A5E4-21D5-003F-DF5BD266D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615" y="738115"/>
            <a:ext cx="11007969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Synanon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Synanon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οικιστική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ρτήσεων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κάτοικοι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τροφές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ρούχ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νάγκες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Μέχρι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1970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ρομήθευε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τσιγάρ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τοίκους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—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κόστος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$200.000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ετησίως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(Brecher, 1972).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ιδρυτής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Charles Dederich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κτινογρ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θώρ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έδειξε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νεύμονες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Διέκοψε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ίστωσε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έφη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→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γόρευσε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εντελώς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μάτησε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νομή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τσιγάρων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➤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Αντιδράσεις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τοίκων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οδείχθηκε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δύσκολη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απ’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ό,τι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ερίμεν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100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κάτοικοι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τέλειψ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συνεχίσουν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διέκοψ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ιτυχώς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τήρησ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στερητικά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ηρωίνη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δομάδ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ρκούσ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τουλάχιστον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κάτοικος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ευκολότερο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κόψω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ηρωίνη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τσιγάρ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487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19EA8-010E-1809-5AF0-335556C49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D48362-4022-A0E8-B45D-035D232E3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708" y="1028343"/>
            <a:ext cx="5398477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Freud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Sigmund Freud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νιζε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ημέρ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δέχτηκε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άθος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όδιζε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διέκοψε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ευκολί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έτυχε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νειλημμέν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τήσει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τυξε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ρκίνο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στόμ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γνάθο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λήθη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33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χειρουργικές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τεχνητή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γνάθο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μιλήσει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συνέχισε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μάτησε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θάν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1939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(Brecher, 1972).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6019" name="Picture 3" descr="Freud and his Cigars - Freud Museum London">
            <a:extLst>
              <a:ext uri="{FF2B5EF4-FFF2-40B4-BE49-F238E27FC236}">
                <a16:creationId xmlns:a16="http://schemas.microsoft.com/office/drawing/2014/main" id="{74CCA9D4-0B90-4D24-6AFA-E0B0582DF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456" y="1268248"/>
            <a:ext cx="5575544" cy="387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45833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19E259-75BB-AFA2-46B6-9344E3230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824" y="331076"/>
            <a:ext cx="7179616" cy="652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6890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06A34-C15A-A380-EC1F-56EDDD1E3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D1A90B5-83F1-102D-4BCA-CBB5C582F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030232"/>
              </p:ext>
            </p:extLst>
          </p:nvPr>
        </p:nvGraphicFramePr>
        <p:xfrm>
          <a:off x="539261" y="3719940"/>
          <a:ext cx="10515600" cy="137160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89446391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9610828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Ουσία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Ιδιαιτερότητα αποτοξίνωσης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40136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Νικοτίνη / Οπιοειδή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Πολύ </a:t>
                      </a: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δύσκολη αποχή</a:t>
                      </a: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λόγω </a:t>
                      </a: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ισχυρής εξάρτησης</a:t>
                      </a: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0935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Αλκοόλ</a:t>
                      </a:r>
                      <a:endParaRPr lang="el-G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Η </a:t>
                      </a:r>
                      <a:r>
                        <a:rPr lang="el-G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αποτοξίνωση μπορεί να είναι επικίνδυνη ή και θανατηφόρα</a:t>
                      </a:r>
                      <a:r>
                        <a:rPr lang="el-G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42060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A1F7CE7A-D6B6-C82F-BA13-95AF75C9B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22" y="394861"/>
            <a:ext cx="1164425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Πρώτο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στάδιο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οτοξίνωση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(Detoxification)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οτοξίνωση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=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ομάκρυνση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ολειμμάτων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ίτητο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➤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νάλογ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λκοόλ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ενζοδι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στερητικού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συνδρόμου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(C. P. O’Brien, 1997).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47809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8F114-ADB1-B87A-76A9-C54D31AE9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E97AF5-FA62-3830-7351-47D534623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77" y="505163"/>
            <a:ext cx="11377246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(Relapse)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όδιο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οτοξίνωση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ρόληψη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εθισμένος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ρουσιάζει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ρορμητικότητ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(impulsivity)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Ατροφί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κογχο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(orbitofrontal cortex)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λλοιώσεις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ιάζουν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(Beck et al., 2012; Dom et al., 2005).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μώνει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υτοελέγχου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ρορμητικών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ενεργειών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ρύθμιση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ιθυμί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(craving)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θιστά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δυσκολότερη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εκτελεστική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δυσλειτουργί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τροφοδοτεί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CF29D575-2E4E-762C-5444-BCC446DBCAC3}"/>
              </a:ext>
            </a:extLst>
          </p:cNvPr>
          <p:cNvSpPr/>
          <p:nvPr/>
        </p:nvSpPr>
        <p:spPr>
          <a:xfrm>
            <a:off x="4009292" y="2883877"/>
            <a:ext cx="263770" cy="5451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9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48ED0FEC-3BCF-3642-1E12-1FCD3DB81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35" y="586755"/>
            <a:ext cx="6821423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ροέλευση</a:t>
            </a: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ούχα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=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ροέρχοντ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ρητινώδη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εκκρίνουσ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φυτού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Papaver somniferum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μήκων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η υπνοφόρος/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οποιο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ύχος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"opiate"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ράγωγ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"opioid"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συνθετικά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νάλογ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κολογικές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ιοειδών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λγητικές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κούφιση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(pain relief).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νωτικές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(hypnotic/sedative effect).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ευτυχί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(euphoria).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ευθύνετ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Ετυμολογικά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ροέρχετ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ελληνικό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χυμός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5" name="Picture 3" descr="Papaver somniferum (opium poppy): Go Botany">
            <a:extLst>
              <a:ext uri="{FF2B5EF4-FFF2-40B4-BE49-F238E27FC236}">
                <a16:creationId xmlns:a16="http://schemas.microsoft.com/office/drawing/2014/main" id="{E03CF996-8767-DED9-FD1C-8142E42F0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027" y="716350"/>
            <a:ext cx="4063738" cy="542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05993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DDF80-4D68-417A-52A2-1055E1387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688C404-5CA3-5C1D-8557-D060EB105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30" y="1870393"/>
            <a:ext cx="1172893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Κεντρικό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οτοξίνωση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άμεσο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ντιμετώ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λλοιώσεων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οδηγούν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kumimoji="0" lang="el-GR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άθηση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ιολογικά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θεμέλι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νόησή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τυξη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ολοέν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οτελεσμ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τηγικών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623675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64816-8315-A669-BB3E-46A2F39D4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61563C-D348-F753-5951-42AA9FBAF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7193" y="3244334"/>
            <a:ext cx="27576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Θεραπευτικές στρατηγικές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25905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190D5-122F-EE9A-E982-A18E2B51E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D6E046-001C-9DE4-FDE0-F12593D31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573356"/>
            <a:ext cx="109728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κολογικές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τηγικές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ντιμετώ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εθισμού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Στόχος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κολογικών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μειώσουν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ιθυμί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(craving)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(relapse)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τηγορίες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Αγωνιστικές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(agonist)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είες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γωνιστικές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(antagonist)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είες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οτρε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(aversive)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είες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Νεότερες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ντιφλεγμονώδη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92578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19D0B-ACA6-52B8-D800-4AE406A9B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99B078-9A30-BF38-A43E-81743BF76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847"/>
            <a:ext cx="12192000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Agonist Treatments – “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εθιστικού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λέστερη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ελεγχόμενη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Στόχος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craving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Πρόληψη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Ελεγχόμενη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Νικοτίνη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Τσίχλες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ιδερμικά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ιθέμ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(patches)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ελεγχόμενη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νικοτίνης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κινδύνους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ιοειδή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μορφίνη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ηρωίνη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Χορηγείτ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(methadone)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συνθετικό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ιοειδές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ιότερη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διάρκει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λιγότερη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οφύγει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ράνομες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ενέργειες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σφάλιση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δημιουργεί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ιολογικά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λέστερη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Ιστορικό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σημείωμ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τύχθηκε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΄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γκόσμιο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Πόλεμο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ονομάστηκε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adolphine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τιμήν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Αδόλφου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Χίτλερ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(Bellis, 1981).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γωνιστικές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ιλογές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ρέχοντ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κευτική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ηρωίνη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κευτικής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Συνθετικό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λγητικό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hydromorphone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στόχο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εγκλημ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ράνομων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(Oviedo-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Joekes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al., 2016).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9897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2282B-E80C-EEB5-92A1-73A390515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8E6A41-B54A-70D1-727F-FD110E0FD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748" y="726559"/>
            <a:ext cx="10728258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Antagonist Treatments – “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οκλεισμός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ευχάριστων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ιδράσεων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ρμάκων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οκλείουν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οτέλεσμ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ιώνει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κίνητρο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λτρεξόνη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(Naltrexone)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γωνιστής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ιοειδών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ιοειδών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λκοολισμού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λείφει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Μειονεκτήμ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ροσέγγισης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ρτάτ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κίνητρο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συμμόρφωση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Πολλοί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ρόωρ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Νεότερη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εμφυτεύμ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ρμάκου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εγκεκριμέν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FDA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3–6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νάγκη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ημερήσι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8498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22499-3329-2233-F0B7-F7EB9CF1D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0424E7-1BF9-B3CF-69C6-360214B15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598" y="555402"/>
            <a:ext cx="11514803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κολογικές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τηγικές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Στόχευση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➤ (α)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GABAεργικές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είες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Baclofen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μυοχ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ρωτικό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GABA_B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στέλλει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reward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Βρίσκετ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κλινικές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δοκιμές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λκοολισμό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ρτήσεις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(Addolorato et al., 2011; Bock, 2010).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➤ (β)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Γλουτ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είες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ενισχύουν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γλουτ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οηθούν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ομάθει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(unlearn)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σύνδεση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–craving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Στόχος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(Cleva et al., 2010).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➤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Πειράμ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ίδευση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“binge drinking”.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ρίστηκε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GABA_A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μάτησ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σχεδόν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άμεσ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(J. Liu et al., 2012).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οδηλώνει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οδυνάμωση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3847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6FD2C87-F9CD-60E1-7A12-88A01DBE8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171" y="1274527"/>
            <a:ext cx="12017829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Aversive Treatments – “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οτρε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Δημιουργούν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ρνητική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λώνει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Antabuse (Disulfiram)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ολισμό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λκοόλ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εμετό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ργύρου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(silver nitrate)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ροστίθεντ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τσίχλες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μέλες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δυσάρεστο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Περιορισμός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antagonists,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ιτυχί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ρτάτ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θέληση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συμμορφωθεί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8604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E6A35417-0E4F-3555-3F8C-25979CD58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088" y="335845"/>
            <a:ext cx="11604171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(Antidrug Vaccines)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ελκυστική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ροσέγγιση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ντισώμ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Πλεονεκτήμ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οφεύγοντ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ρενέργειες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φάρμ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ντισώμ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δομάδες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ρτάτ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ημερήσι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συμμόρφωση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οτελέσμ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φτάνει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(Carrera et al., 1995).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Νικοτίνη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65%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(Pentel et al., 2000).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Ανθρώ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δοκιμές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ρρυντικές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κλινικές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δοκιμές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έτυχ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δείξουν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οτελέσμ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(Martinez &amp;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Trifilieff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2014).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Μειονεκτήμ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craving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ριθμός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ντισωμάτων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εριορισμένος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υξήσει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εράσει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οτέλεσμ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70277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E633D9A5-AB3E-A039-66E3-E9A380F3B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21" y="539614"/>
            <a:ext cx="11460253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Αντιφλεγμονώδη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νοσολογική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ροσέγγιση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φλεγμονώδη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όκριση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φλεγμονή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Εντείνει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ομένως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Αντιφλεγμονώδη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κούφιση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στερητικών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ντιμετώ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Ibudilast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υτοχορήγηση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λκοόλ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ιοειδών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Κλινικές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δοκιμές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εξέλιξη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(Jacobsen et al., 2016).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95493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44C82-2FE9-71A3-5AB4-24E8CFECF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505F16-9270-F4A2-6300-E05DB0C94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34" y="1108273"/>
            <a:ext cx="10762755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Πειρ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ινοτόμες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ροσεγγίσεις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➤ (α)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μνήμη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(Memory Disruption)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τηγική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οδυνάμωση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μνημών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σχετίζοντ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Εγχύση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Latrunculin 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τέστρεψε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ροτίμηση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χορηγηθεί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μνήμες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γητό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οδεικνύει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ιλεκτικά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μνήμες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(E. J. Young et al., 2014).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➤ (β)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υτιού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Νεότερη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ροσέγγιση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ικείμενη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“In the News”):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στερητικών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ελτίωση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κευτική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craving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676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150ED61-61D6-C3E8-1948-FF60F83B4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55" y="335845"/>
            <a:ext cx="8522208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εξέλιξη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5700 π.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(Merlin, 2003).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Αρχικά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λωνότ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στόμ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εκχυλισμάτων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Αμερικ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ευρέως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19ος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ομονώθηκε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1800).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οιήθηκε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εκτενώς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χειρουργικούς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ολέμου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ρκινικούς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Τέλη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1800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Ηρωίνη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(diacetylmorphine)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συντέθηκε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Γερμ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Bayer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ορεύθηκε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φούμενο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λγητικό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ηχικό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μέχρι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λυφθεί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εθιστικός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κτήρ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20ός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ηρωίνη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έγινε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ράνομη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ΗΠΑ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νόμιμη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Ηνωμένο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σίλειο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λίγες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ϊκές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χώρες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χορηγείτ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ενώσεις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Κωδεΐνη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ηχικό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(laudanum)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ρηγορικό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(paregoric)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διάρροι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ηρεμί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220" name="Picture 4" descr="undefined">
            <a:extLst>
              <a:ext uri="{FF2B5EF4-FFF2-40B4-BE49-F238E27FC236}">
                <a16:creationId xmlns:a16="http://schemas.microsoft.com/office/drawing/2014/main" id="{0B5EA8B1-3EC4-BF2F-1426-4EED6210C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634" y="475488"/>
            <a:ext cx="2885119" cy="490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1A11B79-B6FE-2F24-10E1-330E8A031A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054417"/>
              </p:ext>
            </p:extLst>
          </p:nvPr>
        </p:nvGraphicFramePr>
        <p:xfrm>
          <a:off x="8977634" y="5643027"/>
          <a:ext cx="2885119" cy="731520"/>
        </p:xfrm>
        <a:graphic>
          <a:graphicData uri="http://schemas.openxmlformats.org/drawingml/2006/table">
            <a:tbl>
              <a:tblPr/>
              <a:tblGrid>
                <a:gridCol w="2885119">
                  <a:extLst>
                    <a:ext uri="{9D8B030D-6E8A-4147-A177-3AD203B41FA5}">
                      <a16:colId xmlns:a16="http://schemas.microsoft.com/office/drawing/2014/main" val="2621008792"/>
                    </a:ext>
                  </a:extLst>
                </a:gridCol>
              </a:tblGrid>
              <a:tr h="1280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Η θε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ά</a:t>
                      </a:r>
                      <a:r>
                        <a:rPr lang="el-GR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των </a:t>
                      </a:r>
                      <a:r>
                        <a:rPr lang="el-GR" sz="1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μηκώνων</a:t>
                      </a:r>
                      <a:r>
                        <a:rPr lang="el-GR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Κρήτη</a:t>
                      </a:r>
                      <a:br>
                        <a:rPr lang="el-GR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l-GR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Ύστερη Εποχή του Χαλκού,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l-GR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1350-1100 </a:t>
                      </a:r>
                      <a:r>
                        <a:rPr lang="el-GR" sz="1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π.Χ</a:t>
                      </a:r>
                      <a:endParaRPr lang="el-G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3193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279277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A66F0-6421-3E8B-E411-19AA6BA13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309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ndefined">
            <a:extLst>
              <a:ext uri="{FF2B5EF4-FFF2-40B4-BE49-F238E27FC236}">
                <a16:creationId xmlns:a16="http://schemas.microsoft.com/office/drawing/2014/main" id="{626A071D-3814-81C0-E962-78EB07435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66584"/>
            <a:ext cx="5967878" cy="345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0" name="Picture 2" descr="Opium Wars - Wikipedia">
            <a:extLst>
              <a:ext uri="{FF2B5EF4-FFF2-40B4-BE49-F238E27FC236}">
                <a16:creationId xmlns:a16="http://schemas.microsoft.com/office/drawing/2014/main" id="{A8C6D78B-1112-D739-339C-C529DC715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30" y="346841"/>
            <a:ext cx="3475121" cy="225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E3BE125C-5912-626A-5547-02C931BD8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30" y="5017826"/>
            <a:ext cx="1145373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Πόλεμοι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συγκρούσεις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19ου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δυνάμεις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Βρετ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ργότερ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νώτερη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τιωτική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γκάσουν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Τσιν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οδεχθεί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χορηγήσει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χωρήσεις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9573" name="Picture 5" descr="opium | Shenzhen Noted">
            <a:extLst>
              <a:ext uri="{FF2B5EF4-FFF2-40B4-BE49-F238E27FC236}">
                <a16:creationId xmlns:a16="http://schemas.microsoft.com/office/drawing/2014/main" id="{540C7C8D-04F8-C255-DDB9-B54A83428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17" y="2621023"/>
            <a:ext cx="3632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739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DA332283-F9A9-7F23-D07B-C18A564BA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911" y="883065"/>
            <a:ext cx="11141806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Σύγχρονη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συνθετικά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ράγωγ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λγητικό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ρκινικούς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οδέσμευσης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(time-release morphine)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κίνδυνο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Συνθετικά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ιοειδή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(opioids)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δημιουργήθηκ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σφάλει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ελεγχόμενη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Oxycodone (OxyContin)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Fentanyl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Methadone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Buprenorphine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οπιοειδή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σήμερ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ράγωγ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κωδεΐνη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Ημισυνθετικά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ηρωίνη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Συνθετικά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νύλη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γίνουν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ντικείμεν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τάχρησης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371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94353B6A-13EA-D0BB-B077-833EAC9F2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0"/>
            <a:ext cx="9434086" cy="701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Ηρωίνη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οπιούχο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συνθετικό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ράγωγο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ισχυρότερη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κοκινητικά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λυτότητ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εύκολ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ρξη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δευτερόλε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στιγμι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ενισχύει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α»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Ακολουθείτ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λάρωση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ζεστ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ηρεμί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νηλί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κίνδυνοι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ερδοσολογί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νοχής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νευστικού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νηλί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Κλινικά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στοιχεί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(Hser et al., 2001):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33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581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άνδρες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ηρωίνης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49%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46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24%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ερδοσολογί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ηρωίνης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19,5%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υτοκτονί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οκτονί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τυχήμ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15%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ιζώντες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50%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ρέμενε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ηρωίνη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κτήρ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1" name="Picture 3" descr="Nirvana kurt, Kurt cobain, Nirvana">
            <a:extLst>
              <a:ext uri="{FF2B5EF4-FFF2-40B4-BE49-F238E27FC236}">
                <a16:creationId xmlns:a16="http://schemas.microsoft.com/office/drawing/2014/main" id="{F60FE0D5-32F9-8CE5-8D46-CA16E093F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934" y="1676400"/>
            <a:ext cx="23241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33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26D037CE-6726-701B-D597-F32A8505D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456" y="381954"/>
            <a:ext cx="1166774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Φύση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ρουσιάζοντ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Μοιάζουν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ρίγη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ιδρώτ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διάρροι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νησυχί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τάθλιψη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συνέχισης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ζήτηση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κίνητρο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B0A724-D3A4-DAC3-5766-09CA7E3ED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456" y="3429000"/>
            <a:ext cx="1028114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ιδημί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ιοειδών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2010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2012: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Θάν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ερδοσολογί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σιάστηκ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σιάστηκ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Η.Π.Α. (Rudd et al., 2014).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ικράτησε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"opioid epidemic"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ερσυντ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γογράφησης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ισχυρών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λγητικών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Εύκολης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θεσιμότητ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ενημέρωσης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591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5ADC7842-62B4-9CEC-E0B4-11EEE83C8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195" y="335845"/>
            <a:ext cx="10552176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θημένη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/εξαρτημένη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(Conditioned tolerance)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 μια ουσία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οκτηθεί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(Siegel, 1984).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Συγκεκριμένα ο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οργ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νισμός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ρμόζετ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δειχνει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αντοχή δηλαδή)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άνετ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φάρμ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Μηχανισμός: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νευροφυσιολογικ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μηχανισμοί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συνειρμικών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ερεθισμάτων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εξαρτημένη από το πλαίσιο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(conditioned tolerance)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λήρως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Πείρ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(Siegel et al., 1982):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οικείο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συγκεκριμένη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ηρωίνης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ροκάλεσε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32%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θνησιμότητ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64%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θνησιμότητ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ομένως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λλοντική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οδηγήσει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νάσιμη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ερδοσολογί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συνηθισμένη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75DBC14B-5A79-64D2-E357-A7F2CC6D25A6}"/>
              </a:ext>
            </a:extLst>
          </p:cNvPr>
          <p:cNvSpPr/>
          <p:nvPr/>
        </p:nvSpPr>
        <p:spPr>
          <a:xfrm>
            <a:off x="4824249" y="3090040"/>
            <a:ext cx="315310" cy="67791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50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CFC4E4-0B62-1D55-CAA4-4FF4DB5C5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5" y="-12130"/>
            <a:ext cx="6138684" cy="701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ιοειδών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ιοειδείς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μιμούντ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ενδορφίνες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(endogenous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morphines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απελευθερώνονται από υποθάλαμο και υπόφυση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Candace Pert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Sol Snyder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κάλυψ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θέτει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ειδικούς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ιοειδών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(opioid receptors).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ενδορφίνες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ενδογενή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κουφίζουν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λγησί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Ενισχύουν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ρίστησης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στέλλουν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ρνητική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ιοειδείς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νωτι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μυελό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έλεγχος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μέσεγκέφ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(periaqueductal gray)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μεταιχμιακό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σύστημα -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limbic system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 επικλινή πυρήνα -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nucleus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accumbens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ελευθέρωσης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GABA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Αύξηση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(VTA → nucleus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accumbens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Αίσθημ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ενίσχυση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7" name="Picture 3" descr="Organization of the human opioid system in the brain. Note that as the... |  Download Scientific Diagram">
            <a:extLst>
              <a:ext uri="{FF2B5EF4-FFF2-40B4-BE49-F238E27FC236}">
                <a16:creationId xmlns:a16="http://schemas.microsoft.com/office/drawing/2014/main" id="{39A35AB1-BDCD-7BFD-1C30-71FDE550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105" y="3429000"/>
            <a:ext cx="4268554" cy="330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pioid group receptor subtypes, function &amp; location in brain. | Download  Scientific Diagram">
            <a:extLst>
              <a:ext uri="{FF2B5EF4-FFF2-40B4-BE49-F238E27FC236}">
                <a16:creationId xmlns:a16="http://schemas.microsoft.com/office/drawing/2014/main" id="{567ECFA2-7D38-AE01-5DA4-10BAC1BE3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0902"/>
            <a:ext cx="5975774" cy="205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873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ED93689F-3B19-36DE-2158-7BD0B72E9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434" y="1523773"/>
            <a:ext cx="929882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συντομί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ιοειδή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ενδορφινικούς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λγησί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+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Έμμεση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ελευθέρωση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ενίσχυση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νόμενη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(VTA–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–Prefrontal cortex).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Ανtοχή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ντίστροφ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ουσιάζει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φάρμ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205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25FA0E3D-9A01-DFB4-8EEB-E0926DFA9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9184"/>
            <a:ext cx="9369620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λζάκ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γωγικότητ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l-GR" altLang="en-US" sz="1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Έγρ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45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μυθιστορήμ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ιρετικά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συγγρ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φικό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έργο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εξέλθει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θώνιους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συγγρ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νάλωνε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μεγάλες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οσότητες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φεΐνης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κυρίως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λειτουργούσε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διεγερτικό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οηθώντ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μείνει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άγρυ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συγκεντρωμένος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λζάκ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εξήρε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ρότεινε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άλλους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δημιουργούς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εργάτες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νεύμ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συνέ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ειες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ερδιέγερσης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νάλωση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φεΐνης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οδήγησε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ρδιολογική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άρυνση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τρός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έδωσε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θάν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τάχρηση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χότ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νάγκη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φεΐνη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εθιστική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γεγονός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νόμιμη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συγκριτικά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ράνομες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θεωρείτ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εθιστική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εθισμός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ρτάτ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νομιμότητ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ηρεάζει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7" name="Picture 3" descr="Honoré de Balzac's Fifty Cups of Coffee | The New Yorker">
            <a:extLst>
              <a:ext uri="{FF2B5EF4-FFF2-40B4-BE49-F238E27FC236}">
                <a16:creationId xmlns:a16="http://schemas.microsoft.com/office/drawing/2014/main" id="{F0D3F90F-E907-AD72-B1D9-38EDB4EA6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629" y="329184"/>
            <a:ext cx="2057680" cy="259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mcg: World's coffee mostly comes from 2 countries, that's a problem,  ETBrandEquity">
            <a:extLst>
              <a:ext uri="{FF2B5EF4-FFF2-40B4-BE49-F238E27FC236}">
                <a16:creationId xmlns:a16="http://schemas.microsoft.com/office/drawing/2014/main" id="{F8614AEA-3595-EE91-6169-4A32ED7FE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620" y="3767328"/>
            <a:ext cx="2661281" cy="19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384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AF1F4-3CF1-FD4F-3278-37AA4CDD4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AE92CD-0DE3-AEE4-403A-AE32DC466F36}"/>
              </a:ext>
            </a:extLst>
          </p:cNvPr>
          <p:cNvSpPr txBox="1"/>
          <p:nvPr/>
        </p:nvSpPr>
        <p:spPr>
          <a:xfrm>
            <a:off x="5333034" y="3059668"/>
            <a:ext cx="1525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Κατασταλτικά</a:t>
            </a:r>
            <a:endParaRPr lang="en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86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A60A4-7184-7BE8-E7B9-C43475051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8B6437-3AA1-A264-D159-60CB91A77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067" y="1444476"/>
            <a:ext cx="852881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(Depressants)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φάρμ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Κεντρικού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(ΚΝΣ)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τηγορί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Ηρεμιστικά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(sedatives)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ηρεμί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λάρωση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Αγχολυτικά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(anxiolytics)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νωτικά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υπναγωγείς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ουσίες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(hypnotics)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διευκολύνουν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33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3256E2-E2D0-897A-2ADC-55BBF3FADFD2}"/>
              </a:ext>
            </a:extLst>
          </p:cNvPr>
          <p:cNvSpPr txBox="1"/>
          <p:nvPr/>
        </p:nvSpPr>
        <p:spPr>
          <a:xfrm>
            <a:off x="5646934" y="3059668"/>
            <a:ext cx="898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Αλκοόλ</a:t>
            </a:r>
            <a:endParaRPr lang="en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909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31C68-E901-0FBB-E6A7-964DD85D7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776CA1-039F-1130-C2B8-7C3B2B52E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682" y="858550"/>
            <a:ext cx="10702636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Χημική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φύση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νόλη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οινο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τωδών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οτών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ροκύ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ζύμωση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κχάρων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φρούτ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δημητρι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φυτά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τηγορί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ρμάκου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νήκει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λτικά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(depressants)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Κεντρικού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Νευρικού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(ΚΝΣ)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κοδυν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–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φάρμ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οτελέσμ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Αγχολυτική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άγχους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θετική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διάθεση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κινητικών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λειτουργιών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ράδυνση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ώλει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συντονισμού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ροφίλ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διεγερτική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δόσεις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λτική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νευροφυσιολογική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υψηλότερες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84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99540-586A-52A0-CCA2-934271210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2E010A-B1C0-1527-B859-A1CBA2A5C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767" y="889843"/>
            <a:ext cx="11305309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ροέλευση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ιότερο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ιολογικά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δεδομέν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σκευή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Ιράν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γύρω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3500 π.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ροϊστορική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ζυμωμένων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φρούτων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ρώιμους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κάλυψη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τηρείτ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ιθήκους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λούδες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ένδειξη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μέθη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ιολογικά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ρχέγονη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ολιτισμική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Ενσωμ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τελετές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γιορτές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θρησκευτικά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δρώμεν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άδει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ροσωρινής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σεξου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Σύγχρονη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τελετουργική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συλλογική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νεξέλεγκτη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τάχρηση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360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4A8FE-7486-8B54-51B7-5C5F1CB7E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9B5734-D7E9-27FE-9A53-529A1ADFB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905" y="612844"/>
            <a:ext cx="11488189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Ψυχολογικές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ιδράσεις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(0.01–0.05% BAC – blood alcohol content):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(disinhibition)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Αύξηση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Ψευδ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ενεργητικότητ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νευροφυσιολογική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ελευθέρωση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μεσομετ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ιχμι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κύκλωμ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Αίσθηση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θάρρους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εξωστρέφει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μέτριες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(0.05–0.10% BAC):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ροσοχής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ράδυνση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Ασυντονισμός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κινήσεων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υτοκριτική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κίνδυνος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ριψοκίνδυνης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κινητικών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συστημάτων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(&gt;0.15% BAC):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νηλί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ργος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ώλει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συνείδησης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νευστικού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κέντρου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ρομήκη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μυελό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θάν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στροφή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REM,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νυχτερινή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983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A5ABC-2EAB-217C-6480-B28208F42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79259E-586F-BC59-2D0D-FC538931B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06" y="222429"/>
            <a:ext cx="10723513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Νευροφυσιολογική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Αμφίδρομη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+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κέντρ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BAC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έφτει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ροδική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ντιρρο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φρύς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τόμενος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3DD32B-7D2D-1D4A-DCF3-5E6141E08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07" y="3164681"/>
            <a:ext cx="10723513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Οδήγηση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ήρει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(DUI)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Ευθύνετ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1/3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τηφόρων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τροχ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Νομικό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0.08% BAC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(ΗΠΑ/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δάς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0,50 γραμμάρια ανά λίτρο αίματος, ή αλλιώς 0,25 χιλιοστά του γραμμαρίου ανά λίτρο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εκπνεόμενου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αέρα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Συσχέτιση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εγκλημ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37%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εγκλημάτων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λέκουν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λκοόλη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άγχους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σθένηση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ώλει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κλιμάκωση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συγκρούσεων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046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12D67-FC73-C99C-2E76-56FDDC3E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546775-ADE7-637E-F81B-0A67F6EEC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65" y="889843"/>
            <a:ext cx="10540538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Οξείες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τοξικολογικές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ειες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Οξεί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δηλητηρί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(acute intoxication)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BAC 0.30–0.40%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απενεργοποίηση εγκεφαλικού 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στελέχου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&gt;0.45% BAC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σχεδόν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τηφόρο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(chronic alcoholism)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Κίρρωση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στρέψιμη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ρμάκων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τοξικές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συσσωρεύσεις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Έλλειψη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Βιτ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Β1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Σύνδρομο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Korsakoff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μνησί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σύγχυση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ισθητικοκινητικές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τροφί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ρεγκεφ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Ψυχολογικά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Αύξηση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ρορμητικότητ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υτοέλεγχος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θησι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μνημονικές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δυσλειτουργίες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(Stephens &amp; Duka, 2008).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744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EC412-CEBA-C970-0C88-056B77C6B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E5CCC7-FF1B-5F33-A2D4-EB7B92D1F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29" y="248149"/>
            <a:ext cx="9087231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(Withdrawal)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Τρόμος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εφίδρωση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ϋ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ευερεθιστότητ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Μέτριες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χυκ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διάθεσης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(Delirium Tremens)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λήρημ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σύγχυση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οδηγήσει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θάν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εξήγηση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↓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γλουτ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↑GABA →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ντίστροφη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γλουτ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547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C0CC5-DD41-4D18-BF2C-E54545F33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7F587A-9745-4932-3F45-BC57B790E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35" y="443360"/>
            <a:ext cx="8935267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Οικονομικό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άρος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Κόστος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ΗΠΑ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$249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ετησίως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$2.05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75%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ροέρχετ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binge drinking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σύντομο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Σύγκριση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λκοόλη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ιζήμι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Οικογενει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συγκρούσεις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ώλει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ενδοοικογενει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062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E713F5-35E3-1E67-2AA0-809D01EF658C}"/>
              </a:ext>
            </a:extLst>
          </p:cNvPr>
          <p:cNvSpPr txBox="1"/>
          <p:nvPr/>
        </p:nvSpPr>
        <p:spPr>
          <a:xfrm>
            <a:off x="4901442" y="3059668"/>
            <a:ext cx="2389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Ψυχοδραστικές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ουσίες</a:t>
            </a:r>
            <a:endParaRPr lang="en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0016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4B263-49EB-B0D9-18E9-D7F5B0886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A76B47-C571-9A51-FA44-02795DFF9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78" y="889843"/>
            <a:ext cx="12075622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Νευροχημικοί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(α)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γλουτ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μικού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γλουτ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διεγερτικός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λκοόλη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ελευθέρωσή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Αντιρρο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γλουτ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(NMDA)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(β)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Ενίσχυση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GABA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GABA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λτικός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λκοόλη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ελευθέρωση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GABA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ενισχύει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σύνδεσή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GABA_A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οτέλεσμ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ηρεμί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γχολυση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λάρωση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κινητικότητ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σκέψης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ιοειδικοί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↑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Σεροτονινεργικοί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Υποδοχείς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ινοειδώ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(CB1)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συμμετοχή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ευχάριστ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472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B7F64-FA51-2F78-6B9F-1CA6CB628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DEBD1B-B405-C1C4-DA3B-87EDFDE85C79}"/>
              </a:ext>
            </a:extLst>
          </p:cNvPr>
          <p:cNvSpPr txBox="1"/>
          <p:nvPr/>
        </p:nvSpPr>
        <p:spPr>
          <a:xfrm>
            <a:off x="324197" y="1130530"/>
            <a:ext cx="565542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GABA_A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ρωτεϊνικό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λοκο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ομονάδες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GABA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νοίγει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Cl⁻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ολώνει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Αλκοόλης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ιτουρικών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Βενζοδι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ενισχύουν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δέσμευση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GABA,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είσοδο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Cl⁻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ενισχυμένη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ικίνδυνη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θροιστική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ΚΝΣ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θάν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2531ED-727F-9E70-285A-80D7D36B8A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212"/>
          <a:stretch>
            <a:fillRect/>
          </a:stretch>
        </p:blipFill>
        <p:spPr>
          <a:xfrm>
            <a:off x="5979622" y="997526"/>
            <a:ext cx="6183566" cy="520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43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89F85-7A9B-AF6A-1A44-604F27496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69B4AB-59F3-4E9A-33E1-A9E58E768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24" y="394692"/>
            <a:ext cx="6672350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ρυϊκή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έκθεση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ρυϊκό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Αλκοόλ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ικο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Σύνδρομο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(FAS)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λκοόλη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ερνά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BAC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ρύου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≈ BAC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μητέρ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FAS (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Εμβρυικό αλκοολικό σύνδρομο -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Fetal Alcohol Syndrome)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νοητικής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θυστέρησης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τυξι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μέγεθος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Δυσμορφίες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χείλος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ττωμένη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νευρογένεση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συνδεσιμότητ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Ευερεθιστότητ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ροσοχής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ελλείμμ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ράγοντες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κινδύνου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binge episodes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(&gt;5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ικίνδυν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≥3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&gt;2×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κίνδυνος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μελλοντικής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λκοόλης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συνιστάτ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λήρης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5DACB3-BB37-E616-2958-FFC2CE749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763" y="1712421"/>
            <a:ext cx="4850313" cy="453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28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72D1BDF-F30F-37E6-58AE-03153DCC0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29" y="1087736"/>
            <a:ext cx="11283795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Συνολική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ξιολόγηση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λκοόλη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ρμάκου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τουλάχιστον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τέσσερ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Συνδυάζει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+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ρερμηνεύει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κοινωνικοοικονομική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λκοόλη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γκόσμιο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ιολογική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λκοόλη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ισορρο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ΚΝΣ.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4761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9333C0-34E0-1763-03EB-1710BF297493}"/>
              </a:ext>
            </a:extLst>
          </p:cNvPr>
          <p:cNvSpPr txBox="1"/>
          <p:nvPr/>
        </p:nvSpPr>
        <p:spPr>
          <a:xfrm>
            <a:off x="4341994" y="3080450"/>
            <a:ext cx="350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Βαρβιτουρικά και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Βενζοδιαζεπίνες</a:t>
            </a:r>
            <a:endParaRPr lang="en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157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1866C62-9972-7705-747C-D4A6CC8D5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816" y="2229646"/>
            <a:ext cx="1064099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λκοόλ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Στόχος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λκοόλ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ιτουρικά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ενζοδι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GABA_A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νώτερων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φλοιϊκών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κέντρων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ομιλητικότητ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(hypnosis),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συντονισμός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κίνδυνος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νευστικής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9213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1A1F1F7-DFA8-4285-C826-6C313CC01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846"/>
            <a:ext cx="7331825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ιτουρικά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—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&amp;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κίνδυνοι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θετικοί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λλοστερικοί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ρυθμιστές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GABA_A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υψηλότερες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άμεσοι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γωνιστές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Cl⁻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νοίξουν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GABA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ιρετικά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στενό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ράθυρο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τηφόρ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τοξικότητ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Κλινική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ιστορικά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Αϋ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γχώδεις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(1912–1960),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σμωδικά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ρόληψη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νtοχή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οδηγεί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κλιμάκωση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σύνδρομο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ρόμοιο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λκοολισμό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ερδοσολογί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Ακούσι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α/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εκούσι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θνησιμότητ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ικίνδυνος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λκοόλη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θροιστική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ΚΝΣ).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ιστορικά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διάσημοι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θάν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(Marilyn Monroe, Judy Garland, Jimi Hendrix)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ογράμμισ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κίνδυνο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Σημερινή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στάθηκ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ενζοδι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σφάλει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362" name="Picture 2" descr="On this day in 1970, Jimi Hendrix is found dead., He had taken nine pills  of the barbiturate Vesparax, that along with alcohol, caused a fatal  overdose., #jimihendrix #rip">
            <a:extLst>
              <a:ext uri="{FF2B5EF4-FFF2-40B4-BE49-F238E27FC236}">
                <a16:creationId xmlns:a16="http://schemas.microsoft.com/office/drawing/2014/main" id="{E5FAD30D-EAC9-9D8B-F1EB-1FAE7618D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8434">
            <a:off x="7735690" y="310455"/>
            <a:ext cx="2743200" cy="29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DE1C62CA-ABB1-E50C-9C92-4681C9DFA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7447">
            <a:off x="9431430" y="3097190"/>
            <a:ext cx="23114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420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522E5210-8DC3-E394-B367-E301876A8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" y="-79653"/>
            <a:ext cx="12070080" cy="701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Βενζοδι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—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&amp;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ροφίλ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θετικοί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λλοστερικοί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ρυθμιστές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ενζοδι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GABA_A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νοίγμ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Cl⁻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GABA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Αδυν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νοίξουν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εριθώριο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σφάλει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ιτουρικά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Κεντρικές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Αγχολυτικές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ιχμι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νωτικές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Μυοχ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ρωτικές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στέλεχος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Αμνησι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συγχυτικές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Κλινικές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γχώδεις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ϋ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διάρκει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στερητικό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λκοόλη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μυϊκοί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Κίνδυνοι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Γνωστική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/νοητική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σύγχυση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μνήμης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ρξης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triazolam/Halcion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Rohypnol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ισχυρή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ντεργονική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μνήμης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όητη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“date-rape drug”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Αλληλε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Συν-χορήγηση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λκοόλη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κίνδυνος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νευστικής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4872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79D6C79-FCDE-BFB4-7CE8-0553D33F4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517" y="751344"/>
            <a:ext cx="9857122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Κλινικά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α/α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Βενζοδι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Diazepam (Valium)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γχολυτικό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σμωδικό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κράς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Alprazolam (Xanax)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γχολυτικό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διάρκει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Triazolam (Halcion)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νωτικό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ισχυρά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μνησι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Rohypnol (Flunitrazepam)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ισχυρά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μνησι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όητο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εγκλημ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ιτουρικά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ενδεικτικά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Phenobarbital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Thiopental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ενδοφλέ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ιότερ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τέστησε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ενζοδι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ορισμένες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χρήσεις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Νεότερ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“Z–drugs”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ζολ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ιδέμη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εσζο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ικλόνη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Στοχεύουν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ομονάδες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GABA_A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σχετιζόμενες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σμένες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λιγότερη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ημερήσι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μνησί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κίνδυνο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ηλικιωμένους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53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1910340F-B8DD-FCB7-371E-8CC2FB50D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8326" y="3059668"/>
            <a:ext cx="29632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</a:t>
            </a:r>
            <a:r>
              <a:rPr lang="el-GR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ιεγερτικά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(Stimulants)</a:t>
            </a:r>
          </a:p>
        </p:txBody>
      </p:sp>
    </p:spTree>
    <p:extLst>
      <p:ext uri="{BB962C8B-B14F-4D97-AF65-F5344CB8AC3E}">
        <p14:creationId xmlns:p14="http://schemas.microsoft.com/office/powerpoint/2010/main" val="3229758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28A0AB5B-3C49-62BB-10D2-F38CC9F61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152" y="356816"/>
            <a:ext cx="4867656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έννοι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ρμάκου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(drug)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εισέρχετ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συγκεκριμένων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έψης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Νευρολογικές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ψυχολογικές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σκέψη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ιστήμης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έμφ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φάρμ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ηρεάζουν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Κεντρικό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(ΚΝΣ)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1" name="Picture 3" descr="Drugs: Definition, Usage, Types, Effects">
            <a:extLst>
              <a:ext uri="{FF2B5EF4-FFF2-40B4-BE49-F238E27FC236}">
                <a16:creationId xmlns:a16="http://schemas.microsoft.com/office/drawing/2014/main" id="{8A21BDF2-70C8-4632-BE0D-FED56E6B7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1"/>
          <a:stretch>
            <a:fillRect/>
          </a:stretch>
        </p:blipFill>
        <p:spPr bwMode="auto">
          <a:xfrm>
            <a:off x="6096000" y="1245153"/>
            <a:ext cx="5631180" cy="43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0552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05FF8F-732D-F74E-CEE3-9B905BF136A0}"/>
              </a:ext>
            </a:extLst>
          </p:cNvPr>
          <p:cNvSpPr txBox="1"/>
          <p:nvPr/>
        </p:nvSpPr>
        <p:spPr>
          <a:xfrm>
            <a:off x="1246909" y="2136338"/>
            <a:ext cx="1037428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Κεντρικό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(ΚΝΣ)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εγρήγορση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νυψωμένη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τηγορί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νόμιμες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φεΐνη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ράνομες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ικινδυνότητάς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κίνδυνος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ωστόσο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ροέρχετ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606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F2BEF42D-E897-C6A9-F003-243B8C7AF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3688" y="3073664"/>
            <a:ext cx="9646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Κοκαΐνη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5221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DB853DB6-419F-0EBB-A9AE-7CC9692AD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70" y="75163"/>
            <a:ext cx="7288453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Προέλευση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χημική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μορφή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ηγή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φύλλ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φυτού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Erythroxylum coca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λλιεργείτ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Άνδεις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Βολι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Cocaine hydrochloride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–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λευκή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κρυστ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σκόνη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λυτή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συνήθως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(snorted)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εγχέετ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ενδοφλε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Freebase cocaine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–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χημική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ίρεση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υδροχλωρικού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οξέος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εισέρχετ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γρήγορ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Crack cocaine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–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τύχθηκε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1970·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φθηνότερη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λιγότερο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’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ισχυρή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Βιοδι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θεσιμότητ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χύτητ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ενδοφλέ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δευτερόλε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10–15 s).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νεόμενο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1–3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στόμ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θυστέρηση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15–30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γρήγορ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φτάνει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ισχυρότερη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459" name="Picture 3" descr="Coca - Wikipedia">
            <a:extLst>
              <a:ext uri="{FF2B5EF4-FFF2-40B4-BE49-F238E27FC236}">
                <a16:creationId xmlns:a16="http://schemas.microsoft.com/office/drawing/2014/main" id="{3D8F4BE4-DC7A-2515-42BC-297C16DEB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986" y="1828800"/>
            <a:ext cx="4423144" cy="331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4351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F6F9CAC-7C95-1D5C-EEFF-45F58CA7D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8847"/>
            <a:ext cx="6827520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εξέλιξη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Προκολομ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Ινδιάνοι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Άνδεων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σούσ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φύλλ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χιλιετίες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υψόμετρο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μάσηση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ελευθερώνει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1855 –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ομόνωση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οιήθηκε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λμολογί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Τέλη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19ου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Εισήχθη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κευτικά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σκευάσμ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ντι-κό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ονοκεφάλων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“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τόνωση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νεύρων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Coca-Cola (1886–1906):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εριείχε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~60 mg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μερίδ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Φρόυντ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(1884):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ροώθησε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θλι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ντιεθιστικό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χορηγούσε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οικείους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Τελικά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τέλειψε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ρενεργειών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1914 – Harrison Narcotics Act: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ρύθμισε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ώληση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τοδοτώντ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νομικής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ΗΠΑ.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1970s–1980s: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Freebase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crack epidemic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ΗΠΑ.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Crack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φθηνό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φτωχότερες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507" name="Picture 3" descr="Coca: A Blessing and a Curse | National Geographic">
            <a:extLst>
              <a:ext uri="{FF2B5EF4-FFF2-40B4-BE49-F238E27FC236}">
                <a16:creationId xmlns:a16="http://schemas.microsoft.com/office/drawing/2014/main" id="{3BFFEDB6-41A6-2ABB-2167-FF2CEA7A6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20" y="189643"/>
            <a:ext cx="2240280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ca Leaves and the War on Drugs">
            <a:extLst>
              <a:ext uri="{FF2B5EF4-FFF2-40B4-BE49-F238E27FC236}">
                <a16:creationId xmlns:a16="http://schemas.microsoft.com/office/drawing/2014/main" id="{D370A3A6-4CC2-6281-1BFC-ED0DFD8A6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521" y="189643"/>
            <a:ext cx="2240280" cy="191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Sigmund Freud - Wikipedia">
            <a:extLst>
              <a:ext uri="{FF2B5EF4-FFF2-40B4-BE49-F238E27FC236}">
                <a16:creationId xmlns:a16="http://schemas.microsoft.com/office/drawing/2014/main" id="{4A6D98AB-4646-4095-BE29-AB241DAE5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980" y="2560719"/>
            <a:ext cx="1647020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Uber Coca: la cocaina raccontata da Sigmund Freud">
            <a:extLst>
              <a:ext uri="{FF2B5EF4-FFF2-40B4-BE49-F238E27FC236}">
                <a16:creationId xmlns:a16="http://schemas.microsoft.com/office/drawing/2014/main" id="{247A61BE-4950-D549-355C-944A54F9D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734" y="2305527"/>
            <a:ext cx="2140006" cy="240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8AA1C8-1003-6D24-879F-7F62A8FC2F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720" y="4931795"/>
            <a:ext cx="3002280" cy="1801368"/>
          </a:xfrm>
          <a:prstGeom prst="rect">
            <a:avLst/>
          </a:prstGeom>
        </p:spPr>
      </p:pic>
      <p:pic>
        <p:nvPicPr>
          <p:cNvPr id="21515" name="Picture 11" descr="Coca-cola drink used to contain cocaine; it was origina | Open-i">
            <a:extLst>
              <a:ext uri="{FF2B5EF4-FFF2-40B4-BE49-F238E27FC236}">
                <a16:creationId xmlns:a16="http://schemas.microsoft.com/office/drawing/2014/main" id="{D1197E88-E079-0E0A-69C9-FF455568C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543" y="4997785"/>
            <a:ext cx="2193457" cy="137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8675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7B0CB-E34E-EAB3-0536-5D6B06542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1AD542-3CFE-E582-49E8-AD906FF26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7346"/>
            <a:ext cx="6873849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Νευροχημικοί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ρόσληψης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(reuptake blockade)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(DA)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Σεροτονίνης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(5-HT)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(NE)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οτέλεσμ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συγκέντρωση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Ενίσχυση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(VTA →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επικλινής πυρήνας/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nucleus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accumbens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λτικής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ισχύος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ενέργει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Ενδεικτικά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PET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που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εχει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συνήθως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Καποιες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φορές αναφέρεται 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(London et al., 1990; Goldstein &amp; Volkow, 2002).</a:t>
            </a:r>
          </a:p>
        </p:txBody>
      </p:sp>
      <p:pic>
        <p:nvPicPr>
          <p:cNvPr id="22531" name="Picture 3" descr="DRONET Sostanze">
            <a:extLst>
              <a:ext uri="{FF2B5EF4-FFF2-40B4-BE49-F238E27FC236}">
                <a16:creationId xmlns:a16="http://schemas.microsoft.com/office/drawing/2014/main" id="{525C0CF5-518B-69E0-37B9-9634E2A55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84"/>
          <a:stretch>
            <a:fillRect/>
          </a:stretch>
        </p:blipFill>
        <p:spPr bwMode="auto">
          <a:xfrm>
            <a:off x="7092010" y="123141"/>
            <a:ext cx="2364016" cy="154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82D6D2-885A-30AC-03FD-8E46B13D9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660" y="2016491"/>
            <a:ext cx="4029062" cy="4554061"/>
          </a:xfrm>
          <a:prstGeom prst="rect">
            <a:avLst/>
          </a:prstGeom>
        </p:spPr>
      </p:pic>
      <p:pic>
        <p:nvPicPr>
          <p:cNvPr id="4" name="Picture 3" descr="DRONET Sostanze">
            <a:extLst>
              <a:ext uri="{FF2B5EF4-FFF2-40B4-BE49-F238E27FC236}">
                <a16:creationId xmlns:a16="http://schemas.microsoft.com/office/drawing/2014/main" id="{77F38BFE-E514-771A-5750-F72F9EE3E3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84"/>
          <a:stretch>
            <a:fillRect/>
          </a:stretch>
        </p:blipFill>
        <p:spPr bwMode="auto">
          <a:xfrm>
            <a:off x="9662191" y="0"/>
            <a:ext cx="2364016" cy="154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0269947C-7A98-7E3C-7AF9-123F9B6F7B14}"/>
              </a:ext>
            </a:extLst>
          </p:cNvPr>
          <p:cNvSpPr/>
          <p:nvPr/>
        </p:nvSpPr>
        <p:spPr>
          <a:xfrm>
            <a:off x="6873849" y="5272088"/>
            <a:ext cx="900111" cy="2571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349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47522-3CC8-26AE-FAC0-7F144B874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0CDBD1-6B04-CC56-C132-BDFDE095D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156" y="707063"/>
            <a:ext cx="11215688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Ψυχολογικά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οτελέσμ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ρόθεσμ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οίθηση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χύτητ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σκέψης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λγησί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Αυξημένη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ενεργητικότητ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εγρήγορση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ροδική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Θερμοκρ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Αγγειοσύσ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κίνδυνος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εμφράγμ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Διευρυμένες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“high” — “Crash”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τάθλιψη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νηδονί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ϋ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επιθυμία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(craving)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Δημιουργί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ύλου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χρήσης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τώσης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3335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7D979-F051-346C-D91E-12ACA5905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25A571-03E4-53F1-2415-5FBDE739B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558586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Νευροφυσιολογί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«crash»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έκρηξη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Crash: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ότομη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οδηγεί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ντίθετες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θλι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craving: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μεταιχμιακές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(Volkow et al., 1999).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1η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δομάδ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ντιρρο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ολειτουργί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A414BD-C89C-E488-F139-96071C647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3164681"/>
            <a:ext cx="10907274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Επιλεκτική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(selective tolerance):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νάγκη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ιλη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τογόνες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κίνδυνος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δοσι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ιότερ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συνδρόμου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Σήμερ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γνωρίζετ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έλλειψη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κινήτρου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νηλί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νηδονί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ισχυρή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ιθυμί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“rush”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8334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EA2C9-0CC7-5755-B2EB-5037178F0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37B5FF-9C8B-BD41-7436-036CC5B52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6" y="358"/>
            <a:ext cx="11961416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Θνησιμότητ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τοξικότητ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Bozarth &amp; Wise (1985):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Αρουρ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υτοχορήγησης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90%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ερδοσολογί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Ηρωίνη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36%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ικίνδυνη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ισχυρής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ενίσχυσης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Θάν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ρρυθμίες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ιλη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λκοόλη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cocaethylene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τοξικό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ολίτη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διάρκει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ρδιοτοξικότητ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27376D-6823-241D-5811-9978679E8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6" y="2862680"/>
            <a:ext cx="12076708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εικονιστικά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γνωστικέ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ς λειτουργίες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ροσωρινή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ρόθεσμ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fMRI/EEG: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↓π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→ ↓α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υτοέλεγχος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↓απ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όδοση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εκτελεστικών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ελλείμμ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Μνήμη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ρορμήσεων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εκτίμηση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κινδύνου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Ετήσι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ιάς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3.1 ml/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1.7 ml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Ersche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al., 2012).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0491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5CA90-AAC6-148E-510E-87EAEBADB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369CC4-544A-A555-27CC-C6010CB90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4" y="42863"/>
            <a:ext cx="1170146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συννοσηρότητ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ολυχρήση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οσοστά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συννοσηρότητ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τάθλιψη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Αγχώδεις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(PTSD)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Πολυχρήση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υτόχρονη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λκοόλης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ηρωίνης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ενζοδι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Αυξάνει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νοσηρότητ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θολικά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οτελεσμ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μέθοδος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Ψυχοθερ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ροσεγγίσεις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(CBT, contingency management)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ιτυχί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558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17D60-CED8-61B3-4BCD-52615D247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248E73-CE28-FE9C-707A-145ACF4C3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0" y="1166842"/>
            <a:ext cx="977895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Προγεννητικές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τυξι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τώσεις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Διείσδυση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ερνά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εύκολ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συγκέντρωση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~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μητρική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ρυοτοξικότητ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ιμάτωση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οξί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τυξης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κυκλωμάτων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Κλινικά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(Nulman et al., 2001):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εκτεθειμέν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ρογεννητικά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↓IQ,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ροσοχής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Έλεγχος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λλοντικών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γόντων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υιοθεσί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ιτιολογική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συσχέτιση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(Jones, 2000):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συνδέσεων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ίμονες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λλοιώσεις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κίνητρων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993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54022581-3960-4751-0166-31A1F9C1E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" y="117693"/>
            <a:ext cx="12009120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τηγορίες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ρμάκων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στών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Αγωνιστές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(Agonists)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Μιμούντ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ενισχύουν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ενδογενούς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Άμεση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ροσδένετ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ισχυρότερη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Νικοτίνη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νικοτινικούς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κετυλοχολίνης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Αύξηση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οτελεσμ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ενζοδι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ενισχύουν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GABA).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ρόσληψης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(reuptake inhibition):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ομάκρυνση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σχισμή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τείνοντ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SSRI.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οδόμησης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ένζυμ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θεσιμότητά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ΜΑΟ.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γωνιστές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(Antagonists)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τάληψη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ροσδεθεί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οκλείει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νικοτινικούς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κετυλοχολίνης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ράλυση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ελευθέρωσης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άκρ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Αύξηση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ρόσληψης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οδόμησης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σχισμή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9712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EB9E0-F53F-4525-57D7-9E342997E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2C6CAF-3E06-0F08-7C9D-97B3D9B44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1955" y="3059668"/>
            <a:ext cx="14480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Αμφεταμίνες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1156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94BF2-F345-AB18-A23F-E85F67874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843DD9-B063-F73A-2407-D0A37E071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9" y="122960"/>
            <a:ext cx="1142530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Αμφετ</a:t>
            </a: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μίνες</a:t>
            </a: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=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συνθετικά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διεγερτικά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ΚΝΣ (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ροέρχοντ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φυτά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Amphetamine sulfate (Benzedrine):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ρωτότυ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μέτρι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ισχύος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Dextroamphetamine sulfate (Dexedrine):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ισχυρότερο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ισομερές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3–4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Methamphetamine (Meth, Speed, Crank, Crystal):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ισχυρότερο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λυτό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διεισδύει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εύκολ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νιστή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Ice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(freebase methamphetamine) →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χύτ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D19E41-43D9-B506-3003-9BA000F0D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9" y="2472184"/>
            <a:ext cx="1183005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κολογικές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νισμοί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Αύξηση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ελευθέρωσης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(NE)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εγρήγορση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ενέργει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(DA)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κινητο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κίνητρο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Μίμηση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ινεφρίνης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(adrenaline):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ντλεί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οθέμ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“crash”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τάθλιψη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ρόσληψη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Αμφετ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ελευθερώνει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ντιστρέφει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(DAT, NET)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κολογικά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υτόσημες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τυφλά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ειράμ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ξεχωρίσουν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ένεσης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(Cho, 1990).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9101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CC098-0A61-63B8-37BD-90885AD3E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5863C4-6743-2B09-A8D0-2C9DD6DCF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861091"/>
            <a:ext cx="6729413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ψυχολογικά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οτελέσμ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ρόθεσμ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ελέγχου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ιτυχί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Αυξημένη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εγρήγορση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ενέργει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συγκέντρωση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νάγκη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τιωτικοί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οδηγοί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φοιτητές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Αυξημένη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όδοση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νόμεν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(short-term cognitive enhancement).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“high”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τάθλιψη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ευερεθιστότητ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Αντιρρο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“crash”.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Συνεχής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(pattern binge–crash).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23" name="Picture 3" descr="Blitzed: Drugs in Nazi Germany">
            <a:extLst>
              <a:ext uri="{FF2B5EF4-FFF2-40B4-BE49-F238E27FC236}">
                <a16:creationId xmlns:a16="http://schemas.microsoft.com/office/drawing/2014/main" id="{5969C9C4-620F-607F-B36F-3D56DA966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4" r="25729"/>
          <a:stretch>
            <a:fillRect/>
          </a:stretch>
        </p:blipFill>
        <p:spPr bwMode="auto">
          <a:xfrm>
            <a:off x="8261062" y="221458"/>
            <a:ext cx="2897475" cy="444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6BFB7A91-AEA7-8AF7-D512-E951E50883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8091487" y="4754464"/>
            <a:ext cx="38719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May 1940, German troops under the influence of </a:t>
            </a:r>
            <a:r>
              <a:rPr kumimoji="0" lang="en-US" altLang="en-US" sz="1600" b="0" i="0" u="sng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Pervitin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had conquered Poland and were preparing for an attack against France. Ahead of the battle, 35 million Pervitin pills were delivered to 3 million Wehrmacht soldiers within 10-12 weeks</a:t>
            </a:r>
          </a:p>
        </p:txBody>
      </p:sp>
    </p:spTree>
    <p:extLst>
      <p:ext uri="{BB962C8B-B14F-4D97-AF65-F5344CB8AC3E}">
        <p14:creationId xmlns:p14="http://schemas.microsoft.com/office/powerpoint/2010/main" val="3830989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7F85F-169E-DDC8-3D4B-2AB699341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EE95CB-6B8F-9DAB-2246-1FCB3C1EB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49739"/>
            <a:ext cx="118872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Aμφετ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ψύχωση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(amphetamine psychosis)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Ψευδαι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σθήσεις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νοϊκές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ιδέες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διωκτικές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Ενίοτε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λήρης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νοϊκή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σχιζοφρενική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Κλινικά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(Griffith et al., 1972; Snyder, 1972):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Εθελοντής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ίστευε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μηχάνημ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ελέγχει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σκέψεις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νόμιζε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σύζυγος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ροσέλ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δολοφόνο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Εμφάνιση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1–4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ημέρες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συνεχούς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λήψης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Κίνδυνος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σμένης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διάγνωσης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δύσκολο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νοϊκή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σχιζοφρένει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ολειμμ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οχώρηση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Ακόμη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ργότερ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υροδοτήσει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ψύχωση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(Sato, 1986).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1166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401C9260-FA13-A444-3A34-BB267AED0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1801"/>
            <a:ext cx="10501593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Νευροψυχολογικές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Νευροχημική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εξάντληση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οθέμ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κροχρόνι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τάθλιψη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νηδονί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τύσσετ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γρήγορ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α· 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ιζητούν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ενεργητικότητ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εροχής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Νευροτοξικότητ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Οξειδωτικό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Μόνιμη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τερμ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0073011-0484-C66C-45B9-2C7B6E70E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41" y="2887682"/>
            <a:ext cx="11686722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“Bath salts”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άλατα μπάνιου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—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Νεότερ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συνθετικά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διεγερτικά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Προέλευση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συνθετικά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ράγωγ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φυτού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Catha edulis (khat)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Αφρική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θινόνη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μεφεδρόνη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MDPV —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λογικά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νεόμεν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όσιμ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όμοι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ρενέργειες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Ψευδα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νοϊκότητ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τάθλιψη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μνήμης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ροσοχής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συγκέντρωσης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ρρυθμίες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θάν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ντίκτυ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λλόκοτες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εγκλημ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ράξεις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(Dolak, 2012).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Έλλειψη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ελέγχου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α/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δοσολογί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→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3065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F2BF1-2C71-4EE7-B209-5445F45CA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5D9799-B999-3032-F81C-3599737B3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9" y="1139430"/>
            <a:ext cx="11544300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Συνολική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ξιολόγηση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ισχυρών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ψυχοδιεγερτικών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Νευροτοξική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Σύγχυση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νάμεσ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crystal meth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σήμερ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ικίνδυνες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ρτησιογόνες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γκοσμίως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“bath salts”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γενιά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μινοειδών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ψυχωσικά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εισόδι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8249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DFD09-44CC-1D50-FC41-B6D3057E0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4A03DC-DFD1-80EF-EBE7-57C598745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8293" y="3059668"/>
            <a:ext cx="20176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Νικοτίνη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(Nicotine)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137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C7A5E-8B1A-5DA9-AC8C-3271FD2F2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CED809-40AD-92AD-E686-7D27D3587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6" y="180616"/>
            <a:ext cx="7824787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Νικοτίνη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=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ψυχοδρ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εθιστική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νού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Nicotiana tabacum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λήψης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τσιγάρο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ούρο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πα) —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χύτερη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ορρόφηση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νευμόνων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Μάσηση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(chewing tobacco) —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ορρόφηση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λεννογόνο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άκο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(snuff)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σκόνης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χύτητ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~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7–10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δευτερόλε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νικοτίνη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φτάνει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ίτερο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είτε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διεγερτικά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είτε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λτικά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νάλογ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νίσμ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843" name="Picture 3" descr="Havana 608 Tobacco seeds | World Seed Supply">
            <a:extLst>
              <a:ext uri="{FF2B5EF4-FFF2-40B4-BE49-F238E27FC236}">
                <a16:creationId xmlns:a16="http://schemas.microsoft.com/office/drawing/2014/main" id="{1BF2D18B-8AFB-8B75-4734-955E5823E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260747"/>
            <a:ext cx="4224337" cy="316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2BDB321-3658-4AC0-FBCB-6ACED4B57E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455347"/>
              </p:ext>
            </p:extLst>
          </p:nvPr>
        </p:nvGraphicFramePr>
        <p:xfrm>
          <a:off x="0" y="4495800"/>
          <a:ext cx="12192000" cy="2362200"/>
        </p:xfrm>
        <a:graphic>
          <a:graphicData uri="http://schemas.openxmlformats.org/drawingml/2006/table">
            <a:tbl>
              <a:tblPr/>
              <a:tblGrid>
                <a:gridCol w="4064000">
                  <a:extLst>
                    <a:ext uri="{9D8B030D-6E8A-4147-A177-3AD203B41FA5}">
                      <a16:colId xmlns:a16="http://schemas.microsoft.com/office/drawing/2014/main" val="218236941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65077368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804421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Είδος ρουφηξιάς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Νευροβιολογική επίδραση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Υποκειμενική αίσθηση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18276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7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Μικρές, γρήγορες ρουφηξιές</a:t>
                      </a:r>
                      <a:endParaRPr lang="el-GR" sz="1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Μικρή δόση → διέγερση </a:t>
                      </a:r>
                      <a:r>
                        <a:rPr lang="el-GR" sz="17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ντοπαμινεργικών</a:t>
                      </a:r>
                      <a:r>
                        <a:rPr lang="el-GR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και </a:t>
                      </a:r>
                      <a:r>
                        <a:rPr lang="el-GR" sz="17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νοραδρενεργικών</a:t>
                      </a:r>
                      <a:r>
                        <a:rPr lang="el-GR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κυκλωμάτων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Εγρήγορση, αυξημένη ενέργεια, προσοχή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2461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7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Βαθιές, αργές εισπνοές</a:t>
                      </a:r>
                      <a:endParaRPr lang="el-GR" sz="17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Μεγαλύτερη δόση → ενεργοποίηση </a:t>
                      </a:r>
                      <a:r>
                        <a:rPr lang="en-US" sz="17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GABAergic</a:t>
                      </a:r>
                      <a:r>
                        <a:rPr lang="en-US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buNone/>
                      </a:pPr>
                      <a:r>
                        <a:rPr lang="el-GR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ανασταλτικών κυκλωμάτων, μείωση </a:t>
                      </a:r>
                      <a:r>
                        <a:rPr lang="el-GR" sz="17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κορτιζόλης</a:t>
                      </a:r>
                      <a:endParaRPr lang="el-GR" sz="1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Χαλάρωση, ηρεμία, μείωση άγχους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5558352"/>
                  </a:ext>
                </a:extLst>
              </a:tr>
            </a:tbl>
          </a:graphicData>
        </a:graphic>
      </p:graphicFrame>
      <p:sp>
        <p:nvSpPr>
          <p:cNvPr id="4" name="Rectangle 4">
            <a:extLst>
              <a:ext uri="{FF2B5EF4-FFF2-40B4-BE49-F238E27FC236}">
                <a16:creationId xmlns:a16="http://schemas.microsoft.com/office/drawing/2014/main" id="{95E86457-0441-E735-3876-25691D7E5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6" y="3556813"/>
            <a:ext cx="119300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Διττή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(stimulating vs. depressant)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ράδοξη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νικοτίνη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τόσο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λάρωση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νάλογ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7739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6BF4F-59E2-5B0B-3C7E-212EA80B2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A4DD34-2F11-8BFC-CBEA-5641848F6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22" y="191111"/>
            <a:ext cx="7407329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ιολογικός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στόχος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Νικοτινικοί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κετυλοχολίνης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nAChRs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ιον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νοίγουν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Na⁺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Ca²⁺.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οθεσί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διάχυτοι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ΚΝΣ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εριφέρει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μύες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υτόνομο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ΝΣ).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Περιφερει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διεγείρει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νευρομυϊκές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συνάψεις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μυϊκοί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χυκ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γγειοσύσ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Κεντρικά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VTA (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κοιλιακή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καλυπτρική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περιοχή -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ventral tegmental area)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↑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ελευθέρωση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 επικλινή πυρήνα -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nucleus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accumbens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διεγείρει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κετυλοχολινεργικά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δρενεργικά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εγρήγορση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συγκέντρωση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οτελέσμ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↑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↑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↑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όδοση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ρόθεσμ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↑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οκειμενική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α”.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867" name="Picture 3" descr="An Introduction to Nicotinic ACh Receptors">
            <a:extLst>
              <a:ext uri="{FF2B5EF4-FFF2-40B4-BE49-F238E27FC236}">
                <a16:creationId xmlns:a16="http://schemas.microsoft.com/office/drawing/2014/main" id="{BAA24792-9824-E636-8C91-59660F434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7"/>
          <a:stretch>
            <a:fillRect/>
          </a:stretch>
        </p:blipFill>
        <p:spPr bwMode="auto">
          <a:xfrm>
            <a:off x="7910884" y="1702674"/>
            <a:ext cx="3656844" cy="290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6087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A023725-B09C-DE7B-BB06-8056BD3ED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4" y="12680"/>
            <a:ext cx="1060123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νικοτίνη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νόμιμες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χύτ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κοκινητική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δευτερόλε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Πολυάριθμ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“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μικρο-ενισχυτικά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εισόδι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ημερησίως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(20–30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τσιγάρ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= &gt;200 mini-dose/day).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(DA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NAcc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νικοτίνη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conditioned craving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Συνεχής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ενίσχυση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λλοντικών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ερεθισμάτων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διάλειμμ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τήρηση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EED6EAD-32BA-D925-09F0-6720F1E14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4" y="3718679"/>
            <a:ext cx="10623421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(Withdrawal Syndrome)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Ψυχολογικά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ευερεθιστότητ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νηδονί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νησυχί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ιθυμί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νηλί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ονοκέφ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όρεξης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δυσκοιλιότητ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Διάρκει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3–10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ημέρες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οξέ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ιθυμί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ιμείνει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“No Smoking Day” (UK) 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+7%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τυχημάτων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συγκέντρωση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Ποσοστό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ιτυχί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~80%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ιάζουν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~20%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ιτυγχάνουν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2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470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rugs and Neurotransmitters">
            <a:extLst>
              <a:ext uri="{FF2B5EF4-FFF2-40B4-BE49-F238E27FC236}">
                <a16:creationId xmlns:a16="http://schemas.microsoft.com/office/drawing/2014/main" id="{21030501-98AE-A19E-9320-A7E7F04F6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6"/>
          <a:stretch>
            <a:fillRect/>
          </a:stretch>
        </p:blipFill>
        <p:spPr bwMode="auto">
          <a:xfrm>
            <a:off x="534712" y="64008"/>
            <a:ext cx="11448246" cy="672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9761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12CD6-1051-6438-9442-48658534F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60FA18-2684-50F4-6977-BD707D4CD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294146"/>
            <a:ext cx="11045973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υγεί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νικοτίνης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τοξικοί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ράγοντες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νικοτίνη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ρκινογόνες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Benzo-[a]-pyrene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ολίτης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στρέφει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όγκων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(p53)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ρκίνος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νεύμον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λδεΰδη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(Pb, Cd), NO₂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νοσήμ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ρκίνοι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νεύμον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λάρυγγ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κοιλότητ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οισοφάγου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γκρέ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ρτηριοσκλήρυνση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ιξώδες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νευστικά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ρογχίτιδ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εμφύσημ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ΧΑΠ.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Νόσος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Buerger: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φλεγμονώδης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γγειο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άθει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γάγγρ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κρωτηρι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λκοόλ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εκθετικά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κίνδυνος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ρκίνου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τοφάρυγγ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ιδημιολογικά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δεδομέν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480.000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ρόωροι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θάν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(ΗΠΑ).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τομμύρι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γκοσμίως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#1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ρολήψιμη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γκοσμίως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Οικονομικό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κόστος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(ΗΠΑ):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$326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ετησίως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+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3227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D15B8-B690-918C-84D5-A5A29409A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516ACD-7BF5-79D0-12EE-3D2C5183C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895" y="138499"/>
            <a:ext cx="11686209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Εγκυμοσύνη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ρυϊκές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τώσεις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κίνδυνοι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Νικοτίνη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μονοξείδιο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άνθρ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(CO)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οξί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ρύου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οτελέσμ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γέννησης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ιωμένο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Περισσότερες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(π.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άσθμ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θνησιμότητ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56%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τυξι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τώσεις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Marroun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al., 2013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ιάς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&amp;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όγκου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6–8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τυνση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υτορρύθμιση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Αυξημένη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τάθλιψη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Ζήτημ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Rice et al. (cross-fostering):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ίωσε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ιτιώδη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σύνδεση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μητρικού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Ωστόσο 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σχέση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συμπεριφοράς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γενετική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λλοντική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έκοψ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μόλις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εγκυμοσύνη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=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νιστριών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ιτιώδης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7075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4CDBD-5595-7968-D5B6-CE8A63C0C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BE3675-31F2-C6A5-CC55-B04D6140A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073" y="1734650"/>
            <a:ext cx="11046614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Γενετικοί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ψυχολογικοί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ράγοντες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Κληρονομική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συνιστώσ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ολυμορφισμοί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νικοτινικών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(CHRNA5, CHRNB3)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Αυξημένη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εριφορικοί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ράγοντες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Συνήθει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ρουτίνες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ψυχολογική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υτορρύθμιση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ρορμητικότητ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ροφίλ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656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D9EC5-F23A-EF7C-9C72-C2BAE517B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66AA31-47DA-3EF4-480B-3FEEB7718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0092" y="3105388"/>
            <a:ext cx="10118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Καφεΐνη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7951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C3AFF-934B-93A3-B2AA-FB71686E2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8A5836-31F1-CD6B-DE75-AB8A47D9A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46" y="106832"/>
            <a:ext cx="11360727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φεΐνη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=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ψυχοδρ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φυσικής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ροέλευσης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λοειδές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εριέχετ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Coffea arabica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Coffea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canephora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Τσάι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Camellia sinensis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σοκολάτ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ψυκτικά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(π.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cola).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sz="1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κολογικά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θεωρείτ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διεγερτικό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Κεντρικού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Νευρικού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(ΚΝΣ).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Κύριες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ιδράσεις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Αυξημένη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εγρήγορση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ελτιωμένη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ροσοχή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νηλί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ελτίωση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διάθεσης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ισθητικοκινητικά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έργ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A3EB33-A591-D5B6-291C-04466CEFD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46" y="3826685"/>
            <a:ext cx="11804072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ιολογικός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δενοσίνης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(A₁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A₂A)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Αδενοσίνη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ρυθμιστής/νευροδιαβιβαστής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φυσιολογικά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ελευθέρωση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Προάγει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νηλί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εγρήγορσης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γγειοδι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λοκάροντ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αδενοσίνης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↑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ελευθέρωση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(DA)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ενίσχυση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διάθεσης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ροσοχής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↑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Ακετυλοχολίνης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ACh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εγρήγορση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ενίσχυση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↑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(NE)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ενεργητικότητ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Συνολικό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οτέλεσμ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ντιστροφή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δενοσίνης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0273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569D1-6BD5-9E49-C5CC-BFE33062C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9EE306-50DE-408A-9A0A-901A2C3FE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97347"/>
            <a:ext cx="11790218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τύσσετ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μερικές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ημέρες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συνεχούς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εγρήγορσης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ρόσληψης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φλιτζάνι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α/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ημέρ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Εθισμός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φεΐνη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ευκολί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ενισχύουν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θημερινή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(Withdrawal)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12–24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κτικούς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Πονοκέφ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γγειοδι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νηλί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Τρέμουλο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ευερεθιστότητ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craving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Διάρκει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~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5–7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ημέρες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Κλινικό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ονοκέφ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νύχτ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7056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EB19A-D1B4-FB2C-5895-2D5A99E84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F7E28D-E646-5DFE-A04B-AAFC3FD91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29" y="1272556"/>
            <a:ext cx="11766942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Συνοψίζοντ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φεΐνη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δεδομένο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γκοσμίως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γωνισμός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δενοσίνης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οδέσμευση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οτελέσμ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εγρήγορση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ελτιωμένη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ντιμετώ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ονοκέφ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ευερεθιστότητ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(≈ 1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δομάδ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θολική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συνήθει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ενισχυμένη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άγχος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ϋ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χυκ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ίτερο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γκόσμι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φεΐνης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ινη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θιά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συνδεδεμένη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χημική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ρύθμιση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εγρήγορσης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033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1377C-3AC3-9433-E4B8-2ED07EE09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F2269D-D1DC-FFEE-A8A4-1AD338158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1422" y="3059668"/>
            <a:ext cx="21091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Ψυχεδελικές ουσίες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6294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5269C-41B0-6A2C-E21F-579CAE753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F73EAB-4B52-FE46-6F42-7DEF2EA69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7346"/>
            <a:ext cx="6638543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Ψυχεδελικά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= </a:t>
            </a: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ντιλη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λώσεις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Ετυμολογί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ελληνικά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+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δηλός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(“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”) →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ισθήσεων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ενδοσκο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insight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λέγοντ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ψευδαι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σθησιογόν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λώσεις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α/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τομέρειες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εντείνοντ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Αντικείμεν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λλάζουν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σχήμ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ήχοι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ειρίες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λλάζει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σχήμ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α/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μέγεθος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υτότητ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Συνοδεύοντ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έκστ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ευνοεί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sz="1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Τρεις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κολογικές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κλάσεις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Αγωνιστές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σεροτονίνης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ελευθερωτές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σεροτονίνης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γωνιστές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NMDA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107" name="Picture 3" descr="Psychedelics and the Secret Door to ...">
            <a:extLst>
              <a:ext uri="{FF2B5EF4-FFF2-40B4-BE49-F238E27FC236}">
                <a16:creationId xmlns:a16="http://schemas.microsoft.com/office/drawing/2014/main" id="{BF956548-C1F5-AF01-7C8D-7B01BF0AA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464" y="1966721"/>
            <a:ext cx="4874260" cy="292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4131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3438B-AEB6-9EBA-759E-CFF2D7AB9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F6470B-219E-423A-6AE0-126B896F0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847"/>
            <a:ext cx="8156448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ψυχεδελικά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γωνιστές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σεροτονίνης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όμοι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5-HT₂A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λώσεις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νόμεν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γεωμετρικά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LSD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λυσεργικό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οξύ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ιθυλ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μίδη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Δημοφιλές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φοιτητικό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ειρηνιστικό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1960·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οστηρίχθηκε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Timothy Leary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σεροτονινεργικό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ιτερότητ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είδος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Ψιλοκυ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ψιλοκίνη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LSD)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νιτάρι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Psilocybe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mexicana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DMT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εκχύλισμ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ρριχώμενο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ζόνιο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ζιλί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Μεσκ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κορυφής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κάκτου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εγιότ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Θρησκευτική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νομικό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(ΗΠΑ)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Native American Church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εγιότ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τελετές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Πρώτης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ολογί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Τσάι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DMT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ρκετές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θρησκείες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ζιλί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Ανωτάτου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στηρίου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2006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131" name="Picture 3" descr="New trial to use psilocybin to target ...">
            <a:extLst>
              <a:ext uri="{FF2B5EF4-FFF2-40B4-BE49-F238E27FC236}">
                <a16:creationId xmlns:a16="http://schemas.microsoft.com/office/drawing/2014/main" id="{96822762-1844-1C28-CCBC-C6CBF60D1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326" y="2076959"/>
            <a:ext cx="2716799" cy="188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5" descr="Peyote (Lophophora williamsii)">
            <a:extLst>
              <a:ext uri="{FF2B5EF4-FFF2-40B4-BE49-F238E27FC236}">
                <a16:creationId xmlns:a16="http://schemas.microsoft.com/office/drawing/2014/main" id="{3BAA7E6D-425E-5091-6174-B358D91C5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048" y="4462272"/>
            <a:ext cx="2569076" cy="230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Picture 7" descr="Albert Hofmann | Swiss Chemist &amp; LSD Discoverer | Britannica">
            <a:extLst>
              <a:ext uri="{FF2B5EF4-FFF2-40B4-BE49-F238E27FC236}">
                <a16:creationId xmlns:a16="http://schemas.microsoft.com/office/drawing/2014/main" id="{2A8EDE82-1A4C-4D6E-BE53-FDA41057C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448" y="86812"/>
            <a:ext cx="1376287" cy="188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7" name="Picture 9" descr="LSD Ο δρόμος για την Ελευσίνα Η αποκάλυψη του μυστικού των Μυστηρίων -  Παλαιοβιβλιοπωλείο Ερατώ | Αθήνα (Θησείου 9, Μοναστηράκι)">
            <a:extLst>
              <a:ext uri="{FF2B5EF4-FFF2-40B4-BE49-F238E27FC236}">
                <a16:creationId xmlns:a16="http://schemas.microsoft.com/office/drawing/2014/main" id="{3F484B9E-79F1-8B90-EA30-169C0DB19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568" y="86811"/>
            <a:ext cx="1293040" cy="188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161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E847404A-BC52-1112-C314-6DB0BEC56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" y="806327"/>
            <a:ext cx="6824472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/ουσίες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(Psychoactive Drugs)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φάρμ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ηρεάζουν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τόμου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σκέψη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Αγχολυτικά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άγχους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εγρήγορσης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ηρεμιστικά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ισθησιογόν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συνείδηση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1DDCFF92-BA39-70A4-9E72-79C5E3F97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60" y="644297"/>
            <a:ext cx="4898530" cy="429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938025F-6B78-0B75-80C5-EB688AF4C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928" y="5987994"/>
            <a:ext cx="98248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εθιστικά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φάρμ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τουλάχιστον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ρχικά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ευχ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ρίστησης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ηρεάζουν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κυκλώμ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λώντ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ενίσχυση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λήψης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309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4D7CBB27-2426-7D17-94C7-5F246F016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11" y="58847"/>
            <a:ext cx="8179675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ελευθερωτές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σεροτονίνης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(empathogen–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enactogen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ινότυ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l-GR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δεκτικ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l-GR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τητα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ίγνωση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Χημεί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τεστημένες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ιθυλ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ινεφρίνη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MDMA (ecstasy)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2C-B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MDMA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μεθυλενοδιοξυμεθ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Δημοφιλές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clubs/raves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συγγένει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ψυχοκινητικό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↑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ενέργει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σεξου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ισθησιογόν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οτελέσμ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σεροτονινεργικά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ψυχεδελικά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Τοξικότητ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τοξικότητ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σεροτονινεργικούς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Ακόμ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σεροτονινεργικής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α-α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422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μελετών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εμμένουσες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ίδοση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μνημονικές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Οξείες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↑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↑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ερκινητικότητ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θάν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τοι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ετησίως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στοιχείο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νώς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(PTSD)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4D4A8-7036-D57E-EE1F-28DF28197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366" y="2611709"/>
            <a:ext cx="3707523" cy="394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188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7683362-1473-664C-BF48-68C5CB624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304" y="777671"/>
            <a:ext cx="11385296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γωνιστές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NMDA («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σχιστικά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ινότυ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εντονότερη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dissociation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οσύνδεση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PCP (phencyclidine; angel dust/crystal)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τύχθηκε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λείφθηκε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ρήγ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τολισμό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σχεδόν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κρίτως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σχιζοφρένει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ιολογί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↑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+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γλουτ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έρευν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PCP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οδήγησε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θεώρηση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σχιζοφρένει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1819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B3B7A8B-38FE-A2B8-15DD-33031DD06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677" y="775627"/>
            <a:ext cx="1164101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Συνθετικά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/“designer”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ψυχεδελικά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—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νομικό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ίσιο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συνθετικών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χημικά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ύλες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νόμιμ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νητική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“bath salts”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“plant food”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“not for human consumption”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Νομοθεσί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γορεύοντ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συγκεκριμέν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σκευάσμ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όγειοι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χημικοί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δημιουργούν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νάλογ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συνθετικών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ψυχεδελικών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LSD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MDMA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PCP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ράγωγ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2C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2C-B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ωλείτ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ecstasy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raves).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Alexander Shulgin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κάλυψε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οικογένει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ιθυλ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Ύστερος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20ός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δημιούργησε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φάρμ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Μεθοδολογί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έρευν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κυρίως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φίλους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Περιέγρ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ψυχολογικές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&gt;100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0721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DE0B1E6A-AD10-4355-2DE3-B35583695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3697" y="3059668"/>
            <a:ext cx="16046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ριχουάν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5547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5616546-9FAE-37D6-ED81-2337AC832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847" y="1195479"/>
            <a:ext cx="6682153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ριχουάν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=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οξηρ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θρυμμ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τισμέν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φύλλ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άνθη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φυτού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Cannabis sativa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Indian hemp plant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΄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γκόσμιο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Πόλεμο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λλιεργήθηκε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ευρέως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ΗΠΑ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σχοινιών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ντάτ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άγρι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δρόμους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Μεσοδυτικής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Αμερικής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Πόση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γητό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νάμειξη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τρόφιμ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ψυχοδρ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Δ9-τετρα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ϋδροκ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ινόλη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(THC)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συγκεντρώνετ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ίτερ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ξηρή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ρητίνη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φυτού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(hashish)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File:Marijuana-Cannabis-Weed-Bud-Gram ...">
            <a:extLst>
              <a:ext uri="{FF2B5EF4-FFF2-40B4-BE49-F238E27FC236}">
                <a16:creationId xmlns:a16="http://schemas.microsoft.com/office/drawing/2014/main" id="{4E5A68A6-FE3F-1C81-F07D-A9B6355E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899" y="3815863"/>
            <a:ext cx="3429000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When To Harvest Weed: Timing Your Cannabis Harvest For Peak Potency">
            <a:extLst>
              <a:ext uri="{FF2B5EF4-FFF2-40B4-BE49-F238E27FC236}">
                <a16:creationId xmlns:a16="http://schemas.microsoft.com/office/drawing/2014/main" id="{01D1E849-469D-81BD-4DC9-29800581B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790" y="422030"/>
            <a:ext cx="1959623" cy="262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4441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DBDFB8-E84F-8C69-1C30-9A44BB165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848" y="474345"/>
            <a:ext cx="5920152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ιολογί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–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Ενδογενές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ινοειδών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νήκει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ινοειδή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ομάδ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ενδογενή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ινοειδή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μίδη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(anandamide)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2-α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χιδονυλογλυκερόλη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(2-AG)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ινοειδών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άκρ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ινοειδείς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ελευθερώνοντ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ισθοδρομικοί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γγελιοφόροι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(retrograde messengers)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έκλυση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ευρέως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νεμημένοι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νωτι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μυελό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οικιλί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ριχουάν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4276" name="Picture 4" descr="CBD and the Endocannabinoid System - Physicians Lab">
            <a:extLst>
              <a:ext uri="{FF2B5EF4-FFF2-40B4-BE49-F238E27FC236}">
                <a16:creationId xmlns:a16="http://schemas.microsoft.com/office/drawing/2014/main" id="{F805D68F-B9F0-F7C1-B53B-915351ACC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985" y="1265872"/>
            <a:ext cx="5649167" cy="432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390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867CE-C3B2-1303-79B5-4D7DBB48A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12841E-4172-1151-4636-F67D546CC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638" y="1582340"/>
            <a:ext cx="11060724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οτελέσμ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ρίστηση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Προέρχετα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(DA)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ντίστοιχες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σθένηση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μνήμης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γάγγλι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&amp;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σθένηση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συντονισμού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δίκτυ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906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FCA2E-1E32-0F57-186F-F7490AF31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B4EBB9-0304-538B-46F7-46BC82350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78" y="889843"/>
            <a:ext cx="10586552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διάφορες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όγκου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συνδεσιμότητ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λευκής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μεσολό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συσχετιστικές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ροϋ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ήρχ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συντέλεσ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Όμως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ειράμ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κάνν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νευροτοξικές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κροχρόνιες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(longitudinal):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 joints/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ημέρ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IQ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μονάδες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ενήλικη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ηλικί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38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IQ ~6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μονάδες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δεύτερο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διάρκει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5071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1DA74-C5DA-ECF6-0CB1-C8766B7A6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06CC61-B532-58D3-ADDE-48868FC15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738" y="1582341"/>
            <a:ext cx="9810699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Εγκυμοσύνη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Προγεννητικές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τώσεις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Έρευν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εριορισμένη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λιγότερο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λκοόλ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οτελέσμ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Μέχρι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ηλικί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τηρούντ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ρορμητικότητ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ερκινητικότητ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ίδοση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τικοχωρικές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δοκιμ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Ελλείμμ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ροσοχής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μνήμης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γλωσσικής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δεδομέν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συσχετιστικά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ειράμ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ιώνουν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ρόμοιες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6037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9F138-49F1-ABEF-0817-E5775C863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3CF7C2-3370-4F88-8313-8D5B898CB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646" y="1443841"/>
            <a:ext cx="1171135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Νομιμο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νομιμο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ολιτική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μάχη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γύρω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ριχουάν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ελεύθερης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κούφιση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χημειοθερ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κούφιση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υκώμ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τρικ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 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ισχυρισμοί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ήρξ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μφιλεγόμε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κερδίζουν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927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B0218F9-AADF-B383-3092-3A432EBE0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883" y="1163324"/>
            <a:ext cx="1176623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ρμάκων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Αρχικό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ρίστησης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(positive reinforcement)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κύκλωμ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μεσομετ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ιχμι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(Addiction)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θημένης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ενίσχυσης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νευροχημικής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Εμμονή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ζήτηση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ρνητικών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ερίοδο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λέκει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κύκλωμ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VTA–nucleus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accumbens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5355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C76A1-1FC8-B08B-94F9-ACB681A23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00F4CE-5841-913C-402E-E10500A88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62" y="612844"/>
            <a:ext cx="11465169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ροσδιορισμός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έννοι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Κεντρικό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ζήτημ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ριχουάν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ρτάτ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➤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δοσι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οψη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ριχουάν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θεωρήθηκε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➤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Νεότερη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ροσέγγιση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ινοειδή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ελευθερώνοντ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ργά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Ωστόσο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ειράμ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ιθήκους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υτοχορηγούν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μοχλό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έγχυση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νάλογες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οδίδουν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τέτοι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ψυχολογική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”·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ένδειξη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➤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νεξέτ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ορισμού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ρξη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4139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0710B-2515-EACB-4141-6137B043B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FE2DF4-6F8C-BEEA-6EE9-FA91AECB1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3697" y="3059668"/>
            <a:ext cx="11528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Εθισμ</a:t>
            </a:r>
            <a:r>
              <a:rPr lang="el-GR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ός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4461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DEDA7-3308-641B-9EB8-E5C7D0208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EB1475-FE41-6600-5AFC-9571C58C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77" y="1926180"/>
            <a:ext cx="1137724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λούστευση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θεωρείτ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ρκωτικών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οφείλετ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κυρίως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ευχ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ρίστηση</a:t>
            </a:r>
            <a:r>
              <a:rPr kumimoji="0" lang="el-GR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εθισμένοι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άνουν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—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ευχ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ρίστηση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χάνετ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μένει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ρχική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γωγική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τρέ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θολογική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εμμονική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ζήτηση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εθισμού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(addiction disorder)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1818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0FBBE-95FA-4431-B71D-965176506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680639-8D85-4080-3B86-21F63520F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85" y="0"/>
            <a:ext cx="12017829" cy="689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Εσφ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λμένες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εξηγήσεις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εθισμού</a:t>
            </a:r>
            <a:endParaRPr kumimoji="0" lang="en-US" altLang="en-US" sz="17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7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➤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σμένη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δοχή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εθισμός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οφείλετ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χρήστης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θέλει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οφύγει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τώμ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7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➤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λήμ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υτής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εξηγεί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ρχή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κύκλου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κίνητρο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οφυγή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τότε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τυξη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l-GR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ήρχε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λόγος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ρξης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ομένως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ρχικά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κίνητρ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φορετικά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εριέργει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κοινωνική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ίεση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ενίσχυση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ρτημένοι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ερνούν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εκούσι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φάσεις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Πολλοί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ροσωρινά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φέρουν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ντοχή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(tolerance)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ώστε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νιώσουν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οτέλεσμ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μικρότερες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φθηνότερες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δόσεις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οφυγή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κύριο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κίνητρο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εξηγεί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οτρο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κροχρόνι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Πολλοί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εθισμένοι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ιστρέφουν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σωμ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τώμ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νιστεί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ομένως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άρχει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νενεργο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θησι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συνδέσεις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λικών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κυκλωμάτων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τωμάτων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σχετίζετ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θμό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εθισμού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θμός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εθιστικότητ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ρτάτ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όσο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στερητικά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τώμ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ιρετικά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εθιστική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τώμ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Αντίθετ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φάρμ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Αντι-υ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ερτ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σικά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l-GR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γχωτικά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νεόμεν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l-GR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Ρινικά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οσυμφορητικά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l-GR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λούν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έντονη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sz="17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εθιστικά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4009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30495-072F-2480-4BA4-1F96C268D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5AE3F2-B2BA-B382-1C10-D28B713B4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440" y="1475915"/>
            <a:ext cx="1068786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Συμπερασματικά: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εθισμός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εξηγηθεί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ούτε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ζήτηση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ευχ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ρίστησης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ούτε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οφυγή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Αντίθετ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υτόνομη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κινήτρων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ροτερ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νεξάρτητ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ευχ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ρίστηση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κύκλωμ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θολογικά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σχετίζοντ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γίνετ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εμμονική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υτοτροφοδοτούμενη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χωρίς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θετικά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οτελέσμ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7620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70856-AB1E-763B-23DF-929E9F224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363C59-5E15-2027-106D-DC95DED5E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246" y="3059668"/>
            <a:ext cx="40495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Η </a:t>
            </a:r>
            <a:r>
              <a:rPr kumimoji="0" lang="el-GR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νευρωνική</a:t>
            </a:r>
            <a:r>
              <a:rPr kumimoji="0" lang="el-GR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βάση της ανταμοιβή</a:t>
            </a:r>
            <a:r>
              <a:rPr lang="el-GR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0436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F5993-B227-F25C-06D0-7DF1E07D8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A44A3C-DDCE-115F-A519-AA6B70AF0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728" y="0"/>
            <a:ext cx="11854543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(Reward)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=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ντικείμενο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τροφή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σεξου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θερμότητ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Συνδέετ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νάληψης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ροκάλεσε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οτέλεσμ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Αίσθημ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ευχ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ρίστησης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κινητο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ενίσχυσης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C6EBB2-A7C9-A376-2A2B-D996F029E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729" y="2758000"/>
            <a:ext cx="6574972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ντικότερο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μεσομετ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ιχμι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(mesolimbic pathway)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στοιχεί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Προέλευση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Κοιλι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(ventral tegmental area, VTA)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Προορισμοί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διάφορες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ιχμι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nucleus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accumbens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VTA → nucleus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accumbens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υρήν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7588" name="Picture 4" descr="Dopaminergic pathways in the brain. Dopaminergic pathways in the brain... |  Download Scientific Diagram">
            <a:extLst>
              <a:ext uri="{FF2B5EF4-FFF2-40B4-BE49-F238E27FC236}">
                <a16:creationId xmlns:a16="http://schemas.microsoft.com/office/drawing/2014/main" id="{133F7A64-86E8-13AD-6888-A61E88ED8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421" y="2303531"/>
            <a:ext cx="4774136" cy="401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9622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1B881-0C6C-12FA-9E9A-7240F2E7F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4DD930-6A3A-42A4-5DB2-51929D648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28" y="1305342"/>
            <a:ext cx="118872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μικροδιαπήδησης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microdialysis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τροφή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σεξου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nucleus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accumbens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συμμετέχουν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Αμυγδ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μνήμη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οθάλ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ομοιοστ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στόχοι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α/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δίψ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Τμήμ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ξιολόγηση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ροσδοκί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7247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BC6E1F-8C12-5C30-3662-308C827C3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99" y="751345"/>
            <a:ext cx="1188720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Πειρ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μέθοδος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μερικές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άνθρω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ιέζουν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μοχλό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Στοιχεί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στολείς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μοχλού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ίτητη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ηλεκτρικ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διέγερση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τεχνητό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νάλογο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οτελεσμ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γητό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σεξου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υτοδιέγερσης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οθάλ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νάλογ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σεξου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κίνητρο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υκνότητ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7661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1B4E21C-9EA7-E76C-7850-0C49A9E44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49" y="432648"/>
            <a:ext cx="11544301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τεχνητής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ισχυρότερη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τόζω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Αγνοούν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τροφή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Ανέχοντ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ηλεκτροσόκ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μοχλό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χιλιάδες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Αντίστοιχ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άνθρω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οι-χρήστες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θυσιάσουν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γγέλμ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σχέσεις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ζωή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συνέχιση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9D2B2E0-735E-3CFA-EB85-C46A12550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929399"/>
              </p:ext>
            </p:extLst>
          </p:nvPr>
        </p:nvGraphicFramePr>
        <p:xfrm>
          <a:off x="547005" y="1742339"/>
          <a:ext cx="10515600" cy="109728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21923686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9862292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Τύπος Ερεθίσματος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Αύξηση </a:t>
                      </a:r>
                      <a:r>
                        <a:rPr lang="el-GR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Ντοπαμίνης</a:t>
                      </a:r>
                      <a:r>
                        <a:rPr lang="el-G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στο </a:t>
                      </a:r>
                      <a:r>
                        <a:rPr lang="en-U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Nucleus </a:t>
                      </a:r>
                      <a:r>
                        <a:rPr lang="en-US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Accumbens</a:t>
                      </a:r>
                      <a:endParaRPr lang="en-U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94823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Τροφή / Σεξουαλική διέγερση</a:t>
                      </a:r>
                      <a:endParaRPr lang="el-G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+50% έως +100%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810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Ναρκωτικά / Ηλεκτρική διέγερση</a:t>
                      </a:r>
                      <a:endParaRPr lang="el-G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+300% έως +600%</a:t>
                      </a:r>
                      <a:r>
                        <a:rPr lang="el-G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(3–6 φορές ισχυρότερη)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8499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3468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E81F64-9A1A-627C-5945-7908D20E09B0}"/>
              </a:ext>
            </a:extLst>
          </p:cNvPr>
          <p:cNvSpPr txBox="1"/>
          <p:nvPr/>
        </p:nvSpPr>
        <p:spPr>
          <a:xfrm>
            <a:off x="0" y="58846"/>
            <a:ext cx="121920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Σύνδρομο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(Withdrawal)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ρμάκου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ότομ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ρμοστεί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ομοιόστ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οσυρθεί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ντίθετες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Π.χ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ηρωίνη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λάρωση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νησυχί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→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τάθλιψη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δυσκοιλιότητ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→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διάρροι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θερμοκρ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→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υρετό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κουφίσει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(Tolerance)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ντιδρά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λιγότερο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ιτευχθεί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ευχάριστο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οτέλεσμ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Προκύ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ντιρρο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ρμογές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ριθμού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Ενίσχυση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ρόσληψης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οδόμησης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νtοχή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τυχθεί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οτελέσμ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ρμάκου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Π.χ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νtοχή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ηρωίνης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όμως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νευστική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οδηγεί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ερδοσολογί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(overdose)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ιώσει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τηφόρες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οτέλεσμ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θάν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42545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75CABD-05B5-437C-FDF9-7ED15D8EF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1660" y="3075997"/>
            <a:ext cx="36086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Η </a:t>
            </a:r>
            <a:r>
              <a:rPr kumimoji="0" lang="el-GR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νευρωνική</a:t>
            </a:r>
            <a:r>
              <a:rPr kumimoji="0" lang="el-GR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βάση του εθισμού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6893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83B7C-2E62-C511-6987-677947667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A04D08-A610-CB01-307D-9C722F816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30" y="289679"/>
            <a:ext cx="11842296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Πειρ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–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όδειξη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εθισμού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Αρουρ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ιέζουν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μοχλό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(Bozarth &amp; Wise, 1984; Hoebel et al., 1983).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στροφή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(lesion)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nucleus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accumbens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ενισχυτικές 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(Kelsey et al., 1989).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κατάχρηση/εξάρτηση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στοχεύουν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μεσομετ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ιχμι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(mesolimbic dopamine system)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1B24ED-E82A-EF22-2809-91B357250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30" y="3996558"/>
            <a:ext cx="1052448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εκμάθηση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ενίσχυση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οκλεισμός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ιέζουν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μοχλό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ιέζουν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μόλις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γωνιστή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(Wise, 2004).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ίτητη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ενίσχυση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λήψης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6364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ADF7C-DFF2-6215-2F0E-EDE7A53BE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A59374-9D7C-72C2-DAB3-F53DA65F1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042" y="1681842"/>
            <a:ext cx="1172391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ελέτες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σε ανθρώπους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(PET scans)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εθελοντές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“high”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άμεσ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nucleus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accumbens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(Volkow, Fowler, &amp; Wang, 2003).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“high”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νίστηκε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έκλεισε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~47%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σημείων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ρόσληψης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nucleus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accumbens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(Volkow et al., 1997).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“high”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οσοτικά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συνδεδεμένο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ενίσχυσης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44604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D69A1-FD4C-488E-EABA-E959F3B57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BDBA1C-284C-C21A-B808-95252B35E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00" y="1012371"/>
            <a:ext cx="11973599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ευρύτερο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Mesolimbocortical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dopamine system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εκτείνουν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μεσομεταιχμιακό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mesolimbic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μεσομεταιχμιακό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μεσοφλοιικό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mesolimbocortical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ντοπαμινεργικό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σύστημα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Μεσομετ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ιχμι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(mesolimbic)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VTA → nucleus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accumbens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Μεσοφλοι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ική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οδός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mesocortical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VTA →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Έτσι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ιχμι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εκτελεστικές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Μεσω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αυτού του συστήματος 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έκθεση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κροχρόνιες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(Nestler, 2005).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64B05CF6-C4B5-8FA5-4BA2-A41BAB8ECD5D}"/>
              </a:ext>
            </a:extLst>
          </p:cNvPr>
          <p:cNvSpPr/>
          <p:nvPr/>
        </p:nvSpPr>
        <p:spPr>
          <a:xfrm>
            <a:off x="11213592" y="446337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6405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16BCC-BFD3-D22A-2012-7F8D2B39D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126B1A-3E81-2F0B-C85D-46F885182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11" y="335845"/>
            <a:ext cx="6736379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(baseline)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οτελέσμ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(tolerance)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γητό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κ.λ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π.)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χάνουν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οδηγούν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(sensitization)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Sensitization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ιρρέ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σχετιζόμεν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ντικείμεν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ισχυρή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ιθυμί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(craving)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ινομενική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νάρρωση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F82922-D56C-18FC-C506-7FAD08C2D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503" y="203712"/>
            <a:ext cx="4949497" cy="645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338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D1BDE-A02B-DCF3-F874-AC058EDB7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3F0DF6-D9B9-B440-08D0-DFE3B5BA8EAC}"/>
              </a:ext>
            </a:extLst>
          </p:cNvPr>
          <p:cNvSpPr txBox="1"/>
          <p:nvPr/>
        </p:nvSpPr>
        <p:spPr>
          <a:xfrm>
            <a:off x="381844" y="751344"/>
            <a:ext cx="1092381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Hypofrontality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(PFC)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Πρόσθιο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προσαγωγίου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(anterior cingulate cortex)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Κογχ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(orbitofrontal cortex)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ελέγχουν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νήμη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εργασίας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(working memory)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Προσοχή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(behavioral inhibition)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οδηγεί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Αύξηση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ρορμητικότητ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(impulsivity &amp; compulsivity)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ώλει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ελέγχου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ικεντρώνετ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ζήτηση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λήψη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στέρηση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μεσολ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ρνητικά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δυσάρεστες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ρνητική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στοιχείο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στερητικών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821884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CCF39-F3B6-085C-9E6C-87594FB55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D5E661-FB3B-8333-5268-B3D090216B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023693"/>
              </p:ext>
            </p:extLst>
          </p:nvPr>
        </p:nvGraphicFramePr>
        <p:xfrm>
          <a:off x="244929" y="2863542"/>
          <a:ext cx="11947071" cy="3428021"/>
        </p:xfrm>
        <a:graphic>
          <a:graphicData uri="http://schemas.openxmlformats.org/drawingml/2006/table">
            <a:tbl>
              <a:tblPr/>
              <a:tblGrid>
                <a:gridCol w="3982357">
                  <a:extLst>
                    <a:ext uri="{9D8B030D-6E8A-4147-A177-3AD203B41FA5}">
                      <a16:colId xmlns:a16="http://schemas.microsoft.com/office/drawing/2014/main" val="1133145168"/>
                    </a:ext>
                  </a:extLst>
                </a:gridCol>
                <a:gridCol w="3982357">
                  <a:extLst>
                    <a:ext uri="{9D8B030D-6E8A-4147-A177-3AD203B41FA5}">
                      <a16:colId xmlns:a16="http://schemas.microsoft.com/office/drawing/2014/main" val="3015824551"/>
                    </a:ext>
                  </a:extLst>
                </a:gridCol>
                <a:gridCol w="3982357">
                  <a:extLst>
                    <a:ext uri="{9D8B030D-6E8A-4147-A177-3AD203B41FA5}">
                      <a16:colId xmlns:a16="http://schemas.microsoft.com/office/drawing/2014/main" val="1759679364"/>
                    </a:ext>
                  </a:extLst>
                </a:gridCol>
              </a:tblGrid>
              <a:tr h="37059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Κατηγορία ουσίας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Μηχανισμός δράσης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Τελικό αποτέλεσμα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0235353"/>
                  </a:ext>
                </a:extLst>
              </a:tr>
              <a:tr h="926492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l-G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Διεγερτικά (π.χ. κοκαΐνη, νικοτίνη)</a:t>
                      </a:r>
                      <a:endParaRPr lang="el-G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Δρουν </a:t>
                      </a:r>
                      <a:r>
                        <a:rPr lang="el-G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άμεσα</a:t>
                      </a:r>
                      <a:r>
                        <a:rPr lang="el-G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στους </a:t>
                      </a:r>
                    </a:p>
                    <a:p>
                      <a:pPr>
                        <a:buNone/>
                      </a:pPr>
                      <a:r>
                        <a:rPr lang="el-GR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ντοπαμινεργικούς</a:t>
                      </a:r>
                      <a:r>
                        <a:rPr lang="el-G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νευρώνες</a:t>
                      </a:r>
                      <a:r>
                        <a:rPr lang="el-G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του 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nucleus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accumbens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</a:t>
                      </a:r>
                      <a:r>
                        <a:rPr lang="el-GR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Ντοπαμίνη</a:t>
                      </a:r>
                      <a:endParaRPr lang="el-G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0623782"/>
                  </a:ext>
                </a:extLst>
              </a:tr>
              <a:tr h="92649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Αλκοόλ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Ενισχύει </a:t>
                      </a:r>
                      <a:r>
                        <a:rPr lang="en-US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GABA</a:t>
                      </a:r>
                      <a:r>
                        <a:rPr lang="el-GR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εργικούς</a:t>
                      </a:r>
                      <a:r>
                        <a:rPr lang="el-G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και </a:t>
                      </a:r>
                    </a:p>
                    <a:p>
                      <a:pPr>
                        <a:buNone/>
                      </a:pPr>
                      <a:r>
                        <a:rPr lang="el-GR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οπιοειδείς</a:t>
                      </a:r>
                      <a:r>
                        <a:rPr lang="el-G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νευρώνες → έμμεση ενίσχυση 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Ντοπαμίνη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02583"/>
                  </a:ext>
                </a:extLst>
              </a:tr>
              <a:tr h="12044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Οπιοειδή (μορφίνη, ηρωίνη)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Ενεργοποιούν υποδοχείς οπιοειδών</a:t>
                      </a: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και </a:t>
                      </a: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αναστέλλουν </a:t>
                      </a:r>
                      <a:r>
                        <a:rPr lang="en-US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GABA</a:t>
                      </a:r>
                      <a:r>
                        <a:rPr lang="el-G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εργικούς νευρώνες</a:t>
                      </a:r>
                      <a:r>
                        <a:rPr lang="el-G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που κανονικά φρενάρουν τη </a:t>
                      </a: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</a:t>
                      </a:r>
                      <a:r>
                        <a:rPr lang="el-GR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Ντοπαμίνη</a:t>
                      </a:r>
                      <a:endParaRPr lang="el-G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8904355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552534C6-FA67-FD18-3FD9-E8C43CECA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49123"/>
            <a:ext cx="1098368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κύριος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στής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κυκλώμ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φτάνουν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στόχο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φορετικών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νισμών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σημείο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εκκίνησης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τελικό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→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Nucleus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accumbens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+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μετάδοση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Lüscher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2016).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20639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F8B2B-1CFB-362A-8CF2-2528B102B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78B00D-E385-3D41-888B-08BD344C6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370" y="3105834"/>
            <a:ext cx="47372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Εγκεφαλική πλαστικότητα και μάθηση εθισμού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28790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92D3E-494A-113E-3C16-265406146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D8099C-C4B7-0BC4-7742-2363648F7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398" y="566678"/>
            <a:ext cx="11396902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(reward)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κρίσιμο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στοιχείο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ρώιμ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στάδι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Ωστόσο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κροχρόνι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εξάρτηση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ροχωρημέν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στάδι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συνέχιση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οφείλετ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κροχρόνιες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(Volkow &amp; Fowler, 2000; Wise, 2004).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ίμονες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ρκέσουν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ζωής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3F23DD-200F-E584-A8BB-34CBBDCA3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486" y="4042976"/>
            <a:ext cx="1195251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γλουτ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(Glutamate)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γλουτ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διεγερτικός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συμμετέχει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μόρφωση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συνάψεων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κεντρικό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κροχρόνι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μόρφωση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συνάψεων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99902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2103A-8CEA-E98B-7C91-CC0124146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80798C-28CE-42B1-D0BC-993AD4CD1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043" y="348654"/>
            <a:ext cx="1172391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Πρώιμες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ρκεί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χορήγηση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γλουτ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VTA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οτέλεσμ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Αυξάνετ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οτελεσμ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γλουτ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δομάδ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(Mameli et al., 2009).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(sensitization)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ενίσχυση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μελλοντικές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εκθέσεις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(S. Jones &amp; Bonci, 2005).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τίσει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8050F5-0290-57E7-1BE7-30D5EC720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043" y="3859296"/>
            <a:ext cx="1089323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ρόθεσμες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χορήγηση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ΐνης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μόνιμες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Αύξηση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μήκους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δενδριτών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nucleus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accumbens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(Robinson et al., 2001; Robinson &amp; Kolb, 1997).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ενισχύουν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κυκλωμάτων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σχετίζοντ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ερέθισμ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οδηγώντ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ενδυνάμωση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ζήτησης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ρκωτικού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330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5824</TotalTime>
  <Words>11852</Words>
  <Application>Microsoft Macintosh PowerPoint</Application>
  <PresentationFormat>Widescreen</PresentationFormat>
  <Paragraphs>1455</Paragraphs>
  <Slides>120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5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Fanis Panagiotaropoulos</dc:creator>
  <cp:lastModifiedBy>Theofanis Panagiotaropoulos</cp:lastModifiedBy>
  <cp:revision>262</cp:revision>
  <dcterms:created xsi:type="dcterms:W3CDTF">2025-10-09T09:31:13Z</dcterms:created>
  <dcterms:modified xsi:type="dcterms:W3CDTF">2025-11-13T12:11:54Z</dcterms:modified>
</cp:coreProperties>
</file>