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356" r:id="rId2"/>
    <p:sldId id="409" r:id="rId3"/>
    <p:sldId id="410" r:id="rId4"/>
    <p:sldId id="448" r:id="rId5"/>
    <p:sldId id="411" r:id="rId6"/>
    <p:sldId id="470" r:id="rId7"/>
    <p:sldId id="412" r:id="rId8"/>
    <p:sldId id="413" r:id="rId9"/>
    <p:sldId id="414" r:id="rId10"/>
    <p:sldId id="415" r:id="rId11"/>
    <p:sldId id="417" r:id="rId12"/>
    <p:sldId id="418" r:id="rId13"/>
    <p:sldId id="419" r:id="rId14"/>
    <p:sldId id="420" r:id="rId15"/>
    <p:sldId id="421" r:id="rId16"/>
    <p:sldId id="449" r:id="rId17"/>
    <p:sldId id="422" r:id="rId18"/>
    <p:sldId id="423" r:id="rId19"/>
    <p:sldId id="450" r:id="rId20"/>
    <p:sldId id="424" r:id="rId21"/>
    <p:sldId id="425" r:id="rId22"/>
    <p:sldId id="426" r:id="rId23"/>
    <p:sldId id="427" r:id="rId24"/>
    <p:sldId id="428" r:id="rId25"/>
    <p:sldId id="471" r:id="rId26"/>
    <p:sldId id="430" r:id="rId27"/>
    <p:sldId id="431" r:id="rId28"/>
    <p:sldId id="472" r:id="rId29"/>
    <p:sldId id="432" r:id="rId30"/>
    <p:sldId id="433" r:id="rId31"/>
    <p:sldId id="434" r:id="rId32"/>
    <p:sldId id="452" r:id="rId33"/>
    <p:sldId id="435" r:id="rId34"/>
    <p:sldId id="453" r:id="rId35"/>
    <p:sldId id="436" r:id="rId36"/>
    <p:sldId id="437" r:id="rId37"/>
    <p:sldId id="438" r:id="rId38"/>
    <p:sldId id="455" r:id="rId39"/>
    <p:sldId id="439" r:id="rId40"/>
    <p:sldId id="440" r:id="rId41"/>
    <p:sldId id="454" r:id="rId42"/>
    <p:sldId id="441" r:id="rId43"/>
    <p:sldId id="442" r:id="rId44"/>
    <p:sldId id="443" r:id="rId45"/>
    <p:sldId id="444" r:id="rId46"/>
    <p:sldId id="456" r:id="rId47"/>
    <p:sldId id="445" r:id="rId48"/>
    <p:sldId id="446" r:id="rId49"/>
    <p:sldId id="447" r:id="rId50"/>
    <p:sldId id="457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/>
    <p:restoredTop sz="94703"/>
  </p:normalViewPr>
  <p:slideViewPr>
    <p:cSldViewPr snapToGrid="0">
      <p:cViewPr varScale="1">
        <p:scale>
          <a:sx n="121" d="100"/>
          <a:sy n="121" d="100"/>
        </p:scale>
        <p:origin x="2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C4FDD-CA2C-CC4C-91A7-879A892B39FD}" type="datetimeFigureOut">
              <a:rPr lang="en-US" smtClean="0"/>
              <a:t>10/30/25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DC98-209E-6E4C-BC38-FD0DA085F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4DC98-209E-6E4C-BC38-FD0DA085F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4DC98-209E-6E4C-BC38-FD0DA085FA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2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E60F-24D4-96B7-4F0D-2E31C185A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BE4D4-246F-8EE6-6DB8-A8A15550D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9613-797A-BBB3-0D1C-94960DA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239BE-7309-A181-4B95-51FD436AD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2D82-5D08-2339-18F5-C2E7731E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7353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4E46-0A17-39F3-A944-D558A155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CBD46-B9C1-DBAF-64A8-42D042EBC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CE0E-DCEB-970D-2714-EC13EBF7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1976B-32DA-AFC9-90A3-C87D5F1A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307AC-4825-0554-2857-81D740D7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556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0E2F0-7E1A-22BA-23AB-8F99706BF8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3DC7-6F8B-FAE5-B3E9-67F43CAC8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47C8-40AD-105F-E303-FEF0BF53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1794E-ADE2-4BE3-2781-FA53DD7E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6D43A-E42E-EA82-BF48-9FB1BC5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323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4D8F-D7E6-36F4-AC19-A60B7FC3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C9E32-C243-963F-FE08-0878259B3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D50E-E4D6-D227-7B72-376C458BD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26D4-DBC0-3E02-4305-23CC5F33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9ABD-AA1E-3029-76E3-36B42573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7884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3714-E1D1-0B7E-FF12-32E32970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0C68B-6750-386D-3970-825F17457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AF7B-B413-8CBC-8D1B-696558CC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B113F-947F-7A5B-6C34-8734D17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DEF1-7637-5143-8D30-930A6BAA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43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6B94-5925-43E7-AF08-FAD8B643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BF11-B8F7-74FB-8C2C-6648FC4DE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CC5E1-9090-EADC-B443-4A445771C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49CE-B665-07DF-E27F-42612A87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0116D-814A-594B-FE95-F39EEC62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69B40-A538-026D-7A7D-C662E25B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7860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DB50B-8658-F848-D074-B4B60C185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D2EC3-D6F9-286E-271C-6BDFEBC6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C4488-B80E-1A35-E43E-740521CBF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79F53-2D30-1F7F-0EBB-38F02942D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7721C-52A0-C19F-CDF3-4D1CEADA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925E3-95A8-2868-F196-8F26CD10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64F2A3-BC81-943A-BF95-BB756C2D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F2A48-2C5B-F195-5FB3-8547D021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3280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E70EF-F2B2-0B4F-6195-0EC6271A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66608-9DAA-58A7-0456-BD6E37884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9BBEA-0E18-CFE7-9B5D-11B92BE2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F37FC-DA22-F357-0517-677C1801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2897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FD1B0-98D5-F33A-AFC1-06348622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53F4D-EB26-16CE-4746-3A16553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136F5-3B44-B6F7-5556-21BC0B3D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9899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E6F3-B2D4-2B03-D50E-3F5C09CA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EF43B-96F7-9152-5781-BA2BDA8BF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59AC3-6E8A-378F-8FC6-5E233ED42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9881-57BE-89C8-FFFB-EEABE6F5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38DE8-34F1-1689-FE37-EDD9C72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CFD65-A72C-E9D6-9F84-C78D74E3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1569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9425-E1DC-B23B-77DF-89CB8990E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4E07FF-5049-C03A-5283-E9AE8151E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4B0E-AAF3-A4AE-1B37-6D15C6D87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54C69-5A1F-315C-84FC-0B6CB571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77DEA-5B02-B9EE-2575-5C24E178D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10DC6-8238-F8F2-4EE4-6FFC8C17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019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2945F-CFAA-065D-5A6C-735693926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33CF8-3BB1-3BC9-EAF8-2D3F630E8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B6F06-32DA-0394-7C57-36B94F224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30540-409D-1143-9EFA-EB0E38192209}" type="datetimeFigureOut">
              <a:rPr lang="en-FR" smtClean="0"/>
              <a:t>10/30/25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532B1-58AF-EA99-CDC9-EE27B200B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DF383-002F-D598-3EB4-70F9AC41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EADFF-DED3-5A49-A95D-C79A003C31D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5786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XJen21F6yg?feature=oembed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89601-4623-AE40-11F4-9617AFF5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F92E8-7544-9E32-17C7-95354AF28B28}"/>
              </a:ext>
            </a:extLst>
          </p:cNvPr>
          <p:cNvSpPr txBox="1"/>
          <p:nvPr/>
        </p:nvSpPr>
        <p:spPr>
          <a:xfrm>
            <a:off x="4058679" y="3059668"/>
            <a:ext cx="407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ΜΕΘΟΔΟΛΟΓΙΑ ΚΑΙ ΗΘΙΚΗ ΤΗΣ ΕΡΕΥΝΑΣ</a:t>
            </a:r>
            <a:endParaRPr lang="en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5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FD1E8A2-EF74-ADDF-023A-35FE4A58A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08" y="1579880"/>
            <a:ext cx="1175918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ροσεγγίσεων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ιτέρω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μελέτης:Τ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υγιείς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οικογένειες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ρόοδος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λογική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ληρώνουν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54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7D046-373C-60AC-95A9-4AD65DC233CF}"/>
              </a:ext>
            </a:extLst>
          </p:cNvPr>
          <p:cNvSpPr txBox="1"/>
          <p:nvPr/>
        </p:nvSpPr>
        <p:spPr>
          <a:xfrm>
            <a:off x="3903444" y="3244334"/>
            <a:ext cx="438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Τεχνικές έρευνας στη Βιολογική Ψυχολογία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90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E7476D5-0FEA-93C6-7490-1ED7C626B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657"/>
            <a:ext cx="518678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Πρώιμη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Golgi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εφεύρεση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έτρεψε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λεγμένοι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δύσκολο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Golgi (1875)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μεμονωμένων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Οδήγησε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Ramón y Cajal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κάλυψη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ξεχωριστά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τιμήθηκ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(1906)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76C9E-F939-AAFF-E191-988CADDF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87" b="8477"/>
          <a:stretch>
            <a:fillRect/>
          </a:stretch>
        </p:blipFill>
        <p:spPr>
          <a:xfrm>
            <a:off x="5181598" y="0"/>
            <a:ext cx="6871210" cy="521020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306C28E-E36E-B281-3581-86FA9D32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8855"/>
            <a:ext cx="1019061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Εξειδικευμένες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χρώσεις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γύρω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Nissl: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6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67C260-753E-D16C-445A-FD79B18DD612}"/>
              </a:ext>
            </a:extLst>
          </p:cNvPr>
          <p:cNvSpPr txBox="1"/>
          <p:nvPr/>
        </p:nvSpPr>
        <p:spPr>
          <a:xfrm>
            <a:off x="674109" y="612844"/>
            <a:ext cx="35426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ιχνηλάτησης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οδών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(tracing)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ροσδιορίσουν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ροέλευση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ροορισμό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Fluorogold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εγχυόμενο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από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κυστίδια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εριώδες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φθορίζει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νω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διδύμια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φθορισμός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74" name="Picture 2" descr="Using AAV for Neuronal Tracing">
            <a:extLst>
              <a:ext uri="{FF2B5EF4-FFF2-40B4-BE49-F238E27FC236}">
                <a16:creationId xmlns:a16="http://schemas.microsoft.com/office/drawing/2014/main" id="{4840D385-0BF9-6D4C-212F-42359BF08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5" b="14534"/>
          <a:stretch>
            <a:fillRect/>
          </a:stretch>
        </p:blipFill>
        <p:spPr bwMode="auto">
          <a:xfrm>
            <a:off x="6096000" y="0"/>
            <a:ext cx="3650570" cy="300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sing AAV for Neuronal Tracing">
            <a:extLst>
              <a:ext uri="{FF2B5EF4-FFF2-40B4-BE49-F238E27FC236}">
                <a16:creationId xmlns:a16="http://schemas.microsoft.com/office/drawing/2014/main" id="{9751F7FC-ED52-666A-5DCF-A84339250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05" b="14534"/>
          <a:stretch>
            <a:fillRect/>
          </a:stretch>
        </p:blipFill>
        <p:spPr bwMode="auto">
          <a:xfrm>
            <a:off x="6521614" y="3447199"/>
            <a:ext cx="3672648" cy="30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479E0FA-47AC-570B-EC83-7269AD6AF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89" y="710507"/>
            <a:ext cx="5265252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(Autoradiography)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Εγχύετ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 ουσία -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2-δεοξυγλυκόζη (2-DG)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τ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πος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σακχάρου</a:t>
            </a: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κατά τη διάρκεια ενός έργου ή της παρουσίασης ενός ερεθίσματος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ορροφούν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2-DG.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απεικονίζεται σε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 αυτή την τεχνική 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οδείχθηκε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φλοιός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ναν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χάρτη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(Tootell et al., 1982).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82B299-B24A-2DE9-E9DF-B9A32B34A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00" b="46550"/>
          <a:stretch>
            <a:fillRect/>
          </a:stretch>
        </p:blipFill>
        <p:spPr>
          <a:xfrm>
            <a:off x="6028641" y="849006"/>
            <a:ext cx="5926170" cy="51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57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F2CFFE8-45E1-577C-3F4D-3161D4F73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677" y="857414"/>
            <a:ext cx="572857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προσδιορισμός της θέσης και της ποσότητας των υποδοχέων για μια συγκεκριμένη ουσία ή νευροδιαβιβαστή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alt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λοξόνης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(εξουδετερώνει τις δράσεις των οπιούχων/ανταγωνιστής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οπιοειδών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ιοειδών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(κατηγορία φαρμάκων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όπιο, ηρωίνη, μορφίνη)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λοξόνη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φάνηκ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όδειξη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ενδογενή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CA447-8DA0-787F-A917-495C427D5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450" b="2661"/>
          <a:stretch>
            <a:fillRect/>
          </a:stretch>
        </p:blipFill>
        <p:spPr>
          <a:xfrm>
            <a:off x="6904020" y="431027"/>
            <a:ext cx="4835303" cy="59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9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CD471BF-398E-B867-F1AB-D2CF0F7F4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79" y="924838"/>
            <a:ext cx="605287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νοσοκυττ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ροχημεί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ή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ανοσοιστοχημεία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(Immunocytochemistry)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συνδυασμό 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φθορίζουσ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Αντισώμ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α-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τοχρωμάτων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μόρια που βρίσκονται σε ορισμένους νευρώνες του αμφιβληστροειδούς/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CRY1, CRY2)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ουλιά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 μεταναστεύουν τη νύχτα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νύχτ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στευτικά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που μεταναστεύουν τη νύχτα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C65D7-6E53-34F1-FAF1-49FA115E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821" y="577850"/>
            <a:ext cx="5321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6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C8B2EF5-9078-00A6-494C-D98EB04B3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76" y="205060"/>
            <a:ext cx="1121421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situ hybridization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υβριδοποίηση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situ)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κφρ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ζεται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δηλαδ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CRY2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CRY1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CRY1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θεωρήθηκε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νότερος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ισθητήρ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4FD715-15D9-9BCE-A9A0-6D9F86E1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3" y="2854319"/>
            <a:ext cx="10186737" cy="40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7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>
            <a:extLst>
              <a:ext uri="{FF2B5EF4-FFF2-40B4-BE49-F238E27FC236}">
                <a16:creationId xmlns:a16="http://schemas.microsoft.com/office/drawing/2014/main" id="{8B568034-08BB-FC0C-EB17-74A5A96C1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292001"/>
            <a:ext cx="969797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ιστορικά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ράλληλη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τηρήσιμες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μεγέθυνσης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1.500×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2 Evolution of the microscope: (a) Hooke microscope (1670), (b) modern... |  Download Scientific Diagram">
            <a:extLst>
              <a:ext uri="{FF2B5EF4-FFF2-40B4-BE49-F238E27FC236}">
                <a16:creationId xmlns:a16="http://schemas.microsoft.com/office/drawing/2014/main" id="{E7F8B82F-5755-BE3D-DDC4-E87C7E528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>
            <a:fillRect/>
          </a:stretch>
        </p:blipFill>
        <p:spPr bwMode="auto">
          <a:xfrm>
            <a:off x="584200" y="3149600"/>
            <a:ext cx="10795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58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B7248-6625-347B-8E1B-2AAAF2EC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740" y="3429000"/>
            <a:ext cx="2720464" cy="342754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50305B3-7E5A-CFF0-2EC2-B3C107F9F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70" y="58847"/>
            <a:ext cx="553507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Ηλεκτρονικά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διέλευσης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ηλεκτρονίων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(TEM)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Δέσμη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τμήμ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ορροφούν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ερνώ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νται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φιλμ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οθόνη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Μεγέθυνση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.000×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τοντάδες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νόμετρ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κυστίδι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μιτοχόνδρι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σάρωσης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ηλεκτρονίων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(SEM)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δέσμη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ηλεκτρονίων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συλλέγοντ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τρισδιάστ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Μεγέθυνση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μισή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Πλεονέκτημ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3D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μικροδομής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μορφολογικών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τομερειών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Electron Micrograph of Synaptic Vesicles at a Neuromuscular Junction">
            <a:extLst>
              <a:ext uri="{FF2B5EF4-FFF2-40B4-BE49-F238E27FC236}">
                <a16:creationId xmlns:a16="http://schemas.microsoft.com/office/drawing/2014/main" id="{204D642E-CEDF-03A6-DB5A-0BB6A3FC0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0" b="17962"/>
          <a:stretch>
            <a:fillRect/>
          </a:stretch>
        </p:blipFill>
        <p:spPr bwMode="auto">
          <a:xfrm>
            <a:off x="7436740" y="371549"/>
            <a:ext cx="3722688" cy="28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DB488CAD-4B5E-9909-B7B2-87A6242DECD2}"/>
              </a:ext>
            </a:extLst>
          </p:cNvPr>
          <p:cNvSpPr/>
          <p:nvPr/>
        </p:nvSpPr>
        <p:spPr>
          <a:xfrm>
            <a:off x="5722240" y="4973053"/>
            <a:ext cx="1079613" cy="2727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F6B10BB-552B-2710-987B-A33F91AAC9E4}"/>
              </a:ext>
            </a:extLst>
          </p:cNvPr>
          <p:cNvSpPr/>
          <p:nvPr/>
        </p:nvSpPr>
        <p:spPr>
          <a:xfrm>
            <a:off x="5967663" y="1892968"/>
            <a:ext cx="834190" cy="32084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2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9F4C24BA-9140-1EF1-E13F-C47495A1B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75" y="390286"/>
            <a:ext cx="6405027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ξεχωρίζει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γνωρίζει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(τη γνώση που παράγει)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 μέθοδο που εφαρμόζει 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γνωρίζει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επιστήμης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ειρισμός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γνώσης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ράδοση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ρκείς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Ντεκάρτ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ίστευε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ίφυση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ιχειρήμ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Αριστοτέλης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θεωρούσε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ρδιά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λώς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ψύχει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ντικειμενική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τηρητές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συμφωνήσουν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ιστήμονες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(ανάμεσα στους οποίους και οι βιολογικοί ψυχολόγοι)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εκφράζοντ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ιφυλ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(«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…», «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…»)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όλυτη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e Scientific Method Steps, Uses, and Key Terms">
            <a:extLst>
              <a:ext uri="{FF2B5EF4-FFF2-40B4-BE49-F238E27FC236}">
                <a16:creationId xmlns:a16="http://schemas.microsoft.com/office/drawing/2014/main" id="{0791A896-77B9-00E0-0E1C-EDD1F0806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82" y="1307042"/>
            <a:ext cx="5464743" cy="36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88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51DB7E3-2ADE-890B-AE21-C0ECCFF2E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693"/>
            <a:ext cx="53721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Νεότερες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Confocal Laser Scanning Microscope (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Συνεστιακό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σάρωσης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λειζερ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λέιζερ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φθορίζουσ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χρωστική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(η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φθορ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ζουσα χρωστική εκπέμπει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φώς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όταν ακτινοβολείται με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φώς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συγκεκριμένου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μήκου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κύματος)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(optical sectioning)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Πλεονέκτημ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χύτερους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Two-Photon Microscope (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Συνεστιακό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φωτονίων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φθορισμού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ενέργει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cm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Dombeck et al. (2007)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οντίκι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έτρεχ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nline Media 1" descr="Two-photon calcium imaging of neuronal activity in the mouse visual cortex">
            <a:hlinkClick r:id="" action="ppaction://media"/>
            <a:extLst>
              <a:ext uri="{FF2B5EF4-FFF2-40B4-BE49-F238E27FC236}">
                <a16:creationId xmlns:a16="http://schemas.microsoft.com/office/drawing/2014/main" id="{E5A4F6C1-2D07-CFB5-BAA7-376D072EBB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72100" y="2999874"/>
            <a:ext cx="6828543" cy="38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6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4AA65574-3B16-6965-B027-3C7B48D0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408" y="2254257"/>
            <a:ext cx="1175918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τεχνολογί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μικροσκο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εξελίσσετ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συνεχώς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εκτείνει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μορφολογί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(Golgi, Nissl, TEM)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ερνάμε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(confocal, two-photon).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μεθόδων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BCFDC71-338A-B40C-D7DA-2FD2029CE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100" y="3059668"/>
            <a:ext cx="64777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Μέτρηση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Χειρισμός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λικής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στηριότητ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ς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7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C451CFB-BAFC-6F7F-1A06-2AD15B910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57702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Ηλεκτροεγκεφαλογραφία (Electroencephalography – EEG)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8D585AD-0063-C025-0632-F62E3B267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7955"/>
            <a:ext cx="6096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Hans Berger (1929):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εφεύρεση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ηλεκτροεγκεφ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λογράφου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οιήθηκε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Διάγνωση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νευρολογικών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ιληψί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κ.ά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A22A30-D156-E4E3-7B12-AAC201C97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56235"/>
            <a:ext cx="649224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λων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ονομάζοντ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(brain waves)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υτόχρονη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16A1D-E467-207A-D3BC-A035C52568EA}"/>
              </a:ext>
            </a:extLst>
          </p:cNvPr>
          <p:cNvSpPr txBox="1"/>
          <p:nvPr/>
        </p:nvSpPr>
        <p:spPr>
          <a:xfrm>
            <a:off x="97536" y="5449033"/>
            <a:ext cx="11996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Χρονική ανάλυση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 Εξαιρετική – διακρίνει γεγονότα που απέχουν μόλις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ms.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Χωρική ανάλυση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    Περιορισμένη – δύσκολο να εντοπιστεί η ακριβής πηγή του σήματος.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Παρεμβολές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Το κρανίο μειώνει την ακρίβεια· βελτίωση με άμεση τοποθέτηση ηλεκτροδίων σε επεμβάσεις.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Κόστος και πρακτικότητα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Χαμηλό κόστος, εύκολη χρήση, μη επεμβατική μέθοδος.                       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D4462-F5CE-890E-7D15-13861B3C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92" r="68965" b="12761"/>
          <a:stretch>
            <a:fillRect/>
          </a:stretch>
        </p:blipFill>
        <p:spPr>
          <a:xfrm>
            <a:off x="7457574" y="320935"/>
            <a:ext cx="3836067" cy="47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34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8F0ED50-8F7E-0517-5E6B-785937C06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67" y="464042"/>
            <a:ext cx="61020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διάγνωση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ιληψί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Ανίχνευση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(arousal levels)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BD5C502-70FD-07A4-1CFA-952F7738D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62" y="3393137"/>
            <a:ext cx="6909688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Event-Related Potentials (ERPs)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δυναμικό σχετιζόμενο με συμβάν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μέσο-όρο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λείφουν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θόρυ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όκρισης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Shirley Hill (1995):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ήχων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ενας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τόνος μεταξύ χαμηλών τόνων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ροκάλεσε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έντονη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εύρημ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λκοολικούς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21EDD-DCDA-7387-CD00-4834E9B73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605" r="25739"/>
          <a:stretch>
            <a:fillRect/>
          </a:stretch>
        </p:blipFill>
        <p:spPr>
          <a:xfrm>
            <a:off x="7029450" y="3373734"/>
            <a:ext cx="5042788" cy="3367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9E075B-2FB7-2EA5-7570-5FB347863B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11" t="23049" r="10555" b="12761"/>
          <a:stretch>
            <a:fillRect/>
          </a:stretch>
        </p:blipFill>
        <p:spPr>
          <a:xfrm>
            <a:off x="7029450" y="116701"/>
            <a:ext cx="4876800" cy="3127811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2E16457-0E45-7EF4-9A64-AD5CAA061BBF}"/>
              </a:ext>
            </a:extLst>
          </p:cNvPr>
          <p:cNvSpPr/>
          <p:nvPr/>
        </p:nvSpPr>
        <p:spPr>
          <a:xfrm>
            <a:off x="6384925" y="1610756"/>
            <a:ext cx="508000" cy="1397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4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RP generated by averaging the EEG signals of many stimuli (S1, S2, S3,...  | Download Scientific Diagram">
            <a:extLst>
              <a:ext uri="{FF2B5EF4-FFF2-40B4-BE49-F238E27FC236}">
                <a16:creationId xmlns:a16="http://schemas.microsoft.com/office/drawing/2014/main" id="{21BF6CD6-0F74-1F6D-5C35-2ECA55FC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0"/>
            <a:ext cx="1071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35144-173E-1703-E1EB-9E154E1209EC}"/>
              </a:ext>
            </a:extLst>
          </p:cNvPr>
          <p:cNvSpPr txBox="1"/>
          <p:nvPr/>
        </p:nvSpPr>
        <p:spPr>
          <a:xfrm>
            <a:off x="160421" y="441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Event-Related Potentials (ERPs)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174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546EF70-64EF-737A-9D37-5298A38A2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47" y="3244334"/>
            <a:ext cx="50898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ρεθισμού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Στερεοτ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1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77A06A4-6A1C-6FE7-714D-2BA32C913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19" y="197346"/>
            <a:ext cx="5344069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ιστήμονες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κάτω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ιφάνει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οπτικών μέσων ανίχνευσης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(probes)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στερεοτ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(stereotaxic atlas)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ροσδιορίσει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οθετήσει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θετήρ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σκευή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από πολλά ζώα)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χίζοντ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εγκάρσιες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(coronal sections)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σχεδι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γράμμ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συνέχει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στερεοτ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ξικό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(stereotaxic instrument)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συσκευή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οθέτηση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ηλεκτροδίου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θετήρ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σημείο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71CE2-47C7-855E-1B08-27ADBADA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27" b="18526"/>
          <a:stretch>
            <a:fillRect/>
          </a:stretch>
        </p:blipFill>
        <p:spPr>
          <a:xfrm>
            <a:off x="5994400" y="197346"/>
            <a:ext cx="5897796" cy="3639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6AF7B-13D0-2C2D-7A8D-C8CC395E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2" t="16238" r="8873"/>
          <a:stretch>
            <a:fillRect/>
          </a:stretch>
        </p:blipFill>
        <p:spPr>
          <a:xfrm>
            <a:off x="7253938" y="3837180"/>
            <a:ext cx="2857500" cy="2984500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2ECF6F43-F5C4-7D13-5FBD-44DE57DF3215}"/>
              </a:ext>
            </a:extLst>
          </p:cNvPr>
          <p:cNvSpPr/>
          <p:nvPr/>
        </p:nvSpPr>
        <p:spPr>
          <a:xfrm>
            <a:off x="5638802" y="5600700"/>
            <a:ext cx="1085512" cy="2159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07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eorge Paxinos - Wikipedia">
            <a:extLst>
              <a:ext uri="{FF2B5EF4-FFF2-40B4-BE49-F238E27FC236}">
                <a16:creationId xmlns:a16="http://schemas.microsoft.com/office/drawing/2014/main" id="{7A024F94-30CD-333F-2CC9-8BED8718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3" y="1267325"/>
            <a:ext cx="5294177" cy="33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Paxinos and Franklin's the Mouse Brain in Stereotaxic Coordinates, Compact:  The Coronal Plates and Diagrams: 9780128161593: Medicine &amp; Health Science  Books @ Amazon.com">
            <a:extLst>
              <a:ext uri="{FF2B5EF4-FFF2-40B4-BE49-F238E27FC236}">
                <a16:creationId xmlns:a16="http://schemas.microsoft.com/office/drawing/2014/main" id="{57B86CAF-A2AE-4E2D-3ABC-45DE4082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84" y="1106904"/>
            <a:ext cx="5391513" cy="42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674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754073E-6B85-7608-5204-E15ED2F4E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91" y="618725"/>
            <a:ext cx="6544109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θετήρ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/ανιχνευτής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οκρίσεις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εγρήγορση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λίγες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νάρρωσης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τηρηθεί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μοχλό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λέσουν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θέτει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What is rewarding brain stimulation?">
            <a:extLst>
              <a:ext uri="{FF2B5EF4-FFF2-40B4-BE49-F238E27FC236}">
                <a16:creationId xmlns:a16="http://schemas.microsoft.com/office/drawing/2014/main" id="{62C0C42E-AC51-766D-5FB7-92EE90B0B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456673"/>
            <a:ext cx="54991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6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DEC010AB-2D17-1E00-6494-CA7447963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28" y="335845"/>
            <a:ext cx="11210544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ιστημονική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ιφυλ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ινομένων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λμάτων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μελλοντικής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θεώρησης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συμμετεχ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ντων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όλυτη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ιότητ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ιστημονική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λλόμενη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ριζωμένες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οιθήσεις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νευρογένεση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Rakic Science 1985)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οδειχθούν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λήθει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όδειξη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οφεύγοντ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ονοούν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τελικότητ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κόψει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ρόοδο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γνώσης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ολοκληρώνει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ερμηνεύει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τηρήσεις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ινόμεν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ελέγξιμες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οθέσεις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για τον ρόλο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γεννήθηκε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τηρήσεις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ότι υπερβολική δόση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μίνης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ψυχωτικά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τωμάτ</a:t>
            </a: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(ψευδαισθήσεις/παρανοϊκή σκέψη)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θεση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φάρμακα που μειώνουν την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ντοπαμινεργική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δραστηριοτητα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θα βελτιώσουν τη λειτουργικότητα στη σχιζοφρένεια (δεν επαληθεύθηκε σε όλες τις περιπτώσεις)</a:t>
            </a: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οδεικνύοντ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τελείς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οδηγούν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λληλε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ειρισμού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υτοδιορθώνετ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εξελίσσετ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967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9328D-A279-7B28-EC06-511C5F3D7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EBEF95-6CE5-E443-C264-151C1E5B6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377" y="1219253"/>
            <a:ext cx="1165124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ρουσιάζει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κουστικά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ερεθίσμ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φύλου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γράφουν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συνολικό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μικροηλεκτρόδι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(microelectrodes)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ιρετικά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άκρη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ενδοκυττάρι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οθετηθούν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ροσωρινά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στερεωθούν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τη διάρκεια της εγρήγορσης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63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5FE6-B0CB-DD8A-1420-3D99C008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6F3626-4A9C-F545-9EF9-D8DC27B78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197346"/>
            <a:ext cx="5641474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τογενετική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(Optogenetics)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τογενετικές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φωτοευ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υλοι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(light-sensitive channels)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ιλεκτικό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συγχρόνως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φόμενη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(optical fibers)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lang="el-GR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τη διάρκεια 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εγρήγορσης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ελεύθερ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κινούμεν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εισάγοντ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 την προσθήκη 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άλγη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κτήρι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θέτουν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ρωτεΐνες-ο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(opsins)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3554" name="Picture 2" descr="Optogenetics | BioRender Science Templates">
            <a:extLst>
              <a:ext uri="{FF2B5EF4-FFF2-40B4-BE49-F238E27FC236}">
                <a16:creationId xmlns:a16="http://schemas.microsoft.com/office/drawing/2014/main" id="{7FE6671D-650B-8273-2A3A-BAC5CADF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74" y="898358"/>
            <a:ext cx="6328611" cy="443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092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AD41FC-FBA8-9D52-7C90-695DC647DAF7}"/>
              </a:ext>
            </a:extLst>
          </p:cNvPr>
          <p:cNvSpPr txBox="1"/>
          <p:nvPr/>
        </p:nvSpPr>
        <p:spPr>
          <a:xfrm>
            <a:off x="403057" y="320225"/>
            <a:ext cx="1156435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τογενετική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τάλληλων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ισθητήρων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συγκέντρωση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έκκριση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κυστίδι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ρυθμικών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ροτύ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νευρογένεση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ενηλίκων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τογενετική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οηθά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εισόδιο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νευροψυχι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Parkinson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Alzheimer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ρίσκοντ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Μάρτιο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ξεκίνησ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ενέχυσ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ίσθητ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άλγης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τυφλών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51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DEB00-ABCE-997C-13ED-8E5C346A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097B3F-F88D-769A-1D31-FD46BB6C4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53392"/>
            <a:ext cx="59055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μικροδιάλυση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microdialysis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σωλήν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καθετήρας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cannula)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Πλεονέκτημ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δενδρίτες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άξονες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ροσομοίωση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δράσης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συγκεκριμένων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 καθετήρας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όμενες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ενέσεις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λήψεις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μικροδιάλυση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μικροδιαπίδυση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microdialysis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ντλείτ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σωλήν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ουδέτερο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διάλυμ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υγρό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αυτ</a:t>
            </a:r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την 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χορηγούν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φάρμ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ελευθέρωση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χορήγηση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B6FC2F-DF46-E8B3-4588-9D379CE11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299" y="419100"/>
            <a:ext cx="5432465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94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81822E-83FD-856F-EB79-69B25579E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028343"/>
            <a:ext cx="45085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ηλεκτρόδι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καθετήρες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οθετούντ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χειρουργείο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θολογικού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ιληψί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Parkinson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Μερικές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εθελοντικά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μετρήσεις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διάρκει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εγχειρήσεων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θετήρων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θοδήγηση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στερεοτ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στερεώνοντ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κεφάλι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E0DB5-619F-2E9E-684F-5C30F60F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0" y="642702"/>
            <a:ext cx="7226300" cy="53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51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245F0-1A79-99C5-C6B0-C15B3BEDF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851E41-773D-2FA2-D246-00F4E5C8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674" y="3059668"/>
            <a:ext cx="30386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Εκτομή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πρόκληση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87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9103D-FF04-2961-5AE1-66DC73D25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4972B2-F973-C7CC-622D-33801F248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380136"/>
            <a:ext cx="11709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ήρξε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θεμελιώδης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ρτογράφηση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εριλ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τισμούς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λοιμώξεις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τοξίνες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εισόδι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«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ολύτιμ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εριορίζοντ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σύγκριση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ολλών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λύψει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580FD-41D1-D960-242B-69AE37A65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63" y="2333685"/>
            <a:ext cx="117094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(lesions)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κύριες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Ablation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Πλήρης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ομάκρυνση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νυστέρι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ρρόφηση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(aspiration).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ρρόφηση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έστερη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θύτερες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δομές</a:t>
            </a:r>
            <a:endParaRPr lang="el-GR" alt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Lesioning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Πρόκληση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στοχευμένη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στροφή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υτηρι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νευροτοξίνες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σύρμ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αποκοπή συνδέσεων μεταξύ περιοχών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92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DAE57-D8E3-1436-50F6-25B7DA0C3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3A40B4-484D-5AAA-120C-472D92B78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1108047"/>
            <a:ext cx="116078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στρέψιμες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(Reversible lesions)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ροσωρινά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ψύξης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χημικής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Πλεονέκτημ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σύγκριση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στρέψιμ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μοντέλ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C02CD9-FC8F-BA2E-9DBC-5AB05DC91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3995627"/>
            <a:ext cx="1129832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ablation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lesioning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ρείχ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συνεχίζουν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θεμελιώδεις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οδείξεις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σύνδεση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ιτιολογικά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στρέψιμες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λειτουργιών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02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A8F835-38A3-028F-CF18-D23D4EF68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948" y="3059668"/>
            <a:ext cx="37021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Διακρανιακός</a:t>
            </a: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μαγνητικός ερεθισμός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24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009A0-6BA7-B8B7-F4D1-17F9DD45E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8B5C78-CFF0-C42C-07AE-345AD61BB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79" y="474346"/>
            <a:ext cx="6849979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Ερεθισμός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(TMS)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πηνίο που παράγει μαγνητικούς παλμούς με αποτέλεσμα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επάγει τάση =&gt;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Hz):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Hz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Hz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στόχευσης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fMRI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EEG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(Gerloff et al., 2006).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τικοχωρική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(Sack et al., 2007).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Parkinson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τάθλιψη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ημικρ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D70C3-6D67-DD5F-7240-EC2C3304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359" y="978568"/>
            <a:ext cx="5197642" cy="46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1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l Sagan – Tyson Adams">
            <a:extLst>
              <a:ext uri="{FF2B5EF4-FFF2-40B4-BE49-F238E27FC236}">
                <a16:creationId xmlns:a16="http://schemas.microsoft.com/office/drawing/2014/main" id="{F70CFF0B-4127-181D-3A3E-CA4D0D859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84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A6CA2-508F-2A86-D90D-FFD19816E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F51091-B727-B46F-2BB6-C5EF2E3C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52" y="247433"/>
            <a:ext cx="1136850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tDCS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λούστερη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φθηνότερη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ρεύμ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ηλεκτροδίων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εκφόρτιση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στροκύττ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διεγερσιμότητ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συνδεσιμότητ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Ενδείξεις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ελτίωση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ροσοχής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μνήμης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ενίσχυση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τιωτική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77DE47-F166-5868-3BD4-42B64213D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477111"/>
            <a:ext cx="118618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TMS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tDCS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μεθόδους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διερεύνηση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ρύθμιση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Ενώ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TMS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tDCS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λούστερη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ρύθμιση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γεφυρώνουν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γγέλλοντ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είες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νευροψυχι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71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77E719-F49D-C9F2-F2F1-F72EF8B12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198" y="3059668"/>
            <a:ext cx="28636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 </a:t>
            </a:r>
            <a:r>
              <a:rPr kumimoji="0" lang="el-GR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Νευροαπεικόνισης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47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42173-0352-997E-8044-D82FC095C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80C455-6799-157D-0DF4-D8DE58F6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91" y="117693"/>
            <a:ext cx="498374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Αξονική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(Computed Tomography – CT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ρώτη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νίστηκε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1970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σειρά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κτινογρ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(X-rays)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γωνίες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ολογιστής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δισδιάστ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οριζόντιες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(slices)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τρισδιάστ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οργάνου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ροστίθεντ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(false colors)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τονιστούν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τομέρειες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χρωστικής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θιστά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ιμοφόρ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έτσι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υκνότητ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συσκευές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CT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γρήγορες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εκτενώς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όγκων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διάγνωση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BFFFD-F718-2481-49CF-374D3294A4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15"/>
          <a:stretch>
            <a:fillRect/>
          </a:stretch>
        </p:blipFill>
        <p:spPr>
          <a:xfrm>
            <a:off x="5106737" y="1540042"/>
            <a:ext cx="7085264" cy="38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46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39669-FEED-F2D8-A091-AC3416AC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A3D38-313E-3E1E-DCC0-C5D1B5FCE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32" y="335847"/>
            <a:ext cx="7128042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(Magnetic Resonance Imaging – MRI)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διοκυμάτων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υδρογόνου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εκτίθεντ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78%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οσοστό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τομερείς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Πλεονεκτήμ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τομμύρι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δολάρι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φορητά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ισχύος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γνήτες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Diffusion Tensor Imaging (DTI)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Απεικόνιση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Τανυστή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διάχυσης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νερό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κινείτ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μήκος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ξόνων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DTI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ρτογράφηση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λευκής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Πολύτιμη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νοημοσύνης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μάθησης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8667D-F433-E36E-CCCA-5D563773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73" r="53267"/>
          <a:stretch>
            <a:fillRect/>
          </a:stretch>
        </p:blipFill>
        <p:spPr>
          <a:xfrm>
            <a:off x="7652084" y="9493"/>
            <a:ext cx="3734469" cy="3557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4FEEF8-56DA-CAAB-827E-199CBD00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950"/>
          <a:stretch>
            <a:fillRect/>
          </a:stretch>
        </p:blipFill>
        <p:spPr>
          <a:xfrm>
            <a:off x="7652084" y="3624821"/>
            <a:ext cx="3991143" cy="30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6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62A11A2-828F-6993-A85A-C679D92C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5845"/>
            <a:ext cx="6902784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Ποζιτρονίων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(Positron Emission Tomography – PET)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έγχυση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κυκλοφορί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 οποία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οζιτρόνι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έγχρωμη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2-δεοξυγλυκόζη (2-DG)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οξυγόνου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νομής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“difference scan”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ουδέτερης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υξημένης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νάγκη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κυκλοτρόν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διενεργών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υλικών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χρονική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νιχνεύει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μικρότερες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δευτερολέ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ικάλυψη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133EB-F1E5-F61E-2A38-C5E7D1B92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784" y="866275"/>
            <a:ext cx="4911064" cy="4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6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6CCE92C-DE8A-5042-7C1E-1BE4BB429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31" y="335846"/>
            <a:ext cx="462413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Τομογρ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(Functional MRI – fMRI)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λλεύετ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οξυγονωμένου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οξυγονωμένου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οξυγόνο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fMRI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ύξηση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οξυγόνου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(BOLD signal)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ένδειξη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μέτρηση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στηριότητ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PET)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τομερή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MRI).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χωρική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mm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Μειονέκτημ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υψηλό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κόστος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εριορισμένος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ριθμός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κέντρων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064E7-7FCF-F3CC-91E2-4800A14A4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029" y="1417386"/>
            <a:ext cx="66675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84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various neural recording and imaging techniques, comparing their... |  Download Scientific Diagram">
            <a:extLst>
              <a:ext uri="{FF2B5EF4-FFF2-40B4-BE49-F238E27FC236}">
                <a16:creationId xmlns:a16="http://schemas.microsoft.com/office/drawing/2014/main" id="{FC038F4B-8F10-9C2A-7906-C4C1E136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0"/>
            <a:ext cx="10734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90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6BACB36-A83B-BE07-7D41-75601D852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612845"/>
            <a:ext cx="11811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θεωρείτ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λέον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(Friston, 2009).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ιφυλάξεις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fMRI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ληροφοριών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(Logothetis, 2002).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νελέγχου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(test-retest reliability):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μυγδ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συνεδριών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0.4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0.7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(Johnstone et al., 2005).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ολόκληρο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χιλιάδες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voxels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ολογίζοντ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χιλιάδες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συσχετίσεις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εγγυάτ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ψευδώς θετικά αποτελέσματα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(false positives).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νάληψη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ειράμ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εστιάζοντ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φέροντος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Πολλές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ωστόσο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ράττουν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ισχυρισμούς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“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Vul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(2009)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Kriegeskorte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(2009)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τέδειξ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ισθημ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fMRI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εσφ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λμένες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μεθόδους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Nikos Logothetis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ροειδο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λόγιστη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fMRI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οδηγήσει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φρενολογί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ικίνδυνη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ιστημονική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εγκυρότητ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(Spinney, 2002).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55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788B8DD-8739-E769-4B3A-3B1844813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1791967"/>
            <a:ext cx="117602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—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τεχνικών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ζητήμ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ιρούν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Πέντε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ιστήμονες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κερδίσει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γεγονός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μμίζει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θεμελιώδη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νευροψυχι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εγκέφ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στιγμή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νοήσουμε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χρειάζετ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εικόνιση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χρονική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εδίο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μόλις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ρχίζει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τύσσετ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εγκεφαλικα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οργανοειδή)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61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8C97E0-922C-04EA-5FD2-E6D1C38CB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553" y="3244334"/>
            <a:ext cx="3542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Διερεύνηση της Κληρονομικότητας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0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B595B8B-2E04-F5AC-93FC-9B1466598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95315"/>
            <a:ext cx="118872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έννοι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ιστήμη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θεμέλιος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λίθος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ιστημονικής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μεθόδου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ολλές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λογική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ψυχολογί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(naturalistic observation):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φυσικό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(case study):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απεικόνιση εγκεφάλου ασθενούς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κάκωση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/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Ερωτημ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τολόγιο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(survey):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Συλλογή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δεδομένων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ερωτήσεων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ροεμμηνορ</a:t>
            </a:r>
            <a:r>
              <a:rPr kumimoji="0" lang="el-GR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υσιακής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εριόδου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Πείρ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(experiment):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συνθήκης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ρουρ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60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08A0378-0EF2-BB85-B372-1C600D069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95" y="228145"/>
            <a:ext cx="93091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συνδυάζοντ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μορφώσουν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l-GR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Ποιες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τεχνικές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ιστήμονες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A6C8A2-4F57-D147-19B1-CA870A67F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90" y="1929387"/>
            <a:ext cx="1179094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Προσέγγιση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οικογένειας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(family studies)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εξετάζετ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συγγενών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ευφυείς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ευφυή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Goodwin (1986):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νίζοντ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οικογένειες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λόγω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οφείλετ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οκλειστικά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συγγενείς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μοιράζοντ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συγχέοντ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ελεγχόμενες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νηρές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43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3660046-4B2C-61C6-BA2A-B209829BF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038" y="197346"/>
            <a:ext cx="4737099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Ποσοτικο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Συσχετίσεων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ληθυσμό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που ένας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 έχει σχιζοφρένεια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(Gottesman, 1991).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συνεχείς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ύψος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IQ),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συντελεστής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(r)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ο βαθμός της σχέσης δηλαδή δυο μεταβλητών,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0.0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±1.0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±1.0,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ισχυρότερη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Αρνητική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 = .42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IQ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γονέων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 = .47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IQ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δελφών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(Bouchard &amp; McGue, 1981).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9" name="Picture 3" descr="Scatter Plot Example | Scatter Diagram Excel | Correlation">
            <a:extLst>
              <a:ext uri="{FF2B5EF4-FFF2-40B4-BE49-F238E27FC236}">
                <a16:creationId xmlns:a16="http://schemas.microsoft.com/office/drawing/2014/main" id="{E5B5F337-9D38-2F4B-9FC1-3EADCA10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1201466"/>
            <a:ext cx="6437563" cy="37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79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35C01FB-BCE1-CFEB-4088-DE8A998B0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58" y="1147062"/>
            <a:ext cx="116306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(Adoption Studies)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Αντιμετω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Συγκρίνουν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ιολογικούς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θώς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υιοθετεί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συγχυτικών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γόντων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οικογένειες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κρίσιμες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εριόδους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τυξης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’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ολύτιμ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l-GR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συσχέτιση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IQ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.42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.22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θετοί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(Bouchard &amp; McGue, 1981).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μένει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συνιστώσ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(η </a:t>
            </a:r>
            <a:r>
              <a:rPr kumimoji="0" lang="el-GR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υπολοιπόμενη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συσχέτιση)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944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275E1AE-B4E5-1567-FF70-EDEE4D75B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54" y="1104817"/>
            <a:ext cx="1147010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Προγεννητικού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άλλοντος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ενδομήτριο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ηρεάσει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ρόθεσμ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νευρικού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συστήμ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χρησιμο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χιαστί παρενθετική κύηση και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τροφή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(cross-fostering)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εμφύτευση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ρύου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άνθρω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έγινε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800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IVF (Rice et al., 2009)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όπου στο 1/4 το ωάριο άνηκε σε </a:t>
            </a:r>
            <a:r>
              <a:rPr lang="el-GR" alt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δότρια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μητέρ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γέννησης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εμφάνιζ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ντικοινωνική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κληρονομούμενη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12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D5A4AE0-768C-63C9-B06E-B01D076F4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85" y="1038506"/>
            <a:ext cx="1121343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(Twin Studies)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Εξετάζουν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ομοζυγωτικών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(identical)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διζυγωτικών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(fraternal)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Ομοζυγωτικά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(MZ):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100%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Διζυγωτικά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(DZ):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50%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δέλφι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Εφόσον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είδη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μοιράζοντ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λύτερη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MZ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οδίδετ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Ενδεικτικά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(Bouchard &amp; McGue, 1981):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r(IQ) ≈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.60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διζυγωτικά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r(IQ) ≈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.86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ομοζυγωτικά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Κριτικές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ομοζυγωτικοί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ρόμοι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κοινωνικά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Μοιράζοντ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κούντ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ενίοτε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σάκο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όμοιο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ρογεννητικό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801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A44FCB7-66BB-CBD6-1AC9-A817053F9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29" y="208547"/>
            <a:ext cx="1001027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(Concordance Rate)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μέτρηση για τον προσδιορισμό των γενετικών επιδράσεων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Εκφράζει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συγγενείς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μοιράζοντ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Π.χ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σχιζοφρένει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διζυγωτικός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ομοζυγωτικός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→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48%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(Gottesman, 1991).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συμφωνί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100%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Ομοίως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MZ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δίδυμ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υτόσημο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IQ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1C7EA-1CBD-6321-EABE-DF5E1947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05" y="3128241"/>
            <a:ext cx="4510171" cy="37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7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3C95257-E3B9-4B17-25D5-7A3225CF4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7" y="1492243"/>
            <a:ext cx="1206366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Κεντρικά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οικογενειών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υιοθεσί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διδύμων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οτελούν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υρήν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συνεισφέρουν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κοινού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κληρονομικότητ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εξηγεί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μέρος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ευφυΐ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ψυχικών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κτηριστικών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σύνολό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σύγχρονη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έρευν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στρέφετ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ιγενετικής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εικονίσεων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λλοντικών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ιδράσεων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777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328B818-84EE-FD12-FD7B-F6F5FF3E8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143" y="3244334"/>
            <a:ext cx="47716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 Μηχανική: Η Πειραματική Προσέγγιση</a:t>
            </a: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728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CE30930-9F52-59CA-F95F-F1943B827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77" y="811268"/>
            <a:ext cx="1123442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νική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τρό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τεχνολογί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ρμόζετ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κυρίως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οντίκι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ειδή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γονιδίωμά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φημένο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ρυά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τους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εύκολ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οιήσιμ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59F151-6136-8625-C9DA-A6D1E90C7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77" y="3162164"/>
            <a:ext cx="1192012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“Knockout”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ή τεχνική απαλοιφής γονιδίων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νοηθεί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Δημιουργείτ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ομονωμένο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υρώνοντ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ώστε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ροκύψουν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ομόζυγ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άτομ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ντίγρ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ρόλο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ιζε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32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EADA17-73CA-0670-E3D5-0FF95825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9" y="800730"/>
            <a:ext cx="52778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“Antisense RNA” (πα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ρεμ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ολή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mRNA)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DNA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γγελιοφόρο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RNA (mRNA)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Εισάγοντ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ληρωμ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λυσίδες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mRNA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μόριο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στρέφουν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λοκάροντ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σύνθεση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ρωτεϊνών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E6F6F-FA9B-EFDF-70B9-355CEBFF2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66" y="2635919"/>
            <a:ext cx="60833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8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742AD-D64A-2B74-E49D-964E58B32C13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τηγορίες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μελετών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62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E4923A68-28E6-2E63-4CD5-4E2B3BCCA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64" y="289679"/>
            <a:ext cx="11197389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(Gene Transfer)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(Transgenic Animals)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Εδώ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εισάγετ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οδοχέ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γίνετ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ρυο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οτέλεσμ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(transgenic animal)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ύρωση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ζώων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ενσωμ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τώνετ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κολουθούν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θορίσουν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Brainbow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κάθε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φωτίζετ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φορετικό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νάλογ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φθορισμού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ρτογράφηση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νευρωνικών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73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5CEE5BC-DA29-3946-7482-D5F61C650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07" y="176463"/>
            <a:ext cx="11261557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(Gene Therapy)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Στόχος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μέσω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όμενες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χθεί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άμεσ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φορέ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(vector)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συνήθως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οιημένου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–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γονίδιο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ιστό-στόχο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κοντά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όργ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εκτός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σώμ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οθέτηση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λιγότερος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κίνδυνος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νοσολογικής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ντίδρ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A77622-B9DC-B896-316B-661DB7A86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13" y="3782849"/>
            <a:ext cx="1040669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CRISPR –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Ακρί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εξεργ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CRISPR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σίζετ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μηχ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νισμό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άμυν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κτηρίων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κτήριο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στέλνει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συνδέετ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ένζυμο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Cas9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ενεργο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οιώντ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ξιο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ίρεση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διόρθωση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ττωμ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ωφέλιμων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γονιδίων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ιλεγμένες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γονιδιώμ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CRISPR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ροσφέρει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ρωτοφ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χύτητ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ηθικούς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τισμούς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852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5A5D2757-9FA9-A609-AD12-900DAF809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15" y="555102"/>
            <a:ext cx="113898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Πρόοδοι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SCID (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συνδυ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νοσο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άρκει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Εγκρίθηκε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Ευρω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ϊκή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εμφάνισ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(Nield, 2016).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Adrenoleukodystrophy (ALD):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στρέφει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μυελίνη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εγκεφάλου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μέθοδος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γωγής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μάτησε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εξέλιξη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16 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17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γόρι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(Kaiser, 2016).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CRISPR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τέστησ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μετάλλ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τύφλωση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στοκύττ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γχρωστική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μφι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ληστροειδο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άθει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(Bassuk et al., 2016).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οθέτηση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διορθωμένων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κυττάρων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σθενή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εύσει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νθρώ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ινες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δοκιμές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εγκριθεί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κόμη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όμενο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γονιδι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φοράς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θερ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νόσου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Alzheimer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0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A53E029-6098-CAC9-A7FC-5284D1618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0806"/>
            <a:ext cx="6272462" cy="701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(Experimental studies)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νεξάρτητη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(independent variable, IV)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ρτημένη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(dependent variable, DV)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στολή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(IV)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μετράμε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(DV).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εξωγενείς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ελέγχοντ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εξισώνοντ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π.χ.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ομάκρυνση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εριορισμός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φεΐνη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εξέτ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συμμετεχόντων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ώρ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ημέρ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Πλεονεκτήμ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ιτρέ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ιτιολογικά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—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ρέχει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μεγάλο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έλεγχο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ηρεάζουν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Μειονεκτήμ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Συχνά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άλλοντ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είν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τεχνητά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μειώνοντ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οικολογική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εγκυρότητ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όσο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οτελέσμ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ντικ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τρίζουν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ζωή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389F5-26D4-7949-1D1F-0F384791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801"/>
          <a:stretch>
            <a:fillRect/>
          </a:stretch>
        </p:blipFill>
        <p:spPr>
          <a:xfrm>
            <a:off x="6122407" y="2261938"/>
            <a:ext cx="6069593" cy="28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B78E93-D234-635E-27D5-767E28B49BF1}"/>
              </a:ext>
            </a:extLst>
          </p:cNvPr>
          <p:cNvSpPr txBox="1"/>
          <p:nvPr/>
        </p:nvSpPr>
        <p:spPr>
          <a:xfrm>
            <a:off x="195128" y="191466"/>
            <a:ext cx="480108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(Correlational studies):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ερευνητής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χειρίζετ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τηρεί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σχέσεις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νάμεσ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ερισσότερες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εγκεφ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λικών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εικονίσεων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Περιορισμός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ξέρουμε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άρχει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τρίτος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Πιθ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συγχυτικές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λητές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(confounds):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ιδική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οίηση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χρόνι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χρήση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ουσιών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ροδιάθεση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ριψοκίνδυνη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εριφορά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α: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συσχετιστικές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δείχνουν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σχέσεις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όχι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38D1D-1B2B-6860-3F91-9477D5D97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7" r="7280" b="52281"/>
          <a:stretch>
            <a:fillRect/>
          </a:stretch>
        </p:blipFill>
        <p:spPr>
          <a:xfrm>
            <a:off x="4996209" y="1876926"/>
            <a:ext cx="7195792" cy="33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6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9DF9AA9-36C9-4911-550B-3D00DEB6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84" y="1297539"/>
            <a:ext cx="1182271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ράδειγμ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ρμογής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ός</a:t>
            </a:r>
            <a:endParaRPr kumimoji="0" lang="el-GR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Συσχετιστική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μελέτη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τήρηση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εγκλημ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έχουν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μειωμένη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στους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γνωρίζουμε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ροκάλεσε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ροέκυψε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εξ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κτικά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δύο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ορεί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ροέρχοντ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τρίτες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ιτίες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(π.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τρ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ύμ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γενετικοί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ράγοντες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kumimoji="0" lang="el-GR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Πειρ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ροσέγγιση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Προσωρινή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κρ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νι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γνητική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διέγερση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(TMS)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συμμετέχοντες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άνουν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ή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ιους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ηλεκτρικούς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λμούς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μετράτ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έντ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ση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των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λμών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ου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οδίδουν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δείκτης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ιθετικότητ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l-G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(οι παλμοί που ανταποδίδουν)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υξάνετ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ότ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δι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κό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τετ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λειτουργί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του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μετω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ίου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λο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ού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ορούμε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 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συμ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εράνουμε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α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ιτιότητ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4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5801</Words>
  <Application>Microsoft Macintosh PowerPoint</Application>
  <PresentationFormat>Widescreen</PresentationFormat>
  <Paragraphs>547</Paragraphs>
  <Slides>62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Fanis Panagiotaropoulos</dc:creator>
  <cp:lastModifiedBy>Theofanis Panagiotaropoulos</cp:lastModifiedBy>
  <cp:revision>158</cp:revision>
  <dcterms:created xsi:type="dcterms:W3CDTF">2025-10-09T09:31:13Z</dcterms:created>
  <dcterms:modified xsi:type="dcterms:W3CDTF">2025-10-30T12:51:49Z</dcterms:modified>
</cp:coreProperties>
</file>