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56" r:id="rId2"/>
    <p:sldId id="357" r:id="rId3"/>
    <p:sldId id="358" r:id="rId4"/>
    <p:sldId id="359" r:id="rId5"/>
    <p:sldId id="360" r:id="rId6"/>
    <p:sldId id="361" r:id="rId7"/>
    <p:sldId id="389" r:id="rId8"/>
    <p:sldId id="362" r:id="rId9"/>
    <p:sldId id="363" r:id="rId10"/>
    <p:sldId id="364" r:id="rId11"/>
    <p:sldId id="365" r:id="rId12"/>
    <p:sldId id="366" r:id="rId13"/>
    <p:sldId id="367" r:id="rId14"/>
    <p:sldId id="408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90" r:id="rId28"/>
    <p:sldId id="380" r:id="rId29"/>
    <p:sldId id="381" r:id="rId30"/>
    <p:sldId id="382" r:id="rId31"/>
    <p:sldId id="383" r:id="rId32"/>
    <p:sldId id="384" r:id="rId33"/>
    <p:sldId id="385" r:id="rId34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43"/>
  </p:normalViewPr>
  <p:slideViewPr>
    <p:cSldViewPr snapToGrid="0">
      <p:cViewPr varScale="1">
        <p:scale>
          <a:sx n="115" d="100"/>
          <a:sy n="115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C4FDD-CA2C-CC4C-91A7-879A892B39FD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4DC98-209E-6E4C-BC38-FD0DA085F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7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4DC98-209E-6E4C-BC38-FD0DA085FA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0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E60F-24D4-96B7-4F0D-2E31C185A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BE4D4-246F-8EE6-6DB8-A8A15550D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9613-797A-BBB3-0D1C-94960DAF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10/17/25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239BE-7309-A181-4B95-51FD436A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D2D82-5D08-2339-18F5-C2E7731E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7353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4E46-0A17-39F3-A944-D558A155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CBD46-B9C1-DBAF-64A8-42D042EBC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ECE0E-DCEB-970D-2714-EC13EBF7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10/17/25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1976B-32DA-AFC9-90A3-C87D5F1A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307AC-4825-0554-2857-81D740D7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65565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0E2F0-7E1A-22BA-23AB-8F99706BF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73DC7-6F8B-FAE5-B3E9-67F43CAC8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047C8-40AD-105F-E303-FEF0BF53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10/17/25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1794E-ADE2-4BE3-2781-FA53DD7E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6D43A-E42E-EA82-BF48-9FB1BC59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2323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4D8F-D7E6-36F4-AC19-A60B7FC3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C9E32-C243-963F-FE08-0878259B3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ED50E-E4D6-D227-7B72-376C458B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10/17/25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C26D4-DBC0-3E02-4305-23CC5F33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9ABD-AA1E-3029-76E3-36B42573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37884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3714-E1D1-0B7E-FF12-32E32970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0C68B-6750-386D-3970-825F17457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BAF7B-B413-8CBC-8D1B-696558CC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10/17/25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B113F-947F-7A5B-6C34-8734D173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2DEF1-7637-5143-8D30-930A6BAA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843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6B94-5925-43E7-AF08-FAD8B643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FBF11-B8F7-74FB-8C2C-6648FC4DE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CC5E1-9090-EADC-B443-4A445771C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F49CE-B665-07DF-E27F-42612A87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10/17/25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0116D-814A-594B-FE95-F39EEC62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69B40-A538-026D-7A7D-C662E25B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7860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B50B-8658-F848-D074-B4B60C185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D2EC3-D6F9-286E-271C-6BDFEBC6D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C4488-B80E-1A35-E43E-740521CBF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79F53-2D30-1F7F-0EBB-38F02942D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7721C-52A0-C19F-CDF3-4D1CEADA5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1925E3-95A8-2868-F196-8F26CD10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10/17/25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64F2A3-BC81-943A-BF95-BB756C2D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F2A48-2C5B-F195-5FB3-8547D021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328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E70EF-F2B2-0B4F-6195-0EC6271A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66608-9DAA-58A7-0456-BD6E3788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10/17/25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9BBEA-0E18-CFE7-9B5D-11B92BE2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F37FC-DA22-F357-0517-677C1801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2897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9FD1B0-98D5-F33A-AFC1-06348622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10/17/25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53F4D-EB26-16CE-4746-3A16553F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136F5-3B44-B6F7-5556-21BC0B3D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9899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E6F3-B2D4-2B03-D50E-3F5C09CA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F43B-96F7-9152-5781-BA2BDA8BF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59AC3-6E8A-378F-8FC6-5E233ED42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E9881-57BE-89C8-FFFB-EEABE6F5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10/17/25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38DE8-34F1-1689-FE37-EDD9C721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CFD65-A72C-E9D6-9F84-C78D74E3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1569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9425-E1DC-B23B-77DF-89CB8990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E07FF-5049-C03A-5283-E9AE8151E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44B0E-AAF3-A4AE-1B37-6D15C6D87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54C69-5A1F-315C-84FC-0B6CB571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10/17/25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77DEA-5B02-B9EE-2575-5C24E178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10DC6-8238-F8F2-4EE4-6FFC8C17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019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2945F-CFAA-065D-5A6C-73569392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33CF8-3BB1-3BC9-EAF8-2D3F630E8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B6F06-32DA-0394-7C57-36B94F224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930540-409D-1143-9EFA-EB0E38192209}" type="datetimeFigureOut">
              <a:rPr lang="en-FR" smtClean="0"/>
              <a:t>10/17/25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32B1-58AF-EA99-CDC9-EE27B200B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DF383-002F-D598-3EB4-70F9AC414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5786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89601-4623-AE40-11F4-9617AFF54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6F92E8-7544-9E32-17C7-95354AF28B28}"/>
              </a:ext>
            </a:extLst>
          </p:cNvPr>
          <p:cNvSpPr txBox="1"/>
          <p:nvPr/>
        </p:nvSpPr>
        <p:spPr>
          <a:xfrm>
            <a:off x="3261730" y="3244334"/>
            <a:ext cx="566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ΟΡΓΑΝΩΣΗ ΚΑΙ ΛΕΙΤΟΥΡΓΙΕΣ ΤΟΥ ΝΕΥΡΙΚΟΥ ΣΥΣΤΗΜΑΤΟΣ</a:t>
            </a:r>
            <a:endParaRPr lang="en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5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157A6-2C80-14D6-981C-3A4EE001A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F6C3F3-F20A-35CE-D7F3-FD6ED7327D36}"/>
              </a:ext>
            </a:extLst>
          </p:cNvPr>
          <p:cNvSpPr txBox="1"/>
          <p:nvPr/>
        </p:nvSpPr>
        <p:spPr>
          <a:xfrm>
            <a:off x="86497" y="1894104"/>
            <a:ext cx="63143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Μετωπιαίος Λοβός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Frontal Lobe)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buNone/>
            </a:pPr>
            <a:endParaRPr lang="en-GB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Βρίσκεται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μπροστά από την κεντρική αύλακα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πάνω από τη πλάγια σχισμή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None/>
            </a:pPr>
            <a:b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Περιλαμβάνει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πολύπλοκες λειτουργίες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όπως 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σχεδιασμό, οργάνωση, έλεγχο κινήσεων και λόγο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C2E9B-11CA-266D-6592-78A50209F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654" y="1046305"/>
            <a:ext cx="5692346" cy="3733548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D3EE6FD5-1AC1-EF9F-3C87-9F6EAF9B31E0}"/>
              </a:ext>
            </a:extLst>
          </p:cNvPr>
          <p:cNvSpPr/>
          <p:nvPr/>
        </p:nvSpPr>
        <p:spPr>
          <a:xfrm rot="18158458">
            <a:off x="8291384" y="1692875"/>
            <a:ext cx="197708" cy="4572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4161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CDEC0-02ED-8D92-5E67-59CBD7E25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E896C5-1FA1-9CA6-2667-43FF599E412F}"/>
              </a:ext>
            </a:extLst>
          </p:cNvPr>
          <p:cNvSpPr txBox="1"/>
          <p:nvPr/>
        </p:nvSpPr>
        <p:spPr>
          <a:xfrm>
            <a:off x="0" y="326055"/>
            <a:ext cx="609805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Βασικές περιοχές του 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μετωπιαιου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λοβου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Πρωτοταγής κινητικός φλοιός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primary motor cortex)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Βρίσκεται στην 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προκεντρική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έλικα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precentral gyrus)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Ελέγχει τις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εκούσιες κινήσεις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του σώματος.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Κάθε ημισφαίριο ελέγχει κυρίως την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αντίθετη πλευρά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του σώματος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αναπαράσταση του σώματος στον </a:t>
            </a:r>
            <a:r>
              <a:rPr lang="el-GR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πρωτοταγή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κινητικό φλοιό έχει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τοπογραφική οργάνωση </a:t>
            </a:r>
          </a:p>
          <a:p>
            <a:pPr lvl="1" algn="l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σχηματίζει ένα ανθρωπάριο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homunculus)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/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περιοχές με λεπτές κινήσεις (χέρια, δάχτυλα) 	καταλαμβάνουν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περισσότερο φλοιό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l"/>
            <a:endParaRPr lang="el-G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πρωτοταγής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κινητικός φλοιός όπως και άλλες </a:t>
            </a:r>
          </a:p>
          <a:p>
            <a:pPr lvl="1" algn="l"/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ρωτοταγείς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αισθητικές περιοχές του εγκεφάλου </a:t>
            </a:r>
          </a:p>
          <a:p>
            <a:pPr lvl="1" algn="l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εκτελεί το έργο του σε συνεργασία με δευτεροταγείς</a:t>
            </a:r>
          </a:p>
          <a:p>
            <a:pPr lvl="1" algn="l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εριοχές αλλά και με </a:t>
            </a:r>
            <a:r>
              <a:rPr lang="el-GR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υποφλοιικές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περιοχές </a:t>
            </a:r>
          </a:p>
          <a:p>
            <a:pPr lvl="1" algn="l"/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(π.χ. βασικά γάγγλια)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BA006A-A187-2CE8-648F-61667E29D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71" y="2607137"/>
            <a:ext cx="5956378" cy="42508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ED51341-0A6C-5BD6-D683-D6FEABD3E556}"/>
              </a:ext>
            </a:extLst>
          </p:cNvPr>
          <p:cNvGrpSpPr/>
          <p:nvPr/>
        </p:nvGrpSpPr>
        <p:grpSpPr>
          <a:xfrm>
            <a:off x="7339914" y="165958"/>
            <a:ext cx="5554360" cy="3354888"/>
            <a:chOff x="6800335" y="-43277"/>
            <a:chExt cx="7008339" cy="46859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FC625B-B577-089A-D22F-3A4E6E118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902" y="326055"/>
              <a:ext cx="4415309" cy="431664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187DFB-B14C-1538-10FC-28E118509345}"/>
                </a:ext>
              </a:extLst>
            </p:cNvPr>
            <p:cNvSpPr txBox="1"/>
            <p:nvPr/>
          </p:nvSpPr>
          <p:spPr>
            <a:xfrm>
              <a:off x="7685902" y="-43277"/>
              <a:ext cx="61227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Πρωτοταγής κινητικός φλοιός </a:t>
              </a:r>
              <a:endParaRPr lang="en-FR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1CC69D-727D-FB01-AF79-4E50D082483D}"/>
                </a:ext>
              </a:extLst>
            </p:cNvPr>
            <p:cNvSpPr txBox="1"/>
            <p:nvPr/>
          </p:nvSpPr>
          <p:spPr>
            <a:xfrm>
              <a:off x="6800335" y="1838045"/>
              <a:ext cx="65799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Περιοχή </a:t>
              </a:r>
              <a:endPara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Broca</a:t>
              </a:r>
              <a:r>
                <a:rPr lang="en-GB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FR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DB3260-A070-3AEB-E88A-49D0F4D2B740}"/>
                </a:ext>
              </a:extLst>
            </p:cNvPr>
            <p:cNvSpPr txBox="1"/>
            <p:nvPr/>
          </p:nvSpPr>
          <p:spPr>
            <a:xfrm>
              <a:off x="7094839" y="1082050"/>
              <a:ext cx="65799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Προμετωπιαίος </a:t>
              </a:r>
              <a:endPara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φλοιός </a:t>
              </a:r>
              <a:endParaRPr lang="en-FR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BCA4D7-E28F-2172-D5EC-80F096764E49}"/>
              </a:ext>
            </a:extLst>
          </p:cNvPr>
          <p:cNvCxnSpPr>
            <a:cxnSpLocks/>
          </p:cNvCxnSpPr>
          <p:nvPr/>
        </p:nvCxnSpPr>
        <p:spPr>
          <a:xfrm flipV="1">
            <a:off x="8254314" y="1635871"/>
            <a:ext cx="1297459" cy="2602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FD0B706-2565-82E6-3C3F-6767DA8C83F8}"/>
              </a:ext>
            </a:extLst>
          </p:cNvPr>
          <p:cNvSpPr/>
          <p:nvPr/>
        </p:nvSpPr>
        <p:spPr>
          <a:xfrm>
            <a:off x="7759700" y="0"/>
            <a:ext cx="3606800" cy="749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4071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38A39-2217-910F-0C80-2F2D2F285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4C7810-E4EC-E02B-60B0-41B38A7B2DA1}"/>
              </a:ext>
            </a:extLst>
          </p:cNvPr>
          <p:cNvGrpSpPr/>
          <p:nvPr/>
        </p:nvGrpSpPr>
        <p:grpSpPr>
          <a:xfrm>
            <a:off x="6688533" y="425450"/>
            <a:ext cx="6450226" cy="3973556"/>
            <a:chOff x="6800335" y="-43277"/>
            <a:chExt cx="7008339" cy="46859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EB8C67-3A3D-C4B3-8B72-D891EF8C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5902" y="326055"/>
              <a:ext cx="4415309" cy="431664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FCF249-FC91-AA06-E3C7-AE91C103AFF6}"/>
                </a:ext>
              </a:extLst>
            </p:cNvPr>
            <p:cNvSpPr txBox="1"/>
            <p:nvPr/>
          </p:nvSpPr>
          <p:spPr>
            <a:xfrm>
              <a:off x="7685902" y="-43277"/>
              <a:ext cx="61227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Πρωτοταγής κινητικός φλοιός </a:t>
              </a:r>
              <a:endParaRPr lang="en-FR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6D603E-F057-2A2F-A083-A1254A2D5A04}"/>
                </a:ext>
              </a:extLst>
            </p:cNvPr>
            <p:cNvSpPr txBox="1"/>
            <p:nvPr/>
          </p:nvSpPr>
          <p:spPr>
            <a:xfrm>
              <a:off x="6800335" y="1838045"/>
              <a:ext cx="65799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Περιοχή </a:t>
              </a:r>
              <a:endPara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Broca</a:t>
              </a:r>
              <a:r>
                <a:rPr lang="en-GB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FR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5AEB24-6C34-ED94-C6D9-629CB5521C21}"/>
                </a:ext>
              </a:extLst>
            </p:cNvPr>
            <p:cNvSpPr txBox="1"/>
            <p:nvPr/>
          </p:nvSpPr>
          <p:spPr>
            <a:xfrm>
              <a:off x="7094839" y="1082050"/>
              <a:ext cx="65799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Προμετωπιαίος </a:t>
              </a:r>
              <a:endPara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φλοιός </a:t>
              </a:r>
              <a:endParaRPr lang="en-FR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4A839C6-2CE0-D156-361D-D1A61A604A45}"/>
              </a:ext>
            </a:extLst>
          </p:cNvPr>
          <p:cNvSpPr txBox="1"/>
          <p:nvPr/>
        </p:nvSpPr>
        <p:spPr>
          <a:xfrm>
            <a:off x="509358" y="863624"/>
            <a:ext cx="64502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Περιοχή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Broca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μπροστά από την κινητική περιοχή και δίπλα στη πλάγια σχισμή):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Ελέγχει την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παραγωγή λόγου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 τη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γραμματική δομή (σύνταξη)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Βλάβες προκαλούν 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δυσαρθρική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κοπιαστική ομιλία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(αφασία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Broca)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αλλά και στην ανάγνωση, κατανόηση προφορικού λόγου και γραφή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Εντοπίζεται κυρίως στο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αριστερό ημισφαίριο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(στο 90% των ανθρώπων).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622903-562D-3D50-B9B6-2741778E4F91}"/>
              </a:ext>
            </a:extLst>
          </p:cNvPr>
          <p:cNvSpPr/>
          <p:nvPr/>
        </p:nvSpPr>
        <p:spPr>
          <a:xfrm>
            <a:off x="6326342" y="2020751"/>
            <a:ext cx="1992158" cy="6486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7331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437DA-37B6-BE8C-19C7-FB3FE7A54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AB299D-3B2D-FE28-17D3-CF98A7E69083}"/>
              </a:ext>
            </a:extLst>
          </p:cNvPr>
          <p:cNvSpPr txBox="1"/>
          <p:nvPr/>
        </p:nvSpPr>
        <p:spPr>
          <a:xfrm>
            <a:off x="66036" y="197346"/>
            <a:ext cx="609805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Προμετωπιαίος φλοιός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prefrontal cortex)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μεγαλύτερη περιοχή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του ανθρώπινου εγκεφάλου (29% του φλοιού) – διπλάσια από τον προμετωπιαίο των χιμπαντζήδων.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Εμπλέκεται σε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σχεδιασμό, οργάνωση, έλεγχο παρορμήσεων, λήψη αποφάσεων, 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συμπεριφορική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ευελιξία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προσαρμογή στη συμπεριφορά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με βάση επιβραβεύσεις ή τιμωρίες.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Δυσλειτουργία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σχετίζεται με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σχιζοφρένεια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κατάθλιψη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παρορμητικότητα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</a:p>
          <a:p>
            <a:pPr lvl="1" algn="l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αδυναμία μάθησης από τα λάθη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Ιστορικά, η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λοβοτομή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(χειρουργική αποσύνδεση του προμετωπιαίου φλοιού από τις υπόλοιπες περιοχές του εγκεφάλου) χρησιμοποιήθηκε εκτεταμένα (π.χ.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Walter Freeman),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προκαλώντας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σοβαρές συναισθηματικές και κοινωνικές βλάβες: οι ασθενείς ηρεμούσαν αλλά βρίσκονταν σε 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συγχυση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γινονταν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συναισθηματικά απρόσφοροι ή εμφάνιζαν 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συμπεριφορική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παλινδρόμηση – πλέον η «ψυχοχειρουργική» αντιμετωπίζεται δυσμενώς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EFCD4F-9B81-8AEE-5F26-5E6C7FBF8614}"/>
              </a:ext>
            </a:extLst>
          </p:cNvPr>
          <p:cNvGrpSpPr/>
          <p:nvPr/>
        </p:nvGrpSpPr>
        <p:grpSpPr>
          <a:xfrm>
            <a:off x="6688533" y="425450"/>
            <a:ext cx="6450226" cy="3973556"/>
            <a:chOff x="6800335" y="-43277"/>
            <a:chExt cx="7008339" cy="46859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E897A2-E8FA-26B8-3806-EAEC436F4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5902" y="326055"/>
              <a:ext cx="4415309" cy="431664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E3FA10-B377-43AE-C550-B05B7425CCFC}"/>
                </a:ext>
              </a:extLst>
            </p:cNvPr>
            <p:cNvSpPr txBox="1"/>
            <p:nvPr/>
          </p:nvSpPr>
          <p:spPr>
            <a:xfrm>
              <a:off x="7685902" y="-43277"/>
              <a:ext cx="61227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Πρωτοταγής κινητικός φλοιός </a:t>
              </a:r>
              <a:endParaRPr lang="en-FR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3FDD9D-97C1-9B83-2118-19CEA3C8095F}"/>
                </a:ext>
              </a:extLst>
            </p:cNvPr>
            <p:cNvSpPr txBox="1"/>
            <p:nvPr/>
          </p:nvSpPr>
          <p:spPr>
            <a:xfrm>
              <a:off x="6800335" y="1838045"/>
              <a:ext cx="65799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Περιοχή </a:t>
              </a:r>
              <a:endPara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Broca</a:t>
              </a:r>
              <a:r>
                <a:rPr lang="en-GB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FR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BC8E57-D433-0698-63BD-FCA4A14E98A4}"/>
                </a:ext>
              </a:extLst>
            </p:cNvPr>
            <p:cNvSpPr txBox="1"/>
            <p:nvPr/>
          </p:nvSpPr>
          <p:spPr>
            <a:xfrm>
              <a:off x="7094839" y="1082050"/>
              <a:ext cx="65799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Προμετωπιαίος </a:t>
              </a:r>
              <a:endPara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φλοιός </a:t>
              </a:r>
              <a:endParaRPr lang="en-FR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25CE33AA-9017-9B15-7B4C-AF8562E27058}"/>
              </a:ext>
            </a:extLst>
          </p:cNvPr>
          <p:cNvSpPr/>
          <p:nvPr/>
        </p:nvSpPr>
        <p:spPr>
          <a:xfrm>
            <a:off x="6688533" y="1419822"/>
            <a:ext cx="2049067" cy="548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E5F76C4-0240-AF62-1910-85A14322FC30}"/>
              </a:ext>
            </a:extLst>
          </p:cNvPr>
          <p:cNvSpPr/>
          <p:nvPr/>
        </p:nvSpPr>
        <p:spPr>
          <a:xfrm>
            <a:off x="6096000" y="5740400"/>
            <a:ext cx="406400" cy="177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FD89AE-A04D-6D8D-F526-775A23BFB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177" y="4191000"/>
            <a:ext cx="5562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1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E7D35D-3A50-6493-ADB5-CD553D6B0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37" y="1266940"/>
            <a:ext cx="9241413" cy="3717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057D4-0050-2AAF-C8FB-A2EF163E6CF7}"/>
              </a:ext>
            </a:extLst>
          </p:cNvPr>
          <p:cNvSpPr txBox="1"/>
          <p:nvPr/>
        </p:nvSpPr>
        <p:spPr>
          <a:xfrm>
            <a:off x="911646" y="603041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Phineas Gage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27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04D79-9838-AC73-3314-4144925A7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F84B97-69B5-94CC-AE65-77E741A1C18C}"/>
              </a:ext>
            </a:extLst>
          </p:cNvPr>
          <p:cNvSpPr txBox="1"/>
          <p:nvPr/>
        </p:nvSpPr>
        <p:spPr>
          <a:xfrm>
            <a:off x="300038" y="936010"/>
            <a:ext cx="71374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Βρεγματικός Λοβός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Parietal Lobe)</a:t>
            </a:r>
            <a:endParaRPr lang="el-GR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n-GB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Βρίσκεται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πάνω από την πλάγια σχισμή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μεταξύ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της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κεντρικής αύλακας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 του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ινιακού λοβού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None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Πρωτοταγής σωματοαισθητικός φλοιός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primary somatosensory cortex)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 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μετακεντρική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έλικα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postcentral gyrus)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Επεξεργάζεται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αισθήσεις του δέρματος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(αφή, θερμότητα, πόνο) 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θέση/κίνηση του σώματος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Έχει δική του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αισθητηριακή αναπαράσταση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sensory homunculus)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περιοχές με μεγαλύτερη ευαισθησία έχουν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περισσότερο φλοιό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(π.χ. χείλη, χέρια).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526937-40C8-A366-1AB4-923CE5B16E00}"/>
              </a:ext>
            </a:extLst>
          </p:cNvPr>
          <p:cNvGrpSpPr/>
          <p:nvPr/>
        </p:nvGrpSpPr>
        <p:grpSpPr>
          <a:xfrm>
            <a:off x="7437438" y="655618"/>
            <a:ext cx="6051550" cy="4184670"/>
            <a:chOff x="7437438" y="655618"/>
            <a:chExt cx="6051550" cy="41846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E1BCCE-B50A-18BA-B75E-7CF9D4285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7438" y="1437291"/>
              <a:ext cx="3879850" cy="340299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C72212-DF70-99A6-ED19-9E2DB4732C20}"/>
                </a:ext>
              </a:extLst>
            </p:cNvPr>
            <p:cNvSpPr txBox="1"/>
            <p:nvPr/>
          </p:nvSpPr>
          <p:spPr>
            <a:xfrm>
              <a:off x="9812338" y="1856478"/>
              <a:ext cx="24511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Βρεγματικός </a:t>
              </a:r>
            </a:p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Λοβός </a:t>
              </a:r>
              <a:endParaRPr lang="en-FR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0519F2-C738-08B9-9AC2-EEDA45E242EF}"/>
                </a:ext>
              </a:extLst>
            </p:cNvPr>
            <p:cNvSpPr txBox="1"/>
            <p:nvPr/>
          </p:nvSpPr>
          <p:spPr>
            <a:xfrm>
              <a:off x="11037888" y="2967206"/>
              <a:ext cx="24511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Ινιακός</a:t>
              </a:r>
            </a:p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Λοβός </a:t>
              </a:r>
              <a:endParaRPr lang="en-FR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4B0FB7-9455-7205-8331-71803A10B620}"/>
                </a:ext>
              </a:extLst>
            </p:cNvPr>
            <p:cNvSpPr txBox="1"/>
            <p:nvPr/>
          </p:nvSpPr>
          <p:spPr>
            <a:xfrm>
              <a:off x="9812338" y="655618"/>
              <a:ext cx="202525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Πρωτοταγής </a:t>
              </a:r>
            </a:p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σωματοαισθητικός </a:t>
              </a:r>
            </a:p>
            <a:p>
              <a:r>
                <a:rPr lang="el-GR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φλοιός </a:t>
              </a:r>
              <a:endParaRPr lang="en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53368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41A21-2FAF-73A8-DC8E-72FEA3D75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65509A-EC59-9AB6-308B-7078774A85CA}"/>
              </a:ext>
            </a:extLst>
          </p:cNvPr>
          <p:cNvSpPr txBox="1"/>
          <p:nvPr/>
        </p:nvSpPr>
        <p:spPr>
          <a:xfrm>
            <a:off x="235744" y="736164"/>
            <a:ext cx="52726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Συνειρμικές Περιοχές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association areas)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Συνδυάζουν πληροφορίες από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όραση και αφή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για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αναγνώριση αντικειμένων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εντοπισμό μελών σώματος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αντίληψη χώρου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Βλάβη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στον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οπίσθιο βρεγματικό φλοιό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μπορεί να προκαλέσει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αμέλεια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/παραμέληση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neglect)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—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αγνόηση του μισού χώρου (πιο συχνά της αριστερής πλευράς, όταν η βλάβη είναι στο δεξί λοβό).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8D24A0-9E18-89A5-DEF1-66C9A912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406" y="0"/>
            <a:ext cx="2851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4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A3114-618F-203B-AC61-40009519C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E1E6DB-0C3D-2DAA-14D4-E5240A29ABF3}"/>
              </a:ext>
            </a:extLst>
          </p:cNvPr>
          <p:cNvSpPr txBox="1"/>
          <p:nvPr/>
        </p:nvSpPr>
        <p:spPr>
          <a:xfrm>
            <a:off x="0" y="110461"/>
            <a:ext cx="664252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Κροταφικός Λοβός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Temporal Lobe)</a:t>
            </a:r>
            <a:endParaRPr lang="el-GR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n-GB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Βρίσκεται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κάτω από την πλάγια σχισμή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χωρίζεται από τον μετωπιαίο και τον βρεγματικό λοβό.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Περιλαμβάνει: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Ακουστικός φλοιός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auditory cortex)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Λαμβάνει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ηχητικές πληροφορίες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από τα αυτιά.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Βρίσκεται στην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άνω έλικα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του κροταφικού λοβού, μέσα στην πλάγια σχισμή.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Περιοχή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Wernicke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οπίσθιο τμήμα του ακουστικού φλοιού):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Συνειρμική περιοχή που ερμηνεύει τον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προφορικό και γραπτό λόγο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Βλάβη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προκαλεί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αφασία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Wernicke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—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ομιλία είναι ρέουσα αλλά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 νόημα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με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δυσκολία κατανόησης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Συνδέεται με την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περιοχή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Broca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τον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κινητικό φλοιό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μέσω νευρωνικών οδών.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Κάτω κροταφικός φλοιός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inferior temporal cortex)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Απαραίτητος για την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οπτική αναγνώριση αντικειμένων και προσώπων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Βλάβη προκαλεί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οπτική αγνωσία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(δεν αναγνωρίζονται οικεία αντικείμενα με την όραση) ή 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προσωπαγνωσία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(αδυναμία αναγνώρισης προσώπων).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3514A-792B-A653-F874-64DD7158C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528" y="1217755"/>
            <a:ext cx="5692346" cy="37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81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DE6E7-7FE8-B7B2-3CCB-DCE137B2B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D4266C-50F3-B13A-39A5-E3932111DBE2}"/>
              </a:ext>
            </a:extLst>
          </p:cNvPr>
          <p:cNvSpPr txBox="1"/>
          <p:nvPr/>
        </p:nvSpPr>
        <p:spPr>
          <a:xfrm>
            <a:off x="200025" y="1214348"/>
            <a:ext cx="610076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 νευροχειρουργός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Penfield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(1955)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απέδειξε ότι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διέγερση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του κροταφικού φλοιού μπορεί να προκαλέσει αντιδράσεις που έμοιαζαν με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αναμνήσεις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αισθητηριακών εμπειριών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(π.χ. μουσική, φωνές, εικόνες).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Ερεθισμ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 των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πρωτοταγών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περιοχών προκαλούσε μόνο ανοργάνωτες αισθήσεις χωρίς νόημα (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π.χ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μυρμήγκιασμα,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φώς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phosphenes)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βουητά)</a:t>
            </a:r>
          </a:p>
          <a:p>
            <a:pPr algn="l"/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Αντίθετα ερεθισμός των συνειρμικών περιοχών στο 25% των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ασθενων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μουσική, οικείες φωνές, ή ξαναζούσαν ένα γεγονός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579A6-D1D1-2511-0700-9A4DD0068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385673"/>
            <a:ext cx="4891087" cy="500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85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7487A-F389-929A-D381-5B8AED170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CF17D6-FC04-35CD-E49C-25BA9EB8B716}"/>
              </a:ext>
            </a:extLst>
          </p:cNvPr>
          <p:cNvSpPr txBox="1"/>
          <p:nvPr/>
        </p:nvSpPr>
        <p:spPr>
          <a:xfrm>
            <a:off x="250032" y="629454"/>
            <a:ext cx="610076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Ινιακός Λοβός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Occipital Lobe)</a:t>
            </a:r>
            <a:endParaRPr lang="el-GR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n-GB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Βρίσκεται στο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οπίσθιο άκρο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του εγκεφάλου και περιέχει τον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οπτικό φλοιό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visual cortex)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Πρωτοταγής οπτικός φλοιός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primary visual area – V1)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Επεξεργάζεται τις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οπτικές πληροφορίες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που προέρχονται από τον αμφιβληστροειδή.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Διαθέτει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«χάρτη» του οπτικού πεδίου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γειτονικοί υποδοχείς του ματιού αντιστοιχούν σε γειτονικά κύτταρα του φλοιού.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Δευτερογενείς (συνειρμικές) οπτικές περιοχές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(V2, V3, V4, V5)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Αναλύουν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χρώμα, μορφή, κίνηση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Συνδυάζουν την οπτική πληροφορία με εκείνη του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κροταφικού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βρεγματικού λοβού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για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ανώτερη οπτική αντίληψη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/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60425-6CD3-6111-5CBD-F58BD4AF3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654" y="117617"/>
            <a:ext cx="5692346" cy="3733548"/>
          </a:xfrm>
          <a:prstGeom prst="rect">
            <a:avLst/>
          </a:prstGeom>
        </p:spPr>
      </p:pic>
      <p:pic>
        <p:nvPicPr>
          <p:cNvPr id="3074" name="Picture 2" descr="Visual Field Map Organization in Human Visual Cortex | IntechOpen">
            <a:extLst>
              <a:ext uri="{FF2B5EF4-FFF2-40B4-BE49-F238E27FC236}">
                <a16:creationId xmlns:a16="http://schemas.microsoft.com/office/drawing/2014/main" id="{D06FE71A-2248-18FE-11FE-CE962EA36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18" y="4240071"/>
            <a:ext cx="3361531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3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2851D-A6CE-2216-C1BD-E1E0A2A09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FD6054-4E6E-8F28-8A9C-BF75CDCD953D}"/>
              </a:ext>
            </a:extLst>
          </p:cNvPr>
          <p:cNvSpPr txBox="1"/>
          <p:nvPr/>
        </p:nvSpPr>
        <p:spPr>
          <a:xfrm>
            <a:off x="210064" y="1720840"/>
            <a:ext cx="1046243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νευρικό σύστημα διαιρείται σε:</a:t>
            </a:r>
          </a:p>
          <a:p>
            <a:pPr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Κεντρικό Νευρικό Σύστημα (ΚΝΣ)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εγκέφαλος + νωτιαίος μυελός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Περιφερικό Νευρικό Σύστημα (ΠΝΣ)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εξετάζεται ξεχωριστά</a:t>
            </a:r>
          </a:p>
          <a:p>
            <a:pPr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Νευρώνας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≠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Νεύρο</a:t>
            </a:r>
          </a:p>
          <a:p>
            <a:pPr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Νευρώνας: ένα μόνο κύτταρο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Νεύρο: δέσμη από άξονες (μόνο στο ΠΝΣ)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Στο ΚΝΣ, οι δέσμες αξόνων λέγονται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οδοί/δεσμίδες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tracts)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Ομάδες κυτταρικών σωμάτων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Στο ΚΝΣ →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πυρήνας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nucleus)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Στο ΠΝΣ →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γάγγλιο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ganglion)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Peripheral nervous system - Queensland Brain Institute - University of  Queensland">
            <a:extLst>
              <a:ext uri="{FF2B5EF4-FFF2-40B4-BE49-F238E27FC236}">
                <a16:creationId xmlns:a16="http://schemas.microsoft.com/office/drawing/2014/main" id="{B904D5F1-ABC2-AE63-1E9B-549BD2558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28" y="160636"/>
            <a:ext cx="4317808" cy="390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FFE8DC-4ABE-C3A2-EE3E-CAF7F0CEC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532" y="4906664"/>
            <a:ext cx="2667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5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C28C2-7426-FB98-7C04-34A10E47C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971597-045B-FE66-C777-27E7173A5D19}"/>
              </a:ext>
            </a:extLst>
          </p:cNvPr>
          <p:cNvSpPr txBox="1"/>
          <p:nvPr/>
        </p:nvSpPr>
        <p:spPr>
          <a:xfrm>
            <a:off x="457198" y="474345"/>
            <a:ext cx="1094422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Τέσσερις λοβοί του εγκεφάλου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Μετωπιαίος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frontal)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 –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κίνηση, λόγος, σχεδιασμός, έλεγχος παρορμήσεων.</a:t>
            </a:r>
          </a:p>
          <a:p>
            <a:pPr>
              <a:buFont typeface="+mj-lt"/>
              <a:buAutoNum type="arabicPeriod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Βρεγματικός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parietal)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 –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αφή, αισθητηριακή ολοκλήρωση, χωρική αντίληψη.</a:t>
            </a:r>
          </a:p>
          <a:p>
            <a:pPr>
              <a:buFont typeface="+mj-lt"/>
              <a:buAutoNum type="arabicPeriod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Κροταφικός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temporal)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 –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ακοή, γλώσσα, μνήμη, αναγνώριση αντικειμένων.</a:t>
            </a:r>
          </a:p>
          <a:p>
            <a:pPr>
              <a:buFont typeface="+mj-lt"/>
              <a:buAutoNum type="arabicPeriod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Ινιακός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occipital)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 –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όραση και οπτική επεξεργασία.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Κύριες λειτουργικές περιοχές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Κινητικός φλοιός → εκούσιες κινήσεις.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Σωματοαισθητικός φλοιός → δερματικές και σωματικές αισθήσεις.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Περιοχές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Broca &amp; Wernicke →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παραγωγή και κατανόηση λόγου.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Οπτικός και ακουστικός φλοιός → ανάλυση οπτικών/ηχητικών πληροφοριών.</a:t>
            </a:r>
          </a:p>
          <a:p>
            <a:pPr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Οργάνωση σε χάρτες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homunculi, visual maps):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 εγκέφαλος διατηρεί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τοπογραφική αναπαράσταση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του σώματος και του χώρου.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Προμετωπιαία λειτουργία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βασική για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συνείδηση, κοινωνική συμπεριφορά, ηθικές κρίσεις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Παραμέληση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neglect)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αγνωσία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δείχνουν τη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λειτουργική εξειδίκευση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ανεξαρτησία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των λοβών.</a:t>
            </a:r>
          </a:p>
          <a:p>
            <a:pP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πολυπλοκότητα και ο συντονισμός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των λοβών εξηγούν την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ανθρώπινη ευφυΐα και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συμπεριφορική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ευελιξία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704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9A690-BF7F-408A-F096-C5F3DBE92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C5AE5-748F-45B5-F748-53907E39D4ED}"/>
              </a:ext>
            </a:extLst>
          </p:cNvPr>
          <p:cNvSpPr txBox="1"/>
          <p:nvPr/>
        </p:nvSpPr>
        <p:spPr>
          <a:xfrm>
            <a:off x="0" y="0"/>
            <a:ext cx="61007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Θάλαμος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Thalamus)</a:t>
            </a:r>
            <a:endParaRPr lang="el-GR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n-GB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Βρίσκεται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κάτω από τις πλάγιες κοιλίες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Λειτουργία: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κεντρικός σταθμός μεταφοράς αισθητηριακών πληροφοριών (εκτός από την όσφρηση).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Αποστολή: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προβάλλει τα ερεθίσματα στους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αντίστοιχους 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φλοιϊκούς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τομείς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Διάχυτες προβολές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ενεργοποιούν τον φλοιό και συμβάλλουν στην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(δικτυωτός σχηματισμός)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Δομή: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δύο θάλαμοι (δεξιός και αριστερός).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90D14-9378-E597-7D7A-FDF51D209F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3" r="12818"/>
          <a:stretch>
            <a:fillRect/>
          </a:stretch>
        </p:blipFill>
        <p:spPr>
          <a:xfrm>
            <a:off x="5980589" y="361951"/>
            <a:ext cx="5968523" cy="4122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7CC28-22E3-F37C-270C-5D99A5A894F4}"/>
              </a:ext>
            </a:extLst>
          </p:cNvPr>
          <p:cNvSpPr txBox="1"/>
          <p:nvPr/>
        </p:nvSpPr>
        <p:spPr>
          <a:xfrm>
            <a:off x="94141" y="3132931"/>
            <a:ext cx="61293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Υποθάλαμος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Hypothalamus)</a:t>
            </a:r>
            <a:endParaRPr lang="el-GR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n-GB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Βρίσκεται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κάτω από τον θάλαμο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Ρυθμίζει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Συναισθήματα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(π.χ. φόβος, θυμός, ευχαρίστηση)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Παρακινήσεις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πείνα, δίψα, σεξουαλική συμπεριφορά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Ελέγχει το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Αυτόνομο Νευρικό Σύστημα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(ΑΝΣ).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Επιδρά στο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ενδοκρινικό σύστημα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μέσω του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ελέγχου της υπόφυσης (κύριος αδένας – οι ορμόνες της ελέγχουν άλλους αδένες στο σώμα)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Η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υπόφυση π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εριέχει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πολλούς πυρήνες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που επηρεάζουν τη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συμπεριφορά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732E0-DBFC-084F-B104-B318F2B86171}"/>
              </a:ext>
            </a:extLst>
          </p:cNvPr>
          <p:cNvSpPr txBox="1"/>
          <p:nvPr/>
        </p:nvSpPr>
        <p:spPr>
          <a:xfrm>
            <a:off x="6414532" y="4846639"/>
            <a:ext cx="61293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Επίφυση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Pineal Gland)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Μοναδική,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 ζευγαρωμένη δομή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πίσω από τον θάλαμο.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Εκκρίνει 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μελατονίνη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→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ρυθμίζει τον ύπνο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 κιρκάδιους/εποχικούς ρυθμούς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Ιστορικά θεωρήθηκε από τον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Καρτέσιο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ως η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«έδρα της ψυχής»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16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3703D-1801-9F25-065F-65BBE156B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42A56A-5AEA-BFD2-FD44-F0EE01FD27D4}"/>
              </a:ext>
            </a:extLst>
          </p:cNvPr>
          <p:cNvSpPr txBox="1"/>
          <p:nvPr/>
        </p:nvSpPr>
        <p:spPr>
          <a:xfrm>
            <a:off x="1971675" y="2690336"/>
            <a:ext cx="84153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θάλαμος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δρα ως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κόμβος αισθητηριακής μεταβίβασης και αφύπνισης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υποθάλαμος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ως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ρυθμιστής συναισθημάτων, κινήτρων και ορμονών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η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επίφυση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ως 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χρονιστής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του βιολογικού ρολογιού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7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54104-0EAC-BB7B-37F8-6DA1A1996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4FEDB6-236E-2BBC-EB0A-83C3756D7E40}"/>
              </a:ext>
            </a:extLst>
          </p:cNvPr>
          <p:cNvSpPr txBox="1"/>
          <p:nvPr/>
        </p:nvSpPr>
        <p:spPr>
          <a:xfrm>
            <a:off x="178594" y="193239"/>
            <a:ext cx="61007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Μεσολόβ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ιο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Corpus Callosum)</a:t>
            </a:r>
            <a:endParaRPr lang="el-GR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n-GB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Παχιά δέσμη νευρικών ινών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κάτω από την επιμήκη σχισμή.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Συνδέει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τα δύο εγκεφαλικά ημισφαίρια 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μεταφέρει πληροφορίες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μεταξύ τους.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Επιτρέπει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συντονισμό και ολοκλήρωση λειτουργιών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(αντίληψη, κίνηση, γλώσσα).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Πρόσθι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 σύνδεσμος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μικρότερη δέσμη διασταυρούμενων ινών.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6A9D7-04E3-6F73-0372-DCDE2171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3" r="12818"/>
          <a:stretch>
            <a:fillRect/>
          </a:stretch>
        </p:blipFill>
        <p:spPr>
          <a:xfrm>
            <a:off x="7272312" y="193239"/>
            <a:ext cx="4548213" cy="3141663"/>
          </a:xfrm>
          <a:prstGeom prst="rect">
            <a:avLst/>
          </a:prstGeom>
        </p:spPr>
      </p:pic>
      <p:pic>
        <p:nvPicPr>
          <p:cNvPr id="4098" name="Picture 2" descr="Microanalysis: A Corpus Callosum Pleads For Its Life">
            <a:extLst>
              <a:ext uri="{FF2B5EF4-FFF2-40B4-BE49-F238E27FC236}">
                <a16:creationId xmlns:a16="http://schemas.microsoft.com/office/drawing/2014/main" id="{756A3939-FBFF-FF7E-671D-818A9BD6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01" y="3183061"/>
            <a:ext cx="3060323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DADE5C-D99A-207A-42FE-3C3405DBA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4" y="3102222"/>
            <a:ext cx="3138887" cy="3755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0A8BC1-9F6F-3C1D-B8A9-4F8ED2CA8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028" y="3727542"/>
            <a:ext cx="4550378" cy="30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04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4B36-9935-0497-9BB2-245C8A557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40479C-7D55-C0C9-C9AF-86638549807D}"/>
              </a:ext>
            </a:extLst>
          </p:cNvPr>
          <p:cNvSpPr txBox="1"/>
          <p:nvPr/>
        </p:nvSpPr>
        <p:spPr>
          <a:xfrm>
            <a:off x="355996" y="612844"/>
            <a:ext cx="71163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Λειτουργική σημασία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Κάθε ημισφαίριο δέχεται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αισθητικές πληροφορίες από την αντίθετη πλευρά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του σώματος.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πληροφορίες αυτές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μοιράζονται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μέσω του </a:t>
            </a:r>
            <a:r>
              <a:rPr lang="el-GR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μεσολοβίου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Εξασφαλίζεται η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συνεργασία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μεταξύ των ημισφαιρίων για σύνθετες ενέργειες.</a:t>
            </a:r>
          </a:p>
          <a:p>
            <a:pPr algn="l">
              <a:buNone/>
            </a:pPr>
            <a:endParaRPr lang="en-US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Χειρουργική διατομή του μεσολόβιου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Callosotomy)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Εφαρμόζεται σε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επιληψία που η φαρμακευτική αγωγή δεν είναι αποτελεσματική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Αποτρέπει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τη διάδοση κρίσεων (ανεξέλεγκτης νευρωνικής δραστηριότητας) στο άλλο ημισφαίριο.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ασθενείς διατηρούν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βελτιωμένη ποιότητα ζωής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None/>
            </a:pPr>
            <a:endParaRPr lang="en-US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Ευρήματα από «διχασμένους εγκεφάλους»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(split brain)</a:t>
            </a:r>
          </a:p>
          <a:p>
            <a:pPr algn="l">
              <a:buNone/>
            </a:pPr>
            <a:endParaRPr lang="el-GR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Αριστερό ημισφαίριο: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γλώσσα, λογική, ανάλυση.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Δεξί ημισφαίριο: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χωρική αντίληψη, αναγνώριση προσώπων, μουσική.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μελέτες αυτές αποκάλυψαν τη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λειτουργική ασυμμετρία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του εγκεφάλου.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F288B-9461-C53B-5C6C-D725147E3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362" y="612844"/>
            <a:ext cx="4526679" cy="50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2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C62D6-C2FB-F513-29E8-67A5EC6C4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ABA79-1F99-5AF2-6101-5703846DD7DA}"/>
              </a:ext>
            </a:extLst>
          </p:cNvPr>
          <p:cNvSpPr txBox="1"/>
          <p:nvPr/>
        </p:nvSpPr>
        <p:spPr>
          <a:xfrm>
            <a:off x="2214563" y="2814637"/>
            <a:ext cx="86725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 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μεσολ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βιο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είναι η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κύρια «γέφυρα» επικοινωνίας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των δύο ημισφαιρίων·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 αυτό, ο εγκέφαλος λειτουργεί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 δύο ανεξάρτητα αλλά συμπληρωματικά συστήματα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καθένα με τις δικές του γνωστικές και αισθητηριακές εξειδικεύσεις.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44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BAA16-4A6A-069F-84DA-19F162918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D52388-1B71-BC2B-2C4B-759DD0AAAED7}"/>
              </a:ext>
            </a:extLst>
          </p:cNvPr>
          <p:cNvSpPr txBox="1"/>
          <p:nvPr/>
        </p:nvSpPr>
        <p:spPr>
          <a:xfrm>
            <a:off x="0" y="0"/>
            <a:ext cx="500062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κοιλίες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είναι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κοιλότητες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μέσα στον εγκέφαλο, κατάλοιπο της εμβρυϊκής σωληνοειδούς δομής του ΚΝΣ.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Είναι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γεμάτες με εγκεφαλονωτιαίο υγρό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CSF)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που: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Τροφοδοτεί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τον εγκέφαλο με θρεπτικά συστατικά.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Απομακρύνει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άχρηστες ουσίες.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Προστατεύει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μηχανικά τον εγκέφαλο (σαν απορροφητικό μαξιλάρι).</a:t>
            </a:r>
          </a:p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Κύριες κοιλίες:</a:t>
            </a:r>
          </a:p>
          <a:p>
            <a:pPr algn="l">
              <a:buFont typeface="+mj-lt"/>
              <a:buAutoNum type="arabicPeriod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Πλάγιες κοιλίες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Lateral ventricles):</a:t>
            </a: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Εκτείνονται σε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μετωπιαίο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ινιακό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κροταφικό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λοβό.</a:t>
            </a:r>
          </a:p>
          <a:p>
            <a:pPr algn="l">
              <a:buFont typeface="+mj-lt"/>
              <a:buAutoNum type="arabicPeriod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Τρίτη κοιλία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Third ventricle):</a:t>
            </a: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Μεταξύ των δύο θαλάμων και υποθαλάμων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Συνδέεται με τις πλάγιες κοιλίες.</a:t>
            </a:r>
          </a:p>
          <a:p>
            <a:pPr algn="l">
              <a:buFont typeface="+mj-lt"/>
              <a:buAutoNum type="arabicPeriod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Τέταρτη κοιλία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Fourth ventricle):</a:t>
            </a: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 οπίσθια περιοχή του εγκεφάλου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μεταξύ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στελέχους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παρεγκεφαλίδας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08DB7-C3CC-6F41-5B03-7B0B72176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538" y="223085"/>
            <a:ext cx="6805612" cy="5383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61A12E-D3FA-E0C1-9AA9-B403D08CDEB4}"/>
              </a:ext>
            </a:extLst>
          </p:cNvPr>
          <p:cNvSpPr txBox="1"/>
          <p:nvPr/>
        </p:nvSpPr>
        <p:spPr>
          <a:xfrm>
            <a:off x="145256" y="6211669"/>
            <a:ext cx="11901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κοιλίες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αποτελούν 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ενδοεγκεφαλικό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δίκτυο ροής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του εγκεφαλονωτιαίου υγρού, το οποίο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διατηρεί τη χημική ισορροπία, την προστασία και την καθαριότητα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του εγκεφάλου και του νωτιαίου μυελού.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8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5F5496-5CE4-09BD-2AD3-D8987D9335F3}"/>
              </a:ext>
            </a:extLst>
          </p:cNvPr>
          <p:cNvSpPr txBox="1"/>
          <p:nvPr/>
        </p:nvSpPr>
        <p:spPr>
          <a:xfrm>
            <a:off x="150019" y="504795"/>
            <a:ext cx="61007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 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μεσεγκέφαλος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επιτελεί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συντονιστικές και δευτερεύουσες λειτουργίες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για:</a:t>
            </a:r>
          </a:p>
          <a:p>
            <a:pPr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Όραση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(προσανατολισμός βλέμματος, άνω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διδύμια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- 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superior colliculi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Ακοή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(εντοπισμός ήχων, κάτω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διδύμια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inferior colliculi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Κίνηση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(μέλαινα ουσία, 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substantia nigra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 – προβάλλει στα βασικά γάγγλια για την απαρτίωση κινήσεων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Επιβράβευση και κίνητρα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(κοιλιακή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καλυπτρική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περιοχή -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ventral tegmental area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 – ενισχυτική δράση τροφής, σεξ, εθιστικών ουσιών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None/>
            </a:pP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Δικτυωτός σχηματισμός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reticular formation):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μέρος του βρίσκεται στο μέσο εγκέφαλο, ρυθμίζει ύπνο, αφύπνιση και προσοχή.</a:t>
            </a:r>
          </a:p>
          <a:p>
            <a:pPr>
              <a:buNone/>
            </a:pP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Υδραγωγός του εγκεφάλου: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συνδέει την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3η με την 4η κοιλία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επιτρέποντας τη ροή του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εγκεφαλονωτιαίου υγρού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σχήμα του μέσου εγκεφάλου είναι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σωληνοειδές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και μαζί με τον οπίσθιο εγκέφαλο σχηματίζει το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εγκεφαλικό στέλεχος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2F2F7-BEF9-90E1-6B2C-66146EB93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81" y="581055"/>
            <a:ext cx="6124111" cy="5772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F0998C-E1C1-6CB6-7C5B-AF8556B8760F}"/>
              </a:ext>
            </a:extLst>
          </p:cNvPr>
          <p:cNvSpPr txBox="1"/>
          <p:nvPr/>
        </p:nvSpPr>
        <p:spPr>
          <a:xfrm>
            <a:off x="10765631" y="3244334"/>
            <a:ext cx="2250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εγκεφαλικό στέλεχος</a:t>
            </a:r>
            <a:endParaRPr lang="en-F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FB7FD1-2381-3A11-F7D5-CB813EDDCA7A}"/>
              </a:ext>
            </a:extLst>
          </p:cNvPr>
          <p:cNvSpPr/>
          <p:nvPr/>
        </p:nvSpPr>
        <p:spPr>
          <a:xfrm>
            <a:off x="7650956" y="1573947"/>
            <a:ext cx="3114675" cy="498633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01095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40B06-0F46-DA03-5335-2ADDFEC5B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35D16-9A61-E6A1-9BF6-C4F2D1328751}"/>
              </a:ext>
            </a:extLst>
          </p:cNvPr>
          <p:cNvSpPr txBox="1"/>
          <p:nvPr/>
        </p:nvSpPr>
        <p:spPr>
          <a:xfrm>
            <a:off x="0" y="642938"/>
            <a:ext cx="732362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οπίσθιος εγκέφαλος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hindbrain)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αποτελείται από:</a:t>
            </a:r>
          </a:p>
          <a:p>
            <a:pPr algn="l">
              <a:buFont typeface="+mj-lt"/>
              <a:buAutoNum type="arabicPeriod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 γέφυρα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pons)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>
              <a:buFont typeface="+mj-lt"/>
              <a:buAutoNum type="arabicPeriod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 προμήκη μυελό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medulla)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</a:t>
            </a:r>
          </a:p>
          <a:p>
            <a:pPr algn="l">
              <a:buFont typeface="+mj-lt"/>
              <a:buAutoNum type="arabicPeriod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 παρεγκεφαλίδα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cerebellum)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+mj-lt"/>
              <a:buAutoNum type="arabicPeriod"/>
            </a:pPr>
            <a:endParaRPr lang="el-G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+mj-lt"/>
              <a:buAutoNum type="arabicPeriod"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+mj-lt"/>
              <a:buAutoNum type="arabicPeriod"/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γέφυρα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περιέχει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κέντρα που σχετίζονται με τον ύπνο και την αφύπνιση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τα οποία αποτελούν μέρος του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δικτυωτού σχηματισμού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None/>
            </a:pPr>
            <a:b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 δικτυωτός σχηματισμός είναι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σύνολο πολλών πυρήνων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που εκτείνονται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κατά μήκος του οπίσθιου και του μέσου εγκεφάλου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εκτός από τον ρόλο του στον ύπνο και την εγρήγορση, συμμετέχει: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στην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προσοχή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σε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κινητικές λειτουργίες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και στη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ρύθμιση του μυϊκού τόνου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 αντανακλαστικών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λέξη 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pons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σημαίνει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«γέφυρα»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στα λατινικά — και πράγματι, οι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ίνες της συνδέουν τα δύο ημισφαίρια της παρεγκεφαλίδας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καθώς 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ανώτερες περιοχές του εγκεφάλου με το εγκεφαλικό στέλεχος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CE691-DDBB-B8AA-BBD9-F78A79BD8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621" y="1957388"/>
            <a:ext cx="5032685" cy="4743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E25F41-A702-41FE-CBAE-0213BC4107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3" r="12818"/>
          <a:stretch>
            <a:fillRect/>
          </a:stretch>
        </p:blipFill>
        <p:spPr>
          <a:xfrm>
            <a:off x="8129588" y="157162"/>
            <a:ext cx="2662237" cy="18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EC2F9-9BC5-38CF-686D-D0E186118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63CA08-661C-C515-62C8-435A2B69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3" r="12818"/>
          <a:stretch>
            <a:fillRect/>
          </a:stretch>
        </p:blipFill>
        <p:spPr>
          <a:xfrm>
            <a:off x="7530878" y="0"/>
            <a:ext cx="4364355" cy="3014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FF0243-B34D-EB90-FB7E-CB78F70E6220}"/>
              </a:ext>
            </a:extLst>
          </p:cNvPr>
          <p:cNvSpPr txBox="1"/>
          <p:nvPr/>
        </p:nvSpPr>
        <p:spPr>
          <a:xfrm>
            <a:off x="135730" y="189131"/>
            <a:ext cx="677941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προμήκης μυελός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medulla)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σχηματίζει το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κατώτερο τμήμα του οπίσθιου εγκεφάλου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 περιέχει πυρήνες που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ελέγχουν ζωτικές λειτουργίες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όπως: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καρδιακή δραστηριότητα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αναπνοή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και άλλες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αυτόματες διεργασίες ζωής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None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παρεγκεφαλίδα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cerebellum)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είναι η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δεύτερη πιο χαρακτηριστική δομή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του εγκεφάλου.</a:t>
            </a:r>
            <a:b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Βρίσκεται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πίσω από το εγκεφαλικό στέλεχος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είναι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πτυχωμένη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διαιρεμένη κατά μήκος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όπως και τα εγκεφαλικά ημισφαίρια — εξ ου και το όνομά της («μικρός εγκέφαλος»).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Η κύρια λειτουργία της είναι η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βελτίωση και ρύθμιση των κινήσεων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που ξεκινούν από τον κινητικό φλοιό, ελέγχοντας την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ταχύτητα, ένταση και κατεύθυνσή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τους.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Βλάβες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στην παρεγκεφαλίδα προκαλούν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ασυντόνιστες κινήσεις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δυσκολία στο βάδισμα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που μπορεί να θυμίζει μέθη.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Συμμετέχει επίσης στην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κινητική μάθηση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καθώς και σε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γνωστικές διεργασίες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συναίσθημα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Παρά το μικρό της μέγεθος (περίπου όσο μια γροθιά), η παρεγκεφαλίδα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περιέχει περίπου το 70% των νευρώνων του εγκεφάλου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κάτι που υποδηλώνει ότι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λειτουργίες της είναι εξαιρετικά πολύπλοκες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 σε μεγάλο βαθμό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ανεξερεύνητες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56348-7978-4EFB-6AD3-1C9F13DC3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662" y="3051531"/>
            <a:ext cx="4038571" cy="38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412A2-A257-5828-4FD2-F152B3DE9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F11BD0-C20F-14AD-8A63-6B0B5E787C6A}"/>
              </a:ext>
            </a:extLst>
          </p:cNvPr>
          <p:cNvSpPr txBox="1"/>
          <p:nvPr/>
        </p:nvSpPr>
        <p:spPr>
          <a:xfrm>
            <a:off x="155394" y="751344"/>
            <a:ext cx="526922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ΚΝΣ αρχικά έχει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μορφή κοίλου σωλήνα:</a:t>
            </a:r>
          </a:p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αυτό το σχήμα διατηρείται κατά την ανάπτυξη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άνω άκρο του σωλήνα σχηματίζει τρεις διογκώσεις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προσθεγκέφαλος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forebrain)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μεσεγκέφαλος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midbrain)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οπίσθιος εγκέφαλο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hindbrain)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κάτω άκρο του σωλήνα →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Νωτιαίος μυελός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Κατά την ανάπτυξη: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Ο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προσθεγκέφαλος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μεγαλώνει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καλύπτει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τα κατώτερα τμήματα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Οι κατώτερες δομές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παραμένουν εσωτερικά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δεν είναι ορατές εξωτερικά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 ώριμος εγκέφαλος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αποκρύπτει/καλύπτει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τα βαθύτερα μέρη του ΚΝΣ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3A6D1-53B5-C4B6-492C-6E783263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174"/>
          <a:stretch>
            <a:fillRect/>
          </a:stretch>
        </p:blipFill>
        <p:spPr>
          <a:xfrm>
            <a:off x="5803557" y="1923706"/>
            <a:ext cx="6388443" cy="24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25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7EEC2-90C5-C786-78D5-7CA7AE5F7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57D5F2-BD80-2F9C-A952-C248871E4F9B}"/>
              </a:ext>
            </a:extLst>
          </p:cNvPr>
          <p:cNvSpPr txBox="1"/>
          <p:nvPr/>
        </p:nvSpPr>
        <p:spPr>
          <a:xfrm>
            <a:off x="871537" y="2376011"/>
            <a:ext cx="107156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Γενική αρχή</a:t>
            </a:r>
          </a:p>
          <a:p>
            <a:pPr algn="l">
              <a:buNone/>
            </a:pPr>
            <a:endParaRPr lang="el-GR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Ο εγκέφαλος λειτουργεί ως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δίκτυο 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αλληλοεξαρτώμενων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περιοχών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Καμία συμπεριφορά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δεν προκύπτει από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ένα μόνο σημείο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αλλά από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συντονισμένη δράση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πολλών δομών.</a:t>
            </a:r>
          </a:p>
        </p:txBody>
      </p:sp>
    </p:spTree>
    <p:extLst>
      <p:ext uri="{BB962C8B-B14F-4D97-AF65-F5344CB8AC3E}">
        <p14:creationId xmlns:p14="http://schemas.microsoft.com/office/powerpoint/2010/main" val="2402000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34676-8295-9BB9-8635-4D9DACE03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F884A0-18F8-B0DF-76AA-86E1AAF539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57" r="5937"/>
          <a:stretch>
            <a:fillRect/>
          </a:stretch>
        </p:blipFill>
        <p:spPr>
          <a:xfrm>
            <a:off x="4908729" y="127765"/>
            <a:ext cx="7283271" cy="3813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062DC-C267-46DC-25F3-B45FAFE303D3}"/>
              </a:ext>
            </a:extLst>
          </p:cNvPr>
          <p:cNvSpPr txBox="1"/>
          <p:nvPr/>
        </p:nvSpPr>
        <p:spPr>
          <a:xfrm>
            <a:off x="178594" y="127765"/>
            <a:ext cx="47968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 Νωτιαίος Μυελός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Spinal Cord)</a:t>
            </a:r>
          </a:p>
          <a:p>
            <a:pPr algn="l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νωτιαίος μυελός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είναι ένα 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καλωδιόμορφο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σύμπλεγμα νευρώνων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περίπου στο πάχος ενός δαχτύλου, που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μεταφέρει εντολές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από τον εγκέφαλο προς τους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μύες και τα όργανα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αισθητηριακές πληροφορίες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από το σώμα προς τον εγκέφαλο.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43083-4E73-4C1C-6866-AF39FA467D43}"/>
              </a:ext>
            </a:extLst>
          </p:cNvPr>
          <p:cNvSpPr txBox="1"/>
          <p:nvPr/>
        </p:nvSpPr>
        <p:spPr>
          <a:xfrm>
            <a:off x="178594" y="2790349"/>
            <a:ext cx="51220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Ελέγχει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ταχύτατες αντανακλαστικές αντιδράσεις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όπως το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τράβηγμα του χεριού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από μια καυτή επιφάνεια.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Περιέχει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γεννήτριες προτύπων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pattern generators)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που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συντονίζουν επαναλαμβανόμενες κινήσεις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όπως το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βάδισμα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FEA65-03A1-8199-EBE6-70B5AA486307}"/>
              </a:ext>
            </a:extLst>
          </p:cNvPr>
          <p:cNvSpPr txBox="1"/>
          <p:nvPr/>
        </p:nvSpPr>
        <p:spPr>
          <a:xfrm>
            <a:off x="5679281" y="3995678"/>
            <a:ext cx="61007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Δομή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Αντίθετη διάταξη με τον εγκέφαλο: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Λευκή ουσία εξωτερικά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(άξονες).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Φαιά ουσία εσωτερικά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(κυτταρικά σώματα).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Ραχιαία ρίζα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dorsal root):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είσοδος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αισθητικών νευρώνων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Περιέχει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ραχιαίο γάγγλιο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με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κυτταρικά σώματα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αισθητηρίων νευρώνων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μονόπολοι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Κοιλιακή ρίζα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ventral root):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έξοδος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κινητικών νευρώνων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δύο ρίζες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ενώνονται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 σχηματίζουν ένα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νωτιαίο νεύρο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που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βγαίνει ανάμεσα στους σπονδύλους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336EF-ED57-3419-4A3E-6AE5BE3A4486}"/>
              </a:ext>
            </a:extLst>
          </p:cNvPr>
          <p:cNvSpPr txBox="1"/>
          <p:nvPr/>
        </p:nvSpPr>
        <p:spPr>
          <a:xfrm>
            <a:off x="78582" y="5286376"/>
            <a:ext cx="50220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Λειτουργίες της φαιάς ουσίας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Αντανακλαστικά τόξα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(π.χ. απόσυρση από ερέθισμα).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Κεντρικά πρότυπα κίνησης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pattern generators)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για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αυτόματες κινήσεις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όπως βάδισμα.</a:t>
            </a:r>
          </a:p>
        </p:txBody>
      </p:sp>
    </p:spTree>
    <p:extLst>
      <p:ext uri="{BB962C8B-B14F-4D97-AF65-F5344CB8AC3E}">
        <p14:creationId xmlns:p14="http://schemas.microsoft.com/office/powerpoint/2010/main" val="1478777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44822-8921-73FB-A35B-1CF4FEAE8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A71648-098C-8C44-929E-4CC8196BE570}"/>
              </a:ext>
            </a:extLst>
          </p:cNvPr>
          <p:cNvSpPr txBox="1"/>
          <p:nvPr/>
        </p:nvSpPr>
        <p:spPr>
          <a:xfrm>
            <a:off x="3050381" y="2690336"/>
            <a:ext cx="6100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νωτιαίος μυελός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δεν είναι απλώς αγωγός σημάτων· αποτελεί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αυτόνομο κέντρο επεξεργασίας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ικανό να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παράγει ταχεία αντανακλαστικά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συντονισμένες κινήσεις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ενώ ταυτόχρονα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συνδέει τον εγκέφαλο με το υπόλοιπο σώμα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10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22705-C938-B3B3-D0F6-EEF730957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1FC5E4-169D-CDD9-3E29-847199E20908}"/>
              </a:ext>
            </a:extLst>
          </p:cNvPr>
          <p:cNvSpPr txBox="1"/>
          <p:nvPr/>
        </p:nvSpPr>
        <p:spPr>
          <a:xfrm>
            <a:off x="107156" y="411256"/>
            <a:ext cx="524542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Μηχανική Προστασία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Μήνιγγες: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τρεις μεμβράνες που περιβάλλουν τον εγκέφαλο και τον νωτιαίο μυελό.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Εγκεφαλονωτιαίο υγρό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CSF) –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μεταξύ 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μηνιγγών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και ΚΝΣ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Απορροφά κραδασμούς, μειώνει το πραγματικό βάρος του εγκεφάλου.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Παρέχει σταθερό περιβάλλον για τα νευρικά κύτταρα.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Ο εγκέφαλος “επιπλέει”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στο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CSF →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 πίεσης και πιθανότητας τραυματισμού.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6C175-BF71-4CCF-39D5-101D97D8E772}"/>
              </a:ext>
            </a:extLst>
          </p:cNvPr>
          <p:cNvSpPr txBox="1"/>
          <p:nvPr/>
        </p:nvSpPr>
        <p:spPr>
          <a:xfrm>
            <a:off x="107156" y="0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Προστασία του Κεντρικού Νευρικού Συστήματος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CNS)</a:t>
            </a:r>
            <a:endParaRPr lang="en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8C890F-3E6D-AB85-ACBC-052B8A246D1B}"/>
              </a:ext>
            </a:extLst>
          </p:cNvPr>
          <p:cNvSpPr txBox="1"/>
          <p:nvPr/>
        </p:nvSpPr>
        <p:spPr>
          <a:xfrm>
            <a:off x="107156" y="3592502"/>
            <a:ext cx="610076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Χημική Προστασία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Αιματοεγκεφαλικό</a:t>
            </a:r>
            <a:r>
              <a:rPr lang="el-GR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φραγμός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Blood-Brain Barrier):</a:t>
            </a: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Αποτρέπει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τη διέλευση τοξινών και ανεπιθύμητων ουσιών.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Επιτρέπει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μόνο μικρά ή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λιποδιαλυτά μόρια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O₂, CO₂,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φάρμακα).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Απαγορεύει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την ελεύθερη διέλευση 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υδατοδιαλυτών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ουσιών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αυτές μεταφέρονται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ενεργά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(π.χ. γλυκόζη, αμινοξέα, βιταμίνες).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Προστατεύει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από υπερβολικούς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νευροδιαβιβαστές του αίματος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(όπως </a:t>
            </a:r>
            <a:r>
              <a:rPr lang="el-GR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νοραδρεναλίνη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σε στρες).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707030-6042-9457-8C31-49E353C8D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00" y="3429000"/>
            <a:ext cx="4864100" cy="3403600"/>
          </a:xfrm>
          <a:prstGeom prst="rect">
            <a:avLst/>
          </a:prstGeom>
        </p:spPr>
      </p:pic>
      <p:pic>
        <p:nvPicPr>
          <p:cNvPr id="1026" name="Picture 2" descr="Βασικές Γνώσεις Ανατομίας του Εγκεφάλου">
            <a:extLst>
              <a:ext uri="{FF2B5EF4-FFF2-40B4-BE49-F238E27FC236}">
                <a16:creationId xmlns:a16="http://schemas.microsoft.com/office/drawing/2014/main" id="{839494CD-C55A-DFCF-AE11-30301E64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1" y="-36094"/>
            <a:ext cx="4304912" cy="344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6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5B16C-0FAC-0A42-56C2-C7EE31D5A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852830-DA7C-0F20-E275-0F2ABB38AC8C}"/>
              </a:ext>
            </a:extLst>
          </p:cNvPr>
          <p:cNvSpPr txBox="1"/>
          <p:nvPr/>
        </p:nvSpPr>
        <p:spPr>
          <a:xfrm>
            <a:off x="352873" y="931376"/>
            <a:ext cx="84551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προσθεγκέφαλος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- Κύριες δομές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Δύο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εγκεφαλικά ημισφαίρια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Θάλαμος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Υποθάλαμος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Εγκεφαλικός φλοιός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cortex)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Αποτελεί το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εξωτερικό στρώμα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των ημισφαιρίων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Είναι η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έδρα των ανώτερων γνωστικών λειτουργιών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όπως η σκέψη, η επίλυση προβλημάτων και η συνείδηση</a:t>
            </a:r>
          </a:p>
        </p:txBody>
      </p:sp>
    </p:spTree>
    <p:extLst>
      <p:ext uri="{BB962C8B-B14F-4D97-AF65-F5344CB8AC3E}">
        <p14:creationId xmlns:p14="http://schemas.microsoft.com/office/powerpoint/2010/main" val="249039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79BE9-5080-EA2F-E5FB-CC8FF404F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AE2DED-79A2-020F-8CA9-B88833CE7266}"/>
              </a:ext>
            </a:extLst>
          </p:cNvPr>
          <p:cNvSpPr txBox="1"/>
          <p:nvPr/>
        </p:nvSpPr>
        <p:spPr>
          <a:xfrm>
            <a:off x="281115" y="408449"/>
            <a:ext cx="702172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Τα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εγκεφαλικά ημισφαίρια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κυριαρχούν στην όψη και είναι μεγαλύτερα από εκείνα άλλων πρωτευόντων.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Διαχωρίζονται από την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επιμήκη σχισμή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· έχουν σχεδόν συμμετρική μορφή αλλά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λειτουργικές ασυμμετρίες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Κάθε ημισφαίριο: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Λαμβάνει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αισθητικά ερεθίσματα από την αντίθετη πλευρά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Ελέγχει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τις κινήσεις της αντίθετης πλευράς.</a:t>
            </a:r>
          </a:p>
          <a:p>
            <a:pPr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Δομή του φλοιού: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Έλικες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gyri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αύλακες ή σχισμές ανάλογα με το μέγεθός τους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sulci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ή 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fissures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Εξωτερικό στρώμα =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 φλοιός/φαιά ουσία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gray matter,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κυτταρικά σώματα νευρώνων).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Εσωτερικό =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λευκή ουσία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white matter,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μυελινωμένοι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άξονες).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1054A-36A7-15DB-810D-808F661C0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475" y="87173"/>
            <a:ext cx="3138887" cy="3755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81FD63-0970-A372-E940-BF55B145C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917" y="3721208"/>
            <a:ext cx="4550378" cy="30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2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C237-15EC-73D3-09E2-E5FD1CA6B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49ED8-C83E-568C-7FCC-0219C153A3D7}"/>
              </a:ext>
            </a:extLst>
          </p:cNvPr>
          <p:cNvSpPr txBox="1"/>
          <p:nvPr/>
        </p:nvSpPr>
        <p:spPr>
          <a:xfrm>
            <a:off x="95765" y="482070"/>
            <a:ext cx="371069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Πάχος φλοιού: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1.5–4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mm,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αλλά οι πτυχώσεις αυξάνουν τον όγκο τους -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τριπλασιάζουν την επιφάνεια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Νευρωνική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οργάνωση: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6 στρώματα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στιβάδες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(αισθητηριακά, συνειρμικά, κινητικά).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Οι στιβάδες έχουν διαφορές στη λειτουργία τους (π.χ.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στιβ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δα εισόδου/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στιβάδα εξόδου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πληροφορίας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Κάθετες στήλες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(cortical columns)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80–100 νευρώνων με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παρόμοια λειτουργία – παρέχουν κάθετη ενοποίηση των οριζόντιων στιβάδων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Οι στήλες είναι οι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βασικές μονάδες επεξεργασίας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του φλοιού – τα κύτταρα μιας στήλης έχουν παρόμοια λειτουργία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9EF46-3987-6F60-EE2C-88526F86DC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66" r="10060"/>
          <a:stretch>
            <a:fillRect/>
          </a:stretch>
        </p:blipFill>
        <p:spPr>
          <a:xfrm>
            <a:off x="6453074" y="287079"/>
            <a:ext cx="2795551" cy="1155965"/>
          </a:xfrm>
          <a:prstGeom prst="rect">
            <a:avLst/>
          </a:prstGeom>
        </p:spPr>
      </p:pic>
      <p:pic>
        <p:nvPicPr>
          <p:cNvPr id="2050" name="Picture 2" descr="Mini, macro and cortical column? - General Neuroscience - HTM Forum">
            <a:extLst>
              <a:ext uri="{FF2B5EF4-FFF2-40B4-BE49-F238E27FC236}">
                <a16:creationId xmlns:a16="http://schemas.microsoft.com/office/drawing/2014/main" id="{999602B2-4223-F613-C7FE-D7C45596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3044"/>
            <a:ext cx="6096001" cy="2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rtical Columns | NeuWrite San Diego">
            <a:extLst>
              <a:ext uri="{FF2B5EF4-FFF2-40B4-BE49-F238E27FC236}">
                <a16:creationId xmlns:a16="http://schemas.microsoft.com/office/drawing/2014/main" id="{B78157AB-2662-B044-BD37-4EDAF141D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47" y="10628"/>
            <a:ext cx="1631526" cy="18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rception Lecture Notes: LGN and V1">
            <a:extLst>
              <a:ext uri="{FF2B5EF4-FFF2-40B4-BE49-F238E27FC236}">
                <a16:creationId xmlns:a16="http://schemas.microsoft.com/office/drawing/2014/main" id="{FF520B89-0CAF-C5AF-167C-E81039C21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19" y="3753182"/>
            <a:ext cx="4172710" cy="31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7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471705-1F7E-F59C-10DA-9A38C925C70F}"/>
              </a:ext>
            </a:extLst>
          </p:cNvPr>
          <p:cNvSpPr txBox="1"/>
          <p:nvPr/>
        </p:nvSpPr>
        <p:spPr>
          <a:xfrm>
            <a:off x="350740" y="1059572"/>
            <a:ext cx="508186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Σημασία της πολυπλοκότητας: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πυκνότητα, οργάνωση και πτύχωση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είναι πιο καθοριστικές από το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μέγεθος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 πολυπλοκότητα και όχι το μέγεθος καθορίζουν τη νοητική ισχύ του εγκεφάλου </a:t>
            </a:r>
          </a:p>
          <a:p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π.χ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πιο ελικοειδείς και τα εγκεφαλικά ημισφαίρια μεγαλύτερα σε σχέση με κατώτερα μέρη του εγκεφάλου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ιεραρχική δομή του ΚΝΣ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αντικατοπτρίζει την αυξανόμενη 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πολυπλοκότητα στη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νευρωνική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δομή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από τον νωτιαίο μυελό έως τον φλοιό που σχετίζεται με την αυξανόμενη πολυπλοκότητα των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συμπεριφορών που ελέγχουν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182AC-2FBC-F6E4-AD0E-254BE9BA5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557" y="0"/>
            <a:ext cx="271686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F30994-E109-A996-D0AA-36BA1E98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426" y="1551111"/>
            <a:ext cx="3138887" cy="37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2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812E1-53DE-357C-C535-611915943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CD0E2-1E9E-586C-24B7-067DDA884167}"/>
              </a:ext>
            </a:extLst>
          </p:cNvPr>
          <p:cNvSpPr txBox="1"/>
          <p:nvPr/>
        </p:nvSpPr>
        <p:spPr>
          <a:xfrm>
            <a:off x="182263" y="864973"/>
            <a:ext cx="524235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Τέσσερις Λοβοί</a:t>
            </a:r>
          </a:p>
          <a:p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Τα εγκεφαλικά ημισφαίρια χωρίζονται σε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τέσσερις λοβούς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μετωπιαίος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frontal)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βρεγματικός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parietal)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ινιακός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occipital)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κροταφικός 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temporal)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καθένας από τους οποίους πήρε το όνομά του από το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οστό του κρανίου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που τον καλύπτει. Αυτοί οι διαχωρισμοί είναι εν μέρει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συμβατικοί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αλλά είναι 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πολύ χρήσιμοι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για τον εντοπισμό δομών και λειτουργιών.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CEEDB-95BA-2C0A-CA1B-283664E1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117" y="864973"/>
            <a:ext cx="6665883" cy="43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CD644-A4A4-EA3C-4374-C1B747576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8D0E20-D2AB-EF11-7907-BB60C526DF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26" r="17632"/>
          <a:stretch>
            <a:fillRect/>
          </a:stretch>
        </p:blipFill>
        <p:spPr>
          <a:xfrm>
            <a:off x="2804983" y="143914"/>
            <a:ext cx="6091881" cy="6714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7B7F64-444B-C0C6-9E3A-A3210B7EBB34}"/>
              </a:ext>
            </a:extLst>
          </p:cNvPr>
          <p:cNvSpPr txBox="1"/>
          <p:nvPr/>
        </p:nvSpPr>
        <p:spPr>
          <a:xfrm>
            <a:off x="457200" y="420130"/>
            <a:ext cx="20458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FR" dirty="0">
                <a:latin typeface="Calibri" panose="020F0502020204030204" pitchFamily="34" charset="0"/>
                <a:cs typeface="Calibri" panose="020F0502020204030204" pitchFamily="34" charset="0"/>
              </a:rPr>
              <a:t>nterior –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πρόσθιο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FR" dirty="0">
                <a:latin typeface="Calibri" panose="020F0502020204030204" pitchFamily="34" charset="0"/>
                <a:cs typeface="Calibri" panose="020F0502020204030204" pitchFamily="34" charset="0"/>
              </a:rPr>
              <a:t>Posterior –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οπίσθιο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FR" dirty="0">
                <a:latin typeface="Calibri" panose="020F0502020204030204" pitchFamily="34" charset="0"/>
                <a:cs typeface="Calibri" panose="020F0502020204030204" pitchFamily="34" charset="0"/>
              </a:rPr>
              <a:t>uperior –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άνω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FR" dirty="0">
                <a:latin typeface="Calibri" panose="020F0502020204030204" pitchFamily="34" charset="0"/>
                <a:cs typeface="Calibri" panose="020F0502020204030204" pitchFamily="34" charset="0"/>
              </a:rPr>
              <a:t>nferior –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κάτω</a:t>
            </a:r>
          </a:p>
          <a:p>
            <a:pPr algn="ctr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Dorsal –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ραχιαίο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Ventral -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κοιλιακό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C64AA-E8ED-29EF-65EF-D6C30940D133}"/>
              </a:ext>
            </a:extLst>
          </p:cNvPr>
          <p:cNvSpPr txBox="1"/>
          <p:nvPr/>
        </p:nvSpPr>
        <p:spPr>
          <a:xfrm>
            <a:off x="9128940" y="609600"/>
            <a:ext cx="21855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Medial </a:t>
            </a:r>
            <a:r>
              <a:rPr lang="en-FR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σο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/έσω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FR" dirty="0">
                <a:latin typeface="Calibri" panose="020F0502020204030204" pitchFamily="34" charset="0"/>
                <a:cs typeface="Calibri" panose="020F0502020204030204" pitchFamily="34" charset="0"/>
              </a:rPr>
              <a:t>ateral  –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πλάγιο/έξω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Dorsal –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ραχιαίο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Ventral -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κοιλιακό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9EDA3B-D78C-F849-2955-3E4053A50287}"/>
              </a:ext>
            </a:extLst>
          </p:cNvPr>
          <p:cNvSpPr txBox="1"/>
          <p:nvPr/>
        </p:nvSpPr>
        <p:spPr>
          <a:xfrm>
            <a:off x="3047625" y="6344754"/>
            <a:ext cx="12719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στεφανιαίο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B6C9C-5A91-B4C5-FE5C-D09B3E9F1452}"/>
              </a:ext>
            </a:extLst>
          </p:cNvPr>
          <p:cNvSpPr txBox="1"/>
          <p:nvPr/>
        </p:nvSpPr>
        <p:spPr>
          <a:xfrm>
            <a:off x="5252361" y="6488668"/>
            <a:ext cx="10225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οβελιαίο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197700-E1BA-1562-BDAA-B9896C8A402C}"/>
              </a:ext>
            </a:extLst>
          </p:cNvPr>
          <p:cNvSpPr txBox="1"/>
          <p:nvPr/>
        </p:nvSpPr>
        <p:spPr>
          <a:xfrm>
            <a:off x="7308275" y="6394866"/>
            <a:ext cx="10708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οριζόντιο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9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2931</Words>
  <Application>Microsoft Macintosh PowerPoint</Application>
  <PresentationFormat>Widescreen</PresentationFormat>
  <Paragraphs>356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Fanis Panagiotaropoulos</dc:creator>
  <cp:lastModifiedBy>Theofanis Panagiotaropoulos</cp:lastModifiedBy>
  <cp:revision>52</cp:revision>
  <dcterms:created xsi:type="dcterms:W3CDTF">2025-10-09T09:31:13Z</dcterms:created>
  <dcterms:modified xsi:type="dcterms:W3CDTF">2025-10-18T06:57:36Z</dcterms:modified>
</cp:coreProperties>
</file>