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1" r:id="rId2"/>
    <p:sldId id="272" r:id="rId3"/>
    <p:sldId id="301" r:id="rId4"/>
    <p:sldId id="273" r:id="rId5"/>
    <p:sldId id="302" r:id="rId6"/>
    <p:sldId id="303" r:id="rId7"/>
    <p:sldId id="304" r:id="rId8"/>
    <p:sldId id="305" r:id="rId9"/>
    <p:sldId id="306" r:id="rId10"/>
    <p:sldId id="308" r:id="rId11"/>
    <p:sldId id="307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20" r:id="rId22"/>
    <p:sldId id="351" r:id="rId23"/>
    <p:sldId id="318" r:id="rId24"/>
    <p:sldId id="319" r:id="rId25"/>
    <p:sldId id="321" r:id="rId26"/>
    <p:sldId id="322" r:id="rId27"/>
    <p:sldId id="323" r:id="rId28"/>
    <p:sldId id="324" r:id="rId29"/>
    <p:sldId id="325" r:id="rId30"/>
    <p:sldId id="326" r:id="rId31"/>
    <p:sldId id="334" r:id="rId32"/>
    <p:sldId id="338" r:id="rId33"/>
    <p:sldId id="335" r:id="rId34"/>
    <p:sldId id="336" r:id="rId35"/>
    <p:sldId id="337" r:id="rId36"/>
    <p:sldId id="330" r:id="rId37"/>
    <p:sldId id="329" r:id="rId38"/>
    <p:sldId id="328" r:id="rId39"/>
    <p:sldId id="339" r:id="rId40"/>
    <p:sldId id="340" r:id="rId41"/>
    <p:sldId id="341" r:id="rId42"/>
    <p:sldId id="342" r:id="rId43"/>
    <p:sldId id="343" r:id="rId44"/>
    <p:sldId id="344" r:id="rId45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56"/>
    <p:restoredTop sz="94756"/>
  </p:normalViewPr>
  <p:slideViewPr>
    <p:cSldViewPr snapToGrid="0">
      <p:cViewPr varScale="1">
        <p:scale>
          <a:sx n="96" d="100"/>
          <a:sy n="96" d="100"/>
        </p:scale>
        <p:origin x="200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E9984-DC1B-B47F-0CC6-66BD656C6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06F58F-9F12-2BE3-1F45-87E112968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3CC6B-557C-F246-14E5-075670882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2F786-E109-B243-B9EE-233E97AFF18B}" type="datetimeFigureOut">
              <a:rPr lang="en-FR" smtClean="0"/>
              <a:t>08/10/2025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42366-9324-7235-68F0-A076060ED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426A4-E10E-1490-B536-043A87BA1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941FB-B0F5-1E47-8219-287402BC477A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256630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E4D0B-D15F-0D20-C2F8-6D70BA98F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4A3A8-D384-02A0-3995-A8C2E543C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33121-A34A-2DEF-89D5-A0C0F62AE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2F786-E109-B243-B9EE-233E97AFF18B}" type="datetimeFigureOut">
              <a:rPr lang="en-FR" smtClean="0"/>
              <a:t>08/10/2025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64A3C-1938-E24F-502C-B60F0BD9A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0CC59-E8D0-4853-23CD-990279556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941FB-B0F5-1E47-8219-287402BC477A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65669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42F6C9-C2CF-3F82-7AFA-DA8DA9A0A0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A934C2-2A50-D040-A81A-4DD3381EF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A8DAD-6023-F9E2-7D98-92B46856F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2F786-E109-B243-B9EE-233E97AFF18B}" type="datetimeFigureOut">
              <a:rPr lang="en-FR" smtClean="0"/>
              <a:t>08/10/2025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6287F-E231-9468-059E-58C2C978C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6935E-8912-8C4D-CCD2-4D6C2C27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941FB-B0F5-1E47-8219-287402BC477A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051902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2E0EA-852D-6631-92A3-EF82D79F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3A11C-F5D8-A556-2736-F5601B723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06844-7EC4-2933-8CC9-425F8F47D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2F786-E109-B243-B9EE-233E97AFF18B}" type="datetimeFigureOut">
              <a:rPr lang="en-FR" smtClean="0"/>
              <a:t>08/10/2025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36837-414A-1AB4-DD35-D66252922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8BFA7-45CF-2FCF-F747-75E26BF04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941FB-B0F5-1E47-8219-287402BC477A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11860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759A7-A82E-CA47-875C-D024F035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5BC60-1BF7-4DBF-DAFF-71E502733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21A27-EBD2-27E9-6910-7AC6186DF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2F786-E109-B243-B9EE-233E97AFF18B}" type="datetimeFigureOut">
              <a:rPr lang="en-FR" smtClean="0"/>
              <a:t>08/10/2025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9F12A-E702-9FC4-74B5-F7D930712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47AFB-E2DA-DDC5-AF52-B6B93CB5F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941FB-B0F5-1E47-8219-287402BC477A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430765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5484C-A5C5-C200-54C9-59766CF9B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91EDD-3EAF-93D8-1F83-07E039AB61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6739B0-B249-A079-5643-0967228AE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CF727-9F03-FA75-4DDA-8C84BD4BE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2F786-E109-B243-B9EE-233E97AFF18B}" type="datetimeFigureOut">
              <a:rPr lang="en-FR" smtClean="0"/>
              <a:t>08/10/2025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D45363-846B-D4AB-41B4-34828D7BB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B7F892-0EB3-D4A8-BCFD-3B83C00D6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941FB-B0F5-1E47-8219-287402BC477A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653277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F0294-8672-F183-3EE9-987753E0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1AC68-BA5C-7ED6-56CA-20D5F6E2F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74EA27-6FAA-B950-B49B-BCEA31397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CDC9FA-D63B-64CC-E767-C4F192CB70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772599-2061-A4EE-B349-07012D3E59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A64550-8EAC-DAD1-4944-EE744AB2D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2F786-E109-B243-B9EE-233E97AFF18B}" type="datetimeFigureOut">
              <a:rPr lang="en-FR" smtClean="0"/>
              <a:t>08/10/2025</a:t>
            </a:fld>
            <a:endParaRPr lang="en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DB468B-C84C-E77F-8C54-83E92A98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56FC66-4A39-D358-B939-440A4F7FA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941FB-B0F5-1E47-8219-287402BC477A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676552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91A77-827A-D1D1-1C1C-70CF2F18B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950CA7-EE90-98B4-D252-4C45B7969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2F786-E109-B243-B9EE-233E97AFF18B}" type="datetimeFigureOut">
              <a:rPr lang="en-FR" smtClean="0"/>
              <a:t>08/10/2025</a:t>
            </a:fld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D1EB95-F2C7-6110-7941-5065CB5A9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62C9B8-F61A-F7B5-2EF9-36BBEA6EA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941FB-B0F5-1E47-8219-287402BC477A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41041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49ADC4-E06A-DD78-FC6B-758626AD6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2F786-E109-B243-B9EE-233E97AFF18B}" type="datetimeFigureOut">
              <a:rPr lang="en-FR" smtClean="0"/>
              <a:t>08/10/2025</a:t>
            </a:fld>
            <a:endParaRPr lang="en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4AC28E-10D7-995A-F4B7-10B0E72F0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D1662-F5E4-50B5-DDEE-34973FBAF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941FB-B0F5-1E47-8219-287402BC477A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401492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4A62C-3A82-51F5-F308-991B1587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F6795-5493-7361-1550-C74BCBDEE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5DBCD8-522F-1CD8-30C8-4CBDF2253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933F2-D92B-70BF-0504-A4248561C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2F786-E109-B243-B9EE-233E97AFF18B}" type="datetimeFigureOut">
              <a:rPr lang="en-FR" smtClean="0"/>
              <a:t>08/10/2025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996476-86DF-A88A-88AA-5E931731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E39FA7-7C75-42C6-C2E6-7AA50BEF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941FB-B0F5-1E47-8219-287402BC477A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4191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62885-C0B5-5224-B6E6-29E89B88D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BE9554-493A-6FB9-BA7E-E676FCD9DB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8A120F-F746-E6BE-47A5-DDD7F8D9A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70A7B-0601-2867-5364-AE1287C4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2F786-E109-B243-B9EE-233E97AFF18B}" type="datetimeFigureOut">
              <a:rPr lang="en-FR" smtClean="0"/>
              <a:t>08/10/2025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C0438-6B95-FD65-001B-C6CFD12F3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EC571-E13B-017F-5246-E0D4D2555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941FB-B0F5-1E47-8219-287402BC477A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622561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E4C87E-3B05-728B-3616-E3692F3EA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67349-9877-9F8B-471E-5460A3F4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4F4DE-8A39-99B6-8B75-82FB2738DB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62F786-E109-B243-B9EE-233E97AFF18B}" type="datetimeFigureOut">
              <a:rPr lang="en-FR" smtClean="0"/>
              <a:t>08/10/2025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336C3-7B34-3DA6-589F-FC44BD323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C056D-E227-FC28-F48B-5D3B4493AA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4941FB-B0F5-1E47-8219-287402BC477A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97562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B77CB6-CB87-198B-A7FC-6C5DB31F547E}"/>
              </a:ext>
            </a:extLst>
          </p:cNvPr>
          <p:cNvSpPr txBox="1"/>
          <p:nvPr/>
        </p:nvSpPr>
        <p:spPr>
          <a:xfrm>
            <a:off x="1010940" y="1562698"/>
            <a:ext cx="9747157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4800" b="1" dirty="0">
                <a:latin typeface="Calibri" panose="020F0502020204030204" pitchFamily="34" charset="0"/>
                <a:cs typeface="Calibri" panose="020F0502020204030204" pitchFamily="34" charset="0"/>
              </a:rPr>
              <a:t>Βιολογικές Βάσεις της Συμπεριφοράς</a:t>
            </a:r>
          </a:p>
          <a:p>
            <a:pPr algn="ctr"/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Φάνης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Παναγιωταρόπουλος</a:t>
            </a:r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Επίκουρος Καθηγητής Γνωστικής Νευροεπιστήμης</a:t>
            </a:r>
          </a:p>
          <a:p>
            <a:pPr algn="ctr"/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9.10.2025 </a:t>
            </a:r>
            <a:endParaRPr lang="en-F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172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515E67-CD83-4A93-8D36-A14DBEA02E91}"/>
              </a:ext>
            </a:extLst>
          </p:cNvPr>
          <p:cNvSpPr txBox="1"/>
          <p:nvPr/>
        </p:nvSpPr>
        <p:spPr>
          <a:xfrm>
            <a:off x="0" y="-26504"/>
            <a:ext cx="7792278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Μεμβράνη και τα Δυναμικά της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 πιο κρίσιμοι παράγοντες στην ικανότητα επικοινωνίας του νευρώνα</a:t>
            </a:r>
          </a:p>
          <a:p>
            <a:pPr algn="l">
              <a:buNone/>
            </a:pP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Δομή και ρόλος της μεμβράνης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κυτταρική μεμβράνη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είναι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εξαιρετικά λεπτή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(περίπου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 μικρόμετρα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και αποτελείται από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λιπίδια και πρωτεΐνες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μόριο λιπιδίου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έχει: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μια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υδρόφιλη (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υδατοδιαλυτή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κεφαλή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στραμμένη προς το ενδοκυτταρικό και 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εξωκυτταρικό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υγρό,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και μια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υδρόφοβη (μη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υδατοδιαλυτή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ουρά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στραμμένη προς τα μέσα, μακριά από το νερό.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 ουρές των μορίων “στρέφονται” μεταξύ τους, σχηματίζοντας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διπλοστιβάδα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λιπιδίων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που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περιβάλλει και συγκρατεί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το κύτταρο.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 μεμβράνη </a:t>
            </a: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δεν </a:t>
            </a:r>
            <a:r>
              <a:rPr lang="el-GR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συγκρατε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μόνο το κύτταρο, 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ελέγχει το περιβάλλον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μέσα και γύρω από το κύτταρο.</a:t>
            </a:r>
          </a:p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Επιλεκτική διαπερατότητα της μεμβράνης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Κάποιες ουσίες, όπως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νερό, οξυγόνο και διοξείδιο του άνθρακα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περνούν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ελεύθερα</a:t>
            </a: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μεταξύ </a:t>
            </a:r>
            <a:r>
              <a:rPr lang="el-GR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εξωκυττάριου</a:t>
            </a: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και </a:t>
            </a:r>
            <a:r>
              <a:rPr lang="el-GR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εσωκυττάριου</a:t>
            </a: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χώρου.</a:t>
            </a: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Άλλες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εμποδίζονται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ή περνούν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 μέσω πρωτεϊνικών διαύλων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που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ανοίγουν ή κλείνουν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υπό συγκεκριμένες συνθήκες.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Αυτή η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επιλεκτική διαπερατότητα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δημιουργεί το φαινόμενο της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πόλωσης - τη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διαφορά ηλεκτρικού φορτίου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ανάμεσα στο εσωτερικό και στο εξωτερικό του κυττάρου.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Η διαφορά ηλεκτρικού φορτίου/δυναμικού (όπως στα άκρα μιας μπαταρίας) ονομάζεται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τάση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voltage)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3BC7C9-79F5-CDF6-FAFD-98AB58721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607" y="1099464"/>
            <a:ext cx="4262393" cy="3260548"/>
          </a:xfrm>
          <a:prstGeom prst="rect">
            <a:avLst/>
          </a:prstGeom>
        </p:spPr>
      </p:pic>
      <p:pic>
        <p:nvPicPr>
          <p:cNvPr id="2052" name="Picture 4" descr="A schematic of a neuronal membrane. The membrane consists of a lipid... |  Download Scientific Diagram">
            <a:extLst>
              <a:ext uri="{FF2B5EF4-FFF2-40B4-BE49-F238E27FC236}">
                <a16:creationId xmlns:a16="http://schemas.microsoft.com/office/drawing/2014/main" id="{B8BFFA40-8CE6-6AA6-FFCD-0BDF59080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6"/>
          <a:stretch>
            <a:fillRect/>
          </a:stretch>
        </p:blipFill>
        <p:spPr bwMode="auto">
          <a:xfrm>
            <a:off x="8149092" y="4360012"/>
            <a:ext cx="4042908" cy="190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065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016F4-DA45-5A27-70EF-7E8DBA7C1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3F9392-45C1-9C58-A8D3-7DA6929F49B5}"/>
              </a:ext>
            </a:extLst>
          </p:cNvPr>
          <p:cNvSpPr txBox="1"/>
          <p:nvPr/>
        </p:nvSpPr>
        <p:spPr>
          <a:xfrm>
            <a:off x="0" y="0"/>
            <a:ext cx="6096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Δυναμικό Ηρεμίας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Resting Potential)</a:t>
            </a: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endParaRPr lang="en-GB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Το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δυναμικό ηρεμίας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είναι η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διαφορά φορτίου/τάση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ανάμεσα στο εσωτερικό και το εξωτερικό ενός νευρώνα όταν αυτός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 μεταδίδει σήμα (σε κατάσταση ηρεμίας δηλαδή)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Συνήθως είναι περίπου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–70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mV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κυμαίνεται μεταξύ –40 και –80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mV).</a:t>
            </a: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Το εσωτερικό του νευρώνα είναι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αρνητικά φορτισμένο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σε σχέση με το εξωτερικό.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Η τιμή αυτή, αν και μικρή (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π.χ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1,5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μπαταρία = 25 φορές μεγαλύτερη),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επαρκεί για τη μετάδοση πληροφοριών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365722-466B-0389-63E7-DB9C446B7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004" y="265043"/>
            <a:ext cx="6255996" cy="64638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61311C-2186-E469-5547-9786870B08BF}"/>
              </a:ext>
            </a:extLst>
          </p:cNvPr>
          <p:cNvSpPr txBox="1"/>
          <p:nvPr/>
        </p:nvSpPr>
        <p:spPr>
          <a:xfrm>
            <a:off x="0" y="4549676"/>
            <a:ext cx="597673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Ιόντα και </a:t>
            </a:r>
            <a:r>
              <a:rPr lang="el-GR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δυναμικ</a:t>
            </a:r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ηρεμίας</a:t>
            </a: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Η διαφορά φορτίου προέρχεται από την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άνιση κατανομή ιόντων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στις δύο πλευρές της μεμβράνης.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Εκτός κυττάρου: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κυριαρχούν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Na⁺ (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νάτριο)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και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Cl⁻ (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χλώριο)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Εντός κυττάρου: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κυριαρχούν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K⁺ (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κάλιο)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και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A⁻ (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αρνητικά φορτισμένα οργανικά ανιόντα – πρωτεΐνες και αμινοξέα)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Το εσωτερικό έχει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περισσότερα αρνητικά φορτία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άρα είναι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πολωμένο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αρνητικά.</a:t>
            </a:r>
          </a:p>
        </p:txBody>
      </p:sp>
    </p:spTree>
    <p:extLst>
      <p:ext uri="{BB962C8B-B14F-4D97-AF65-F5344CB8AC3E}">
        <p14:creationId xmlns:p14="http://schemas.microsoft.com/office/powerpoint/2010/main" val="2832771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34D90DE-E2BC-296C-3EA4-D5C070133854}"/>
              </a:ext>
            </a:extLst>
          </p:cNvPr>
          <p:cNvSpPr txBox="1"/>
          <p:nvPr/>
        </p:nvSpPr>
        <p:spPr>
          <a:xfrm>
            <a:off x="159026" y="95432"/>
            <a:ext cx="5658678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Δυνάμεις που επηρεάζουν τα ιόντα</a:t>
            </a:r>
          </a:p>
          <a:p>
            <a:pPr algn="l"/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 φυσικές δυνάμεις καθορίζουν την κίνηση των ιόντων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(δουλεύουν ουσιαστικά για να εξισορροπήσουν τη θέση των ιόντων):</a:t>
            </a:r>
          </a:p>
          <a:p>
            <a:pPr algn="l"/>
            <a:endParaRPr lang="el-GR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Διάχυση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diffusion):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τα ιόντα κινούνται προς την περιοχή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χαμηλότερης συγκέντρωσης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Ηλεκτροστατική πίεση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electrostatic pressure):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τα ιόντα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απωθούνται από την πλευρά που έχει την ίδια φόρτιση με αυτά</a:t>
            </a: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και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προσελκύονται από την αντίθετα φορτισμένη πλευρά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Παρά αυτές τις δυνάμεις, η μεμβράνη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παραμένει πολωμένη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λόγω: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αδυναμίας των μεγάλων οργανικών ανιόντων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A⁻)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να περάσουν τη μεμβράνη (με αποτέλεσμα να απωθούνται τα </a:t>
            </a: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αρνητικά φορτισμένα  </a:t>
            </a:r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Cl⁻</a:t>
            </a:r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και της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επιλεκτικής λειτουργίας των διαύλων ιόντων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(μόνο συγκεκριμένα ιόντα μπορούν να περάσουν).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B6D2E2-F9EB-7647-7402-D40265BC8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78446"/>
            <a:ext cx="5923722" cy="434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04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03CAFE-4942-F9BB-991B-4952127DE8C2}"/>
              </a:ext>
            </a:extLst>
          </p:cNvPr>
          <p:cNvSpPr txBox="1"/>
          <p:nvPr/>
        </p:nvSpPr>
        <p:spPr>
          <a:xfrm>
            <a:off x="265043" y="825815"/>
            <a:ext cx="571168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 Αντλία Νατρίου-Καλίου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Sodium-Potassium Pump)</a:t>
            </a: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endParaRPr lang="en-GB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πρωτεϊνικό σύμπλεγμα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που μεταφέρει ενεργά: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ιόντα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Na⁺ 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προς τα έξω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 ιόντα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K⁺ 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προς τα μέσα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Διατηρεί το εσωτερικό του νευρώνα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πιο αρνητικό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από το εξωτερικό.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Καταναλώνει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ενέργεια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ATP)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—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περίπου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40% της συνολικής ενέργειας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του νευρώνα.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Ο ρόλος της είναι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κρίσιμος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καθώς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διατηρεί το δυναμικό ηρεμίας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προετοιμάζει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το κύτταρο για το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δυναμικό ενέργειας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action potential)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δηλαδή το κύριο σήμα του νευρικού συστήματος.</a:t>
            </a:r>
          </a:p>
        </p:txBody>
      </p:sp>
      <p:pic>
        <p:nvPicPr>
          <p:cNvPr id="5" name="Picture 4" descr="Resting potential - Wikipedia">
            <a:extLst>
              <a:ext uri="{FF2B5EF4-FFF2-40B4-BE49-F238E27FC236}">
                <a16:creationId xmlns:a16="http://schemas.microsoft.com/office/drawing/2014/main" id="{9B556F53-FA54-DE11-4B1B-259113A4F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919" y="2704836"/>
            <a:ext cx="3947160" cy="236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sting potential of a neuron | GetBodySmart">
            <a:extLst>
              <a:ext uri="{FF2B5EF4-FFF2-40B4-BE49-F238E27FC236}">
                <a16:creationId xmlns:a16="http://schemas.microsoft.com/office/drawing/2014/main" id="{81BC113D-D568-4FBC-01C7-6A3F5749E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0" b="57915"/>
          <a:stretch>
            <a:fillRect/>
          </a:stretch>
        </p:blipFill>
        <p:spPr bwMode="auto">
          <a:xfrm>
            <a:off x="8007535" y="825815"/>
            <a:ext cx="3657691" cy="155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783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E451C1A-7A60-7847-FD57-17D68FEE94AA}"/>
              </a:ext>
            </a:extLst>
          </p:cNvPr>
          <p:cNvSpPr txBox="1"/>
          <p:nvPr/>
        </p:nvSpPr>
        <p:spPr>
          <a:xfrm>
            <a:off x="198783" y="214705"/>
            <a:ext cx="60960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Δίαυλοι Ιόντων και Τοπικά Δυναμικά</a:t>
            </a:r>
          </a:p>
          <a:p>
            <a:pPr algn="l">
              <a:buNone/>
            </a:pP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endParaRPr lang="el-GR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Δίαυλοι ιόντων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Ion Channels)</a:t>
            </a:r>
          </a:p>
          <a:p>
            <a:pPr algn="l"/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δίαυλοι ιόντων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είναι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πόροι στη μεμβράνη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που σχηματίζονται από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πρωτεΐνες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και επιτρέπουν τη ροή ιόντων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μεταξύ του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εξωκυττάριου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και του ενδοκυττάριου υγρού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l"/>
            <a:endParaRPr lang="el-GR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 βασικοί τύποι: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Χημικά ελεγχόμενοι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chemically gated):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ανοίγουν όταν προσδένονται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προσδέτες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(νευροδιαβιβαστές ή ορμόνες).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Ηλεκτρικά ελεγχόμενοι (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τασεοεξαρτώμενοι</a:t>
            </a:r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voltage-gated):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ανοίγουν όταν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αλλάζει το ηλεκτρικό δυναμικό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της μεμβράνης.</a:t>
            </a:r>
          </a:p>
        </p:txBody>
      </p:sp>
      <p:pic>
        <p:nvPicPr>
          <p:cNvPr id="6" name="Picture 5" descr="Resting potential - Wikipedia">
            <a:extLst>
              <a:ext uri="{FF2B5EF4-FFF2-40B4-BE49-F238E27FC236}">
                <a16:creationId xmlns:a16="http://schemas.microsoft.com/office/drawing/2014/main" id="{D55F5F40-76D8-DA67-D084-A654BF62A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919" y="2704836"/>
            <a:ext cx="3947160" cy="236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sting potential of a neuron | GetBodySmart">
            <a:extLst>
              <a:ext uri="{FF2B5EF4-FFF2-40B4-BE49-F238E27FC236}">
                <a16:creationId xmlns:a16="http://schemas.microsoft.com/office/drawing/2014/main" id="{B9A6F435-98F7-FA6A-3984-32D43DD7B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0" b="57915"/>
          <a:stretch>
            <a:fillRect/>
          </a:stretch>
        </p:blipFill>
        <p:spPr bwMode="auto">
          <a:xfrm>
            <a:off x="8007535" y="825815"/>
            <a:ext cx="3657691" cy="155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1102454-313A-4420-53D0-2F25FDC712B7}"/>
              </a:ext>
            </a:extLst>
          </p:cNvPr>
          <p:cNvSpPr/>
          <p:nvPr/>
        </p:nvSpPr>
        <p:spPr>
          <a:xfrm>
            <a:off x="7394713" y="2612071"/>
            <a:ext cx="1630017" cy="280806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E17CA9E-BC63-3FBE-2C01-1B66EA94A929}"/>
              </a:ext>
            </a:extLst>
          </p:cNvPr>
          <p:cNvSpPr/>
          <p:nvPr/>
        </p:nvSpPr>
        <p:spPr>
          <a:xfrm>
            <a:off x="10363200" y="2484950"/>
            <a:ext cx="1630017" cy="280806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205213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04D502-D024-656C-B308-00FEA9E94D84}"/>
              </a:ext>
            </a:extLst>
          </p:cNvPr>
          <p:cNvSpPr txBox="1"/>
          <p:nvPr/>
        </p:nvSpPr>
        <p:spPr>
          <a:xfrm>
            <a:off x="159026" y="79513"/>
            <a:ext cx="6162261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Τοπικά δυναμικά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Local Potentials)</a:t>
            </a:r>
          </a:p>
          <a:p>
            <a:pPr algn="l"/>
            <a:endParaRPr lang="el-GR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Ένας νευρώνας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διεγείρεται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από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σήματα σε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δενδρίτες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ή το κυτταρικό σώμα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που προέρχονται από άλλους νευρώνες ή αισθητηριακούς υποδοχείς.</a:t>
            </a:r>
          </a:p>
          <a:p>
            <a:pPr algn="l"/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Τα σήματα μπορεί να είναι: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Διεγερτικά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excitatory):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προκαλούν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μερική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εκπόλωση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δηλαδή μετατόπιση του δυναμικού προς το μηδέν.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Ανασταλτικά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inhibitory):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κάνουν το εσωτερικό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πιο αρνητικό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Ένα διεγερτικό σήμα προκαλεί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μερική </a:t>
            </a:r>
            <a:r>
              <a:rPr lang="el-GR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πόλωση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που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διαχέεται κατά μήκος της μεμβράνης, αλλά είναι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απομειούμενη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decremental)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—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εξασθενεί με την απόσταση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και επομένως δρα μόνο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 μικρές περιοχές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ια αυτό ονομάζεται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τοπικό δυναμικό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local potential)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el-GR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Ωστόσο: Αν το τοπικό δυναμικό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ξεπεράσει ένα κατώφλι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(~10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mV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πιο θετικό από το δυναμικό ηρεμίας), ενεργοποιεί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 ηλεκτρικά ελεγχόμενους διαύλους νατρίου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νευράξονα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προκαλεί ένα δυναμικό ενέργειας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D2429C-B3FC-B50A-AE0E-28A1C84D0A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86" r="16378"/>
          <a:stretch>
            <a:fillRect/>
          </a:stretch>
        </p:blipFill>
        <p:spPr>
          <a:xfrm>
            <a:off x="6440556" y="647057"/>
            <a:ext cx="5592418" cy="514938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E2EFC52-6C78-4A74-B5E6-65EE67B0623C}"/>
              </a:ext>
            </a:extLst>
          </p:cNvPr>
          <p:cNvCxnSpPr/>
          <p:nvPr/>
        </p:nvCxnSpPr>
        <p:spPr>
          <a:xfrm>
            <a:off x="8189843" y="18553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602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709B50-E94A-6FC8-0618-9EB4A5030FE2}"/>
              </a:ext>
            </a:extLst>
          </p:cNvPr>
          <p:cNvSpPr txBox="1"/>
          <p:nvPr/>
        </p:nvSpPr>
        <p:spPr>
          <a:xfrm>
            <a:off x="172278" y="207428"/>
            <a:ext cx="559241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Δυναμικά Ενέργειας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Action Potentials)</a:t>
            </a: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endParaRPr lang="en-GB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AutoNum type="arabicPeriod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Έναρξη και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εκπόλωση</a:t>
            </a: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AutoNum type="arabicPeriod"/>
            </a:pP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Το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δυναμικό ενέργειας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είναι μια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αιφνίδια </a:t>
            </a:r>
            <a:r>
              <a:rPr lang="el-GR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πόλωση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της μεμβράνης που επιτρέπει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επικοινωνία σε μεγάλες αποστάσεις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Στο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δυναμικό ηρεμίας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πολλά ιόντα νατρίου (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Na⁺)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συγκρατούνται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εκτός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του κυττάρου.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Όταν ένα ερέθισμα </a:t>
            </a:r>
            <a:r>
              <a:rPr lang="el-GR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πολώνει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τη μεμβράνη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οι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δίαυλοι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Na⁺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ανοίγουν, και το νάτριο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εισέρχεται μαζικά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 εσωτερικό του άξονα (περίπου 500 φορές ταχύτερα από το φυσιολογικό).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Το εσωτερικό γίνεται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θετικά φορτισμένο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(+30 έως +40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mV).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1845A2-B496-B3A1-1209-F360735E8E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86" r="16378"/>
          <a:stretch>
            <a:fillRect/>
          </a:stretch>
        </p:blipFill>
        <p:spPr>
          <a:xfrm>
            <a:off x="6440556" y="647057"/>
            <a:ext cx="5592418" cy="514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0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54C5EB-03C4-7FE5-EC30-B96ED27C3F35}"/>
              </a:ext>
            </a:extLst>
          </p:cNvPr>
          <p:cNvSpPr txBox="1"/>
          <p:nvPr/>
        </p:nvSpPr>
        <p:spPr>
          <a:xfrm>
            <a:off x="530086" y="884730"/>
            <a:ext cx="483704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Επαναπόλωση</a:t>
            </a: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Στο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απόγειο της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εκπόλωσης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οι δίαυλοι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Na⁺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απενεργοποιούνται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και κλείνουν.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Ταυτόχρονα,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ανοίγουν οι δίαυλοι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K⁺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επιτρέποντας στο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κάλιο να εξέλθει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λόγω ηλεκτρικής και συγκεντρωτικής πίεσης.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Η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έξοδος καλίου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επαναφέρει το δυναμικό στη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φυσιολογική αρνητική τιμή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και συχνά λίγο πιο κάτω (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υπερπόλωση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Η όλη διαδικασία διαρκεί περίπου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χιλιοστό του δευτερολέπτου (1 </a:t>
            </a:r>
            <a:r>
              <a:rPr lang="en-GB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5C40B7-2B06-75A1-9B70-77C138C70D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86" r="16378"/>
          <a:stretch>
            <a:fillRect/>
          </a:stretch>
        </p:blipFill>
        <p:spPr>
          <a:xfrm>
            <a:off x="6440556" y="647057"/>
            <a:ext cx="5592418" cy="514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41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F5F84A-9AA7-349F-E2F5-27572571D9FA}"/>
              </a:ext>
            </a:extLst>
          </p:cNvPr>
          <p:cNvSpPr txBox="1"/>
          <p:nvPr/>
        </p:nvSpPr>
        <p:spPr>
          <a:xfrm>
            <a:off x="429592" y="900694"/>
            <a:ext cx="544664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Μεταφορά του σήματος</a:t>
            </a:r>
          </a:p>
          <a:p>
            <a:pPr algn="l">
              <a:buNone/>
            </a:pP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Μόνο μια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λεπτή στοιβάδα ιόντων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συμμετέχει σε κάθε δυναμικό· στη συνέχεια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διαχέονται στο υγρό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 δυναμικό ηρεμίας αποκαθίσταται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Τα ιόντα επιστρέφουν στις αρχικές τους θέσεις μέσω της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αντλίας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Na⁺–K⁺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 οποία χρησιμοποιεί ενέργεια (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ATP).</a:t>
            </a: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Η </a:t>
            </a:r>
            <a:r>
              <a:rPr lang="el-GR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πόλωση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σε ένα σημείο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ενεργοποιεί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 γειτονικούς διαύλους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Na⁺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προκαλώντας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μια αλυσιδωτή αντίδραση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κατά μήκος του άξονα.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Το σήμα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 μετακινείται ως ύλη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αλλά ως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διαδοχικά γεγονότα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– όπως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σειρά από ντόμινο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242" name="Picture 2" descr="Action potential - Wikipedia">
            <a:extLst>
              <a:ext uri="{FF2B5EF4-FFF2-40B4-BE49-F238E27FC236}">
                <a16:creationId xmlns:a16="http://schemas.microsoft.com/office/drawing/2014/main" id="{0FD9E6DB-5D5A-9DD2-56DA-9BA71C895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287" y="1311965"/>
            <a:ext cx="5199121" cy="370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2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F8283C-E421-C690-772E-8EA2247B1730}"/>
              </a:ext>
            </a:extLst>
          </p:cNvPr>
          <p:cNvSpPr txBox="1"/>
          <p:nvPr/>
        </p:nvSpPr>
        <p:spPr>
          <a:xfrm>
            <a:off x="967409" y="1318017"/>
            <a:ext cx="98066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Κωδικοποίηση έντασης ερεθίσματος</a:t>
            </a:r>
          </a:p>
          <a:p>
            <a:pPr algn="l">
              <a:buNone/>
            </a:pP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Το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μέγεθος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του δυναμικού ενέργειας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 αλλάζει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με την ένταση του ερεθίσματος.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Η ένταση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κωδικοποιείται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με δύο τρόπους: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Πλήθος νευρώνων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που ενεργοποιούνται (οι πιο ευαίσθητοι πρώτα, οι λιγότεροι έπειτα).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Συχνότητα πυροδότησης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του ίδιου νευρώνα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8473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59CDC-B691-74B3-42D2-A4886A622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0D6D4E-157B-9342-C773-1BB2643C7E5A}"/>
              </a:ext>
            </a:extLst>
          </p:cNvPr>
          <p:cNvSpPr txBox="1"/>
          <p:nvPr/>
        </p:nvSpPr>
        <p:spPr>
          <a:xfrm>
            <a:off x="3694830" y="3001012"/>
            <a:ext cx="4802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ΝΕΥΡΩΝΙΚΑ ΘΕΜΕΛΙΑ ΤΗΣ ΣΥΜΠΕΡΙΦΟΡΑΣ</a:t>
            </a:r>
            <a:endParaRPr lang="en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310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0504B78-0ACC-3B60-5859-E41C0A9082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081059"/>
              </p:ext>
            </p:extLst>
          </p:nvPr>
        </p:nvGraphicFramePr>
        <p:xfrm>
          <a:off x="626165" y="1371600"/>
          <a:ext cx="10515600" cy="411480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353916763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53760144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5349223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Χαρακτηριστικό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Τοπικό Δυναμικό (</a:t>
                      </a:r>
                      <a:r>
                        <a:rPr lang="en-GB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 Potential)</a:t>
                      </a:r>
                      <a:endParaRPr lang="en-GB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Δυναμικό Ενέργειας (</a:t>
                      </a:r>
                      <a:r>
                        <a:rPr lang="en-GB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Action Potential)</a:t>
                      </a:r>
                      <a:endParaRPr lang="en-GB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3523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Έκταση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Μικρής εμβέλειας, εξασθενεί με την απόσταση (</a:t>
                      </a:r>
                      <a:r>
                        <a:rPr lang="en-GB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decremental)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Μεγάλης εμβέλειας, δεν εξασθενεί (</a:t>
                      </a:r>
                      <a:r>
                        <a:rPr lang="en-GB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nondecremental)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6505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Ένταση</a:t>
                      </a:r>
                      <a:endParaRPr lang="el-G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Βαθμιδωτό (</a:t>
                      </a:r>
                      <a:r>
                        <a:rPr lang="en-GB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graded):</a:t>
                      </a:r>
                      <a:r>
                        <a:rPr lang="en-GB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εξαρτάται από την ένταση του ερεθίσματος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Όλα ή τίποτα (</a:t>
                      </a:r>
                      <a:r>
                        <a:rPr lang="en-GB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all-or-none):</a:t>
                      </a:r>
                      <a:r>
                        <a:rPr lang="en-GB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συμβαίνει πλήρως ή καθόλου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31892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Κατώφλι ενεργοποίησης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Δεν υπάρχει σταθερό κατώφλι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Ενεργοποιείται μόνο όταν ξεπεραστεί το κατώφλι (~–60 </a:t>
                      </a:r>
                      <a:r>
                        <a:rPr lang="en-GB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mV)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70626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Μεταβλητότητα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Ποικίλει σε μέγεθος και διάρκεια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Πάντα ίδια ένταση και διάρκεια (~1 </a:t>
                      </a:r>
                      <a:r>
                        <a:rPr lang="en-GB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1069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Λειτουργία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Τοπική επεξεργασία πληροφοριών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Μεταβίβαση σήματος σε μεγάλες αποστάσεις μέσω του άξονα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923089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A80EE5D-5461-0E4A-4B30-2C258709514A}"/>
              </a:ext>
            </a:extLst>
          </p:cNvPr>
          <p:cNvSpPr txBox="1"/>
          <p:nvPr/>
        </p:nvSpPr>
        <p:spPr>
          <a:xfrm>
            <a:off x="2835965" y="31293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Τοπικό δυναμικό και δυναμικό ενέργειας</a:t>
            </a: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924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CD9EDC-ED91-5D99-BBAD-2820AE29836A}"/>
              </a:ext>
            </a:extLst>
          </p:cNvPr>
          <p:cNvSpPr txBox="1"/>
          <p:nvPr/>
        </p:nvSpPr>
        <p:spPr>
          <a:xfrm>
            <a:off x="143692" y="91440"/>
            <a:ext cx="6296864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Απόλυτη και Σχετική Περίοδος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Ανερεθιστότητας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Refractory Periods)</a:t>
            </a: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endParaRPr lang="en-GB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Απόλυτη περίοδος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ανερεθιστότητας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absolute refractory period):</a:t>
            </a:r>
            <a:endParaRPr lang="en-GB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Κατά τη διάρκεια της 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υπερπόλωσης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οι δίαυλοι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Na⁺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 μπορούν να ξανανοίξουν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 μπορεί να παραχθεί νέο δυναμικό ενέργειας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όσο ισχυρό κι αν είναι το ερέθισμα.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Σχετική περίοδος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ανερεθιστότητας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relative refractory period):</a:t>
            </a:r>
            <a:endParaRPr lang="en-GB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Λίγο μετά, οι δίαυλοι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Na⁺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αρχίζουν να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αποκαθίστανται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και ο νευρώνας μπορεί να πυροδοτήσει ξανά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 αν η </a:t>
            </a:r>
            <a:r>
              <a:rPr lang="el-GR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πόλωση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είναι ισχυρότερη από το συνηθισμένο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 συνολική διάρκεια των δύο περιόδων είναι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μερικά χιλιοστά του δευτερολέπτου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None/>
            </a:pP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Συνέπειες:</a:t>
            </a: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Περιορίζεται η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μέγιστη συχνότητα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εκπόλωσης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ενός νευρώνα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σε περίπου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200 δυναμικά ενέργειας ανά δευτερόλεπτο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Εξασφαλίζεται ότι το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σήμα μεταδίδεται μόνο προς μία κατεύθυνση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— από το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axon hillock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προς τα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τελικά άκρα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D2DCB4-360D-AECC-7971-8F956FAFA9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86" r="16378"/>
          <a:stretch>
            <a:fillRect/>
          </a:stretch>
        </p:blipFill>
        <p:spPr>
          <a:xfrm>
            <a:off x="6440556" y="647057"/>
            <a:ext cx="5592418" cy="514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17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72ED27-B2ED-14B3-9689-396157D8ABF3}"/>
              </a:ext>
            </a:extLst>
          </p:cNvPr>
          <p:cNvSpPr txBox="1"/>
          <p:nvPr/>
        </p:nvSpPr>
        <p:spPr>
          <a:xfrm>
            <a:off x="250698" y="2004681"/>
            <a:ext cx="116906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 διάδοση του δυναμικού ενέργειας</a:t>
            </a:r>
          </a:p>
          <a:p>
            <a:pPr algn="l">
              <a:buNone/>
            </a:pP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Το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ρεύμα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που παράγεται σε ένα τμήμα του άξονα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πυροδοτεί το επόμενο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τμήμα της μεμβράνης,</a:t>
            </a:r>
            <a:b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όπου οι δίαυλοι δεν είναι ακόμη σε περίοδο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ανερεθιστότητας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Έτσι, το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δυναμικό ενέργειας “ταξιδεύει” κατά μήκος του άξονα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μόνο προς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μία κατεύθυνση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Η διαδικασία είναι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αυτοαναγεννώμενη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και επιτρέπει τη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μετάδοση σε μεγάλες αποστάσεις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χωρίς απώλεια σήματος.</a:t>
            </a:r>
          </a:p>
        </p:txBody>
      </p:sp>
    </p:spTree>
    <p:extLst>
      <p:ext uri="{BB962C8B-B14F-4D97-AF65-F5344CB8AC3E}">
        <p14:creationId xmlns:p14="http://schemas.microsoft.com/office/powerpoint/2010/main" val="2938093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A2C879-FBF5-7768-3EBE-BCE47A5C3230}"/>
              </a:ext>
            </a:extLst>
          </p:cNvPr>
          <p:cNvSpPr txBox="1"/>
          <p:nvPr/>
        </p:nvSpPr>
        <p:spPr>
          <a:xfrm>
            <a:off x="0" y="0"/>
            <a:ext cx="1168841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Νευροτοξίνες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και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Λειτουργία</a:t>
            </a:r>
          </a:p>
          <a:p>
            <a:pPr algn="l">
              <a:buNone/>
            </a:pPr>
            <a:endParaRPr lang="el-GR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Τοξίνες που μπλοκάρουν τη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αγωγή</a:t>
            </a:r>
          </a:p>
          <a:p>
            <a:pPr algn="l">
              <a:buNone/>
            </a:pP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Το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fugu (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ψάρι-μπαλόνι)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περιέχει τη φυσική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τοξίνη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τετροδοτοξίνη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TTX)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Μπλοκάρει τους διαύλους νατρίου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Na⁺)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Αποτρέπει τη δημιουργία δυναμικού ενέργειας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άρα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 νευρώνες δεν μπορούν να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πυροδοτηθούν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 μικρές ποσότητες προκαλεί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μούδιασμα και μυρμήγκιασμα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 σε υψηλότερες,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παράλυση των αναπνευστικών μυών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— θανατηφόρα.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E1C6F7-0295-93CA-8A1F-DF94C5B73C94}"/>
              </a:ext>
            </a:extLst>
          </p:cNvPr>
          <p:cNvSpPr txBox="1"/>
          <p:nvPr/>
        </p:nvSpPr>
        <p:spPr>
          <a:xfrm>
            <a:off x="0" y="2907628"/>
            <a:ext cx="111450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Άλλες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νευροτοξίνες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στη φύση</a:t>
            </a:r>
          </a:p>
          <a:p>
            <a:pPr algn="l">
              <a:buNone/>
            </a:pP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Δηλητήρια φιδιών: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μπορούν να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μπλοκάρουν διαύλους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Na⁺, K⁺ 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Ca²⁺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διακόπτοντας τη 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επικοινωνία.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Δηλητήριο σκορπιών: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κάνει το αντίθετο —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κρατά ανοιχτούς τους διαύλους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Na⁺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παρατείνοντας το δυναμικό ενέργειας.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Όλα αυτά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διαταράσσουν τη φυσιολογική ροή ιόντων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και επομένως τη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λειτουργία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B20238-D5F7-4F5F-BB1F-7892416ADC85}"/>
              </a:ext>
            </a:extLst>
          </p:cNvPr>
          <p:cNvSpPr txBox="1"/>
          <p:nvPr/>
        </p:nvSpPr>
        <p:spPr>
          <a:xfrm>
            <a:off x="59634" y="5116782"/>
            <a:ext cx="1207273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Ιατρικές εφαρμογές: Αναισθητικά και έρευνα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Τοπικά αναισθητικά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(π.χ. 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λιδοκαΐνη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μπλοκάρουν τους διαύλους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Na⁺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εμποδίζοντας τη μετάδοση πόνου.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Γενικά αναισθητικά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ανοίγουν διαύλους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K⁺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προκαλώντας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υπερπόλωση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— έτσι μειώνεται η πιθανότητα πυροδότησης του νευρώνα.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Οι μηχανισμοί αυτοί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μιμούνται ή τροποποιούν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φυσικές διεργασίες με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ελεγχόμενο τρόπο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8776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F90CFA-287D-6B12-7CB5-CECE97053ACD}"/>
              </a:ext>
            </a:extLst>
          </p:cNvPr>
          <p:cNvSpPr txBox="1"/>
          <p:nvPr/>
        </p:nvSpPr>
        <p:spPr>
          <a:xfrm>
            <a:off x="469624" y="685803"/>
            <a:ext cx="60960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Οπτογενετική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Optogenetics): 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επανάσταση στη νευροεπιστήμη</a:t>
            </a:r>
          </a:p>
          <a:p>
            <a:pPr algn="l">
              <a:buNone/>
            </a:pP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Νέα τεχνική που επιτρέπει στους ερευνητές να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εισάγουν φωτοευαίσθητους διαύλους και υποδοχείς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σε νευρώνες.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Οι δίαυλοι αυτοί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ενεργοποιούνται ή απενεργοποιούνται από φως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συγκεκριμένου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μήκους κύματος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Έτσι, οι επιστήμονες μπορούν να: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ενεργοποιήσουν (διεγείρουν)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ή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αναστείλουν (καταστείλουν)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τη 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πυροδότηση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 ακρίβεια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χαρτογραφήσουν κυκλώματα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που εμπλέκονται σε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συμπεριφορές και γνωστικές λειτουργίες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και να αναπτύξουν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πιθανές θεραπευτικές εφαρμογές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(π.χ. για επιληψία, 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Πάρκινσον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κατάθλιψη).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EBF8ED-9815-D71A-4206-7472C471E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676" y="2038350"/>
            <a:ext cx="48387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25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1E9CEC-BFC4-D486-09A8-76FB0EE043D5}"/>
              </a:ext>
            </a:extLst>
          </p:cNvPr>
          <p:cNvSpPr txBox="1"/>
          <p:nvPr/>
        </p:nvSpPr>
        <p:spPr>
          <a:xfrm>
            <a:off x="3048000" y="3059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Γλοιακά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κύτταρα -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Μυελίνωση</a:t>
            </a: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092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strocytes have close morphological and functional associations with... |  Download Scientific Diagram">
            <a:extLst>
              <a:ext uri="{FF2B5EF4-FFF2-40B4-BE49-F238E27FC236}">
                <a16:creationId xmlns:a16="http://schemas.microsoft.com/office/drawing/2014/main" id="{07E2BCFA-572F-62AE-B10F-438E5EBE3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280" y="929389"/>
            <a:ext cx="3591720" cy="496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E5FB8C-830B-F878-D405-2BF8701AD479}"/>
              </a:ext>
            </a:extLst>
          </p:cNvPr>
          <p:cNvSpPr txBox="1"/>
          <p:nvPr/>
        </p:nvSpPr>
        <p:spPr>
          <a:xfrm>
            <a:off x="0" y="-2226"/>
            <a:ext cx="8700904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Αστροκύτταρα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Astrocytes)</a:t>
            </a:r>
          </a:p>
          <a:p>
            <a:pPr algn="l"/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Είναι 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μεγάλα </a:t>
            </a:r>
            <a:r>
              <a:rPr lang="el-GR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γλοιακά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κύτταρα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με 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στρογγυλό ή ακτινωτό σχήμα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Περιβάλλουν τους νευρώνες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και έρχονται σε 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στενή επαφή με τα αιμοφόρα αγγεία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του εγκεφάλου.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Διαθέτουν 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ειδικές απολήξεις (</a:t>
            </a: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end feet)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που επιτρέπουν τη 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μεταφορά ιόντων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μέσα από το αγγειακό τοίχωμα η ακόμα ελέγχουν την αγγειοδιαστολή ή αγγειοσυστολή! (εξυπηρετώντας </a:t>
            </a:r>
            <a:r>
              <a:rPr lang="el-GR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π.χ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την ομοιόσταση, τη διατήρηση δηλαδή της σταθερότητας των εσωτερικών συνθηκών του εγκεφάλου και την προσαρμογή της ροής του αίματος στην </a:t>
            </a:r>
            <a:r>
              <a:rPr lang="el-GR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δραστηριότητα –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neurovascular coupling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l-GR" sz="16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 </a:t>
            </a:r>
            <a:r>
              <a:rPr lang="el-GR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αιματοεγκεφαλικός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φραγμός (</a:t>
            </a: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Blood–Brain Barrier, BBB)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Τα </a:t>
            </a:r>
            <a:r>
              <a:rPr lang="el-GR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αστροκύτταρα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δημιουργούν τον </a:t>
            </a:r>
            <a:r>
              <a:rPr lang="el-GR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αιματοεγκεφαλικό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φραγμό (</a:t>
            </a: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BBB)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ένα 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φυσικό και χημικό φράγμα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μεταξύ του εγκεφαλικού ιστού και του αίματος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Εμποδίζει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τη διάχυση 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βακτηρίων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και 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μεγάλων υδρόφιλων μορίων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Επιτρέπει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τη διέλευση 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μικρών υδρόφοβων μορίων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(όπως 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O₂, CO₂, 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ορμόνες).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l-G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Έτσι, ο 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BBB </a:t>
            </a:r>
            <a:r>
              <a:rPr lang="el-G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προστατεύει το ΚΝΣ</a:t>
            </a:r>
            <a:r>
              <a:rPr lang="el-G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από </a:t>
            </a:r>
            <a:r>
              <a:rPr lang="el-G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τοξικές ουσίες και παθογόνους μικροοργανισμούς</a:t>
            </a:r>
            <a:r>
              <a:rPr lang="el-G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Πολλά 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φάρμακα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και </a:t>
            </a:r>
            <a:r>
              <a:rPr lang="el-GR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νευροδραστικοί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παράγοντες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(π.χ. </a:t>
            </a:r>
            <a:r>
              <a:rPr lang="el-GR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ντοπαμίνη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νοραδρεναλίνη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 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 μπορούν να διαπεράσουν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τον 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BBB.</a:t>
            </a:r>
          </a:p>
          <a:p>
            <a:pPr algn="l">
              <a:buNone/>
            </a:pPr>
            <a:endParaRPr lang="en-US" sz="16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Λειτουργικός ρόλος των </a:t>
            </a:r>
            <a:r>
              <a:rPr lang="el-GR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αστροκυττάρων</a:t>
            </a:r>
            <a:endParaRPr lang="el-GR" sz="16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Νεότερες έρευνες δείχνουν ότι τα </a:t>
            </a:r>
            <a:r>
              <a:rPr lang="el-GR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αστροκύτταρα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 είναι παθητικά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αλλά 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συμμετέχουν ενεργά στη </a:t>
            </a:r>
            <a:r>
              <a:rPr lang="el-GR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λειτουργία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Ανταποκρίνονται και 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απελευθερώνουν νευροδιαβιβαστές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και </a:t>
            </a:r>
            <a:r>
              <a:rPr lang="el-GR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νευροδραστικές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ουσίες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Ρυθμίζουν τη δύναμη των συνάψεων (</a:t>
            </a: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synaptic strength)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Πειράματα </a:t>
            </a:r>
            <a:r>
              <a:rPr lang="en-GB" sz="16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vivo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έδειξαν ότι όταν 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αναστέλλεται η δραστηριότητα των </a:t>
            </a:r>
            <a:r>
              <a:rPr lang="el-GR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αστροκυττάρων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η </a:t>
            </a:r>
            <a:r>
              <a:rPr lang="el-GR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δραστηριότητα αυξάνεται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γεγονός που υποστηρίζει ότι τα </a:t>
            </a:r>
            <a:r>
              <a:rPr lang="el-GR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αστροκύτταρα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μετριάζουν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τη </a:t>
            </a:r>
            <a:r>
              <a:rPr lang="el-GR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διέγερση (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Schummers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al., 2008).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Πιθανολογείται ότι 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ρυθμίζουν άμεσα ή έμμεσα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την </a:t>
            </a:r>
            <a:r>
              <a:rPr lang="el-GR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επαναπρόσληψη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νευροδιαβιβαστών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στις συνάψεις.</a:t>
            </a:r>
          </a:p>
        </p:txBody>
      </p:sp>
    </p:spTree>
    <p:extLst>
      <p:ext uri="{BB962C8B-B14F-4D97-AF65-F5344CB8AC3E}">
        <p14:creationId xmlns:p14="http://schemas.microsoft.com/office/powerpoint/2010/main" val="3221720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D1159E-230C-59E7-5023-AF4CD0C36FE4}"/>
              </a:ext>
            </a:extLst>
          </p:cNvPr>
          <p:cNvSpPr txBox="1"/>
          <p:nvPr/>
        </p:nvSpPr>
        <p:spPr>
          <a:xfrm>
            <a:off x="257943" y="1716010"/>
            <a:ext cx="505378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Μικρογλοιακά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κύτταρα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Microglia)</a:t>
            </a:r>
          </a:p>
          <a:p>
            <a:pPr algn="l">
              <a:buNone/>
            </a:pPr>
            <a:endParaRPr lang="en-GB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μικρά και ακανόνιστα σε σχήμα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κύτταρα.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Λειτουργούν ως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φαγοκύτταρα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καταβροχθίζουν και απομακρύνουν κατεστραμμένα κύτταρα και υπολείμματα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 αντίθεση με τους περισσότερους νευρώνες, τα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μικρογλοιακά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κύτταρα μπορούν να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πολλαπλασιάζονται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και στην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ενήλικη ζωή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όπως και άλλα 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γλοιακά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κύτταρα.</a:t>
            </a:r>
          </a:p>
        </p:txBody>
      </p:sp>
      <p:pic>
        <p:nvPicPr>
          <p:cNvPr id="3074" name="Picture 2" descr="Snapshot: What are Microglia? - National Ataxia Foundation">
            <a:extLst>
              <a:ext uri="{FF2B5EF4-FFF2-40B4-BE49-F238E27FC236}">
                <a16:creationId xmlns:a16="http://schemas.microsoft.com/office/drawing/2014/main" id="{EB9D2C18-32C2-6165-349E-5554ABAA1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455" y="1012723"/>
            <a:ext cx="6278602" cy="448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922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2E765-83AD-C6AE-7ADB-B80EBF053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3E428B-6154-2BE2-721A-F017B131DF41}"/>
              </a:ext>
            </a:extLst>
          </p:cNvPr>
          <p:cNvSpPr txBox="1"/>
          <p:nvPr/>
        </p:nvSpPr>
        <p:spPr>
          <a:xfrm>
            <a:off x="363998" y="474344"/>
            <a:ext cx="5732002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Ολιγοδενδροκύτταρα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και κύτταρα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Schwann –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Μυελίνη</a:t>
            </a: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Τα 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γλοιακά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κύτταρα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παράγουν τη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μυελίνη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μια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λιπώδη ουσία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που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μονώνει ηλεκτρικά τους άξονες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των νευρώνων.</a:t>
            </a: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Στο </a:t>
            </a:r>
            <a:r>
              <a:rPr lang="el-GR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κεντρικ</a:t>
            </a:r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νευρικό σύστημα (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ΚΝΣ)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η 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μυελίνη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σχηματίζεται από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ολιγοδενδροκύτταρα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(75% των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γλοιακών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κυττάρων του εγκεφάλου)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Στο περιφερικό νευρικό σύστημα (ΠΝΣ)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η 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μυελίνη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σχηματίζεται από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κύτταρα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Schwann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Η 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μυελίνη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δημιουργείται όταν τα κύτταρα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τυλίγουν με ομόκεντρο τρόπο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τη μεμβράνη τους γύρω από τον άξονα,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αποβάλλοντας το κυτταρόπλασμα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και αφήνοντας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πολλαπλά στρώματα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λιπιδικής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μεμβράνης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Η 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μυελίνη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Αποτρέπει την απώλεια ηλεκτρικού ρεύματος (μονωτικές ιδιότητες)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Αυξάνει την ταχύτητα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 απόσταση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μετάδοσης των νευρικών ώσεων κατά μήκος του άξονα.</a:t>
            </a:r>
          </a:p>
        </p:txBody>
      </p:sp>
      <p:pic>
        <p:nvPicPr>
          <p:cNvPr id="2050" name="Picture 2" descr="Oligodendrocytes?!? – The Science of Parkinson's">
            <a:extLst>
              <a:ext uri="{FF2B5EF4-FFF2-40B4-BE49-F238E27FC236}">
                <a16:creationId xmlns:a16="http://schemas.microsoft.com/office/drawing/2014/main" id="{793112DA-CE6A-6FD9-0065-9D500584D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638" y="1182787"/>
            <a:ext cx="5732002" cy="44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538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9C38F5-DFC8-B5D3-2885-5BC429827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85" y="437321"/>
            <a:ext cx="11958080" cy="601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68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6C3ED0-1369-7F16-41F2-7FEB71C8F19A}"/>
              </a:ext>
            </a:extLst>
          </p:cNvPr>
          <p:cNvSpPr txBox="1"/>
          <p:nvPr/>
        </p:nvSpPr>
        <p:spPr>
          <a:xfrm>
            <a:off x="3694830" y="3001012"/>
            <a:ext cx="4977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Επικοινωνία εντός του νευρικού συστήματος</a:t>
            </a:r>
            <a:endParaRPr lang="en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2C7F0-82E6-371B-BE1F-77697BE91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266" y="3769900"/>
            <a:ext cx="2563467" cy="268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57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D46F6A-451B-B365-7C45-30999AEDB1AE}"/>
              </a:ext>
            </a:extLst>
          </p:cNvPr>
          <p:cNvSpPr txBox="1"/>
          <p:nvPr/>
        </p:nvSpPr>
        <p:spPr>
          <a:xfrm>
            <a:off x="145078" y="989451"/>
            <a:ext cx="1167231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 ρόλος της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μυελίνης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και των κόμβων του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Ranvier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στην μετάδοση του δυναμικού ενέργειας κατά μήκος του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νευράξονα</a:t>
            </a: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endParaRPr lang="en-GB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Στους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μυελινωμένους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άξονες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η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παχιά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λιπιδική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θήκη της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μυελίνης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λειτουργεί ως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μονωτικό υλικό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αποτρέποντας απώλειες δυναμικού.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Έτσι, το ηλεκτρικό ρεύμα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“πηδά” από κόμβο σε κόμβο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(δηλαδή από έναν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κόμβο του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Ranvier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οπου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εντοπίζονται 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τασεοεξαρτώμενοι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δίαυλοι ιόντων - στον επόμενο),</a:t>
            </a:r>
            <a:b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 μια διαδικασία που λέγεται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αλματώδης αγωγή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saltatory conduction)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Αυτή η αγωγή κάνει τη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μετάδοση εξαιρετικά γρήγορη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ενεργειακά αποδοτική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Όταν η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μυελίνη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καταστρέφεται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όπως στη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σκλήρυνση κατά πλάκας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multiple sclerosis)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η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αγωγή των νευρικών ώσεων επιβραδύνεται ή διακόπτεται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5114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A2059-CCE6-9086-3961-B502300DE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5C4097-1BB0-2336-976A-360684706057}"/>
              </a:ext>
            </a:extLst>
          </p:cNvPr>
          <p:cNvSpPr txBox="1"/>
          <p:nvPr/>
        </p:nvSpPr>
        <p:spPr>
          <a:xfrm>
            <a:off x="249465" y="3198167"/>
            <a:ext cx="121647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Συναπτική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Διαβίβαση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(synaptic transmission)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ή πώς επικοινωνούν οι νευρώνες μεταξύ τους</a:t>
            </a:r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144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6DCC65-17F2-7174-D602-3EE60C647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187" y="319804"/>
            <a:ext cx="5398604" cy="6218392"/>
          </a:xfrm>
          <a:prstGeom prst="rect">
            <a:avLst/>
          </a:prstGeom>
        </p:spPr>
      </p:pic>
      <p:pic>
        <p:nvPicPr>
          <p:cNvPr id="4098" name="Picture 2" descr="Otto Loewi - Wikipedia">
            <a:extLst>
              <a:ext uri="{FF2B5EF4-FFF2-40B4-BE49-F238E27FC236}">
                <a16:creationId xmlns:a16="http://schemas.microsoft.com/office/drawing/2014/main" id="{3C5130B7-921A-F4B3-35C6-1CE68C91A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95" y="0"/>
            <a:ext cx="1194905" cy="168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FD036E-7171-B496-B805-9ED5E231394A}"/>
              </a:ext>
            </a:extLst>
          </p:cNvPr>
          <p:cNvSpPr txBox="1"/>
          <p:nvPr/>
        </p:nvSpPr>
        <p:spPr>
          <a:xfrm>
            <a:off x="1701799" y="135138"/>
            <a:ext cx="4142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Otto Loewi 1953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πειραματική απόδειξη της χημική διαβίβασης</a:t>
            </a:r>
            <a:endParaRPr lang="en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3B97BA-1F2A-7225-87CD-8ECA9B7B8C33}"/>
              </a:ext>
            </a:extLst>
          </p:cNvPr>
          <p:cNvSpPr txBox="1"/>
          <p:nvPr/>
        </p:nvSpPr>
        <p:spPr>
          <a:xfrm>
            <a:off x="0" y="1736882"/>
            <a:ext cx="7248941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Loewi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απομόνωσε δύο καρδιές βατράχων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κάθε μία με το 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πνευμονογαστρικό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νεύρο (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vagus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nerve)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της.</a:t>
            </a:r>
          </a:p>
          <a:p>
            <a:pPr>
              <a:buNone/>
            </a:pP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1η φάση: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Εφάρμοσε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ηλεκτρική διέγερση στο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πνευμονογαστρικό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νεύρο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 της πρώτης καρδιάς.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Η καρδιά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επιβράδυνε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 τον ρυθμό της.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Loewi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συνέλεξε το αλατούχο διάλυμα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 στο οποίο βρισκόταν η καρδιά, θεωρώντας ότι περιείχε τη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χημική ουσία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 που προκάλεσε την επιβράδυνση.</a:t>
            </a:r>
          </a:p>
          <a:p>
            <a:pPr>
              <a:buNone/>
            </a:pP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2η φάση: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Μετέφερε αυτό το διάλυμα στη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δεύτερη καρδιά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που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επιβράδυνε επίσης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Άρα η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επίδραση μεταφέρθηκε χημικά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όχι ηλεκτρικά.</a:t>
            </a:r>
          </a:p>
          <a:p>
            <a:pPr>
              <a:buNone/>
            </a:pP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3η φάση: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Διέγειρε το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επιταχυντικό νεύρο (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accelerator nerve)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της πρώτης καρδιάς, η οποία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επιτάχυνε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Το διάλυμα από αυτή τη φάση, όταν μεταφέρθηκε στη δεύτερη καρδιά,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επιτάχυνε και εκείνη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0546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E70FD3D-581D-96B4-CBA4-4F9CDFC4C820}"/>
              </a:ext>
            </a:extLst>
          </p:cNvPr>
          <p:cNvSpPr txBox="1"/>
          <p:nvPr/>
        </p:nvSpPr>
        <p:spPr>
          <a:xfrm>
            <a:off x="275844" y="507618"/>
            <a:ext cx="426413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επικοινωνούν μεταξύ τους, με τους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μύες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ή με τους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αδένες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μέσω των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συναπτικών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συνδέσεων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synapses)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και η μεταφορά του σήματος από το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τελικό άκρο του άξονα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axon terminal)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ενός νευρώνα προς τον επόμενο ονομάζεται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συναπτική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διαβίβαση/μετάδοση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synaptic transmission)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Υπάρχουν δύο κύριοι τύποι συνάψεων: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χημικές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ηλεκτρικές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οι οποίες χρησιμοποιούν πολύ διαφορετικούς μηχανισμούς </a:t>
            </a: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βίβασης.</a:t>
            </a:r>
            <a:endParaRPr lang="en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BA471C-37BA-BFEF-073D-8D50F5169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562" y="823408"/>
            <a:ext cx="3750367" cy="4091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DEFCE0-2B2A-B3ED-BC6F-D08D1A833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929" y="823408"/>
            <a:ext cx="3345069" cy="390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35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7DA6917-9F0C-82BA-AA67-BB8E95903179}"/>
              </a:ext>
            </a:extLst>
          </p:cNvPr>
          <p:cNvSpPr txBox="1"/>
          <p:nvPr/>
        </p:nvSpPr>
        <p:spPr>
          <a:xfrm>
            <a:off x="232410" y="213187"/>
            <a:ext cx="5656326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Χημική Διαβίβαση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Chemical Transmission)</a:t>
            </a: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endParaRPr lang="en-GB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 περισσότεροι νευρώνες μεταδίδουν το σήμα τους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απελευθερώνοντας χημικούς νευροδιαβιβαστές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neurotransmitters)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μέσα στο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συναπτικό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χάσμα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synaptic cleft)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—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 μικρό διάστημα ανάμεσα στους δύο νευρώνες:</a:t>
            </a:r>
          </a:p>
          <a:p>
            <a:pPr algn="l">
              <a:buNone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Άφιξη του δυναμικού ενέργειας:</a:t>
            </a:r>
            <a:b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Όταν το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δυναμικό ενέργειας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φτάσει στο τελικό άκρο του άξονα, προκαλεί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εκπόλωση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της μεμβράνης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Είσοδος ιόντων ασβεστίου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Ca²⁺):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 </a:t>
            </a:r>
            <a:r>
              <a:rPr lang="el-GR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πόλωση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ανοίγει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τασεοεξαρτώμενους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διαύλους ασβεστίου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επιτρέποντας την είσοδο ιόντων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Ca²⁺.</a:t>
            </a:r>
          </a:p>
          <a:p>
            <a:pPr algn="l"/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Ενωση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κυστιδίων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με τη μεμβράνη:</a:t>
            </a:r>
            <a:b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 αύξηση του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Ca²⁺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προκαλεί τη σύντηξη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συναπτικών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κυστιδίων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με τη μεμβράνη και την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απελευθέρωση των νευροδιαβιβαστών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στο χάσμα.</a:t>
            </a:r>
          </a:p>
          <a:p>
            <a:pPr algn="l"/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3,4. 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Διάχυση και δέσμευση στους υποδοχείς:</a:t>
            </a:r>
            <a:b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 νευροδιαβιβαστές διαχέονται στο χάσμα και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προσδένονται σε ειδικούς υποδοχείς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της 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μετασυναπτικής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μεμβράνης.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983348-9281-9453-1EF9-AA42E7EE7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964" y="237744"/>
            <a:ext cx="6150036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66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831D458-9329-5D76-FCAA-BA39D26DDA87}"/>
              </a:ext>
            </a:extLst>
          </p:cNvPr>
          <p:cNvSpPr txBox="1"/>
          <p:nvPr/>
        </p:nvSpPr>
        <p:spPr>
          <a:xfrm>
            <a:off x="177655" y="-79653"/>
            <a:ext cx="8293245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Είδη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μετασυναπτικών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υποδοχέων</a:t>
            </a:r>
          </a:p>
          <a:p>
            <a:pPr algn="l">
              <a:buNone/>
            </a:pP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Ιοντοτροπικοι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Δίαυλοι ιόντων που ελέγχονται από τον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προσδέτη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ligand-gated ion channels):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 νευροδιαβιβαστής (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προσδέτης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ανοίγει απευθείας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τον δίαυλο.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 ροή ιόντων προκαλεί </a:t>
            </a:r>
            <a:r>
              <a:rPr lang="el-GR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πόλωση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(διέγερση)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ή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υπερπόλωση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(αναστολή)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του 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μετασυναπτικού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νευρώνα.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 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υπερπόλωση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παράγει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ανασταλτικό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μετασυναπτικό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δυναμικό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IPSP).</a:t>
            </a: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l">
              <a:buFont typeface="+mj-lt"/>
              <a:buAutoNum type="arabicPeriod"/>
            </a:pPr>
            <a:endParaRPr lang="en-GB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Μεταβοτροπικοί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: Υποδοχείς συζευγμένοι με πρωτεΐνη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 (G protein–coupled receptors – GPCRs):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 δέσμευση του νευροδιαβιβαστή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ενεργοποιεί έμμεσα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βιοχημικά μονοπάτια.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πρωτεΐνες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λειτουργούν ως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μοριακοί διακόπτες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ενεργοποιώντας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ένζυμα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που παράγουν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δεύτερους αγγελιοφόρους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second messengers)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Αυτοί οι δεύτεροι αγγελιοφόροι πυροδοτούν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βιοχημικές αλυσιδωτές αντιδράσεις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οι οποίες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μεταβάλλουν τη λειτουργική κατάσταση του νευρώνα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 algn="l">
              <a:buFont typeface="+mj-lt"/>
              <a:buAutoNum type="arabicPeriod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Παράδειγμα:</a:t>
            </a:r>
            <a:b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επινεφρίνη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ή αδρεναλίνη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epinephrine)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δεσμεύεται σε έναν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GPCR →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ενεργοποιείται μια πρωτεΐνη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 →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ενεργοποιεί το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ένζυμο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αδενυλική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κυκλάση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adenylate cyclase)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μετατρέπει το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ATP 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cAMP (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κυκλικό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AMP)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cAMP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δρα ως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δεύτερος αγγελιοφόρος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τροποποιώντας τη λειτουργία του 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μετασυναπτικού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κυττάρου.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E096E7-F417-2046-E5BE-762A46D67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900" y="746447"/>
            <a:ext cx="37211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556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8658F-8A36-E4E8-4027-ADD09549E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1D8EAB-8F3F-3ACA-EA91-6F3B24050D31}"/>
              </a:ext>
            </a:extLst>
          </p:cNvPr>
          <p:cNvSpPr txBox="1"/>
          <p:nvPr/>
        </p:nvSpPr>
        <p:spPr>
          <a:xfrm>
            <a:off x="201168" y="1665446"/>
            <a:ext cx="119908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Ταχύτητα και Διάρκεια της Μετάδοσης</a:t>
            </a:r>
          </a:p>
          <a:p>
            <a:pPr algn="l">
              <a:buNone/>
            </a:pP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Ιοντοτροπικοί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υποδοχείς: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ελεγχόμενοι από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προσδέτες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δίαυλοι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ligand-gated)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προκαλούν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ταχεία σηματοδότηση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(σε μερικά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χιλιοστά του δευτερολέπτου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Μεταβοτροπικοί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GPCRs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λειτουργούν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πιο αργά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(σε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εκατοντάδες χιλιοστά του δευτερολέπτου έως δευτερόλεπτα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 αλλά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προκαλούν πιο μακροχρόνιες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τροποποιητικές επιδράσεις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στη δραστηριότητα του κυττάρου.</a:t>
            </a:r>
          </a:p>
          <a:p>
            <a:pPr>
              <a:buNone/>
            </a:pP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endParaRPr lang="en-GB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2650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0B491-1ECC-654E-B266-41F0A5AD3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A09239-C721-7F3F-D762-B5E1F09C3C25}"/>
              </a:ext>
            </a:extLst>
          </p:cNvPr>
          <p:cNvSpPr txBox="1"/>
          <p:nvPr/>
        </p:nvSpPr>
        <p:spPr>
          <a:xfrm>
            <a:off x="145773" y="143760"/>
            <a:ext cx="1175467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 και Αναστολή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Excitation &amp; Inhibition)</a:t>
            </a: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endParaRPr lang="en-GB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 δύο βασικές επιδράσεις της νευρωνικής διέγερσης</a:t>
            </a:r>
          </a:p>
          <a:p>
            <a:pPr algn="l"/>
            <a:endParaRPr lang="el-GR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άνοιγμα διαύλων ιόντων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στους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δενδρίτες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και στο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κυτταρικό σώμα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μπορεί να έχει δύο αποτελέσματα: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Μερική </a:t>
            </a:r>
            <a:r>
              <a:rPr lang="el-GR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πόλωση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υποπόλωση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GB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hypopolarization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  <a:endParaRPr lang="en-GB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 δυναμικό της μεμβράνης μετατοπίζεται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προς το μηδέν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(γίνεται λιγότερο αρνητικό).</a:t>
            </a: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διεγερτική επίδραση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excitatory)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καθώς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διευκολύνει την εμφάνιση δυναμικού ενέργειας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Υπερπόλωση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hyperpolarization):</a:t>
            </a:r>
            <a:endParaRPr lang="en-GB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 δυναμικό μετατοπίζεται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προς πιο αρνητικές τιμές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ανασταλτική επίδραση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inhibitory)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καθώς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κάνει λιγότερο πιθανή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την πυροδότηση δυναμικού ενέργειας.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17375E-2E06-7C0F-9395-5103ECBA401E}"/>
              </a:ext>
            </a:extLst>
          </p:cNvPr>
          <p:cNvSpPr txBox="1"/>
          <p:nvPr/>
        </p:nvSpPr>
        <p:spPr>
          <a:xfrm>
            <a:off x="132522" y="3879719"/>
            <a:ext cx="119269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 ρόλος της αναστολής</a:t>
            </a:r>
          </a:p>
          <a:p>
            <a:pPr algn="l">
              <a:buNone/>
            </a:pP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επιτρέπει την ενεργοποίηση του νευρώνα, αλλά η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αναστολή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είναι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εξίσου σημαντική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Αποτρέπει την υπερδιέγερση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των νευρωνικών δικτύων.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Επιτρέπει σύνθετη επικοινωνία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αφού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σήματα από διαφορετικές πηγές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μπορούν να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ενισχύουν ή να αλληλοαναιρούνται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Έλλειψη ανασταλτικών υποδοχέων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π.χ. για τον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GABA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μπορεί να προκαλέσει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ανεξέλεγκτη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δραστηριότητα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επιληπτικές κρίσεις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8022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02E9C-28D7-958C-D6C7-50AECA6C1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BB542D-888E-6CF2-F027-CDAF8DA923DC}"/>
              </a:ext>
            </a:extLst>
          </p:cNvPr>
          <p:cNvSpPr txBox="1"/>
          <p:nvPr/>
        </p:nvSpPr>
        <p:spPr>
          <a:xfrm>
            <a:off x="106017" y="132522"/>
            <a:ext cx="1191370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Παράγοντες που καθορίζουν αν το αποτέλεσμα είναι διεγερτικό ή ανασταλτικό</a:t>
            </a:r>
          </a:p>
          <a:p>
            <a:pPr algn="l">
              <a:buNone/>
            </a:pP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Εξαρτάται από: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Ποιος νευροδιαβιβαστής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απελευθερώνεται.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 τύπο των υποδοχέων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στο 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μετασυναπτικό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νευρώνα.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Ο ίδιος νευροδιαβιβαστής μπορεί να είναι: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Διεγερτικός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σε ένα σημείο του νευρικού συστήματος.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Ανασταλτικός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σε άλλο, ανάλογα με τον υποδοχέα.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B2B6D0E-3D26-9C39-666A-3F1021EA75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365706"/>
              </p:ext>
            </p:extLst>
          </p:nvPr>
        </p:nvGraphicFramePr>
        <p:xfrm>
          <a:off x="838200" y="4256598"/>
          <a:ext cx="10515600" cy="2468880"/>
        </p:xfrm>
        <a:graphic>
          <a:graphicData uri="http://schemas.openxmlformats.org/drawingml/2006/table">
            <a:tbl>
              <a:tblPr/>
              <a:tblGrid>
                <a:gridCol w="2628900">
                  <a:extLst>
                    <a:ext uri="{9D8B030D-6E8A-4147-A177-3AD203B41FA5}">
                      <a16:colId xmlns:a16="http://schemas.microsoft.com/office/drawing/2014/main" val="407653048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13645940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83032321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2821246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Τύπος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Περιγραφή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Μηχανισμός Ιοντικών Ροών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Αποτέλεσμα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30145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Διεγερτικό Μετασυναπτικό Δυναμικό (</a:t>
                      </a:r>
                      <a:r>
                        <a:rPr lang="en-GB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EPSP)</a:t>
                      </a:r>
                      <a:endParaRPr lang="en-GB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Υποπόλωση</a:t>
                      </a:r>
                      <a:r>
                        <a:rPr lang="el-G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— μερική </a:t>
                      </a:r>
                      <a:r>
                        <a:rPr lang="el-GR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εκπόλωση</a:t>
                      </a:r>
                      <a:r>
                        <a:rPr lang="el-G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της μεμβράνης.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Άνοιγμα </a:t>
                      </a:r>
                      <a:r>
                        <a:rPr lang="el-G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διαύλων </a:t>
                      </a:r>
                      <a:r>
                        <a:rPr lang="en-GB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Na⁺</a:t>
                      </a:r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l-G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εισροή θετικών ιόντων.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Αυξάνει την πιθανότητα δημιουργίας δυναμικού ενέργειας.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88228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Ανασταλτικό Μετασυναπτικό Δυναμικό (</a:t>
                      </a:r>
                      <a:r>
                        <a:rPr lang="en-GB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IPSP)</a:t>
                      </a:r>
                      <a:endParaRPr lang="en-GB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Υπερπόλωση — αύξηση αρνητικού φορτίου.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Άνοιγμα </a:t>
                      </a: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διαύλων </a:t>
                      </a:r>
                      <a:r>
                        <a:rPr lang="en-GB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K⁺</a:t>
                      </a:r>
                      <a:r>
                        <a:rPr lang="en-GB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έξοδος </a:t>
                      </a:r>
                      <a:r>
                        <a:rPr lang="en-GB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K⁺) </a:t>
                      </a: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ή </a:t>
                      </a:r>
                      <a:r>
                        <a:rPr lang="en-GB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Cl⁻</a:t>
                      </a:r>
                      <a:r>
                        <a:rPr lang="en-GB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(</a:t>
                      </a: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είσοδος </a:t>
                      </a:r>
                      <a:r>
                        <a:rPr lang="en-GB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Cl⁻).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Μειώνει την πιθανότητα δημιουργίας δυναμικού ενέργειας.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497448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F1CE5F6-EA23-9000-FE31-D4865BDA4ACC}"/>
              </a:ext>
            </a:extLst>
          </p:cNvPr>
          <p:cNvSpPr txBox="1"/>
          <p:nvPr/>
        </p:nvSpPr>
        <p:spPr>
          <a:xfrm>
            <a:off x="5565913" y="3056355"/>
            <a:ext cx="1392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Μηχανισμός</a:t>
            </a:r>
            <a:endParaRPr lang="en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13AACB42-EAFA-AF53-1C7A-E908B5BE09A9}"/>
              </a:ext>
            </a:extLst>
          </p:cNvPr>
          <p:cNvSpPr/>
          <p:nvPr/>
        </p:nvSpPr>
        <p:spPr>
          <a:xfrm>
            <a:off x="6062869" y="3564835"/>
            <a:ext cx="199516" cy="57532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72589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845667-7ED0-7F71-7D57-620957B8CB3D}"/>
              </a:ext>
            </a:extLst>
          </p:cNvPr>
          <p:cNvSpPr txBox="1"/>
          <p:nvPr/>
        </p:nvSpPr>
        <p:spPr>
          <a:xfrm>
            <a:off x="251791" y="392959"/>
            <a:ext cx="1094629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Από το τοπικό δυναμικό στη συμπεριφορά</a:t>
            </a:r>
          </a:p>
          <a:p>
            <a:pPr algn="l">
              <a:buNone/>
            </a:pP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Τα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EPSP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και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IPSP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βαθμιδωτά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graded)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τοπικά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Διαδίδονται προς τον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εκφυτικό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κώνο του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νευράξονα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axon hillock)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 η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συνολική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εκπόλωση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υπερβεί το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κατώφλι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παράγεται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δυναμικό ενέργειας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 επικρατεί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υπερπόλωση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μειώνεται η πιθανότητα πυροδότησης.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Οι περισσότεροι νευρώνες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πυροδοτούνται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συνεχώς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οπότε: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Τα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EPSPs 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αυξάνουν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τη συχνότητα πυροδότησης.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Τα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IPSPs 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 μειώνουν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Έτσι, η μετάδοση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 είναι απλώς “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on–off”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αλλά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συνεχής και ρυθμιζόμενη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3605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F2ADCB7-D968-E8A3-5858-07B619222918}"/>
              </a:ext>
            </a:extLst>
          </p:cNvPr>
          <p:cNvSpPr txBox="1"/>
          <p:nvPr/>
        </p:nvSpPr>
        <p:spPr>
          <a:xfrm>
            <a:off x="233778" y="0"/>
            <a:ext cx="113299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Τα κύτταρα που μας κάνουν αυτό που είμαστε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C6A327-2023-4EC0-8688-4218E0FB980D}"/>
              </a:ext>
            </a:extLst>
          </p:cNvPr>
          <p:cNvSpPr txBox="1"/>
          <p:nvPr/>
        </p:nvSpPr>
        <p:spPr>
          <a:xfrm>
            <a:off x="88811" y="671691"/>
            <a:ext cx="761507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Για να κατανοήσουμε την ανθρώπινη συμπεριφορά και τις διαταραχές που την επηρεάζουν, πρέπει πρώτα να κατανοήσουμε τη λειτουργία του εγκεφάλου.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Η κατανόηση της λειτουργίας του εγκεφάλου απαιτεί βασικές γνώσεις για τα κύτταρα που μεταφέρουν μηνύματα μέσα σε αυτόν — τους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Οι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 είναι εξειδικευμένα κύτταρα που: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Μεταφέρουν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αισθητηριακές πληροφορίες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 προς τον εγκέφαλο.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Εκτελούν τις λειτουργίες που σχετίζονται με τη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σκέψη, το συναίσθημα και τη δράση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Στέλνουν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εντολές προς το σώμα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 για τον έλεγχο των μυών και των οργάνων.</a:t>
            </a:r>
          </a:p>
          <a:p>
            <a:pPr>
              <a:buFont typeface="Arial" panose="020B0604020202020204" pitchFamily="34" charset="0"/>
              <a:buChar char="•"/>
            </a:pP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 ανθρώπινος εγκέφαλος περιέχει περίπου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86 δισεκατομμύρια νευρώνες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Azevedo et al., 2009) —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περισσότερους από τα αστέρια του γαλαξία μας. </a:t>
            </a:r>
          </a:p>
          <a:p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Οι νευρώνες αποτελούν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μόνο το ήμισυ των κυττάρων του εγκεφάλου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Το υπόλοιπο μισό αποτελείται από 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γλοιακά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κύτταρα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τα οποία επιτελούν υποστηρικτικές και λειτουργικές διεργασίες (αναλύονται αργότερα στο κεφάλαιο).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B282EB-C386-7A88-1630-821452659A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706" r="52588"/>
          <a:stretch>
            <a:fillRect/>
          </a:stretch>
        </p:blipFill>
        <p:spPr>
          <a:xfrm>
            <a:off x="7703889" y="2653990"/>
            <a:ext cx="4399299" cy="393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83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DF64CB-604A-DB01-31FB-6530D206D3C2}"/>
              </a:ext>
            </a:extLst>
          </p:cNvPr>
          <p:cNvSpPr txBox="1"/>
          <p:nvPr/>
        </p:nvSpPr>
        <p:spPr>
          <a:xfrm>
            <a:off x="218661" y="612844"/>
            <a:ext cx="1175467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 παρανόηση της “διέγερσης = δράση”</a:t>
            </a:r>
          </a:p>
          <a:p>
            <a:pPr algn="l">
              <a:buNone/>
            </a:pP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Η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δεν σημαίνει πάντα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ενεργοποίηση συμπεριφοράς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Η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αναστολή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δεν σημαίνει πάντα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καταστολή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Παράδειγμα: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Ένα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EPSP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μπορεί να ενεργοποιήσει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ανασταλτικό νευρώνα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 δραστηριότητας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αλλού.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Ένα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IPSP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μπορεί να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αναστείλει ανασταλτικό νευρώνα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αύξηση δραστηριότητας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άλλων νευρώνων (διπλή άρση της αναστολής).</a:t>
            </a:r>
          </a:p>
          <a:p>
            <a:pPr>
              <a:buNone/>
            </a:pP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Παράδειγμα: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Ritalin 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ADHD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ΔΕΠ-Υ: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Διαταραχή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ελλειμματικής προσοχής/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υπερκινητικότητας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n-GB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Το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Ritalin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διεγερτικό φάρμακο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που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αυξάνει τη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δραστηριότητα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Ωστόσο, σε παιδιά με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υπερκινητικότητα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ADHD)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 αυξάνει την υπερδραστηριότητα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αλλά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ηρεμεί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βελτιώνει τη συγκέντρωση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Ερμηνεία: το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Ritalin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διεγείρει μετωπιαίες περιοχές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του εγκεφάλου (</a:t>
            </a: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που εμπλέκονται στην αναστολή)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όπου η δραστηριότητα είναι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παθολογικά χαμηλή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Έτσι,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 ισορροπία διέγερσης–αναστολής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αποκαθίσταται και η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γνωστική λειτουργία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βελτιώνεται.</a:t>
            </a:r>
          </a:p>
        </p:txBody>
      </p:sp>
    </p:spTree>
    <p:extLst>
      <p:ext uri="{BB962C8B-B14F-4D97-AF65-F5344CB8AC3E}">
        <p14:creationId xmlns:p14="http://schemas.microsoft.com/office/powerpoint/2010/main" val="35309256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D57F55-CDB0-7C52-DE81-1B486A0E6A4A}"/>
              </a:ext>
            </a:extLst>
          </p:cNvPr>
          <p:cNvSpPr txBox="1"/>
          <p:nvPr/>
        </p:nvSpPr>
        <p:spPr>
          <a:xfrm>
            <a:off x="152399" y="145774"/>
            <a:ext cx="1184744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Μετασυναπτική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Ολοκλήρωση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Postsynaptic Integration)</a:t>
            </a:r>
          </a:p>
          <a:p>
            <a:pPr algn="l">
              <a:buNone/>
            </a:pPr>
            <a:endParaRPr lang="el-GR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 συνεισφορά ενός μόνο νευρώνα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Η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εκφόρτιση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ενός μόνο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προσυναπτικού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νευρώνα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 αρκεί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για να προκαλέσει ή να αποτρέψει τη πυροδότηση του 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μετασυναπτικού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νευρώνα.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Ένα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διεγερτικό σήμα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μπορεί να προκαλέσει </a:t>
            </a:r>
            <a:r>
              <a:rPr lang="el-GR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πόλωση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μόλις 0,2–0,4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mV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ενώ απαιτείται περίπου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mV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για να προκληθεί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δυναμικό ενέργειας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Έτσι, η επίδραση κάθε μεμονωμένου νευρώνα είναι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πολύ μικρή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None/>
            </a:pP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 αριθμός των συνάψεων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Ένας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τυπικός νευρώνας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δέχεται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εισροές από περίπου 1.000 άλλους νευρώνες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Επειδή κάθε νευρώνας διαθέτει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πολλαπλά τελικά άκρα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αυτό ισοδυναμεί με: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10.000 συνάψεις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σε πολλές περιοχές του εγκεφάλου,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και έως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100.000 συνάψεις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στην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παρεγκεφαλίδα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4E1B98-BB34-1676-61D9-96BD1C3501D8}"/>
              </a:ext>
            </a:extLst>
          </p:cNvPr>
          <p:cNvSpPr txBox="1"/>
          <p:nvPr/>
        </p:nvSpPr>
        <p:spPr>
          <a:xfrm>
            <a:off x="132521" y="4823865"/>
            <a:ext cx="11887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 ανάγκη για ολοκλήρωση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summation)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Επειδή η επίδραση κάθε σήματος είναι μικρή, ο 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μετασυναπτικός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νευρώνας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πρέπει να συνδυάσει (να ολοκληρώσει)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τα δυναμικά από πολλές εισροές.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Αυτό είναι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πλεονέκτημα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διότι: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Προστατεύει από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τυχαία πυροδότηση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από έναν μόνο νευρώνα.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Επιτρέπει τον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συνδυασμό πολλαπλών πληροφοριών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οδηγώντας σε πιο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πολύπλοκα σήματα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5010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C243FA-3D44-EA19-EE8A-6DC32B051824}"/>
              </a:ext>
            </a:extLst>
          </p:cNvPr>
          <p:cNvSpPr txBox="1"/>
          <p:nvPr/>
        </p:nvSpPr>
        <p:spPr>
          <a:xfrm>
            <a:off x="165652" y="200944"/>
            <a:ext cx="118606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Τύποι ολοκλήρωσης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Summation)</a:t>
            </a:r>
          </a:p>
          <a:p>
            <a:pPr algn="l">
              <a:buNone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 ολοκλήρωση γίνεται στον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εκφυτικό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κώνο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axon hillock)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—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 σημείο σύνδεσης του άξονα με το κυτταρικό σώμα.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3F42279-368F-C087-431C-3D6B9625D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026873"/>
              </p:ext>
            </p:extLst>
          </p:nvPr>
        </p:nvGraphicFramePr>
        <p:xfrm>
          <a:off x="374374" y="1957146"/>
          <a:ext cx="10515600" cy="3840480"/>
        </p:xfrm>
        <a:graphic>
          <a:graphicData uri="http://schemas.openxmlformats.org/drawingml/2006/table">
            <a:tbl>
              <a:tblPr/>
              <a:tblGrid>
                <a:gridCol w="2628900">
                  <a:extLst>
                    <a:ext uri="{9D8B030D-6E8A-4147-A177-3AD203B41FA5}">
                      <a16:colId xmlns:a16="http://schemas.microsoft.com/office/drawing/2014/main" val="416390903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02629722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27969061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8524205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Είδος Ολοκλήρωσης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Περιγραφή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Μηχανισμός / Συνθήκη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Αποτέλεσμα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33184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Χωρική άθροιση (</a:t>
                      </a:r>
                      <a:r>
                        <a:rPr lang="en-GB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Spatial Summation)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Συνδυασμός δυναμικών που </a:t>
                      </a: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προκύπτουν ταυτόχρονα σε διαφορετικές θέσεις</a:t>
                      </a: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(σε διάφορους δενδρίτες ή μέρη του σώματος).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EPSPs </a:t>
                      </a: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ή </a:t>
                      </a:r>
                      <a:r>
                        <a:rPr lang="en-GB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IPSPs </a:t>
                      </a: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από διαφορετικούς νευρώνες</a:t>
                      </a: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δρουν ταυτόχρονα.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Η συνολική αποπόλωση ή υπερπόλωση εξαρτάται από το </a:t>
                      </a: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άθροισμα όλων των σημάτων</a:t>
                      </a: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56602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Χρονική άθροιση (</a:t>
                      </a:r>
                      <a:r>
                        <a:rPr lang="en-GB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Temporal Summation)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Συνδυασμός δυναμικών που </a:t>
                      </a: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φτάνουν διαδοχικά με μικρό χρονικό διάστημα</a:t>
                      </a: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μεταξύ τους.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Επαναλαμβανόμενα </a:t>
                      </a:r>
                      <a:r>
                        <a:rPr lang="en-GB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EPSPs </a:t>
                      </a: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από </a:t>
                      </a: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τον ίδιο νευρώνα ή από διαφορετικούς</a:t>
                      </a: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σε χρονική εγγύτητα (μερικά </a:t>
                      </a:r>
                      <a:r>
                        <a:rPr lang="en-GB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ms).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Τα επιμέρους δυναμικά </a:t>
                      </a:r>
                      <a:r>
                        <a:rPr lang="el-G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προστίθενται</a:t>
                      </a:r>
                      <a:r>
                        <a:rPr lang="el-G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πριν σβήσουν, ενισχύοντας τη συνολική </a:t>
                      </a:r>
                      <a:r>
                        <a:rPr lang="el-GR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αποπόλωση</a:t>
                      </a:r>
                      <a:r>
                        <a:rPr lang="el-G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4386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2131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4: Different cases of IPSP and EPSP summation [12]. | Download Scientific  Diagram">
            <a:extLst>
              <a:ext uri="{FF2B5EF4-FFF2-40B4-BE49-F238E27FC236}">
                <a16:creationId xmlns:a16="http://schemas.microsoft.com/office/drawing/2014/main" id="{A2B6BF87-D520-27D1-5F86-900578167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374" y="1308502"/>
            <a:ext cx="7637385" cy="424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D6F3C5-676D-59DE-4706-4589E678A909}"/>
              </a:ext>
            </a:extLst>
          </p:cNvPr>
          <p:cNvSpPr txBox="1"/>
          <p:nvPr/>
        </p:nvSpPr>
        <p:spPr>
          <a:xfrm>
            <a:off x="344557" y="431418"/>
            <a:ext cx="345881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Συνδυασμός διεγερτικών και ανασταλτικών σημάτων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Τα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EPSPs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και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IPSPs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αθροίζονται αλγεβρικά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τελική επίδραση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= (άθροισμα 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υποπολώσεων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– (άθροισμα 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υπερπολώσεων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Παράδειγμα: δύο διεγερτικά + ένα ανασταλτικό σήμα →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μερική εξουδετέρωση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χαμηλότερη καθαρή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αποπόλωση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Αν το τελικό άθροισμα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ξεπεράσει το κατώφλι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παράγεται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δυναμικό ενέργειας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Αν επικρατήσουν τα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IPSPs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 μεμβράνη γίνεται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πιο αρνητική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καθιστώντας τη πυροδότηση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πιο δύσκολη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37540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6E5C3D1-FE7F-6CE9-7907-A342E7B75185}"/>
              </a:ext>
            </a:extLst>
          </p:cNvPr>
          <p:cNvSpPr txBox="1"/>
          <p:nvPr/>
        </p:nvSpPr>
        <p:spPr>
          <a:xfrm>
            <a:off x="477079" y="2098599"/>
            <a:ext cx="1152939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 νευρώνας ως </a:t>
            </a:r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υπολογιστής»</a:t>
            </a:r>
          </a:p>
          <a:p>
            <a:pPr algn="l">
              <a:buNone/>
            </a:pP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Ο νευρώνας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 είναι απλώς αγωγός πληροφοριών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αλλά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ολοκληρωτής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και μονάδα λήψης αποφάσεων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Συνδυάζει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όλα τα εισερχόμενα σήματα.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Αποφασίζει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αν θα πυροδοτήσει ή όχι.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Έτσι, το νευρικό σύστημα λειτουργεί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 σαν απλό δίκτυο καλωδίων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αλλά σαν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υπολογιστικό σύστημα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7071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BC256C9-232A-58FD-34F0-D8976D0DBE03}"/>
              </a:ext>
            </a:extLst>
          </p:cNvPr>
          <p:cNvSpPr txBox="1"/>
          <p:nvPr/>
        </p:nvSpPr>
        <p:spPr>
          <a:xfrm>
            <a:off x="154265" y="969834"/>
            <a:ext cx="587669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Οι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 είναι υπεύθυνοι για όλες τις λειτουργίες μας —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κινήσεις, σκέψεις, μνήμες και συναισθήματα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None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Παρόλο που είναι κύτταρα, και εκτελούν φαινομενικά απλές ενέργειες, η λειτουργία τους είναι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εξαιρετικά πολύπλοκη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None/>
            </a:pP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νευρώνας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 είναι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κύτταρο όπως όλα τα άλλα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με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κυτταρόπλασμα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πυρήνα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 (που περιέχει τα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χρωμοσώματα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) και οργανίδια για:</a:t>
            </a:r>
          </a:p>
          <a:p>
            <a:pPr>
              <a:buNone/>
            </a:pP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μετατροπή θρεπτικών συστατικών σε ενέργεια,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σύνθεση πρωτεϊνών,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απομάκρυνση άχρηστων ουσιών.</a:t>
            </a:r>
          </a:p>
          <a:p>
            <a:pPr>
              <a:buNone/>
            </a:pP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Ωστόσο, διαθέτει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ειδικές δομές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 που του επιτρέπουν να εκτελεί τη μοναδική του λειτουργία — τη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μετάδοση πληροφοριών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AAB13B-CB7C-316E-B3D3-3BE7AB4BD2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77" r="19513" b="4244"/>
          <a:stretch>
            <a:fillRect/>
          </a:stretch>
        </p:blipFill>
        <p:spPr>
          <a:xfrm>
            <a:off x="7222434" y="1175363"/>
            <a:ext cx="4969566" cy="52784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30DC1A-0E04-5B9C-230D-C64452A591A0}"/>
              </a:ext>
            </a:extLst>
          </p:cNvPr>
          <p:cNvSpPr txBox="1"/>
          <p:nvPr/>
        </p:nvSpPr>
        <p:spPr>
          <a:xfrm>
            <a:off x="154265" y="204137"/>
            <a:ext cx="113299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367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E3502-3566-C77D-9B9A-3B7CE0BDA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F699CB-0128-37DB-773E-B87EE9C06E9A}"/>
              </a:ext>
            </a:extLst>
          </p:cNvPr>
          <p:cNvSpPr txBox="1"/>
          <p:nvPr/>
        </p:nvSpPr>
        <p:spPr>
          <a:xfrm>
            <a:off x="141735" y="197346"/>
            <a:ext cx="575310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Βασική δομή νευρώνα </a:t>
            </a:r>
            <a:endParaRPr lang="en-US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endParaRPr lang="en-US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endParaRPr lang="el-GR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αράδειγμα: κινητικός νευρώνας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motor</a:t>
            </a:r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neuron):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μεταφέρει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εντολές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από τον εγκέφαλο προς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μύς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και τα όργανα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Δενδρίτες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διακλαδώσεις που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λαμβάνουν πληροφορίες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από άλλους νευρώνες.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 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δενδριτική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διακλάδωση επιτρέπει τη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λήψη πολλαπλών εισερχόμενων σημάτων/πληροφοριών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Νευράξονας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axon):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εκτείνεται σαν “ουρά” από το κυτταρικό σώμα και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μεταφέρει πληροφορίες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σε άλλους νευρώνες, μύες ή όργανα.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Μυελίνη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myelin sheath):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περιβάλλει τον άξονα,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προσφέρει στήριξη και μονωτική προστασία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αυξάνοντας την ταχύτητα αγωγής.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Τελικά άκρα του άξονα (τελικά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κομβία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axon terminals):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περιέχουν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νευροδιαβιβαστές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τις χημικές ουσίες που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μεταφέρουν σήματα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σε άλλους νευρώνες ή μυϊκά κύτταρα.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4BAF02-FEE0-C9B8-510D-3A7DF07FA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165" y="456438"/>
            <a:ext cx="5753100" cy="299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F2A30E-308C-5A7D-BAFF-4CC1C1584DE1}"/>
              </a:ext>
            </a:extLst>
          </p:cNvPr>
          <p:cNvSpPr txBox="1"/>
          <p:nvPr/>
        </p:nvSpPr>
        <p:spPr>
          <a:xfrm>
            <a:off x="5954265" y="3542847"/>
            <a:ext cx="6096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Κάθε νευρώνας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λαμβάνει σήματα από πολλούς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 άλλους και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στέλνει σήματα σε πολλούς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 αποδέκτες — όχι απλώς σε έναν.</a:t>
            </a:r>
          </a:p>
          <a:p>
            <a:pPr>
              <a:buNone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Οι νευρώνες είναι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μικροσκοπικοί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το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κυτταρικό σώμα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 κυμαίνεται από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0.005 έως 0.1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οι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άξονες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 από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0.002 έως 0.02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σε διάμετρο.</a:t>
            </a:r>
          </a:p>
          <a:p>
            <a:pPr>
              <a:buNone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Ορισμένοι άξονες, όπως σε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καμηλοπαρδάλεις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φτάνουν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μήκος έως 5 μέτρα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None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Ακόμη και οι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“γιγάντιοι” νευρώνες του καλαμαριού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που χρησιμοποιούνται σε πειράματα, έχουν άξονες μόλις 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σε διάμετρο.</a:t>
            </a:r>
          </a:p>
        </p:txBody>
      </p:sp>
    </p:spTree>
    <p:extLst>
      <p:ext uri="{BB962C8B-B14F-4D97-AF65-F5344CB8AC3E}">
        <p14:creationId xmlns:p14="http://schemas.microsoft.com/office/powerpoint/2010/main" val="2689333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17E84-F625-7B0A-8BBA-BEF0DC8F1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2E4EB8-C8D9-E395-AB4E-345326895AEF}"/>
              </a:ext>
            </a:extLst>
          </p:cNvPr>
          <p:cNvSpPr txBox="1"/>
          <p:nvPr/>
        </p:nvSpPr>
        <p:spPr>
          <a:xfrm>
            <a:off x="0" y="64555"/>
            <a:ext cx="6099716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Άλλοι τύποι νευρώνων</a:t>
            </a:r>
            <a:endParaRPr lang="en-US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Αισθητηριακοί νευρώνες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sensory neurons)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GB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endParaRPr lang="en-GB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Μεταφέρουν πληροφορίες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από το σώμα και το εξωτερικό περιβάλλον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προς τον εγκέφαλο και τον νωτιαίο μυελό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 τα ίδια βασικά μέρη με τους κινητικούς νευρώνες (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δενδρίτες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άξονα, κυτταρικό σώμα), αλλά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διαφορετική διαμόρφωση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Διακρίνονται σε δύο μορφές: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Μονόπολοι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unipolar):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ένα κοντό κλάδο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που χωρίζεται σε δύο παρακλάδια.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Δίπολοι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bipolar):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έναν άξονα στη μία πλευρά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μια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δενδριτική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απόφυση στην άλλη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Εξειδικευμένοι για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μεταφορά σημάτων σε μεγάλες αποστάσεις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9CA0B4-1B0F-F588-5081-04884BC83B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15" r="12444" b="37877"/>
          <a:stretch>
            <a:fillRect/>
          </a:stretch>
        </p:blipFill>
        <p:spPr>
          <a:xfrm>
            <a:off x="6249494" y="1093006"/>
            <a:ext cx="5690425" cy="42542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7300CA-FF35-F420-B12F-23FFBEEC43E9}"/>
              </a:ext>
            </a:extLst>
          </p:cNvPr>
          <p:cNvSpPr txBox="1"/>
          <p:nvPr/>
        </p:nvSpPr>
        <p:spPr>
          <a:xfrm>
            <a:off x="1" y="5870115"/>
            <a:ext cx="119399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Οι κ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ινητικοί νευρώνες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motor neurons)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Στέλνουν εντολές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από τον εγκέφαλο και τον νωτιαίο μυελό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προς τους μύες και τα όργανα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Είναι ουσιαστικά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πολύπολοι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multipolar)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πολλές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δενδριτικές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και αξονικές διακλαδώσεις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3325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0D4A9-9E2E-C3F5-9EBA-D231A9313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36E9A91-29AB-602A-2BD5-DA42181744F4}"/>
              </a:ext>
            </a:extLst>
          </p:cNvPr>
          <p:cNvSpPr txBox="1"/>
          <p:nvPr/>
        </p:nvSpPr>
        <p:spPr>
          <a:xfrm>
            <a:off x="278295" y="514896"/>
            <a:ext cx="581770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ιάμεσοι νευρώνες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interneurons)</a:t>
            </a: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endParaRPr lang="el-GR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Συνδέουν νευρώνες μεταξύ τους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μέσα στην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ίδια περιοχή του εγκεφάλου ή του νωτιαίου μυελού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Είναι επίσης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πολύπολοι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αλλά: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Μπορεί να μην έχουν άξονα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ή να είναι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τόσο μικρός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ώστε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να μη διακρίνεται από τους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δενδρίτες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Επικοινωνούν σε πολύ μικρές αποστάσεις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Στον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νωτιαίο μυελό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συνδέουν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αισθητηριακούς και κινητικούς νευρώνες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για τη δημιουργία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αντανακλαστικών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reflexes)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Στον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εγκέφαλο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συνδέουν γειτονικούς νευρώνες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και συμμετέχουν στην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πολύπλοκη επεξεργασία πληροφοριών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Είναι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 πολυπληθέστεροι τύποι νευρώνων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στον εγκέφαλο.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E6FB65-D62E-C282-D063-C331139043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91" t="6037" r="14122" b="8696"/>
          <a:stretch>
            <a:fillRect/>
          </a:stretch>
        </p:blipFill>
        <p:spPr>
          <a:xfrm>
            <a:off x="6063033" y="1694094"/>
            <a:ext cx="6096000" cy="367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92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F2F0F-C5E7-316A-1288-6EA71F381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74CB2EA-FFAE-BBE8-CD1B-184A7567AF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341803"/>
              </p:ext>
            </p:extLst>
          </p:nvPr>
        </p:nvGraphicFramePr>
        <p:xfrm>
          <a:off x="135672" y="0"/>
          <a:ext cx="11920655" cy="6955909"/>
        </p:xfrm>
        <a:graphic>
          <a:graphicData uri="http://schemas.openxmlformats.org/drawingml/2006/table">
            <a:tbl>
              <a:tblPr/>
              <a:tblGrid>
                <a:gridCol w="2384131">
                  <a:extLst>
                    <a:ext uri="{9D8B030D-6E8A-4147-A177-3AD203B41FA5}">
                      <a16:colId xmlns:a16="http://schemas.microsoft.com/office/drawing/2014/main" val="4045354327"/>
                    </a:ext>
                  </a:extLst>
                </a:gridCol>
                <a:gridCol w="2384131">
                  <a:extLst>
                    <a:ext uri="{9D8B030D-6E8A-4147-A177-3AD203B41FA5}">
                      <a16:colId xmlns:a16="http://schemas.microsoft.com/office/drawing/2014/main" val="3646709565"/>
                    </a:ext>
                  </a:extLst>
                </a:gridCol>
                <a:gridCol w="2384131">
                  <a:extLst>
                    <a:ext uri="{9D8B030D-6E8A-4147-A177-3AD203B41FA5}">
                      <a16:colId xmlns:a16="http://schemas.microsoft.com/office/drawing/2014/main" val="3273717698"/>
                    </a:ext>
                  </a:extLst>
                </a:gridCol>
                <a:gridCol w="2384131">
                  <a:extLst>
                    <a:ext uri="{9D8B030D-6E8A-4147-A177-3AD203B41FA5}">
                      <a16:colId xmlns:a16="http://schemas.microsoft.com/office/drawing/2014/main" val="930173833"/>
                    </a:ext>
                  </a:extLst>
                </a:gridCol>
                <a:gridCol w="2384131">
                  <a:extLst>
                    <a:ext uri="{9D8B030D-6E8A-4147-A177-3AD203B41FA5}">
                      <a16:colId xmlns:a16="http://schemas.microsoft.com/office/drawing/2014/main" val="3395842315"/>
                    </a:ext>
                  </a:extLst>
                </a:gridCol>
              </a:tblGrid>
              <a:tr h="43495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Τύπος Νευρώνα</a:t>
                      </a:r>
                      <a:endParaRPr lang="el-GR" sz="16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Λειτουργία</a:t>
                      </a:r>
                      <a:endParaRPr lang="el-GR" sz="16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Μορφή / Δομή</a:t>
                      </a:r>
                      <a:endParaRPr lang="el-GR" sz="16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Εντοπισμός</a:t>
                      </a:r>
                      <a:endParaRPr lang="el-GR" sz="16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Σύντομη Περιγραφή</a:t>
                      </a:r>
                      <a:endParaRPr lang="el-GR" sz="16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716377"/>
                  </a:ext>
                </a:extLst>
              </a:tr>
              <a:tr h="21736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Κινητικός Νευρώνας</a:t>
                      </a:r>
                      <a:endParaRPr lang="el-GR" sz="16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Μεταδίδει </a:t>
                      </a:r>
                      <a:r>
                        <a:rPr lang="el-GR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εντολές από τον εγκέφαλο και τον νωτιαίο μυελό </a:t>
                      </a:r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προς τους </a:t>
                      </a:r>
                      <a:r>
                        <a:rPr lang="el-GR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μύες και τα όργανα </a:t>
                      </a:r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για την παραγωγή κίνησης ή δράσης.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Πολύπολος</a:t>
                      </a:r>
                      <a:r>
                        <a:rPr lang="el-G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— διαθέτει έναν άξονα και πολλές δενδριτικές αποφυάδες που εκτείνονται προς διάφορες κατευθύνσεις.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Κεντρικό και Περιφερικό Νευρικό Σύστημα (ΚΝΣ &amp; ΠΝΣ)</a:t>
                      </a:r>
                      <a:r>
                        <a:rPr lang="el-G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— τα κυτταρικά σώματα βρίσκονται στο ΚΝΣ, ενώ οι άξονες εκτείνονται προς τους μύες και τα όργανα.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Μεταδίδει </a:t>
                      </a:r>
                      <a:r>
                        <a:rPr lang="el-GR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κινητικά σήματα εξόδου</a:t>
                      </a:r>
                      <a:r>
                        <a:rPr lang="el-G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· ελέγχει εκούσιες και ακούσιες κινήσεις.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8558158"/>
                  </a:ext>
                </a:extLst>
              </a:tr>
              <a:tr h="21736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Αισθητηριακός Νευρώνας</a:t>
                      </a:r>
                      <a:endParaRPr lang="el-GR" sz="16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Μεταφέρει </a:t>
                      </a:r>
                      <a:r>
                        <a:rPr lang="el-GR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αισθητηριακές πληροφορίες</a:t>
                      </a:r>
                      <a:r>
                        <a:rPr lang="el-G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(όραση, αφή, πόνο, θερμοκρασία κ.ά.) </a:t>
                      </a:r>
                      <a:r>
                        <a:rPr lang="el-GR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από το σώμα και το περιβάλλον προς το ΚΝΣ</a:t>
                      </a:r>
                      <a:r>
                        <a:rPr lang="el-G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Μονόπολος</a:t>
                      </a:r>
                      <a:r>
                        <a:rPr lang="el-GR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ή Δίπολος</a:t>
                      </a:r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— ο </a:t>
                      </a:r>
                      <a:r>
                        <a:rPr lang="el-GR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μονόπολος</a:t>
                      </a:r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έχει έναν κοντό κλάδο που χωρίζεται σε δύο παρακλάδια· ο δίπολος έχει έναν άξονα και μία </a:t>
                      </a:r>
                      <a:r>
                        <a:rPr lang="el-GR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δενδριτική</a:t>
                      </a:r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απόφυση.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Περιφερικό Νευρικό Σύστημα (ΠΝΣ)</a:t>
                      </a:r>
                      <a:r>
                        <a:rPr lang="el-G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— τα κυτταρικά σώματα βρίσκονται στα </a:t>
                      </a:r>
                      <a:r>
                        <a:rPr lang="el-GR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αισθητηριακά γάγγλια</a:t>
                      </a:r>
                      <a:r>
                        <a:rPr lang="el-G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οι άξονες καταλήγουν στο ΚΝΣ.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Ανιχνεύει και μεταδίδει </a:t>
                      </a:r>
                      <a:r>
                        <a:rPr lang="el-GR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αισθητηριακά ερεθίσματα</a:t>
                      </a:r>
                      <a:r>
                        <a:rPr lang="el-G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προς τον εγκέφαλο ή τον νωτιαίο μυελό.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117809"/>
                  </a:ext>
                </a:extLst>
              </a:tr>
              <a:tr h="21736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Διάμεσος Νευρώνας</a:t>
                      </a:r>
                      <a:endParaRPr lang="el-G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Συνδέει νευρώνες μεταξύ τους</a:t>
                      </a:r>
                      <a:r>
                        <a:rPr lang="el-G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μέσα στην ίδια περιοχή του εγκεφάλου ή του νωτιαίου μυελού· </a:t>
                      </a:r>
                      <a:r>
                        <a:rPr lang="el-GR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επεξεργάζεται και ολοκληρώνει πληροφορίες</a:t>
                      </a:r>
                      <a:r>
                        <a:rPr lang="el-G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Πολύπολος</a:t>
                      </a:r>
                      <a:r>
                        <a:rPr lang="el-G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συνήθως με </a:t>
                      </a:r>
                      <a:r>
                        <a:rPr lang="el-GR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πολύ κοντό ή ανύπαρκτο άξονα</a:t>
                      </a:r>
                      <a:r>
                        <a:rPr lang="el-G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καθώς επικοινωνεί σε μικρές αποστάσεις.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Κεντρικό Νευρικό Σύστημα (ΚΝΣ)</a:t>
                      </a:r>
                      <a:r>
                        <a:rPr lang="el-G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— εγκέφαλος και νωτιαίος μυελός.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Δρα ως </a:t>
                      </a:r>
                      <a:r>
                        <a:rPr lang="el-GR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ενδιάμεσος συνδετικός κρίκος</a:t>
                      </a:r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· επιτρέπει την αντανακλαστική δράση και τη σύνθετη γνωστική επεξεργασία.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1089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9963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17136</TotalTime>
  <Words>4679</Words>
  <Application>Microsoft Macintosh PowerPoint</Application>
  <PresentationFormat>Widescreen</PresentationFormat>
  <Paragraphs>487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Fanis Panagiotaropoulos</dc:creator>
  <cp:lastModifiedBy>Fanis Panagiotaropoulos</cp:lastModifiedBy>
  <cp:revision>144</cp:revision>
  <dcterms:created xsi:type="dcterms:W3CDTF">2024-09-20T08:53:19Z</dcterms:created>
  <dcterms:modified xsi:type="dcterms:W3CDTF">2025-10-09T09:32:52Z</dcterms:modified>
</cp:coreProperties>
</file>