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3" r:id="rId3"/>
    <p:sldId id="274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300" r:id="rId13"/>
    <p:sldId id="282" r:id="rId14"/>
    <p:sldId id="259" r:id="rId15"/>
    <p:sldId id="265" r:id="rId16"/>
    <p:sldId id="266" r:id="rId17"/>
    <p:sldId id="284" r:id="rId18"/>
    <p:sldId id="285" r:id="rId19"/>
    <p:sldId id="290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4"/>
    <p:restoredTop sz="94695"/>
  </p:normalViewPr>
  <p:slideViewPr>
    <p:cSldViewPr snapToGrid="0">
      <p:cViewPr>
        <p:scale>
          <a:sx n="110" d="100"/>
          <a:sy n="110" d="100"/>
        </p:scale>
        <p:origin x="8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9984-DC1B-B47F-0CC6-66BD656C6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6F58F-9F12-2BE3-1F45-87E112968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3CC6B-557C-F246-14E5-07567088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42366-9324-7235-68F0-A076060E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426A4-E10E-1490-B536-043A87BA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66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4D0B-D15F-0D20-C2F8-6D70BA98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4A3A8-D384-02A0-3995-A8C2E543C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3121-A34A-2DEF-89D5-A0C0F62A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4A3C-1938-E24F-502C-B60F0BD9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0CC59-E8D0-4853-23CD-9902795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566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42F6C9-C2CF-3F82-7AFA-DA8DA9A0A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934C2-2A50-D040-A81A-4DD3381EF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8DAD-6023-F9E2-7D98-92B46856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6287F-E231-9468-059E-58C2C978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935E-8912-8C4D-CCD2-4D6C2C27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5190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E0EA-852D-6631-92A3-EF82D79F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A11C-F5D8-A556-2736-F5601B72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6844-7EC4-2933-8CC9-425F8F47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6837-414A-1AB4-DD35-D6625292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BFA7-45CF-2FCF-F747-75E26BF0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186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59A7-A82E-CA47-875C-D024F035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5BC60-1BF7-4DBF-DAFF-71E502733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1A27-EBD2-27E9-6910-7AC6186D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F12A-E702-9FC4-74B5-F7D93071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7AFB-E2DA-DDC5-AF52-B6B93CB5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307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484C-A5C5-C200-54C9-59766CF9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91EDD-3EAF-93D8-1F83-07E039AB6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739B0-B249-A079-5643-0967228A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CF727-9F03-FA75-4DDA-8C84BD4B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45363-846B-D4AB-41B4-34828D7B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7F892-0EB3-D4A8-BCFD-3B83C00D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532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0294-8672-F183-3EE9-987753E0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AC68-BA5C-7ED6-56CA-20D5F6E2F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4EA27-6FAA-B950-B49B-BCEA31397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DC9FA-D63B-64CC-E767-C4F192CB7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72599-2061-A4EE-B349-07012D3E5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64550-8EAC-DAD1-4944-EE744AB2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B468B-C84C-E77F-8C54-83E92A98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6FC66-4A39-D358-B939-440A4F7F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7655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1A77-827A-D1D1-1C1C-70CF2F18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50CA7-EE90-98B4-D252-4C45B796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1EB95-F2C7-6110-7941-5065CB5A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2C9B8-F61A-F7B5-2EF9-36BBEA6E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104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9ADC4-E06A-DD78-FC6B-758626AD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AC28E-10D7-995A-F4B7-10B0E72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D1662-F5E4-50B5-DDEE-34973FBA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0149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A62C-3A82-51F5-F308-991B1587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6795-5493-7361-1550-C74BCBDE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DBCD8-522F-1CD8-30C8-4CBDF2253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933F2-D92B-70BF-0504-A4248561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96476-86DF-A88A-88AA-5E931731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39FA7-7C75-42C6-C2E6-7AA50BEF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419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2885-C0B5-5224-B6E6-29E89B88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E9554-493A-6FB9-BA7E-E676FCD9D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A120F-F746-E6BE-47A5-DDD7F8D9A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70A7B-0601-2867-5364-AE1287C4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C0438-6B95-FD65-001B-C6CFD12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EC571-E13B-017F-5246-E0D4D255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225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4C87E-3B05-728B-3616-E3692F3E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7349-9877-9F8B-471E-5460A3F4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F4DE-8A39-99B6-8B75-82FB2738D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2F786-E109-B243-B9EE-233E97AFF18B}" type="datetimeFigureOut">
              <a:rPr lang="en-FR" smtClean="0"/>
              <a:t>02/10/2025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336C3-7B34-3DA6-589F-FC44BD32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C056D-E227-FC28-F48B-5D3B4493A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941FB-B0F5-1E47-8219-287402BC477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756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B77CB6-CB87-198B-A7FC-6C5DB31F547E}"/>
              </a:ext>
            </a:extLst>
          </p:cNvPr>
          <p:cNvSpPr txBox="1"/>
          <p:nvPr/>
        </p:nvSpPr>
        <p:spPr>
          <a:xfrm>
            <a:off x="1010940" y="1562698"/>
            <a:ext cx="974715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800" b="1" dirty="0">
                <a:latin typeface="Calibri" panose="020F0502020204030204" pitchFamily="34" charset="0"/>
                <a:cs typeface="Calibri" panose="020F0502020204030204" pitchFamily="34" charset="0"/>
              </a:rPr>
              <a:t>Βιολογικές Βάσεις της Συμπεριφοράς</a:t>
            </a:r>
          </a:p>
          <a:p>
            <a:pPr algn="ctr"/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Φάνης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Παναγιωταρόπουλος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Επίκουρος Καθηγητής Γνωστικής Νευροεπιστήμης</a:t>
            </a:r>
          </a:p>
          <a:p>
            <a:pPr algn="ctr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2.10.2025 </a:t>
            </a:r>
            <a:endParaRPr lang="en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7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23BE96-0626-62EC-E7D5-ADB0607523C6}"/>
              </a:ext>
            </a:extLst>
          </p:cNvPr>
          <p:cNvSpPr txBox="1"/>
          <p:nvPr/>
        </p:nvSpPr>
        <p:spPr>
          <a:xfrm>
            <a:off x="0" y="0"/>
            <a:ext cx="1008697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χρήση μοντέλων στην επιστήμη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μοντέλα βοηθούν στην κατανόηση περίπλοκων φαινομένων.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Μπορεί να είναι: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Θεωρητικά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(π.χ. η θεωρία της εξέλιξης του Δαρβίνου).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Πρακτικά/αναλογικά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(π.χ. ο αρουραίος ως μοντέλο για τη μελέτη μάθησης ή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Alzheimer,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υπολογιστής ως μοντέλο για γνωστικές διεργασίες).</a:t>
            </a:r>
          </a:p>
          <a:p>
            <a:pPr>
              <a:buNone/>
            </a:pP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Ρενέ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Ντεκάρτ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(17ος αιώνας)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και το φυσικό μοντέλο συμπεριφοράς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Φιλόσοφος και φυσιολόγος, πρότεινε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υδραυλικό μοντέλο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για τη λειτουργία του εγκεφάλου.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Εμπνεύστηκε από τα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αγάλματα στους βασιλικούς κήπους του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St. Germain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πίεση από πλακίδια έστελνε νερό μέσω σωλήνων, κάνοντας τα αγάλματα να κινούνται.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Αναλογία με τον άνθρωπο: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Νεύρα = κοίλοι σωλήνες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Ρευστό εντός των νεύρων = “ζωικά πνεύματα” (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animal spirits)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που έρρεαν από τον εγκέφαλο και διόγκωναν τους μύες για να παράγουν κίνηση.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Αισθήσεις, μνήμες και λειτουργίες του νου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προέκυπταν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από τη ροή των ζωικών πνευμάτων μέσα από “πόρους” του εγκεφάλου.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ζωικά πνεύματα διοχετεύονταν στον εγκέφαλο μέσω της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επίφυσης (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pineal gland)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που θεωρούσε κατάλληλη λόγω της κεντρικής της θέσης και της κινητικότητάς της.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Για τον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Descartes,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επίφυση ήταν η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“έδρα της ψυχής”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το σημείο αλληλεπίδρασης νου–σώματος.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F0AB3-1DA2-A008-90DB-6A660062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045"/>
          <a:stretch>
            <a:fillRect/>
          </a:stretch>
        </p:blipFill>
        <p:spPr>
          <a:xfrm>
            <a:off x="10086975" y="128586"/>
            <a:ext cx="1977086" cy="2827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A2C93F-2783-3D50-B850-D2BA2BE0B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02"/>
          <a:stretch>
            <a:fillRect/>
          </a:stretch>
        </p:blipFill>
        <p:spPr>
          <a:xfrm>
            <a:off x="9601200" y="3252786"/>
            <a:ext cx="2590800" cy="28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4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82207-24F4-3CAC-E1B4-B461F77EECEC}"/>
              </a:ext>
            </a:extLst>
          </p:cNvPr>
          <p:cNvSpPr txBox="1"/>
          <p:nvPr/>
        </p:nvSpPr>
        <p:spPr>
          <a:xfrm>
            <a:off x="400050" y="657226"/>
            <a:ext cx="1092993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σημασία του μοντέλου του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Descartes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 και εσφαλμένο, αποτέλεσε σημαντική στροφή: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Εισήγαγε την έμφαση σε φυσικές εξηγήσεις της συμπεριφοράς.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Προανήγγειλε τη φυσιολογική προσέγγιση που θα αναπτυχθεί αργότερα.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Descartes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βασίστηκε σε περιορισμένη ανατομική γνώση και πολλή εικασία.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Δείχνει ότι τα μοντέλα/θεωρίες μπορούν να οδηγήσουν και σε προσωρινά λανθασμένες κατευθύνσεις.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Το ιστορικό πλαίσιο: Αναγέννηση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Εποχή τέχνης, εξερευνήσεων αλλά και επιστημονικής περιέργειας.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 στοχαστές άρχισαν να δοκιμάζουν τις ιδέες με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άμεση παρατήρηση και πειραματισμό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Υιοθέτησαν τη μέθοδο του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εμπειρισμού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συλλογή γνώσης μέσω παρατήρησης αντί για λογική ή διαίσθηση.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πρόοδος ήταν αργή αλλά οδήγησε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σε δύο θεμελιώδεις αρχές στην κατανόηση του εγκεφάλου</a:t>
            </a:r>
            <a:endParaRPr lang="en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D499C3-234B-4DD9-9946-E1F4851093A4}"/>
              </a:ext>
            </a:extLst>
          </p:cNvPr>
          <p:cNvSpPr txBox="1"/>
          <p:nvPr/>
        </p:nvSpPr>
        <p:spPr>
          <a:xfrm>
            <a:off x="1805651" y="3244334"/>
            <a:ext cx="8808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Ηλεκτροφυσιολογική δραστηριότητα στον εγκέφαλο και εντοπισμός των λειτουργιών</a:t>
            </a:r>
            <a:endParaRPr lang="el-G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8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5CA49-237B-92C0-3C70-EE4AD33D9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E6EED6-D7F2-4313-78BD-7EF935C6E7BD}"/>
              </a:ext>
            </a:extLst>
          </p:cNvPr>
          <p:cNvSpPr txBox="1"/>
          <p:nvPr/>
        </p:nvSpPr>
        <p:spPr>
          <a:xfrm>
            <a:off x="188118" y="-5417"/>
            <a:ext cx="1181576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Πρώιμα πειράματα με ηλεκτρισμό και νεύρα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Luigi Galvani 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τέλη 1700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Προκάλεσε σύσπαση σε πόδι βατράχου διεγείροντας το νεύρο με ηλεκτρισμό, ακόμα και όταν νεύρο και μυς ήταν απομονωμένα από το σώμα.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Έδειξε με αυτό τον τρόπο ότι η κίνηση δεν απαιτεί «ζωικά πνεύματα».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Gustav Fritsch &amp; Eduard Hitzig (1870,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Γερμανία)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Παρήγαγαν κίνηση σε σκύλους διεγείροντας ηλεκτρικά τον εκτεθειμένο εγκέφαλο.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Απέδειξαν ότι η κίνηση μπορεί να προκληθεί απευθείας μέσω εγκεφαλικής διέγερσης.</a:t>
            </a:r>
          </a:p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συμβολή του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Hermann von Helmholtz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Φυσικός και φυσιολόγος, μέτρησε την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ταχύτητα αγωγής των νεύρων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Αποτέλεσμα: ~ 27,4 μ/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δευτ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., πολύ πιο αργή από την ταχύτητα του φωτός (~299.000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χλμ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δευτ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Συμπέρασμα: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νεύρα δεν λειτουργούν σαν μεταλλικά καλώδια.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αγωγή είναι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βιολογικό φαινόμενο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όχι καθαρά φυσικό.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λειτουργία των νεύρων και του εγκεφάλου μπορεί να μελετηθεί επιστημονικά.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Επίδραση στο πεδίο της ψυχολογίας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Οι μελέτες του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Helmholtz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για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όραση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και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ακοή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έδωσαν στους ψυχολόγους την πρώτη σαφή εικόνα ενός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πλήρως μηχανιστικού νου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Οι θεωρίες του για τις αισθήσεις παραμένουν θεμελιώδεις και ακόμη και σήμερα αποτελούν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σημείο εκκίνησης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για την περιγραφή των σύγχρονων θεωριών.</a:t>
            </a:r>
          </a:p>
        </p:txBody>
      </p:sp>
    </p:spTree>
    <p:extLst>
      <p:ext uri="{BB962C8B-B14F-4D97-AF65-F5344CB8AC3E}">
        <p14:creationId xmlns:p14="http://schemas.microsoft.com/office/powerpoint/2010/main" val="123408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BCA36A-85E7-BF65-A74E-8090EC73190F}"/>
              </a:ext>
            </a:extLst>
          </p:cNvPr>
          <p:cNvSpPr txBox="1"/>
          <p:nvPr/>
        </p:nvSpPr>
        <p:spPr>
          <a:xfrm>
            <a:off x="43703" y="151592"/>
            <a:ext cx="116996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Το ζήτημα του εντοπισμού των λειτουργιών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Εάν ο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νούς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αναδύεται από την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ορχηστρωμένη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λειτουργία του εγκεφάλου ως όλον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ή εάν εξειδικευμένες περιοχές του εγκεφάλου λειτουργούν τουλάχιστον εν μέρει ανεξάρτητα.</a:t>
            </a:r>
          </a:p>
          <a:p>
            <a:pPr algn="just"/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κυρίαρχη άποψη μεταβάλλεται διαχρονικά ακόμα και σήμερα!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958F9-32D9-9BFA-2E72-FF724A77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2624791"/>
            <a:ext cx="2242038" cy="3675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B7A1F-0CC7-2449-54FE-3CB7F96F6BE8}"/>
              </a:ext>
            </a:extLst>
          </p:cNvPr>
          <p:cNvSpPr txBox="1"/>
          <p:nvPr/>
        </p:nvSpPr>
        <p:spPr>
          <a:xfrm>
            <a:off x="2453949" y="2256549"/>
            <a:ext cx="60982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Gall: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μέσω της μελέτης ασθενών συμπέρανε ότι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εγκ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φαλος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είναι το όργανο του νου και έμφυτες νοητικές ικανότητες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οριοθετούνται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σε συγκεκριμένες περιοχές του εγκεφαλικού φλοιού.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3A750-777B-9ECF-3E4A-552C4B4C155A}"/>
              </a:ext>
            </a:extLst>
          </p:cNvPr>
          <p:cNvSpPr txBox="1"/>
          <p:nvPr/>
        </p:nvSpPr>
        <p:spPr>
          <a:xfrm>
            <a:off x="43703" y="6457040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http://www.historyofphrenology.org.uk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BBF17-0697-84F3-A9D7-9DC6CA05D2C4}"/>
              </a:ext>
            </a:extLst>
          </p:cNvPr>
          <p:cNvSpPr txBox="1"/>
          <p:nvPr/>
        </p:nvSpPr>
        <p:spPr>
          <a:xfrm>
            <a:off x="2453949" y="3594718"/>
            <a:ext cx="78510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Gall &amp;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Spurzheim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(1810–1819):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υπέθεσαν ότι η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συχνή χρήση μιας ικανότητας → ανάπτυξη αντίστοιχης περιοχής εγκεφάλου → διόγκωση κρανίου.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Ανατομική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προσωπολογία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Gall).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Φρενολογία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Spurzheim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χαρακτήρας μέσω ψηλάφησης του κρανίου.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Πρακτική εφαρμογή: έφτασε σε χέρια τσαρλατάνων· εργοδότες ζητούσαν «ανάγνωση κρανίου» σε συνεντεύξεις.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Ιστορική σημασία: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πρόδρομος της ιδέας για εντοπισμό λειτουργιών στον εγκέφαλο, αλλά χωρίς επιστημονική βάση.</a:t>
            </a:r>
            <a:endParaRPr lang="en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CD6CF-30E0-9930-C92B-DD68A6007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076" y="1308960"/>
            <a:ext cx="2914718" cy="26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5079E-9330-68B4-C4B4-E55E099A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9494" cy="5053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D7A37-EEAD-4B7A-0DCE-3BE03716C016}"/>
              </a:ext>
            </a:extLst>
          </p:cNvPr>
          <p:cNvSpPr txBox="1"/>
          <p:nvPr/>
        </p:nvSpPr>
        <p:spPr>
          <a:xfrm>
            <a:off x="2815425" y="0"/>
            <a:ext cx="929381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Κατά την έναρξη των επιληπτικών κρίσεων, κάποιοι ασθενείς κινούνται με τόσο χαρακτηριστικό τρόπο που φαίνεται ότι η κρίση ερεθίζει έναν χάρτη του σώματος στον εγκέφαλο.</a:t>
            </a:r>
          </a:p>
          <a:p>
            <a:pPr algn="just"/>
            <a:endParaRPr 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Παθολογικές νευρωνικές εκφορτίσεις → προκαλούν μυϊκές συσπάσεις.</a:t>
            </a:r>
          </a:p>
          <a:p>
            <a:pPr algn="just"/>
            <a:r>
              <a:rPr lang="el-G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Κλονικές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και τονικές κινήσεις:</a:t>
            </a:r>
          </a:p>
          <a:p>
            <a:pPr algn="just"/>
            <a:r>
              <a:rPr lang="el-G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Κλονικές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= ρυθμικές, επαναλαμβανόμενες συσπάσεις.</a:t>
            </a:r>
          </a:p>
          <a:p>
            <a:pPr algn="just"/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Τονικές = παρατεταμένη σύσπαση.</a:t>
            </a:r>
          </a:p>
          <a:p>
            <a:pPr algn="just"/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Τακτική ακολουθία: οι συσπάσεις μετακινούνται διαδοχικά από μία περιοχή του σώματος σε άλλη.</a:t>
            </a:r>
          </a:p>
          <a:p>
            <a:pPr algn="just"/>
            <a:endParaRPr 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Αυτό το φαινόμενο οδήγησε τον Τζάκσον (βρετανός νευρολόγος) να προτείνει την </a:t>
            </a:r>
            <a:r>
              <a:rPr lang="el-GR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τοπογραφική οργάνωση του εγκεφαλικού φλοιού (1867): 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ένας χάρτης του σώματος βρισκόταν σε μια συγκεκριμένη περιοχή του φλοιού όπου ένα μέρος αναπαριστούσε το πόδι, άλλο τον μηρό κλπ.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E9B30-92FF-9557-12DD-B813EB215D78}"/>
              </a:ext>
            </a:extLst>
          </p:cNvPr>
          <p:cNvSpPr txBox="1"/>
          <p:nvPr/>
        </p:nvSpPr>
        <p:spPr>
          <a:xfrm>
            <a:off x="3049494" y="4478149"/>
            <a:ext cx="1057549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Βλάβες στο δεξί ημισφαίριο → επηρεάζουν </a:t>
            </a:r>
            <a:r>
              <a:rPr lang="el-GR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οπτικοχωρικές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 λειτουργίες. Όμως συμπέρανε ότι δεν υπάρχει αυστηρός εντοπισμός.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Αντίθετα,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παρατήρησε μερική απώλεια λειτουργιών:</a:t>
            </a:r>
          </a:p>
          <a:p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Αφασία → κάποιοι ασθενείς διατηρούν λίγες λέξεις.</a:t>
            </a:r>
          </a:p>
          <a:p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Απραξία → αδυναμία εκούσιας κίνησης, αλλά αυτόματες κινήσεις διατηρούνται (π.χ. ξύσιμο).</a:t>
            </a:r>
          </a:p>
          <a:p>
            <a:endParaRPr lang="el-G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Συμπέρασμα:</a:t>
            </a:r>
          </a:p>
          <a:p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Η συμπεριφορά προκύπτει από τη συνεργασία πολλών περιοχών.</a:t>
            </a:r>
          </a:p>
          <a:p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Ένα </a:t>
            </a:r>
            <a:r>
              <a:rPr lang="el-GR" sz="1900" b="1" dirty="0">
                <a:latin typeface="Calibri" panose="020F0502020204030204" pitchFamily="34" charset="0"/>
                <a:cs typeface="Calibri" panose="020F0502020204030204" pitchFamily="34" charset="0"/>
              </a:rPr>
              <a:t>μείγμα εντοπισμού και ευρείας κατανομής λειτουργιών</a:t>
            </a:r>
            <a:r>
              <a:rPr lang="el-GR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FR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A1651-39F9-252A-6C1E-BD85D727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1" y="347009"/>
            <a:ext cx="7099300" cy="2425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4D79E2-F815-00C9-55A2-73B717A74D3D}"/>
              </a:ext>
            </a:extLst>
          </p:cNvPr>
          <p:cNvSpPr txBox="1"/>
          <p:nvPr/>
        </p:nvSpPr>
        <p:spPr>
          <a:xfrm>
            <a:off x="300691" y="3508971"/>
            <a:ext cx="11026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1861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αυτοψία του εγκεφάλου ενός ασθενούς με αφασία, δηλαδή διαταραχή της παραγωγής του λόγου  (κατανοούσε τη γλώσσα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αλλα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μπορούσε να αρθρώσει μόνο το «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Ταν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» έδειξε βλάβη στον κάτω προμετωπιαίο λοβό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inferior prefrontal cortex).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Γιατ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το εύρημα αυτό ήταν τόσο σημαντικό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ένα συγκεκριμένο χαρακτηριστικό μιας λειτουργίας (της γλώσσας) φάνηκε ότι επηρεάζεται από μια εντοπισμένη εγκεφαλική βλάβη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54307-3B74-388F-E30C-8C4E8A48A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91" y="0"/>
            <a:ext cx="4515378" cy="31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3EF57-60E2-7EA5-DE76-C06CFAF24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oundations of Psychology at West Virginia University | Department of  Psychology | West Virginia University">
            <a:extLst>
              <a:ext uri="{FF2B5EF4-FFF2-40B4-BE49-F238E27FC236}">
                <a16:creationId xmlns:a16="http://schemas.microsoft.com/office/drawing/2014/main" id="{9CE429C4-433B-CAEF-12D6-10BBEB09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049" y="293041"/>
            <a:ext cx="1530706" cy="20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75E4B2-8604-2021-2622-354E72B8B571}"/>
              </a:ext>
            </a:extLst>
          </p:cNvPr>
          <p:cNvSpPr txBox="1"/>
          <p:nvPr/>
        </p:nvSpPr>
        <p:spPr>
          <a:xfrm>
            <a:off x="141269" y="1310282"/>
            <a:ext cx="8355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λλες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απόψεις όπως η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θεωρία της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ισοδυναμίας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του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Lashley (1929)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υποστηρίξανι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ότι ο εγκέφαλος δεν έχει εξειδικευμένες περιοχές· η απώλεια λειτουργιών εξαρτάται από το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πόση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βλάβη υπάρχει, όχι από το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πού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4594E-9BD4-BFE9-90CF-FD816F4D40ED}"/>
              </a:ext>
            </a:extLst>
          </p:cNvPr>
          <p:cNvSpPr txBox="1"/>
          <p:nvPr/>
        </p:nvSpPr>
        <p:spPr>
          <a:xfrm>
            <a:off x="141269" y="4284930"/>
            <a:ext cx="85001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Σήμερα γνωρίζουμε ότι ο εγκέφαλος δεν είναι ούτε πλήρως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ισοδυναμικός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ούτε απόλυτα εντοπιστικός· οι λειτουργίες είναι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ταυτόχρονα κατανεμημένες και εντοπισμένες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συμπεριφορά προκύπτει από τη συνεργασία πολλών περιοχών του εγκεφάλου (π.χ. γλώσσα, όραση, συναίσθημα, κινητικός έλεγχος, μάθηση).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00385-0378-1B22-F07C-47B3AEFC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675"/>
          <a:stretch>
            <a:fillRect/>
          </a:stretch>
        </p:blipFill>
        <p:spPr>
          <a:xfrm>
            <a:off x="8914400" y="4045131"/>
            <a:ext cx="2924710" cy="241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F4624-FDAD-3B62-6CD8-4313F480B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1F39B0-A3B3-309C-A65F-A4C6A98FEC47}"/>
              </a:ext>
            </a:extLst>
          </p:cNvPr>
          <p:cNvSpPr txBox="1"/>
          <p:nvPr/>
        </p:nvSpPr>
        <p:spPr>
          <a:xfrm>
            <a:off x="404117" y="1839075"/>
            <a:ext cx="113837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μονιστική θέση ενισχύθηκε: ο νους θεωρείται πλέον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φαινόμενο προς εξήγηση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και όχι εξήγηση.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Ωστόσο σε κάποιους κύκλους συνεχίζεται η συζήτηση: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Μη-υλιστές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νευροεπιστήμονες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→ ο νους μπορεί να αλλάζει τον εγκέφαλο.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Υλιστές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νευροεπιστήμονες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→ ο εγκέφαλος αλλάζει τον εγκέφαλο.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 περισσότεροι σύγχρονοι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νευροεπιστήμονες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ταυτίζονται με τον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υλιστικό μονισμό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06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57681A-9C4F-1B0D-9EBA-3670EEF04259}"/>
              </a:ext>
            </a:extLst>
          </p:cNvPr>
          <p:cNvSpPr txBox="1"/>
          <p:nvPr/>
        </p:nvSpPr>
        <p:spPr>
          <a:xfrm>
            <a:off x="3045619" y="3228945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Φύση και γαλουχία</a:t>
            </a:r>
            <a:endParaRPr lang="en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2ADCB7-D968-E8A3-5858-07B619222918}"/>
              </a:ext>
            </a:extLst>
          </p:cNvPr>
          <p:cNvSpPr txBox="1"/>
          <p:nvPr/>
        </p:nvSpPr>
        <p:spPr>
          <a:xfrm>
            <a:off x="300038" y="766732"/>
            <a:ext cx="1132998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νευρικά κύτταρα (νευρώνες) παράγουν μικρής έντασης ηλεκτρικά σήματα και συνδέονται το καθένα με χιλιάδες άλλους σε δίκτυο άνω των 80 δισ. νευρώνων.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Υπολογιστική νευροεπιστήμη: Η ικανότητα αποθήκευσης του εγκεφάλου συγκρίνεται με εκείνη του διαδικτύου. Αν ήταν βιντεοκάμερα, θα μπορούσε να αποθηκεύσει 300 χρόνια βίντεο.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εγκέφαλος δεν περιορίζεται στη μνήμη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οργανωμένος σε εξειδικευμένα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υποδίκτυα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και: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ελέγχει 640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μύς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παράγει σκέψη και αποφάσεις,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εκτελεί υπολογισμούς,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παρακολουθεί τον χώρο και την πλοήγηση,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ρυθμίζει δίψα και πείνα,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παρέχει γλώσσα και αισθητηριακές ικανότητες.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Όλη αυτή η υπολογιστική δύναμη βρίσκεται σε 1,3 κιλά ιστού, που καταναλώνει ενέργεια όσο μια λάμπα 20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Watt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(σε αντίθεση με την τεχνητή νοημοσύνη που - αυτή τη στιγμή - καταναλώνει τεράστιες ποσότητες ενέργειας)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8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EECF-BFF8-D940-1D8A-E24E30FC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5292CF-0D7E-4BA1-315F-5023E8263D5F}"/>
              </a:ext>
            </a:extLst>
          </p:cNvPr>
          <p:cNvSpPr txBox="1"/>
          <p:nvPr/>
        </p:nvSpPr>
        <p:spPr>
          <a:xfrm>
            <a:off x="555583" y="1327138"/>
            <a:ext cx="113431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Ένα βασικό ζήτημα στις βιολογικές βάσεις της συμπεριφοράς: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φύση (κληρονομικότητα)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γαλουχία (περιβάλλον)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Πολύ αμφιλεγόμενο θέμα, ειδικά στη δημόσια σφαίρα.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επιχειρήματα συχνά στηρίζονται σε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συναισθηματικές ή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αξιακές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θέσεις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όχι μόνο σε αποδείξεις και λογική.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Συχνή κριτική για την κληρονομικότητα: η έμφαση στην κληρονομικότητα μπορεί να θεωρηθεί ως «δικαιολογία» για τη συμπεριφορά.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Πολλές συμπεριφορές όμως δείχνουν να έχουν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γενετική συνιστώσα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λοιπόν απαραίτητη η αποσαφήνιση του τι σημαίνει «κληρονομική συμπεριφορά».</a:t>
            </a:r>
          </a:p>
        </p:txBody>
      </p:sp>
    </p:spTree>
    <p:extLst>
      <p:ext uri="{BB962C8B-B14F-4D97-AF65-F5344CB8AC3E}">
        <p14:creationId xmlns:p14="http://schemas.microsoft.com/office/powerpoint/2010/main" val="281327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7EA31-F4D8-81CC-7178-D1008A6B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954D8-6D44-545E-A2D4-803C0B24971C}"/>
              </a:ext>
            </a:extLst>
          </p:cNvPr>
          <p:cNvSpPr txBox="1"/>
          <p:nvPr/>
        </p:nvSpPr>
        <p:spPr>
          <a:xfrm>
            <a:off x="-1642127" y="0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γενετικός κώδικας</a:t>
            </a:r>
            <a:endParaRPr lang="en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8FE18-9C15-E4AF-1333-13FE87FD3231}"/>
              </a:ext>
            </a:extLst>
          </p:cNvPr>
          <p:cNvSpPr txBox="1"/>
          <p:nvPr/>
        </p:nvSpPr>
        <p:spPr>
          <a:xfrm>
            <a:off x="0" y="400110"/>
            <a:ext cx="7315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Γονίδιο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= βασική βιολογική μονάδα που κατευθύνει τις κυτταρικές λειτουργίες και μεταφέρει κληρονομικά χαρακτηριστικά.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Τα γονίδια εντοπίζονται στα χρωμοσώματα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46 χρωμοσώματα σε κάθε σωματικό κύτταρο (στον πυρήνα), σε 23 ζεύγη (τα φυλετικά: ΧΧ σε θηλυκά, ΧΥ σε αρσενικά). Σε συγκεκριμένα ζεύγη βρίσκονται συγκεκριμένα γονίδια για διαφορετικές λειτουργίες.</a:t>
            </a:r>
          </a:p>
          <a:p>
            <a:pPr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Σπερματοζωάρια &amp; ωάρια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: περιέχουν 23 χρωμοσώματα (σε αντίθεση με τα κύτταρα που περιέχουν όπως είδαμε 46)· με τη γονιμοποίηση ο αριθμός αποκαθίσταται σε 46 (ένα χρωμόσωμα από κάθε ζεύγος) →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ζυγώτης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(γονιμοποιημένο ωάριο)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υφίσταται ταχεία κυτταρική διαίρεση → κύημα (έως 8 εβδομάδες) → έμβρυο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fetus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buNone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δεοξυριβονουκλεικό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οξύ, το υλικό από το οποίο είναι φτιαγμένα τα γονίδια, ανακαλύφθηκε το 1953 από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Watson &amp; Crick):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Διπλή έλικα - Αποτελείται από 4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νουκλεοτίδια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A, T, G, 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σειρά τους σχηματίζει τον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γενετικό κώδικα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ο οποίος περιέχει όλες τις πληροφορίες για δομή και λειτουργία του οργανισμού.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80088-877B-AFFC-3D25-5F40786F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01" y="2474763"/>
            <a:ext cx="2347181" cy="1680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FCF07-E42A-584C-89D7-8C6503A3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980" y="4002318"/>
            <a:ext cx="1601097" cy="2801921"/>
          </a:xfrm>
          <a:prstGeom prst="rect">
            <a:avLst/>
          </a:prstGeom>
        </p:spPr>
      </p:pic>
      <p:pic>
        <p:nvPicPr>
          <p:cNvPr id="2050" name="Picture 2" descr="Diagram of the chromosome structure | Premium Vector">
            <a:extLst>
              <a:ext uri="{FF2B5EF4-FFF2-40B4-BE49-F238E27FC236}">
                <a16:creationId xmlns:a16="http://schemas.microsoft.com/office/drawing/2014/main" id="{A46AFDFD-B4D8-545C-41F8-B9D6B89F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77" y="4383237"/>
            <a:ext cx="1976031" cy="24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are Chromosomes? - Stanford Medicine Children's Health">
            <a:extLst>
              <a:ext uri="{FF2B5EF4-FFF2-40B4-BE49-F238E27FC236}">
                <a16:creationId xmlns:a16="http://schemas.microsoft.com/office/drawing/2014/main" id="{AB516ED6-C6AF-406B-2A8C-AAB115F5B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/>
          <a:stretch>
            <a:fillRect/>
          </a:stretch>
        </p:blipFill>
        <p:spPr bwMode="auto">
          <a:xfrm>
            <a:off x="7444339" y="185195"/>
            <a:ext cx="2582178" cy="21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8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BB334-77C2-B6D7-7A2D-D644D1F8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717A3-D71C-64D9-FDBD-2C23599A2B21}"/>
              </a:ext>
            </a:extLst>
          </p:cNvPr>
          <p:cNvSpPr txBox="1"/>
          <p:nvPr/>
        </p:nvSpPr>
        <p:spPr>
          <a:xfrm>
            <a:off x="127321" y="359392"/>
            <a:ext cx="120646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Τρόπος δράσης των γονιδίων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Τα γονίδια επηρεάζουν την ανάπτυξη και τη συμπεριφορά με απλό αλλά θεμελιώδη τρόπο: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Παρέχουν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οδηγίες για την παραγωγή πρωτεϊνών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πρωτεΐνες αυτές μπορεί να έχουν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δομικό ρόλο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(οικοδομούν το σώμα) ή να λειτουργούν ως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ένζυμα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(καταλύτες χημικών αντιδράσεων).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Γενετική ποικιλότητα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άνθρωποι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μετακύ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τους διαφέρουν στο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τους μόνο κατά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0,5%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 τη μικρή διαφορά, αυτή η παραλλαγή προκαλεί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τεράστιες αποκλίσεις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στην ανάπτυξη, τη φυσιολογία και τη συμπεριφορά.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Ζεύγη χρωμοσωμάτων και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αλληλόμορφα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alleles)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Επειδή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λα τα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χρωμοσώματα εκτός από 2 είναι σε ζεύγη, τα περισσότερα γονίδια είναι επίσης σε ζεύγη.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Έτσι ένα γονίδιο στο ένα χρωμόσωμα συνεργάζεται με ένα γονίδιο για την ίδια λειτουργία στο άλλο χρωμόσωμα.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Εξαίρεση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το Υ χρωμόσωμα, που έχει μόνο το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1/25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των γονιδίων του Χ.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Παρ’ολο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που τα γονίδια του ίδιου ζεύγους έχουν τον ίδιο τύπο λειτουργίας οι επιδράσεις τους συχνά διαφέρουν:</a:t>
            </a:r>
          </a:p>
          <a:p>
            <a:pPr algn="l"/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Τα γονίδια στο ίδιο ζεύγος μπορεί να έχουν διαφορετικές εκδοχές (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αλληλόμορφα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4306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1F1E-A3D3-7B33-886D-E8251B232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FD384-8E6B-8316-67C7-36A09D32F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19" y="1479806"/>
            <a:ext cx="4762500" cy="391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72860-776D-A54B-0BBC-15F8309CED4B}"/>
              </a:ext>
            </a:extLst>
          </p:cNvPr>
          <p:cNvSpPr txBox="1"/>
          <p:nvPr/>
        </p:nvSpPr>
        <p:spPr>
          <a:xfrm>
            <a:off x="277791" y="1137535"/>
            <a:ext cx="72689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Τρόποι αλληλεπίδρασης των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αλληλομόρφων</a:t>
            </a: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Συνδυαστική δράση (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συνεπικράτηση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και τα δύο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αλληλόμορφα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εκφράζονται, παράγοντας ενδιάμεσο αποτέλεσμα.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Παράδειγμα: Α και Β αίματος → ΑΒ.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Κυρίαρχο και υπολειπόμενο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κυρίαρχο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εκφράζεται ανεξάρτητα από το άλλο.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υπολειπόμενο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εκφράζεται μόνο όταν υπάρχει σε 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ομοζυγωτία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(και στα δύο χρωμοσώματα).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Παράδειγμα: Α ή Β κυρίαρχα σε σχέση με το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→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πιθανότητες ίσες (1/4) για Α, Β, ΑΒ ή Ο σε απογόνους όταν οι γονείς είναι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ετερόζυγοι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58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D5FE23-53EC-AD3D-F995-0BA6D14C6C54}"/>
              </a:ext>
            </a:extLst>
          </p:cNvPr>
          <p:cNvSpPr txBox="1"/>
          <p:nvPr/>
        </p:nvSpPr>
        <p:spPr>
          <a:xfrm>
            <a:off x="462986" y="1192192"/>
            <a:ext cx="107876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Γονότυπος και φαινότυπος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Φαινότυπος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το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παρατηρήσιμο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χαρακτηριστικό (π.χ. ομάδα αίματος Β).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Γονότυπος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ο γενετικός συνδυασμός (π.χ. ΒΒ ή Β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Ένα ίδιο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φαινοτυπικό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αποτέλεσμα μπορεί να προκύψει από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διαφορετικούς γονότυπους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None/>
            </a:pP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Φυλοσύνδετα χαρακτηριστικά (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X-linked)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Τα γονίδια στο Χ χρωμόσωμα που δεν έχουν αντίστοιχο ζεύγος εκφράζονται ακόμα κι αν είναι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υπολειπόμενα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Αυτό οδηγεί σε χαρακτηριστικά που εκδηλώνονται συχνότερα στους άνδρες (ΧΥ) απ’ ό,τι στις γυναίκες (ΧΧ).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Παράδειγμα: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αχρωματοψία κόκκινου-πράσινου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που εμφανίζεται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φορές συχνότερα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στους άνδρες.</a:t>
            </a:r>
          </a:p>
        </p:txBody>
      </p:sp>
    </p:spTree>
    <p:extLst>
      <p:ext uri="{BB962C8B-B14F-4D97-AF65-F5344CB8AC3E}">
        <p14:creationId xmlns:p14="http://schemas.microsoft.com/office/powerpoint/2010/main" val="124010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4B4B68-9614-D7BC-C2D1-C5F56B9C39CB}"/>
              </a:ext>
            </a:extLst>
          </p:cNvPr>
          <p:cNvSpPr txBox="1"/>
          <p:nvPr/>
        </p:nvSpPr>
        <p:spPr>
          <a:xfrm>
            <a:off x="0" y="0"/>
            <a:ext cx="1235018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Είδη γενετικού ελέγχου χαρακτηριστικών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Μονογονιδιακά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χαρακτηριστικά: ομάδα αίματος, νόσος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Huntington.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Πολυγονιδιακά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χαρακτηριστικά: ύψος, νοημοσύνη, ψυχολογικές διαταραχές.</a:t>
            </a: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Ιστορικό πλαίσιο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Από την αρχαιότητα → επιλογή ζώων για συγκεκριμένα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συμπεριφορικά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γνωρίσματα.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Δαρβίνος → καθιέρωση της ιδέας ότι και οι άνθρωποι κληρονομούν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συμπεριφορικά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χαρακτηριστικά.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20ός αιώνας: υποχώρηση αυτής της ιδέας με την κυριαρχία του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περιβαλλοντισμού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1960–1970 → στροφή προς μια ισορροπημένη θεώρηση φύσης και γαλουχίας.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1992 →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APA: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αναγνώριση της γενετικής ως βασικού θεματικού άξονα στην ψυχολογία.</a:t>
            </a: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Συμπεριφορικά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χαρακτηριστικά με γενετική επίδραση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Νοημοσύνη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πιο ερευνημένο χαρακτηριστικό.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Συμπεριφορικές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/ψυχικές διαταραχές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αλκοολισμός, εξάρτηση από ουσίες, σχιζοφρένεια, διαταραχές διάθεσης, άγχος.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Προσωπικότητα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ορισμένα γνωρίσματα έχουν γενετική βάση.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Σεξουαλικός προσανατολισμός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ενδείξεις μερικής κληρονομικότητας.</a:t>
            </a: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Σημαντική διευκρίνιση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Τα γονίδια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 καθορίζουν άμεσα τη συμπεριφορά (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δεν παρέχουν σενάριο για έξυπνη συμπεριφορά ή για ομοφυλοφιλική σεξουαλικότητα)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 ρόλος τους είναι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βιολογικός/μηχανιστικός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έλεγχος παραγωγής πρωτεϊνών → διαμόρφωση εγκεφαλικών δομών,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ρύθμιση νευροδιαβιβαστών &amp; υποδοχέων, επιρροή στη λειτουργία του ενδοκρινικού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4005848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5D8E11-B83C-3C8E-142F-E2198D3BC49F}"/>
              </a:ext>
            </a:extLst>
          </p:cNvPr>
          <p:cNvSpPr txBox="1"/>
          <p:nvPr/>
        </p:nvSpPr>
        <p:spPr>
          <a:xfrm>
            <a:off x="109959" y="712213"/>
            <a:ext cx="119720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Εντοπισμός γονιδίων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Πρόγραμμα χαρτογράφησης του ανθρώπινου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γονιδιώματος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buNone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Στόχος: ταυτοποίηση συγκεκριμένων γονιδίων που επηρεάζουν συμπεριφορές.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Δυσκολία: τεράστιος όγκος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→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δύσκολο να ξέρεις πού να ψάξεις.</a:t>
            </a:r>
          </a:p>
          <a:p>
            <a:pPr algn="l">
              <a:buNone/>
            </a:pPr>
            <a:endParaRPr lang="en-GB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Human Genome Project (1990–2005)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Διεθνής συνεργασία 20 εργαστηρίων.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Στόχοι: χαρτογράφηση όλων των γονιδίων + αποκρυπτογράφηση κώδικα (σειρά των βάσεων σε κάθε γονίδιο).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2000: πρώτα «προσχέδια» → 2005: πλήρης καταγραφή ολόκληρης της αλληλουχίας.</a:t>
            </a: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Ευρήματα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Μόνο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3% του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(21.000 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γονίδια)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κωδικοποιεί πρωτεΐνες.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 αριθμός γονιδίων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δεν αντιστοιχεί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στην πολυπλοκότητα της συμπεριφοράς (π.χ.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roundworm ~19.700).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ποσότητα μη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κωδικοποιητικού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σχετίζεται με τη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πολυπλοκότητα.</a:t>
            </a:r>
          </a:p>
        </p:txBody>
      </p:sp>
    </p:spTree>
    <p:extLst>
      <p:ext uri="{BB962C8B-B14F-4D97-AF65-F5344CB8AC3E}">
        <p14:creationId xmlns:p14="http://schemas.microsoft.com/office/powerpoint/2010/main" val="690328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16E30-847A-571A-3D20-CE85C1C9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727" y="1261641"/>
            <a:ext cx="5406509" cy="4498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1B5CE-01A5-CDFE-4B0E-5685767CAD80}"/>
              </a:ext>
            </a:extLst>
          </p:cNvPr>
          <p:cNvSpPr txBox="1"/>
          <p:nvPr/>
        </p:nvSpPr>
        <p:spPr>
          <a:xfrm>
            <a:off x="260430" y="856526"/>
            <a:ext cx="465881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Μη </a:t>
            </a:r>
            <a:r>
              <a:rPr lang="el-GR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κωδικοποιητικό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("junk DNA")</a:t>
            </a:r>
            <a:endParaRPr lang="el-G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Κάποιο τμήμα είναι άχρηστο, εξελικτικά κατάλοιπα.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80% βιοχημικά ενεργό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 ελέγχει την έκφραση άλλων γονιδίων.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Παράδειγμα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HACNS1</a:t>
            </a:r>
            <a:endParaRPr lang="el-GR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Τμήμα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μοναδικό στους ανθρώπους.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Όταν εισάγεται σε έμβρυο ποντικού σε συνδυασμό με ένα γονίδιο που παράγει μια μπλε 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πρωτείνη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→ ενεργοποιεί γονίδια σε αντιβράχιο και αντίχειρα.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Σε πιθήκους δεν έχει το ίδιο αποτέλεσμα!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Υπόθεση: συνέβαλε στην 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ανάπτυξη της δεξιότητας του ανθρώπινου αντίχειρα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κρίσιμη για την εξέλιξη.</a:t>
            </a:r>
          </a:p>
        </p:txBody>
      </p:sp>
    </p:spTree>
    <p:extLst>
      <p:ext uri="{BB962C8B-B14F-4D97-AF65-F5344CB8AC3E}">
        <p14:creationId xmlns:p14="http://schemas.microsoft.com/office/powerpoint/2010/main" val="221419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342190-0F0C-E45B-6E6C-EA1A112C67D0}"/>
              </a:ext>
            </a:extLst>
          </p:cNvPr>
          <p:cNvSpPr txBox="1"/>
          <p:nvPr/>
        </p:nvSpPr>
        <p:spPr>
          <a:xfrm>
            <a:off x="569088" y="787078"/>
            <a:ext cx="108917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Ερώτημα: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Τι κάνουν τα γονίδια;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 χάρτης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γονιδιώματος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δείχνει θέσεις αλλά όχι λειτουργίες.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Χρησιμότητα: επιτάχυνση της αναζήτησης γονιδίων που σχετίζονται με ασθένειες/συμπεριφορές.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Παράδειγμα νόσου 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Huntington</a:t>
            </a: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GB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Αρχές 1980: οικογενειακή μελέτη → εντοπισμός στο χρωμόσωμα 4.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Εντοπισμός ακριβούς γονιδίου πήρε 10 χρόνια.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Σήμερα: ο χάρτης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γονιδιώματος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μειώνει δραστικά τον απαιτούμενο χρόνο.</a:t>
            </a: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Σημασία για το μέλλον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Καλύτερη κατανόηση της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συμπεριφοράς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και των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ψυχολογικών/ιατρικών διαταραχών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Δυνατότητα για: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Γενετικές θεραπείες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Πρόληψη σε ευάλωτα άτομα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Εξατομίκευση φαρμακευτικής αγωγής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φαρμακογενετική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2440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F39A-6000-AF85-DC16-C458C2CCE317}"/>
              </a:ext>
            </a:extLst>
          </p:cNvPr>
          <p:cNvSpPr txBox="1"/>
          <p:nvPr/>
        </p:nvSpPr>
        <p:spPr>
          <a:xfrm>
            <a:off x="0" y="619616"/>
            <a:ext cx="1286526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Κληρονομικότητα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ώς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προδιάθεση και όχι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ώς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πεπρωμένο</a:t>
            </a: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Λανθασμένη αντίληψη για την κληρονομικότητα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Δεν καθιστά τους ανθρώπους «αντίγραφα» των γονιών τους.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Γενετική επιρροή →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ποικιλότητα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όχι απόλυτη προκαθορισμένη μοίρα.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Πώς γίνεται αυτό;</a:t>
            </a:r>
          </a:p>
          <a:p>
            <a:pPr algn="l">
              <a:buNone/>
            </a:pP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1 - Γενετική ποικιλία και ατομικότητα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Παιδιά μοιράζονται μόνο το 50% των γονιδίων με γονείς/αδέλφια.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Τυχαιότητα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στο συνδυασμό χρωμοσωμάτων και στη γονιμοποίηση → 60–70 τρις πιθανοί συνδυασμοί.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Σεξουαλική αναπαραγωγή →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αύξηση ατομικότητας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παρά την κληρονομικότητα των γνωρισμάτων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 ποικιλότητα αυτή → βάση της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φυσικής επιλογής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(Δαρβίνος).</a:t>
            </a:r>
          </a:p>
        </p:txBody>
      </p:sp>
    </p:spTree>
    <p:extLst>
      <p:ext uri="{BB962C8B-B14F-4D97-AF65-F5344CB8AC3E}">
        <p14:creationId xmlns:p14="http://schemas.microsoft.com/office/powerpoint/2010/main" val="252195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38FFD-523B-0A06-8CC7-F3B0154FEFBF}"/>
              </a:ext>
            </a:extLst>
          </p:cNvPr>
          <p:cNvSpPr txBox="1"/>
          <p:nvPr/>
        </p:nvSpPr>
        <p:spPr>
          <a:xfrm>
            <a:off x="431006" y="151179"/>
            <a:ext cx="1132998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Στις ΗΠΑ η δεκαετία του 1990 ορίστηκε ως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“Δεκαετία του Εγκεφάλου”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για την :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αύξηση δημόσιας ευαισθητοποίησης,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ανάδειξη προηγούμενων επιτευγμάτων,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ανάληψη ευθύνης για το μέλλον.</a:t>
            </a:r>
          </a:p>
          <a:p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Στόχοι και αποτελέσματα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νευροεπιστήμης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Καθήκον: επέκταση γνώσης, βελτίωση θεραπειών για νευρολογικές ασθένειες, ψυχικές διαταραχές, εθισμούς· κόστος 1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τρισ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 δολάρια ετησίως σε φροντίδα, παραγωγικότητα, εγκληματικότητα.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Από τότε μέχρι σήμερα επιτεύχθηκαν: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νέες θεραπείες για κατάθλιψη,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ταυτοποίηση γονιδίων που σχετίζονται με σχιζοφρένεια,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ουσίες που μπλοκάρουν τον εθισμό,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τρόποι επιβράδυνσης της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Alzheimer,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χαρτογράφηση του ανθρώπινου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γονιδιώματος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δυνατότητα απευθείας παρατήρησης του εγκεφάλου σε δράση.</a:t>
            </a:r>
          </a:p>
          <a:p>
            <a:pPr lvl="1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Αυτά τα επιτεύγματα, αν και φαντάζουν πρόσφατα, έχουν τις ρίζες τους σε: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300 χρόνια επιστημονικής έρευνας,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22 αιώνες φιλοσοφικής και επιστημονικής σκέψης.</a:t>
            </a:r>
          </a:p>
        </p:txBody>
      </p:sp>
    </p:spTree>
    <p:extLst>
      <p:ext uri="{BB962C8B-B14F-4D97-AF65-F5344CB8AC3E}">
        <p14:creationId xmlns:p14="http://schemas.microsoft.com/office/powerpoint/2010/main" val="828997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EFAAD-5AF6-39D3-A8B3-F02D691F75BF}"/>
              </a:ext>
            </a:extLst>
          </p:cNvPr>
          <p:cNvSpPr txBox="1"/>
          <p:nvPr/>
        </p:nvSpPr>
        <p:spPr>
          <a:xfrm>
            <a:off x="434051" y="1077140"/>
            <a:ext cx="99368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2- Δυναμική λειτουργία γονιδίων</a:t>
            </a: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Ενεργοποίηση/απενεργοποίηση → διαφορετική έκφραση σε διαφορετικούς χρόνους.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Καθορίζει αναπτυξιακές αλλαγές από τη σύλληψη ως τη γήρανση.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Σχετίζεται με γήρανση και ασθένειες (π.χ. 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Αλτσχάιμερ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 εμπειρία μπορεί να επηρεάσει την 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έκφραση γονιδίων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→ μάθηση.</a:t>
            </a:r>
          </a:p>
          <a:p>
            <a:pPr algn="l">
              <a:buNone/>
            </a:pPr>
            <a:endParaRPr lang="el-G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έκφραση γονιδίων</a:t>
            </a:r>
          </a:p>
          <a:p>
            <a:pPr algn="l">
              <a:buNone/>
            </a:pPr>
            <a:endParaRPr lang="el-G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Π.χ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γενετικές ομοιότητες και διαφορές με χιμπαντζήδες</a:t>
            </a: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DNA: 95–98%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όμοιο.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Διαφορά: 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γονιδιακή έκφραση στον εγκέφαλο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όχι απλά ακολουθίες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DNA.</a:t>
            </a:r>
          </a:p>
          <a:p>
            <a:pPr algn="l">
              <a:buNone/>
            </a:pPr>
            <a:endParaRPr lang="el-G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Βαθμοί γενετικής επίδρασης</a:t>
            </a: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Κάποια γονίδια → 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καθοριστικά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Huntington).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Τα περισσότερα → 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αυξάνουν ή μειώνουν τον κίνδυνο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(π.χ. νοημοσύνη, σχιζοφρένεια).</a:t>
            </a:r>
          </a:p>
        </p:txBody>
      </p:sp>
    </p:spTree>
    <p:extLst>
      <p:ext uri="{BB962C8B-B14F-4D97-AF65-F5344CB8AC3E}">
        <p14:creationId xmlns:p14="http://schemas.microsoft.com/office/powerpoint/2010/main" val="597962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25887D-5DF2-E41F-B3CD-09DF1EBBEC80}"/>
              </a:ext>
            </a:extLst>
          </p:cNvPr>
          <p:cNvSpPr txBox="1"/>
          <p:nvPr/>
        </p:nvSpPr>
        <p:spPr>
          <a:xfrm>
            <a:off x="457200" y="473667"/>
            <a:ext cx="113026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Κληρονομικότητα (</a:t>
            </a:r>
            <a:r>
              <a:rPr lang="en-US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hereditability) </a:t>
            </a:r>
            <a:r>
              <a:rPr lang="el-GR" sz="20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περιβάλλον 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ευαλωτότητα</a:t>
            </a: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Ορισμός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κληρονομισιμότητας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Ποσοστό της διακύμανσης ενός χαρακτηριστικού που αποδίδεται σε γονίδια.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Μελέτες σε δίδυμα → βασικό εργαλείο εκτίμησης. Μέτρη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 της συχνότητας με την οποία </a:t>
            </a:r>
            <a:r>
              <a:rPr lang="el-G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μονοζυγωτικοί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διζυγωτικοί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δίδυμοι μοιράζονται ένα </a:t>
            </a:r>
            <a:r>
              <a:rPr lang="el-G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χαρακτηριστικο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Εκτιμήσεις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κληρονομισιμότητας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Νοημοσύνη: ~50%.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Σχιζοφρένεια: 60–90%.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Προσωπικότητα/Επαγγελματικά ενδιαφέροντα: 40–50%.</a:t>
            </a:r>
          </a:p>
          <a:p>
            <a:pPr algn="l">
              <a:buNone/>
            </a:pPr>
            <a:endParaRPr lang="el-G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Ερμηνεία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~50% της διαφοροποίησης → περιβάλλον.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 ποσοστό εξαρτάται από τις συνθήκες του δείγματος (π.χ. υιοθεσίες, ομοιογενή περιβάλλοντα).</a:t>
            </a:r>
          </a:p>
        </p:txBody>
      </p:sp>
    </p:spTree>
    <p:extLst>
      <p:ext uri="{BB962C8B-B14F-4D97-AF65-F5344CB8AC3E}">
        <p14:creationId xmlns:p14="http://schemas.microsoft.com/office/powerpoint/2010/main" val="1437050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534630-37A2-4D78-9F76-95B447871389}"/>
              </a:ext>
            </a:extLst>
          </p:cNvPr>
          <p:cNvSpPr txBox="1"/>
          <p:nvPr/>
        </p:nvSpPr>
        <p:spPr>
          <a:xfrm>
            <a:off x="659757" y="1382286"/>
            <a:ext cx="972273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Κληρονομούμε την προδιάθεση όχι το περιβάλλον - Μοντέλο </a:t>
            </a:r>
            <a:r>
              <a:rPr lang="el-GR" sz="20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ευαλωτότητας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Γονίδια = προδιάθεση, όχι μοιραία καταδίκη.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Η εκδήλωση εξαρτάται από 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κατώφλι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(threshold)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που προκύπτει από συνδυασμό γενετικών και περιβαλλοντικών παραγόντων.</a:t>
            </a:r>
          </a:p>
          <a:p>
            <a:pPr algn="l">
              <a:buNone/>
            </a:pPr>
            <a:endParaRPr lang="el-GR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Συν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</a:t>
            </a:r>
            <a:r>
              <a:rPr lang="el-GR" sz="2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ργια</a:t>
            </a: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φύσης και γαλουχίας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Δεν είναι ανταγωνιστικές επιδράσεις· και οι δύο απαραίτητες.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Μεταφορά: καύσιμο και οξυγόνο στη φωτιά.</a:t>
            </a:r>
          </a:p>
          <a:p>
            <a:pPr algn="l">
              <a:buNone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Ηθικές προεκτάσεις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Γνώση γενετικών κινδύνων → ψυχολογικό και κοινωνικό βάρος.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Προγεννητικός έλεγχος → πιθανές αποφάσεις για διακοπή κύησης.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Πρόοδος γενετικής → ταχύτερη από την ικανότητα διαχείρισης των συνεπειών.</a:t>
            </a:r>
          </a:p>
        </p:txBody>
      </p:sp>
    </p:spTree>
    <p:extLst>
      <p:ext uri="{BB962C8B-B14F-4D97-AF65-F5344CB8AC3E}">
        <p14:creationId xmlns:p14="http://schemas.microsoft.com/office/powerpoint/2010/main" val="25643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9CDC-B691-74B3-42D2-A4886A622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D6D4E-157B-9342-C773-1BB2643C7E5A}"/>
              </a:ext>
            </a:extLst>
          </p:cNvPr>
          <p:cNvSpPr txBox="1"/>
          <p:nvPr/>
        </p:nvSpPr>
        <p:spPr>
          <a:xfrm>
            <a:off x="1254386" y="3028890"/>
            <a:ext cx="9947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Τι είναι οι βιολογικές βάσεις της συμπεριφοράς (ή αλλιώς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νευροεπιστήμη)</a:t>
            </a:r>
            <a:endParaRPr lang="en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1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54C51-98DD-1552-0478-90D847D40945}"/>
              </a:ext>
            </a:extLst>
          </p:cNvPr>
          <p:cNvSpPr txBox="1"/>
          <p:nvPr/>
        </p:nvSpPr>
        <p:spPr>
          <a:xfrm>
            <a:off x="59531" y="305068"/>
            <a:ext cx="1207293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Ο όρος «νευροεπιστήμη»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Αναφέρεται στο αντικείμενο της έρευνας και όχι στην εκπαίδευση του ερευνητή.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Νευροεπιστήμονας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μπορεί να είναι: βιολόγος, φυσιολόγος, ανατόμος, νευρολόγος, χημικός, ψυχολόγος, ψυχίατρος, αλλά και επιστήμονας υπολογιστών ή φιλόσοφος.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Ψυχολόγοι στη νευροεπιστήμη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Εξειδικεύονται στη 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νευροεπιστήμη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δηλαδή τη μελέτη της σχέσης μεταξύ συμπεριφοράς και σώματος (κυρίως του εγκεφάλου).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συμπεριφορική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νευροεπιστήμη είναι σύγχρονος όρος για τη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βιολογική ψυχολογία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βιοψυχολογία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ψυχοβιολογία, φυσιολογική ψυχολογία)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- Για τους ψυχολόγους, «συμπεριφορά» περιλαμβάνει όχι μόνο εμφανείς πράξεις αλλά και εσωτερικές διεργασίες όπως μάθηση, σκέψη, συναίσθημα.</a:t>
            </a:r>
          </a:p>
          <a:p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Ερωτήματα της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συμπεριφορικής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νευροεπιστήμης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Τι αλλαγές συμβαίνουν στον εγκέφαλο όταν το άτομο μαθαίνει;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Γιατί ένα άτομο εμφανίζει κατάθλιψη, άλλο άγχος και άλλο παραμένει ανεπηρέαστο σε παρόμοιες συνθήκες;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Ποια είναι η φυσιολογική εξήγηση των συναισθημάτων;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Πώς αναγνωρίζουμε το πρόσωπο ενός φίλου;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Πώς η δραστηριότητα του εγκεφάλου οδηγεί στη συνείδηση;</a:t>
            </a:r>
          </a:p>
        </p:txBody>
      </p:sp>
    </p:spTree>
    <p:extLst>
      <p:ext uri="{BB962C8B-B14F-4D97-AF65-F5344CB8AC3E}">
        <p14:creationId xmlns:p14="http://schemas.microsoft.com/office/powerpoint/2010/main" val="409545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614080-6782-7900-597C-B8196D5DCA2A}"/>
              </a:ext>
            </a:extLst>
          </p:cNvPr>
          <p:cNvSpPr txBox="1"/>
          <p:nvPr/>
        </p:nvSpPr>
        <p:spPr>
          <a:xfrm>
            <a:off x="107157" y="305068"/>
            <a:ext cx="1197768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Μεθοδολογίες και στόχος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συμπεριφορικοί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νευροεπιστήμονες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χρησιμοποιούν ποικιλία ερευνητικών τεχνικών.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Δεν περιορίζονται στη μηχανική λειτουργία του εγκεφάλου, αλλά επικεντρώνονται στον ρόλο του στη συμπεριφορά.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Ιστορικό πλαίσιο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Για να εκτιμήσουμε τα σημερινά επιτεύγματα, πρέπει να κατανοήσουμε τη σκέψη και το έργο των προκατόχων.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 σύγχρονοι επιστήμονες «πατούν στους ώμους» των πνευματικών τους προγόνων, που προχώρησαν με πολύ λιγότερες γνώσεις.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ψυχολογία έχει «σύντομη ιστορία αλλά μακρύ παρελθόν»: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Ερωτήματα για τη συμπεριφορά και την εμπειρία απασχολούν τους στοχαστές για πάνω από δύο χιλιετίες.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Ως ξεχωριστό επιστημονικό πεδίο η ψυχολογία καθιερώνεται το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1879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με τον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Wilhelm Wundt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στη Λειψία.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βιολογική ψυχολογία αναδύθηκε ως αυτόνομη επιστήμη μόνο όταν απέδειξε ότι η βιολογική προσέγγιση μπορεί να απαντήσει σε κρίσιμα ερωτήματα για τη συμπεριφορά.</a:t>
            </a:r>
          </a:p>
          <a:p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Κεντρικό φιλοσοφικό ζήτημα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Το παλιό ερώτημα για τη 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φύση του νου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 αποτελεί τον άξονα γύρω από τον οποίο μπορούμε να παρακολουθήσουμε την ανάπτυξη της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συμπεριφορικής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νευροεπιστήμης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45138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F8A751-D8A3-EE24-D304-E676AD42A2DF}"/>
              </a:ext>
            </a:extLst>
          </p:cNvPr>
          <p:cNvSpPr txBox="1"/>
          <p:nvPr/>
        </p:nvSpPr>
        <p:spPr>
          <a:xfrm>
            <a:off x="3045619" y="3228945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 πρόβλημα νου–εγκεφάλου (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mind-brain problem)</a:t>
            </a:r>
            <a:endParaRPr lang="en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2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E15371-31B7-BDC3-CE95-BE016858891C}"/>
              </a:ext>
            </a:extLst>
          </p:cNvPr>
          <p:cNvSpPr txBox="1"/>
          <p:nvPr/>
        </p:nvSpPr>
        <p:spPr>
          <a:xfrm>
            <a:off x="238125" y="228600"/>
            <a:ext cx="117157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Τι είναι ο νους και ποια είναι η σχέση του με τον εγκέφαλο.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νους ελέγχει τον εγκέφαλο ή το αντίστροφο;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νους και εγκέφαλος το ίδιο πράγμα;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απάντηση σε αυτά τα ερωτήματα καθορίζει το πλαίσιο για όλες τις ερωτήσεις της </a:t>
            </a:r>
            <a:r>
              <a:rPr lang="el-G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νευροεπιστήμης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8FE43-D37B-BE51-7851-FFA6E6B3F70B}"/>
              </a:ext>
            </a:extLst>
          </p:cNvPr>
          <p:cNvSpPr txBox="1"/>
          <p:nvPr/>
        </p:nvSpPr>
        <p:spPr>
          <a:xfrm>
            <a:off x="119062" y="2530614"/>
            <a:ext cx="119538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θέση του μονισμού (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monism)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Υποστηρίζει ότι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νους και σώμα αποτελούν την ίδια ουσία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Αναλογία: όπως ο «καιρός» είναι ένας όρος που περιγράφει φαινόμενα (βροχή, άνεμος, υγρασία) χωρίς να υπάρχει ως ξεχωριστή οντότητα, έτσι και ο «νους» είναι απλώς το σύνολο των λειτουργιών του εγκεφάλου (σκέψη, αίσθηση, συναίσθημα, σχεδιασμός).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αίσθηση ότι υπάρχει ένας «νους» που κατευθύνει είναι ψευδαίσθηση· στην πραγματικότητα είναι η επίγνωση όσων κάνει ο εγκέφαλος.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Διακρίσεις: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Ιδεαλιστικός μονισμός: τα πάντα είναι μη-υλικός νους.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Υλιστικός μονισμός (η κυρίαρχη θέση): νους, σώμα και ο κόσμος είναι υλικά.</a:t>
            </a:r>
            <a:endParaRPr lang="en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2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A7E973-335F-14B2-1C84-E5FC2EADC4DC}"/>
              </a:ext>
            </a:extLst>
          </p:cNvPr>
          <p:cNvSpPr txBox="1"/>
          <p:nvPr/>
        </p:nvSpPr>
        <p:spPr>
          <a:xfrm>
            <a:off x="79771" y="0"/>
            <a:ext cx="114728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 θέση του δυϊσμού (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dualism)</a:t>
            </a:r>
            <a:endParaRPr lang="el-G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Υποστηρίζει ότι νους και εγκέφαλος είναι διαφορετικές οντότητες: 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Το σώμα είναι υλικό, ενώ ο νους είναι μη-υλικός.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 νους επηρεάζει τη συμπεριφορά μέσω της αλληλεπίδρασής του με τον εγκέφαλο.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Ιστορική καταγωγή διαμάχης μεταξύ μονισμού και δυισμού: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Το ζήτημα δεν ξεκίνησε με τη σύγχρονη ψυχολογία· απασχόλησε τους αρχαίους Έλληνες φιλοσόφους από τον 5ο αιώνα π.Χ.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Δημόκριτος: όλα αποτελούνται από άτομα, ακόμη και η ψυχή/νους, άρα η ψυχή είναι ύλη.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Πλάτων: υποστήριξε τον δυϊσμό (διάκριση σώματος–ψυχής).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Αριστοτέλης: υποστήριζε ότι σώμα και ψυχή είναι ένα για να εξηγήσει μνήμη, συναισθήματα, λογική.</a:t>
            </a:r>
            <a:endParaRPr lang="en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0403B-0611-4AA6-7B52-B4407EF2CE14}"/>
              </a:ext>
            </a:extLst>
          </p:cNvPr>
          <p:cNvSpPr txBox="1"/>
          <p:nvPr/>
        </p:nvSpPr>
        <p:spPr>
          <a:xfrm>
            <a:off x="79771" y="4815542"/>
            <a:ext cx="12032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Δυσκολίες και των δύο θέσεων</a:t>
            </a:r>
            <a:endParaRPr lang="el-GR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Οι </a:t>
            </a:r>
            <a:r>
              <a:rPr lang="el-GR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δυϊστές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πώς μπορεί ένας μη-υλικός νους να επηρεάζει ένα υλικό σώμα;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Οι μονιστές: πώς μπορεί ο υλικός εγκέφαλος να εξηγήσει νοητικές διαδικασίες όπως η αντίληψη και η συνείδηση;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Μέχρι τον 19ο αιώνα δεν υπήρχε κατανόηση της λειτουργίας των νεύρων, οπότε καμία πλευρά δεν είχε επαρκή επιχειρήματα.</a:t>
            </a:r>
          </a:p>
        </p:txBody>
      </p:sp>
    </p:spTree>
    <p:extLst>
      <p:ext uri="{BB962C8B-B14F-4D97-AF65-F5344CB8AC3E}">
        <p14:creationId xmlns:p14="http://schemas.microsoft.com/office/powerpoint/2010/main" val="345689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15736</TotalTime>
  <Words>3606</Words>
  <Application>Microsoft Macintosh PowerPoint</Application>
  <PresentationFormat>Widescreen</PresentationFormat>
  <Paragraphs>384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Fanis Panagiotaropoulos</dc:creator>
  <cp:lastModifiedBy>Fanis Panagiotaropoulos</cp:lastModifiedBy>
  <cp:revision>110</cp:revision>
  <dcterms:created xsi:type="dcterms:W3CDTF">2024-09-20T08:53:19Z</dcterms:created>
  <dcterms:modified xsi:type="dcterms:W3CDTF">2025-10-02T05:55:25Z</dcterms:modified>
</cp:coreProperties>
</file>