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  <p:sldId id="273" r:id="rId2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Relationship Id="rId20" Type="http://schemas.openxmlformats.org/officeDocument/2006/relationships/slide" Target="slides/slide14.xml"/><Relationship Id="rId21" Type="http://schemas.openxmlformats.org/officeDocument/2006/relationships/slide" Target="slides/slide15.xml"/><Relationship Id="rId22" Type="http://schemas.openxmlformats.org/officeDocument/2006/relationships/slide" Target="slides/slide16.xml"/><Relationship Id="rId23" Type="http://schemas.openxmlformats.org/officeDocument/2006/relationships/slide" Target="slides/slide17.xml"/><Relationship Id="rId24" Type="http://schemas.openxmlformats.org/officeDocument/2006/relationships/slide" Target="slides/slide18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Περιγραφική Στατιστική με Excel</a:t>
            </a:r>
          </a:p>
          <a:p>
            <a:r>
              <a:t>Data Analysis ToolPak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Επίπεδο: Προπτυχιακό</a:t>
            </a:r>
          </a:p>
          <a:p>
            <a:r>
              <a:t>Business Applications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Business Ερμηνεία Standard Deviation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Δείκτης επιχειρηματικού ρίσκου</a:t>
            </a:r>
          </a:p>
          <a:p>
            <a:pPr lvl="1"/>
            <a:r>
              <a:t>Υψηλή τιμή → Μεγάλη αστάθεια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Business Ερμηνεία Skewness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Θετική → λίγες πολύ υψηλές πωλήσεις</a:t>
            </a:r>
          </a:p>
          <a:p>
            <a:pPr lvl="1"/>
            <a:r>
              <a:t>Αρνητική → λίγες πολύ χαμηλές πωλήσεις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Παράδειγμα: Ημερήσιες Πωλήσεις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Mean vs Median σύγκριση</a:t>
            </a:r>
          </a:p>
          <a:p>
            <a:pPr lvl="1"/>
            <a:r>
              <a:t>Εντοπισμός outlier</a:t>
            </a:r>
          </a:p>
          <a:p>
            <a:pPr lvl="1"/>
            <a:r>
              <a:t>Επιχειρηματικό συμπέρασμα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Histogram (Κατανομή Πωλήσεων)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Εμφανίζει συχνότητες</a:t>
            </a:r>
          </a:p>
          <a:p>
            <a:pPr lvl="1"/>
            <a:r>
              <a:t>Εντοπίζει ασυμμετρία</a:t>
            </a:r>
          </a:p>
          <a:p>
            <a:pPr lvl="1"/>
            <a:r>
              <a:t>Βοηθά σε στρατηγική marketing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Άσκηση 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Υπολογισμός Mean, Median</a:t>
            </a:r>
          </a:p>
          <a:p>
            <a:pPr lvl="1"/>
            <a:r>
              <a:t>Ερμηνεία διαφοράς τους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Άσκηση 2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Σύγκριση Standard Deviation 2 τμημάτων</a:t>
            </a:r>
          </a:p>
          <a:p>
            <a:pPr lvl="1"/>
            <a:r>
              <a:t>Ποιο έχει μεγαλύτερο ρίσκο;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Άσκηση 3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Υπολογισμός Skewness</a:t>
            </a:r>
          </a:p>
          <a:p>
            <a:pPr lvl="1"/>
            <a:r>
              <a:t>Υπάρχει εξάρτηση από promotion;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Άσκηση 4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Κατασκευή Histogram</a:t>
            </a:r>
          </a:p>
          <a:p>
            <a:pPr lvl="1"/>
            <a:r>
              <a:t>Εντοπισμός outliers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Τελική Σύνοψη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Mean → Performance</a:t>
            </a:r>
          </a:p>
          <a:p>
            <a:pPr lvl="1"/>
            <a:r>
              <a:t>Std Dev → Risk</a:t>
            </a:r>
          </a:p>
          <a:p>
            <a:pPr lvl="1"/>
            <a:r>
              <a:t>Skewness → Stability</a:t>
            </a:r>
          </a:p>
          <a:p>
            <a:pPr lvl="1"/>
            <a:r>
              <a:t>Data → Measure → Interpret → Decide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Τι είναι Περιγραφική Στατιστική;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Συνοψίζει δεδομένα</a:t>
            </a:r>
          </a:p>
          <a:p>
            <a:pPr lvl="1"/>
            <a:r>
              <a:t>Δεν κάνει προβλέψεις</a:t>
            </a:r>
          </a:p>
          <a:p>
            <a:pPr lvl="1"/>
            <a:r>
              <a:t>Χρησιμοποιείται για επιχειρηματική κατανόηση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Μέτρα Κεντρικής Τάσης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Mean (Μέσος Όρος)</a:t>
            </a:r>
          </a:p>
          <a:p>
            <a:pPr lvl="1"/>
            <a:r>
              <a:t>Median (Διάμεσος)</a:t>
            </a:r>
          </a:p>
          <a:p>
            <a:pPr lvl="1"/>
            <a:r>
              <a:t>Mode (Επικρατούσα Τιμή)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Μέτρα Διασποράς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Variance (Διακύμανση)</a:t>
            </a:r>
          </a:p>
          <a:p>
            <a:pPr lvl="1"/>
            <a:r>
              <a:t>Standard Deviation (Τυπική Απόκλιση)</a:t>
            </a:r>
          </a:p>
          <a:p>
            <a:pPr lvl="1"/>
            <a:r>
              <a:t>Range (Εύρος)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Σχήμα Κατανομής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Skewness (Ασυμμετρία)</a:t>
            </a:r>
          </a:p>
          <a:p>
            <a:pPr lvl="1"/>
            <a:r>
              <a:t>Kurtosis (Κυρτότητα)</a:t>
            </a:r>
          </a:p>
          <a:p>
            <a:pPr lvl="1"/>
            <a:r>
              <a:t>Κανονική vs Ασύμμετρη Κατανομή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Business Data Analysis Flow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457200" y="1828800"/>
            <a:ext cx="1463040" cy="914400"/>
          </a:xfrm>
          <a:prstGeom prst="roundRect">
            <a:avLst/>
          </a:prstGeom>
          <a:solidFill>
            <a:srgbClr val="3498DB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1200"/>
            </a:pPr>
            <a:r>
              <a:t>Data Collection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2011680" y="1828800"/>
            <a:ext cx="1463040" cy="914400"/>
          </a:xfrm>
          <a:prstGeom prst="roundRect">
            <a:avLst/>
          </a:prstGeom>
          <a:solidFill>
            <a:srgbClr val="2ECC7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1200"/>
            </a:pPr>
            <a:r>
              <a:t>Cleaning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3566160" y="1828800"/>
            <a:ext cx="1463040" cy="914400"/>
          </a:xfrm>
          <a:prstGeom prst="roundRect">
            <a:avLst/>
          </a:prstGeom>
          <a:solidFill>
            <a:srgbClr val="F1C40F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1200"/>
            </a:pPr>
            <a:r>
              <a:t>Select Variable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5120640" y="1828800"/>
            <a:ext cx="1463040" cy="914400"/>
          </a:xfrm>
          <a:prstGeom prst="roundRect">
            <a:avLst/>
          </a:prstGeom>
          <a:solidFill>
            <a:srgbClr val="E67E2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1200"/>
            </a:pPr>
            <a:r>
              <a:t>Descriptive Stats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6675120" y="1828800"/>
            <a:ext cx="1463040" cy="914400"/>
          </a:xfrm>
          <a:prstGeom prst="roundRect">
            <a:avLst/>
          </a:prstGeom>
          <a:solidFill>
            <a:srgbClr val="E74C3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1200"/>
            </a:pPr>
            <a:r>
              <a:t>Interpretation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8229600" y="1828800"/>
            <a:ext cx="1463040" cy="914400"/>
          </a:xfrm>
          <a:prstGeom prst="roundRect">
            <a:avLst/>
          </a:prstGeom>
          <a:solidFill>
            <a:srgbClr val="9B59B6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1200"/>
            </a:pPr>
            <a:r>
              <a:t>Decision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Βήματα στο Excel (ToolPak)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457200" y="1828800"/>
            <a:ext cx="1463040" cy="914400"/>
          </a:xfrm>
          <a:prstGeom prst="roundRect">
            <a:avLst/>
          </a:prstGeom>
          <a:solidFill>
            <a:srgbClr val="3498DB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1200"/>
            </a:pPr>
            <a:r>
              <a:t>Data Tab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2011680" y="1828800"/>
            <a:ext cx="1463040" cy="914400"/>
          </a:xfrm>
          <a:prstGeom prst="roundRect">
            <a:avLst/>
          </a:prstGeom>
          <a:solidFill>
            <a:srgbClr val="2ECC7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1200"/>
            </a:pPr>
            <a:r>
              <a:t>Data Analysis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3566160" y="1828800"/>
            <a:ext cx="1463040" cy="914400"/>
          </a:xfrm>
          <a:prstGeom prst="roundRect">
            <a:avLst/>
          </a:prstGeom>
          <a:solidFill>
            <a:srgbClr val="F1C40F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1200"/>
            </a:pPr>
            <a:r>
              <a:t>Descriptive Statistics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5120640" y="1828800"/>
            <a:ext cx="1463040" cy="914400"/>
          </a:xfrm>
          <a:prstGeom prst="roundRect">
            <a:avLst/>
          </a:prstGeom>
          <a:solidFill>
            <a:srgbClr val="E67E2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1200"/>
            </a:pPr>
            <a:r>
              <a:t>Input Range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6675120" y="1828800"/>
            <a:ext cx="1463040" cy="914400"/>
          </a:xfrm>
          <a:prstGeom prst="roundRect">
            <a:avLst/>
          </a:prstGeom>
          <a:solidFill>
            <a:srgbClr val="E74C3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1200"/>
            </a:pPr>
            <a:r>
              <a:t>Summary Statistics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8229600" y="1828800"/>
            <a:ext cx="1463040" cy="914400"/>
          </a:xfrm>
          <a:prstGeom prst="roundRect">
            <a:avLst/>
          </a:prstGeom>
          <a:solidFill>
            <a:srgbClr val="9B59B6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1200"/>
            </a:pPr>
            <a:r>
              <a:t>Output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Business Ερμηνεία Mean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Μέση ημερήσια απόδοση</a:t>
            </a:r>
          </a:p>
          <a:p>
            <a:pPr lvl="1"/>
            <a:r>
              <a:t>Χρήσιμο για budgeting</a:t>
            </a:r>
          </a:p>
          <a:p>
            <a:pPr lvl="1"/>
            <a:r>
              <a:t>Επηρεάζεται από ακραίες τιμές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Business Ερμηνεία Median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Ρεαλιστική τυπική ημέρα</a:t>
            </a:r>
          </a:p>
          <a:p>
            <a:pPr lvl="1"/>
            <a:r>
              <a:t>Δεν επηρεάζεται από outliers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