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43"/>
  </p:notesMasterIdLst>
  <p:sldIdLst>
    <p:sldId id="256" r:id="rId2"/>
    <p:sldId id="257" r:id="rId3"/>
    <p:sldId id="258" r:id="rId4"/>
    <p:sldId id="563" r:id="rId5"/>
    <p:sldId id="259" r:id="rId6"/>
    <p:sldId id="560" r:id="rId7"/>
    <p:sldId id="260" r:id="rId8"/>
    <p:sldId id="296" r:id="rId9"/>
    <p:sldId id="297" r:id="rId10"/>
    <p:sldId id="299" r:id="rId11"/>
    <p:sldId id="303" r:id="rId12"/>
    <p:sldId id="302" r:id="rId13"/>
    <p:sldId id="310" r:id="rId14"/>
    <p:sldId id="304" r:id="rId15"/>
    <p:sldId id="305" r:id="rId16"/>
    <p:sldId id="352" r:id="rId17"/>
    <p:sldId id="306" r:id="rId18"/>
    <p:sldId id="307" r:id="rId19"/>
    <p:sldId id="308" r:id="rId20"/>
    <p:sldId id="332" r:id="rId21"/>
    <p:sldId id="353" r:id="rId22"/>
    <p:sldId id="557" r:id="rId23"/>
    <p:sldId id="558" r:id="rId24"/>
    <p:sldId id="559" r:id="rId25"/>
    <p:sldId id="276" r:id="rId26"/>
    <p:sldId id="277" r:id="rId27"/>
    <p:sldId id="561" r:id="rId28"/>
    <p:sldId id="278" r:id="rId29"/>
    <p:sldId id="285" r:id="rId30"/>
    <p:sldId id="286" r:id="rId31"/>
    <p:sldId id="279" r:id="rId32"/>
    <p:sldId id="288" r:id="rId33"/>
    <p:sldId id="290" r:id="rId34"/>
    <p:sldId id="289" r:id="rId35"/>
    <p:sldId id="280" r:id="rId36"/>
    <p:sldId id="283" r:id="rId37"/>
    <p:sldId id="284" r:id="rId38"/>
    <p:sldId id="564" r:id="rId39"/>
    <p:sldId id="565" r:id="rId40"/>
    <p:sldId id="566" r:id="rId41"/>
    <p:sldId id="295" r:id="rId4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p:cViewPr varScale="1">
        <p:scale>
          <a:sx n="82" d="100"/>
          <a:sy n="82" d="100"/>
        </p:scale>
        <p:origin x="8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AC80B-5039-4D7B-8D2A-E2C8B86A487A}" type="datetimeFigureOut">
              <a:rPr lang="el-GR" smtClean="0"/>
              <a:t>5/11/2024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4ADC9C-2EE2-429E-95E5-AD12552F241D}" type="slidenum">
              <a:rPr lang="el-GR" smtClean="0"/>
              <a:t>‹#›</a:t>
            </a:fld>
            <a:endParaRPr lang="el-GR"/>
          </a:p>
        </p:txBody>
      </p:sp>
    </p:spTree>
    <p:extLst>
      <p:ext uri="{BB962C8B-B14F-4D97-AF65-F5344CB8AC3E}">
        <p14:creationId xmlns:p14="http://schemas.microsoft.com/office/powerpoint/2010/main" val="56664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Tuesday, November 5, 2024</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90406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Tuesday, November 5, 2024</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19823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Tuesday, November 5, 2024</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640242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1" y="128589"/>
            <a:ext cx="10361084" cy="2103437"/>
          </a:xfrm>
        </p:spPr>
        <p:txBody>
          <a:bodyPr/>
          <a:lstStyle/>
          <a:p>
            <a:r>
              <a:rPr lang="el-GR"/>
              <a:t>Kλικ για επεξεργασία του τίτλου</a:t>
            </a:r>
          </a:p>
        </p:txBody>
      </p:sp>
      <p:sp>
        <p:nvSpPr>
          <p:cNvPr id="3" name="Rectangle 3"/>
          <p:cNvSpPr>
            <a:spLocks noGrp="1" noChangeArrowheads="1"/>
          </p:cNvSpPr>
          <p:nvPr>
            <p:ph type="dt" idx="10"/>
          </p:nvPr>
        </p:nvSpPr>
        <p:spPr>
          <a:ln/>
        </p:spPr>
        <p:txBody>
          <a:bodyPr/>
          <a:lstStyle>
            <a:lvl1pPr>
              <a:defRPr/>
            </a:lvl1pPr>
          </a:lstStyle>
          <a:p>
            <a:pPr>
              <a:defRPr/>
            </a:pPr>
            <a:endParaRPr lang="de-DE"/>
          </a:p>
        </p:txBody>
      </p:sp>
      <p:sp>
        <p:nvSpPr>
          <p:cNvPr id="4" name="Rectangle 4"/>
          <p:cNvSpPr>
            <a:spLocks noGrp="1" noChangeArrowheads="1"/>
          </p:cNvSpPr>
          <p:nvPr>
            <p:ph type="ftr" idx="11"/>
          </p:nvPr>
        </p:nvSpPr>
        <p:spPr>
          <a:ln/>
        </p:spPr>
        <p:txBody>
          <a:bodyPr/>
          <a:lstStyle>
            <a:lvl1pPr>
              <a:defRPr/>
            </a:lvl1pPr>
          </a:lstStyle>
          <a:p>
            <a:pPr>
              <a:defRPr/>
            </a:pPr>
            <a:endParaRPr lang="de-DE"/>
          </a:p>
        </p:txBody>
      </p:sp>
      <p:sp>
        <p:nvSpPr>
          <p:cNvPr id="5" name="Rectangle 5"/>
          <p:cNvSpPr>
            <a:spLocks noGrp="1" noChangeArrowheads="1"/>
          </p:cNvSpPr>
          <p:nvPr>
            <p:ph type="sldNum" idx="12"/>
          </p:nvPr>
        </p:nvSpPr>
        <p:spPr>
          <a:ln/>
        </p:spPr>
        <p:txBody>
          <a:bodyPr/>
          <a:lstStyle>
            <a:lvl1pPr>
              <a:defRPr/>
            </a:lvl1pPr>
          </a:lstStyle>
          <a:p>
            <a:pPr>
              <a:defRPr/>
            </a:pPr>
            <a:fld id="{A275D409-75E1-4F31-979A-B8A2536FF576}" type="slidenum">
              <a:rPr lang="de-DE" altLang="el-GR"/>
              <a:pPr>
                <a:defRPr/>
              </a:pPr>
              <a:t>‹#›</a:t>
            </a:fld>
            <a:endParaRPr lang="de-DE" altLang="el-GR"/>
          </a:p>
        </p:txBody>
      </p:sp>
    </p:spTree>
    <p:extLst>
      <p:ext uri="{BB962C8B-B14F-4D97-AF65-F5344CB8AC3E}">
        <p14:creationId xmlns:p14="http://schemas.microsoft.com/office/powerpoint/2010/main" val="1173752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Tuesday, November 5,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79444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Tuesday, November 5, 2024</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92199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Tuesday, November 5,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527596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Tuesday, November 5, 2024</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30421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Tuesday, November 5, 2024</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88019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Tuesday, November 5, 2024</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844170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Tuesday, November 5, 2024</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463287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Tuesday, November 5,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8929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Tuesday, November 5, 2024</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47558067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5" r:id="rId4"/>
    <p:sldLayoutId id="2147483676" r:id="rId5"/>
    <p:sldLayoutId id="2147483681" r:id="rId6"/>
    <p:sldLayoutId id="2147483677" r:id="rId7"/>
    <p:sldLayoutId id="2147483678" r:id="rId8"/>
    <p:sldLayoutId id="2147483679" r:id="rId9"/>
    <p:sldLayoutId id="2147483680" r:id="rId10"/>
    <p:sldLayoutId id="2147483682" r:id="rId11"/>
    <p:sldLayoutId id="2147483687" r:id="rId12"/>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hyperlink" Target="http://solid.phys.uoa.gr/"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slideLayout" Target="../slideLayouts/slideLayout12.xml"/><Relationship Id="rId1" Type="http://schemas.openxmlformats.org/officeDocument/2006/relationships/video" Target="file:///C:\Dimosthenis\&#916;&#953;&#949;&#965;&#952;&#965;&#957;&#964;&#942;&#962;%20&#932;&#959;&#956;&#941;&#945;%202021-2022\&#931;&#949;&#956;&#953;&#957;&#940;&#961;&#953;&#959;%201&#949;&#964;&#974;&#957;%20&#966;&#959;&#953;&#964;&#951;&#964;&#974;&#957;\&#928;&#945;&#961;&#959;&#965;&#963;&#943;&#945;&#963;&#951;_1%20&#916;&#949;&#954;&#949;&#956;&#946;&#961;&#943;&#959;&#965;%202021\GA.mpeg" TargetMode="Externa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6.jpeg"/><Relationship Id="rId7" Type="http://schemas.openxmlformats.org/officeDocument/2006/relationships/package" Target="../embeddings/Microsoft_Word_Document.docx"/><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jpeg"/><Relationship Id="rId10" Type="http://schemas.openxmlformats.org/officeDocument/2006/relationships/image" Target="../media/image82.png"/><Relationship Id="rId4" Type="http://schemas.openxmlformats.org/officeDocument/2006/relationships/image" Target="../media/image77.jpeg"/><Relationship Id="rId9"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88.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8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86.png"/><Relationship Id="rId5" Type="http://schemas.microsoft.com/office/2007/relationships/media" Target="../media/media3.mp4"/><Relationship Id="rId10" Type="http://schemas.openxmlformats.org/officeDocument/2006/relationships/image" Target="../media/image85.png"/><Relationship Id="rId4" Type="http://schemas.openxmlformats.org/officeDocument/2006/relationships/video" Target="../media/media2.mp4"/><Relationship Id="rId9" Type="http://schemas.openxmlformats.org/officeDocument/2006/relationships/slideLayout" Target="../slideLayouts/slideLayout1.xml"/><Relationship Id="rId14" Type="http://schemas.openxmlformats.org/officeDocument/2006/relationships/image" Target="../media/image89.jpeg"/></Relationships>
</file>

<file path=ppt/slides/_rels/slide2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gif"/><Relationship Id="rId1" Type="http://schemas.openxmlformats.org/officeDocument/2006/relationships/slideLayout" Target="../slideLayouts/slideLayout7.xml"/><Relationship Id="rId5" Type="http://schemas.openxmlformats.org/officeDocument/2006/relationships/image" Target="../media/image94.gif"/><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phys.uoa.gr/fileadmin/depts/phys.uoa.gr/www/uploads/PROPTYCHIAKA/Perigrammata/10EKA05_EISAGOGI_STI_FYSIKI_STEREAS_KATASTASIS__gr.pdf" TargetMode="External"/><Relationship Id="rId2" Type="http://schemas.openxmlformats.org/officeDocument/2006/relationships/hyperlink" Target="https://eclass.uoa.gr/courses/PHYS296"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phys.uoa.gr/fileadmin/depts/phys.uoa.gr/www/uploads/PROPTYCHIAKA/Perigrammata/10YK502_FYSIKI_STEREAS_KATASTASIS_gr_.pdf" TargetMode="External"/><Relationship Id="rId2" Type="http://schemas.openxmlformats.org/officeDocument/2006/relationships/hyperlink" Target="https://eclass.uoa.gr/courses/PHYS190" TargetMode="External"/><Relationship Id="rId1" Type="http://schemas.openxmlformats.org/officeDocument/2006/relationships/slideLayout" Target="../slideLayouts/slideLayout7.xml"/><Relationship Id="rId5" Type="http://schemas.openxmlformats.org/officeDocument/2006/relationships/hyperlink" Target="https://www.phys.uoa.gr/fileadmin/depts/phys.uoa.gr/www/uploads/PROPTYCHIAKA/Perigrammata/10YK501_KBANTIKI_OPTIKI_kai_LASERS_gr.pdf" TargetMode="External"/><Relationship Id="rId4" Type="http://schemas.openxmlformats.org/officeDocument/2006/relationships/hyperlink" Target="https://eclass.uoa.gr/courses/PHYS107"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phys.uoa.gr/fileadmin/depts/phys.uoa.gr/www/uploads/PROPTYCHIAKA/Perigrammata/10YK503_Ergastirio_Kateythynsis_Fysikis_Sympyknomenis_Ylis_gr.pdf" TargetMode="External"/><Relationship Id="rId2" Type="http://schemas.openxmlformats.org/officeDocument/2006/relationships/hyperlink" Target="https://eclass.uoa.gr/courses/PHYS300"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phys.uoa.gr/fileadmin/depts/phys.uoa.gr/www/uploads/PROPTYCHIAKA/Perigrammata/10EK501_SYSCHETISMENA_KBANTIKA_SYSTIMATA_gr.pdf" TargetMode="External"/><Relationship Id="rId2" Type="http://schemas.openxmlformats.org/officeDocument/2006/relationships/hyperlink" Target="https://eclass.uoa.gr/courses/PHYS205" TargetMode="External"/><Relationship Id="rId1" Type="http://schemas.openxmlformats.org/officeDocument/2006/relationships/slideLayout" Target="../slideLayouts/slideLayout7.xml"/><Relationship Id="rId5" Type="http://schemas.openxmlformats.org/officeDocument/2006/relationships/hyperlink" Target="https://www.phys.uoa.gr/fileadmin/depts/phys.uoa.gr/www/uploads/PROPTYCHIAKA/Perigrammata/10EK502_FYSIKI_TON_MORION__NANOYLIKON_gr.pdf" TargetMode="External"/><Relationship Id="rId4" Type="http://schemas.openxmlformats.org/officeDocument/2006/relationships/hyperlink" Target="https://eclass.uoa.gr/courses/PHYS235"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phys.uoa.gr/fileadmin/depts/phys.uoa.gr/www/uploads/PROPTYCHIAKA/Perigrammata/10EK503_FYSIKI_CHALARIS_YLIS_gr.pdf" TargetMode="External"/><Relationship Id="rId2" Type="http://schemas.openxmlformats.org/officeDocument/2006/relationships/hyperlink" Target="https://eclass.uoa.gr/courses/PHYS226"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eclass.uoa.gr/courses/PHYS182" TargetMode="External"/><Relationship Id="rId2" Type="http://schemas.openxmlformats.org/officeDocument/2006/relationships/hyperlink" Target="https://eclass.uoa.gr/courses/PHYS172"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eclass.uoa.gr/courses/PHYS336/"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phys.uoa.gr/metaptychiakes_spoydes/fysiki/mathimata_ana_examino/18002/" TargetMode="External"/><Relationship Id="rId2" Type="http://schemas.openxmlformats.org/officeDocument/2006/relationships/hyperlink" Target="https://www.phys.uoa.gr/metaptychiakes_spoydes/fysiki/mathimata_ana_examino/18001/" TargetMode="External"/><Relationship Id="rId1" Type="http://schemas.openxmlformats.org/officeDocument/2006/relationships/slideLayout" Target="../slideLayouts/slideLayout7.xml"/><Relationship Id="rId4" Type="http://schemas.openxmlformats.org/officeDocument/2006/relationships/hyperlink" Target="https://www.phys.uoa.gr/metaptychiakes_spoydes/fysiki/mathimata_ana_examino/18003/"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phys.uoa.gr/metaptychiakes_spoydes/fysiki/mathimata_ana_examino/18102/" TargetMode="External"/><Relationship Id="rId2" Type="http://schemas.openxmlformats.org/officeDocument/2006/relationships/hyperlink" Target="https://www.phys.uoa.gr/metaptychiakes_spoydes/fysiki/mathimata_ana_examino/18101/" TargetMode="External"/><Relationship Id="rId1" Type="http://schemas.openxmlformats.org/officeDocument/2006/relationships/slideLayout" Target="../slideLayouts/slideLayout7.xml"/><Relationship Id="rId5" Type="http://schemas.openxmlformats.org/officeDocument/2006/relationships/hyperlink" Target="https://www.phys.uoa.gr/metaptychiakes_spoydes/fysiki/mathimata_ana_examino/18104/" TargetMode="External"/><Relationship Id="rId4" Type="http://schemas.openxmlformats.org/officeDocument/2006/relationships/hyperlink" Target="https://www.phys.uoa.gr/metaptychiakes_spoydes/fysiki/mathimata_ana_examino/1810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phys.uoa.gr/metaptychiakes_spoydes/fysiki/mathimata_ana_examino/18005/" TargetMode="External"/><Relationship Id="rId7" Type="http://schemas.openxmlformats.org/officeDocument/2006/relationships/hyperlink" Target="https://www.phys.uoa.gr/metaptychiakes_spoydes/fysiki/mathimata_ana_examino/18901/" TargetMode="External"/><Relationship Id="rId2" Type="http://schemas.openxmlformats.org/officeDocument/2006/relationships/hyperlink" Target="https://www.phys.uoa.gr/metaptychiakes_spoydes/fysiki/mathimata_ana_examino/18004/" TargetMode="External"/><Relationship Id="rId1" Type="http://schemas.openxmlformats.org/officeDocument/2006/relationships/slideLayout" Target="../slideLayouts/slideLayout7.xml"/><Relationship Id="rId6" Type="http://schemas.openxmlformats.org/officeDocument/2006/relationships/hyperlink" Target="https://www.phys.uoa.gr/metaptychiakes_spoydes/fysiki/mathimata_ana_examino/18107/" TargetMode="External"/><Relationship Id="rId5" Type="http://schemas.openxmlformats.org/officeDocument/2006/relationships/hyperlink" Target="https://www.phys.uoa.gr/metaptychiakes_spoydes/fysiki/mathimata_ana_examino/18106/" TargetMode="External"/><Relationship Id="rId4" Type="http://schemas.openxmlformats.org/officeDocument/2006/relationships/hyperlink" Target="https://www.phys.uoa.gr/metaptychiakes_spoydes/fysiki/mathimata_ana_examino/18105/"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tiff"/><Relationship Id="rId12" Type="http://schemas.openxmlformats.org/officeDocument/2006/relationships/image" Target="../media/image24.emf"/><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oleObject" Target="../embeddings/oleObject2.bin"/><Relationship Id="rId5" Type="http://schemas.openxmlformats.org/officeDocument/2006/relationships/image" Target="../media/image18.png"/><Relationship Id="rId10" Type="http://schemas.openxmlformats.org/officeDocument/2006/relationships/image" Target="../media/image23.emf"/><Relationship Id="rId4" Type="http://schemas.openxmlformats.org/officeDocument/2006/relationships/image" Target="../media/image17.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Συνδεδεμένο μοχλούς σχηματισμού πολύγωνα φόντο">
            <a:extLst>
              <a:ext uri="{FF2B5EF4-FFF2-40B4-BE49-F238E27FC236}">
                <a16:creationId xmlns:a16="http://schemas.microsoft.com/office/drawing/2014/main" id="{73004612-8CB2-E1FF-83EB-5293E406E1EA}"/>
              </a:ext>
            </a:extLst>
          </p:cNvPr>
          <p:cNvPicPr>
            <a:picLocks noChangeAspect="1"/>
          </p:cNvPicPr>
          <p:nvPr/>
        </p:nvPicPr>
        <p:blipFill rotWithShape="1">
          <a:blip r:embed="rId2"/>
          <a:srcRect l="26207" r="29137" b="-1"/>
          <a:stretch/>
        </p:blipFill>
        <p:spPr>
          <a:xfrm>
            <a:off x="-1" y="10"/>
            <a:ext cx="4587901" cy="6857990"/>
          </a:xfrm>
          <a:prstGeom prst="rect">
            <a:avLst/>
          </a:prstGeom>
        </p:spPr>
      </p:pic>
      <p:sp>
        <p:nvSpPr>
          <p:cNvPr id="11" name="Rectangle 10">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8DC4ABB4-0734-FBA4-D68D-2D758D27EB8E}"/>
              </a:ext>
            </a:extLst>
          </p:cNvPr>
          <p:cNvSpPr>
            <a:spLocks noGrp="1"/>
          </p:cNvSpPr>
          <p:nvPr>
            <p:ph type="ctrTitle"/>
          </p:nvPr>
        </p:nvSpPr>
        <p:spPr>
          <a:xfrm>
            <a:off x="5275425" y="768485"/>
            <a:ext cx="6133656" cy="3169674"/>
          </a:xfrm>
        </p:spPr>
        <p:txBody>
          <a:bodyPr>
            <a:normAutofit/>
          </a:bodyPr>
          <a:lstStyle/>
          <a:p>
            <a:pPr algn="r"/>
            <a:r>
              <a:rPr lang="el-GR" dirty="0" err="1">
                <a:solidFill>
                  <a:schemeClr val="bg1"/>
                </a:solidFill>
              </a:rPr>
              <a:t>τΟΜΕΑς</a:t>
            </a:r>
            <a:r>
              <a:rPr lang="el-GR" dirty="0">
                <a:solidFill>
                  <a:schemeClr val="bg1"/>
                </a:solidFill>
              </a:rPr>
              <a:t> ΦΥΣΙΚΗΣ </a:t>
            </a:r>
            <a:r>
              <a:rPr lang="el-GR" dirty="0" err="1">
                <a:solidFill>
                  <a:schemeClr val="bg1"/>
                </a:solidFill>
              </a:rPr>
              <a:t>ΣΥΜΠΥΚΝΩΜΕΝΗς</a:t>
            </a:r>
            <a:r>
              <a:rPr lang="el-GR" dirty="0">
                <a:solidFill>
                  <a:schemeClr val="bg1"/>
                </a:solidFill>
              </a:rPr>
              <a:t> ΥΛΗΣ </a:t>
            </a:r>
          </a:p>
        </p:txBody>
      </p:sp>
      <p:sp>
        <p:nvSpPr>
          <p:cNvPr id="3" name="Υπότιτλος 2">
            <a:extLst>
              <a:ext uri="{FF2B5EF4-FFF2-40B4-BE49-F238E27FC236}">
                <a16:creationId xmlns:a16="http://schemas.microsoft.com/office/drawing/2014/main" id="{BBE236C9-8AC9-7B08-36C0-D2B31FDC44B6}"/>
              </a:ext>
            </a:extLst>
          </p:cNvPr>
          <p:cNvSpPr>
            <a:spLocks noGrp="1"/>
          </p:cNvSpPr>
          <p:nvPr>
            <p:ph type="subTitle" idx="1"/>
          </p:nvPr>
        </p:nvSpPr>
        <p:spPr>
          <a:xfrm>
            <a:off x="5472052" y="4475169"/>
            <a:ext cx="6255350" cy="1614346"/>
          </a:xfrm>
        </p:spPr>
        <p:txBody>
          <a:bodyPr>
            <a:normAutofit lnSpcReduction="10000"/>
          </a:bodyPr>
          <a:lstStyle/>
          <a:p>
            <a:pPr algn="r"/>
            <a:endParaRPr lang="el-GR" sz="1400" dirty="0">
              <a:solidFill>
                <a:schemeClr val="bg1"/>
              </a:solidFill>
            </a:endParaRPr>
          </a:p>
          <a:p>
            <a:pPr algn="r"/>
            <a:r>
              <a:rPr lang="el-GR" sz="1400" dirty="0">
                <a:solidFill>
                  <a:schemeClr val="bg1"/>
                </a:solidFill>
              </a:rPr>
              <a:t>Γ’ ΕΞΑΝΗΜΟ 2024-2025</a:t>
            </a:r>
          </a:p>
          <a:p>
            <a:pPr algn="r"/>
            <a:r>
              <a:rPr lang="el-GR" sz="1400" dirty="0">
                <a:solidFill>
                  <a:schemeClr val="bg1"/>
                </a:solidFill>
              </a:rPr>
              <a:t>ΓΑΡΔΕΛΗΣ ΣΠΥΡΙΔΩΝ</a:t>
            </a:r>
          </a:p>
          <a:p>
            <a:pPr algn="r"/>
            <a:r>
              <a:rPr lang="el-GR" sz="1400" dirty="0">
                <a:solidFill>
                  <a:schemeClr val="bg1"/>
                </a:solidFill>
              </a:rPr>
              <a:t> </a:t>
            </a:r>
          </a:p>
        </p:txBody>
      </p:sp>
      <p:pic>
        <p:nvPicPr>
          <p:cNvPr id="6" name="Εικόνα 5">
            <a:extLst>
              <a:ext uri="{FF2B5EF4-FFF2-40B4-BE49-F238E27FC236}">
                <a16:creationId xmlns:a16="http://schemas.microsoft.com/office/drawing/2014/main" id="{E472FAB5-EB5D-6FB2-D235-AC5C0C25D3C3}"/>
              </a:ext>
            </a:extLst>
          </p:cNvPr>
          <p:cNvPicPr>
            <a:picLocks noChangeAspect="1"/>
          </p:cNvPicPr>
          <p:nvPr/>
        </p:nvPicPr>
        <p:blipFill>
          <a:blip r:embed="rId3"/>
          <a:stretch>
            <a:fillRect/>
          </a:stretch>
        </p:blipFill>
        <p:spPr>
          <a:xfrm>
            <a:off x="10772382" y="231475"/>
            <a:ext cx="1159099" cy="1384479"/>
          </a:xfrm>
          <a:prstGeom prst="rect">
            <a:avLst/>
          </a:prstGeom>
        </p:spPr>
      </p:pic>
      <p:pic>
        <p:nvPicPr>
          <p:cNvPr id="7" name="Picture 4" descr="images">
            <a:extLst>
              <a:ext uri="{FF2B5EF4-FFF2-40B4-BE49-F238E27FC236}">
                <a16:creationId xmlns:a16="http://schemas.microsoft.com/office/drawing/2014/main" id="{36F72521-119B-3DD3-6F0D-8B565A6CA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601" y="463862"/>
            <a:ext cx="2807652" cy="2664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6">
            <a:extLst>
              <a:ext uri="{FF2B5EF4-FFF2-40B4-BE49-F238E27FC236}">
                <a16:creationId xmlns:a16="http://schemas.microsoft.com/office/drawing/2014/main" id="{D56F5CB5-6889-7431-6A70-4F6C65F685F5}"/>
              </a:ext>
            </a:extLst>
          </p:cNvPr>
          <p:cNvGraphicFramePr>
            <a:graphicFrameLocks noChangeAspect="1"/>
          </p:cNvGraphicFramePr>
          <p:nvPr>
            <p:extLst>
              <p:ext uri="{D42A27DB-BD31-4B8C-83A1-F6EECF244321}">
                <p14:modId xmlns:p14="http://schemas.microsoft.com/office/powerpoint/2010/main" val="3393884968"/>
              </p:ext>
            </p:extLst>
          </p:nvPr>
        </p:nvGraphicFramePr>
        <p:xfrm>
          <a:off x="884152" y="3492587"/>
          <a:ext cx="2807652" cy="2902275"/>
        </p:xfrm>
        <a:graphic>
          <a:graphicData uri="http://schemas.openxmlformats.org/presentationml/2006/ole">
            <mc:AlternateContent xmlns:mc="http://schemas.openxmlformats.org/markup-compatibility/2006">
              <mc:Choice xmlns:v="urn:schemas-microsoft-com:vml" Requires="v">
                <p:oleObj name="Εικόνα Bitmap" r:id="rId5" imgW="2828571" imgH="2933333" progId="Paint.Picture">
                  <p:embed/>
                </p:oleObj>
              </mc:Choice>
              <mc:Fallback>
                <p:oleObj name="Εικόνα Bitmap" r:id="rId5" imgW="2828571" imgH="2933333" progId="Paint.Picture">
                  <p:embed/>
                  <p:pic>
                    <p:nvPicPr>
                      <p:cNvPr id="8" name="Object 6">
                        <a:extLst>
                          <a:ext uri="{FF2B5EF4-FFF2-40B4-BE49-F238E27FC236}">
                            <a16:creationId xmlns:a16="http://schemas.microsoft.com/office/drawing/2014/main" id="{D56F5CB5-6889-7431-6A70-4F6C65F685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152" y="3492587"/>
                        <a:ext cx="2807652" cy="2902275"/>
                      </a:xfrm>
                      <a:prstGeom prst="rect">
                        <a:avLst/>
                      </a:prstGeom>
                      <a:noFill/>
                    </p:spPr>
                  </p:pic>
                </p:oleObj>
              </mc:Fallback>
            </mc:AlternateContent>
          </a:graphicData>
        </a:graphic>
      </p:graphicFrame>
      <p:sp>
        <p:nvSpPr>
          <p:cNvPr id="12" name="TextBox 11">
            <a:extLst>
              <a:ext uri="{FF2B5EF4-FFF2-40B4-BE49-F238E27FC236}">
                <a16:creationId xmlns:a16="http://schemas.microsoft.com/office/drawing/2014/main" id="{CDA018A7-0295-1155-B242-05896636E339}"/>
              </a:ext>
            </a:extLst>
          </p:cNvPr>
          <p:cNvSpPr txBox="1"/>
          <p:nvPr/>
        </p:nvSpPr>
        <p:spPr>
          <a:xfrm>
            <a:off x="4760650" y="6057694"/>
            <a:ext cx="6094520" cy="553998"/>
          </a:xfrm>
          <a:prstGeom prst="rect">
            <a:avLst/>
          </a:prstGeom>
          <a:noFill/>
        </p:spPr>
        <p:txBody>
          <a:bodyPr wrap="square">
            <a:spAutoFit/>
          </a:bodyPr>
          <a:lstStyle/>
          <a:p>
            <a:pPr algn="l"/>
            <a:endParaRPr lang="el-GR" sz="1200" b="0" i="0" u="none" strike="noStrike" baseline="0" dirty="0">
              <a:solidFill>
                <a:srgbClr val="000000"/>
              </a:solidFill>
              <a:latin typeface="Calibri" panose="020F0502020204030204" pitchFamily="34" charset="0"/>
            </a:endParaRPr>
          </a:p>
          <a:p>
            <a:r>
              <a:rPr lang="en-US" sz="1800" b="1" i="0" u="none" strike="noStrike" baseline="0" dirty="0">
                <a:solidFill>
                  <a:schemeClr val="bg1"/>
                </a:solidFill>
                <a:latin typeface="Calibri" panose="020F0502020204030204" pitchFamily="34" charset="0"/>
                <a:hlinkClick r:id="rId7">
                  <a:extLst>
                    <a:ext uri="{A12FA001-AC4F-418D-AE19-62706E023703}">
                      <ahyp:hlinkClr xmlns:ahyp="http://schemas.microsoft.com/office/drawing/2018/hyperlinkcolor" val="tx"/>
                    </a:ext>
                  </a:extLst>
                </a:hlinkClick>
              </a:rPr>
              <a:t>http://solid.phys.uoa.gr/</a:t>
            </a:r>
            <a:endParaRPr lang="el-GR" dirty="0">
              <a:solidFill>
                <a:schemeClr val="bg1"/>
              </a:solidFill>
            </a:endParaRPr>
          </a:p>
        </p:txBody>
      </p:sp>
    </p:spTree>
    <p:extLst>
      <p:ext uri="{BB962C8B-B14F-4D97-AF65-F5344CB8AC3E}">
        <p14:creationId xmlns:p14="http://schemas.microsoft.com/office/powerpoint/2010/main" val="4262942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887F9A-A8F3-3FF1-54C9-822489BB373B}"/>
              </a:ext>
            </a:extLst>
          </p:cNvPr>
          <p:cNvSpPr txBox="1"/>
          <p:nvPr/>
        </p:nvSpPr>
        <p:spPr>
          <a:xfrm>
            <a:off x="2123564" y="-106795"/>
            <a:ext cx="4337598" cy="523220"/>
          </a:xfrm>
          <a:prstGeom prst="rect">
            <a:avLst/>
          </a:prstGeom>
          <a:noFill/>
        </p:spPr>
        <p:txBody>
          <a:bodyPr wrap="none" rtlCol="0">
            <a:spAutoFit/>
          </a:bodyPr>
          <a:lstStyle/>
          <a:p>
            <a:pPr lvl="1"/>
            <a:r>
              <a:rPr lang="el-GR" sz="2800" b="1" dirty="0">
                <a:solidFill>
                  <a:srgbClr val="0070C0"/>
                </a:solidFill>
              </a:rPr>
              <a:t>ΜΑΥΡΟΠΟΥΛΟΣ ΦΟΙΒΟΣ</a:t>
            </a:r>
          </a:p>
        </p:txBody>
      </p:sp>
      <p:sp>
        <p:nvSpPr>
          <p:cNvPr id="3" name="TextBox 2">
            <a:extLst>
              <a:ext uri="{FF2B5EF4-FFF2-40B4-BE49-F238E27FC236}">
                <a16:creationId xmlns:a16="http://schemas.microsoft.com/office/drawing/2014/main" id="{42B41027-3B6D-56E5-99F9-469B82487CE5}"/>
              </a:ext>
            </a:extLst>
          </p:cNvPr>
          <p:cNvSpPr txBox="1"/>
          <p:nvPr/>
        </p:nvSpPr>
        <p:spPr>
          <a:xfrm>
            <a:off x="434828" y="412434"/>
            <a:ext cx="10676896" cy="1323439"/>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a:t>
            </a:r>
            <a:r>
              <a:rPr lang="el-GR" sz="2000" b="1" dirty="0"/>
              <a:t> </a:t>
            </a:r>
            <a:r>
              <a:rPr lang="el-GR" sz="2000" dirty="0"/>
              <a:t>Θεωρητική Φυσική Συμπυκνωμένης Ύλης</a:t>
            </a:r>
            <a:endParaRPr lang="en-US" sz="2000" dirty="0"/>
          </a:p>
          <a:p>
            <a:pPr marL="342900" indent="-342900" algn="just">
              <a:buFont typeface="Arial" panose="020B0604020202020204" pitchFamily="34" charset="0"/>
              <a:buChar char="•"/>
            </a:pPr>
            <a:r>
              <a:rPr lang="el-GR" sz="2000" b="1" u="sng" dirty="0"/>
              <a:t>Περιοχές Έρευνας:</a:t>
            </a:r>
            <a:r>
              <a:rPr lang="el-GR" sz="2000" b="1" dirty="0"/>
              <a:t> </a:t>
            </a:r>
            <a:r>
              <a:rPr lang="el-GR" sz="2000" dirty="0"/>
              <a:t> Ηλεκτρονική Δομή των Υλικών</a:t>
            </a:r>
          </a:p>
          <a:p>
            <a:pPr marL="800100" lvl="1" indent="-342900" algn="just">
              <a:buFont typeface="Arial" panose="020B0604020202020204" pitchFamily="34" charset="0"/>
              <a:buChar char="•"/>
            </a:pPr>
            <a:endParaRPr lang="en-US" sz="2000" dirty="0"/>
          </a:p>
          <a:p>
            <a:pPr algn="just"/>
            <a:r>
              <a:rPr lang="el-GR" sz="2000" dirty="0"/>
              <a:t>  </a:t>
            </a:r>
            <a:endParaRPr lang="el-GR" sz="2400" b="1" dirty="0"/>
          </a:p>
        </p:txBody>
      </p:sp>
      <p:pic>
        <p:nvPicPr>
          <p:cNvPr id="1026" name="Picture 2" descr="Phivos Mavropoulos">
            <a:extLst>
              <a:ext uri="{FF2B5EF4-FFF2-40B4-BE49-F238E27FC236}">
                <a16:creationId xmlns:a16="http://schemas.microsoft.com/office/drawing/2014/main" id="{7D122A72-53E0-3571-CA3B-6AD40F897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860" y="181448"/>
            <a:ext cx="1981054" cy="15408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1B2BC1-2B32-4BB2-87E9-5C58DFCF1CA9}"/>
              </a:ext>
            </a:extLst>
          </p:cNvPr>
          <p:cNvSpPr txBox="1"/>
          <p:nvPr/>
        </p:nvSpPr>
        <p:spPr>
          <a:xfrm>
            <a:off x="4524335" y="6475189"/>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pic>
        <p:nvPicPr>
          <p:cNvPr id="8" name="Picture 2" descr="hemistry: The Central Science, Chapter 6, Section 7">
            <a:extLst>
              <a:ext uri="{FF2B5EF4-FFF2-40B4-BE49-F238E27FC236}">
                <a16:creationId xmlns:a16="http://schemas.microsoft.com/office/drawing/2014/main" id="{3D29AC1A-F3F5-0852-6E30-0AFF70F6E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384" y="5104396"/>
            <a:ext cx="1505122" cy="12473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at is an Electron? - Definition, Discovery, Charge of Electron, Mass &amp;amp;  Examples w">
            <a:extLst>
              <a:ext uri="{FF2B5EF4-FFF2-40B4-BE49-F238E27FC236}">
                <a16:creationId xmlns:a16="http://schemas.microsoft.com/office/drawing/2014/main" id="{13BB0498-5F5D-B515-8B9D-577306E2DF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9469" y="3737983"/>
            <a:ext cx="1589208" cy="164549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6">
            <a:extLst>
              <a:ext uri="{FF2B5EF4-FFF2-40B4-BE49-F238E27FC236}">
                <a16:creationId xmlns:a16="http://schemas.microsoft.com/office/drawing/2014/main" id="{967B7A23-EC58-FD38-7A40-ED6932D0672C}"/>
              </a:ext>
            </a:extLst>
          </p:cNvPr>
          <p:cNvCxnSpPr>
            <a:cxnSpLocks/>
            <a:endCxn id="8" idx="0"/>
          </p:cNvCxnSpPr>
          <p:nvPr/>
        </p:nvCxnSpPr>
        <p:spPr>
          <a:xfrm>
            <a:off x="2925582" y="4046716"/>
            <a:ext cx="885363" cy="1057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EA4AC6F-0654-AF55-1B4B-AA2FB40C8ECE}"/>
              </a:ext>
            </a:extLst>
          </p:cNvPr>
          <p:cNvSpPr txBox="1"/>
          <p:nvPr/>
        </p:nvSpPr>
        <p:spPr>
          <a:xfrm>
            <a:off x="468198" y="1601140"/>
            <a:ext cx="5577168" cy="400110"/>
          </a:xfrm>
          <a:prstGeom prst="rect">
            <a:avLst/>
          </a:prstGeom>
          <a:noFill/>
        </p:spPr>
        <p:txBody>
          <a:bodyPr wrap="none" rtlCol="0">
            <a:spAutoFit/>
          </a:bodyPr>
          <a:lstStyle/>
          <a:p>
            <a:r>
              <a:rPr lang="el-GR" sz="2000" dirty="0"/>
              <a:t>Θεμελιώδης έννοια: Κβαντική κυματοσυνάρτηση </a:t>
            </a:r>
            <a:endParaRPr lang="en-GB" sz="2000" dirty="0"/>
          </a:p>
        </p:txBody>
      </p:sp>
      <p:grpSp>
        <p:nvGrpSpPr>
          <p:cNvPr id="12" name="Group 9">
            <a:extLst>
              <a:ext uri="{FF2B5EF4-FFF2-40B4-BE49-F238E27FC236}">
                <a16:creationId xmlns:a16="http://schemas.microsoft.com/office/drawing/2014/main" id="{7E6418A4-1593-07B7-0AC0-A2B0CEE252B2}"/>
              </a:ext>
            </a:extLst>
          </p:cNvPr>
          <p:cNvGrpSpPr/>
          <p:nvPr/>
        </p:nvGrpSpPr>
        <p:grpSpPr>
          <a:xfrm>
            <a:off x="7003598" y="2746387"/>
            <a:ext cx="3626600" cy="3487766"/>
            <a:chOff x="321030" y="1788464"/>
            <a:chExt cx="3626600" cy="3487766"/>
          </a:xfrm>
        </p:grpSpPr>
        <p:sp>
          <p:nvSpPr>
            <p:cNvPr id="13" name="Oval 10">
              <a:extLst>
                <a:ext uri="{FF2B5EF4-FFF2-40B4-BE49-F238E27FC236}">
                  <a16:creationId xmlns:a16="http://schemas.microsoft.com/office/drawing/2014/main" id="{7F78E34E-023B-AA9A-BE02-6A4A5B113CDF}"/>
                </a:ext>
              </a:extLst>
            </p:cNvPr>
            <p:cNvSpPr/>
            <p:nvPr/>
          </p:nvSpPr>
          <p:spPr>
            <a:xfrm>
              <a:off x="1130400" y="1951200"/>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1">
              <a:extLst>
                <a:ext uri="{FF2B5EF4-FFF2-40B4-BE49-F238E27FC236}">
                  <a16:creationId xmlns:a16="http://schemas.microsoft.com/office/drawing/2014/main" id="{7583C3A4-F845-12B9-3E34-081100E468CB}"/>
                </a:ext>
              </a:extLst>
            </p:cNvPr>
            <p:cNvSpPr/>
            <p:nvPr/>
          </p:nvSpPr>
          <p:spPr>
            <a:xfrm>
              <a:off x="1234032" y="1945104"/>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2">
              <a:extLst>
                <a:ext uri="{FF2B5EF4-FFF2-40B4-BE49-F238E27FC236}">
                  <a16:creationId xmlns:a16="http://schemas.microsoft.com/office/drawing/2014/main" id="{1692AC08-751C-0B7F-93B1-F02B2DD7F9E4}"/>
                </a:ext>
              </a:extLst>
            </p:cNvPr>
            <p:cNvSpPr/>
            <p:nvPr/>
          </p:nvSpPr>
          <p:spPr>
            <a:xfrm>
              <a:off x="1337664" y="1945104"/>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3">
              <a:extLst>
                <a:ext uri="{FF2B5EF4-FFF2-40B4-BE49-F238E27FC236}">
                  <a16:creationId xmlns:a16="http://schemas.microsoft.com/office/drawing/2014/main" id="{052E3959-1565-36EA-B2A5-1111C013CDB4}"/>
                </a:ext>
              </a:extLst>
            </p:cNvPr>
            <p:cNvSpPr/>
            <p:nvPr/>
          </p:nvSpPr>
          <p:spPr>
            <a:xfrm>
              <a:off x="1398624" y="1951200"/>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4">
              <a:extLst>
                <a:ext uri="{FF2B5EF4-FFF2-40B4-BE49-F238E27FC236}">
                  <a16:creationId xmlns:a16="http://schemas.microsoft.com/office/drawing/2014/main" id="{7987A223-FD68-F536-853B-CFF5A01EDB2F}"/>
                </a:ext>
              </a:extLst>
            </p:cNvPr>
            <p:cNvSpPr/>
            <p:nvPr/>
          </p:nvSpPr>
          <p:spPr>
            <a:xfrm>
              <a:off x="1813152" y="1999968"/>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5">
              <a:extLst>
                <a:ext uri="{FF2B5EF4-FFF2-40B4-BE49-F238E27FC236}">
                  <a16:creationId xmlns:a16="http://schemas.microsoft.com/office/drawing/2014/main" id="{DE74BD27-E1F3-CDB5-3F97-17D15FA5C894}"/>
                </a:ext>
              </a:extLst>
            </p:cNvPr>
            <p:cNvSpPr/>
            <p:nvPr/>
          </p:nvSpPr>
          <p:spPr>
            <a:xfrm>
              <a:off x="1953360" y="2024352"/>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6">
              <a:extLst>
                <a:ext uri="{FF2B5EF4-FFF2-40B4-BE49-F238E27FC236}">
                  <a16:creationId xmlns:a16="http://schemas.microsoft.com/office/drawing/2014/main" id="{75142E9F-F71C-4948-9356-E170E36DFB90}"/>
                </a:ext>
              </a:extLst>
            </p:cNvPr>
            <p:cNvSpPr/>
            <p:nvPr/>
          </p:nvSpPr>
          <p:spPr>
            <a:xfrm>
              <a:off x="2185008" y="2067024"/>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7">
              <a:extLst>
                <a:ext uri="{FF2B5EF4-FFF2-40B4-BE49-F238E27FC236}">
                  <a16:creationId xmlns:a16="http://schemas.microsoft.com/office/drawing/2014/main" id="{A65E16AA-AB68-B5A5-5BFA-FF8DD5388D69}"/>
                </a:ext>
              </a:extLst>
            </p:cNvPr>
            <p:cNvSpPr/>
            <p:nvPr/>
          </p:nvSpPr>
          <p:spPr>
            <a:xfrm>
              <a:off x="2355696" y="2115792"/>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18">
              <a:extLst>
                <a:ext uri="{FF2B5EF4-FFF2-40B4-BE49-F238E27FC236}">
                  <a16:creationId xmlns:a16="http://schemas.microsoft.com/office/drawing/2014/main" id="{AF256134-6669-5A1A-997D-94FE92840BF0}"/>
                </a:ext>
              </a:extLst>
            </p:cNvPr>
            <p:cNvSpPr/>
            <p:nvPr/>
          </p:nvSpPr>
          <p:spPr>
            <a:xfrm>
              <a:off x="2471520" y="2146272"/>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19">
              <a:extLst>
                <a:ext uri="{FF2B5EF4-FFF2-40B4-BE49-F238E27FC236}">
                  <a16:creationId xmlns:a16="http://schemas.microsoft.com/office/drawing/2014/main" id="{3965E855-EA1E-D178-4E37-EF645E9C4529}"/>
                </a:ext>
              </a:extLst>
            </p:cNvPr>
            <p:cNvSpPr/>
            <p:nvPr/>
          </p:nvSpPr>
          <p:spPr>
            <a:xfrm>
              <a:off x="2587344" y="2207232"/>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0">
              <a:extLst>
                <a:ext uri="{FF2B5EF4-FFF2-40B4-BE49-F238E27FC236}">
                  <a16:creationId xmlns:a16="http://schemas.microsoft.com/office/drawing/2014/main" id="{AB4E4E25-D710-A09A-AFE2-DC19F561CE5E}"/>
                </a:ext>
              </a:extLst>
            </p:cNvPr>
            <p:cNvSpPr/>
            <p:nvPr/>
          </p:nvSpPr>
          <p:spPr>
            <a:xfrm>
              <a:off x="2678784" y="2256000"/>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1">
              <a:extLst>
                <a:ext uri="{FF2B5EF4-FFF2-40B4-BE49-F238E27FC236}">
                  <a16:creationId xmlns:a16="http://schemas.microsoft.com/office/drawing/2014/main" id="{A4AC445A-527E-0343-CFA1-26987092EF62}"/>
                </a:ext>
              </a:extLst>
            </p:cNvPr>
            <p:cNvSpPr/>
            <p:nvPr/>
          </p:nvSpPr>
          <p:spPr>
            <a:xfrm>
              <a:off x="2770224" y="2310864"/>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2">
              <a:extLst>
                <a:ext uri="{FF2B5EF4-FFF2-40B4-BE49-F238E27FC236}">
                  <a16:creationId xmlns:a16="http://schemas.microsoft.com/office/drawing/2014/main" id="{C8AC9A40-CF7B-1A0C-C824-992F9B858050}"/>
                </a:ext>
              </a:extLst>
            </p:cNvPr>
            <p:cNvSpPr/>
            <p:nvPr/>
          </p:nvSpPr>
          <p:spPr>
            <a:xfrm>
              <a:off x="2849472" y="2390112"/>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3">
              <a:extLst>
                <a:ext uri="{FF2B5EF4-FFF2-40B4-BE49-F238E27FC236}">
                  <a16:creationId xmlns:a16="http://schemas.microsoft.com/office/drawing/2014/main" id="{5818B55A-17EE-CF1D-8DF4-FA31AF672857}"/>
                </a:ext>
              </a:extLst>
            </p:cNvPr>
            <p:cNvSpPr/>
            <p:nvPr/>
          </p:nvSpPr>
          <p:spPr>
            <a:xfrm>
              <a:off x="2947008" y="2475456"/>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4">
              <a:extLst>
                <a:ext uri="{FF2B5EF4-FFF2-40B4-BE49-F238E27FC236}">
                  <a16:creationId xmlns:a16="http://schemas.microsoft.com/office/drawing/2014/main" id="{7FDD4267-8E4D-6B8B-4365-63E6BE9FDE32}"/>
                </a:ext>
              </a:extLst>
            </p:cNvPr>
            <p:cNvSpPr/>
            <p:nvPr/>
          </p:nvSpPr>
          <p:spPr>
            <a:xfrm>
              <a:off x="3032352" y="2560800"/>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5">
              <a:extLst>
                <a:ext uri="{FF2B5EF4-FFF2-40B4-BE49-F238E27FC236}">
                  <a16:creationId xmlns:a16="http://schemas.microsoft.com/office/drawing/2014/main" id="{26A9427E-4872-AFAE-D3D1-A2F0C36FF7AE}"/>
                </a:ext>
              </a:extLst>
            </p:cNvPr>
            <p:cNvSpPr/>
            <p:nvPr/>
          </p:nvSpPr>
          <p:spPr>
            <a:xfrm>
              <a:off x="3129888" y="2676624"/>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6">
              <a:extLst>
                <a:ext uri="{FF2B5EF4-FFF2-40B4-BE49-F238E27FC236}">
                  <a16:creationId xmlns:a16="http://schemas.microsoft.com/office/drawing/2014/main" id="{827C7766-AE5C-1274-6EAC-4F198C204A68}"/>
                </a:ext>
              </a:extLst>
            </p:cNvPr>
            <p:cNvSpPr/>
            <p:nvPr/>
          </p:nvSpPr>
          <p:spPr>
            <a:xfrm>
              <a:off x="3227424" y="2786352"/>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7">
              <a:extLst>
                <a:ext uri="{FF2B5EF4-FFF2-40B4-BE49-F238E27FC236}">
                  <a16:creationId xmlns:a16="http://schemas.microsoft.com/office/drawing/2014/main" id="{01B3CF49-D4CD-7189-26EB-3DCEE14D74DC}"/>
                </a:ext>
              </a:extLst>
            </p:cNvPr>
            <p:cNvSpPr/>
            <p:nvPr/>
          </p:nvSpPr>
          <p:spPr>
            <a:xfrm>
              <a:off x="3318864" y="2914368"/>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28">
              <a:extLst>
                <a:ext uri="{FF2B5EF4-FFF2-40B4-BE49-F238E27FC236}">
                  <a16:creationId xmlns:a16="http://schemas.microsoft.com/office/drawing/2014/main" id="{B0F15911-875D-700C-05B5-DF409B2FE15F}"/>
                </a:ext>
              </a:extLst>
            </p:cNvPr>
            <p:cNvSpPr/>
            <p:nvPr/>
          </p:nvSpPr>
          <p:spPr>
            <a:xfrm>
              <a:off x="3385920" y="3115536"/>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29">
              <a:extLst>
                <a:ext uri="{FF2B5EF4-FFF2-40B4-BE49-F238E27FC236}">
                  <a16:creationId xmlns:a16="http://schemas.microsoft.com/office/drawing/2014/main" id="{168ED2FB-38BD-3787-085F-93662913DD1E}"/>
                </a:ext>
              </a:extLst>
            </p:cNvPr>
            <p:cNvSpPr/>
            <p:nvPr/>
          </p:nvSpPr>
          <p:spPr>
            <a:xfrm>
              <a:off x="3452976" y="3267936"/>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0">
              <a:extLst>
                <a:ext uri="{FF2B5EF4-FFF2-40B4-BE49-F238E27FC236}">
                  <a16:creationId xmlns:a16="http://schemas.microsoft.com/office/drawing/2014/main" id="{AA977B5B-1B06-CBFC-BB31-8EEFBDC8A248}"/>
                </a:ext>
              </a:extLst>
            </p:cNvPr>
            <p:cNvSpPr/>
            <p:nvPr/>
          </p:nvSpPr>
          <p:spPr>
            <a:xfrm>
              <a:off x="3532224" y="3530064"/>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1">
              <a:extLst>
                <a:ext uri="{FF2B5EF4-FFF2-40B4-BE49-F238E27FC236}">
                  <a16:creationId xmlns:a16="http://schemas.microsoft.com/office/drawing/2014/main" id="{7A54A9FF-568D-5BA2-300B-AA2B2FF07CCE}"/>
                </a:ext>
              </a:extLst>
            </p:cNvPr>
            <p:cNvSpPr/>
            <p:nvPr/>
          </p:nvSpPr>
          <p:spPr>
            <a:xfrm>
              <a:off x="3562704" y="3719040"/>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2">
              <a:extLst>
                <a:ext uri="{FF2B5EF4-FFF2-40B4-BE49-F238E27FC236}">
                  <a16:creationId xmlns:a16="http://schemas.microsoft.com/office/drawing/2014/main" id="{83F16DE7-0C05-CEEA-0A87-F7443E94CE49}"/>
                </a:ext>
              </a:extLst>
            </p:cNvPr>
            <p:cNvSpPr/>
            <p:nvPr/>
          </p:nvSpPr>
          <p:spPr>
            <a:xfrm>
              <a:off x="3599280" y="3883632"/>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3">
              <a:extLst>
                <a:ext uri="{FF2B5EF4-FFF2-40B4-BE49-F238E27FC236}">
                  <a16:creationId xmlns:a16="http://schemas.microsoft.com/office/drawing/2014/main" id="{72C04B88-31B7-8A49-F66D-3033C2D10013}"/>
                </a:ext>
              </a:extLst>
            </p:cNvPr>
            <p:cNvSpPr/>
            <p:nvPr/>
          </p:nvSpPr>
          <p:spPr>
            <a:xfrm>
              <a:off x="3617568" y="4151856"/>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34">
              <a:extLst>
                <a:ext uri="{FF2B5EF4-FFF2-40B4-BE49-F238E27FC236}">
                  <a16:creationId xmlns:a16="http://schemas.microsoft.com/office/drawing/2014/main" id="{963389F6-2D0D-E174-9145-0390EEEAB810}"/>
                </a:ext>
              </a:extLst>
            </p:cNvPr>
            <p:cNvSpPr/>
            <p:nvPr/>
          </p:nvSpPr>
          <p:spPr>
            <a:xfrm>
              <a:off x="1018032" y="1962912"/>
              <a:ext cx="2651760" cy="2743200"/>
            </a:xfrm>
            <a:custGeom>
              <a:avLst/>
              <a:gdLst>
                <a:gd name="connsiteX0" fmla="*/ 0 w 2651760"/>
                <a:gd name="connsiteY0" fmla="*/ 0 h 2743200"/>
                <a:gd name="connsiteX1" fmla="*/ 530352 w 2651760"/>
                <a:gd name="connsiteY1" fmla="*/ 0 h 2743200"/>
                <a:gd name="connsiteX2" fmla="*/ 816864 w 2651760"/>
                <a:gd name="connsiteY2" fmla="*/ 18288 h 2743200"/>
                <a:gd name="connsiteX3" fmla="*/ 1054608 w 2651760"/>
                <a:gd name="connsiteY3" fmla="*/ 30480 h 2743200"/>
                <a:gd name="connsiteX4" fmla="*/ 1261872 w 2651760"/>
                <a:gd name="connsiteY4" fmla="*/ 97536 h 2743200"/>
                <a:gd name="connsiteX5" fmla="*/ 1456944 w 2651760"/>
                <a:gd name="connsiteY5" fmla="*/ 158496 h 2743200"/>
                <a:gd name="connsiteX6" fmla="*/ 1645920 w 2651760"/>
                <a:gd name="connsiteY6" fmla="*/ 280416 h 2743200"/>
                <a:gd name="connsiteX7" fmla="*/ 1834896 w 2651760"/>
                <a:gd name="connsiteY7" fmla="*/ 426720 h 2743200"/>
                <a:gd name="connsiteX8" fmla="*/ 2023872 w 2651760"/>
                <a:gd name="connsiteY8" fmla="*/ 652272 h 2743200"/>
                <a:gd name="connsiteX9" fmla="*/ 2170176 w 2651760"/>
                <a:gd name="connsiteY9" fmla="*/ 859536 h 2743200"/>
                <a:gd name="connsiteX10" fmla="*/ 2292096 w 2651760"/>
                <a:gd name="connsiteY10" fmla="*/ 1072896 h 2743200"/>
                <a:gd name="connsiteX11" fmla="*/ 2389632 w 2651760"/>
                <a:gd name="connsiteY11" fmla="*/ 1316736 h 2743200"/>
                <a:gd name="connsiteX12" fmla="*/ 2493264 w 2651760"/>
                <a:gd name="connsiteY12" fmla="*/ 1627632 h 2743200"/>
                <a:gd name="connsiteX13" fmla="*/ 2560320 w 2651760"/>
                <a:gd name="connsiteY13" fmla="*/ 1932432 h 2743200"/>
                <a:gd name="connsiteX14" fmla="*/ 2609088 w 2651760"/>
                <a:gd name="connsiteY14" fmla="*/ 2261616 h 2743200"/>
                <a:gd name="connsiteX15" fmla="*/ 2651760 w 2651760"/>
                <a:gd name="connsiteY15"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1760" h="2743200">
                  <a:moveTo>
                    <a:pt x="0" y="0"/>
                  </a:moveTo>
                  <a:lnTo>
                    <a:pt x="530352" y="0"/>
                  </a:lnTo>
                  <a:cubicBezTo>
                    <a:pt x="666496" y="3048"/>
                    <a:pt x="816864" y="18288"/>
                    <a:pt x="816864" y="18288"/>
                  </a:cubicBezTo>
                  <a:cubicBezTo>
                    <a:pt x="904240" y="23368"/>
                    <a:pt x="980440" y="17272"/>
                    <a:pt x="1054608" y="30480"/>
                  </a:cubicBezTo>
                  <a:cubicBezTo>
                    <a:pt x="1128776" y="43688"/>
                    <a:pt x="1261872" y="97536"/>
                    <a:pt x="1261872" y="97536"/>
                  </a:cubicBezTo>
                  <a:cubicBezTo>
                    <a:pt x="1328928" y="118872"/>
                    <a:pt x="1392936" y="128016"/>
                    <a:pt x="1456944" y="158496"/>
                  </a:cubicBezTo>
                  <a:cubicBezTo>
                    <a:pt x="1520952" y="188976"/>
                    <a:pt x="1582928" y="235712"/>
                    <a:pt x="1645920" y="280416"/>
                  </a:cubicBezTo>
                  <a:cubicBezTo>
                    <a:pt x="1708912" y="325120"/>
                    <a:pt x="1771904" y="364744"/>
                    <a:pt x="1834896" y="426720"/>
                  </a:cubicBezTo>
                  <a:cubicBezTo>
                    <a:pt x="1897888" y="488696"/>
                    <a:pt x="1967992" y="580136"/>
                    <a:pt x="2023872" y="652272"/>
                  </a:cubicBezTo>
                  <a:cubicBezTo>
                    <a:pt x="2079752" y="724408"/>
                    <a:pt x="2125472" y="789432"/>
                    <a:pt x="2170176" y="859536"/>
                  </a:cubicBezTo>
                  <a:cubicBezTo>
                    <a:pt x="2214880" y="929640"/>
                    <a:pt x="2255520" y="996696"/>
                    <a:pt x="2292096" y="1072896"/>
                  </a:cubicBezTo>
                  <a:cubicBezTo>
                    <a:pt x="2328672" y="1149096"/>
                    <a:pt x="2356104" y="1224280"/>
                    <a:pt x="2389632" y="1316736"/>
                  </a:cubicBezTo>
                  <a:cubicBezTo>
                    <a:pt x="2423160" y="1409192"/>
                    <a:pt x="2464816" y="1525016"/>
                    <a:pt x="2493264" y="1627632"/>
                  </a:cubicBezTo>
                  <a:cubicBezTo>
                    <a:pt x="2521712" y="1730248"/>
                    <a:pt x="2541016" y="1826768"/>
                    <a:pt x="2560320" y="1932432"/>
                  </a:cubicBezTo>
                  <a:cubicBezTo>
                    <a:pt x="2579624" y="2038096"/>
                    <a:pt x="2593848" y="2126488"/>
                    <a:pt x="2609088" y="2261616"/>
                  </a:cubicBezTo>
                  <a:cubicBezTo>
                    <a:pt x="2624328" y="2396744"/>
                    <a:pt x="2651760" y="2743200"/>
                    <a:pt x="2651760" y="274320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35">
              <a:extLst>
                <a:ext uri="{FF2B5EF4-FFF2-40B4-BE49-F238E27FC236}">
                  <a16:creationId xmlns:a16="http://schemas.microsoft.com/office/drawing/2014/main" id="{957F37D2-429D-531D-37A1-EA05BF100606}"/>
                </a:ext>
              </a:extLst>
            </p:cNvPr>
            <p:cNvCxnSpPr/>
            <p:nvPr/>
          </p:nvCxnSpPr>
          <p:spPr>
            <a:xfrm flipH="1" flipV="1">
              <a:off x="997152" y="1805890"/>
              <a:ext cx="8688" cy="29063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6">
              <a:extLst>
                <a:ext uri="{FF2B5EF4-FFF2-40B4-BE49-F238E27FC236}">
                  <a16:creationId xmlns:a16="http://schemas.microsoft.com/office/drawing/2014/main" id="{70BC419A-EFA4-ABA7-6A27-E42D828A64CD}"/>
                </a:ext>
              </a:extLst>
            </p:cNvPr>
            <p:cNvCxnSpPr/>
            <p:nvPr/>
          </p:nvCxnSpPr>
          <p:spPr>
            <a:xfrm>
              <a:off x="997152" y="4705921"/>
              <a:ext cx="2860752" cy="1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BC31111-84A5-3DE2-519E-72CBC887EB92}"/>
                </a:ext>
              </a:extLst>
            </p:cNvPr>
            <p:cNvSpPr txBox="1"/>
            <p:nvPr/>
          </p:nvSpPr>
          <p:spPr>
            <a:xfrm>
              <a:off x="1464802" y="4906898"/>
              <a:ext cx="2013436" cy="369332"/>
            </a:xfrm>
            <a:prstGeom prst="rect">
              <a:avLst/>
            </a:prstGeom>
            <a:noFill/>
          </p:spPr>
          <p:txBody>
            <a:bodyPr wrap="none" rtlCol="0">
              <a:spAutoFit/>
            </a:bodyPr>
            <a:lstStyle/>
            <a:p>
              <a:r>
                <a:rPr lang="el-GR" dirty="0"/>
                <a:t>Θερμοκρασία </a:t>
              </a:r>
              <a:r>
                <a:rPr lang="el-GR" i="1" dirty="0"/>
                <a:t>Τ / Τ</a:t>
              </a:r>
              <a:r>
                <a:rPr lang="en-US" i="1" baseline="-25000" dirty="0"/>
                <a:t>C</a:t>
              </a:r>
              <a:endParaRPr lang="en-GB" i="1" dirty="0"/>
            </a:p>
          </p:txBody>
        </p:sp>
        <p:sp>
          <p:nvSpPr>
            <p:cNvPr id="41" name="TextBox 40">
              <a:extLst>
                <a:ext uri="{FF2B5EF4-FFF2-40B4-BE49-F238E27FC236}">
                  <a16:creationId xmlns:a16="http://schemas.microsoft.com/office/drawing/2014/main" id="{B29CF057-957A-16C2-ADE8-D3559B728012}"/>
                </a:ext>
              </a:extLst>
            </p:cNvPr>
            <p:cNvSpPr txBox="1"/>
            <p:nvPr/>
          </p:nvSpPr>
          <p:spPr>
            <a:xfrm rot="16200000">
              <a:off x="-691780" y="3189946"/>
              <a:ext cx="2394951" cy="369332"/>
            </a:xfrm>
            <a:prstGeom prst="rect">
              <a:avLst/>
            </a:prstGeom>
            <a:noFill/>
          </p:spPr>
          <p:txBody>
            <a:bodyPr wrap="none" rtlCol="0">
              <a:spAutoFit/>
            </a:bodyPr>
            <a:lstStyle/>
            <a:p>
              <a:r>
                <a:rPr lang="el-GR"/>
                <a:t>Μαγνήτιση Μ(Τ) / Μ(0)</a:t>
              </a:r>
              <a:endParaRPr lang="en-GB" dirty="0"/>
            </a:p>
          </p:txBody>
        </p:sp>
        <p:sp>
          <p:nvSpPr>
            <p:cNvPr id="42" name="TextBox 41">
              <a:extLst>
                <a:ext uri="{FF2B5EF4-FFF2-40B4-BE49-F238E27FC236}">
                  <a16:creationId xmlns:a16="http://schemas.microsoft.com/office/drawing/2014/main" id="{66FEA59A-E2E4-5FF6-5FA1-D1342BC725A6}"/>
                </a:ext>
              </a:extLst>
            </p:cNvPr>
            <p:cNvSpPr txBox="1"/>
            <p:nvPr/>
          </p:nvSpPr>
          <p:spPr>
            <a:xfrm flipH="1">
              <a:off x="867156" y="4705921"/>
              <a:ext cx="289561" cy="369332"/>
            </a:xfrm>
            <a:prstGeom prst="rect">
              <a:avLst/>
            </a:prstGeom>
            <a:noFill/>
          </p:spPr>
          <p:txBody>
            <a:bodyPr wrap="square" rtlCol="0">
              <a:spAutoFit/>
            </a:bodyPr>
            <a:lstStyle/>
            <a:p>
              <a:r>
                <a:rPr lang="el-GR"/>
                <a:t>0</a:t>
              </a:r>
              <a:endParaRPr lang="en-GB" dirty="0"/>
            </a:p>
          </p:txBody>
        </p:sp>
        <p:sp>
          <p:nvSpPr>
            <p:cNvPr id="43" name="TextBox 42">
              <a:extLst>
                <a:ext uri="{FF2B5EF4-FFF2-40B4-BE49-F238E27FC236}">
                  <a16:creationId xmlns:a16="http://schemas.microsoft.com/office/drawing/2014/main" id="{3DB1FD86-885D-FCEB-C4A4-B48F0234CAF6}"/>
                </a:ext>
              </a:extLst>
            </p:cNvPr>
            <p:cNvSpPr txBox="1"/>
            <p:nvPr/>
          </p:nvSpPr>
          <p:spPr>
            <a:xfrm flipH="1">
              <a:off x="1337664" y="4705921"/>
              <a:ext cx="506400" cy="369332"/>
            </a:xfrm>
            <a:prstGeom prst="rect">
              <a:avLst/>
            </a:prstGeom>
            <a:noFill/>
          </p:spPr>
          <p:txBody>
            <a:bodyPr wrap="square" rtlCol="0">
              <a:spAutoFit/>
            </a:bodyPr>
            <a:lstStyle/>
            <a:p>
              <a:r>
                <a:rPr lang="el-GR" dirty="0"/>
                <a:t>0.2</a:t>
              </a:r>
              <a:endParaRPr lang="en-GB" dirty="0"/>
            </a:p>
          </p:txBody>
        </p:sp>
        <p:sp>
          <p:nvSpPr>
            <p:cNvPr id="44" name="TextBox 43">
              <a:extLst>
                <a:ext uri="{FF2B5EF4-FFF2-40B4-BE49-F238E27FC236}">
                  <a16:creationId xmlns:a16="http://schemas.microsoft.com/office/drawing/2014/main" id="{B34023DE-80C6-CB5A-FBAA-E627CC5532A0}"/>
                </a:ext>
              </a:extLst>
            </p:cNvPr>
            <p:cNvSpPr txBox="1"/>
            <p:nvPr/>
          </p:nvSpPr>
          <p:spPr>
            <a:xfrm flipH="1">
              <a:off x="1834066" y="4713291"/>
              <a:ext cx="506400" cy="369332"/>
            </a:xfrm>
            <a:prstGeom prst="rect">
              <a:avLst/>
            </a:prstGeom>
            <a:noFill/>
          </p:spPr>
          <p:txBody>
            <a:bodyPr wrap="square" rtlCol="0">
              <a:spAutoFit/>
            </a:bodyPr>
            <a:lstStyle/>
            <a:p>
              <a:r>
                <a:rPr lang="el-GR" dirty="0"/>
                <a:t>0.4</a:t>
              </a:r>
              <a:endParaRPr lang="en-GB" dirty="0"/>
            </a:p>
          </p:txBody>
        </p:sp>
        <p:sp>
          <p:nvSpPr>
            <p:cNvPr id="45" name="TextBox 44">
              <a:extLst>
                <a:ext uri="{FF2B5EF4-FFF2-40B4-BE49-F238E27FC236}">
                  <a16:creationId xmlns:a16="http://schemas.microsoft.com/office/drawing/2014/main" id="{94B7CEE0-08A4-5777-71C9-2F508A28F33F}"/>
                </a:ext>
              </a:extLst>
            </p:cNvPr>
            <p:cNvSpPr txBox="1"/>
            <p:nvPr/>
          </p:nvSpPr>
          <p:spPr>
            <a:xfrm flipH="1">
              <a:off x="2413344" y="4705921"/>
              <a:ext cx="506400" cy="369332"/>
            </a:xfrm>
            <a:prstGeom prst="rect">
              <a:avLst/>
            </a:prstGeom>
            <a:noFill/>
          </p:spPr>
          <p:txBody>
            <a:bodyPr wrap="square" rtlCol="0">
              <a:spAutoFit/>
            </a:bodyPr>
            <a:lstStyle/>
            <a:p>
              <a:r>
                <a:rPr lang="el-GR" dirty="0"/>
                <a:t>0.6</a:t>
              </a:r>
              <a:endParaRPr lang="en-GB" dirty="0"/>
            </a:p>
          </p:txBody>
        </p:sp>
        <p:sp>
          <p:nvSpPr>
            <p:cNvPr id="46" name="TextBox 45">
              <a:extLst>
                <a:ext uri="{FF2B5EF4-FFF2-40B4-BE49-F238E27FC236}">
                  <a16:creationId xmlns:a16="http://schemas.microsoft.com/office/drawing/2014/main" id="{856B5DA2-8347-6715-7984-86563E0BB401}"/>
                </a:ext>
              </a:extLst>
            </p:cNvPr>
            <p:cNvSpPr txBox="1"/>
            <p:nvPr/>
          </p:nvSpPr>
          <p:spPr>
            <a:xfrm flipH="1">
              <a:off x="2919120" y="4705921"/>
              <a:ext cx="506400" cy="369332"/>
            </a:xfrm>
            <a:prstGeom prst="rect">
              <a:avLst/>
            </a:prstGeom>
            <a:noFill/>
          </p:spPr>
          <p:txBody>
            <a:bodyPr wrap="square" rtlCol="0">
              <a:spAutoFit/>
            </a:bodyPr>
            <a:lstStyle/>
            <a:p>
              <a:r>
                <a:rPr lang="el-GR" dirty="0"/>
                <a:t>0.8</a:t>
              </a:r>
              <a:endParaRPr lang="en-GB" dirty="0"/>
            </a:p>
          </p:txBody>
        </p:sp>
        <p:sp>
          <p:nvSpPr>
            <p:cNvPr id="47" name="TextBox 46">
              <a:extLst>
                <a:ext uri="{FF2B5EF4-FFF2-40B4-BE49-F238E27FC236}">
                  <a16:creationId xmlns:a16="http://schemas.microsoft.com/office/drawing/2014/main" id="{A1ADCC52-2EC2-9B38-B845-F934C0BE6AD4}"/>
                </a:ext>
              </a:extLst>
            </p:cNvPr>
            <p:cNvSpPr txBox="1"/>
            <p:nvPr/>
          </p:nvSpPr>
          <p:spPr>
            <a:xfrm flipH="1">
              <a:off x="3441230" y="4713291"/>
              <a:ext cx="506400" cy="369332"/>
            </a:xfrm>
            <a:prstGeom prst="rect">
              <a:avLst/>
            </a:prstGeom>
            <a:noFill/>
          </p:spPr>
          <p:txBody>
            <a:bodyPr wrap="square" rtlCol="0">
              <a:spAutoFit/>
            </a:bodyPr>
            <a:lstStyle/>
            <a:p>
              <a:r>
                <a:rPr lang="el-GR" dirty="0"/>
                <a:t>1.0</a:t>
              </a:r>
              <a:endParaRPr lang="en-GB" dirty="0"/>
            </a:p>
          </p:txBody>
        </p:sp>
        <p:sp>
          <p:nvSpPr>
            <p:cNvPr id="48" name="TextBox 47">
              <a:extLst>
                <a:ext uri="{FF2B5EF4-FFF2-40B4-BE49-F238E27FC236}">
                  <a16:creationId xmlns:a16="http://schemas.microsoft.com/office/drawing/2014/main" id="{CD1946BA-D04F-BCBD-6551-EB697CAE5C6E}"/>
                </a:ext>
              </a:extLst>
            </p:cNvPr>
            <p:cNvSpPr txBox="1"/>
            <p:nvPr/>
          </p:nvSpPr>
          <p:spPr>
            <a:xfrm flipH="1">
              <a:off x="548880" y="1788464"/>
              <a:ext cx="506400" cy="369332"/>
            </a:xfrm>
            <a:prstGeom prst="rect">
              <a:avLst/>
            </a:prstGeom>
            <a:noFill/>
          </p:spPr>
          <p:txBody>
            <a:bodyPr wrap="square" rtlCol="0">
              <a:spAutoFit/>
            </a:bodyPr>
            <a:lstStyle/>
            <a:p>
              <a:r>
                <a:rPr lang="el-GR" dirty="0"/>
                <a:t>1.0</a:t>
              </a:r>
              <a:endParaRPr lang="en-GB" dirty="0"/>
            </a:p>
          </p:txBody>
        </p:sp>
        <p:sp>
          <p:nvSpPr>
            <p:cNvPr id="49" name="TextBox 48">
              <a:extLst>
                <a:ext uri="{FF2B5EF4-FFF2-40B4-BE49-F238E27FC236}">
                  <a16:creationId xmlns:a16="http://schemas.microsoft.com/office/drawing/2014/main" id="{BB26483C-7E1C-1A63-B0FF-C7443F7FBB51}"/>
                </a:ext>
              </a:extLst>
            </p:cNvPr>
            <p:cNvSpPr txBox="1"/>
            <p:nvPr/>
          </p:nvSpPr>
          <p:spPr>
            <a:xfrm flipH="1">
              <a:off x="558062" y="2295600"/>
              <a:ext cx="506400" cy="369332"/>
            </a:xfrm>
            <a:prstGeom prst="rect">
              <a:avLst/>
            </a:prstGeom>
            <a:noFill/>
          </p:spPr>
          <p:txBody>
            <a:bodyPr wrap="square" rtlCol="0">
              <a:spAutoFit/>
            </a:bodyPr>
            <a:lstStyle/>
            <a:p>
              <a:r>
                <a:rPr lang="el-GR" dirty="0"/>
                <a:t>0.8</a:t>
              </a:r>
              <a:endParaRPr lang="en-GB" dirty="0"/>
            </a:p>
          </p:txBody>
        </p:sp>
        <p:sp>
          <p:nvSpPr>
            <p:cNvPr id="50" name="TextBox 49">
              <a:extLst>
                <a:ext uri="{FF2B5EF4-FFF2-40B4-BE49-F238E27FC236}">
                  <a16:creationId xmlns:a16="http://schemas.microsoft.com/office/drawing/2014/main" id="{424D01A3-EA04-B09D-A597-7E08821867AF}"/>
                </a:ext>
              </a:extLst>
            </p:cNvPr>
            <p:cNvSpPr txBox="1"/>
            <p:nvPr/>
          </p:nvSpPr>
          <p:spPr>
            <a:xfrm flipH="1">
              <a:off x="579122" y="2850149"/>
              <a:ext cx="506400" cy="369332"/>
            </a:xfrm>
            <a:prstGeom prst="rect">
              <a:avLst/>
            </a:prstGeom>
            <a:noFill/>
          </p:spPr>
          <p:txBody>
            <a:bodyPr wrap="square" rtlCol="0">
              <a:spAutoFit/>
            </a:bodyPr>
            <a:lstStyle/>
            <a:p>
              <a:r>
                <a:rPr lang="el-GR" dirty="0"/>
                <a:t>0.6</a:t>
              </a:r>
              <a:endParaRPr lang="en-GB" dirty="0"/>
            </a:p>
          </p:txBody>
        </p:sp>
        <p:sp>
          <p:nvSpPr>
            <p:cNvPr id="51" name="TextBox 50">
              <a:extLst>
                <a:ext uri="{FF2B5EF4-FFF2-40B4-BE49-F238E27FC236}">
                  <a16:creationId xmlns:a16="http://schemas.microsoft.com/office/drawing/2014/main" id="{A01664DF-4068-6C9A-6BA6-192798E30D7A}"/>
                </a:ext>
              </a:extLst>
            </p:cNvPr>
            <p:cNvSpPr txBox="1"/>
            <p:nvPr/>
          </p:nvSpPr>
          <p:spPr>
            <a:xfrm flipH="1">
              <a:off x="579122" y="3422222"/>
              <a:ext cx="506400" cy="369332"/>
            </a:xfrm>
            <a:prstGeom prst="rect">
              <a:avLst/>
            </a:prstGeom>
            <a:noFill/>
          </p:spPr>
          <p:txBody>
            <a:bodyPr wrap="square" rtlCol="0">
              <a:spAutoFit/>
            </a:bodyPr>
            <a:lstStyle/>
            <a:p>
              <a:r>
                <a:rPr lang="el-GR" dirty="0"/>
                <a:t>0.4</a:t>
              </a:r>
              <a:endParaRPr lang="en-GB" dirty="0"/>
            </a:p>
          </p:txBody>
        </p:sp>
        <p:sp>
          <p:nvSpPr>
            <p:cNvPr id="52" name="TextBox 51">
              <a:extLst>
                <a:ext uri="{FF2B5EF4-FFF2-40B4-BE49-F238E27FC236}">
                  <a16:creationId xmlns:a16="http://schemas.microsoft.com/office/drawing/2014/main" id="{69FD51DF-CEED-40AE-4D5B-0848741CB2B1}"/>
                </a:ext>
              </a:extLst>
            </p:cNvPr>
            <p:cNvSpPr txBox="1"/>
            <p:nvPr/>
          </p:nvSpPr>
          <p:spPr>
            <a:xfrm flipH="1">
              <a:off x="558062" y="3960897"/>
              <a:ext cx="506400" cy="369332"/>
            </a:xfrm>
            <a:prstGeom prst="rect">
              <a:avLst/>
            </a:prstGeom>
            <a:noFill/>
          </p:spPr>
          <p:txBody>
            <a:bodyPr wrap="square" rtlCol="0">
              <a:spAutoFit/>
            </a:bodyPr>
            <a:lstStyle/>
            <a:p>
              <a:r>
                <a:rPr lang="el-GR"/>
                <a:t>0.2</a:t>
              </a:r>
              <a:endParaRPr lang="en-GB" dirty="0"/>
            </a:p>
          </p:txBody>
        </p:sp>
        <p:sp>
          <p:nvSpPr>
            <p:cNvPr id="53" name="TextBox 52">
              <a:extLst>
                <a:ext uri="{FF2B5EF4-FFF2-40B4-BE49-F238E27FC236}">
                  <a16:creationId xmlns:a16="http://schemas.microsoft.com/office/drawing/2014/main" id="{43A7A4A4-AD02-06C2-E996-AA434F1C13D9}"/>
                </a:ext>
              </a:extLst>
            </p:cNvPr>
            <p:cNvSpPr txBox="1"/>
            <p:nvPr/>
          </p:nvSpPr>
          <p:spPr>
            <a:xfrm flipH="1">
              <a:off x="651765" y="4488793"/>
              <a:ext cx="289561" cy="369332"/>
            </a:xfrm>
            <a:prstGeom prst="rect">
              <a:avLst/>
            </a:prstGeom>
            <a:noFill/>
          </p:spPr>
          <p:txBody>
            <a:bodyPr wrap="square" rtlCol="0">
              <a:spAutoFit/>
            </a:bodyPr>
            <a:lstStyle/>
            <a:p>
              <a:r>
                <a:rPr lang="el-GR"/>
                <a:t>0</a:t>
              </a:r>
              <a:endParaRPr lang="en-GB" dirty="0"/>
            </a:p>
          </p:txBody>
        </p:sp>
        <p:sp>
          <p:nvSpPr>
            <p:cNvPr id="54" name="TextBox 53">
              <a:extLst>
                <a:ext uri="{FF2B5EF4-FFF2-40B4-BE49-F238E27FC236}">
                  <a16:creationId xmlns:a16="http://schemas.microsoft.com/office/drawing/2014/main" id="{2F359196-2F58-E8F0-0D9D-F6CD3CB50744}"/>
                </a:ext>
              </a:extLst>
            </p:cNvPr>
            <p:cNvSpPr txBox="1"/>
            <p:nvPr/>
          </p:nvSpPr>
          <p:spPr>
            <a:xfrm>
              <a:off x="1210466" y="3756610"/>
              <a:ext cx="1956626" cy="646331"/>
            </a:xfrm>
            <a:prstGeom prst="rect">
              <a:avLst/>
            </a:prstGeom>
            <a:noFill/>
          </p:spPr>
          <p:txBody>
            <a:bodyPr wrap="none" rtlCol="0">
              <a:spAutoFit/>
            </a:bodyPr>
            <a:lstStyle/>
            <a:p>
              <a:r>
                <a:rPr lang="el-GR" dirty="0"/>
                <a:t>Νικέλιο</a:t>
              </a:r>
            </a:p>
            <a:p>
              <a:r>
                <a:rPr lang="en-US" i="1" dirty="0"/>
                <a:t>T</a:t>
              </a:r>
              <a:r>
                <a:rPr lang="en-US" i="1" baseline="-25000" dirty="0"/>
                <a:t>C </a:t>
              </a:r>
              <a:r>
                <a:rPr lang="en-US" dirty="0"/>
                <a:t>= 627 K </a:t>
              </a:r>
              <a:r>
                <a:rPr lang="el-GR" dirty="0"/>
                <a:t> </a:t>
              </a:r>
              <a:r>
                <a:rPr lang="en-US" dirty="0"/>
                <a:t>(354 </a:t>
              </a:r>
              <a:r>
                <a:rPr lang="en-US" baseline="30000" dirty="0" err="1"/>
                <a:t>o</a:t>
              </a:r>
              <a:r>
                <a:rPr lang="en-US" dirty="0" err="1"/>
                <a:t>C</a:t>
              </a:r>
              <a:r>
                <a:rPr lang="en-US" dirty="0"/>
                <a:t>)</a:t>
              </a:r>
              <a:endParaRPr lang="en-GB" dirty="0"/>
            </a:p>
          </p:txBody>
        </p:sp>
        <p:sp>
          <p:nvSpPr>
            <p:cNvPr id="55" name="Oval 52">
              <a:extLst>
                <a:ext uri="{FF2B5EF4-FFF2-40B4-BE49-F238E27FC236}">
                  <a16:creationId xmlns:a16="http://schemas.microsoft.com/office/drawing/2014/main" id="{2FE9494C-AC5E-475E-DD84-F67019A3E45B}"/>
                </a:ext>
              </a:extLst>
            </p:cNvPr>
            <p:cNvSpPr/>
            <p:nvPr/>
          </p:nvSpPr>
          <p:spPr>
            <a:xfrm>
              <a:off x="1203552" y="2518128"/>
              <a:ext cx="79200" cy="7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23BE5FDE-BF93-0C1F-EAC1-97EB4E7FE89F}"/>
                </a:ext>
              </a:extLst>
            </p:cNvPr>
            <p:cNvSpPr txBox="1"/>
            <p:nvPr/>
          </p:nvSpPr>
          <p:spPr>
            <a:xfrm>
              <a:off x="1300210" y="2371776"/>
              <a:ext cx="1004506" cy="369332"/>
            </a:xfrm>
            <a:prstGeom prst="rect">
              <a:avLst/>
            </a:prstGeom>
            <a:noFill/>
          </p:spPr>
          <p:txBody>
            <a:bodyPr wrap="none" rtlCol="0">
              <a:spAutoFit/>
            </a:bodyPr>
            <a:lstStyle/>
            <a:p>
              <a:r>
                <a:rPr lang="el-GR" dirty="0"/>
                <a:t>Πείραμα</a:t>
              </a:r>
              <a:endParaRPr lang="en-GB" dirty="0"/>
            </a:p>
          </p:txBody>
        </p:sp>
        <p:cxnSp>
          <p:nvCxnSpPr>
            <p:cNvPr id="57" name="Straight Connector 54">
              <a:extLst>
                <a:ext uri="{FF2B5EF4-FFF2-40B4-BE49-F238E27FC236}">
                  <a16:creationId xmlns:a16="http://schemas.microsoft.com/office/drawing/2014/main" id="{6880F000-13C3-3C9A-14BC-300770B8DB9B}"/>
                </a:ext>
              </a:extLst>
            </p:cNvPr>
            <p:cNvCxnSpPr/>
            <p:nvPr/>
          </p:nvCxnSpPr>
          <p:spPr>
            <a:xfrm>
              <a:off x="1156717" y="2850149"/>
              <a:ext cx="18094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4BC6BC2-AD97-AD6B-340C-CEC863EE23AE}"/>
                </a:ext>
              </a:extLst>
            </p:cNvPr>
            <p:cNvSpPr txBox="1"/>
            <p:nvPr/>
          </p:nvSpPr>
          <p:spPr>
            <a:xfrm>
              <a:off x="1318498" y="2670480"/>
              <a:ext cx="915635" cy="369332"/>
            </a:xfrm>
            <a:prstGeom prst="rect">
              <a:avLst/>
            </a:prstGeom>
            <a:noFill/>
          </p:spPr>
          <p:txBody>
            <a:bodyPr wrap="none" rtlCol="0">
              <a:spAutoFit/>
            </a:bodyPr>
            <a:lstStyle/>
            <a:p>
              <a:r>
                <a:rPr lang="el-GR"/>
                <a:t>Θεωρία</a:t>
              </a:r>
              <a:endParaRPr lang="en-GB" dirty="0"/>
            </a:p>
          </p:txBody>
        </p:sp>
      </p:grpSp>
      <p:pic>
        <p:nvPicPr>
          <p:cNvPr id="59" name="Picture 10" descr=" pitted and lumpy piece of nickel, with the top surface cut flat">
            <a:extLst>
              <a:ext uri="{FF2B5EF4-FFF2-40B4-BE49-F238E27FC236}">
                <a16:creationId xmlns:a16="http://schemas.microsoft.com/office/drawing/2014/main" id="{7CC12AED-52A9-428F-494F-224197B545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57" y="2040221"/>
            <a:ext cx="1385130" cy="1459004"/>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Arrow Connector 59">
            <a:extLst>
              <a:ext uri="{FF2B5EF4-FFF2-40B4-BE49-F238E27FC236}">
                <a16:creationId xmlns:a16="http://schemas.microsoft.com/office/drawing/2014/main" id="{4F23909E-435A-B6A6-F684-B004CF21C7CF}"/>
              </a:ext>
            </a:extLst>
          </p:cNvPr>
          <p:cNvCxnSpPr>
            <a:cxnSpLocks/>
          </p:cNvCxnSpPr>
          <p:nvPr/>
        </p:nvCxnSpPr>
        <p:spPr>
          <a:xfrm>
            <a:off x="1597175" y="3415756"/>
            <a:ext cx="275736" cy="40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B90E0727-F8F7-7B6E-EDBF-A74A841336B5}"/>
              </a:ext>
            </a:extLst>
          </p:cNvPr>
          <p:cNvSpPr txBox="1"/>
          <p:nvPr/>
        </p:nvSpPr>
        <p:spPr>
          <a:xfrm>
            <a:off x="10530046" y="4265459"/>
            <a:ext cx="1507144" cy="646331"/>
          </a:xfrm>
          <a:prstGeom prst="rect">
            <a:avLst/>
          </a:prstGeom>
          <a:noFill/>
          <a:ln>
            <a:solidFill>
              <a:schemeClr val="accent1"/>
            </a:solidFill>
          </a:ln>
        </p:spPr>
        <p:txBody>
          <a:bodyPr wrap="none" rtlCol="0">
            <a:spAutoFit/>
          </a:bodyPr>
          <a:lstStyle/>
          <a:p>
            <a:r>
              <a:rPr lang="en-US" i="1" dirty="0"/>
              <a:t>T</a:t>
            </a:r>
            <a:r>
              <a:rPr lang="en-US" i="1" baseline="-25000" dirty="0"/>
              <a:t>C</a:t>
            </a:r>
            <a:r>
              <a:rPr lang="en-US" dirty="0"/>
              <a:t>: </a:t>
            </a:r>
            <a:r>
              <a:rPr lang="el-GR" dirty="0"/>
              <a:t>κρίσιμη </a:t>
            </a:r>
          </a:p>
          <a:p>
            <a:r>
              <a:rPr lang="el-GR" dirty="0"/>
              <a:t>θερμοκρασία</a:t>
            </a:r>
            <a:endParaRPr lang="en-GB" dirty="0"/>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F1FD8B43-BD4B-C2D7-2940-3AD14161BB34}"/>
                  </a:ext>
                </a:extLst>
              </p:cNvPr>
              <p:cNvSpPr txBox="1"/>
              <p:nvPr/>
            </p:nvSpPr>
            <p:spPr>
              <a:xfrm>
                <a:off x="6013784" y="1681035"/>
                <a:ext cx="611573"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000" b="0" i="0" smtClean="0">
                          <a:latin typeface="Cambria Math" panose="02040503050406030204" pitchFamily="18" charset="0"/>
                        </a:rPr>
                        <m:t>Ψ</m:t>
                      </m:r>
                      <m:r>
                        <a:rPr lang="en-US" sz="2000" b="0" i="0"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𝑟</m:t>
                          </m:r>
                        </m:e>
                      </m:acc>
                      <m:r>
                        <a:rPr lang="en-US" sz="2000" b="0" i="0" smtClean="0">
                          <a:latin typeface="Cambria Math" panose="02040503050406030204" pitchFamily="18" charset="0"/>
                        </a:rPr>
                        <m:t>)</m:t>
                      </m:r>
                    </m:oMath>
                  </m:oMathPara>
                </a14:m>
                <a:endParaRPr lang="en-GR" sz="2000" dirty="0"/>
              </a:p>
            </p:txBody>
          </p:sp>
        </mc:Choice>
        <mc:Fallback xmlns="">
          <p:sp>
            <p:nvSpPr>
              <p:cNvPr id="62" name="TextBox 61">
                <a:extLst>
                  <a:ext uri="{FF2B5EF4-FFF2-40B4-BE49-F238E27FC236}">
                    <a16:creationId xmlns:a16="http://schemas.microsoft.com/office/drawing/2014/main" id="{F1FD8B43-BD4B-C2D7-2940-3AD14161BB34}"/>
                  </a:ext>
                </a:extLst>
              </p:cNvPr>
              <p:cNvSpPr txBox="1">
                <a:spLocks noRot="1" noChangeAspect="1" noMove="1" noResize="1" noEditPoints="1" noAdjustHandles="1" noChangeArrowheads="1" noChangeShapeType="1" noTextEdit="1"/>
              </p:cNvSpPr>
              <p:nvPr/>
            </p:nvSpPr>
            <p:spPr>
              <a:xfrm>
                <a:off x="6013784" y="1681035"/>
                <a:ext cx="611573" cy="307777"/>
              </a:xfrm>
              <a:prstGeom prst="rect">
                <a:avLst/>
              </a:prstGeom>
              <a:blipFill>
                <a:blip r:embed="rId6"/>
                <a:stretch>
                  <a:fillRect l="-9000" t="-40000" r="-45000" b="-36000"/>
                </a:stretch>
              </a:blipFill>
            </p:spPr>
            <p:txBody>
              <a:bodyPr/>
              <a:lstStyle/>
              <a:p>
                <a:r>
                  <a:rPr lang="el-GR">
                    <a:noFill/>
                  </a:rPr>
                  <a:t> </a:t>
                </a:r>
              </a:p>
            </p:txBody>
          </p:sp>
        </mc:Fallback>
      </mc:AlternateContent>
      <p:sp>
        <p:nvSpPr>
          <p:cNvPr id="63" name="TextBox 62">
            <a:extLst>
              <a:ext uri="{FF2B5EF4-FFF2-40B4-BE49-F238E27FC236}">
                <a16:creationId xmlns:a16="http://schemas.microsoft.com/office/drawing/2014/main" id="{85DDE53A-C281-6F87-BC5A-9CAF208B8518}"/>
              </a:ext>
            </a:extLst>
          </p:cNvPr>
          <p:cNvSpPr txBox="1"/>
          <p:nvPr/>
        </p:nvSpPr>
        <p:spPr>
          <a:xfrm>
            <a:off x="1910473" y="2069563"/>
            <a:ext cx="2295821" cy="646331"/>
          </a:xfrm>
          <a:prstGeom prst="rect">
            <a:avLst/>
          </a:prstGeom>
          <a:noFill/>
        </p:spPr>
        <p:txBody>
          <a:bodyPr wrap="none" rtlCol="0">
            <a:spAutoFit/>
          </a:bodyPr>
          <a:lstStyle/>
          <a:p>
            <a:r>
              <a:rPr lang="el-GR" dirty="0" err="1"/>
              <a:t>Μακροσκοπικ</a:t>
            </a:r>
            <a:r>
              <a:rPr lang="en-GR" dirty="0"/>
              <a:t>ό</a:t>
            </a:r>
            <a:r>
              <a:rPr lang="el-GR" dirty="0"/>
              <a:t> σώμα</a:t>
            </a:r>
          </a:p>
          <a:p>
            <a:r>
              <a:rPr lang="el-GR" dirty="0"/>
              <a:t>(μαγνητικό Νικέλιο)</a:t>
            </a:r>
            <a:endParaRPr lang="en-GR" dirty="0"/>
          </a:p>
        </p:txBody>
      </p:sp>
      <p:sp>
        <p:nvSpPr>
          <p:cNvPr id="1024" name="TextBox 1023">
            <a:extLst>
              <a:ext uri="{FF2B5EF4-FFF2-40B4-BE49-F238E27FC236}">
                <a16:creationId xmlns:a16="http://schemas.microsoft.com/office/drawing/2014/main" id="{C863BAB9-A49A-663E-49B5-C4F7F991305A}"/>
              </a:ext>
            </a:extLst>
          </p:cNvPr>
          <p:cNvSpPr txBox="1"/>
          <p:nvPr/>
        </p:nvSpPr>
        <p:spPr>
          <a:xfrm>
            <a:off x="434828" y="4305604"/>
            <a:ext cx="801823" cy="369332"/>
          </a:xfrm>
          <a:prstGeom prst="rect">
            <a:avLst/>
          </a:prstGeom>
          <a:noFill/>
        </p:spPr>
        <p:txBody>
          <a:bodyPr wrap="none" rtlCol="0">
            <a:spAutoFit/>
          </a:bodyPr>
          <a:lstStyle/>
          <a:p>
            <a:r>
              <a:rPr lang="en-GR" dirty="0"/>
              <a:t>Ά</a:t>
            </a:r>
            <a:r>
              <a:rPr lang="el-GR" dirty="0" err="1"/>
              <a:t>τομο</a:t>
            </a:r>
            <a:endParaRPr lang="en-GR" dirty="0"/>
          </a:p>
        </p:txBody>
      </p:sp>
      <p:sp>
        <p:nvSpPr>
          <p:cNvPr id="1025" name="TextBox 1024">
            <a:extLst>
              <a:ext uri="{FF2B5EF4-FFF2-40B4-BE49-F238E27FC236}">
                <a16:creationId xmlns:a16="http://schemas.microsoft.com/office/drawing/2014/main" id="{465C62E9-9A1B-E341-9445-E40EA152BF23}"/>
              </a:ext>
            </a:extLst>
          </p:cNvPr>
          <p:cNvSpPr txBox="1"/>
          <p:nvPr/>
        </p:nvSpPr>
        <p:spPr>
          <a:xfrm>
            <a:off x="6930481" y="2112550"/>
            <a:ext cx="4294765" cy="369332"/>
          </a:xfrm>
          <a:prstGeom prst="rect">
            <a:avLst/>
          </a:prstGeom>
          <a:noFill/>
        </p:spPr>
        <p:txBody>
          <a:bodyPr wrap="none" rtlCol="0">
            <a:spAutoFit/>
          </a:bodyPr>
          <a:lstStyle/>
          <a:p>
            <a:r>
              <a:rPr lang="el-GR" dirty="0" err="1"/>
              <a:t>Μαγνήτιση</a:t>
            </a:r>
            <a:r>
              <a:rPr lang="el-GR" dirty="0"/>
              <a:t> συναρτήσει της θερμοκρασίας</a:t>
            </a:r>
            <a:endParaRPr lang="en-GR" dirty="0"/>
          </a:p>
        </p:txBody>
      </p:sp>
      <p:sp>
        <p:nvSpPr>
          <p:cNvPr id="1027" name="TextBox 1026">
            <a:extLst>
              <a:ext uri="{FF2B5EF4-FFF2-40B4-BE49-F238E27FC236}">
                <a16:creationId xmlns:a16="http://schemas.microsoft.com/office/drawing/2014/main" id="{39A1B91A-0BB9-E53B-CEBE-76AE17275DBD}"/>
              </a:ext>
            </a:extLst>
          </p:cNvPr>
          <p:cNvSpPr txBox="1"/>
          <p:nvPr/>
        </p:nvSpPr>
        <p:spPr>
          <a:xfrm>
            <a:off x="3325747" y="879594"/>
            <a:ext cx="4657031" cy="1077218"/>
          </a:xfrm>
          <a:prstGeom prst="rect">
            <a:avLst/>
          </a:prstGeom>
          <a:noFill/>
        </p:spPr>
        <p:txBody>
          <a:bodyPr wrap="square" rtlCol="0">
            <a:spAutoFit/>
          </a:bodyPr>
          <a:lstStyle/>
          <a:p>
            <a:pPr lvl="1" algn="just"/>
            <a:endParaRPr lang="en-US" sz="2000" dirty="0"/>
          </a:p>
          <a:p>
            <a:pPr algn="just"/>
            <a:r>
              <a:rPr lang="el-GR" sz="2400" dirty="0"/>
              <a:t> </a:t>
            </a:r>
            <a:r>
              <a:rPr lang="el-GR" sz="2400" b="1" dirty="0"/>
              <a:t>Ηλεκτρονική Δομή των Υλικών</a:t>
            </a:r>
          </a:p>
          <a:p>
            <a:pPr algn="just"/>
            <a:endParaRPr lang="el-GR" sz="2000" dirty="0"/>
          </a:p>
        </p:txBody>
      </p:sp>
    </p:spTree>
    <p:extLst>
      <p:ext uri="{BB962C8B-B14F-4D97-AF65-F5344CB8AC3E}">
        <p14:creationId xmlns:p14="http://schemas.microsoft.com/office/powerpoint/2010/main" val="2340444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B1D2D-A1C4-8DA7-714D-85E3FEF918ED}"/>
              </a:ext>
            </a:extLst>
          </p:cNvPr>
          <p:cNvSpPr txBox="1"/>
          <p:nvPr/>
        </p:nvSpPr>
        <p:spPr>
          <a:xfrm>
            <a:off x="183258" y="250527"/>
            <a:ext cx="11680374" cy="2769989"/>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a:t>
            </a:r>
            <a:r>
              <a:rPr lang="el-GR" sz="2000" b="1" dirty="0"/>
              <a:t> </a:t>
            </a:r>
            <a:r>
              <a:rPr lang="el-GR" sz="2000" dirty="0"/>
              <a:t>Πειραματική Φυσική του Στερεού Φλοιού της Γης</a:t>
            </a:r>
            <a:endParaRPr lang="en-US" sz="2000" dirty="0"/>
          </a:p>
          <a:p>
            <a:pPr marL="342900" indent="-342900" algn="just">
              <a:buFont typeface="Arial" panose="020B0604020202020204" pitchFamily="34" charset="0"/>
              <a:buChar char="•"/>
            </a:pPr>
            <a:r>
              <a:rPr lang="el-GR" sz="2000" b="1" u="sng" dirty="0"/>
              <a:t>Περιοχές Έρευνας:</a:t>
            </a:r>
            <a:r>
              <a:rPr lang="el-GR" sz="2000" b="1" dirty="0"/>
              <a:t> </a:t>
            </a:r>
          </a:p>
          <a:p>
            <a:pPr marL="800100" lvl="1" indent="-342900" algn="just">
              <a:buFont typeface="Arial" panose="020B0604020202020204" pitchFamily="34" charset="0"/>
              <a:buChar char="•"/>
            </a:pPr>
            <a:r>
              <a:rPr lang="el-GR" dirty="0"/>
              <a:t>Υβριδικά ετερογενή πιεζοηλεκτρικά σύνθετα υλικά για τη συγκομιδή μηχανικών </a:t>
            </a:r>
          </a:p>
          <a:p>
            <a:pPr lvl="1" algn="just"/>
            <a:r>
              <a:rPr lang="el-GR" dirty="0"/>
              <a:t>      δονήσεων και την μετατροπή σε ηλεκτρική ενέργεια</a:t>
            </a:r>
          </a:p>
          <a:p>
            <a:pPr marL="800100" lvl="1" indent="-342900" algn="just">
              <a:buFont typeface="Arial" panose="020B0604020202020204" pitchFamily="34" charset="0"/>
              <a:buChar char="•"/>
            </a:pPr>
            <a:r>
              <a:rPr lang="el-GR" dirty="0"/>
              <a:t>Πορώδη και κοκκώδη υλικά</a:t>
            </a:r>
          </a:p>
          <a:p>
            <a:pPr algn="just"/>
            <a:endParaRPr lang="el-GR" sz="2000" dirty="0"/>
          </a:p>
          <a:p>
            <a:pPr algn="just"/>
            <a:r>
              <a:rPr lang="el-GR" sz="2000" b="1" dirty="0"/>
              <a:t>Υβριδικά ετερογενή πιεζοηλεκτρικά σύνθετα υλικά για τη συγκομιδή μηχανικών δονήσεων και την μετατροπή σε ηλεκτρική ενέργεια</a:t>
            </a:r>
          </a:p>
          <a:p>
            <a:pPr algn="just"/>
            <a:endParaRPr lang="el-GR" sz="2000" dirty="0">
              <a:solidFill>
                <a:prstClr val="black"/>
              </a:solidFill>
              <a:cs typeface="Times New Roman" pitchFamily="18" charset="0"/>
            </a:endParaRPr>
          </a:p>
        </p:txBody>
      </p:sp>
      <p:pic>
        <p:nvPicPr>
          <p:cNvPr id="3" name="Picture 2" descr="Anthony Papathanassiou">
            <a:extLst>
              <a:ext uri="{FF2B5EF4-FFF2-40B4-BE49-F238E27FC236}">
                <a16:creationId xmlns:a16="http://schemas.microsoft.com/office/drawing/2014/main" id="{04388FD1-741F-4A8C-6644-A4F17CB41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5000" y="282075"/>
            <a:ext cx="1994173" cy="15510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166F4C-F4BB-5F6B-C89C-EC6C72DD28D4}"/>
              </a:ext>
            </a:extLst>
          </p:cNvPr>
          <p:cNvSpPr txBox="1"/>
          <p:nvPr/>
        </p:nvSpPr>
        <p:spPr>
          <a:xfrm>
            <a:off x="2123564" y="-106795"/>
            <a:ext cx="4834465" cy="523220"/>
          </a:xfrm>
          <a:prstGeom prst="rect">
            <a:avLst/>
          </a:prstGeom>
          <a:noFill/>
        </p:spPr>
        <p:txBody>
          <a:bodyPr wrap="none" rtlCol="0">
            <a:spAutoFit/>
          </a:bodyPr>
          <a:lstStyle/>
          <a:p>
            <a:pPr lvl="1"/>
            <a:r>
              <a:rPr lang="el-GR" sz="2800" b="1" dirty="0">
                <a:solidFill>
                  <a:srgbClr val="0070C0"/>
                </a:solidFill>
              </a:rPr>
              <a:t>ΠΑΠΑΘΑΝΑΣΙΟΥ ΑΝΤΩΝΙΟΣ</a:t>
            </a:r>
          </a:p>
        </p:txBody>
      </p:sp>
      <p:sp>
        <p:nvSpPr>
          <p:cNvPr id="5" name="TextBox 4">
            <a:extLst>
              <a:ext uri="{FF2B5EF4-FFF2-40B4-BE49-F238E27FC236}">
                <a16:creationId xmlns:a16="http://schemas.microsoft.com/office/drawing/2014/main" id="{CAB8A230-C32C-E153-9F25-C8C5AB20F89F}"/>
              </a:ext>
            </a:extLst>
          </p:cNvPr>
          <p:cNvSpPr txBox="1"/>
          <p:nvPr/>
        </p:nvSpPr>
        <p:spPr>
          <a:xfrm>
            <a:off x="2660219" y="2577728"/>
            <a:ext cx="9203413" cy="923330"/>
          </a:xfrm>
          <a:prstGeom prst="rect">
            <a:avLst/>
          </a:prstGeom>
          <a:noFill/>
        </p:spPr>
        <p:txBody>
          <a:bodyPr wrap="square" rtlCol="0">
            <a:spAutoFit/>
          </a:bodyPr>
          <a:lstStyle/>
          <a:p>
            <a:pPr algn="just"/>
            <a:r>
              <a:rPr lang="el-GR" dirty="0"/>
              <a:t>Αναπτυξη οικολογικών, βιοσυμβατών μιγμάτων πολυμερών   (πλαστικών) τα οποία, όταν δέχονται μηχανική συμπίεση,. παράγουν ηλεκτρικό φορτίο. Με την προσθήκη νανοοδομών του άνθρακα (πχ νανοδισκίων γραφενίου) καθίστανται υπερ-πιεζοηλεκτρικά.</a:t>
            </a:r>
            <a:endParaRPr lang="en-US" dirty="0"/>
          </a:p>
        </p:txBody>
      </p:sp>
      <p:sp>
        <p:nvSpPr>
          <p:cNvPr id="6" name="TextBox 5">
            <a:extLst>
              <a:ext uri="{FF2B5EF4-FFF2-40B4-BE49-F238E27FC236}">
                <a16:creationId xmlns:a16="http://schemas.microsoft.com/office/drawing/2014/main" id="{37A91562-B8A1-C9FF-2FD5-167AD476960A}"/>
              </a:ext>
            </a:extLst>
          </p:cNvPr>
          <p:cNvSpPr txBox="1"/>
          <p:nvPr/>
        </p:nvSpPr>
        <p:spPr>
          <a:xfrm>
            <a:off x="183258" y="4418867"/>
            <a:ext cx="11588532" cy="2015936"/>
          </a:xfrm>
          <a:prstGeom prst="rect">
            <a:avLst/>
          </a:prstGeom>
          <a:noFill/>
        </p:spPr>
        <p:txBody>
          <a:bodyPr wrap="square" rtlCol="0">
            <a:spAutoFit/>
          </a:bodyPr>
          <a:lstStyle/>
          <a:p>
            <a:pPr>
              <a:spcAft>
                <a:spcPts val="600"/>
              </a:spcAft>
            </a:pPr>
            <a:r>
              <a:rPr lang="el-GR" sz="2000" b="1" dirty="0"/>
              <a:t>Νέα φαινόμενα και καινοτόμες εφαρμογές</a:t>
            </a:r>
          </a:p>
          <a:p>
            <a:pPr marL="342900" indent="-342900">
              <a:spcAft>
                <a:spcPts val="600"/>
              </a:spcAft>
              <a:buFont typeface="Arial" panose="020B0604020202020204" pitchFamily="34" charset="0"/>
              <a:buChar char="•"/>
            </a:pPr>
            <a:r>
              <a:rPr lang="el-GR" dirty="0"/>
              <a:t>Ενίσχυση του εσωτερικού τοπικού πεδίου μηχανικών τάσεων  με ρύθμιση του βαθμού και της ποιότητας της ετερογένειας του σύνθετου υλικού.</a:t>
            </a:r>
          </a:p>
          <a:p>
            <a:pPr marL="285750" indent="-285750">
              <a:spcAft>
                <a:spcPts val="600"/>
              </a:spcAft>
              <a:buFont typeface="Arial" panose="020B0604020202020204" pitchFamily="34" charset="0"/>
              <a:buChar char="•"/>
            </a:pPr>
            <a:r>
              <a:rPr lang="el-GR" dirty="0"/>
              <a:t>Συλλογή  μηχανικής ενέργειας ,των δονήσεων από δίκτυα μεταφορών (σιδηροδρομικό, αυτοκινητοδρόμους,  δάπεδα κοινόχρηστων χώρων, θαλάσσια κύματα, ώθηση ανέμου στα πτερύγια ανεμογενητριών κλπ/</a:t>
            </a:r>
          </a:p>
          <a:p>
            <a:pPr marL="285750" indent="-285750">
              <a:spcAft>
                <a:spcPts val="600"/>
              </a:spcAft>
              <a:buFont typeface="Arial" panose="020B0604020202020204" pitchFamily="34" charset="0"/>
              <a:buChar char="•"/>
            </a:pPr>
            <a:r>
              <a:rPr lang="el-GR" dirty="0"/>
              <a:t>Αισθητήρες πίεσης μη τοξικοί και βιοσυμβατοί, κατάλληλοι για ιατρικές εφαρμογές</a:t>
            </a:r>
            <a:endParaRPr lang="en-US" dirty="0"/>
          </a:p>
        </p:txBody>
      </p:sp>
      <p:pic>
        <p:nvPicPr>
          <p:cNvPr id="7" name="Picture 2" descr="Image of piezoelectric material between metal plates">
            <a:extLst>
              <a:ext uri="{FF2B5EF4-FFF2-40B4-BE49-F238E27FC236}">
                <a16:creationId xmlns:a16="http://schemas.microsoft.com/office/drawing/2014/main" id="{74D1D710-7946-0AD8-019D-4665CEB5ADEA}"/>
              </a:ext>
            </a:extLst>
          </p:cNvPr>
          <p:cNvPicPr>
            <a:picLocks noChangeAspect="1" noChangeArrowheads="1"/>
          </p:cNvPicPr>
          <p:nvPr/>
        </p:nvPicPr>
        <p:blipFill>
          <a:blip r:embed="rId3" cstate="print"/>
          <a:srcRect/>
          <a:stretch>
            <a:fillRect/>
          </a:stretch>
        </p:blipFill>
        <p:spPr bwMode="auto">
          <a:xfrm>
            <a:off x="328368" y="2681030"/>
            <a:ext cx="2186741" cy="1640056"/>
          </a:xfrm>
          <a:prstGeom prst="rect">
            <a:avLst/>
          </a:prstGeom>
          <a:noFill/>
        </p:spPr>
      </p:pic>
      <p:pic>
        <p:nvPicPr>
          <p:cNvPr id="8" name="Picture 3">
            <a:extLst>
              <a:ext uri="{FF2B5EF4-FFF2-40B4-BE49-F238E27FC236}">
                <a16:creationId xmlns:a16="http://schemas.microsoft.com/office/drawing/2014/main" id="{9D6727B5-F083-1CA5-689F-30926FA29BA8}"/>
              </a:ext>
            </a:extLst>
          </p:cNvPr>
          <p:cNvPicPr>
            <a:picLocks noChangeAspect="1" noChangeArrowheads="1"/>
          </p:cNvPicPr>
          <p:nvPr/>
        </p:nvPicPr>
        <p:blipFill>
          <a:blip r:embed="rId4" cstate="print"/>
          <a:srcRect/>
          <a:stretch>
            <a:fillRect/>
          </a:stretch>
        </p:blipFill>
        <p:spPr bwMode="auto">
          <a:xfrm>
            <a:off x="5281056" y="3429000"/>
            <a:ext cx="1589601" cy="1374626"/>
          </a:xfrm>
          <a:prstGeom prst="rect">
            <a:avLst/>
          </a:prstGeom>
          <a:noFill/>
          <a:ln w="9525">
            <a:noFill/>
            <a:miter lim="800000"/>
            <a:headEnd/>
            <a:tailEnd/>
          </a:ln>
          <a:effectLst/>
        </p:spPr>
      </p:pic>
      <p:pic>
        <p:nvPicPr>
          <p:cNvPr id="9" name="Picture 5">
            <a:extLst>
              <a:ext uri="{FF2B5EF4-FFF2-40B4-BE49-F238E27FC236}">
                <a16:creationId xmlns:a16="http://schemas.microsoft.com/office/drawing/2014/main" id="{E1DB2C48-DBED-C7E3-F5AE-0274EEF3CBA3}"/>
              </a:ext>
            </a:extLst>
          </p:cNvPr>
          <p:cNvPicPr>
            <a:picLocks noChangeAspect="1" noChangeArrowheads="1"/>
          </p:cNvPicPr>
          <p:nvPr/>
        </p:nvPicPr>
        <p:blipFill>
          <a:blip r:embed="rId5" cstate="print"/>
          <a:srcRect/>
          <a:stretch>
            <a:fillRect/>
          </a:stretch>
        </p:blipFill>
        <p:spPr bwMode="auto">
          <a:xfrm>
            <a:off x="7015767" y="3429000"/>
            <a:ext cx="2027583" cy="1433249"/>
          </a:xfrm>
          <a:prstGeom prst="rect">
            <a:avLst/>
          </a:prstGeom>
          <a:noFill/>
          <a:ln w="9525">
            <a:noFill/>
            <a:miter lim="800000"/>
            <a:headEnd/>
            <a:tailEnd/>
          </a:ln>
          <a:effectLst/>
        </p:spPr>
      </p:pic>
      <p:pic>
        <p:nvPicPr>
          <p:cNvPr id="10" name="Picture 4">
            <a:extLst>
              <a:ext uri="{FF2B5EF4-FFF2-40B4-BE49-F238E27FC236}">
                <a16:creationId xmlns:a16="http://schemas.microsoft.com/office/drawing/2014/main" id="{D280D07F-6E6C-43D9-C278-8C190EA06B49}"/>
              </a:ext>
            </a:extLst>
          </p:cNvPr>
          <p:cNvPicPr>
            <a:picLocks noChangeAspect="1" noChangeArrowheads="1"/>
          </p:cNvPicPr>
          <p:nvPr/>
        </p:nvPicPr>
        <p:blipFill>
          <a:blip r:embed="rId6" cstate="print"/>
          <a:srcRect/>
          <a:stretch>
            <a:fillRect/>
          </a:stretch>
        </p:blipFill>
        <p:spPr bwMode="auto">
          <a:xfrm>
            <a:off x="9453822" y="3460713"/>
            <a:ext cx="1907496" cy="1453949"/>
          </a:xfrm>
          <a:prstGeom prst="rect">
            <a:avLst/>
          </a:prstGeom>
          <a:noFill/>
          <a:ln w="9525">
            <a:noFill/>
            <a:miter lim="800000"/>
            <a:headEnd/>
            <a:tailEnd/>
          </a:ln>
          <a:effectLst/>
        </p:spPr>
      </p:pic>
      <p:sp>
        <p:nvSpPr>
          <p:cNvPr id="11" name="TextBox 10">
            <a:extLst>
              <a:ext uri="{FF2B5EF4-FFF2-40B4-BE49-F238E27FC236}">
                <a16:creationId xmlns:a16="http://schemas.microsoft.com/office/drawing/2014/main" id="{E88662F8-9A7F-0E3D-81C1-4F2D4F4A465D}"/>
              </a:ext>
            </a:extLst>
          </p:cNvPr>
          <p:cNvSpPr txBox="1"/>
          <p:nvPr/>
        </p:nvSpPr>
        <p:spPr>
          <a:xfrm>
            <a:off x="4409607" y="6436149"/>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1592879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D6F70C2-9B1E-FC3E-6649-3AB44AB4CEF4}"/>
              </a:ext>
            </a:extLst>
          </p:cNvPr>
          <p:cNvSpPr txBox="1"/>
          <p:nvPr/>
        </p:nvSpPr>
        <p:spPr>
          <a:xfrm>
            <a:off x="4351299" y="6488668"/>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
        <p:nvSpPr>
          <p:cNvPr id="13" name="TextBox 12">
            <a:extLst>
              <a:ext uri="{FF2B5EF4-FFF2-40B4-BE49-F238E27FC236}">
                <a16:creationId xmlns:a16="http://schemas.microsoft.com/office/drawing/2014/main" id="{E6E81192-473D-D6B6-5B27-D537F41D016E}"/>
              </a:ext>
            </a:extLst>
          </p:cNvPr>
          <p:cNvSpPr txBox="1"/>
          <p:nvPr/>
        </p:nvSpPr>
        <p:spPr>
          <a:xfrm>
            <a:off x="310140" y="924656"/>
            <a:ext cx="8199783" cy="1938992"/>
          </a:xfrm>
          <a:prstGeom prst="rect">
            <a:avLst/>
          </a:prstGeom>
          <a:noFill/>
        </p:spPr>
        <p:txBody>
          <a:bodyPr wrap="square" rtlCol="0">
            <a:spAutoFit/>
          </a:bodyPr>
          <a:lstStyle/>
          <a:p>
            <a:pPr algn="just"/>
            <a:r>
              <a:rPr lang="el-GR" sz="2000" dirty="0"/>
              <a:t>Απόκριση φυσικών ή τεχνητών ποροδών στερεων και κοκκωδών υλικών, σε ηλεκτρικό πεδίο στο πεδίο των συχνοτήτων ή του χρόνου. </a:t>
            </a:r>
            <a:r>
              <a:rPr lang="el-GR" sz="2000" dirty="0" err="1"/>
              <a:t>Φασματοσκόπηση</a:t>
            </a:r>
            <a:r>
              <a:rPr lang="el-GR" sz="2000" dirty="0"/>
              <a:t> περιπλόκων  </a:t>
            </a:r>
            <a:r>
              <a:rPr lang="en-US" sz="2000" dirty="0"/>
              <a:t>(complex) </a:t>
            </a:r>
            <a:r>
              <a:rPr lang="el-GR" sz="2000" dirty="0"/>
              <a:t>φαινομένων της αλληλεπίδρασης στερεάς-ρευστής φάσης και των συσχετίσεων επι του δικτύου αγωγής ηλεκτρικού φορτίου. Βασική  και εφαρμοσμένη έρευνα κρίσιμης συμπεριφοράς και χωρο-χρονικών αλλαγών φάσης.</a:t>
            </a:r>
            <a:endParaRPr lang="en-US" sz="2000" dirty="0"/>
          </a:p>
        </p:txBody>
      </p:sp>
      <p:sp>
        <p:nvSpPr>
          <p:cNvPr id="14" name="TextBox 13">
            <a:extLst>
              <a:ext uri="{FF2B5EF4-FFF2-40B4-BE49-F238E27FC236}">
                <a16:creationId xmlns:a16="http://schemas.microsoft.com/office/drawing/2014/main" id="{7F6F3C5A-30C8-2AEC-369D-028D2AE0D5B1}"/>
              </a:ext>
            </a:extLst>
          </p:cNvPr>
          <p:cNvSpPr txBox="1"/>
          <p:nvPr/>
        </p:nvSpPr>
        <p:spPr>
          <a:xfrm>
            <a:off x="604076" y="3168613"/>
            <a:ext cx="6988499" cy="3093154"/>
          </a:xfrm>
          <a:prstGeom prst="rect">
            <a:avLst/>
          </a:prstGeom>
          <a:noFill/>
        </p:spPr>
        <p:txBody>
          <a:bodyPr wrap="square" rtlCol="0">
            <a:spAutoFit/>
          </a:bodyPr>
          <a:lstStyle/>
          <a:p>
            <a:pPr>
              <a:spcAft>
                <a:spcPts val="600"/>
              </a:spcAft>
            </a:pPr>
            <a:r>
              <a:rPr lang="el-GR" sz="2000" b="1" dirty="0"/>
              <a:t>Νέα φαινόμενα και καινοτόμες εφαρμογές:</a:t>
            </a:r>
          </a:p>
          <a:p>
            <a:pPr marL="285750" indent="-285750">
              <a:spcAft>
                <a:spcPts val="600"/>
              </a:spcAft>
              <a:buFont typeface="Arial" panose="020B0604020202020204" pitchFamily="34" charset="0"/>
              <a:buChar char="•"/>
            </a:pPr>
            <a:r>
              <a:rPr lang="el-GR" sz="2000" dirty="0"/>
              <a:t>Συμβολή στην ανάπτυξη  νέας Μακράν της ισορροπίας Στατιστικής Θερμοδυναμικής πυκνών φάσεων α-θερμικών συστημάτων.</a:t>
            </a:r>
          </a:p>
          <a:p>
            <a:pPr marL="285750" indent="-285750">
              <a:spcAft>
                <a:spcPts val="600"/>
              </a:spcAft>
              <a:buFont typeface="Arial" panose="020B0604020202020204" pitchFamily="34" charset="0"/>
              <a:buChar char="•"/>
            </a:pPr>
            <a:r>
              <a:rPr lang="el-GR" sz="2000" dirty="0"/>
              <a:t>Ερμηνεία, σε ατομική κλίμακα, γεωφυσικών φαινομένων μεγάλης κλίμακας που λαμβάνουν χώρα στον Στερεό Φλοιό της Γης.</a:t>
            </a:r>
          </a:p>
          <a:p>
            <a:pPr marL="285750" indent="-285750">
              <a:spcAft>
                <a:spcPts val="600"/>
              </a:spcAft>
              <a:buFont typeface="Arial" panose="020B0604020202020204" pitchFamily="34" charset="0"/>
              <a:buChar char="•"/>
            </a:pPr>
            <a:r>
              <a:rPr lang="el-GR" sz="2000" dirty="0" err="1"/>
              <a:t>Υπερ</a:t>
            </a:r>
            <a:r>
              <a:rPr lang="el-GR" sz="2000" dirty="0"/>
              <a:t>-χωρητικοί πυκνωτες για της αποθήκευση ηλεκτρικής  ενέργειας , βασισμένοι σε </a:t>
            </a:r>
            <a:r>
              <a:rPr lang="el-GR" sz="2000" dirty="0" err="1"/>
              <a:t>γεω</a:t>
            </a:r>
            <a:r>
              <a:rPr lang="el-GR" sz="2000" dirty="0"/>
              <a:t>-υλικά  ή τεχνητές δομές...</a:t>
            </a:r>
            <a:endParaRPr lang="en-US" sz="2000" dirty="0"/>
          </a:p>
        </p:txBody>
      </p:sp>
      <p:pic>
        <p:nvPicPr>
          <p:cNvPr id="15" name="Picture 2">
            <a:extLst>
              <a:ext uri="{FF2B5EF4-FFF2-40B4-BE49-F238E27FC236}">
                <a16:creationId xmlns:a16="http://schemas.microsoft.com/office/drawing/2014/main" id="{2DDE034C-9EB1-A0A0-CF26-CBA87B8F7206}"/>
              </a:ext>
            </a:extLst>
          </p:cNvPr>
          <p:cNvPicPr>
            <a:picLocks noChangeAspect="1" noChangeArrowheads="1"/>
          </p:cNvPicPr>
          <p:nvPr/>
        </p:nvPicPr>
        <p:blipFill>
          <a:blip r:embed="rId2"/>
          <a:srcRect/>
          <a:stretch>
            <a:fillRect/>
          </a:stretch>
        </p:blipFill>
        <p:spPr bwMode="auto">
          <a:xfrm>
            <a:off x="9005702" y="924656"/>
            <a:ext cx="2582222" cy="1701919"/>
          </a:xfrm>
          <a:prstGeom prst="rect">
            <a:avLst/>
          </a:prstGeom>
          <a:noFill/>
          <a:ln w="9525">
            <a:noFill/>
            <a:miter lim="800000"/>
            <a:headEnd/>
            <a:tailEnd/>
          </a:ln>
          <a:effectLst/>
        </p:spPr>
      </p:pic>
      <p:pic>
        <p:nvPicPr>
          <p:cNvPr id="16" name="Picture 5" descr="http://scholar.uoa.gr/sites/default/files/antpapa/files/lab_cv_0.jpg">
            <a:extLst>
              <a:ext uri="{FF2B5EF4-FFF2-40B4-BE49-F238E27FC236}">
                <a16:creationId xmlns:a16="http://schemas.microsoft.com/office/drawing/2014/main" id="{90ABB027-DF20-C859-49B8-4E7DA3F94154}"/>
              </a:ext>
            </a:extLst>
          </p:cNvPr>
          <p:cNvPicPr>
            <a:picLocks noChangeAspect="1" noChangeArrowheads="1"/>
          </p:cNvPicPr>
          <p:nvPr/>
        </p:nvPicPr>
        <p:blipFill>
          <a:blip r:embed="rId3" cstate="print"/>
          <a:srcRect/>
          <a:stretch>
            <a:fillRect/>
          </a:stretch>
        </p:blipFill>
        <p:spPr bwMode="auto">
          <a:xfrm>
            <a:off x="11160817" y="3081123"/>
            <a:ext cx="854214" cy="1913733"/>
          </a:xfrm>
          <a:prstGeom prst="rect">
            <a:avLst/>
          </a:prstGeom>
          <a:noFill/>
        </p:spPr>
      </p:pic>
      <p:pic>
        <p:nvPicPr>
          <p:cNvPr id="17" name="Picture 6">
            <a:extLst>
              <a:ext uri="{FF2B5EF4-FFF2-40B4-BE49-F238E27FC236}">
                <a16:creationId xmlns:a16="http://schemas.microsoft.com/office/drawing/2014/main" id="{EF3EAA8A-4E50-1A78-DC4B-DD9B9ADAF385}"/>
              </a:ext>
            </a:extLst>
          </p:cNvPr>
          <p:cNvPicPr>
            <a:picLocks noChangeAspect="1" noChangeArrowheads="1"/>
          </p:cNvPicPr>
          <p:nvPr/>
        </p:nvPicPr>
        <p:blipFill>
          <a:blip r:embed="rId4"/>
          <a:srcRect/>
          <a:stretch>
            <a:fillRect/>
          </a:stretch>
        </p:blipFill>
        <p:spPr bwMode="auto">
          <a:xfrm>
            <a:off x="7762459" y="3124364"/>
            <a:ext cx="1724135" cy="2958387"/>
          </a:xfrm>
          <a:prstGeom prst="rect">
            <a:avLst/>
          </a:prstGeom>
          <a:noFill/>
          <a:ln w="9525">
            <a:noFill/>
            <a:miter lim="800000"/>
            <a:headEnd/>
            <a:tailEnd/>
          </a:ln>
          <a:effectLst/>
        </p:spPr>
      </p:pic>
      <p:pic>
        <p:nvPicPr>
          <p:cNvPr id="18" name="Picture 3">
            <a:extLst>
              <a:ext uri="{FF2B5EF4-FFF2-40B4-BE49-F238E27FC236}">
                <a16:creationId xmlns:a16="http://schemas.microsoft.com/office/drawing/2014/main" id="{E195A71E-24F7-B7D9-0249-A197922FB066}"/>
              </a:ext>
            </a:extLst>
          </p:cNvPr>
          <p:cNvPicPr>
            <a:picLocks noChangeAspect="1" noChangeArrowheads="1"/>
          </p:cNvPicPr>
          <p:nvPr/>
        </p:nvPicPr>
        <p:blipFill>
          <a:blip r:embed="rId5" cstate="print"/>
          <a:srcRect/>
          <a:stretch>
            <a:fillRect/>
          </a:stretch>
        </p:blipFill>
        <p:spPr bwMode="auto">
          <a:xfrm>
            <a:off x="9593126" y="4483827"/>
            <a:ext cx="1507776" cy="1777940"/>
          </a:xfrm>
          <a:prstGeom prst="rect">
            <a:avLst/>
          </a:prstGeom>
          <a:noFill/>
          <a:ln w="9525">
            <a:noFill/>
            <a:miter lim="800000"/>
            <a:headEnd/>
            <a:tailEnd/>
          </a:ln>
          <a:effectLst/>
        </p:spPr>
      </p:pic>
      <p:sp>
        <p:nvSpPr>
          <p:cNvPr id="19" name="TextBox 18">
            <a:extLst>
              <a:ext uri="{FF2B5EF4-FFF2-40B4-BE49-F238E27FC236}">
                <a16:creationId xmlns:a16="http://schemas.microsoft.com/office/drawing/2014/main" id="{E5C772D6-2CFA-5222-CDE5-2E9C1C4C6040}"/>
              </a:ext>
            </a:extLst>
          </p:cNvPr>
          <p:cNvSpPr txBox="1"/>
          <p:nvPr/>
        </p:nvSpPr>
        <p:spPr>
          <a:xfrm>
            <a:off x="334657" y="307136"/>
            <a:ext cx="11680374" cy="707886"/>
          </a:xfrm>
          <a:prstGeom prst="rect">
            <a:avLst/>
          </a:prstGeom>
          <a:noFill/>
        </p:spPr>
        <p:txBody>
          <a:bodyPr wrap="square" rtlCol="0">
            <a:spAutoFit/>
          </a:bodyPr>
          <a:lstStyle/>
          <a:p>
            <a:pPr algn="just"/>
            <a:r>
              <a:rPr lang="el-GR" sz="2000" b="1" dirty="0"/>
              <a:t>Πορώδη και κοκκώδη υλικά</a:t>
            </a:r>
          </a:p>
          <a:p>
            <a:pPr algn="just"/>
            <a:endParaRPr lang="el-GR" sz="2000" dirty="0">
              <a:solidFill>
                <a:prstClr val="black"/>
              </a:solidFill>
              <a:cs typeface="Times New Roman" pitchFamily="18" charset="0"/>
            </a:endParaRPr>
          </a:p>
        </p:txBody>
      </p:sp>
    </p:spTree>
    <p:extLst>
      <p:ext uri="{BB962C8B-B14F-4D97-AF65-F5344CB8AC3E}">
        <p14:creationId xmlns:p14="http://schemas.microsoft.com/office/powerpoint/2010/main" val="1696386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DCFA38-BD40-1E04-B489-7D7FD88CBC7F}"/>
              </a:ext>
            </a:extLst>
          </p:cNvPr>
          <p:cNvSpPr txBox="1"/>
          <p:nvPr/>
        </p:nvSpPr>
        <p:spPr>
          <a:xfrm>
            <a:off x="2123564" y="-106795"/>
            <a:ext cx="3239669" cy="523220"/>
          </a:xfrm>
          <a:prstGeom prst="rect">
            <a:avLst/>
          </a:prstGeom>
          <a:noFill/>
        </p:spPr>
        <p:txBody>
          <a:bodyPr wrap="none" rtlCol="0">
            <a:spAutoFit/>
          </a:bodyPr>
          <a:lstStyle/>
          <a:p>
            <a:pPr lvl="1"/>
            <a:r>
              <a:rPr lang="el-GR" sz="2800" b="1" dirty="0">
                <a:solidFill>
                  <a:srgbClr val="0070C0"/>
                </a:solidFill>
              </a:rPr>
              <a:t>ΣΑΚΕΛΛΗΣ ΗΛΙΑΣ</a:t>
            </a:r>
          </a:p>
        </p:txBody>
      </p:sp>
      <p:sp>
        <p:nvSpPr>
          <p:cNvPr id="3" name="TextBox 2">
            <a:extLst>
              <a:ext uri="{FF2B5EF4-FFF2-40B4-BE49-F238E27FC236}">
                <a16:creationId xmlns:a16="http://schemas.microsoft.com/office/drawing/2014/main" id="{D2EE09CC-69DD-519B-F71C-D0E9CC755455}"/>
              </a:ext>
            </a:extLst>
          </p:cNvPr>
          <p:cNvSpPr txBox="1"/>
          <p:nvPr/>
        </p:nvSpPr>
        <p:spPr>
          <a:xfrm>
            <a:off x="336305" y="505389"/>
            <a:ext cx="11680374" cy="1015663"/>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a:t>
            </a:r>
            <a:r>
              <a:rPr lang="el-GR" sz="2000" b="1" dirty="0"/>
              <a:t> </a:t>
            </a:r>
            <a:r>
              <a:rPr lang="el-GR" sz="2000" dirty="0"/>
              <a:t>Πειραματική Φυσική Συμπυκνωμένης Ύλης</a:t>
            </a:r>
            <a:endParaRPr lang="en-US" sz="2000" dirty="0"/>
          </a:p>
          <a:p>
            <a:pPr marL="342900" indent="-342900" algn="just">
              <a:buFont typeface="Arial" panose="020B0604020202020204" pitchFamily="34" charset="0"/>
              <a:buChar char="•"/>
            </a:pPr>
            <a:r>
              <a:rPr lang="el-GR" sz="2000" b="1" u="sng" dirty="0"/>
              <a:t>Περιοχές Έρευνας:</a:t>
            </a:r>
            <a:r>
              <a:rPr lang="el-GR" sz="2000" b="1" dirty="0"/>
              <a:t> </a:t>
            </a:r>
            <a:r>
              <a:rPr kumimoji="0" lang="el-GR" sz="2000" i="0" u="none" strike="noStrike" kern="1200" cap="none" spc="0" normalizeH="0" baseline="0" noProof="0" dirty="0">
                <a:ln>
                  <a:noFill/>
                </a:ln>
                <a:solidFill>
                  <a:prstClr val="black"/>
                </a:solidFill>
                <a:effectLst/>
                <a:uLnTx/>
                <a:uFillTx/>
                <a:latin typeface="Aptos" panose="020B0004020202020204" pitchFamily="34" charset="0"/>
              </a:rPr>
              <a:t>Συσχέτιση </a:t>
            </a:r>
            <a:r>
              <a:rPr kumimoji="0" lang="el-GR" sz="2000" i="0" u="none" strike="noStrike" kern="1200" cap="none" spc="0" normalizeH="0" baseline="0" noProof="0" dirty="0" err="1">
                <a:ln>
                  <a:noFill/>
                </a:ln>
                <a:solidFill>
                  <a:prstClr val="black"/>
                </a:solidFill>
                <a:effectLst/>
                <a:uLnTx/>
                <a:uFillTx/>
                <a:latin typeface="Aptos" panose="020B0004020202020204" pitchFamily="34" charset="0"/>
              </a:rPr>
              <a:t>ηλεκτρονιακής</a:t>
            </a:r>
            <a:r>
              <a:rPr kumimoji="0" lang="el-GR" sz="2000" i="0" u="none" strike="noStrike" kern="1200" cap="none" spc="0" normalizeH="0" baseline="0" noProof="0" dirty="0">
                <a:ln>
                  <a:noFill/>
                </a:ln>
                <a:solidFill>
                  <a:prstClr val="black"/>
                </a:solidFill>
                <a:effectLst/>
                <a:uLnTx/>
                <a:uFillTx/>
                <a:latin typeface="Aptos" panose="020B0004020202020204" pitchFamily="34" charset="0"/>
              </a:rPr>
              <a:t> μεταφοράς φορτίου και δομής </a:t>
            </a:r>
          </a:p>
          <a:p>
            <a:pPr algn="just"/>
            <a:r>
              <a:rPr lang="el-GR" sz="2000" dirty="0">
                <a:solidFill>
                  <a:prstClr val="black"/>
                </a:solidFill>
                <a:latin typeface="Aptos" panose="020B0004020202020204" pitchFamily="34" charset="0"/>
              </a:rPr>
              <a:t>      </a:t>
            </a:r>
            <a:r>
              <a:rPr kumimoji="0" lang="el-GR" sz="2000" i="0" u="none" strike="noStrike" kern="1200" cap="none" spc="0" normalizeH="0" baseline="0" noProof="0" dirty="0">
                <a:ln>
                  <a:noFill/>
                </a:ln>
                <a:solidFill>
                  <a:prstClr val="black"/>
                </a:solidFill>
                <a:effectLst/>
                <a:uLnTx/>
                <a:uFillTx/>
                <a:latin typeface="Aptos" panose="020B0004020202020204" pitchFamily="34" charset="0"/>
              </a:rPr>
              <a:t>σε υλικά και διατάξεις</a:t>
            </a:r>
            <a:endParaRPr lang="en-US" sz="2000" dirty="0"/>
          </a:p>
        </p:txBody>
      </p:sp>
      <p:sp>
        <p:nvSpPr>
          <p:cNvPr id="4" name="TextBox 3">
            <a:extLst>
              <a:ext uri="{FF2B5EF4-FFF2-40B4-BE49-F238E27FC236}">
                <a16:creationId xmlns:a16="http://schemas.microsoft.com/office/drawing/2014/main" id="{959C0509-7C33-E7B8-7ACB-F845EEB4D682}"/>
              </a:ext>
            </a:extLst>
          </p:cNvPr>
          <p:cNvSpPr txBox="1"/>
          <p:nvPr/>
        </p:nvSpPr>
        <p:spPr>
          <a:xfrm>
            <a:off x="806457" y="2028407"/>
            <a:ext cx="4290510"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sng" strike="noStrike" kern="1200" cap="none" spc="0" normalizeH="0" baseline="0" noProof="0" dirty="0">
                <a:ln>
                  <a:noFill/>
                </a:ln>
                <a:solidFill>
                  <a:prstClr val="black"/>
                </a:solidFill>
                <a:effectLst/>
                <a:uLnTx/>
                <a:uFillTx/>
                <a:latin typeface="Aptos" panose="020B0004020202020204" pitchFamily="34" charset="0"/>
              </a:rPr>
              <a:t>Μεταβολή εντατικών παραμέτρων (</a:t>
            </a:r>
            <a:r>
              <a:rPr kumimoji="0" lang="en-US" sz="2400" b="1" i="0" u="sng" strike="noStrike" kern="1200" cap="none" spc="0" normalizeH="0" baseline="0" noProof="0" dirty="0">
                <a:ln>
                  <a:noFill/>
                </a:ln>
                <a:solidFill>
                  <a:prstClr val="black"/>
                </a:solidFill>
                <a:effectLst/>
                <a:uLnTx/>
                <a:uFillTx/>
                <a:latin typeface="Aptos" panose="020B0004020202020204" pitchFamily="34" charset="0"/>
              </a:rPr>
              <a:t>P,T)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dirty="0">
              <a:ln>
                <a:noFill/>
              </a:ln>
              <a:solidFill>
                <a:prstClr val="black"/>
              </a:solidFill>
              <a:effectLst/>
              <a:uLnTx/>
              <a:uFillTx/>
              <a:latin typeface="Aptos" panose="020B0004020202020204" pitchFamily="34"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Aptos" panose="020B0004020202020204" pitchFamily="34" charset="0"/>
              </a:rPr>
              <a:t>Μεταβολή Θερμοκρασίας </a:t>
            </a:r>
            <a:endParaRPr kumimoji="0" lang="en-US" sz="2000" b="0" i="0" u="none" strike="noStrike" kern="1200" cap="none" spc="0" normalizeH="0" baseline="0" noProof="0" dirty="0">
              <a:ln>
                <a:noFill/>
              </a:ln>
              <a:solidFill>
                <a:prstClr val="black"/>
              </a:solidFill>
              <a:effectLst/>
              <a:uLnTx/>
              <a:uFillTx/>
              <a:latin typeface="Aptos" panose="020B0004020202020204" pitchFamily="34"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200" b="0" i="0" u="none" strike="noStrike" kern="1200" cap="none" spc="0" normalizeH="0" baseline="0" noProof="0" dirty="0">
              <a:ln>
                <a:noFill/>
              </a:ln>
              <a:solidFill>
                <a:prstClr val="black"/>
              </a:solidFill>
              <a:effectLst/>
              <a:uLnTx/>
              <a:uFillTx/>
              <a:latin typeface="Aptos" panose="020B0004020202020204" pitchFamily="34"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Aptos" panose="020B0004020202020204" pitchFamily="34" charset="0"/>
              </a:rPr>
              <a:t>Μεταβολή Πίεσης </a:t>
            </a:r>
          </a:p>
        </p:txBody>
      </p:sp>
      <p:sp>
        <p:nvSpPr>
          <p:cNvPr id="5" name="TextBox 4">
            <a:extLst>
              <a:ext uri="{FF2B5EF4-FFF2-40B4-BE49-F238E27FC236}">
                <a16:creationId xmlns:a16="http://schemas.microsoft.com/office/drawing/2014/main" id="{EC29A728-73DE-3E98-E245-076D8012FDD4}"/>
              </a:ext>
            </a:extLst>
          </p:cNvPr>
          <p:cNvSpPr txBox="1"/>
          <p:nvPr/>
        </p:nvSpPr>
        <p:spPr>
          <a:xfrm>
            <a:off x="5877217" y="2039056"/>
            <a:ext cx="5725670"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sng" strike="noStrike" kern="1200" cap="none" spc="0" normalizeH="0" baseline="0" noProof="0" dirty="0">
                <a:ln>
                  <a:noFill/>
                </a:ln>
                <a:solidFill>
                  <a:prstClr val="black"/>
                </a:solidFill>
                <a:effectLst/>
                <a:uLnTx/>
                <a:uFillTx/>
                <a:latin typeface="Aptos" panose="020B0004020202020204" pitchFamily="34" charset="0"/>
              </a:rPr>
              <a:t>Μεταβολή εξωτερικά επιβαλλόμενου ερεθίσματος</a:t>
            </a:r>
            <a:endParaRPr kumimoji="0" lang="en-US" sz="2400" b="1" i="0" u="sng" strike="noStrike" kern="1200" cap="none" spc="0" normalizeH="0" baseline="0" noProof="0" dirty="0">
              <a:ln>
                <a:noFill/>
              </a:ln>
              <a:solidFill>
                <a:prstClr val="black"/>
              </a:solidFill>
              <a:effectLst/>
              <a:uLnTx/>
              <a:uFillTx/>
              <a:latin typeface="Aptos" panose="020B00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dirty="0">
              <a:ln>
                <a:noFill/>
              </a:ln>
              <a:solidFill>
                <a:prstClr val="black"/>
              </a:solidFill>
              <a:effectLst/>
              <a:uLnTx/>
              <a:uFillTx/>
              <a:latin typeface="Aptos" panose="020B0004020202020204" pitchFamily="34"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Aptos" panose="020B0004020202020204" pitchFamily="34" charset="0"/>
              </a:rPr>
              <a:t>Συνεχές Ηλεκτρικό πεδίο</a:t>
            </a:r>
            <a:endParaRPr kumimoji="0" lang="en-US" sz="2000" b="0" i="0" u="none" strike="noStrike" kern="1200" cap="none" spc="0" normalizeH="0" baseline="0" noProof="0" dirty="0">
              <a:ln>
                <a:noFill/>
              </a:ln>
              <a:solidFill>
                <a:prstClr val="black"/>
              </a:solidFill>
              <a:effectLst/>
              <a:uLnTx/>
              <a:uFillTx/>
              <a:latin typeface="Aptos" panose="020B0004020202020204" pitchFamily="34"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Aptos" panose="020B0004020202020204" pitchFamily="34" charset="0"/>
              </a:rPr>
              <a:t>Μεταβαλλόμενο Ηλεκτρικό πεδίο</a:t>
            </a: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  </a:t>
            </a:r>
          </a:p>
        </p:txBody>
      </p:sp>
      <p:sp>
        <p:nvSpPr>
          <p:cNvPr id="6" name="TextBox 5">
            <a:extLst>
              <a:ext uri="{FF2B5EF4-FFF2-40B4-BE49-F238E27FC236}">
                <a16:creationId xmlns:a16="http://schemas.microsoft.com/office/drawing/2014/main" id="{8EDAB36A-7737-B634-516D-700306420223}"/>
              </a:ext>
            </a:extLst>
          </p:cNvPr>
          <p:cNvSpPr txBox="1"/>
          <p:nvPr/>
        </p:nvSpPr>
        <p:spPr>
          <a:xfrm>
            <a:off x="1508289" y="4284830"/>
            <a:ext cx="6608190"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sng" strike="noStrike" kern="1200" cap="none" spc="0" normalizeH="0" baseline="0" noProof="0" dirty="0">
                <a:ln>
                  <a:noFill/>
                </a:ln>
                <a:solidFill>
                  <a:schemeClr val="accent2">
                    <a:lumMod val="75000"/>
                  </a:schemeClr>
                </a:solidFill>
                <a:effectLst/>
                <a:uLnTx/>
                <a:uFillTx/>
                <a:latin typeface="Aptos" panose="020B0004020202020204" pitchFamily="34" charset="0"/>
              </a:rPr>
              <a:t>Επίδραση σε ατομική κλίμακα</a:t>
            </a:r>
            <a:endParaRPr kumimoji="0" lang="en-US" sz="2400" b="1" i="0" u="sng" strike="noStrike" kern="1200" cap="none" spc="0" normalizeH="0" baseline="0" noProof="0" dirty="0">
              <a:ln>
                <a:noFill/>
              </a:ln>
              <a:solidFill>
                <a:schemeClr val="accent2">
                  <a:lumMod val="75000"/>
                </a:schemeClr>
              </a:solidFill>
              <a:effectLst/>
              <a:uLnTx/>
              <a:uFillTx/>
              <a:latin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sng" strike="noStrike" kern="1200" cap="none" spc="0" normalizeH="0" baseline="0" noProof="0" dirty="0">
              <a:ln>
                <a:noFill/>
              </a:ln>
              <a:solidFill>
                <a:prstClr val="black"/>
              </a:solidFill>
              <a:effectLst/>
              <a:uLnTx/>
              <a:uFillTx/>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Aptos" panose="020B0004020202020204" pitchFamily="34" charset="0"/>
              </a:rPr>
              <a:t>Αλλαγή </a:t>
            </a:r>
            <a:r>
              <a:rPr kumimoji="0" lang="el-GR" sz="2000" b="0" i="0" u="none" strike="noStrike" kern="1200" cap="none" spc="0" normalizeH="0" baseline="0" noProof="0" dirty="0" err="1">
                <a:ln>
                  <a:noFill/>
                </a:ln>
                <a:solidFill>
                  <a:prstClr val="black"/>
                </a:solidFill>
                <a:effectLst/>
                <a:uLnTx/>
                <a:uFillTx/>
                <a:latin typeface="Aptos" panose="020B0004020202020204" pitchFamily="34" charset="0"/>
              </a:rPr>
              <a:t>ενδοατομικών</a:t>
            </a:r>
            <a:r>
              <a:rPr kumimoji="0" lang="el-GR" sz="2000" b="0" i="0" u="none" strike="noStrike" kern="1200" cap="none" spc="0" normalizeH="0" baseline="0" noProof="0" dirty="0">
                <a:ln>
                  <a:noFill/>
                </a:ln>
                <a:solidFill>
                  <a:prstClr val="black"/>
                </a:solidFill>
                <a:effectLst/>
                <a:uLnTx/>
                <a:uFillTx/>
                <a:latin typeface="Aptos" panose="020B0004020202020204" pitchFamily="34" charset="0"/>
              </a:rPr>
              <a:t> αποστάσεων και χημικών δεσμών</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err="1">
                <a:ln>
                  <a:noFill/>
                </a:ln>
                <a:solidFill>
                  <a:prstClr val="black"/>
                </a:solidFill>
                <a:effectLst/>
                <a:uLnTx/>
                <a:uFillTx/>
                <a:latin typeface="Aptos" panose="020B0004020202020204" pitchFamily="34" charset="0"/>
              </a:rPr>
              <a:t>Ηλεκτρονιακός</a:t>
            </a:r>
            <a:r>
              <a:rPr kumimoji="0" lang="el-GR" sz="2000" b="0" i="0" u="none" strike="noStrike" kern="1200" cap="none" spc="0" normalizeH="0" baseline="0" noProof="0" dirty="0">
                <a:ln>
                  <a:noFill/>
                </a:ln>
                <a:solidFill>
                  <a:prstClr val="black"/>
                </a:solidFill>
                <a:effectLst/>
                <a:uLnTx/>
                <a:uFillTx/>
                <a:latin typeface="Aptos" panose="020B0004020202020204" pitchFamily="34" charset="0"/>
              </a:rPr>
              <a:t> </a:t>
            </a:r>
            <a:r>
              <a:rPr kumimoji="0" lang="el-GR" sz="2000" b="0" i="0" u="none" strike="noStrike" kern="1200" cap="none" spc="0" normalizeH="0" baseline="0" noProof="0" dirty="0" err="1">
                <a:ln>
                  <a:noFill/>
                </a:ln>
                <a:solidFill>
                  <a:prstClr val="black"/>
                </a:solidFill>
                <a:effectLst/>
                <a:uLnTx/>
                <a:uFillTx/>
                <a:latin typeface="Aptos" panose="020B0004020202020204" pitchFamily="34" charset="0"/>
              </a:rPr>
              <a:t>απεντοπισμός</a:t>
            </a:r>
            <a:endParaRPr kumimoji="0" lang="el-GR" sz="2000" b="0" i="0" u="none" strike="noStrike" kern="1200" cap="none" spc="0" normalizeH="0" baseline="0" noProof="0" dirty="0">
              <a:ln>
                <a:noFill/>
              </a:ln>
              <a:solidFill>
                <a:prstClr val="black"/>
              </a:solidFill>
              <a:effectLst/>
              <a:uLnTx/>
              <a:uFillTx/>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Aptos" panose="020B0004020202020204" pitchFamily="34" charset="0"/>
              </a:rPr>
              <a:t>Μεταφορά </a:t>
            </a:r>
            <a:r>
              <a:rPr kumimoji="0" lang="el-GR" sz="2000" b="0" i="0" u="none" strike="noStrike" kern="1200" cap="none" spc="0" normalizeH="0" baseline="0" noProof="0" dirty="0" err="1">
                <a:ln>
                  <a:noFill/>
                </a:ln>
                <a:solidFill>
                  <a:prstClr val="black"/>
                </a:solidFill>
                <a:effectLst/>
                <a:uLnTx/>
                <a:uFillTx/>
                <a:latin typeface="Aptos" panose="020B0004020202020204" pitchFamily="34" charset="0"/>
              </a:rPr>
              <a:t>ηλεκτρον</a:t>
            </a:r>
            <a:r>
              <a:rPr lang="el-GR" sz="2000" dirty="0" err="1">
                <a:solidFill>
                  <a:prstClr val="black"/>
                </a:solidFill>
                <a:latin typeface="Aptos" panose="020B0004020202020204" pitchFamily="34" charset="0"/>
              </a:rPr>
              <a:t>ίω</a:t>
            </a:r>
            <a:r>
              <a:rPr kumimoji="0" lang="el-GR" sz="2000" b="0" i="0" u="none" strike="noStrike" kern="1200" cap="none" spc="0" normalizeH="0" baseline="0" noProof="0" dirty="0">
                <a:ln>
                  <a:noFill/>
                </a:ln>
                <a:solidFill>
                  <a:prstClr val="black"/>
                </a:solidFill>
                <a:effectLst/>
                <a:uLnTx/>
                <a:uFillTx/>
                <a:latin typeface="Aptos" panose="020B0004020202020204" pitchFamily="34" charset="0"/>
              </a:rPr>
              <a:t>ν μεταξύ ατομικών τροχιακών</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Aptos" panose="020B0004020202020204" pitchFamily="34" charset="0"/>
              </a:rPr>
              <a:t>Εξωτική ανακατανομή φορτίου</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Aptos" panose="020B0004020202020204" pitchFamily="34" charset="0"/>
              </a:rPr>
              <a:t>Τροποποίηση της χημικής ταυτότητας των ατόμων</a:t>
            </a:r>
          </a:p>
        </p:txBody>
      </p:sp>
      <p:sp>
        <p:nvSpPr>
          <p:cNvPr id="8" name="Ορθογώνιο: Στρογγύλεμα γωνιών 7">
            <a:extLst>
              <a:ext uri="{FF2B5EF4-FFF2-40B4-BE49-F238E27FC236}">
                <a16:creationId xmlns:a16="http://schemas.microsoft.com/office/drawing/2014/main" id="{5782F798-8787-5248-5433-D98FED823E15}"/>
              </a:ext>
            </a:extLst>
          </p:cNvPr>
          <p:cNvSpPr/>
          <p:nvPr/>
        </p:nvSpPr>
        <p:spPr>
          <a:xfrm>
            <a:off x="697785" y="1968364"/>
            <a:ext cx="10796430" cy="1894617"/>
          </a:xfrm>
          <a:prstGeom prst="roundRect">
            <a:avLst>
              <a:gd name="adj" fmla="val 13968"/>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Βέλος: Κάτω 8">
            <a:extLst>
              <a:ext uri="{FF2B5EF4-FFF2-40B4-BE49-F238E27FC236}">
                <a16:creationId xmlns:a16="http://schemas.microsoft.com/office/drawing/2014/main" id="{753DA8B5-7A01-4779-C078-8B4ED5E1E59A}"/>
              </a:ext>
            </a:extLst>
          </p:cNvPr>
          <p:cNvSpPr/>
          <p:nvPr/>
        </p:nvSpPr>
        <p:spPr>
          <a:xfrm>
            <a:off x="5193510" y="4014381"/>
            <a:ext cx="575035" cy="370744"/>
          </a:xfrm>
          <a:prstGeom prst="downArrow">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6CDBEE5A-3FD8-0ADD-3B0A-AAB45BB17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0188" y="4020940"/>
            <a:ext cx="2364027" cy="23640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CD33373-AB64-24FF-E06B-0DF5BE991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4105" y="115037"/>
            <a:ext cx="1556192" cy="18179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CA3842B-3D84-9615-25A8-2D531816CE3D}"/>
              </a:ext>
            </a:extLst>
          </p:cNvPr>
          <p:cNvSpPr txBox="1"/>
          <p:nvPr/>
        </p:nvSpPr>
        <p:spPr>
          <a:xfrm>
            <a:off x="4469390" y="6463088"/>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169744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763BFB-3457-E6DD-FD7F-904DBF895D89}"/>
              </a:ext>
            </a:extLst>
          </p:cNvPr>
          <p:cNvSpPr txBox="1"/>
          <p:nvPr/>
        </p:nvSpPr>
        <p:spPr>
          <a:xfrm>
            <a:off x="2123564" y="-42611"/>
            <a:ext cx="3487558" cy="523220"/>
          </a:xfrm>
          <a:prstGeom prst="rect">
            <a:avLst/>
          </a:prstGeom>
          <a:noFill/>
        </p:spPr>
        <p:txBody>
          <a:bodyPr wrap="none" rtlCol="0">
            <a:spAutoFit/>
          </a:bodyPr>
          <a:lstStyle/>
          <a:p>
            <a:pPr lvl="1"/>
            <a:r>
              <a:rPr lang="el-GR" sz="2800" b="1" dirty="0">
                <a:solidFill>
                  <a:srgbClr val="0070C0"/>
                </a:solidFill>
              </a:rPr>
              <a:t>ΣΑΡΛΗΣ ΝΙΚΟΛΑΟΣ</a:t>
            </a:r>
          </a:p>
        </p:txBody>
      </p:sp>
      <p:sp>
        <p:nvSpPr>
          <p:cNvPr id="3" name="TextBox 2">
            <a:extLst>
              <a:ext uri="{FF2B5EF4-FFF2-40B4-BE49-F238E27FC236}">
                <a16:creationId xmlns:a16="http://schemas.microsoft.com/office/drawing/2014/main" id="{062A38B2-131B-1B5B-3E09-D9280167D00E}"/>
              </a:ext>
            </a:extLst>
          </p:cNvPr>
          <p:cNvSpPr txBox="1"/>
          <p:nvPr/>
        </p:nvSpPr>
        <p:spPr>
          <a:xfrm>
            <a:off x="336305" y="387956"/>
            <a:ext cx="11680374" cy="2246769"/>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a:t>
            </a:r>
            <a:r>
              <a:rPr lang="el-GR" sz="2000" b="1" dirty="0"/>
              <a:t> </a:t>
            </a:r>
            <a:r>
              <a:rPr lang="el-GR" sz="2000" dirty="0"/>
              <a:t>Πειραματική Φυσική Στερεάς Κατάστασης</a:t>
            </a:r>
            <a:endParaRPr lang="en-US" sz="2000" dirty="0"/>
          </a:p>
          <a:p>
            <a:pPr marL="342900" indent="-342900" algn="just">
              <a:buFont typeface="Arial" panose="020B0604020202020204" pitchFamily="34" charset="0"/>
              <a:buChar char="•"/>
            </a:pPr>
            <a:r>
              <a:rPr lang="el-GR" sz="2000" b="1" u="sng" dirty="0"/>
              <a:t>Περιοχές Έρευνας:</a:t>
            </a:r>
            <a:r>
              <a:rPr lang="el-GR" sz="2000" b="1" dirty="0"/>
              <a:t> </a:t>
            </a:r>
          </a:p>
          <a:p>
            <a:pPr marL="800100" lvl="1" indent="-342900" algn="just">
              <a:buFont typeface="Arial" panose="020B0604020202020204" pitchFamily="34" charset="0"/>
              <a:buChar char="•"/>
            </a:pPr>
            <a:r>
              <a:rPr lang="el-GR" sz="2000" dirty="0"/>
              <a:t>Φυσική του στερεού φλοιού της Γης</a:t>
            </a:r>
          </a:p>
          <a:p>
            <a:pPr marL="800100" lvl="1" indent="-342900" algn="just">
              <a:buFont typeface="Arial" panose="020B0604020202020204" pitchFamily="34" charset="0"/>
              <a:buChar char="•"/>
            </a:pPr>
            <a:r>
              <a:rPr lang="el-GR" sz="2000" dirty="0"/>
              <a:t>Θερμοδυναμική συστημάτων μακράν της ισορροπίας</a:t>
            </a:r>
          </a:p>
          <a:p>
            <a:pPr marL="800100" lvl="1" indent="-342900" algn="just">
              <a:buFont typeface="Arial" panose="020B0604020202020204" pitchFamily="34" charset="0"/>
              <a:buChar char="•"/>
            </a:pPr>
            <a:r>
              <a:rPr lang="el-GR" sz="2000" dirty="0"/>
              <a:t>Διάδοση ηλεκτρομαγνητικών σημάτων σε ανομοιογενή μέσα</a:t>
            </a:r>
          </a:p>
          <a:p>
            <a:pPr marL="800100" lvl="1" indent="-342900" algn="just">
              <a:buFont typeface="Arial" panose="020B0604020202020204" pitchFamily="34" charset="0"/>
              <a:buChar char="•"/>
            </a:pPr>
            <a:r>
              <a:rPr lang="el-GR" sz="2000" dirty="0"/>
              <a:t>Φυσική πολύπλοκων συστημάτων</a:t>
            </a:r>
          </a:p>
          <a:p>
            <a:pPr marL="800100" lvl="1" indent="-342900" algn="just">
              <a:buFont typeface="Arial" panose="020B0604020202020204" pitchFamily="34" charset="0"/>
              <a:buChar char="•"/>
            </a:pPr>
            <a:r>
              <a:rPr lang="el-GR" sz="2000" dirty="0"/>
              <a:t>Θερμοδυναμική πλεγματικών ατελειών</a:t>
            </a:r>
          </a:p>
        </p:txBody>
      </p:sp>
      <p:pic>
        <p:nvPicPr>
          <p:cNvPr id="5" name="Picture 2">
            <a:extLst>
              <a:ext uri="{FF2B5EF4-FFF2-40B4-BE49-F238E27FC236}">
                <a16:creationId xmlns:a16="http://schemas.microsoft.com/office/drawing/2014/main" id="{826F2933-15E8-77D7-5E9E-9CCEBAC75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541" y="2773818"/>
            <a:ext cx="2660951" cy="31885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55F1A46F-B48A-8828-97EA-CC3C7AC88248}"/>
              </a:ext>
            </a:extLst>
          </p:cNvPr>
          <p:cNvSpPr txBox="1"/>
          <p:nvPr/>
        </p:nvSpPr>
        <p:spPr>
          <a:xfrm>
            <a:off x="480188" y="2919006"/>
            <a:ext cx="2030239" cy="2862322"/>
          </a:xfrm>
          <a:prstGeom prst="rect">
            <a:avLst/>
          </a:prstGeom>
          <a:noFill/>
        </p:spPr>
        <p:txBody>
          <a:bodyPr wrap="square">
            <a:spAutoFit/>
          </a:bodyPr>
          <a:lstStyle/>
          <a:p>
            <a:pPr algn="ctr"/>
            <a:r>
              <a:rPr lang="el-GR" altLang="el-GR" sz="1800" dirty="0"/>
              <a:t>Σ</a:t>
            </a:r>
            <a:r>
              <a:rPr lang="en-GB" altLang="el-GR" sz="1800" dirty="0" err="1"/>
              <a:t>υλλ</a:t>
            </a:r>
            <a:r>
              <a:rPr lang="el-GR" altLang="el-GR" sz="1800" dirty="0"/>
              <a:t>έ</a:t>
            </a:r>
            <a:r>
              <a:rPr lang="en-GB" altLang="el-GR" sz="1800" dirty="0"/>
              <a:t>γ</a:t>
            </a:r>
            <a:r>
              <a:rPr lang="el-GR" altLang="el-GR" sz="1800" dirty="0" err="1"/>
              <a:t>ονται</a:t>
            </a:r>
            <a:r>
              <a:rPr lang="el-GR" altLang="el-GR" sz="1800" dirty="0"/>
              <a:t> </a:t>
            </a:r>
            <a:r>
              <a:rPr lang="en-GB" altLang="el-GR" sz="1800" dirty="0"/>
              <a:t> </a:t>
            </a:r>
            <a:r>
              <a:rPr lang="en-GB" altLang="el-GR" sz="1800" b="1" dirty="0"/>
              <a:t>α</a:t>
            </a:r>
            <a:r>
              <a:rPr lang="en-GB" altLang="el-GR" sz="1800" b="1" dirty="0" err="1"/>
              <a:t>δι</a:t>
            </a:r>
            <a:r>
              <a:rPr lang="en-GB" altLang="el-GR" sz="1800" b="1" dirty="0"/>
              <a:t>αλείπτως</a:t>
            </a:r>
            <a:r>
              <a:rPr lang="en-GB" altLang="el-GR" sz="1800" dirty="0"/>
              <a:t> δεδομένα του Γεωηλεκτρικού και Γεωμαγνητικού πεδίου σε </a:t>
            </a:r>
            <a:r>
              <a:rPr lang="el-GR" altLang="el-GR" sz="1800" dirty="0"/>
              <a:t>8</a:t>
            </a:r>
            <a:r>
              <a:rPr lang="en-GB" altLang="el-GR" sz="1800" dirty="0"/>
              <a:t> </a:t>
            </a:r>
            <a:r>
              <a:rPr lang="en-GB" altLang="el-GR" sz="1800" dirty="0" err="1"/>
              <a:t>Πειρ</a:t>
            </a:r>
            <a:r>
              <a:rPr lang="en-GB" altLang="el-GR" sz="1800" dirty="0"/>
              <a:t>αματικούς Σταθμούς Υπαίθρου ανά την Ελλάδα</a:t>
            </a:r>
          </a:p>
        </p:txBody>
      </p:sp>
      <p:pic>
        <p:nvPicPr>
          <p:cNvPr id="7" name="Εικόνα 6">
            <a:extLst>
              <a:ext uri="{FF2B5EF4-FFF2-40B4-BE49-F238E27FC236}">
                <a16:creationId xmlns:a16="http://schemas.microsoft.com/office/drawing/2014/main" id="{9AFCE365-04DB-72DF-FCDC-5A646A168348}"/>
              </a:ext>
            </a:extLst>
          </p:cNvPr>
          <p:cNvPicPr>
            <a:picLocks noChangeAspect="1"/>
          </p:cNvPicPr>
          <p:nvPr/>
        </p:nvPicPr>
        <p:blipFill>
          <a:blip r:embed="rId3"/>
          <a:stretch>
            <a:fillRect/>
          </a:stretch>
        </p:blipFill>
        <p:spPr>
          <a:xfrm>
            <a:off x="7377025" y="2441797"/>
            <a:ext cx="4066541" cy="3623813"/>
          </a:xfrm>
          <a:prstGeom prst="rect">
            <a:avLst/>
          </a:prstGeom>
        </p:spPr>
      </p:pic>
      <p:pic>
        <p:nvPicPr>
          <p:cNvPr id="1026" name="Picture 2" descr="Nicholas Sarlis">
            <a:extLst>
              <a:ext uri="{FF2B5EF4-FFF2-40B4-BE49-F238E27FC236}">
                <a16:creationId xmlns:a16="http://schemas.microsoft.com/office/drawing/2014/main" id="{850CE8FC-B8A6-2C64-E7A0-40FE586A0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3974" y="648114"/>
            <a:ext cx="1971675" cy="1533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5336B5E-E537-1349-2FB9-CC6BD894C63C}"/>
              </a:ext>
            </a:extLst>
          </p:cNvPr>
          <p:cNvSpPr txBox="1"/>
          <p:nvPr/>
        </p:nvSpPr>
        <p:spPr>
          <a:xfrm>
            <a:off x="4480792" y="64700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1683074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C3B83D-088D-6B1C-E053-1D61FB13B27A}"/>
              </a:ext>
            </a:extLst>
          </p:cNvPr>
          <p:cNvSpPr txBox="1"/>
          <p:nvPr/>
        </p:nvSpPr>
        <p:spPr>
          <a:xfrm>
            <a:off x="135803" y="-40824"/>
            <a:ext cx="11787610" cy="954107"/>
          </a:xfrm>
          <a:prstGeom prst="rect">
            <a:avLst/>
          </a:prstGeom>
          <a:noFill/>
        </p:spPr>
        <p:txBody>
          <a:bodyPr wrap="square">
            <a:spAutoFit/>
          </a:bodyPr>
          <a:lstStyle/>
          <a:p>
            <a:pPr algn="ctr"/>
            <a:r>
              <a:rPr lang="el-GR" sz="2800" dirty="0">
                <a:latin typeface="Times New Roman" pitchFamily="18" charset="0"/>
                <a:cs typeface="Times New Roman" pitchFamily="18" charset="0"/>
              </a:rPr>
              <a:t>Φυσική πολύπλοκων συστημάτων. Ανάλυση </a:t>
            </a:r>
            <a:r>
              <a:rPr lang="el-GR" sz="2800" dirty="0" err="1">
                <a:latin typeface="Times New Roman" pitchFamily="18" charset="0"/>
                <a:cs typeface="Times New Roman" pitchFamily="18" charset="0"/>
              </a:rPr>
              <a:t>χρονοσειρών</a:t>
            </a:r>
            <a:r>
              <a:rPr lang="el-GR" sz="2800" dirty="0">
                <a:latin typeface="Times New Roman" pitchFamily="18" charset="0"/>
                <a:cs typeface="Times New Roman" pitchFamily="18" charset="0"/>
              </a:rPr>
              <a:t> από πολύπλοκα συστήματα.</a:t>
            </a:r>
            <a:endParaRPr lang="el-GR" sz="2800" dirty="0"/>
          </a:p>
        </p:txBody>
      </p:sp>
      <p:sp>
        <p:nvSpPr>
          <p:cNvPr id="3" name="TextBox 2">
            <a:extLst>
              <a:ext uri="{FF2B5EF4-FFF2-40B4-BE49-F238E27FC236}">
                <a16:creationId xmlns:a16="http://schemas.microsoft.com/office/drawing/2014/main" id="{46927083-DFDA-AFCD-7055-1892AB0EC1F7}"/>
              </a:ext>
            </a:extLst>
          </p:cNvPr>
          <p:cNvSpPr txBox="1"/>
          <p:nvPr/>
        </p:nvSpPr>
        <p:spPr>
          <a:xfrm>
            <a:off x="135803" y="886340"/>
            <a:ext cx="11920393"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a:ln>
                  <a:noFill/>
                </a:ln>
                <a:solidFill>
                  <a:prstClr val="black"/>
                </a:solidFill>
                <a:effectLst/>
                <a:uLnTx/>
                <a:uFillTx/>
              </a:rPr>
              <a:t>Για την ανάλυση αυτή έχουμε προτείνει </a:t>
            </a:r>
            <a:r>
              <a:rPr lang="el-GR" sz="1800" kern="0" dirty="0">
                <a:solidFill>
                  <a:prstClr val="black"/>
                </a:solidFill>
              </a:rPr>
              <a:t>από το 2001</a:t>
            </a:r>
            <a:r>
              <a:rPr kumimoji="0" lang="en-US" sz="1800" b="0" i="0" u="none" strike="noStrike" kern="0" cap="none" spc="0" normalizeH="0" baseline="0" noProof="0" dirty="0">
                <a:ln>
                  <a:noFill/>
                </a:ln>
                <a:solidFill>
                  <a:prstClr val="black"/>
                </a:solidFill>
                <a:effectLst/>
                <a:uLnTx/>
                <a:uFillTx/>
              </a:rPr>
              <a:t> </a:t>
            </a:r>
            <a:r>
              <a:rPr kumimoji="0" lang="el-GR" sz="1800" b="0" i="0" u="none" strike="noStrike" kern="0" cap="none" spc="0" normalizeH="0" baseline="0" noProof="0" dirty="0">
                <a:ln>
                  <a:noFill/>
                </a:ln>
                <a:solidFill>
                  <a:prstClr val="black"/>
                </a:solidFill>
                <a:effectLst/>
                <a:uLnTx/>
                <a:uFillTx/>
              </a:rPr>
              <a:t>μια νέα μέθοδο που ονομάζεται στη βιβλιογραφία μέθοδος του φυσικού χρόνου (</a:t>
            </a:r>
            <a:r>
              <a:rPr kumimoji="0" lang="en-US" sz="1800" b="0" i="0" u="none" strike="noStrike" kern="0" cap="none" spc="0" normalizeH="0" baseline="0" noProof="0" dirty="0">
                <a:ln>
                  <a:noFill/>
                </a:ln>
                <a:solidFill>
                  <a:prstClr val="black"/>
                </a:solidFill>
                <a:effectLst/>
                <a:uLnTx/>
                <a:uFillTx/>
              </a:rPr>
              <a:t>natural time analysis).</a:t>
            </a:r>
          </a:p>
        </p:txBody>
      </p:sp>
      <p:pic>
        <p:nvPicPr>
          <p:cNvPr id="4" name="Εικόνα 3">
            <a:extLst>
              <a:ext uri="{FF2B5EF4-FFF2-40B4-BE49-F238E27FC236}">
                <a16:creationId xmlns:a16="http://schemas.microsoft.com/office/drawing/2014/main" id="{E55052AD-1E5F-101D-2B15-E03D4A6D7567}"/>
              </a:ext>
            </a:extLst>
          </p:cNvPr>
          <p:cNvPicPr>
            <a:picLocks noChangeAspect="1"/>
          </p:cNvPicPr>
          <p:nvPr/>
        </p:nvPicPr>
        <p:blipFill>
          <a:blip r:embed="rId2"/>
          <a:stretch>
            <a:fillRect/>
          </a:stretch>
        </p:blipFill>
        <p:spPr>
          <a:xfrm>
            <a:off x="265964" y="1613094"/>
            <a:ext cx="3284399" cy="4756897"/>
          </a:xfrm>
          <a:prstGeom prst="rect">
            <a:avLst/>
          </a:prstGeom>
        </p:spPr>
      </p:pic>
      <p:pic>
        <p:nvPicPr>
          <p:cNvPr id="5" name="Εικόνα 4">
            <a:extLst>
              <a:ext uri="{FF2B5EF4-FFF2-40B4-BE49-F238E27FC236}">
                <a16:creationId xmlns:a16="http://schemas.microsoft.com/office/drawing/2014/main" id="{FB0B5918-1762-E6AF-D7D2-FBB9754408DD}"/>
              </a:ext>
            </a:extLst>
          </p:cNvPr>
          <p:cNvPicPr>
            <a:picLocks noChangeAspect="1"/>
          </p:cNvPicPr>
          <p:nvPr/>
        </p:nvPicPr>
        <p:blipFill>
          <a:blip r:embed="rId3"/>
          <a:stretch>
            <a:fillRect/>
          </a:stretch>
        </p:blipFill>
        <p:spPr>
          <a:xfrm>
            <a:off x="8280854" y="1580894"/>
            <a:ext cx="3228497" cy="4821296"/>
          </a:xfrm>
          <a:prstGeom prst="rect">
            <a:avLst/>
          </a:prstGeom>
        </p:spPr>
      </p:pic>
      <p:sp>
        <p:nvSpPr>
          <p:cNvPr id="6" name="TextBox 5">
            <a:extLst>
              <a:ext uri="{FF2B5EF4-FFF2-40B4-BE49-F238E27FC236}">
                <a16:creationId xmlns:a16="http://schemas.microsoft.com/office/drawing/2014/main" id="{DCA81706-9F56-7228-3378-C751D463C1CE}"/>
              </a:ext>
            </a:extLst>
          </p:cNvPr>
          <p:cNvSpPr txBox="1"/>
          <p:nvPr/>
        </p:nvSpPr>
        <p:spPr>
          <a:xfrm>
            <a:off x="476844" y="6447291"/>
            <a:ext cx="9542997" cy="461665"/>
          </a:xfrm>
          <a:prstGeom prst="rect">
            <a:avLst/>
          </a:prstGeom>
          <a:noFill/>
        </p:spPr>
        <p:txBody>
          <a:bodyPr wrap="none" rtlCol="0">
            <a:spAutoFit/>
          </a:bodyPr>
          <a:lstStyle/>
          <a:p>
            <a:r>
              <a:rPr lang="en-US" sz="2400" b="1" dirty="0"/>
              <a:t>   2011                                                         2015                                                        2023</a:t>
            </a:r>
            <a:endParaRPr lang="el-GR" sz="2400" b="1" dirty="0"/>
          </a:p>
        </p:txBody>
      </p:sp>
      <p:pic>
        <p:nvPicPr>
          <p:cNvPr id="7" name="Εικόνα 6">
            <a:extLst>
              <a:ext uri="{FF2B5EF4-FFF2-40B4-BE49-F238E27FC236}">
                <a16:creationId xmlns:a16="http://schemas.microsoft.com/office/drawing/2014/main" id="{AA2B575F-DE55-FEC7-1991-21A8349D4BD6}"/>
              </a:ext>
            </a:extLst>
          </p:cNvPr>
          <p:cNvPicPr>
            <a:picLocks noChangeAspect="1"/>
          </p:cNvPicPr>
          <p:nvPr/>
        </p:nvPicPr>
        <p:blipFill>
          <a:blip r:embed="rId4"/>
          <a:stretch>
            <a:fillRect/>
          </a:stretch>
        </p:blipFill>
        <p:spPr>
          <a:xfrm>
            <a:off x="4093410" y="1532671"/>
            <a:ext cx="3644397" cy="4756897"/>
          </a:xfrm>
          <a:prstGeom prst="rect">
            <a:avLst/>
          </a:prstGeom>
        </p:spPr>
      </p:pic>
    </p:spTree>
    <p:extLst>
      <p:ext uri="{BB962C8B-B14F-4D97-AF65-F5344CB8AC3E}">
        <p14:creationId xmlns:p14="http://schemas.microsoft.com/office/powerpoint/2010/main" val="211917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Ομάδα 7">
            <a:extLst>
              <a:ext uri="{FF2B5EF4-FFF2-40B4-BE49-F238E27FC236}">
                <a16:creationId xmlns:a16="http://schemas.microsoft.com/office/drawing/2014/main" id="{88E57C9C-C335-9E69-5754-09177716B51C}"/>
              </a:ext>
            </a:extLst>
          </p:cNvPr>
          <p:cNvGrpSpPr/>
          <p:nvPr/>
        </p:nvGrpSpPr>
        <p:grpSpPr>
          <a:xfrm>
            <a:off x="2001520" y="1941845"/>
            <a:ext cx="8188960" cy="4834875"/>
            <a:chOff x="1524000" y="1367054"/>
            <a:chExt cx="9180512" cy="5902634"/>
          </a:xfrm>
        </p:grpSpPr>
        <p:pic>
          <p:nvPicPr>
            <p:cNvPr id="25" name="Εικόνα 24" descr="Εικόνα που περιέχει καρτούν&#10;&#10;Περιγραφή που δημιουργήθηκε αυτόματα">
              <a:extLst>
                <a:ext uri="{FF2B5EF4-FFF2-40B4-BE49-F238E27FC236}">
                  <a16:creationId xmlns:a16="http://schemas.microsoft.com/office/drawing/2014/main" id="{0F834AB9-4B0B-3299-26EC-FC3B02A0F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367054"/>
              <a:ext cx="9180512" cy="4174442"/>
            </a:xfrm>
            <a:prstGeom prst="rect">
              <a:avLst/>
            </a:prstGeom>
          </p:spPr>
        </p:pic>
        <p:pic>
          <p:nvPicPr>
            <p:cNvPr id="18" name="17 - Εικόνα" descr="transfer.bmp"/>
            <p:cNvPicPr>
              <a:picLocks noChangeAspect="1"/>
            </p:cNvPicPr>
            <p:nvPr/>
          </p:nvPicPr>
          <p:blipFill>
            <a:blip r:embed="rId4" cstate="print"/>
            <a:stretch>
              <a:fillRect/>
            </a:stretch>
          </p:blipFill>
          <p:spPr>
            <a:xfrm>
              <a:off x="3604150" y="1473144"/>
              <a:ext cx="3283938" cy="900000"/>
            </a:xfrm>
            <a:prstGeom prst="rect">
              <a:avLst/>
            </a:prstGeom>
          </p:spPr>
        </p:pic>
        <p:pic>
          <p:nvPicPr>
            <p:cNvPr id="19" name="18 - Εικόνα" descr="transport.bmp"/>
            <p:cNvPicPr>
              <a:picLocks noChangeAspect="1"/>
            </p:cNvPicPr>
            <p:nvPr/>
          </p:nvPicPr>
          <p:blipFill>
            <a:blip r:embed="rId5" cstate="print"/>
            <a:stretch>
              <a:fillRect/>
            </a:stretch>
          </p:blipFill>
          <p:spPr>
            <a:xfrm>
              <a:off x="7536160" y="1473144"/>
              <a:ext cx="2371438" cy="900000"/>
            </a:xfrm>
            <a:prstGeom prst="rect">
              <a:avLst/>
            </a:prstGeom>
          </p:spPr>
        </p:pic>
        <p:pic>
          <p:nvPicPr>
            <p:cNvPr id="14" name="Εικόνα 13" descr="Εικόνα που περιέχει στιγμιότυπο οθόνης, διάγραμμα&#10;&#10;Περιγραφή που δημιουργήθηκε αυτόματα">
              <a:extLst>
                <a:ext uri="{FF2B5EF4-FFF2-40B4-BE49-F238E27FC236}">
                  <a16:creationId xmlns:a16="http://schemas.microsoft.com/office/drawing/2014/main" id="{203FF557-114A-5EE9-CF86-2BCB7B79C4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9936" y="4749408"/>
              <a:ext cx="2384866" cy="2520000"/>
            </a:xfrm>
            <a:prstGeom prst="rect">
              <a:avLst/>
            </a:prstGeom>
          </p:spPr>
        </p:pic>
        <p:pic>
          <p:nvPicPr>
            <p:cNvPr id="15" name="GA.mpeg">
              <a:hlinkClick r:id="" action="ppaction://media"/>
              <a:extLst>
                <a:ext uri="{FF2B5EF4-FFF2-40B4-BE49-F238E27FC236}">
                  <a16:creationId xmlns:a16="http://schemas.microsoft.com/office/drawing/2014/main" id="{7D5A7804-CABA-5D8E-B3DE-C7ACC04C7504}"/>
                </a:ext>
              </a:extLst>
            </p:cNvPr>
            <p:cNvPicPr>
              <a:picLocks noRot="1" noChangeAspect="1"/>
            </p:cNvPicPr>
            <p:nvPr>
              <a:videoFile r:link="rId1"/>
            </p:nvPr>
          </p:nvPicPr>
          <p:blipFill>
            <a:blip r:embed="rId7" cstate="print"/>
            <a:stretch>
              <a:fillRect/>
            </a:stretch>
          </p:blipFill>
          <p:spPr>
            <a:xfrm>
              <a:off x="1553274" y="4749688"/>
              <a:ext cx="3830400" cy="2520000"/>
            </a:xfrm>
            <a:prstGeom prst="rect">
              <a:avLst/>
            </a:prstGeom>
          </p:spPr>
        </p:pic>
        <p:pic>
          <p:nvPicPr>
            <p:cNvPr id="29" name="Εικόνα 28">
              <a:extLst>
                <a:ext uri="{FF2B5EF4-FFF2-40B4-BE49-F238E27FC236}">
                  <a16:creationId xmlns:a16="http://schemas.microsoft.com/office/drawing/2014/main" id="{97C53129-A4F9-586C-D640-63DE347183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0217" y="4749408"/>
              <a:ext cx="2537325" cy="2520000"/>
            </a:xfrm>
            <a:prstGeom prst="rect">
              <a:avLst/>
            </a:prstGeom>
          </p:spPr>
        </p:pic>
      </p:grpSp>
      <p:sp>
        <p:nvSpPr>
          <p:cNvPr id="6" name="TextBox 5">
            <a:extLst>
              <a:ext uri="{FF2B5EF4-FFF2-40B4-BE49-F238E27FC236}">
                <a16:creationId xmlns:a16="http://schemas.microsoft.com/office/drawing/2014/main" id="{9268C15E-1CD8-DB99-72B3-CB3145480186}"/>
              </a:ext>
            </a:extLst>
          </p:cNvPr>
          <p:cNvSpPr txBox="1"/>
          <p:nvPr/>
        </p:nvSpPr>
        <p:spPr>
          <a:xfrm>
            <a:off x="2123564" y="-42611"/>
            <a:ext cx="4688271" cy="523220"/>
          </a:xfrm>
          <a:prstGeom prst="rect">
            <a:avLst/>
          </a:prstGeom>
          <a:noFill/>
        </p:spPr>
        <p:txBody>
          <a:bodyPr wrap="none" rtlCol="0">
            <a:spAutoFit/>
          </a:bodyPr>
          <a:lstStyle/>
          <a:p>
            <a:pPr lvl="1"/>
            <a:r>
              <a:rPr lang="el-GR" sz="2800" b="1" dirty="0">
                <a:solidFill>
                  <a:srgbClr val="0070C0"/>
                </a:solidFill>
              </a:rPr>
              <a:t>ΣΙΜΣΕΡΙΔΗΣ ΚΩΣΤΑΝΤΙΝΟΣ</a:t>
            </a:r>
          </a:p>
        </p:txBody>
      </p:sp>
      <p:sp>
        <p:nvSpPr>
          <p:cNvPr id="7" name="TextBox 6">
            <a:extLst>
              <a:ext uri="{FF2B5EF4-FFF2-40B4-BE49-F238E27FC236}">
                <a16:creationId xmlns:a16="http://schemas.microsoft.com/office/drawing/2014/main" id="{80F947F4-8882-715C-FA65-1A92BD85E4F4}"/>
              </a:ext>
            </a:extLst>
          </p:cNvPr>
          <p:cNvSpPr txBox="1"/>
          <p:nvPr/>
        </p:nvSpPr>
        <p:spPr>
          <a:xfrm>
            <a:off x="255814" y="391909"/>
            <a:ext cx="9821410" cy="1631216"/>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a:t>
            </a:r>
            <a:r>
              <a:rPr lang="el-GR" sz="2000" b="1" dirty="0"/>
              <a:t> </a:t>
            </a:r>
            <a:r>
              <a:rPr lang="el-GR" sz="2000" dirty="0"/>
              <a:t>Θεωρητική Φυσική </a:t>
            </a:r>
            <a:r>
              <a:rPr lang="el-GR" sz="2000" dirty="0" err="1"/>
              <a:t>Συμπυκωμένης</a:t>
            </a:r>
            <a:r>
              <a:rPr lang="el-GR" sz="2000" dirty="0"/>
              <a:t> Ύλης</a:t>
            </a:r>
            <a:endParaRPr lang="en-US" sz="2000" dirty="0"/>
          </a:p>
          <a:p>
            <a:pPr marL="342900" indent="-342900" algn="just">
              <a:buFont typeface="Arial" panose="020B0604020202020204" pitchFamily="34" charset="0"/>
              <a:buChar char="•"/>
            </a:pPr>
            <a:r>
              <a:rPr lang="el-GR" sz="2000" b="1" u="sng" dirty="0"/>
              <a:t>Περιοχές Έρευνας:</a:t>
            </a:r>
            <a:r>
              <a:rPr lang="el-GR" sz="2000" b="1" dirty="0"/>
              <a:t> </a:t>
            </a:r>
            <a:r>
              <a:rPr lang="el-GR" sz="2000" dirty="0">
                <a:solidFill>
                  <a:srgbClr val="FF0000"/>
                </a:solidFill>
              </a:rPr>
              <a:t>Μεταβίβαση</a:t>
            </a:r>
            <a:r>
              <a:rPr lang="el-GR" sz="2000" dirty="0"/>
              <a:t> - </a:t>
            </a:r>
            <a:r>
              <a:rPr lang="el-GR" sz="2000" dirty="0">
                <a:solidFill>
                  <a:srgbClr val="0070C0"/>
                </a:solidFill>
              </a:rPr>
              <a:t>μεταφορά </a:t>
            </a:r>
            <a:r>
              <a:rPr lang="el-GR" sz="2000" dirty="0"/>
              <a:t>φορτίου και οπτικές ιδιότητες ατομικών συρμάτων, </a:t>
            </a:r>
            <a:r>
              <a:rPr lang="el-GR" sz="2000" dirty="0" err="1"/>
              <a:t>νουκλεϊκών</a:t>
            </a:r>
            <a:r>
              <a:rPr lang="el-GR" sz="2000" dirty="0"/>
              <a:t> οξέων, οργανικών -  βιολογικών συστημάτων. </a:t>
            </a:r>
            <a:r>
              <a:rPr lang="el-GR" sz="2000" dirty="0" err="1"/>
              <a:t>Βιοϋλικά</a:t>
            </a:r>
            <a:r>
              <a:rPr lang="el-GR" sz="2000" dirty="0"/>
              <a:t>, ολιγομερή/πολυμερή </a:t>
            </a:r>
            <a:r>
              <a:rPr lang="el-GR" sz="2000" dirty="0" err="1"/>
              <a:t>βιοστοιχείων</a:t>
            </a:r>
            <a:r>
              <a:rPr lang="el-GR" sz="2000" dirty="0"/>
              <a:t>. Μεταλλάξεις. </a:t>
            </a:r>
            <a:r>
              <a:rPr lang="el-GR" sz="2000" dirty="0" err="1"/>
              <a:t>Μεθυλιώσεις</a:t>
            </a:r>
            <a:r>
              <a:rPr lang="el-GR" sz="2000" dirty="0"/>
              <a:t>. </a:t>
            </a:r>
            <a:r>
              <a:rPr lang="el-GR" sz="2000" dirty="0" err="1"/>
              <a:t>Επιγενετική</a:t>
            </a:r>
            <a:r>
              <a:rPr lang="el-GR" sz="2000" dirty="0"/>
              <a:t>. Περιοδικές, απεριοδικές, γενετικώς καθορισμένες, μεταλλαγμένες αλληλουχίες</a:t>
            </a:r>
            <a:r>
              <a:rPr lang="el-GR" sz="2000" b="1" dirty="0"/>
              <a:t>.</a:t>
            </a:r>
          </a:p>
        </p:txBody>
      </p:sp>
      <p:pic>
        <p:nvPicPr>
          <p:cNvPr id="5122" name="Picture 2" descr="Constantinos Simserides">
            <a:extLst>
              <a:ext uri="{FF2B5EF4-FFF2-40B4-BE49-F238E27FC236}">
                <a16:creationId xmlns:a16="http://schemas.microsoft.com/office/drawing/2014/main" id="{A4A2C06D-AC76-AA21-9D9C-2C1EA72B67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95943" y="235233"/>
            <a:ext cx="2097278" cy="1631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2E7B7-E3B6-E435-49F1-894E41A41953}"/>
              </a:ext>
            </a:extLst>
          </p:cNvPr>
          <p:cNvSpPr txBox="1"/>
          <p:nvPr/>
        </p:nvSpPr>
        <p:spPr>
          <a:xfrm>
            <a:off x="2146165" y="-73934"/>
            <a:ext cx="3682355" cy="523220"/>
          </a:xfrm>
          <a:prstGeom prst="rect">
            <a:avLst/>
          </a:prstGeom>
          <a:noFill/>
        </p:spPr>
        <p:txBody>
          <a:bodyPr wrap="none" rtlCol="0">
            <a:spAutoFit/>
          </a:bodyPr>
          <a:lstStyle/>
          <a:p>
            <a:pPr lvl="1"/>
            <a:r>
              <a:rPr lang="el-GR" sz="2800" b="1" dirty="0">
                <a:solidFill>
                  <a:srgbClr val="0070C0"/>
                </a:solidFill>
              </a:rPr>
              <a:t>ΣΚΟΡΔΑΣ ΕΥΘΥΜΙΟΣ</a:t>
            </a:r>
          </a:p>
        </p:txBody>
      </p:sp>
      <p:sp>
        <p:nvSpPr>
          <p:cNvPr id="3" name="TextBox 2">
            <a:extLst>
              <a:ext uri="{FF2B5EF4-FFF2-40B4-BE49-F238E27FC236}">
                <a16:creationId xmlns:a16="http://schemas.microsoft.com/office/drawing/2014/main" id="{3C706407-7A34-0F83-0AA8-BEEEFAA55382}"/>
              </a:ext>
            </a:extLst>
          </p:cNvPr>
          <p:cNvSpPr txBox="1"/>
          <p:nvPr/>
        </p:nvSpPr>
        <p:spPr>
          <a:xfrm>
            <a:off x="336305" y="308268"/>
            <a:ext cx="11680374" cy="2246769"/>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a:t>
            </a:r>
            <a:r>
              <a:rPr lang="el-GR" sz="2000" b="1" dirty="0"/>
              <a:t> </a:t>
            </a:r>
            <a:r>
              <a:rPr lang="el-GR" sz="2000" dirty="0"/>
              <a:t>Πειραματική Φυσική Στερεάς Κατάστασης</a:t>
            </a:r>
            <a:endParaRPr lang="en-US" sz="2000" dirty="0"/>
          </a:p>
          <a:p>
            <a:pPr marL="342900" indent="-342900" algn="just">
              <a:buFont typeface="Arial" panose="020B0604020202020204" pitchFamily="34" charset="0"/>
              <a:buChar char="•"/>
            </a:pPr>
            <a:r>
              <a:rPr lang="el-GR" sz="2000" b="1" u="sng" dirty="0"/>
              <a:t>Περιοχές Έρευνας:</a:t>
            </a:r>
            <a:r>
              <a:rPr lang="el-GR" sz="2000" b="1" dirty="0"/>
              <a:t> </a:t>
            </a:r>
          </a:p>
          <a:p>
            <a:pPr marL="800100" lvl="1" indent="-342900" algn="just">
              <a:buFont typeface="Arial" panose="020B0604020202020204" pitchFamily="34" charset="0"/>
              <a:buChar char="•"/>
            </a:pPr>
            <a:r>
              <a:rPr lang="el-GR" sz="2000" dirty="0"/>
              <a:t>Φυσική του στερεού φλοιού της Γης</a:t>
            </a:r>
          </a:p>
          <a:p>
            <a:pPr marL="800100" lvl="1" indent="-342900" algn="just">
              <a:buFont typeface="Arial" panose="020B0604020202020204" pitchFamily="34" charset="0"/>
              <a:buChar char="•"/>
            </a:pPr>
            <a:r>
              <a:rPr lang="el-GR" sz="2000" dirty="0"/>
              <a:t>Θερμοδυναμική συστημάτων μακράν της ισορροπίας</a:t>
            </a:r>
          </a:p>
          <a:p>
            <a:pPr marL="800100" lvl="1" indent="-342900" algn="just">
              <a:buFont typeface="Arial" panose="020B0604020202020204" pitchFamily="34" charset="0"/>
              <a:buChar char="•"/>
            </a:pPr>
            <a:r>
              <a:rPr lang="el-GR" sz="2000" dirty="0"/>
              <a:t>Διάδοση ηλεκτρομαγνητικών σημάτων σε ανομοιογενή μέσα</a:t>
            </a:r>
          </a:p>
          <a:p>
            <a:pPr marL="800100" lvl="1" indent="-342900" algn="just">
              <a:buFont typeface="Arial" panose="020B0604020202020204" pitchFamily="34" charset="0"/>
              <a:buChar char="•"/>
            </a:pPr>
            <a:r>
              <a:rPr lang="el-GR" sz="2000" dirty="0"/>
              <a:t>Φυσική πολύπλοκων συστημάτων</a:t>
            </a:r>
          </a:p>
          <a:p>
            <a:pPr marL="800100" lvl="1" indent="-342900" algn="just">
              <a:buFont typeface="Arial" panose="020B0604020202020204" pitchFamily="34" charset="0"/>
              <a:buChar char="•"/>
            </a:pPr>
            <a:r>
              <a:rPr lang="el-GR" sz="2000" dirty="0"/>
              <a:t>Θερμοδυναμική πλεγματικών ατελειών</a:t>
            </a:r>
          </a:p>
        </p:txBody>
      </p:sp>
      <p:pic>
        <p:nvPicPr>
          <p:cNvPr id="2052" name="Picture 4" descr="Efthimios Skordas">
            <a:extLst>
              <a:ext uri="{FF2B5EF4-FFF2-40B4-BE49-F238E27FC236}">
                <a16:creationId xmlns:a16="http://schemas.microsoft.com/office/drawing/2014/main" id="{DE241559-67F9-2CE8-A799-91761C71C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5327" y="578341"/>
            <a:ext cx="1950155" cy="1516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996FBA-1AF9-16AD-7B24-BD030D1FC038}"/>
              </a:ext>
            </a:extLst>
          </p:cNvPr>
          <p:cNvSpPr txBox="1"/>
          <p:nvPr/>
        </p:nvSpPr>
        <p:spPr>
          <a:xfrm>
            <a:off x="3701185" y="2485677"/>
            <a:ext cx="8630705" cy="461665"/>
          </a:xfrm>
          <a:prstGeom prst="rect">
            <a:avLst/>
          </a:prstGeom>
          <a:noFill/>
        </p:spPr>
        <p:txBody>
          <a:bodyPr wrap="square">
            <a:spAutoFit/>
          </a:bodyPr>
          <a:lstStyle/>
          <a:p>
            <a:r>
              <a:rPr lang="el-GR" sz="2400" b="1" dirty="0">
                <a:latin typeface="Times New Roman" pitchFamily="18" charset="0"/>
                <a:cs typeface="Times New Roman" pitchFamily="18" charset="0"/>
              </a:rPr>
              <a:t>Θερμοδυναμική των Πλεγματικών Ατελειών</a:t>
            </a:r>
            <a:endParaRPr lang="el-GR" sz="36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947FFD53-8DDB-2000-4CF5-5AEB9C72D96E}"/>
              </a:ext>
            </a:extLst>
          </p:cNvPr>
          <p:cNvSpPr txBox="1"/>
          <p:nvPr/>
        </p:nvSpPr>
        <p:spPr>
          <a:xfrm>
            <a:off x="3715981" y="4983733"/>
            <a:ext cx="6858000" cy="369332"/>
          </a:xfrm>
          <a:prstGeom prst="rect">
            <a:avLst/>
          </a:prstGeom>
          <a:noFill/>
        </p:spPr>
        <p:txBody>
          <a:bodyPr wrap="square">
            <a:spAutoFit/>
          </a:bodyPr>
          <a:lstStyle/>
          <a:p>
            <a:r>
              <a:rPr lang="el-GR" dirty="0"/>
              <a:t>[</a:t>
            </a:r>
            <a:r>
              <a:rPr lang="en-US" i="1" dirty="0">
                <a:solidFill>
                  <a:srgbClr val="0070C0"/>
                </a:solidFill>
              </a:rPr>
              <a:t>Solid State Ionics </a:t>
            </a:r>
            <a:r>
              <a:rPr lang="en-US" b="1" i="1" dirty="0">
                <a:solidFill>
                  <a:srgbClr val="0070C0"/>
                </a:solidFill>
              </a:rPr>
              <a:t>354</a:t>
            </a:r>
            <a:r>
              <a:rPr lang="en-US" dirty="0">
                <a:solidFill>
                  <a:srgbClr val="0070C0"/>
                </a:solidFill>
              </a:rPr>
              <a:t> (2020)</a:t>
            </a:r>
            <a:r>
              <a:rPr lang="el-GR" dirty="0">
                <a:solidFill>
                  <a:srgbClr val="0070C0"/>
                </a:solidFill>
              </a:rPr>
              <a:t> </a:t>
            </a:r>
            <a:r>
              <a:rPr lang="en-US" dirty="0">
                <a:solidFill>
                  <a:srgbClr val="0070C0"/>
                </a:solidFill>
              </a:rPr>
              <a:t>1</a:t>
            </a:r>
            <a:r>
              <a:rPr lang="el-GR" dirty="0">
                <a:solidFill>
                  <a:srgbClr val="0070C0"/>
                </a:solidFill>
              </a:rPr>
              <a:t>1</a:t>
            </a:r>
            <a:r>
              <a:rPr lang="en-US" dirty="0">
                <a:solidFill>
                  <a:srgbClr val="0070C0"/>
                </a:solidFill>
              </a:rPr>
              <a:t>5404</a:t>
            </a:r>
            <a:r>
              <a:rPr lang="el-GR" dirty="0"/>
              <a:t>]</a:t>
            </a:r>
          </a:p>
        </p:txBody>
      </p:sp>
      <p:pic>
        <p:nvPicPr>
          <p:cNvPr id="6" name="Picture 2">
            <a:extLst>
              <a:ext uri="{FF2B5EF4-FFF2-40B4-BE49-F238E27FC236}">
                <a16:creationId xmlns:a16="http://schemas.microsoft.com/office/drawing/2014/main" id="{89ABAE78-92C9-0435-4419-3468B4E5AEB2}"/>
              </a:ext>
            </a:extLst>
          </p:cNvPr>
          <p:cNvPicPr>
            <a:picLocks noChangeAspect="1"/>
          </p:cNvPicPr>
          <p:nvPr/>
        </p:nvPicPr>
        <p:blipFill>
          <a:blip r:embed="rId3"/>
          <a:stretch>
            <a:fillRect/>
          </a:stretch>
        </p:blipFill>
        <p:spPr>
          <a:xfrm>
            <a:off x="64943" y="2507494"/>
            <a:ext cx="3651038" cy="4068127"/>
          </a:xfrm>
          <a:prstGeom prst="rect">
            <a:avLst/>
          </a:prstGeom>
        </p:spPr>
      </p:pic>
      <p:sp>
        <p:nvSpPr>
          <p:cNvPr id="7" name="TextBox 6">
            <a:extLst>
              <a:ext uri="{FF2B5EF4-FFF2-40B4-BE49-F238E27FC236}">
                <a16:creationId xmlns:a16="http://schemas.microsoft.com/office/drawing/2014/main" id="{3C6B2560-D713-72CC-96A0-F16A276FD080}"/>
              </a:ext>
            </a:extLst>
          </p:cNvPr>
          <p:cNvSpPr txBox="1"/>
          <p:nvPr/>
        </p:nvSpPr>
        <p:spPr>
          <a:xfrm>
            <a:off x="4136004" y="3400510"/>
            <a:ext cx="3766116" cy="1200329"/>
          </a:xfrm>
          <a:prstGeom prst="rect">
            <a:avLst/>
          </a:prstGeom>
          <a:noFill/>
        </p:spPr>
        <p:txBody>
          <a:bodyPr wrap="square" rtlCol="0">
            <a:spAutoFit/>
          </a:bodyPr>
          <a:lstStyle/>
          <a:p>
            <a:r>
              <a:rPr lang="el-GR" dirty="0"/>
              <a:t>Το </a:t>
            </a:r>
            <a:r>
              <a:rPr lang="el-GR" dirty="0" err="1"/>
              <a:t>LiF</a:t>
            </a:r>
            <a:r>
              <a:rPr lang="el-GR" dirty="0"/>
              <a:t> (είναι ένας μοναδικός κρύσταλλος που διαθέτει το μεγαλύτερο ενεργειακό χάσμα οποιουδήποτε υλικού).</a:t>
            </a:r>
          </a:p>
        </p:txBody>
      </p:sp>
      <p:sp>
        <p:nvSpPr>
          <p:cNvPr id="8" name="TextBox 7">
            <a:extLst>
              <a:ext uri="{FF2B5EF4-FFF2-40B4-BE49-F238E27FC236}">
                <a16:creationId xmlns:a16="http://schemas.microsoft.com/office/drawing/2014/main" id="{EE31C07B-C341-7BC2-7439-D039099D71CA}"/>
              </a:ext>
            </a:extLst>
          </p:cNvPr>
          <p:cNvSpPr txBox="1"/>
          <p:nvPr/>
        </p:nvSpPr>
        <p:spPr>
          <a:xfrm>
            <a:off x="7902120" y="3178556"/>
            <a:ext cx="4000142" cy="2585323"/>
          </a:xfrm>
          <a:prstGeom prst="rect">
            <a:avLst/>
          </a:prstGeom>
          <a:noFill/>
        </p:spPr>
        <p:txBody>
          <a:bodyPr wrap="square" rtlCol="0">
            <a:spAutoFit/>
          </a:bodyPr>
          <a:lstStyle/>
          <a:p>
            <a:pPr algn="just"/>
            <a:r>
              <a:rPr lang="el-GR" dirty="0"/>
              <a:t>Βρήκαμε ότι το </a:t>
            </a:r>
            <a:r>
              <a:rPr lang="el-GR" dirty="0" err="1"/>
              <a:t>θερμοδυναμικό</a:t>
            </a:r>
            <a:r>
              <a:rPr lang="el-GR" dirty="0"/>
              <a:t> μοντέλο </a:t>
            </a:r>
            <a:r>
              <a:rPr lang="el-GR" dirty="0" err="1"/>
              <a:t>cBΩ</a:t>
            </a:r>
            <a:r>
              <a:rPr lang="el-GR" dirty="0"/>
              <a:t> συμμορφώνεται με τα πειραματικά αποτελέσματα διαφόρων μηχανισμών ατελειών σε έναν κρύσταλλο </a:t>
            </a:r>
            <a:r>
              <a:rPr lang="el-GR" dirty="0" err="1"/>
              <a:t>LiF</a:t>
            </a:r>
            <a:r>
              <a:rPr lang="el-GR" dirty="0"/>
              <a:t>, χρησιμοποιώντας την πιο πρόσφατη καταστατική εξίσωση που προκύπτει από τις μετρήσεις στις υψηλότερες πιέσεις που είναι διαθέσιμες έως σήμερα </a:t>
            </a:r>
          </a:p>
        </p:txBody>
      </p:sp>
      <p:sp>
        <p:nvSpPr>
          <p:cNvPr id="9" name="TextBox 8">
            <a:extLst>
              <a:ext uri="{FF2B5EF4-FFF2-40B4-BE49-F238E27FC236}">
                <a16:creationId xmlns:a16="http://schemas.microsoft.com/office/drawing/2014/main" id="{01DD288C-66FF-4297-F439-CEA9C9B739AD}"/>
              </a:ext>
            </a:extLst>
          </p:cNvPr>
          <p:cNvSpPr txBox="1"/>
          <p:nvPr/>
        </p:nvSpPr>
        <p:spPr>
          <a:xfrm>
            <a:off x="4376846" y="645256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3839012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soFBA0E">
            <a:extLst>
              <a:ext uri="{FF2B5EF4-FFF2-40B4-BE49-F238E27FC236}">
                <a16:creationId xmlns:a16="http://schemas.microsoft.com/office/drawing/2014/main" id="{51094F44-BA3E-3858-7403-666A9505D6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38461" y="2854162"/>
            <a:ext cx="3013475" cy="40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Εικόνα 3">
            <a:extLst>
              <a:ext uri="{FF2B5EF4-FFF2-40B4-BE49-F238E27FC236}">
                <a16:creationId xmlns:a16="http://schemas.microsoft.com/office/drawing/2014/main" id="{D79099BF-CDD6-6106-ACC1-1306DC3DF228}"/>
              </a:ext>
            </a:extLst>
          </p:cNvPr>
          <p:cNvPicPr>
            <a:picLocks noChangeAspect="1"/>
          </p:cNvPicPr>
          <p:nvPr/>
        </p:nvPicPr>
        <p:blipFill>
          <a:blip r:embed="rId3"/>
          <a:stretch>
            <a:fillRect/>
          </a:stretch>
        </p:blipFill>
        <p:spPr>
          <a:xfrm>
            <a:off x="114575" y="105989"/>
            <a:ext cx="4284452" cy="3482105"/>
          </a:xfrm>
          <a:prstGeom prst="rect">
            <a:avLst/>
          </a:prstGeom>
        </p:spPr>
      </p:pic>
      <p:pic>
        <p:nvPicPr>
          <p:cNvPr id="5" name="Picture 3">
            <a:extLst>
              <a:ext uri="{FF2B5EF4-FFF2-40B4-BE49-F238E27FC236}">
                <a16:creationId xmlns:a16="http://schemas.microsoft.com/office/drawing/2014/main" id="{FCF6785E-22D8-65CB-8CAE-663D254FCC3F}"/>
              </a:ext>
            </a:extLst>
          </p:cNvPr>
          <p:cNvPicPr>
            <a:picLocks noChangeAspect="1"/>
          </p:cNvPicPr>
          <p:nvPr/>
        </p:nvPicPr>
        <p:blipFill>
          <a:blip r:embed="rId4"/>
          <a:stretch>
            <a:fillRect/>
          </a:stretch>
        </p:blipFill>
        <p:spPr>
          <a:xfrm>
            <a:off x="240064" y="3588094"/>
            <a:ext cx="3852828" cy="3313272"/>
          </a:xfrm>
          <a:prstGeom prst="rect">
            <a:avLst/>
          </a:prstGeom>
        </p:spPr>
      </p:pic>
      <p:pic>
        <p:nvPicPr>
          <p:cNvPr id="6" name="Picture 11">
            <a:extLst>
              <a:ext uri="{FF2B5EF4-FFF2-40B4-BE49-F238E27FC236}">
                <a16:creationId xmlns:a16="http://schemas.microsoft.com/office/drawing/2014/main" id="{126738EA-AE24-D02E-0475-08B2AC3E7B18}"/>
              </a:ext>
            </a:extLst>
          </p:cNvPr>
          <p:cNvPicPr>
            <a:picLocks noChangeAspect="1"/>
          </p:cNvPicPr>
          <p:nvPr/>
        </p:nvPicPr>
        <p:blipFill>
          <a:blip r:embed="rId5"/>
          <a:stretch>
            <a:fillRect/>
          </a:stretch>
        </p:blipFill>
        <p:spPr>
          <a:xfrm>
            <a:off x="4501251" y="105989"/>
            <a:ext cx="3646772" cy="2271373"/>
          </a:xfrm>
          <a:prstGeom prst="rect">
            <a:avLst/>
          </a:prstGeom>
        </p:spPr>
      </p:pic>
      <p:pic>
        <p:nvPicPr>
          <p:cNvPr id="7" name="Picture 13">
            <a:extLst>
              <a:ext uri="{FF2B5EF4-FFF2-40B4-BE49-F238E27FC236}">
                <a16:creationId xmlns:a16="http://schemas.microsoft.com/office/drawing/2014/main" id="{57BF7827-D7E0-BE27-03CB-CA0FAD84EE9D}"/>
              </a:ext>
            </a:extLst>
          </p:cNvPr>
          <p:cNvPicPr>
            <a:picLocks noChangeAspect="1"/>
          </p:cNvPicPr>
          <p:nvPr/>
        </p:nvPicPr>
        <p:blipFill>
          <a:blip r:embed="rId6"/>
          <a:stretch>
            <a:fillRect/>
          </a:stretch>
        </p:blipFill>
        <p:spPr>
          <a:xfrm>
            <a:off x="4397418" y="2701047"/>
            <a:ext cx="3852829" cy="1774094"/>
          </a:xfrm>
          <a:prstGeom prst="rect">
            <a:avLst/>
          </a:prstGeom>
        </p:spPr>
      </p:pic>
      <p:pic>
        <p:nvPicPr>
          <p:cNvPr id="8" name="Picture 9">
            <a:extLst>
              <a:ext uri="{FF2B5EF4-FFF2-40B4-BE49-F238E27FC236}">
                <a16:creationId xmlns:a16="http://schemas.microsoft.com/office/drawing/2014/main" id="{16E8E084-A264-0C14-1A20-A8B53E1AE32F}"/>
              </a:ext>
            </a:extLst>
          </p:cNvPr>
          <p:cNvPicPr>
            <a:picLocks noChangeAspect="1"/>
          </p:cNvPicPr>
          <p:nvPr/>
        </p:nvPicPr>
        <p:blipFill>
          <a:blip r:embed="rId7"/>
          <a:stretch>
            <a:fillRect/>
          </a:stretch>
        </p:blipFill>
        <p:spPr>
          <a:xfrm>
            <a:off x="4614787" y="4437060"/>
            <a:ext cx="4131350" cy="2314951"/>
          </a:xfrm>
          <a:prstGeom prst="rect">
            <a:avLst/>
          </a:prstGeom>
        </p:spPr>
      </p:pic>
      <p:pic>
        <p:nvPicPr>
          <p:cNvPr id="10" name="Εικόνα 9">
            <a:extLst>
              <a:ext uri="{FF2B5EF4-FFF2-40B4-BE49-F238E27FC236}">
                <a16:creationId xmlns:a16="http://schemas.microsoft.com/office/drawing/2014/main" id="{478FD89E-CAA5-4480-90DA-01CC4A0988EE}"/>
              </a:ext>
            </a:extLst>
          </p:cNvPr>
          <p:cNvPicPr>
            <a:picLocks noChangeAspect="1"/>
          </p:cNvPicPr>
          <p:nvPr/>
        </p:nvPicPr>
        <p:blipFill>
          <a:blip r:embed="rId8"/>
          <a:stretch>
            <a:fillRect/>
          </a:stretch>
        </p:blipFill>
        <p:spPr>
          <a:xfrm>
            <a:off x="8970534" y="189547"/>
            <a:ext cx="2381250" cy="2638425"/>
          </a:xfrm>
          <a:prstGeom prst="rect">
            <a:avLst/>
          </a:prstGeom>
        </p:spPr>
      </p:pic>
    </p:spTree>
    <p:extLst>
      <p:ext uri="{BB962C8B-B14F-4D97-AF65-F5344CB8AC3E}">
        <p14:creationId xmlns:p14="http://schemas.microsoft.com/office/powerpoint/2010/main" val="63068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0EA32-C50C-A4D5-7C21-7DFEC5B6EFCF}"/>
              </a:ext>
            </a:extLst>
          </p:cNvPr>
          <p:cNvSpPr txBox="1"/>
          <p:nvPr/>
        </p:nvSpPr>
        <p:spPr>
          <a:xfrm>
            <a:off x="2146165" y="-73934"/>
            <a:ext cx="5442580" cy="523220"/>
          </a:xfrm>
          <a:prstGeom prst="rect">
            <a:avLst/>
          </a:prstGeom>
          <a:noFill/>
        </p:spPr>
        <p:txBody>
          <a:bodyPr wrap="none" rtlCol="0">
            <a:spAutoFit/>
          </a:bodyPr>
          <a:lstStyle/>
          <a:p>
            <a:pPr lvl="1"/>
            <a:r>
              <a:rPr lang="el-GR" sz="2800" b="1" dirty="0">
                <a:solidFill>
                  <a:srgbClr val="0070C0"/>
                </a:solidFill>
              </a:rPr>
              <a:t>ΣΤΑΜΟΠΟΥΛΟΣ ΔΗΜΟΣΘΣΕΝΗΣ</a:t>
            </a:r>
          </a:p>
        </p:txBody>
      </p:sp>
      <p:sp>
        <p:nvSpPr>
          <p:cNvPr id="3" name="TextBox 2">
            <a:extLst>
              <a:ext uri="{FF2B5EF4-FFF2-40B4-BE49-F238E27FC236}">
                <a16:creationId xmlns:a16="http://schemas.microsoft.com/office/drawing/2014/main" id="{D6FA76FD-6664-1DEB-B4C0-862E7281A926}"/>
              </a:ext>
            </a:extLst>
          </p:cNvPr>
          <p:cNvSpPr txBox="1"/>
          <p:nvPr/>
        </p:nvSpPr>
        <p:spPr>
          <a:xfrm>
            <a:off x="336305" y="308268"/>
            <a:ext cx="11680374" cy="707886"/>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a:t>
            </a:r>
            <a:r>
              <a:rPr lang="el-GR" sz="2000" b="1" dirty="0"/>
              <a:t> </a:t>
            </a:r>
            <a:r>
              <a:rPr lang="el-GR" sz="2000" dirty="0"/>
              <a:t>Πειραματική Φυσική Συμπυκνωμένης Ύλης </a:t>
            </a:r>
            <a:endParaRPr lang="en-US" sz="2000" dirty="0"/>
          </a:p>
          <a:p>
            <a:pPr marL="342900" indent="-342900" algn="just">
              <a:buFont typeface="Arial" panose="020B0604020202020204" pitchFamily="34" charset="0"/>
              <a:buChar char="•"/>
            </a:pPr>
            <a:r>
              <a:rPr lang="el-GR" sz="2000" b="1" u="sng" dirty="0"/>
              <a:t>Περιοχές Έρευνας:</a:t>
            </a:r>
            <a:r>
              <a:rPr lang="el-GR" sz="2000" b="1" dirty="0"/>
              <a:t> </a:t>
            </a:r>
            <a:r>
              <a:rPr lang="el-GR" sz="2000" dirty="0"/>
              <a:t>Υπεραγωγιμότητα, Μαγνητισμός</a:t>
            </a:r>
          </a:p>
        </p:txBody>
      </p:sp>
      <p:grpSp>
        <p:nvGrpSpPr>
          <p:cNvPr id="29" name="Ομάδα 28">
            <a:extLst>
              <a:ext uri="{FF2B5EF4-FFF2-40B4-BE49-F238E27FC236}">
                <a16:creationId xmlns:a16="http://schemas.microsoft.com/office/drawing/2014/main" id="{A2B093DA-C92D-255E-F9FA-D97FF413D19D}"/>
              </a:ext>
            </a:extLst>
          </p:cNvPr>
          <p:cNvGrpSpPr/>
          <p:nvPr/>
        </p:nvGrpSpPr>
        <p:grpSpPr>
          <a:xfrm>
            <a:off x="965874" y="1661482"/>
            <a:ext cx="10910368" cy="5231512"/>
            <a:chOff x="1026834" y="1486507"/>
            <a:chExt cx="10910368" cy="5231512"/>
          </a:xfrm>
        </p:grpSpPr>
        <p:grpSp>
          <p:nvGrpSpPr>
            <p:cNvPr id="4" name="Group 7">
              <a:extLst>
                <a:ext uri="{FF2B5EF4-FFF2-40B4-BE49-F238E27FC236}">
                  <a16:creationId xmlns:a16="http://schemas.microsoft.com/office/drawing/2014/main" id="{3019C370-AA7C-14AE-D995-29CDBFF4975D}"/>
                </a:ext>
              </a:extLst>
            </p:cNvPr>
            <p:cNvGrpSpPr/>
            <p:nvPr/>
          </p:nvGrpSpPr>
          <p:grpSpPr>
            <a:xfrm>
              <a:off x="4010888" y="1618655"/>
              <a:ext cx="4752528" cy="3456384"/>
              <a:chOff x="899592" y="692696"/>
              <a:chExt cx="5866093" cy="4536504"/>
            </a:xfrm>
          </p:grpSpPr>
          <p:pic>
            <p:nvPicPr>
              <p:cNvPr id="5" name="Picture 13" descr="Αποτέλεσμα εικόνας για Table low high Tc superconductors anisotropy">
                <a:extLst>
                  <a:ext uri="{FF2B5EF4-FFF2-40B4-BE49-F238E27FC236}">
                    <a16:creationId xmlns:a16="http://schemas.microsoft.com/office/drawing/2014/main" id="{F9E31613-8C74-41D8-B008-83680BADBFC5}"/>
                  </a:ext>
                </a:extLst>
              </p:cNvPr>
              <p:cNvPicPr>
                <a:picLocks noChangeAspect="1" noChangeArrowheads="1"/>
              </p:cNvPicPr>
              <p:nvPr/>
            </p:nvPicPr>
            <p:blipFill>
              <a:blip r:embed="rId2" cstate="print"/>
              <a:srcRect/>
              <a:stretch>
                <a:fillRect/>
              </a:stretch>
            </p:blipFill>
            <p:spPr bwMode="auto">
              <a:xfrm>
                <a:off x="899592" y="692696"/>
                <a:ext cx="5866093" cy="4536504"/>
              </a:xfrm>
              <a:prstGeom prst="rect">
                <a:avLst/>
              </a:prstGeom>
              <a:noFill/>
              <a:ln w="9525">
                <a:noFill/>
                <a:miter lim="800000"/>
                <a:headEnd/>
                <a:tailEnd/>
              </a:ln>
            </p:spPr>
          </p:pic>
          <p:grpSp>
            <p:nvGrpSpPr>
              <p:cNvPr id="6" name="Group 6">
                <a:extLst>
                  <a:ext uri="{FF2B5EF4-FFF2-40B4-BE49-F238E27FC236}">
                    <a16:creationId xmlns:a16="http://schemas.microsoft.com/office/drawing/2014/main" id="{9C04EB9C-D4A4-482C-789A-8E1CC81C79E1}"/>
                  </a:ext>
                </a:extLst>
              </p:cNvPr>
              <p:cNvGrpSpPr/>
              <p:nvPr/>
            </p:nvGrpSpPr>
            <p:grpSpPr>
              <a:xfrm>
                <a:off x="1398022" y="1836198"/>
                <a:ext cx="4759394" cy="3000"/>
                <a:chOff x="1398022" y="1836198"/>
                <a:chExt cx="4759394" cy="3000"/>
              </a:xfrm>
            </p:grpSpPr>
            <p:cxnSp>
              <p:nvCxnSpPr>
                <p:cNvPr id="7" name="Straight Connector 5">
                  <a:extLst>
                    <a:ext uri="{FF2B5EF4-FFF2-40B4-BE49-F238E27FC236}">
                      <a16:creationId xmlns:a16="http://schemas.microsoft.com/office/drawing/2014/main" id="{BC45BB35-643C-4289-B1D6-B98E32167B41}"/>
                    </a:ext>
                  </a:extLst>
                </p:cNvPr>
                <p:cNvCxnSpPr/>
                <p:nvPr/>
              </p:nvCxnSpPr>
              <p:spPr>
                <a:xfrm>
                  <a:off x="1398022" y="1839198"/>
                  <a:ext cx="1800000" cy="0"/>
                </a:xfrm>
                <a:prstGeom prst="line">
                  <a:avLst/>
                </a:prstGeom>
                <a:ln w="317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4">
                  <a:extLst>
                    <a:ext uri="{FF2B5EF4-FFF2-40B4-BE49-F238E27FC236}">
                      <a16:creationId xmlns:a16="http://schemas.microsoft.com/office/drawing/2014/main" id="{3E432A8B-0CCD-ADB8-E68F-C2A72D85259F}"/>
                    </a:ext>
                  </a:extLst>
                </p:cNvPr>
                <p:cNvCxnSpPr/>
                <p:nvPr/>
              </p:nvCxnSpPr>
              <p:spPr>
                <a:xfrm>
                  <a:off x="3817416" y="1836198"/>
                  <a:ext cx="2340000" cy="0"/>
                </a:xfrm>
                <a:prstGeom prst="line">
                  <a:avLst/>
                </a:prstGeom>
                <a:ln w="317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 name="Group 31">
              <a:extLst>
                <a:ext uri="{FF2B5EF4-FFF2-40B4-BE49-F238E27FC236}">
                  <a16:creationId xmlns:a16="http://schemas.microsoft.com/office/drawing/2014/main" id="{1184118D-A2B9-A522-0BEC-C42322C1E1E4}"/>
                </a:ext>
              </a:extLst>
            </p:cNvPr>
            <p:cNvGrpSpPr/>
            <p:nvPr/>
          </p:nvGrpSpPr>
          <p:grpSpPr>
            <a:xfrm>
              <a:off x="9703418" y="1503150"/>
              <a:ext cx="2233784" cy="3664904"/>
              <a:chOff x="6729387" y="379182"/>
              <a:chExt cx="2321956" cy="3946833"/>
            </a:xfrm>
          </p:grpSpPr>
          <p:pic>
            <p:nvPicPr>
              <p:cNvPr id="10" name="Picture 6" descr="Cu15%Nb700Cnovo-1ha">
                <a:extLst>
                  <a:ext uri="{FF2B5EF4-FFF2-40B4-BE49-F238E27FC236}">
                    <a16:creationId xmlns:a16="http://schemas.microsoft.com/office/drawing/2014/main" id="{E2B66216-DCAB-6498-DF6E-87EC90470CF5}"/>
                  </a:ext>
                </a:extLst>
              </p:cNvPr>
              <p:cNvPicPr>
                <a:picLocks noChangeAspect="1" noChangeArrowheads="1"/>
              </p:cNvPicPr>
              <p:nvPr/>
            </p:nvPicPr>
            <p:blipFill>
              <a:blip r:embed="rId3" cstate="print"/>
              <a:srcRect l="15812" t="14498" r="23248" b="19060"/>
              <a:stretch>
                <a:fillRect/>
              </a:stretch>
            </p:blipFill>
            <p:spPr bwMode="auto">
              <a:xfrm>
                <a:off x="7164288" y="1225327"/>
                <a:ext cx="1571084" cy="1080120"/>
              </a:xfrm>
              <a:prstGeom prst="rect">
                <a:avLst/>
              </a:prstGeom>
              <a:noFill/>
              <a:ln w="9525">
                <a:noFill/>
                <a:miter lim="800000"/>
                <a:headEnd/>
                <a:tailEnd/>
              </a:ln>
            </p:spPr>
          </p:pic>
          <p:pic>
            <p:nvPicPr>
              <p:cNvPr id="11" name="Picture 3">
                <a:extLst>
                  <a:ext uri="{FF2B5EF4-FFF2-40B4-BE49-F238E27FC236}">
                    <a16:creationId xmlns:a16="http://schemas.microsoft.com/office/drawing/2014/main" id="{293B772D-16DD-E3B1-3A05-3F9659078A41}"/>
                  </a:ext>
                </a:extLst>
              </p:cNvPr>
              <p:cNvPicPr>
                <a:picLocks noChangeAspect="1" noChangeArrowheads="1"/>
              </p:cNvPicPr>
              <p:nvPr/>
            </p:nvPicPr>
            <p:blipFill>
              <a:blip r:embed="rId4" cstate="print"/>
              <a:srcRect l="9636" t="24307" r="10172" b="12542"/>
              <a:stretch>
                <a:fillRect/>
              </a:stretch>
            </p:blipFill>
            <p:spPr bwMode="auto">
              <a:xfrm>
                <a:off x="7164288" y="2348880"/>
                <a:ext cx="1589718" cy="1977135"/>
              </a:xfrm>
              <a:prstGeom prst="rect">
                <a:avLst/>
              </a:prstGeom>
              <a:noFill/>
              <a:ln w="9525">
                <a:noFill/>
                <a:miter lim="800000"/>
                <a:headEnd/>
                <a:tailEnd/>
              </a:ln>
            </p:spPr>
          </p:pic>
          <p:sp>
            <p:nvSpPr>
              <p:cNvPr id="12" name="Text Box 4">
                <a:extLst>
                  <a:ext uri="{FF2B5EF4-FFF2-40B4-BE49-F238E27FC236}">
                    <a16:creationId xmlns:a16="http://schemas.microsoft.com/office/drawing/2014/main" id="{259318BD-D3AD-CE7C-2480-833DD1C04AF3}"/>
                  </a:ext>
                </a:extLst>
              </p:cNvPr>
              <p:cNvSpPr txBox="1">
                <a:spLocks noChangeArrowheads="1"/>
              </p:cNvSpPr>
              <p:nvPr/>
            </p:nvSpPr>
            <p:spPr bwMode="auto">
              <a:xfrm>
                <a:off x="6729387" y="379182"/>
                <a:ext cx="2321956" cy="894923"/>
              </a:xfrm>
              <a:prstGeom prst="rect">
                <a:avLst/>
              </a:prstGeom>
              <a:noFill/>
              <a:ln w="25400">
                <a:noFill/>
                <a:miter lim="800000"/>
                <a:headEnd/>
                <a:tailEnd/>
              </a:ln>
            </p:spPr>
            <p:txBody>
              <a:bodyPr wrap="square">
                <a:spAutoFit/>
              </a:bodyPr>
              <a:lstStyle/>
              <a:p>
                <a:pPr algn="ctr"/>
                <a:r>
                  <a:rPr lang="en-US" sz="2400" dirty="0">
                    <a:latin typeface="Times New Roman" pitchFamily="18" charset="0"/>
                    <a:cs typeface="Times New Roman" pitchFamily="18" charset="0"/>
                  </a:rPr>
                  <a:t>Power </a:t>
                </a:r>
              </a:p>
              <a:p>
                <a:pPr algn="ctr"/>
                <a:r>
                  <a:rPr lang="en-US" sz="2400" dirty="0">
                    <a:latin typeface="Times New Roman" pitchFamily="18" charset="0"/>
                    <a:cs typeface="Times New Roman" pitchFamily="18" charset="0"/>
                  </a:rPr>
                  <a:t>transfer/storage</a:t>
                </a:r>
              </a:p>
            </p:txBody>
          </p:sp>
        </p:grpSp>
        <p:grpSp>
          <p:nvGrpSpPr>
            <p:cNvPr id="13" name="Group 32">
              <a:extLst>
                <a:ext uri="{FF2B5EF4-FFF2-40B4-BE49-F238E27FC236}">
                  <a16:creationId xmlns:a16="http://schemas.microsoft.com/office/drawing/2014/main" id="{4CAF7E6D-DB4E-7659-B5D0-93A327780540}"/>
                </a:ext>
              </a:extLst>
            </p:cNvPr>
            <p:cNvGrpSpPr/>
            <p:nvPr/>
          </p:nvGrpSpPr>
          <p:grpSpPr>
            <a:xfrm>
              <a:off x="1289024" y="1486507"/>
              <a:ext cx="1998776" cy="2940197"/>
              <a:chOff x="50354" y="660162"/>
              <a:chExt cx="1956763" cy="3210411"/>
            </a:xfrm>
          </p:grpSpPr>
          <p:pic>
            <p:nvPicPr>
              <p:cNvPr id="14" name="Picture 10" descr="MRI">
                <a:extLst>
                  <a:ext uri="{FF2B5EF4-FFF2-40B4-BE49-F238E27FC236}">
                    <a16:creationId xmlns:a16="http://schemas.microsoft.com/office/drawing/2014/main" id="{BCCEAE2A-58C4-C2A3-586A-14E6E716929A}"/>
                  </a:ext>
                </a:extLst>
              </p:cNvPr>
              <p:cNvPicPr>
                <a:picLocks noChangeAspect="1" noChangeArrowheads="1"/>
              </p:cNvPicPr>
              <p:nvPr/>
            </p:nvPicPr>
            <p:blipFill>
              <a:blip r:embed="rId5" cstate="print"/>
              <a:srcRect/>
              <a:stretch>
                <a:fillRect/>
              </a:stretch>
            </p:blipFill>
            <p:spPr bwMode="auto">
              <a:xfrm>
                <a:off x="50354" y="2358405"/>
                <a:ext cx="1949042" cy="1512168"/>
              </a:xfrm>
              <a:prstGeom prst="rect">
                <a:avLst/>
              </a:prstGeom>
              <a:noFill/>
              <a:ln w="25400">
                <a:noFill/>
                <a:prstDash val="sysDash"/>
              </a:ln>
            </p:spPr>
          </p:pic>
          <p:pic>
            <p:nvPicPr>
              <p:cNvPr id="15" name="Picture 12" descr="Good news | Weifang 1.5T superconducting magnetic resonance magnet was  successfully installed and started operation in Zhucheng Longdu Health  Center | HUATE">
                <a:extLst>
                  <a:ext uri="{FF2B5EF4-FFF2-40B4-BE49-F238E27FC236}">
                    <a16:creationId xmlns:a16="http://schemas.microsoft.com/office/drawing/2014/main" id="{CB347FE9-E03A-3DA5-0585-22DE1BA84EA1}"/>
                  </a:ext>
                </a:extLst>
              </p:cNvPr>
              <p:cNvPicPr>
                <a:picLocks noChangeAspect="1" noChangeArrowheads="1"/>
              </p:cNvPicPr>
              <p:nvPr/>
            </p:nvPicPr>
            <p:blipFill>
              <a:blip r:embed="rId6" cstate="print"/>
              <a:srcRect l="10463" t="18088" r="24475" b="10109"/>
              <a:stretch>
                <a:fillRect/>
              </a:stretch>
            </p:blipFill>
            <p:spPr bwMode="auto">
              <a:xfrm>
                <a:off x="54546" y="1062261"/>
                <a:ext cx="1927452" cy="1224136"/>
              </a:xfrm>
              <a:prstGeom prst="rect">
                <a:avLst/>
              </a:prstGeom>
              <a:noFill/>
              <a:ln w="25400">
                <a:noFill/>
                <a:prstDash val="sysDash"/>
              </a:ln>
            </p:spPr>
          </p:pic>
          <p:sp>
            <p:nvSpPr>
              <p:cNvPr id="16" name="Text Box 4">
                <a:extLst>
                  <a:ext uri="{FF2B5EF4-FFF2-40B4-BE49-F238E27FC236}">
                    <a16:creationId xmlns:a16="http://schemas.microsoft.com/office/drawing/2014/main" id="{C8F0B75A-C2AB-BFA2-C182-A0936213A408}"/>
                  </a:ext>
                </a:extLst>
              </p:cNvPr>
              <p:cNvSpPr txBox="1">
                <a:spLocks noChangeArrowheads="1"/>
              </p:cNvSpPr>
              <p:nvPr/>
            </p:nvSpPr>
            <p:spPr bwMode="auto">
              <a:xfrm>
                <a:off x="131282" y="660162"/>
                <a:ext cx="1875835" cy="461665"/>
              </a:xfrm>
              <a:prstGeom prst="rect">
                <a:avLst/>
              </a:prstGeom>
              <a:noFill/>
              <a:ln w="25400">
                <a:noFill/>
                <a:miter lim="800000"/>
                <a:headEnd/>
                <a:tailEnd/>
              </a:ln>
            </p:spPr>
            <p:txBody>
              <a:bodyPr wrap="none">
                <a:spAutoFit/>
              </a:bodyPr>
              <a:lstStyle/>
              <a:p>
                <a:pPr algn="ctr"/>
                <a:r>
                  <a:rPr lang="en-US" sz="2400" dirty="0">
                    <a:latin typeface="Times New Roman" pitchFamily="18" charset="0"/>
                    <a:cs typeface="Times New Roman" pitchFamily="18" charset="0"/>
                  </a:rPr>
                  <a:t>Medical-MRI</a:t>
                </a:r>
              </a:p>
            </p:txBody>
          </p:sp>
        </p:grpSp>
        <p:grpSp>
          <p:nvGrpSpPr>
            <p:cNvPr id="17" name="Group 30">
              <a:extLst>
                <a:ext uri="{FF2B5EF4-FFF2-40B4-BE49-F238E27FC236}">
                  <a16:creationId xmlns:a16="http://schemas.microsoft.com/office/drawing/2014/main" id="{CB269E06-55F0-2D9F-6A43-C7936D12014F}"/>
                </a:ext>
              </a:extLst>
            </p:cNvPr>
            <p:cNvGrpSpPr/>
            <p:nvPr/>
          </p:nvGrpSpPr>
          <p:grpSpPr>
            <a:xfrm>
              <a:off x="6342319" y="5002871"/>
              <a:ext cx="4463754" cy="1532241"/>
              <a:chOff x="4248472" y="4485878"/>
              <a:chExt cx="4811203" cy="1873212"/>
            </a:xfrm>
          </p:grpSpPr>
          <p:grpSp>
            <p:nvGrpSpPr>
              <p:cNvPr id="18" name="Group 29">
                <a:extLst>
                  <a:ext uri="{FF2B5EF4-FFF2-40B4-BE49-F238E27FC236}">
                    <a16:creationId xmlns:a16="http://schemas.microsoft.com/office/drawing/2014/main" id="{20BF409C-030E-C283-66F9-DFAB3A9DFA6A}"/>
                  </a:ext>
                </a:extLst>
              </p:cNvPr>
              <p:cNvGrpSpPr/>
              <p:nvPr/>
            </p:nvGrpSpPr>
            <p:grpSpPr>
              <a:xfrm>
                <a:off x="4248472" y="4941168"/>
                <a:ext cx="4811203" cy="1417922"/>
                <a:chOff x="4248472" y="4941168"/>
                <a:chExt cx="4811203" cy="1417922"/>
              </a:xfrm>
            </p:grpSpPr>
            <p:pic>
              <p:nvPicPr>
                <p:cNvPr id="20" name="Picture 14" descr="MagLev Train : chine, en, engineering, levitation, maglev, maglev train,  propulsion system, science, shanghai, train | Glogster EDU - Interactive  multimedia posters">
                  <a:extLst>
                    <a:ext uri="{FF2B5EF4-FFF2-40B4-BE49-F238E27FC236}">
                      <a16:creationId xmlns:a16="http://schemas.microsoft.com/office/drawing/2014/main" id="{C3910AF5-8B9C-67B5-C81E-C67B42CAA695}"/>
                    </a:ext>
                  </a:extLst>
                </p:cNvPr>
                <p:cNvPicPr>
                  <a:picLocks noChangeAspect="1" noChangeArrowheads="1"/>
                </p:cNvPicPr>
                <p:nvPr/>
              </p:nvPicPr>
              <p:blipFill>
                <a:blip r:embed="rId7" cstate="print"/>
                <a:srcRect t="11385" b="22579"/>
                <a:stretch>
                  <a:fillRect/>
                </a:stretch>
              </p:blipFill>
              <p:spPr bwMode="auto">
                <a:xfrm>
                  <a:off x="4248472" y="5085184"/>
                  <a:ext cx="2555776" cy="1093498"/>
                </a:xfrm>
                <a:prstGeom prst="rect">
                  <a:avLst/>
                </a:prstGeom>
                <a:noFill/>
              </p:spPr>
            </p:pic>
            <p:pic>
              <p:nvPicPr>
                <p:cNvPr id="21" name="Picture 16" descr="Egypt to Unveil Alexandria’s Monorail Soon">
                  <a:extLst>
                    <a:ext uri="{FF2B5EF4-FFF2-40B4-BE49-F238E27FC236}">
                      <a16:creationId xmlns:a16="http://schemas.microsoft.com/office/drawing/2014/main" id="{B8998B6E-C445-BD11-FC78-3E982212EBD1}"/>
                    </a:ext>
                  </a:extLst>
                </p:cNvPr>
                <p:cNvPicPr>
                  <a:picLocks noChangeAspect="1" noChangeArrowheads="1"/>
                </p:cNvPicPr>
                <p:nvPr/>
              </p:nvPicPr>
              <p:blipFill>
                <a:blip r:embed="rId8" cstate="print"/>
                <a:srcRect l="7560" t="24192" r="4745"/>
                <a:stretch>
                  <a:fillRect/>
                </a:stretch>
              </p:blipFill>
              <p:spPr bwMode="auto">
                <a:xfrm>
                  <a:off x="6870923" y="4941168"/>
                  <a:ext cx="2188752" cy="1417922"/>
                </a:xfrm>
                <a:prstGeom prst="rect">
                  <a:avLst/>
                </a:prstGeom>
                <a:noFill/>
              </p:spPr>
            </p:pic>
          </p:grpSp>
          <p:sp>
            <p:nvSpPr>
              <p:cNvPr id="19" name="Text Box 4">
                <a:extLst>
                  <a:ext uri="{FF2B5EF4-FFF2-40B4-BE49-F238E27FC236}">
                    <a16:creationId xmlns:a16="http://schemas.microsoft.com/office/drawing/2014/main" id="{D358540E-2A66-891C-38D4-A1AAFDBA231E}"/>
                  </a:ext>
                </a:extLst>
              </p:cNvPr>
              <p:cNvSpPr txBox="1">
                <a:spLocks noChangeArrowheads="1"/>
              </p:cNvSpPr>
              <p:nvPr/>
            </p:nvSpPr>
            <p:spPr bwMode="auto">
              <a:xfrm>
                <a:off x="4891754" y="4485878"/>
                <a:ext cx="3140604" cy="461665"/>
              </a:xfrm>
              <a:prstGeom prst="rect">
                <a:avLst/>
              </a:prstGeom>
              <a:noFill/>
              <a:ln w="25400">
                <a:noFill/>
                <a:miter lim="800000"/>
                <a:headEnd/>
                <a:tailEnd/>
              </a:ln>
            </p:spPr>
            <p:txBody>
              <a:bodyPr wrap="none">
                <a:spAutoFit/>
              </a:bodyPr>
              <a:lstStyle/>
              <a:p>
                <a:pPr algn="ctr"/>
                <a:r>
                  <a:rPr lang="en-US" sz="2400" dirty="0">
                    <a:latin typeface="Times New Roman" pitchFamily="18" charset="0"/>
                    <a:cs typeface="Times New Roman" pitchFamily="18" charset="0"/>
                  </a:rPr>
                  <a:t>Ground public transport</a:t>
                </a:r>
              </a:p>
            </p:txBody>
          </p:sp>
        </p:grpSp>
        <p:grpSp>
          <p:nvGrpSpPr>
            <p:cNvPr id="22" name="Group 34">
              <a:extLst>
                <a:ext uri="{FF2B5EF4-FFF2-40B4-BE49-F238E27FC236}">
                  <a16:creationId xmlns:a16="http://schemas.microsoft.com/office/drawing/2014/main" id="{8E07786B-FFBC-0B09-E98D-05A6C0B65F7D}"/>
                </a:ext>
              </a:extLst>
            </p:cNvPr>
            <p:cNvGrpSpPr/>
            <p:nvPr/>
          </p:nvGrpSpPr>
          <p:grpSpPr>
            <a:xfrm>
              <a:off x="1026834" y="4483138"/>
              <a:ext cx="2579562" cy="2234881"/>
              <a:chOff x="348984" y="4289137"/>
              <a:chExt cx="2998880" cy="2430460"/>
            </a:xfrm>
          </p:grpSpPr>
          <p:pic>
            <p:nvPicPr>
              <p:cNvPr id="23" name="Picture 4" descr="Figure 1">
                <a:extLst>
                  <a:ext uri="{FF2B5EF4-FFF2-40B4-BE49-F238E27FC236}">
                    <a16:creationId xmlns:a16="http://schemas.microsoft.com/office/drawing/2014/main" id="{B09A4141-5D37-6D04-1048-8E174406D32C}"/>
                  </a:ext>
                </a:extLst>
              </p:cNvPr>
              <p:cNvPicPr>
                <a:picLocks noChangeAspect="1" noChangeArrowheads="1"/>
              </p:cNvPicPr>
              <p:nvPr/>
            </p:nvPicPr>
            <p:blipFill>
              <a:blip r:embed="rId9" cstate="print"/>
              <a:srcRect r="12377"/>
              <a:stretch>
                <a:fillRect/>
              </a:stretch>
            </p:blipFill>
            <p:spPr bwMode="auto">
              <a:xfrm>
                <a:off x="348984" y="4725144"/>
                <a:ext cx="2998880" cy="1994453"/>
              </a:xfrm>
              <a:prstGeom prst="rect">
                <a:avLst/>
              </a:prstGeom>
              <a:noFill/>
              <a:ln w="25400">
                <a:noFill/>
                <a:prstDash val="sysDash"/>
              </a:ln>
            </p:spPr>
          </p:pic>
          <p:sp>
            <p:nvSpPr>
              <p:cNvPr id="24" name="Text Box 4">
                <a:extLst>
                  <a:ext uri="{FF2B5EF4-FFF2-40B4-BE49-F238E27FC236}">
                    <a16:creationId xmlns:a16="http://schemas.microsoft.com/office/drawing/2014/main" id="{AC8D4EBA-6C3D-26DB-D6BA-DF13C2DE3717}"/>
                  </a:ext>
                </a:extLst>
              </p:cNvPr>
              <p:cNvSpPr txBox="1">
                <a:spLocks noChangeArrowheads="1"/>
              </p:cNvSpPr>
              <p:nvPr/>
            </p:nvSpPr>
            <p:spPr bwMode="auto">
              <a:xfrm>
                <a:off x="386724" y="4289137"/>
                <a:ext cx="2933816" cy="461665"/>
              </a:xfrm>
              <a:prstGeom prst="rect">
                <a:avLst/>
              </a:prstGeom>
              <a:noFill/>
              <a:ln w="25400">
                <a:noFill/>
                <a:miter lim="800000"/>
                <a:headEnd/>
                <a:tailEnd/>
              </a:ln>
            </p:spPr>
            <p:txBody>
              <a:bodyPr wrap="none">
                <a:spAutoFit/>
              </a:bodyPr>
              <a:lstStyle/>
              <a:p>
                <a:pPr algn="ctr"/>
                <a:r>
                  <a:rPr lang="en-US" sz="2400" dirty="0">
                    <a:latin typeface="Times New Roman" pitchFamily="18" charset="0"/>
                    <a:cs typeface="Times New Roman" pitchFamily="18" charset="0"/>
                  </a:rPr>
                  <a:t>Space public transport</a:t>
                </a:r>
              </a:p>
            </p:txBody>
          </p:sp>
        </p:grpSp>
      </p:grpSp>
      <p:sp>
        <p:nvSpPr>
          <p:cNvPr id="25" name="TextBox 24">
            <a:extLst>
              <a:ext uri="{FF2B5EF4-FFF2-40B4-BE49-F238E27FC236}">
                <a16:creationId xmlns:a16="http://schemas.microsoft.com/office/drawing/2014/main" id="{6B70D54A-002E-8472-1135-CC065748ED74}"/>
              </a:ext>
            </a:extLst>
          </p:cNvPr>
          <p:cNvSpPr txBox="1"/>
          <p:nvPr/>
        </p:nvSpPr>
        <p:spPr>
          <a:xfrm>
            <a:off x="4087097" y="6488668"/>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
        <p:nvSpPr>
          <p:cNvPr id="26" name="Text Box 4">
            <a:extLst>
              <a:ext uri="{FF2B5EF4-FFF2-40B4-BE49-F238E27FC236}">
                <a16:creationId xmlns:a16="http://schemas.microsoft.com/office/drawing/2014/main" id="{B5C53234-5314-A366-EDE6-B46F8E0BDF96}"/>
              </a:ext>
            </a:extLst>
          </p:cNvPr>
          <p:cNvSpPr txBox="1">
            <a:spLocks noChangeArrowheads="1"/>
          </p:cNvSpPr>
          <p:nvPr/>
        </p:nvSpPr>
        <p:spPr bwMode="auto">
          <a:xfrm>
            <a:off x="428879" y="1051267"/>
            <a:ext cx="9631965" cy="461665"/>
          </a:xfrm>
          <a:prstGeom prst="rect">
            <a:avLst/>
          </a:prstGeom>
          <a:noFill/>
          <a:ln w="25400">
            <a:noFill/>
            <a:miter lim="800000"/>
            <a:headEnd/>
            <a:tailEnd/>
          </a:ln>
        </p:spPr>
        <p:txBody>
          <a:bodyPr wrap="square">
            <a:spAutoFit/>
          </a:bodyPr>
          <a:lstStyle/>
          <a:p>
            <a:pPr algn="ctr"/>
            <a:r>
              <a:rPr lang="el-GR" sz="2400" b="1" dirty="0">
                <a:latin typeface="Times New Roman" pitchFamily="18" charset="0"/>
                <a:cs typeface="Times New Roman" pitchFamily="18" charset="0"/>
              </a:rPr>
              <a:t>Υπεραγωγιμότητα χαμηλού και υψηλού </a:t>
            </a:r>
            <a:r>
              <a:rPr lang="en-US" sz="2400" b="1" dirty="0">
                <a:latin typeface="Times New Roman" pitchFamily="18" charset="0"/>
                <a:cs typeface="Times New Roman" pitchFamily="18" charset="0"/>
              </a:rPr>
              <a:t>T</a:t>
            </a:r>
            <a:r>
              <a:rPr lang="en-US" sz="2400" b="1" baseline="-25000" dirty="0">
                <a:latin typeface="Times New Roman" pitchFamily="18" charset="0"/>
                <a:cs typeface="Times New Roman" pitchFamily="18" charset="0"/>
              </a:rPr>
              <a:t>c</a:t>
            </a:r>
            <a:r>
              <a:rPr lang="el-GR" sz="2400" b="1" dirty="0">
                <a:latin typeface="Times New Roman" pitchFamily="18" charset="0"/>
                <a:cs typeface="Times New Roman" pitchFamily="18" charset="0"/>
              </a:rPr>
              <a:t> - ανακάλυψη και εφαρμογές </a:t>
            </a:r>
            <a:endParaRPr lang="en-US" sz="2400" b="1" dirty="0">
              <a:latin typeface="Times New Roman" pitchFamily="18" charset="0"/>
              <a:cs typeface="Times New Roman" pitchFamily="18" charset="0"/>
            </a:endParaRPr>
          </a:p>
        </p:txBody>
      </p:sp>
      <p:pic>
        <p:nvPicPr>
          <p:cNvPr id="6148" name="Picture 4">
            <a:extLst>
              <a:ext uri="{FF2B5EF4-FFF2-40B4-BE49-F238E27FC236}">
                <a16:creationId xmlns:a16="http://schemas.microsoft.com/office/drawing/2014/main" id="{F745D0B5-EB65-A6BB-EE8A-9D69902C76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16834" y="81267"/>
            <a:ext cx="1240216" cy="1722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131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282A6B-FF19-DCB5-31CF-1F44AB63926D}"/>
              </a:ext>
            </a:extLst>
          </p:cNvPr>
          <p:cNvSpPr txBox="1"/>
          <p:nvPr/>
        </p:nvSpPr>
        <p:spPr>
          <a:xfrm>
            <a:off x="2845077" y="191696"/>
            <a:ext cx="6501845" cy="523220"/>
          </a:xfrm>
          <a:prstGeom prst="rect">
            <a:avLst/>
          </a:prstGeom>
          <a:noFill/>
        </p:spPr>
        <p:txBody>
          <a:bodyPr wrap="none" rtlCol="0">
            <a:spAutoFit/>
          </a:bodyPr>
          <a:lstStyle/>
          <a:p>
            <a:r>
              <a:rPr lang="el-GR" sz="2800" b="1" dirty="0">
                <a:solidFill>
                  <a:srgbClr val="0070C0"/>
                </a:solidFill>
              </a:rPr>
              <a:t>ΑΝΘΡΩΠΙΝΟ ΔΥΝΑΜΙΚΟ ΤΟΥ ΤΟΜΕΑ ΦΣΥ</a:t>
            </a:r>
          </a:p>
        </p:txBody>
      </p:sp>
      <p:sp>
        <p:nvSpPr>
          <p:cNvPr id="6" name="TextBox 5">
            <a:extLst>
              <a:ext uri="{FF2B5EF4-FFF2-40B4-BE49-F238E27FC236}">
                <a16:creationId xmlns:a16="http://schemas.microsoft.com/office/drawing/2014/main" id="{F4AA120F-15E9-D635-CA1E-BDA5A34750D9}"/>
              </a:ext>
            </a:extLst>
          </p:cNvPr>
          <p:cNvSpPr txBox="1"/>
          <p:nvPr/>
        </p:nvSpPr>
        <p:spPr>
          <a:xfrm>
            <a:off x="4305670" y="1003177"/>
            <a:ext cx="3017301" cy="369332"/>
          </a:xfrm>
          <a:prstGeom prst="rect">
            <a:avLst/>
          </a:prstGeom>
          <a:noFill/>
        </p:spPr>
        <p:txBody>
          <a:bodyPr wrap="none" rtlCol="0">
            <a:spAutoFit/>
          </a:bodyPr>
          <a:lstStyle/>
          <a:p>
            <a:r>
              <a:rPr lang="el-GR" b="1" dirty="0"/>
              <a:t>1. ΑΚΑΔΗΜΑΪΚΟ ΠΡΟΣΩΠΙΚΟ</a:t>
            </a:r>
          </a:p>
        </p:txBody>
      </p:sp>
      <p:sp>
        <p:nvSpPr>
          <p:cNvPr id="8" name="TextBox 7">
            <a:extLst>
              <a:ext uri="{FF2B5EF4-FFF2-40B4-BE49-F238E27FC236}">
                <a16:creationId xmlns:a16="http://schemas.microsoft.com/office/drawing/2014/main" id="{5B1CB5BC-9FD6-03D9-20E4-10EB1B08FD72}"/>
              </a:ext>
            </a:extLst>
          </p:cNvPr>
          <p:cNvSpPr txBox="1"/>
          <p:nvPr/>
        </p:nvSpPr>
        <p:spPr>
          <a:xfrm>
            <a:off x="4852460"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
        <p:nvSpPr>
          <p:cNvPr id="10" name="TextBox 9">
            <a:extLst>
              <a:ext uri="{FF2B5EF4-FFF2-40B4-BE49-F238E27FC236}">
                <a16:creationId xmlns:a16="http://schemas.microsoft.com/office/drawing/2014/main" id="{2BF26826-F514-8608-55A8-C9B322D39E86}"/>
              </a:ext>
            </a:extLst>
          </p:cNvPr>
          <p:cNvSpPr txBox="1"/>
          <p:nvPr/>
        </p:nvSpPr>
        <p:spPr>
          <a:xfrm>
            <a:off x="2039517" y="1742270"/>
            <a:ext cx="10012613" cy="4524315"/>
          </a:xfrm>
          <a:prstGeom prst="rect">
            <a:avLst/>
          </a:prstGeom>
          <a:noFill/>
        </p:spPr>
        <p:txBody>
          <a:bodyPr wrap="none" rtlCol="0">
            <a:spAutoFit/>
          </a:bodyPr>
          <a:lstStyle/>
          <a:p>
            <a:r>
              <a:rPr lang="el-GR" b="1" dirty="0" err="1"/>
              <a:t>Γαρδέλης</a:t>
            </a:r>
            <a:r>
              <a:rPr lang="el-GR" b="1" dirty="0"/>
              <a:t> Σπυρίδων </a:t>
            </a:r>
            <a:r>
              <a:rPr lang="el-GR" dirty="0"/>
              <a:t>(Αν. Καθηγητής)-Διευθυντής Τομέα Φυσικής Συμπυκνωμένης Ύλης</a:t>
            </a:r>
          </a:p>
          <a:p>
            <a:r>
              <a:rPr lang="el-GR" b="1" dirty="0"/>
              <a:t>Κουτσοκέρας Λουκάς </a:t>
            </a:r>
            <a:r>
              <a:rPr lang="el-GR" dirty="0"/>
              <a:t>(</a:t>
            </a:r>
            <a:r>
              <a:rPr lang="el-GR" dirty="0" err="1"/>
              <a:t>Επ</a:t>
            </a:r>
            <a:r>
              <a:rPr lang="el-GR" dirty="0"/>
              <a:t>. Καθηγητής)</a:t>
            </a:r>
          </a:p>
          <a:p>
            <a:r>
              <a:rPr lang="el-GR" b="1" dirty="0" err="1"/>
              <a:t>Λελίδης</a:t>
            </a:r>
            <a:r>
              <a:rPr lang="el-GR" b="1" dirty="0"/>
              <a:t> Ιωάννης </a:t>
            </a:r>
            <a:r>
              <a:rPr lang="el-GR" dirty="0"/>
              <a:t>(Αν. Καθηγητής)</a:t>
            </a:r>
          </a:p>
          <a:p>
            <a:r>
              <a:rPr lang="el-GR" b="1" dirty="0" err="1"/>
              <a:t>Λυκοδήμος</a:t>
            </a:r>
            <a:r>
              <a:rPr lang="el-GR" b="1" dirty="0"/>
              <a:t> Βλάσιος </a:t>
            </a:r>
            <a:r>
              <a:rPr lang="el-GR" dirty="0"/>
              <a:t>(Αν. Καθηγητής)</a:t>
            </a:r>
          </a:p>
          <a:p>
            <a:r>
              <a:rPr lang="el-GR" b="1" dirty="0"/>
              <a:t>Μαυρόπουλος Φοίβος </a:t>
            </a:r>
            <a:r>
              <a:rPr lang="el-GR" dirty="0"/>
              <a:t>(Καθηγητής)</a:t>
            </a:r>
          </a:p>
          <a:p>
            <a:r>
              <a:rPr lang="el-GR" b="1" dirty="0" err="1"/>
              <a:t>Παπαθανασίου</a:t>
            </a:r>
            <a:r>
              <a:rPr lang="el-GR" b="1" dirty="0"/>
              <a:t> Αντώνιος </a:t>
            </a:r>
            <a:r>
              <a:rPr lang="el-GR" dirty="0"/>
              <a:t>(</a:t>
            </a:r>
            <a:r>
              <a:rPr lang="el-GR" dirty="0" err="1"/>
              <a:t>Επ</a:t>
            </a:r>
            <a:r>
              <a:rPr lang="el-GR" dirty="0"/>
              <a:t>. Καθηγητής)-Διευθυντής του Εργαστηρίου Φυσικής Στερεάς Κατάστασης</a:t>
            </a:r>
          </a:p>
          <a:p>
            <a:r>
              <a:rPr lang="el-GR" b="1" dirty="0" err="1"/>
              <a:t>Σακέλλης</a:t>
            </a:r>
            <a:r>
              <a:rPr lang="el-GR" b="1" dirty="0"/>
              <a:t> Ηλίας </a:t>
            </a:r>
            <a:r>
              <a:rPr lang="el-GR" dirty="0"/>
              <a:t>(</a:t>
            </a:r>
            <a:r>
              <a:rPr lang="el-GR" dirty="0" err="1"/>
              <a:t>Επ</a:t>
            </a:r>
            <a:r>
              <a:rPr lang="el-GR" dirty="0"/>
              <a:t>. Καθηγητής)</a:t>
            </a:r>
            <a:endParaRPr lang="en-US" dirty="0"/>
          </a:p>
          <a:p>
            <a:r>
              <a:rPr lang="el-GR" b="1" dirty="0"/>
              <a:t>Σαρλής Νικόλαος </a:t>
            </a:r>
            <a:r>
              <a:rPr lang="el-GR" dirty="0"/>
              <a:t>(Καθηγητής)</a:t>
            </a:r>
          </a:p>
          <a:p>
            <a:r>
              <a:rPr lang="el-GR" b="1" dirty="0" err="1"/>
              <a:t>Σιμσερίδης</a:t>
            </a:r>
            <a:r>
              <a:rPr lang="el-GR" b="1" dirty="0"/>
              <a:t> Κωσταντίνος </a:t>
            </a:r>
            <a:r>
              <a:rPr lang="el-GR" dirty="0"/>
              <a:t>(Αν. Καθηγητής)</a:t>
            </a:r>
            <a:endParaRPr lang="en-US" dirty="0"/>
          </a:p>
          <a:p>
            <a:r>
              <a:rPr lang="el-GR" b="1" dirty="0" err="1"/>
              <a:t>Σκορδάς</a:t>
            </a:r>
            <a:r>
              <a:rPr lang="el-GR" b="1" dirty="0"/>
              <a:t> Ευθύμιος </a:t>
            </a:r>
            <a:r>
              <a:rPr lang="el-GR" dirty="0"/>
              <a:t>(Αν. Καθηγητής)</a:t>
            </a:r>
          </a:p>
          <a:p>
            <a:r>
              <a:rPr lang="el-GR" b="1" dirty="0" err="1"/>
              <a:t>Σταμόπουλος</a:t>
            </a:r>
            <a:r>
              <a:rPr lang="el-GR" b="1" dirty="0"/>
              <a:t> Δημοσθένης </a:t>
            </a:r>
            <a:r>
              <a:rPr lang="el-GR" dirty="0"/>
              <a:t>(Αν. Καθηγητής)</a:t>
            </a:r>
          </a:p>
          <a:p>
            <a:r>
              <a:rPr lang="el-GR" b="1" dirty="0"/>
              <a:t>Στεφάνου Νικόλαος </a:t>
            </a:r>
            <a:r>
              <a:rPr lang="el-GR" dirty="0"/>
              <a:t>(Καθηγητής)</a:t>
            </a:r>
          </a:p>
          <a:p>
            <a:r>
              <a:rPr lang="el-GR" b="1" dirty="0" err="1"/>
              <a:t>Τσακμακίδης</a:t>
            </a:r>
            <a:r>
              <a:rPr lang="el-GR" b="1" dirty="0"/>
              <a:t> Κοσμάς </a:t>
            </a:r>
            <a:r>
              <a:rPr lang="el-GR" dirty="0"/>
              <a:t>(</a:t>
            </a:r>
            <a:r>
              <a:rPr lang="el-GR" dirty="0" err="1"/>
              <a:t>Επ</a:t>
            </a:r>
            <a:r>
              <a:rPr lang="el-GR" dirty="0"/>
              <a:t>. Καθηγητής)</a:t>
            </a:r>
          </a:p>
          <a:p>
            <a:r>
              <a:rPr lang="el-GR" b="1" dirty="0" err="1"/>
              <a:t>Φραντζεσκάκης</a:t>
            </a:r>
            <a:r>
              <a:rPr lang="el-GR" b="1" dirty="0"/>
              <a:t> Δημήτριος </a:t>
            </a:r>
            <a:r>
              <a:rPr lang="el-GR" dirty="0"/>
              <a:t>(Καθηγητής)</a:t>
            </a:r>
          </a:p>
          <a:p>
            <a:endParaRPr lang="el-GR" dirty="0"/>
          </a:p>
          <a:p>
            <a:endParaRPr lang="el-GR" dirty="0"/>
          </a:p>
        </p:txBody>
      </p:sp>
    </p:spTree>
    <p:extLst>
      <p:ext uri="{BB962C8B-B14F-4D97-AF65-F5344CB8AC3E}">
        <p14:creationId xmlns:p14="http://schemas.microsoft.com/office/powerpoint/2010/main" val="88801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Ομάδα 3">
            <a:extLst>
              <a:ext uri="{FF2B5EF4-FFF2-40B4-BE49-F238E27FC236}">
                <a16:creationId xmlns:a16="http://schemas.microsoft.com/office/drawing/2014/main" id="{33D89FF5-F6E4-55AF-BB67-D56A4D2D576C}"/>
              </a:ext>
            </a:extLst>
          </p:cNvPr>
          <p:cNvGrpSpPr/>
          <p:nvPr/>
        </p:nvGrpSpPr>
        <p:grpSpPr>
          <a:xfrm>
            <a:off x="950355" y="849526"/>
            <a:ext cx="10384558" cy="5817830"/>
            <a:chOff x="950355" y="849526"/>
            <a:chExt cx="10384558" cy="5817830"/>
          </a:xfrm>
        </p:grpSpPr>
        <p:pic>
          <p:nvPicPr>
            <p:cNvPr id="108546" name="Picture 2"/>
            <p:cNvPicPr>
              <a:picLocks noChangeAspect="1" noChangeArrowheads="1"/>
            </p:cNvPicPr>
            <p:nvPr/>
          </p:nvPicPr>
          <p:blipFill>
            <a:blip r:embed="rId2" cstate="print"/>
            <a:srcRect/>
            <a:stretch>
              <a:fillRect/>
            </a:stretch>
          </p:blipFill>
          <p:spPr bwMode="auto">
            <a:xfrm>
              <a:off x="4034231" y="849526"/>
              <a:ext cx="4608511" cy="3188308"/>
            </a:xfrm>
            <a:prstGeom prst="rect">
              <a:avLst/>
            </a:prstGeom>
            <a:noFill/>
            <a:ln w="9525">
              <a:noFill/>
              <a:miter lim="800000"/>
              <a:headEnd/>
              <a:tailEnd/>
            </a:ln>
          </p:spPr>
        </p:pic>
        <p:grpSp>
          <p:nvGrpSpPr>
            <p:cNvPr id="79" name="Group 78"/>
            <p:cNvGrpSpPr/>
            <p:nvPr/>
          </p:nvGrpSpPr>
          <p:grpSpPr>
            <a:xfrm>
              <a:off x="8601720" y="908721"/>
              <a:ext cx="2733193" cy="5112568"/>
              <a:chOff x="6444208" y="764704"/>
              <a:chExt cx="2733193" cy="5112568"/>
            </a:xfrm>
          </p:grpSpPr>
          <p:sp>
            <p:nvSpPr>
              <p:cNvPr id="10" name="Text Box 4"/>
              <p:cNvSpPr txBox="1">
                <a:spLocks noChangeArrowheads="1"/>
              </p:cNvSpPr>
              <p:nvPr/>
            </p:nvSpPr>
            <p:spPr bwMode="auto">
              <a:xfrm>
                <a:off x="7097509" y="764704"/>
                <a:ext cx="1875835" cy="461665"/>
              </a:xfrm>
              <a:prstGeom prst="rect">
                <a:avLst/>
              </a:prstGeom>
              <a:noFill/>
              <a:ln w="25400">
                <a:noFill/>
                <a:miter lim="800000"/>
                <a:headEnd/>
                <a:tailEnd/>
              </a:ln>
            </p:spPr>
            <p:txBody>
              <a:bodyPr wrap="none">
                <a:spAutoFit/>
              </a:bodyPr>
              <a:lstStyle/>
              <a:p>
                <a:pPr algn="ctr">
                  <a:defRPr/>
                </a:pPr>
                <a:r>
                  <a:rPr lang="en-US" sz="2400" dirty="0">
                    <a:solidFill>
                      <a:prstClr val="black"/>
                    </a:solidFill>
                    <a:latin typeface="Times New Roman" pitchFamily="18" charset="0"/>
                    <a:cs typeface="Times New Roman" pitchFamily="18" charset="0"/>
                  </a:rPr>
                  <a:t>Medical-MRI</a:t>
                </a:r>
              </a:p>
            </p:txBody>
          </p:sp>
          <p:grpSp>
            <p:nvGrpSpPr>
              <p:cNvPr id="11" name="Group 36">
                <a:extLst>
                  <a:ext uri="{FF2B5EF4-FFF2-40B4-BE49-F238E27FC236}">
                    <a16:creationId xmlns:a16="http://schemas.microsoft.com/office/drawing/2014/main" id="{C0E7000F-0D7C-426F-9C3F-FB6342EE3FD1}"/>
                  </a:ext>
                </a:extLst>
              </p:cNvPr>
              <p:cNvGrpSpPr>
                <a:grpSpLocks noChangeAspect="1"/>
              </p:cNvGrpSpPr>
              <p:nvPr/>
            </p:nvGrpSpPr>
            <p:grpSpPr>
              <a:xfrm>
                <a:off x="7102947" y="1219698"/>
                <a:ext cx="2012451" cy="1859490"/>
                <a:chOff x="-407472" y="5688393"/>
                <a:chExt cx="2378064" cy="2197313"/>
              </a:xfrm>
            </p:grpSpPr>
            <p:pic>
              <p:nvPicPr>
                <p:cNvPr id="18" name="Picture 17" descr="A red blob on a white surface&#10;&#10;Description automatically generated with low confidence">
                  <a:extLst>
                    <a:ext uri="{FF2B5EF4-FFF2-40B4-BE49-F238E27FC236}">
                      <a16:creationId xmlns:a16="http://schemas.microsoft.com/office/drawing/2014/main" id="{3FCA0D42-3C2F-4EC7-8D83-EA040A8030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0" b="47778"/>
                <a:stretch/>
              </p:blipFill>
              <p:spPr>
                <a:xfrm>
                  <a:off x="732895" y="6260434"/>
                  <a:ext cx="1237697" cy="1030988"/>
                </a:xfrm>
                <a:prstGeom prst="rect">
                  <a:avLst/>
                </a:prstGeom>
              </p:spPr>
            </p:pic>
            <p:pic>
              <p:nvPicPr>
                <p:cNvPr id="12" name="Picture 11" descr="A picture containing text, dog&#10;&#10;Description automatically generated">
                  <a:extLst>
                    <a:ext uri="{FF2B5EF4-FFF2-40B4-BE49-F238E27FC236}">
                      <a16:creationId xmlns:a16="http://schemas.microsoft.com/office/drawing/2014/main" id="{66B676A9-D581-4218-8594-71B4611A7F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32" t="19988" r="33225" b="33273"/>
                <a:stretch/>
              </p:blipFill>
              <p:spPr>
                <a:xfrm rot="5400000">
                  <a:off x="-972567" y="6253488"/>
                  <a:ext cx="2197313" cy="1067124"/>
                </a:xfrm>
                <a:prstGeom prst="rect">
                  <a:avLst/>
                </a:prstGeom>
              </p:spPr>
            </p:pic>
            <p:pic>
              <p:nvPicPr>
                <p:cNvPr id="13" name="Picture 12" descr="A red blob on a white surface&#10;&#10;Description automatically generated with low confidence">
                  <a:extLst>
                    <a:ext uri="{FF2B5EF4-FFF2-40B4-BE49-F238E27FC236}">
                      <a16:creationId xmlns:a16="http://schemas.microsoft.com/office/drawing/2014/main" id="{ED8F71BF-9E12-41C7-87D0-6AF6CF8921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380" b="47778"/>
                <a:stretch/>
              </p:blipFill>
              <p:spPr>
                <a:xfrm>
                  <a:off x="-50904" y="6694443"/>
                  <a:ext cx="273131" cy="227515"/>
                </a:xfrm>
                <a:prstGeom prst="rect">
                  <a:avLst/>
                </a:prstGeom>
              </p:spPr>
            </p:pic>
            <p:sp>
              <p:nvSpPr>
                <p:cNvPr id="14" name="Rectangle 13">
                  <a:extLst>
                    <a:ext uri="{FF2B5EF4-FFF2-40B4-BE49-F238E27FC236}">
                      <a16:creationId xmlns:a16="http://schemas.microsoft.com/office/drawing/2014/main" id="{CEA2BDAD-D4B0-4D1F-861B-7B3431EFF728}"/>
                    </a:ext>
                  </a:extLst>
                </p:cNvPr>
                <p:cNvSpPr/>
                <p:nvPr/>
              </p:nvSpPr>
              <p:spPr>
                <a:xfrm>
                  <a:off x="-78368" y="6665630"/>
                  <a:ext cx="324846" cy="266240"/>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alibri"/>
                  </a:endParaRPr>
                </a:p>
              </p:txBody>
            </p:sp>
            <p:cxnSp>
              <p:nvCxnSpPr>
                <p:cNvPr id="15" name="Straight Connector 14">
                  <a:extLst>
                    <a:ext uri="{FF2B5EF4-FFF2-40B4-BE49-F238E27FC236}">
                      <a16:creationId xmlns:a16="http://schemas.microsoft.com/office/drawing/2014/main" id="{37FBD951-ADD3-4D84-8E3E-5358CFFDE3C2}"/>
                    </a:ext>
                  </a:extLst>
                </p:cNvPr>
                <p:cNvCxnSpPr>
                  <a:cxnSpLocks/>
                </p:cNvCxnSpPr>
                <p:nvPr/>
              </p:nvCxnSpPr>
              <p:spPr>
                <a:xfrm flipH="1">
                  <a:off x="257040" y="6803392"/>
                  <a:ext cx="553024" cy="0"/>
                </a:xfrm>
                <a:prstGeom prst="line">
                  <a:avLst/>
                </a:prstGeom>
                <a:ln w="31750">
                  <a:solidFill>
                    <a:srgbClr val="FF0000"/>
                  </a:solidFill>
                  <a:prstDash val="sysDash"/>
                  <a:headEnd type="stealth" w="lg" len="lg"/>
                  <a:tailEnd type="none"/>
                </a:ln>
              </p:spPr>
              <p:style>
                <a:lnRef idx="1">
                  <a:schemeClr val="accent1"/>
                </a:lnRef>
                <a:fillRef idx="0">
                  <a:schemeClr val="accent1"/>
                </a:fillRef>
                <a:effectRef idx="0">
                  <a:schemeClr val="accent1"/>
                </a:effectRef>
                <a:fontRef idx="minor">
                  <a:schemeClr val="tx1"/>
                </a:fontRef>
              </p:style>
            </p:cxnSp>
          </p:grpSp>
          <p:grpSp>
            <p:nvGrpSpPr>
              <p:cNvPr id="28" name="Group 6">
                <a:extLst>
                  <a:ext uri="{FF2B5EF4-FFF2-40B4-BE49-F238E27FC236}">
                    <a16:creationId xmlns:a16="http://schemas.microsoft.com/office/drawing/2014/main" id="{DB2B0B24-F626-4A53-B247-9F2B517C702B}"/>
                  </a:ext>
                </a:extLst>
              </p:cNvPr>
              <p:cNvGrpSpPr/>
              <p:nvPr/>
            </p:nvGrpSpPr>
            <p:grpSpPr>
              <a:xfrm>
                <a:off x="6954992" y="3080047"/>
                <a:ext cx="2133741" cy="1871349"/>
                <a:chOff x="5601152" y="2496398"/>
                <a:chExt cx="3453204" cy="2772190"/>
              </a:xfrm>
            </p:grpSpPr>
            <p:grpSp>
              <p:nvGrpSpPr>
                <p:cNvPr id="29" name="Group 80">
                  <a:extLst>
                    <a:ext uri="{FF2B5EF4-FFF2-40B4-BE49-F238E27FC236}">
                      <a16:creationId xmlns:a16="http://schemas.microsoft.com/office/drawing/2014/main" id="{0DDE5BDC-A2EC-419E-B1DE-B4AA06A05593}"/>
                    </a:ext>
                  </a:extLst>
                </p:cNvPr>
                <p:cNvGrpSpPr>
                  <a:grpSpLocks noChangeAspect="1"/>
                </p:cNvGrpSpPr>
                <p:nvPr/>
              </p:nvGrpSpPr>
              <p:grpSpPr>
                <a:xfrm>
                  <a:off x="5601152" y="2496398"/>
                  <a:ext cx="3453204" cy="2772190"/>
                  <a:chOff x="-127577" y="1259521"/>
                  <a:chExt cx="4140001" cy="3323553"/>
                </a:xfrm>
              </p:grpSpPr>
              <p:grpSp>
                <p:nvGrpSpPr>
                  <p:cNvPr id="46" name="Group 81">
                    <a:extLst>
                      <a:ext uri="{FF2B5EF4-FFF2-40B4-BE49-F238E27FC236}">
                        <a16:creationId xmlns:a16="http://schemas.microsoft.com/office/drawing/2014/main" id="{3E5F1A9A-C81F-4AE6-A9DA-6EBBE2633095}"/>
                      </a:ext>
                    </a:extLst>
                  </p:cNvPr>
                  <p:cNvGrpSpPr>
                    <a:grpSpLocks noChangeAspect="1"/>
                  </p:cNvGrpSpPr>
                  <p:nvPr/>
                </p:nvGrpSpPr>
                <p:grpSpPr>
                  <a:xfrm>
                    <a:off x="178965" y="1703285"/>
                    <a:ext cx="3549671" cy="2592000"/>
                    <a:chOff x="1648280" y="2511554"/>
                    <a:chExt cx="3922411" cy="2864178"/>
                  </a:xfrm>
                </p:grpSpPr>
                <p:sp>
                  <p:nvSpPr>
                    <p:cNvPr id="50" name="Oval 43">
                      <a:extLst>
                        <a:ext uri="{FF2B5EF4-FFF2-40B4-BE49-F238E27FC236}">
                          <a16:creationId xmlns:a16="http://schemas.microsoft.com/office/drawing/2014/main" id="{75F56D50-DBAA-4D82-90A2-7BC3F02B3C8A}"/>
                        </a:ext>
                      </a:extLst>
                    </p:cNvPr>
                    <p:cNvSpPr>
                      <a:spLocks noChangeAspect="1" noChangeArrowheads="1"/>
                    </p:cNvSpPr>
                    <p:nvPr/>
                  </p:nvSpPr>
                  <p:spPr bwMode="auto">
                    <a:xfrm>
                      <a:off x="3864440" y="2614348"/>
                      <a:ext cx="1706251" cy="2742417"/>
                    </a:xfrm>
                    <a:prstGeom prst="ellipse">
                      <a:avLst/>
                    </a:prstGeom>
                    <a:solidFill>
                      <a:srgbClr val="DDDDDD"/>
                    </a:solidFill>
                    <a:ln w="9525">
                      <a:solidFill>
                        <a:srgbClr val="000000"/>
                      </a:solidFill>
                      <a:prstDash val="sysDot"/>
                      <a:round/>
                      <a:headEnd/>
                      <a:tailEnd/>
                    </a:ln>
                  </p:spPr>
                  <p:txBody>
                    <a:bodyPr/>
                    <a:lstStyle>
                      <a:lvl1pPr>
                        <a:spcBef>
                          <a:spcPts val="700"/>
                        </a:spcBef>
                        <a:buClr>
                          <a:srgbClr val="000000"/>
                        </a:buClr>
                        <a:buSzPct val="100000"/>
                        <a:buFont typeface="Times New Roman" panose="02020603050405020304" pitchFamily="18" charset="0"/>
                        <a:buChar char="•"/>
                        <a:defRPr sz="3200">
                          <a:solidFill>
                            <a:schemeClr val="tx1"/>
                          </a:solidFill>
                          <a:latin typeface="Times New Roman" panose="02020603050405020304" pitchFamily="18" charset="0"/>
                          <a:sym typeface="Times New Roman" panose="02020603050405020304" pitchFamily="18" charset="0"/>
                        </a:defRPr>
                      </a:lvl1pPr>
                      <a:lvl2pPr marL="742950" indent="-285750">
                        <a:spcBef>
                          <a:spcPts val="600"/>
                        </a:spcBef>
                        <a:buClr>
                          <a:srgbClr val="000000"/>
                        </a:buClr>
                        <a:buSzPct val="100000"/>
                        <a:buFont typeface="Times New Roman" panose="02020603050405020304" pitchFamily="18" charset="0"/>
                        <a:buChar char="–"/>
                        <a:defRPr sz="2800">
                          <a:solidFill>
                            <a:schemeClr val="tx1"/>
                          </a:solidFill>
                          <a:latin typeface="Times New Roman" panose="02020603050405020304" pitchFamily="18" charset="0"/>
                          <a:sym typeface="Times New Roman" panose="02020603050405020304" pitchFamily="18" charset="0"/>
                        </a:defRPr>
                      </a:lvl2pPr>
                      <a:lvl3pPr marL="1143000" indent="-228600">
                        <a:spcBef>
                          <a:spcPts val="500"/>
                        </a:spcBef>
                        <a:buClr>
                          <a:srgbClr val="000000"/>
                        </a:buClr>
                        <a:buSzPct val="100000"/>
                        <a:buFont typeface="Times New Roman" panose="02020603050405020304" pitchFamily="18" charset="0"/>
                        <a:buChar char="•"/>
                        <a:defRPr sz="2400">
                          <a:solidFill>
                            <a:schemeClr val="tx1"/>
                          </a:solidFill>
                          <a:latin typeface="Times New Roman" panose="02020603050405020304" pitchFamily="18" charset="0"/>
                          <a:sym typeface="Times New Roman" panose="02020603050405020304" pitchFamily="18" charset="0"/>
                        </a:defRPr>
                      </a:lvl3pPr>
                      <a:lvl4pPr marL="1600200" indent="-228600">
                        <a:spcBef>
                          <a:spcPts val="500"/>
                        </a:spcBef>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4pPr>
                      <a:lvl5pPr marL="2057400" indent="-228600">
                        <a:spcBef>
                          <a:spcPts val="500"/>
                        </a:spcBef>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9pPr>
                    </a:lstStyle>
                    <a:p>
                      <a:pPr>
                        <a:spcBef>
                          <a:spcPct val="0"/>
                        </a:spcBef>
                        <a:buClrTx/>
                        <a:buSzTx/>
                        <a:buNone/>
                        <a:defRPr/>
                      </a:pPr>
                      <a:endParaRPr lang="el-GR" altLang="en-US" sz="900" dirty="0">
                        <a:solidFill>
                          <a:srgbClr val="000000"/>
                        </a:solidFill>
                      </a:endParaRPr>
                    </a:p>
                  </p:txBody>
                </p:sp>
                <p:sp>
                  <p:nvSpPr>
                    <p:cNvPr id="51" name="Oval 44">
                      <a:extLst>
                        <a:ext uri="{FF2B5EF4-FFF2-40B4-BE49-F238E27FC236}">
                          <a16:creationId xmlns:a16="http://schemas.microsoft.com/office/drawing/2014/main" id="{4BD597CC-EC39-4D93-AF90-686AECE5D1B2}"/>
                        </a:ext>
                      </a:extLst>
                    </p:cNvPr>
                    <p:cNvSpPr>
                      <a:spLocks noChangeAspect="1" noChangeArrowheads="1"/>
                    </p:cNvSpPr>
                    <p:nvPr/>
                  </p:nvSpPr>
                  <p:spPr bwMode="auto">
                    <a:xfrm>
                      <a:off x="1648280" y="2614348"/>
                      <a:ext cx="1710735" cy="2742417"/>
                    </a:xfrm>
                    <a:prstGeom prst="ellipse">
                      <a:avLst/>
                    </a:prstGeom>
                    <a:solidFill>
                      <a:srgbClr val="DDDDDD"/>
                    </a:solidFill>
                    <a:ln w="9525">
                      <a:solidFill>
                        <a:srgbClr val="000000"/>
                      </a:solidFill>
                      <a:prstDash val="sysDot"/>
                      <a:round/>
                      <a:headEnd/>
                      <a:tailEnd/>
                    </a:ln>
                  </p:spPr>
                  <p:txBody>
                    <a:bodyPr/>
                    <a:lstStyle>
                      <a:lvl1pPr>
                        <a:spcBef>
                          <a:spcPts val="700"/>
                        </a:spcBef>
                        <a:buClr>
                          <a:srgbClr val="000000"/>
                        </a:buClr>
                        <a:buSzPct val="100000"/>
                        <a:buFont typeface="Times New Roman" panose="02020603050405020304" pitchFamily="18" charset="0"/>
                        <a:buChar char="•"/>
                        <a:defRPr sz="3200">
                          <a:solidFill>
                            <a:schemeClr val="tx1"/>
                          </a:solidFill>
                          <a:latin typeface="Times New Roman" panose="02020603050405020304" pitchFamily="18" charset="0"/>
                          <a:sym typeface="Times New Roman" panose="02020603050405020304" pitchFamily="18" charset="0"/>
                        </a:defRPr>
                      </a:lvl1pPr>
                      <a:lvl2pPr marL="742950" indent="-285750">
                        <a:spcBef>
                          <a:spcPts val="600"/>
                        </a:spcBef>
                        <a:buClr>
                          <a:srgbClr val="000000"/>
                        </a:buClr>
                        <a:buSzPct val="100000"/>
                        <a:buFont typeface="Times New Roman" panose="02020603050405020304" pitchFamily="18" charset="0"/>
                        <a:buChar char="–"/>
                        <a:defRPr sz="2800">
                          <a:solidFill>
                            <a:schemeClr val="tx1"/>
                          </a:solidFill>
                          <a:latin typeface="Times New Roman" panose="02020603050405020304" pitchFamily="18" charset="0"/>
                          <a:sym typeface="Times New Roman" panose="02020603050405020304" pitchFamily="18" charset="0"/>
                        </a:defRPr>
                      </a:lvl2pPr>
                      <a:lvl3pPr marL="1143000" indent="-228600">
                        <a:spcBef>
                          <a:spcPts val="500"/>
                        </a:spcBef>
                        <a:buClr>
                          <a:srgbClr val="000000"/>
                        </a:buClr>
                        <a:buSzPct val="100000"/>
                        <a:buFont typeface="Times New Roman" panose="02020603050405020304" pitchFamily="18" charset="0"/>
                        <a:buChar char="•"/>
                        <a:defRPr sz="2400">
                          <a:solidFill>
                            <a:schemeClr val="tx1"/>
                          </a:solidFill>
                          <a:latin typeface="Times New Roman" panose="02020603050405020304" pitchFamily="18" charset="0"/>
                          <a:sym typeface="Times New Roman" panose="02020603050405020304" pitchFamily="18" charset="0"/>
                        </a:defRPr>
                      </a:lvl3pPr>
                      <a:lvl4pPr marL="1600200" indent="-228600">
                        <a:spcBef>
                          <a:spcPts val="500"/>
                        </a:spcBef>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4pPr>
                      <a:lvl5pPr marL="2057400" indent="-228600">
                        <a:spcBef>
                          <a:spcPts val="500"/>
                        </a:spcBef>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9pPr>
                    </a:lstStyle>
                    <a:p>
                      <a:pPr>
                        <a:spcBef>
                          <a:spcPct val="0"/>
                        </a:spcBef>
                        <a:buClrTx/>
                        <a:buSzTx/>
                        <a:buNone/>
                        <a:defRPr/>
                      </a:pPr>
                      <a:endParaRPr lang="el-GR" altLang="en-US" sz="900" dirty="0">
                        <a:solidFill>
                          <a:srgbClr val="000000"/>
                        </a:solidFill>
                      </a:endParaRPr>
                    </a:p>
                  </p:txBody>
                </p:sp>
                <p:sp>
                  <p:nvSpPr>
                    <p:cNvPr id="52" name="Oval 45">
                      <a:extLst>
                        <a:ext uri="{FF2B5EF4-FFF2-40B4-BE49-F238E27FC236}">
                          <a16:creationId xmlns:a16="http://schemas.microsoft.com/office/drawing/2014/main" id="{A5AD14F1-F168-49AC-9AB5-25B88DEE0058}"/>
                        </a:ext>
                      </a:extLst>
                    </p:cNvPr>
                    <p:cNvSpPr>
                      <a:spLocks noChangeAspect="1" noChangeArrowheads="1"/>
                    </p:cNvSpPr>
                    <p:nvPr/>
                  </p:nvSpPr>
                  <p:spPr bwMode="auto">
                    <a:xfrm>
                      <a:off x="3219864" y="2511554"/>
                      <a:ext cx="781554" cy="759293"/>
                    </a:xfrm>
                    <a:prstGeom prst="ellipse">
                      <a:avLst/>
                    </a:prstGeom>
                    <a:solidFill>
                      <a:srgbClr val="00FF00">
                        <a:alpha val="50195"/>
                      </a:srgbClr>
                    </a:solidFill>
                    <a:ln w="9525">
                      <a:solidFill>
                        <a:srgbClr val="000000"/>
                      </a:solidFill>
                      <a:prstDash val="sysDot"/>
                      <a:round/>
                      <a:headEnd/>
                      <a:tailEnd/>
                    </a:ln>
                  </p:spPr>
                  <p:txBody>
                    <a:bodyPr/>
                    <a:lstStyle>
                      <a:lvl1pPr>
                        <a:spcBef>
                          <a:spcPts val="700"/>
                        </a:spcBef>
                        <a:buClr>
                          <a:srgbClr val="000000"/>
                        </a:buClr>
                        <a:buSzPct val="100000"/>
                        <a:buFont typeface="Times New Roman" panose="02020603050405020304" pitchFamily="18" charset="0"/>
                        <a:buChar char="•"/>
                        <a:defRPr sz="3200">
                          <a:solidFill>
                            <a:schemeClr val="tx1"/>
                          </a:solidFill>
                          <a:latin typeface="Times New Roman" panose="02020603050405020304" pitchFamily="18" charset="0"/>
                          <a:sym typeface="Times New Roman" panose="02020603050405020304" pitchFamily="18" charset="0"/>
                        </a:defRPr>
                      </a:lvl1pPr>
                      <a:lvl2pPr marL="742950" indent="-285750">
                        <a:spcBef>
                          <a:spcPts val="600"/>
                        </a:spcBef>
                        <a:buClr>
                          <a:srgbClr val="000000"/>
                        </a:buClr>
                        <a:buSzPct val="100000"/>
                        <a:buFont typeface="Times New Roman" panose="02020603050405020304" pitchFamily="18" charset="0"/>
                        <a:buChar char="–"/>
                        <a:defRPr sz="2800">
                          <a:solidFill>
                            <a:schemeClr val="tx1"/>
                          </a:solidFill>
                          <a:latin typeface="Times New Roman" panose="02020603050405020304" pitchFamily="18" charset="0"/>
                          <a:sym typeface="Times New Roman" panose="02020603050405020304" pitchFamily="18" charset="0"/>
                        </a:defRPr>
                      </a:lvl2pPr>
                      <a:lvl3pPr marL="1143000" indent="-228600">
                        <a:spcBef>
                          <a:spcPts val="500"/>
                        </a:spcBef>
                        <a:buClr>
                          <a:srgbClr val="000000"/>
                        </a:buClr>
                        <a:buSzPct val="100000"/>
                        <a:buFont typeface="Times New Roman" panose="02020603050405020304" pitchFamily="18" charset="0"/>
                        <a:buChar char="•"/>
                        <a:defRPr sz="2400">
                          <a:solidFill>
                            <a:schemeClr val="tx1"/>
                          </a:solidFill>
                          <a:latin typeface="Times New Roman" panose="02020603050405020304" pitchFamily="18" charset="0"/>
                          <a:sym typeface="Times New Roman" panose="02020603050405020304" pitchFamily="18" charset="0"/>
                        </a:defRPr>
                      </a:lvl3pPr>
                      <a:lvl4pPr marL="1600200" indent="-228600">
                        <a:spcBef>
                          <a:spcPts val="500"/>
                        </a:spcBef>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4pPr>
                      <a:lvl5pPr marL="2057400" indent="-228600">
                        <a:spcBef>
                          <a:spcPts val="500"/>
                        </a:spcBef>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9pPr>
                    </a:lstStyle>
                    <a:p>
                      <a:pPr>
                        <a:spcBef>
                          <a:spcPct val="0"/>
                        </a:spcBef>
                        <a:buClrTx/>
                        <a:buSzTx/>
                        <a:buNone/>
                        <a:defRPr/>
                      </a:pPr>
                      <a:endParaRPr lang="el-GR" altLang="en-US" sz="900">
                        <a:solidFill>
                          <a:srgbClr val="000000"/>
                        </a:solidFill>
                      </a:endParaRPr>
                    </a:p>
                  </p:txBody>
                </p:sp>
                <p:sp>
                  <p:nvSpPr>
                    <p:cNvPr id="53" name="Oval 46">
                      <a:extLst>
                        <a:ext uri="{FF2B5EF4-FFF2-40B4-BE49-F238E27FC236}">
                          <a16:creationId xmlns:a16="http://schemas.microsoft.com/office/drawing/2014/main" id="{5F643599-CD9F-475B-A45D-738B70076366}"/>
                        </a:ext>
                      </a:extLst>
                    </p:cNvPr>
                    <p:cNvSpPr>
                      <a:spLocks noChangeAspect="1" noChangeArrowheads="1"/>
                    </p:cNvSpPr>
                    <p:nvPr/>
                  </p:nvSpPr>
                  <p:spPr bwMode="auto">
                    <a:xfrm>
                      <a:off x="3219864" y="4616439"/>
                      <a:ext cx="781554" cy="759293"/>
                    </a:xfrm>
                    <a:prstGeom prst="ellipse">
                      <a:avLst/>
                    </a:prstGeom>
                    <a:solidFill>
                      <a:srgbClr val="00FF00">
                        <a:alpha val="50195"/>
                      </a:srgbClr>
                    </a:solidFill>
                    <a:ln w="9525">
                      <a:solidFill>
                        <a:srgbClr val="000000"/>
                      </a:solidFill>
                      <a:prstDash val="sysDot"/>
                      <a:round/>
                      <a:headEnd/>
                      <a:tailEnd/>
                    </a:ln>
                  </p:spPr>
                  <p:txBody>
                    <a:bodyPr/>
                    <a:lstStyle>
                      <a:lvl1pPr>
                        <a:spcBef>
                          <a:spcPts val="700"/>
                        </a:spcBef>
                        <a:buClr>
                          <a:srgbClr val="000000"/>
                        </a:buClr>
                        <a:buSzPct val="100000"/>
                        <a:buFont typeface="Times New Roman" panose="02020603050405020304" pitchFamily="18" charset="0"/>
                        <a:buChar char="•"/>
                        <a:defRPr sz="3200">
                          <a:solidFill>
                            <a:schemeClr val="tx1"/>
                          </a:solidFill>
                          <a:latin typeface="Times New Roman" panose="02020603050405020304" pitchFamily="18" charset="0"/>
                          <a:sym typeface="Times New Roman" panose="02020603050405020304" pitchFamily="18" charset="0"/>
                        </a:defRPr>
                      </a:lvl1pPr>
                      <a:lvl2pPr marL="742950" indent="-285750">
                        <a:spcBef>
                          <a:spcPts val="600"/>
                        </a:spcBef>
                        <a:buClr>
                          <a:srgbClr val="000000"/>
                        </a:buClr>
                        <a:buSzPct val="100000"/>
                        <a:buFont typeface="Times New Roman" panose="02020603050405020304" pitchFamily="18" charset="0"/>
                        <a:buChar char="–"/>
                        <a:defRPr sz="2800">
                          <a:solidFill>
                            <a:schemeClr val="tx1"/>
                          </a:solidFill>
                          <a:latin typeface="Times New Roman" panose="02020603050405020304" pitchFamily="18" charset="0"/>
                          <a:sym typeface="Times New Roman" panose="02020603050405020304" pitchFamily="18" charset="0"/>
                        </a:defRPr>
                      </a:lvl2pPr>
                      <a:lvl3pPr marL="1143000" indent="-228600">
                        <a:spcBef>
                          <a:spcPts val="500"/>
                        </a:spcBef>
                        <a:buClr>
                          <a:srgbClr val="000000"/>
                        </a:buClr>
                        <a:buSzPct val="100000"/>
                        <a:buFont typeface="Times New Roman" panose="02020603050405020304" pitchFamily="18" charset="0"/>
                        <a:buChar char="•"/>
                        <a:defRPr sz="2400">
                          <a:solidFill>
                            <a:schemeClr val="tx1"/>
                          </a:solidFill>
                          <a:latin typeface="Times New Roman" panose="02020603050405020304" pitchFamily="18" charset="0"/>
                          <a:sym typeface="Times New Roman" panose="02020603050405020304" pitchFamily="18" charset="0"/>
                        </a:defRPr>
                      </a:lvl3pPr>
                      <a:lvl4pPr marL="1600200" indent="-228600">
                        <a:spcBef>
                          <a:spcPts val="500"/>
                        </a:spcBef>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4pPr>
                      <a:lvl5pPr marL="2057400" indent="-228600">
                        <a:spcBef>
                          <a:spcPts val="500"/>
                        </a:spcBef>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9pPr>
                    </a:lstStyle>
                    <a:p>
                      <a:pPr>
                        <a:spcBef>
                          <a:spcPct val="0"/>
                        </a:spcBef>
                        <a:buClrTx/>
                        <a:buSzTx/>
                        <a:buNone/>
                        <a:defRPr/>
                      </a:pPr>
                      <a:endParaRPr lang="el-GR" altLang="en-US" sz="900">
                        <a:solidFill>
                          <a:srgbClr val="000000"/>
                        </a:solidFill>
                      </a:endParaRPr>
                    </a:p>
                  </p:txBody>
                </p:sp>
                <p:sp>
                  <p:nvSpPr>
                    <p:cNvPr id="54" name="Arc 49">
                      <a:extLst>
                        <a:ext uri="{FF2B5EF4-FFF2-40B4-BE49-F238E27FC236}">
                          <a16:creationId xmlns:a16="http://schemas.microsoft.com/office/drawing/2014/main" id="{1367B629-5CDD-4236-A146-06701942C388}"/>
                        </a:ext>
                      </a:extLst>
                    </p:cNvPr>
                    <p:cNvSpPr>
                      <a:spLocks noChangeAspect="1"/>
                    </p:cNvSpPr>
                    <p:nvPr/>
                  </p:nvSpPr>
                  <p:spPr bwMode="auto">
                    <a:xfrm>
                      <a:off x="3732380" y="3109929"/>
                      <a:ext cx="646068" cy="1655282"/>
                    </a:xfrm>
                    <a:custGeom>
                      <a:avLst/>
                      <a:gdLst>
                        <a:gd name="T0" fmla="*/ 0 w 36512"/>
                        <a:gd name="T1" fmla="*/ 3 h 43200"/>
                        <a:gd name="T2" fmla="*/ 0 w 36512"/>
                        <a:gd name="T3" fmla="*/ 21 h 43200"/>
                        <a:gd name="T4" fmla="*/ 0 w 36512"/>
                        <a:gd name="T5" fmla="*/ 12 h 43200"/>
                        <a:gd name="T6" fmla="*/ 0 60000 65536"/>
                        <a:gd name="T7" fmla="*/ 0 60000 65536"/>
                        <a:gd name="T8" fmla="*/ 0 60000 65536"/>
                        <a:gd name="T9" fmla="*/ 0 w 36512"/>
                        <a:gd name="T10" fmla="*/ 0 h 43200"/>
                        <a:gd name="T11" fmla="*/ 36512 w 36512"/>
                        <a:gd name="T12" fmla="*/ 43200 h 43200"/>
                      </a:gdLst>
                      <a:ahLst/>
                      <a:cxnLst>
                        <a:cxn ang="T6">
                          <a:pos x="T0" y="T1"/>
                        </a:cxn>
                        <a:cxn ang="T7">
                          <a:pos x="T2" y="T3"/>
                        </a:cxn>
                        <a:cxn ang="T8">
                          <a:pos x="T4" y="T5"/>
                        </a:cxn>
                      </a:cxnLst>
                      <a:rect l="T9" t="T10" r="T11" b="T12"/>
                      <a:pathLst>
                        <a:path w="36512" h="43200" fill="none" extrusionOk="0">
                          <a:moveTo>
                            <a:pt x="836" y="5216"/>
                          </a:moveTo>
                          <a:cubicBezTo>
                            <a:pt x="4753" y="1850"/>
                            <a:pt x="9747" y="-1"/>
                            <a:pt x="14912" y="0"/>
                          </a:cubicBezTo>
                          <a:cubicBezTo>
                            <a:pt x="26841" y="0"/>
                            <a:pt x="36512" y="9670"/>
                            <a:pt x="36512" y="21600"/>
                          </a:cubicBezTo>
                          <a:cubicBezTo>
                            <a:pt x="36512" y="33529"/>
                            <a:pt x="26841" y="43200"/>
                            <a:pt x="14912" y="43200"/>
                          </a:cubicBezTo>
                          <a:cubicBezTo>
                            <a:pt x="9358" y="43200"/>
                            <a:pt x="4018" y="41060"/>
                            <a:pt x="0" y="37226"/>
                          </a:cubicBezTo>
                        </a:path>
                        <a:path w="36512" h="43200" stroke="0" extrusionOk="0">
                          <a:moveTo>
                            <a:pt x="836" y="5216"/>
                          </a:moveTo>
                          <a:cubicBezTo>
                            <a:pt x="4753" y="1850"/>
                            <a:pt x="9747" y="-1"/>
                            <a:pt x="14912" y="0"/>
                          </a:cubicBezTo>
                          <a:cubicBezTo>
                            <a:pt x="26841" y="0"/>
                            <a:pt x="36512" y="9670"/>
                            <a:pt x="36512" y="21600"/>
                          </a:cubicBezTo>
                          <a:cubicBezTo>
                            <a:pt x="36512" y="33529"/>
                            <a:pt x="26841" y="43200"/>
                            <a:pt x="14912" y="43200"/>
                          </a:cubicBezTo>
                          <a:cubicBezTo>
                            <a:pt x="9358" y="43200"/>
                            <a:pt x="4018" y="41060"/>
                            <a:pt x="0" y="37226"/>
                          </a:cubicBezTo>
                          <a:lnTo>
                            <a:pt x="14912" y="21600"/>
                          </a:lnTo>
                          <a:lnTo>
                            <a:pt x="836" y="5216"/>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1350">
                        <a:solidFill>
                          <a:prstClr val="black"/>
                        </a:solidFill>
                        <a:latin typeface="Calibri"/>
                      </a:endParaRPr>
                    </a:p>
                  </p:txBody>
                </p:sp>
                <p:sp>
                  <p:nvSpPr>
                    <p:cNvPr id="55" name="Arc 50">
                      <a:extLst>
                        <a:ext uri="{FF2B5EF4-FFF2-40B4-BE49-F238E27FC236}">
                          <a16:creationId xmlns:a16="http://schemas.microsoft.com/office/drawing/2014/main" id="{A49050D5-580C-4747-BB06-F54B7D0170FD}"/>
                        </a:ext>
                      </a:extLst>
                    </p:cNvPr>
                    <p:cNvSpPr>
                      <a:spLocks noChangeAspect="1"/>
                    </p:cNvSpPr>
                    <p:nvPr/>
                  </p:nvSpPr>
                  <p:spPr bwMode="auto">
                    <a:xfrm>
                      <a:off x="3645543" y="2915791"/>
                      <a:ext cx="1167090" cy="2090002"/>
                    </a:xfrm>
                    <a:custGeom>
                      <a:avLst/>
                      <a:gdLst>
                        <a:gd name="T0" fmla="*/ 0 w 38966"/>
                        <a:gd name="T1" fmla="*/ 9 h 43200"/>
                        <a:gd name="T2" fmla="*/ 0 w 38966"/>
                        <a:gd name="T3" fmla="*/ 39 h 43200"/>
                        <a:gd name="T4" fmla="*/ 1 w 38966"/>
                        <a:gd name="T5" fmla="*/ 24 h 43200"/>
                        <a:gd name="T6" fmla="*/ 0 60000 65536"/>
                        <a:gd name="T7" fmla="*/ 0 60000 65536"/>
                        <a:gd name="T8" fmla="*/ 0 60000 65536"/>
                        <a:gd name="T9" fmla="*/ 0 w 38966"/>
                        <a:gd name="T10" fmla="*/ 0 h 43200"/>
                        <a:gd name="T11" fmla="*/ 38966 w 38966"/>
                        <a:gd name="T12" fmla="*/ 43200 h 43200"/>
                      </a:gdLst>
                      <a:ahLst/>
                      <a:cxnLst>
                        <a:cxn ang="T6">
                          <a:pos x="T0" y="T1"/>
                        </a:cxn>
                        <a:cxn ang="T7">
                          <a:pos x="T2" y="T3"/>
                        </a:cxn>
                        <a:cxn ang="T8">
                          <a:pos x="T4" y="T5"/>
                        </a:cxn>
                      </a:cxnLst>
                      <a:rect l="T9" t="T10" r="T11" b="T12"/>
                      <a:pathLst>
                        <a:path w="38966" h="43200" fill="none" extrusionOk="0">
                          <a:moveTo>
                            <a:pt x="446" y="8172"/>
                          </a:moveTo>
                          <a:cubicBezTo>
                            <a:pt x="4544" y="3009"/>
                            <a:pt x="10774" y="-1"/>
                            <a:pt x="17366" y="0"/>
                          </a:cubicBezTo>
                          <a:cubicBezTo>
                            <a:pt x="29295" y="0"/>
                            <a:pt x="38966" y="9670"/>
                            <a:pt x="38966" y="21600"/>
                          </a:cubicBezTo>
                          <a:cubicBezTo>
                            <a:pt x="38966" y="33529"/>
                            <a:pt x="29295" y="43200"/>
                            <a:pt x="17366" y="43200"/>
                          </a:cubicBezTo>
                          <a:cubicBezTo>
                            <a:pt x="10516" y="43200"/>
                            <a:pt x="4072" y="39951"/>
                            <a:pt x="-1" y="34444"/>
                          </a:cubicBezTo>
                        </a:path>
                        <a:path w="38966" h="43200" stroke="0" extrusionOk="0">
                          <a:moveTo>
                            <a:pt x="446" y="8172"/>
                          </a:moveTo>
                          <a:cubicBezTo>
                            <a:pt x="4544" y="3009"/>
                            <a:pt x="10774" y="-1"/>
                            <a:pt x="17366" y="0"/>
                          </a:cubicBezTo>
                          <a:cubicBezTo>
                            <a:pt x="29295" y="0"/>
                            <a:pt x="38966" y="9670"/>
                            <a:pt x="38966" y="21600"/>
                          </a:cubicBezTo>
                          <a:cubicBezTo>
                            <a:pt x="38966" y="33529"/>
                            <a:pt x="29295" y="43200"/>
                            <a:pt x="17366" y="43200"/>
                          </a:cubicBezTo>
                          <a:cubicBezTo>
                            <a:pt x="10516" y="43200"/>
                            <a:pt x="4072" y="39951"/>
                            <a:pt x="-1" y="34444"/>
                          </a:cubicBezTo>
                          <a:lnTo>
                            <a:pt x="17366" y="21600"/>
                          </a:lnTo>
                          <a:lnTo>
                            <a:pt x="446" y="8172"/>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1350">
                        <a:solidFill>
                          <a:prstClr val="black"/>
                        </a:solidFill>
                        <a:latin typeface="Calibri"/>
                      </a:endParaRPr>
                    </a:p>
                  </p:txBody>
                </p:sp>
                <p:sp>
                  <p:nvSpPr>
                    <p:cNvPr id="56" name="Arc 52">
                      <a:extLst>
                        <a:ext uri="{FF2B5EF4-FFF2-40B4-BE49-F238E27FC236}">
                          <a16:creationId xmlns:a16="http://schemas.microsoft.com/office/drawing/2014/main" id="{F3082AE7-32B3-49A5-8A3E-20092C2A6F35}"/>
                        </a:ext>
                      </a:extLst>
                    </p:cNvPr>
                    <p:cNvSpPr>
                      <a:spLocks noChangeAspect="1"/>
                    </p:cNvSpPr>
                    <p:nvPr/>
                  </p:nvSpPr>
                  <p:spPr bwMode="auto">
                    <a:xfrm rot="10800000">
                      <a:off x="2864010" y="3144762"/>
                      <a:ext cx="646068" cy="1655281"/>
                    </a:xfrm>
                    <a:custGeom>
                      <a:avLst/>
                      <a:gdLst>
                        <a:gd name="T0" fmla="*/ 0 w 36512"/>
                        <a:gd name="T1" fmla="*/ 3 h 43200"/>
                        <a:gd name="T2" fmla="*/ 0 w 36512"/>
                        <a:gd name="T3" fmla="*/ 21 h 43200"/>
                        <a:gd name="T4" fmla="*/ 0 w 36512"/>
                        <a:gd name="T5" fmla="*/ 12 h 43200"/>
                        <a:gd name="T6" fmla="*/ 0 60000 65536"/>
                        <a:gd name="T7" fmla="*/ 0 60000 65536"/>
                        <a:gd name="T8" fmla="*/ 0 60000 65536"/>
                        <a:gd name="T9" fmla="*/ 0 w 36512"/>
                        <a:gd name="T10" fmla="*/ 0 h 43200"/>
                        <a:gd name="T11" fmla="*/ 36512 w 36512"/>
                        <a:gd name="T12" fmla="*/ 43200 h 43200"/>
                      </a:gdLst>
                      <a:ahLst/>
                      <a:cxnLst>
                        <a:cxn ang="T6">
                          <a:pos x="T0" y="T1"/>
                        </a:cxn>
                        <a:cxn ang="T7">
                          <a:pos x="T2" y="T3"/>
                        </a:cxn>
                        <a:cxn ang="T8">
                          <a:pos x="T4" y="T5"/>
                        </a:cxn>
                      </a:cxnLst>
                      <a:rect l="T9" t="T10" r="T11" b="T12"/>
                      <a:pathLst>
                        <a:path w="36512" h="43200" fill="none" extrusionOk="0">
                          <a:moveTo>
                            <a:pt x="836" y="5216"/>
                          </a:moveTo>
                          <a:cubicBezTo>
                            <a:pt x="4753" y="1850"/>
                            <a:pt x="9747" y="-1"/>
                            <a:pt x="14912" y="0"/>
                          </a:cubicBezTo>
                          <a:cubicBezTo>
                            <a:pt x="26841" y="0"/>
                            <a:pt x="36512" y="9670"/>
                            <a:pt x="36512" y="21600"/>
                          </a:cubicBezTo>
                          <a:cubicBezTo>
                            <a:pt x="36512" y="33529"/>
                            <a:pt x="26841" y="43200"/>
                            <a:pt x="14912" y="43200"/>
                          </a:cubicBezTo>
                          <a:cubicBezTo>
                            <a:pt x="9358" y="43200"/>
                            <a:pt x="4018" y="41060"/>
                            <a:pt x="0" y="37226"/>
                          </a:cubicBezTo>
                        </a:path>
                        <a:path w="36512" h="43200" stroke="0" extrusionOk="0">
                          <a:moveTo>
                            <a:pt x="836" y="5216"/>
                          </a:moveTo>
                          <a:cubicBezTo>
                            <a:pt x="4753" y="1850"/>
                            <a:pt x="9747" y="-1"/>
                            <a:pt x="14912" y="0"/>
                          </a:cubicBezTo>
                          <a:cubicBezTo>
                            <a:pt x="26841" y="0"/>
                            <a:pt x="36512" y="9670"/>
                            <a:pt x="36512" y="21600"/>
                          </a:cubicBezTo>
                          <a:cubicBezTo>
                            <a:pt x="36512" y="33529"/>
                            <a:pt x="26841" y="43200"/>
                            <a:pt x="14912" y="43200"/>
                          </a:cubicBezTo>
                          <a:cubicBezTo>
                            <a:pt x="9358" y="43200"/>
                            <a:pt x="4018" y="41060"/>
                            <a:pt x="0" y="37226"/>
                          </a:cubicBezTo>
                          <a:lnTo>
                            <a:pt x="14912" y="21600"/>
                          </a:lnTo>
                          <a:lnTo>
                            <a:pt x="836" y="5216"/>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1350">
                        <a:solidFill>
                          <a:prstClr val="black"/>
                        </a:solidFill>
                        <a:latin typeface="Calibri"/>
                      </a:endParaRPr>
                    </a:p>
                  </p:txBody>
                </p:sp>
                <p:sp>
                  <p:nvSpPr>
                    <p:cNvPr id="57" name="Arc 53">
                      <a:extLst>
                        <a:ext uri="{FF2B5EF4-FFF2-40B4-BE49-F238E27FC236}">
                          <a16:creationId xmlns:a16="http://schemas.microsoft.com/office/drawing/2014/main" id="{5F6A5A4C-00D3-4C49-8EEC-30697DB0685C}"/>
                        </a:ext>
                      </a:extLst>
                    </p:cNvPr>
                    <p:cNvSpPr>
                      <a:spLocks noChangeAspect="1"/>
                    </p:cNvSpPr>
                    <p:nvPr/>
                  </p:nvSpPr>
                  <p:spPr bwMode="auto">
                    <a:xfrm rot="10800000">
                      <a:off x="2429825" y="2904180"/>
                      <a:ext cx="1167090" cy="2090002"/>
                    </a:xfrm>
                    <a:custGeom>
                      <a:avLst/>
                      <a:gdLst>
                        <a:gd name="T0" fmla="*/ 0 w 38966"/>
                        <a:gd name="T1" fmla="*/ 9 h 43200"/>
                        <a:gd name="T2" fmla="*/ 0 w 38966"/>
                        <a:gd name="T3" fmla="*/ 39 h 43200"/>
                        <a:gd name="T4" fmla="*/ 1 w 38966"/>
                        <a:gd name="T5" fmla="*/ 24 h 43200"/>
                        <a:gd name="T6" fmla="*/ 0 60000 65536"/>
                        <a:gd name="T7" fmla="*/ 0 60000 65536"/>
                        <a:gd name="T8" fmla="*/ 0 60000 65536"/>
                        <a:gd name="T9" fmla="*/ 0 w 38966"/>
                        <a:gd name="T10" fmla="*/ 0 h 43200"/>
                        <a:gd name="T11" fmla="*/ 38966 w 38966"/>
                        <a:gd name="T12" fmla="*/ 43200 h 43200"/>
                      </a:gdLst>
                      <a:ahLst/>
                      <a:cxnLst>
                        <a:cxn ang="T6">
                          <a:pos x="T0" y="T1"/>
                        </a:cxn>
                        <a:cxn ang="T7">
                          <a:pos x="T2" y="T3"/>
                        </a:cxn>
                        <a:cxn ang="T8">
                          <a:pos x="T4" y="T5"/>
                        </a:cxn>
                      </a:cxnLst>
                      <a:rect l="T9" t="T10" r="T11" b="T12"/>
                      <a:pathLst>
                        <a:path w="38966" h="43200" fill="none" extrusionOk="0">
                          <a:moveTo>
                            <a:pt x="446" y="8172"/>
                          </a:moveTo>
                          <a:cubicBezTo>
                            <a:pt x="4544" y="3009"/>
                            <a:pt x="10774" y="-1"/>
                            <a:pt x="17366" y="0"/>
                          </a:cubicBezTo>
                          <a:cubicBezTo>
                            <a:pt x="29295" y="0"/>
                            <a:pt x="38966" y="9670"/>
                            <a:pt x="38966" y="21600"/>
                          </a:cubicBezTo>
                          <a:cubicBezTo>
                            <a:pt x="38966" y="33529"/>
                            <a:pt x="29295" y="43200"/>
                            <a:pt x="17366" y="43200"/>
                          </a:cubicBezTo>
                          <a:cubicBezTo>
                            <a:pt x="10516" y="43200"/>
                            <a:pt x="4072" y="39951"/>
                            <a:pt x="-1" y="34444"/>
                          </a:cubicBezTo>
                        </a:path>
                        <a:path w="38966" h="43200" stroke="0" extrusionOk="0">
                          <a:moveTo>
                            <a:pt x="446" y="8172"/>
                          </a:moveTo>
                          <a:cubicBezTo>
                            <a:pt x="4544" y="3009"/>
                            <a:pt x="10774" y="-1"/>
                            <a:pt x="17366" y="0"/>
                          </a:cubicBezTo>
                          <a:cubicBezTo>
                            <a:pt x="29295" y="0"/>
                            <a:pt x="38966" y="9670"/>
                            <a:pt x="38966" y="21600"/>
                          </a:cubicBezTo>
                          <a:cubicBezTo>
                            <a:pt x="38966" y="33529"/>
                            <a:pt x="29295" y="43200"/>
                            <a:pt x="17366" y="43200"/>
                          </a:cubicBezTo>
                          <a:cubicBezTo>
                            <a:pt x="10516" y="43200"/>
                            <a:pt x="4072" y="39951"/>
                            <a:pt x="-1" y="34444"/>
                          </a:cubicBezTo>
                          <a:lnTo>
                            <a:pt x="17366" y="21600"/>
                          </a:lnTo>
                          <a:lnTo>
                            <a:pt x="446" y="8172"/>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1350">
                        <a:solidFill>
                          <a:prstClr val="black"/>
                        </a:solidFill>
                        <a:latin typeface="Calibri"/>
                      </a:endParaRPr>
                    </a:p>
                  </p:txBody>
                </p:sp>
                <p:sp>
                  <p:nvSpPr>
                    <p:cNvPr id="58" name="Line 54">
                      <a:extLst>
                        <a:ext uri="{FF2B5EF4-FFF2-40B4-BE49-F238E27FC236}">
                          <a16:creationId xmlns:a16="http://schemas.microsoft.com/office/drawing/2014/main" id="{74B1F9D1-B19B-4E10-9070-666125ED7C89}"/>
                        </a:ext>
                      </a:extLst>
                    </p:cNvPr>
                    <p:cNvSpPr>
                      <a:spLocks noChangeAspect="1" noChangeShapeType="1"/>
                    </p:cNvSpPr>
                    <p:nvPr/>
                  </p:nvSpPr>
                  <p:spPr bwMode="auto">
                    <a:xfrm>
                      <a:off x="4378448" y="3797307"/>
                      <a:ext cx="0" cy="334400"/>
                    </a:xfrm>
                    <a:prstGeom prst="line">
                      <a:avLst/>
                    </a:prstGeom>
                    <a:noFill/>
                    <a:ln w="9525">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en-GB" sz="1350">
                        <a:solidFill>
                          <a:prstClr val="black"/>
                        </a:solidFill>
                        <a:latin typeface="Calibri"/>
                      </a:endParaRPr>
                    </a:p>
                  </p:txBody>
                </p:sp>
                <p:sp>
                  <p:nvSpPr>
                    <p:cNvPr id="59" name="Line 55">
                      <a:extLst>
                        <a:ext uri="{FF2B5EF4-FFF2-40B4-BE49-F238E27FC236}">
                          <a16:creationId xmlns:a16="http://schemas.microsoft.com/office/drawing/2014/main" id="{0A6E2583-6AB3-4CF8-9E31-653987EA1867}"/>
                        </a:ext>
                      </a:extLst>
                    </p:cNvPr>
                    <p:cNvSpPr>
                      <a:spLocks noChangeAspect="1" noChangeShapeType="1"/>
                    </p:cNvSpPr>
                    <p:nvPr/>
                  </p:nvSpPr>
                  <p:spPr bwMode="auto">
                    <a:xfrm>
                      <a:off x="4812633" y="3793993"/>
                      <a:ext cx="0" cy="334400"/>
                    </a:xfrm>
                    <a:prstGeom prst="line">
                      <a:avLst/>
                    </a:prstGeom>
                    <a:noFill/>
                    <a:ln w="9525">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en-GB" sz="1350">
                        <a:solidFill>
                          <a:prstClr val="black"/>
                        </a:solidFill>
                        <a:latin typeface="Calibri"/>
                      </a:endParaRPr>
                    </a:p>
                  </p:txBody>
                </p:sp>
                <p:sp>
                  <p:nvSpPr>
                    <p:cNvPr id="60" name="Line 56">
                      <a:extLst>
                        <a:ext uri="{FF2B5EF4-FFF2-40B4-BE49-F238E27FC236}">
                          <a16:creationId xmlns:a16="http://schemas.microsoft.com/office/drawing/2014/main" id="{4E4C45A3-B6DD-409A-A842-C79F99033608}"/>
                        </a:ext>
                      </a:extLst>
                    </p:cNvPr>
                    <p:cNvSpPr>
                      <a:spLocks noChangeAspect="1" noChangeShapeType="1"/>
                    </p:cNvSpPr>
                    <p:nvPr/>
                  </p:nvSpPr>
                  <p:spPr bwMode="auto">
                    <a:xfrm>
                      <a:off x="2867483" y="3768176"/>
                      <a:ext cx="0" cy="365058"/>
                    </a:xfrm>
                    <a:prstGeom prst="line">
                      <a:avLst/>
                    </a:prstGeom>
                    <a:noFill/>
                    <a:ln w="9525">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en-GB" sz="1350">
                        <a:solidFill>
                          <a:prstClr val="black"/>
                        </a:solidFill>
                        <a:latin typeface="Calibri"/>
                      </a:endParaRPr>
                    </a:p>
                  </p:txBody>
                </p:sp>
                <p:sp>
                  <p:nvSpPr>
                    <p:cNvPr id="61" name="Line 57">
                      <a:extLst>
                        <a:ext uri="{FF2B5EF4-FFF2-40B4-BE49-F238E27FC236}">
                          <a16:creationId xmlns:a16="http://schemas.microsoft.com/office/drawing/2014/main" id="{7AE234D8-D5B0-4253-B091-2C450FC9450D}"/>
                        </a:ext>
                      </a:extLst>
                    </p:cNvPr>
                    <p:cNvSpPr>
                      <a:spLocks noChangeAspect="1" noChangeShapeType="1"/>
                    </p:cNvSpPr>
                    <p:nvPr/>
                  </p:nvSpPr>
                  <p:spPr bwMode="auto">
                    <a:xfrm>
                      <a:off x="2433298" y="3800089"/>
                      <a:ext cx="0" cy="328475"/>
                    </a:xfrm>
                    <a:prstGeom prst="line">
                      <a:avLst/>
                    </a:prstGeom>
                    <a:noFill/>
                    <a:ln w="9525">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en-GB" sz="1350">
                        <a:solidFill>
                          <a:prstClr val="black"/>
                        </a:solidFill>
                        <a:latin typeface="Calibri"/>
                      </a:endParaRPr>
                    </a:p>
                  </p:txBody>
                </p:sp>
                <p:sp>
                  <p:nvSpPr>
                    <p:cNvPr id="62" name="Oval 58">
                      <a:extLst>
                        <a:ext uri="{FF2B5EF4-FFF2-40B4-BE49-F238E27FC236}">
                          <a16:creationId xmlns:a16="http://schemas.microsoft.com/office/drawing/2014/main" id="{FEE84942-F298-460A-BDE5-E9E26AF78EA5}"/>
                        </a:ext>
                      </a:extLst>
                    </p:cNvPr>
                    <p:cNvSpPr>
                      <a:spLocks noChangeAspect="1" noChangeArrowheads="1"/>
                    </p:cNvSpPr>
                    <p:nvPr/>
                  </p:nvSpPr>
                  <p:spPr bwMode="auto">
                    <a:xfrm>
                      <a:off x="2989230" y="3308935"/>
                      <a:ext cx="1251188" cy="1260969"/>
                    </a:xfrm>
                    <a:prstGeom prst="ellipse">
                      <a:avLst/>
                    </a:prstGeom>
                    <a:gradFill rotWithShape="0">
                      <a:gsLst>
                        <a:gs pos="0">
                          <a:srgbClr val="0000FF"/>
                        </a:gs>
                        <a:gs pos="100000">
                          <a:srgbClr val="FF0000"/>
                        </a:gs>
                      </a:gsLst>
                      <a:lin ang="5400000" scaled="1"/>
                    </a:gradFill>
                    <a:ln w="9525">
                      <a:solidFill>
                        <a:srgbClr val="000000"/>
                      </a:solidFill>
                      <a:round/>
                      <a:headEnd/>
                      <a:tailEnd/>
                    </a:ln>
                  </p:spPr>
                  <p:txBody>
                    <a:bodyPr/>
                    <a:lstStyle>
                      <a:lvl1pPr>
                        <a:spcBef>
                          <a:spcPts val="700"/>
                        </a:spcBef>
                        <a:buClr>
                          <a:srgbClr val="000000"/>
                        </a:buClr>
                        <a:buSzPct val="100000"/>
                        <a:buFont typeface="Times New Roman" panose="02020603050405020304" pitchFamily="18" charset="0"/>
                        <a:buChar char="•"/>
                        <a:defRPr sz="3200">
                          <a:solidFill>
                            <a:schemeClr val="tx1"/>
                          </a:solidFill>
                          <a:latin typeface="Times New Roman" panose="02020603050405020304" pitchFamily="18" charset="0"/>
                          <a:sym typeface="Times New Roman" panose="02020603050405020304" pitchFamily="18" charset="0"/>
                        </a:defRPr>
                      </a:lvl1pPr>
                      <a:lvl2pPr marL="742950" indent="-285750">
                        <a:spcBef>
                          <a:spcPts val="600"/>
                        </a:spcBef>
                        <a:buClr>
                          <a:srgbClr val="000000"/>
                        </a:buClr>
                        <a:buSzPct val="100000"/>
                        <a:buFont typeface="Times New Roman" panose="02020603050405020304" pitchFamily="18" charset="0"/>
                        <a:buChar char="–"/>
                        <a:defRPr sz="2800">
                          <a:solidFill>
                            <a:schemeClr val="tx1"/>
                          </a:solidFill>
                          <a:latin typeface="Times New Roman" panose="02020603050405020304" pitchFamily="18" charset="0"/>
                          <a:sym typeface="Times New Roman" panose="02020603050405020304" pitchFamily="18" charset="0"/>
                        </a:defRPr>
                      </a:lvl2pPr>
                      <a:lvl3pPr marL="1143000" indent="-228600">
                        <a:spcBef>
                          <a:spcPts val="500"/>
                        </a:spcBef>
                        <a:buClr>
                          <a:srgbClr val="000000"/>
                        </a:buClr>
                        <a:buSzPct val="100000"/>
                        <a:buFont typeface="Times New Roman" panose="02020603050405020304" pitchFamily="18" charset="0"/>
                        <a:buChar char="•"/>
                        <a:defRPr sz="2400">
                          <a:solidFill>
                            <a:schemeClr val="tx1"/>
                          </a:solidFill>
                          <a:latin typeface="Times New Roman" panose="02020603050405020304" pitchFamily="18" charset="0"/>
                          <a:sym typeface="Times New Roman" panose="02020603050405020304" pitchFamily="18" charset="0"/>
                        </a:defRPr>
                      </a:lvl3pPr>
                      <a:lvl4pPr marL="1600200" indent="-228600">
                        <a:spcBef>
                          <a:spcPts val="500"/>
                        </a:spcBef>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4pPr>
                      <a:lvl5pPr marL="2057400" indent="-228600">
                        <a:spcBef>
                          <a:spcPts val="500"/>
                        </a:spcBef>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chemeClr val="tx1"/>
                          </a:solidFill>
                          <a:latin typeface="Times New Roman" panose="02020603050405020304" pitchFamily="18" charset="0"/>
                          <a:sym typeface="Times New Roman" panose="02020603050405020304" pitchFamily="18" charset="0"/>
                        </a:defRPr>
                      </a:lvl9pPr>
                    </a:lstStyle>
                    <a:p>
                      <a:pPr>
                        <a:spcBef>
                          <a:spcPct val="0"/>
                        </a:spcBef>
                        <a:buClrTx/>
                        <a:buSzTx/>
                        <a:buNone/>
                        <a:defRPr/>
                      </a:pPr>
                      <a:endParaRPr lang="el-GR" altLang="en-US" sz="900">
                        <a:solidFill>
                          <a:srgbClr val="000000"/>
                        </a:solidFill>
                      </a:endParaRPr>
                    </a:p>
                  </p:txBody>
                </p:sp>
                <p:sp>
                  <p:nvSpPr>
                    <p:cNvPr id="63" name="Line 59">
                      <a:extLst>
                        <a:ext uri="{FF2B5EF4-FFF2-40B4-BE49-F238E27FC236}">
                          <a16:creationId xmlns:a16="http://schemas.microsoft.com/office/drawing/2014/main" id="{2DD2F83D-E2C1-4278-B837-22B27930DEB3}"/>
                        </a:ext>
                      </a:extLst>
                    </p:cNvPr>
                    <p:cNvSpPr>
                      <a:spLocks noChangeAspect="1" noChangeShapeType="1"/>
                    </p:cNvSpPr>
                    <p:nvPr/>
                  </p:nvSpPr>
                  <p:spPr bwMode="auto">
                    <a:xfrm flipV="1">
                      <a:off x="3618910" y="3583039"/>
                      <a:ext cx="0" cy="700539"/>
                    </a:xfrm>
                    <a:prstGeom prst="line">
                      <a:avLst/>
                    </a:prstGeom>
                    <a:noFill/>
                    <a:ln w="34925">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en-GB" sz="1350">
                        <a:solidFill>
                          <a:prstClr val="black"/>
                        </a:solidFill>
                        <a:latin typeface="Calibri"/>
                      </a:endParaRPr>
                    </a:p>
                  </p:txBody>
                </p:sp>
                <p:sp>
                  <p:nvSpPr>
                    <p:cNvPr id="64" name="TextBox 63">
                      <a:extLst>
                        <a:ext uri="{FF2B5EF4-FFF2-40B4-BE49-F238E27FC236}">
                          <a16:creationId xmlns:a16="http://schemas.microsoft.com/office/drawing/2014/main" id="{1C85FF9A-A56A-4D95-A19E-FF4728316535}"/>
                        </a:ext>
                      </a:extLst>
                    </p:cNvPr>
                    <p:cNvSpPr txBox="1"/>
                    <p:nvPr/>
                  </p:nvSpPr>
                  <p:spPr>
                    <a:xfrm>
                      <a:off x="3108495" y="3830342"/>
                      <a:ext cx="470847" cy="664417"/>
                    </a:xfrm>
                    <a:prstGeom prst="rect">
                      <a:avLst/>
                    </a:prstGeom>
                    <a:noFill/>
                  </p:spPr>
                  <p:txBody>
                    <a:bodyPr wrap="square" rtlCol="0">
                      <a:spAutoFit/>
                    </a:bodyPr>
                    <a:lstStyle/>
                    <a:p>
                      <a:pPr>
                        <a:defRPr/>
                      </a:pPr>
                      <a:r>
                        <a:rPr lang="en-US" sz="1600" dirty="0">
                          <a:solidFill>
                            <a:prstClr val="black"/>
                          </a:solidFill>
                          <a:latin typeface="Times New Roman" panose="02020603050405020304" pitchFamily="18" charset="0"/>
                          <a:cs typeface="Times New Roman" panose="02020603050405020304" pitchFamily="18" charset="0"/>
                        </a:rPr>
                        <a:t>0</a:t>
                      </a:r>
                      <a:endParaRPr lang="en-GB" sz="1600" dirty="0">
                        <a:solidFill>
                          <a:prstClr val="black"/>
                        </a:solidFill>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52A8BE0F-9FBE-4984-BF73-8428D02383B6}"/>
                        </a:ext>
                      </a:extLst>
                    </p:cNvPr>
                    <p:cNvSpPr txBox="1"/>
                    <p:nvPr/>
                  </p:nvSpPr>
                  <p:spPr>
                    <a:xfrm>
                      <a:off x="2818550" y="3448920"/>
                      <a:ext cx="938701" cy="664417"/>
                    </a:xfrm>
                    <a:prstGeom prst="rect">
                      <a:avLst/>
                    </a:prstGeom>
                    <a:noFill/>
                  </p:spPr>
                  <p:txBody>
                    <a:bodyPr wrap="square" rtlCol="0">
                      <a:spAutoFit/>
                    </a:bodyPr>
                    <a:lstStyle/>
                    <a:p>
                      <a:pPr>
                        <a:defRPr/>
                      </a:pPr>
                      <a:r>
                        <a:rPr lang="en-US" sz="1600" b="1" dirty="0">
                          <a:solidFill>
                            <a:prstClr val="black"/>
                          </a:solidFill>
                          <a:latin typeface="Times New Roman" panose="02020603050405020304" pitchFamily="18" charset="0"/>
                          <a:cs typeface="Times New Roman" panose="02020603050405020304" pitchFamily="18" charset="0"/>
                        </a:rPr>
                        <a:t>M</a:t>
                      </a:r>
                      <a:endParaRPr lang="en-GB" sz="1600" dirty="0">
                        <a:solidFill>
                          <a:prstClr val="black"/>
                        </a:solidFill>
                        <a:latin typeface="Times New Roman" panose="02020603050405020304" pitchFamily="18" charset="0"/>
                        <a:cs typeface="Times New Roman" panose="02020603050405020304" pitchFamily="18" charset="0"/>
                      </a:endParaRPr>
                    </a:p>
                  </p:txBody>
                </p:sp>
                <p:cxnSp>
                  <p:nvCxnSpPr>
                    <p:cNvPr id="66" name="Straight Arrow Connector 65">
                      <a:extLst>
                        <a:ext uri="{FF2B5EF4-FFF2-40B4-BE49-F238E27FC236}">
                          <a16:creationId xmlns:a16="http://schemas.microsoft.com/office/drawing/2014/main" id="{F3181E28-F6E3-4A84-B1D0-793151BA8731}"/>
                        </a:ext>
                      </a:extLst>
                    </p:cNvPr>
                    <p:cNvCxnSpPr>
                      <a:cxnSpLocks/>
                      <a:endCxn id="62" idx="5"/>
                    </p:cNvCxnSpPr>
                    <p:nvPr/>
                  </p:nvCxnSpPr>
                  <p:spPr>
                    <a:xfrm>
                      <a:off x="3629253" y="3978695"/>
                      <a:ext cx="427932" cy="406543"/>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38DC811-5FB2-47E4-A63F-9C7BBD07C83C}"/>
                        </a:ext>
                      </a:extLst>
                    </p:cNvPr>
                    <p:cNvSpPr txBox="1"/>
                    <p:nvPr/>
                  </p:nvSpPr>
                  <p:spPr>
                    <a:xfrm>
                      <a:off x="3781244" y="3814022"/>
                      <a:ext cx="412513" cy="664417"/>
                    </a:xfrm>
                    <a:prstGeom prst="rect">
                      <a:avLst/>
                    </a:prstGeom>
                    <a:noFill/>
                  </p:spPr>
                  <p:txBody>
                    <a:bodyPr wrap="square" rtlCol="0">
                      <a:spAutoFit/>
                    </a:bodyPr>
                    <a:lstStyle/>
                    <a:p>
                      <a:pPr>
                        <a:defRPr/>
                      </a:pPr>
                      <a:r>
                        <a:rPr lang="en-US" sz="1600" dirty="0">
                          <a:solidFill>
                            <a:prstClr val="black"/>
                          </a:solidFill>
                          <a:latin typeface="Times New Roman" panose="02020603050405020304" pitchFamily="18" charset="0"/>
                          <a:cs typeface="Times New Roman" panose="02020603050405020304" pitchFamily="18" charset="0"/>
                        </a:rPr>
                        <a:t>a</a:t>
                      </a:r>
                      <a:endParaRPr lang="en-GB" sz="1600" dirty="0">
                        <a:solidFill>
                          <a:prstClr val="black"/>
                        </a:solidFill>
                        <a:latin typeface="Times New Roman" panose="02020603050405020304" pitchFamily="18" charset="0"/>
                        <a:cs typeface="Times New Roman" panose="02020603050405020304" pitchFamily="18" charset="0"/>
                      </a:endParaRPr>
                    </a:p>
                  </p:txBody>
                </p:sp>
                <p:sp>
                  <p:nvSpPr>
                    <p:cNvPr id="68" name="Line 56">
                      <a:extLst>
                        <a:ext uri="{FF2B5EF4-FFF2-40B4-BE49-F238E27FC236}">
                          <a16:creationId xmlns:a16="http://schemas.microsoft.com/office/drawing/2014/main" id="{0C30D864-A4F2-490B-8C3C-11A69E062760}"/>
                        </a:ext>
                      </a:extLst>
                    </p:cNvPr>
                    <p:cNvSpPr>
                      <a:spLocks noChangeAspect="1" noChangeShapeType="1"/>
                    </p:cNvSpPr>
                    <p:nvPr/>
                  </p:nvSpPr>
                  <p:spPr bwMode="auto">
                    <a:xfrm>
                      <a:off x="5182498" y="3751746"/>
                      <a:ext cx="0" cy="364758"/>
                    </a:xfrm>
                    <a:prstGeom prst="line">
                      <a:avLst/>
                    </a:prstGeom>
                    <a:noFill/>
                    <a:ln w="9525">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en-GB" sz="1350">
                        <a:solidFill>
                          <a:prstClr val="black"/>
                        </a:solidFill>
                        <a:latin typeface="Calibri"/>
                      </a:endParaRPr>
                    </a:p>
                  </p:txBody>
                </p:sp>
                <p:sp>
                  <p:nvSpPr>
                    <p:cNvPr id="69" name="Arc 50">
                      <a:extLst>
                        <a:ext uri="{FF2B5EF4-FFF2-40B4-BE49-F238E27FC236}">
                          <a16:creationId xmlns:a16="http://schemas.microsoft.com/office/drawing/2014/main" id="{9035F970-45A1-4245-9CB9-6AB039BF7E25}"/>
                        </a:ext>
                      </a:extLst>
                    </p:cNvPr>
                    <p:cNvSpPr>
                      <a:spLocks noChangeAspect="1"/>
                    </p:cNvSpPr>
                    <p:nvPr/>
                  </p:nvSpPr>
                  <p:spPr bwMode="auto">
                    <a:xfrm rot="10800000">
                      <a:off x="2049461" y="2739490"/>
                      <a:ext cx="1563585" cy="2387637"/>
                    </a:xfrm>
                    <a:custGeom>
                      <a:avLst/>
                      <a:gdLst>
                        <a:gd name="T0" fmla="*/ 0 w 38966"/>
                        <a:gd name="T1" fmla="*/ 9 h 43200"/>
                        <a:gd name="T2" fmla="*/ 0 w 38966"/>
                        <a:gd name="T3" fmla="*/ 39 h 43200"/>
                        <a:gd name="T4" fmla="*/ 1 w 38966"/>
                        <a:gd name="T5" fmla="*/ 24 h 43200"/>
                        <a:gd name="T6" fmla="*/ 0 60000 65536"/>
                        <a:gd name="T7" fmla="*/ 0 60000 65536"/>
                        <a:gd name="T8" fmla="*/ 0 60000 65536"/>
                        <a:gd name="T9" fmla="*/ 0 w 38966"/>
                        <a:gd name="T10" fmla="*/ 0 h 43200"/>
                        <a:gd name="T11" fmla="*/ 38966 w 38966"/>
                        <a:gd name="T12" fmla="*/ 43200 h 43200"/>
                      </a:gdLst>
                      <a:ahLst/>
                      <a:cxnLst>
                        <a:cxn ang="T6">
                          <a:pos x="T0" y="T1"/>
                        </a:cxn>
                        <a:cxn ang="T7">
                          <a:pos x="T2" y="T3"/>
                        </a:cxn>
                        <a:cxn ang="T8">
                          <a:pos x="T4" y="T5"/>
                        </a:cxn>
                      </a:cxnLst>
                      <a:rect l="T9" t="T10" r="T11" b="T12"/>
                      <a:pathLst>
                        <a:path w="38966" h="43200" fill="none" extrusionOk="0">
                          <a:moveTo>
                            <a:pt x="446" y="8172"/>
                          </a:moveTo>
                          <a:cubicBezTo>
                            <a:pt x="4544" y="3009"/>
                            <a:pt x="10774" y="-1"/>
                            <a:pt x="17366" y="0"/>
                          </a:cubicBezTo>
                          <a:cubicBezTo>
                            <a:pt x="29295" y="0"/>
                            <a:pt x="38966" y="9670"/>
                            <a:pt x="38966" y="21600"/>
                          </a:cubicBezTo>
                          <a:cubicBezTo>
                            <a:pt x="38966" y="33529"/>
                            <a:pt x="29295" y="43200"/>
                            <a:pt x="17366" y="43200"/>
                          </a:cubicBezTo>
                          <a:cubicBezTo>
                            <a:pt x="10516" y="43200"/>
                            <a:pt x="4072" y="39951"/>
                            <a:pt x="-1" y="34444"/>
                          </a:cubicBezTo>
                        </a:path>
                        <a:path w="38966" h="43200" stroke="0" extrusionOk="0">
                          <a:moveTo>
                            <a:pt x="446" y="8172"/>
                          </a:moveTo>
                          <a:cubicBezTo>
                            <a:pt x="4544" y="3009"/>
                            <a:pt x="10774" y="-1"/>
                            <a:pt x="17366" y="0"/>
                          </a:cubicBezTo>
                          <a:cubicBezTo>
                            <a:pt x="29295" y="0"/>
                            <a:pt x="38966" y="9670"/>
                            <a:pt x="38966" y="21600"/>
                          </a:cubicBezTo>
                          <a:cubicBezTo>
                            <a:pt x="38966" y="33529"/>
                            <a:pt x="29295" y="43200"/>
                            <a:pt x="17366" y="43200"/>
                          </a:cubicBezTo>
                          <a:cubicBezTo>
                            <a:pt x="10516" y="43200"/>
                            <a:pt x="4072" y="39951"/>
                            <a:pt x="-1" y="34444"/>
                          </a:cubicBezTo>
                          <a:lnTo>
                            <a:pt x="17366" y="21600"/>
                          </a:lnTo>
                          <a:lnTo>
                            <a:pt x="446" y="8172"/>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1350" dirty="0">
                        <a:solidFill>
                          <a:prstClr val="black"/>
                        </a:solidFill>
                        <a:latin typeface="Calibri"/>
                      </a:endParaRPr>
                    </a:p>
                  </p:txBody>
                </p:sp>
                <p:sp>
                  <p:nvSpPr>
                    <p:cNvPr id="70" name="Line 56">
                      <a:extLst>
                        <a:ext uri="{FF2B5EF4-FFF2-40B4-BE49-F238E27FC236}">
                          <a16:creationId xmlns:a16="http://schemas.microsoft.com/office/drawing/2014/main" id="{A8F919C6-0B7A-49CB-9FC6-E2A55D0BA932}"/>
                        </a:ext>
                      </a:extLst>
                    </p:cNvPr>
                    <p:cNvSpPr>
                      <a:spLocks noChangeAspect="1" noChangeShapeType="1"/>
                    </p:cNvSpPr>
                    <p:nvPr/>
                  </p:nvSpPr>
                  <p:spPr bwMode="auto">
                    <a:xfrm>
                      <a:off x="2055492" y="3770801"/>
                      <a:ext cx="0" cy="365058"/>
                    </a:xfrm>
                    <a:prstGeom prst="line">
                      <a:avLst/>
                    </a:prstGeom>
                    <a:noFill/>
                    <a:ln w="9525">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en-GB" sz="1350">
                        <a:solidFill>
                          <a:prstClr val="black"/>
                        </a:solidFill>
                        <a:latin typeface="Calibri"/>
                      </a:endParaRPr>
                    </a:p>
                  </p:txBody>
                </p:sp>
                <p:sp>
                  <p:nvSpPr>
                    <p:cNvPr id="71" name="Arc 50">
                      <a:extLst>
                        <a:ext uri="{FF2B5EF4-FFF2-40B4-BE49-F238E27FC236}">
                          <a16:creationId xmlns:a16="http://schemas.microsoft.com/office/drawing/2014/main" id="{30CAB39B-315C-4615-9CC1-5282715608D3}"/>
                        </a:ext>
                      </a:extLst>
                    </p:cNvPr>
                    <p:cNvSpPr>
                      <a:spLocks noChangeAspect="1"/>
                    </p:cNvSpPr>
                    <p:nvPr/>
                  </p:nvSpPr>
                  <p:spPr bwMode="auto">
                    <a:xfrm>
                      <a:off x="3618913" y="2760129"/>
                      <a:ext cx="1563585" cy="2387637"/>
                    </a:xfrm>
                    <a:custGeom>
                      <a:avLst/>
                      <a:gdLst>
                        <a:gd name="T0" fmla="*/ 0 w 38966"/>
                        <a:gd name="T1" fmla="*/ 9 h 43200"/>
                        <a:gd name="T2" fmla="*/ 0 w 38966"/>
                        <a:gd name="T3" fmla="*/ 39 h 43200"/>
                        <a:gd name="T4" fmla="*/ 1 w 38966"/>
                        <a:gd name="T5" fmla="*/ 24 h 43200"/>
                        <a:gd name="T6" fmla="*/ 0 60000 65536"/>
                        <a:gd name="T7" fmla="*/ 0 60000 65536"/>
                        <a:gd name="T8" fmla="*/ 0 60000 65536"/>
                        <a:gd name="T9" fmla="*/ 0 w 38966"/>
                        <a:gd name="T10" fmla="*/ 0 h 43200"/>
                        <a:gd name="T11" fmla="*/ 38966 w 38966"/>
                        <a:gd name="T12" fmla="*/ 43200 h 43200"/>
                      </a:gdLst>
                      <a:ahLst/>
                      <a:cxnLst>
                        <a:cxn ang="T6">
                          <a:pos x="T0" y="T1"/>
                        </a:cxn>
                        <a:cxn ang="T7">
                          <a:pos x="T2" y="T3"/>
                        </a:cxn>
                        <a:cxn ang="T8">
                          <a:pos x="T4" y="T5"/>
                        </a:cxn>
                      </a:cxnLst>
                      <a:rect l="T9" t="T10" r="T11" b="T12"/>
                      <a:pathLst>
                        <a:path w="38966" h="43200" fill="none" extrusionOk="0">
                          <a:moveTo>
                            <a:pt x="446" y="8172"/>
                          </a:moveTo>
                          <a:cubicBezTo>
                            <a:pt x="4544" y="3009"/>
                            <a:pt x="10774" y="-1"/>
                            <a:pt x="17366" y="0"/>
                          </a:cubicBezTo>
                          <a:cubicBezTo>
                            <a:pt x="29295" y="0"/>
                            <a:pt x="38966" y="9670"/>
                            <a:pt x="38966" y="21600"/>
                          </a:cubicBezTo>
                          <a:cubicBezTo>
                            <a:pt x="38966" y="33529"/>
                            <a:pt x="29295" y="43200"/>
                            <a:pt x="17366" y="43200"/>
                          </a:cubicBezTo>
                          <a:cubicBezTo>
                            <a:pt x="10516" y="43200"/>
                            <a:pt x="4072" y="39951"/>
                            <a:pt x="-1" y="34444"/>
                          </a:cubicBezTo>
                        </a:path>
                        <a:path w="38966" h="43200" stroke="0" extrusionOk="0">
                          <a:moveTo>
                            <a:pt x="446" y="8172"/>
                          </a:moveTo>
                          <a:cubicBezTo>
                            <a:pt x="4544" y="3009"/>
                            <a:pt x="10774" y="-1"/>
                            <a:pt x="17366" y="0"/>
                          </a:cubicBezTo>
                          <a:cubicBezTo>
                            <a:pt x="29295" y="0"/>
                            <a:pt x="38966" y="9670"/>
                            <a:pt x="38966" y="21600"/>
                          </a:cubicBezTo>
                          <a:cubicBezTo>
                            <a:pt x="38966" y="33529"/>
                            <a:pt x="29295" y="43200"/>
                            <a:pt x="17366" y="43200"/>
                          </a:cubicBezTo>
                          <a:cubicBezTo>
                            <a:pt x="10516" y="43200"/>
                            <a:pt x="4072" y="39951"/>
                            <a:pt x="-1" y="34444"/>
                          </a:cubicBezTo>
                          <a:lnTo>
                            <a:pt x="17366" y="21600"/>
                          </a:lnTo>
                          <a:lnTo>
                            <a:pt x="446" y="8172"/>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1350" dirty="0">
                        <a:solidFill>
                          <a:prstClr val="black"/>
                        </a:solidFill>
                        <a:latin typeface="Calibri"/>
                      </a:endParaRPr>
                    </a:p>
                  </p:txBody>
                </p:sp>
              </p:grpSp>
              <p:cxnSp>
                <p:nvCxnSpPr>
                  <p:cNvPr id="47" name="Straight Arrow Connector 46">
                    <a:extLst>
                      <a:ext uri="{FF2B5EF4-FFF2-40B4-BE49-F238E27FC236}">
                        <a16:creationId xmlns:a16="http://schemas.microsoft.com/office/drawing/2014/main" id="{3E058032-3381-44DB-A1F3-A4BDCA4E2810}"/>
                      </a:ext>
                    </a:extLst>
                  </p:cNvPr>
                  <p:cNvCxnSpPr>
                    <a:cxnSpLocks/>
                  </p:cNvCxnSpPr>
                  <p:nvPr/>
                </p:nvCxnSpPr>
                <p:spPr>
                  <a:xfrm flipH="1" flipV="1">
                    <a:off x="1954184" y="1319633"/>
                    <a:ext cx="0" cy="3263441"/>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D1C11C9-9AF6-4F3D-B809-13E8160E3EC3}"/>
                      </a:ext>
                    </a:extLst>
                  </p:cNvPr>
                  <p:cNvCxnSpPr>
                    <a:cxnSpLocks/>
                  </p:cNvCxnSpPr>
                  <p:nvPr/>
                </p:nvCxnSpPr>
                <p:spPr>
                  <a:xfrm rot="5400000" flipH="1" flipV="1">
                    <a:off x="1934243" y="951274"/>
                    <a:ext cx="16362" cy="4140001"/>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875D47E-99CE-4B23-B9CD-4DA9347C9CEC}"/>
                      </a:ext>
                    </a:extLst>
                  </p:cNvPr>
                  <p:cNvSpPr txBox="1"/>
                  <p:nvPr/>
                </p:nvSpPr>
                <p:spPr>
                  <a:xfrm>
                    <a:off x="1400403" y="1259521"/>
                    <a:ext cx="554674" cy="573947"/>
                  </a:xfrm>
                  <a:prstGeom prst="rect">
                    <a:avLst/>
                  </a:prstGeom>
                  <a:noFill/>
                </p:spPr>
                <p:txBody>
                  <a:bodyPr wrap="square" rtlCol="0">
                    <a:spAutoFit/>
                  </a:bodyPr>
                  <a:lstStyle/>
                  <a:p>
                    <a:pPr>
                      <a:defRPr/>
                    </a:pPr>
                    <a:r>
                      <a:rPr lang="en-US" sz="1500" dirty="0">
                        <a:solidFill>
                          <a:prstClr val="black"/>
                        </a:solidFill>
                        <a:latin typeface="Times New Roman" panose="02020603050405020304" pitchFamily="18" charset="0"/>
                        <a:cs typeface="Times New Roman" panose="02020603050405020304" pitchFamily="18" charset="0"/>
                      </a:rPr>
                      <a:t>Z</a:t>
                    </a:r>
                    <a:endParaRPr lang="en-GB" sz="1500" dirty="0">
                      <a:solidFill>
                        <a:prstClr val="black"/>
                      </a:solidFill>
                      <a:latin typeface="Times New Roman" panose="02020603050405020304" pitchFamily="18" charset="0"/>
                      <a:cs typeface="Times New Roman" panose="02020603050405020304" pitchFamily="18" charset="0"/>
                    </a:endParaRPr>
                  </a:p>
                </p:txBody>
              </p:sp>
            </p:grpSp>
            <p:cxnSp>
              <p:nvCxnSpPr>
                <p:cNvPr id="30" name="Straight Arrow Connector 29">
                  <a:extLst>
                    <a:ext uri="{FF2B5EF4-FFF2-40B4-BE49-F238E27FC236}">
                      <a16:creationId xmlns:a16="http://schemas.microsoft.com/office/drawing/2014/main" id="{957807D1-3399-4C95-8DF7-56C20BF48BE4}"/>
                    </a:ext>
                  </a:extLst>
                </p:cNvPr>
                <p:cNvCxnSpPr>
                  <a:cxnSpLocks/>
                </p:cNvCxnSpPr>
                <p:nvPr/>
              </p:nvCxnSpPr>
              <p:spPr>
                <a:xfrm flipV="1">
                  <a:off x="7367629" y="3383038"/>
                  <a:ext cx="922931" cy="562135"/>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848AF4FA-B4FD-45F0-A682-3215875BCE1C}"/>
                    </a:ext>
                  </a:extLst>
                </p:cNvPr>
                <p:cNvPicPr>
                  <a:picLocks noChangeAspect="1"/>
                </p:cNvPicPr>
                <p:nvPr/>
              </p:nvPicPr>
              <p:blipFill>
                <a:blip r:embed="rId6" cstate="print"/>
                <a:stretch>
                  <a:fillRect/>
                </a:stretch>
              </p:blipFill>
              <p:spPr>
                <a:xfrm rot="20978778">
                  <a:off x="6019210" y="3172120"/>
                  <a:ext cx="255688" cy="266431"/>
                </a:xfrm>
                <a:prstGeom prst="rect">
                  <a:avLst/>
                </a:prstGeom>
              </p:spPr>
            </p:pic>
            <p:pic>
              <p:nvPicPr>
                <p:cNvPr id="33" name="Picture 32">
                  <a:extLst>
                    <a:ext uri="{FF2B5EF4-FFF2-40B4-BE49-F238E27FC236}">
                      <a16:creationId xmlns:a16="http://schemas.microsoft.com/office/drawing/2014/main" id="{813D07F5-6E62-4CDD-BA42-DAC2B9C7CCB7}"/>
                    </a:ext>
                  </a:extLst>
                </p:cNvPr>
                <p:cNvPicPr>
                  <a:picLocks noChangeAspect="1"/>
                </p:cNvPicPr>
                <p:nvPr/>
              </p:nvPicPr>
              <p:blipFill>
                <a:blip r:embed="rId6" cstate="print"/>
                <a:stretch>
                  <a:fillRect/>
                </a:stretch>
              </p:blipFill>
              <p:spPr>
                <a:xfrm rot="21331532">
                  <a:off x="8245432" y="3190876"/>
                  <a:ext cx="255688" cy="266431"/>
                </a:xfrm>
                <a:prstGeom prst="rect">
                  <a:avLst/>
                </a:prstGeom>
              </p:spPr>
            </p:pic>
            <p:pic>
              <p:nvPicPr>
                <p:cNvPr id="34" name="Picture 33">
                  <a:extLst>
                    <a:ext uri="{FF2B5EF4-FFF2-40B4-BE49-F238E27FC236}">
                      <a16:creationId xmlns:a16="http://schemas.microsoft.com/office/drawing/2014/main" id="{B8989ECC-8D7E-4FB0-B0CB-2DC212E13957}"/>
                    </a:ext>
                  </a:extLst>
                </p:cNvPr>
                <p:cNvPicPr>
                  <a:picLocks noChangeAspect="1"/>
                </p:cNvPicPr>
                <p:nvPr/>
              </p:nvPicPr>
              <p:blipFill>
                <a:blip r:embed="rId6" cstate="print"/>
                <a:stretch>
                  <a:fillRect/>
                </a:stretch>
              </p:blipFill>
              <p:spPr>
                <a:xfrm rot="8363832">
                  <a:off x="6229443" y="3568691"/>
                  <a:ext cx="255688" cy="266431"/>
                </a:xfrm>
                <a:prstGeom prst="rect">
                  <a:avLst/>
                </a:prstGeom>
              </p:spPr>
            </p:pic>
            <p:pic>
              <p:nvPicPr>
                <p:cNvPr id="35" name="Picture 34">
                  <a:extLst>
                    <a:ext uri="{FF2B5EF4-FFF2-40B4-BE49-F238E27FC236}">
                      <a16:creationId xmlns:a16="http://schemas.microsoft.com/office/drawing/2014/main" id="{DA0D9AED-EA91-4A50-9FB8-49A165B31318}"/>
                    </a:ext>
                  </a:extLst>
                </p:cNvPr>
                <p:cNvPicPr>
                  <a:picLocks noChangeAspect="1"/>
                </p:cNvPicPr>
                <p:nvPr/>
              </p:nvPicPr>
              <p:blipFill>
                <a:blip r:embed="rId6" cstate="print"/>
                <a:stretch>
                  <a:fillRect/>
                </a:stretch>
              </p:blipFill>
              <p:spPr>
                <a:xfrm rot="20884598">
                  <a:off x="8564668" y="3792188"/>
                  <a:ext cx="255688" cy="266431"/>
                </a:xfrm>
                <a:prstGeom prst="rect">
                  <a:avLst/>
                </a:prstGeom>
              </p:spPr>
            </p:pic>
            <p:pic>
              <p:nvPicPr>
                <p:cNvPr id="36" name="Picture 35">
                  <a:extLst>
                    <a:ext uri="{FF2B5EF4-FFF2-40B4-BE49-F238E27FC236}">
                      <a16:creationId xmlns:a16="http://schemas.microsoft.com/office/drawing/2014/main" id="{CC0C9BA5-9710-46FF-86D2-68E206D91165}"/>
                    </a:ext>
                  </a:extLst>
                </p:cNvPr>
                <p:cNvPicPr>
                  <a:picLocks noChangeAspect="1"/>
                </p:cNvPicPr>
                <p:nvPr/>
              </p:nvPicPr>
              <p:blipFill>
                <a:blip r:embed="rId6" cstate="print"/>
                <a:stretch>
                  <a:fillRect/>
                </a:stretch>
              </p:blipFill>
              <p:spPr>
                <a:xfrm rot="21023217">
                  <a:off x="6193719" y="4448401"/>
                  <a:ext cx="255688" cy="266431"/>
                </a:xfrm>
                <a:prstGeom prst="rect">
                  <a:avLst/>
                </a:prstGeom>
              </p:spPr>
            </p:pic>
            <p:pic>
              <p:nvPicPr>
                <p:cNvPr id="37" name="Picture 36">
                  <a:extLst>
                    <a:ext uri="{FF2B5EF4-FFF2-40B4-BE49-F238E27FC236}">
                      <a16:creationId xmlns:a16="http://schemas.microsoft.com/office/drawing/2014/main" id="{6B2473DF-FBE4-47E3-B942-80D0BEAD4309}"/>
                    </a:ext>
                  </a:extLst>
                </p:cNvPr>
                <p:cNvPicPr>
                  <a:picLocks noChangeAspect="1"/>
                </p:cNvPicPr>
                <p:nvPr/>
              </p:nvPicPr>
              <p:blipFill>
                <a:blip r:embed="rId6" cstate="print"/>
                <a:stretch>
                  <a:fillRect/>
                </a:stretch>
              </p:blipFill>
              <p:spPr>
                <a:xfrm rot="21321984">
                  <a:off x="7951013" y="4325314"/>
                  <a:ext cx="255688" cy="266431"/>
                </a:xfrm>
                <a:prstGeom prst="rect">
                  <a:avLst/>
                </a:prstGeom>
              </p:spPr>
            </p:pic>
            <p:pic>
              <p:nvPicPr>
                <p:cNvPr id="38" name="Picture 37">
                  <a:extLst>
                    <a:ext uri="{FF2B5EF4-FFF2-40B4-BE49-F238E27FC236}">
                      <a16:creationId xmlns:a16="http://schemas.microsoft.com/office/drawing/2014/main" id="{8459CBCD-BC18-47E4-B287-0807AF33BB07}"/>
                    </a:ext>
                  </a:extLst>
                </p:cNvPr>
                <p:cNvPicPr>
                  <a:picLocks noChangeAspect="1"/>
                </p:cNvPicPr>
                <p:nvPr/>
              </p:nvPicPr>
              <p:blipFill>
                <a:blip r:embed="rId6" cstate="print"/>
                <a:stretch>
                  <a:fillRect/>
                </a:stretch>
              </p:blipFill>
              <p:spPr>
                <a:xfrm rot="8221572">
                  <a:off x="6747978" y="4944654"/>
                  <a:ext cx="255688" cy="266431"/>
                </a:xfrm>
                <a:prstGeom prst="rect">
                  <a:avLst/>
                </a:prstGeom>
              </p:spPr>
            </p:pic>
            <p:pic>
              <p:nvPicPr>
                <p:cNvPr id="39" name="Picture 38">
                  <a:extLst>
                    <a:ext uri="{FF2B5EF4-FFF2-40B4-BE49-F238E27FC236}">
                      <a16:creationId xmlns:a16="http://schemas.microsoft.com/office/drawing/2014/main" id="{45A61C86-A7DC-4FC8-9253-33BFA2B9A651}"/>
                    </a:ext>
                  </a:extLst>
                </p:cNvPr>
                <p:cNvPicPr>
                  <a:picLocks noChangeAspect="1"/>
                </p:cNvPicPr>
                <p:nvPr/>
              </p:nvPicPr>
              <p:blipFill>
                <a:blip r:embed="rId6" cstate="print"/>
                <a:stretch>
                  <a:fillRect/>
                </a:stretch>
              </p:blipFill>
              <p:spPr>
                <a:xfrm rot="20998952">
                  <a:off x="7537826" y="4920051"/>
                  <a:ext cx="255688" cy="266431"/>
                </a:xfrm>
                <a:prstGeom prst="rect">
                  <a:avLst/>
                </a:prstGeom>
              </p:spPr>
            </p:pic>
            <p:pic>
              <p:nvPicPr>
                <p:cNvPr id="40" name="Picture 39">
                  <a:extLst>
                    <a:ext uri="{FF2B5EF4-FFF2-40B4-BE49-F238E27FC236}">
                      <a16:creationId xmlns:a16="http://schemas.microsoft.com/office/drawing/2014/main" id="{A92E28F3-5864-4FB4-A899-A5CCE322A7E3}"/>
                    </a:ext>
                  </a:extLst>
                </p:cNvPr>
                <p:cNvPicPr>
                  <a:picLocks noChangeAspect="1"/>
                </p:cNvPicPr>
                <p:nvPr/>
              </p:nvPicPr>
              <p:blipFill>
                <a:blip r:embed="rId6" cstate="print"/>
                <a:stretch>
                  <a:fillRect/>
                </a:stretch>
              </p:blipFill>
              <p:spPr>
                <a:xfrm rot="20851179">
                  <a:off x="6435039" y="2678201"/>
                  <a:ext cx="255688" cy="266431"/>
                </a:xfrm>
                <a:prstGeom prst="rect">
                  <a:avLst/>
                </a:prstGeom>
              </p:spPr>
            </p:pic>
            <p:pic>
              <p:nvPicPr>
                <p:cNvPr id="41" name="Picture 40">
                  <a:extLst>
                    <a:ext uri="{FF2B5EF4-FFF2-40B4-BE49-F238E27FC236}">
                      <a16:creationId xmlns:a16="http://schemas.microsoft.com/office/drawing/2014/main" id="{A31BEC6C-A3BE-43ED-8973-A9F55F8186B8}"/>
                    </a:ext>
                  </a:extLst>
                </p:cNvPr>
                <p:cNvPicPr>
                  <a:picLocks noChangeAspect="1"/>
                </p:cNvPicPr>
                <p:nvPr/>
              </p:nvPicPr>
              <p:blipFill>
                <a:blip r:embed="rId6" cstate="print"/>
                <a:stretch>
                  <a:fillRect/>
                </a:stretch>
              </p:blipFill>
              <p:spPr>
                <a:xfrm rot="8197517">
                  <a:off x="8206702" y="2657375"/>
                  <a:ext cx="255688" cy="266431"/>
                </a:xfrm>
                <a:prstGeom prst="rect">
                  <a:avLst/>
                </a:prstGeom>
              </p:spPr>
            </p:pic>
            <p:pic>
              <p:nvPicPr>
                <p:cNvPr id="42" name="Picture 41">
                  <a:extLst>
                    <a:ext uri="{FF2B5EF4-FFF2-40B4-BE49-F238E27FC236}">
                      <a16:creationId xmlns:a16="http://schemas.microsoft.com/office/drawing/2014/main" id="{AF938F2F-D7FA-4311-A16B-99641CDEA4F1}"/>
                    </a:ext>
                  </a:extLst>
                </p:cNvPr>
                <p:cNvPicPr>
                  <a:picLocks noChangeAspect="1"/>
                </p:cNvPicPr>
                <p:nvPr/>
              </p:nvPicPr>
              <p:blipFill>
                <a:blip r:embed="rId6" cstate="print"/>
                <a:stretch>
                  <a:fillRect/>
                </a:stretch>
              </p:blipFill>
              <p:spPr>
                <a:xfrm rot="21077287">
                  <a:off x="7628435" y="2684015"/>
                  <a:ext cx="255688" cy="266431"/>
                </a:xfrm>
                <a:prstGeom prst="rect">
                  <a:avLst/>
                </a:prstGeom>
              </p:spPr>
            </p:pic>
            <p:pic>
              <p:nvPicPr>
                <p:cNvPr id="43" name="Picture 42">
                  <a:extLst>
                    <a:ext uri="{FF2B5EF4-FFF2-40B4-BE49-F238E27FC236}">
                      <a16:creationId xmlns:a16="http://schemas.microsoft.com/office/drawing/2014/main" id="{67B4C5E7-FACB-4524-B20A-0F56A10300C1}"/>
                    </a:ext>
                  </a:extLst>
                </p:cNvPr>
                <p:cNvPicPr>
                  <a:picLocks noChangeAspect="1"/>
                </p:cNvPicPr>
                <p:nvPr/>
              </p:nvPicPr>
              <p:blipFill>
                <a:blip r:embed="rId6" cstate="print"/>
                <a:stretch>
                  <a:fillRect/>
                </a:stretch>
              </p:blipFill>
              <p:spPr>
                <a:xfrm rot="20989688">
                  <a:off x="8501119" y="4815586"/>
                  <a:ext cx="255688" cy="266431"/>
                </a:xfrm>
                <a:prstGeom prst="rect">
                  <a:avLst/>
                </a:prstGeom>
              </p:spPr>
            </p:pic>
            <p:sp>
              <p:nvSpPr>
                <p:cNvPr id="44" name="Line 29">
                  <a:extLst>
                    <a:ext uri="{FF2B5EF4-FFF2-40B4-BE49-F238E27FC236}">
                      <a16:creationId xmlns:a16="http://schemas.microsoft.com/office/drawing/2014/main" id="{7985FCC6-AEE0-4D48-BB17-090F002AA7BD}"/>
                    </a:ext>
                  </a:extLst>
                </p:cNvPr>
                <p:cNvSpPr>
                  <a:spLocks noChangeShapeType="1"/>
                </p:cNvSpPr>
                <p:nvPr/>
              </p:nvSpPr>
              <p:spPr bwMode="auto">
                <a:xfrm flipV="1">
                  <a:off x="5775956" y="4396736"/>
                  <a:ext cx="1134" cy="841093"/>
                </a:xfrm>
                <a:prstGeom prst="line">
                  <a:avLst/>
                </a:prstGeom>
                <a:noFill/>
                <a:ln w="1905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en-GB" sz="1350">
                    <a:solidFill>
                      <a:prstClr val="black"/>
                    </a:solidFill>
                    <a:latin typeface="Calibri"/>
                  </a:endParaRPr>
                </a:p>
              </p:txBody>
            </p:sp>
            <p:sp>
              <p:nvSpPr>
                <p:cNvPr id="45" name="TextBox 44">
                  <a:extLst>
                    <a:ext uri="{FF2B5EF4-FFF2-40B4-BE49-F238E27FC236}">
                      <a16:creationId xmlns:a16="http://schemas.microsoft.com/office/drawing/2014/main" id="{1EB402DE-6558-4546-8EE2-68D9749F691E}"/>
                    </a:ext>
                  </a:extLst>
                </p:cNvPr>
                <p:cNvSpPr txBox="1"/>
                <p:nvPr/>
              </p:nvSpPr>
              <p:spPr>
                <a:xfrm>
                  <a:off x="5706798" y="4739975"/>
                  <a:ext cx="815754" cy="433139"/>
                </a:xfrm>
                <a:prstGeom prst="rect">
                  <a:avLst/>
                </a:prstGeom>
                <a:noFill/>
              </p:spPr>
              <p:txBody>
                <a:bodyPr wrap="square">
                  <a:spAutoFit/>
                </a:bodyPr>
                <a:lstStyle/>
                <a:p>
                  <a:pPr>
                    <a:defRPr/>
                  </a:pPr>
                  <a:r>
                    <a:rPr lang="el-GR" sz="1300" b="1" dirty="0">
                      <a:solidFill>
                        <a:prstClr val="black"/>
                      </a:solidFill>
                      <a:latin typeface="Times New Roman" panose="02020603050405020304" pitchFamily="18" charset="0"/>
                      <a:cs typeface="Times New Roman" panose="02020603050405020304" pitchFamily="18" charset="0"/>
                    </a:rPr>
                    <a:t>Η</a:t>
                  </a:r>
                  <a:r>
                    <a:rPr lang="en-GB" sz="1300" baseline="-25000" dirty="0">
                      <a:solidFill>
                        <a:prstClr val="black"/>
                      </a:solidFill>
                      <a:latin typeface="Times New Roman" panose="02020603050405020304" pitchFamily="18" charset="0"/>
                      <a:cs typeface="Times New Roman" panose="02020603050405020304" pitchFamily="18" charset="0"/>
                    </a:rPr>
                    <a:t>dc</a:t>
                  </a:r>
                  <a:endParaRPr lang="en-GB" sz="1300" dirty="0">
                    <a:solidFill>
                      <a:prstClr val="black"/>
                    </a:solidFill>
                    <a:latin typeface="Calibri"/>
                  </a:endParaRPr>
                </a:p>
              </p:txBody>
            </p:sp>
          </p:grpSp>
          <p:graphicFrame>
            <p:nvGraphicFramePr>
              <p:cNvPr id="76" name="Object 75"/>
              <p:cNvGraphicFramePr>
                <a:graphicFrameLocks noChangeAspect="1"/>
              </p:cNvGraphicFramePr>
              <p:nvPr/>
            </p:nvGraphicFramePr>
            <p:xfrm>
              <a:off x="6444208" y="4965113"/>
              <a:ext cx="2733193" cy="912159"/>
            </p:xfrm>
            <a:graphic>
              <a:graphicData uri="http://schemas.openxmlformats.org/presentationml/2006/ole">
                <mc:AlternateContent xmlns:mc="http://schemas.openxmlformats.org/markup-compatibility/2006">
                  <mc:Choice xmlns:v="urn:schemas-microsoft-com:vml" Requires="v">
                    <p:oleObj name="Document" r:id="rId7" imgW="2257356" imgH="799685" progId="Word.Document.12">
                      <p:embed/>
                    </p:oleObj>
                  </mc:Choice>
                  <mc:Fallback>
                    <p:oleObj name="Document" r:id="rId7" imgW="2257356" imgH="799685" progId="Word.Document.12">
                      <p:embed/>
                      <p:pic>
                        <p:nvPicPr>
                          <p:cNvPr id="76" name="Object 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4208" y="4965113"/>
                            <a:ext cx="2733193" cy="9121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8" name="Group 77"/>
            <p:cNvGrpSpPr/>
            <p:nvPr/>
          </p:nvGrpSpPr>
          <p:grpSpPr>
            <a:xfrm>
              <a:off x="950355" y="945721"/>
              <a:ext cx="2456656" cy="5191547"/>
              <a:chOff x="-44896" y="888851"/>
              <a:chExt cx="2456656" cy="5191547"/>
            </a:xfrm>
          </p:grpSpPr>
          <p:pic>
            <p:nvPicPr>
              <p:cNvPr id="108550" name="Picture 6"/>
              <p:cNvPicPr>
                <a:picLocks noChangeAspect="1" noChangeArrowheads="1"/>
              </p:cNvPicPr>
              <p:nvPr/>
            </p:nvPicPr>
            <p:blipFill>
              <a:blip r:embed="rId9" cstate="print"/>
              <a:srcRect l="8859" r="2548" b="33655"/>
              <a:stretch>
                <a:fillRect/>
              </a:stretch>
            </p:blipFill>
            <p:spPr bwMode="auto">
              <a:xfrm>
                <a:off x="206041" y="2204864"/>
                <a:ext cx="1989695" cy="2520280"/>
              </a:xfrm>
              <a:prstGeom prst="rect">
                <a:avLst/>
              </a:prstGeom>
              <a:noFill/>
              <a:ln w="9525">
                <a:noFill/>
                <a:miter lim="800000"/>
                <a:headEnd/>
                <a:tailEnd/>
              </a:ln>
            </p:spPr>
          </p:pic>
          <p:pic>
            <p:nvPicPr>
              <p:cNvPr id="75" name="Picture 6"/>
              <p:cNvPicPr>
                <a:picLocks noChangeAspect="1" noChangeArrowheads="1"/>
              </p:cNvPicPr>
              <p:nvPr/>
            </p:nvPicPr>
            <p:blipFill>
              <a:blip r:embed="rId9" cstate="print"/>
              <a:srcRect l="8859" t="66345" r="46845"/>
              <a:stretch>
                <a:fillRect/>
              </a:stretch>
            </p:blipFill>
            <p:spPr bwMode="auto">
              <a:xfrm>
                <a:off x="107504" y="4754860"/>
                <a:ext cx="1024085" cy="1316013"/>
              </a:xfrm>
              <a:prstGeom prst="rect">
                <a:avLst/>
              </a:prstGeom>
              <a:noFill/>
              <a:ln w="9525">
                <a:noFill/>
                <a:miter lim="800000"/>
                <a:headEnd/>
                <a:tailEnd/>
              </a:ln>
            </p:spPr>
          </p:pic>
          <p:pic>
            <p:nvPicPr>
              <p:cNvPr id="77" name="Picture 6"/>
              <p:cNvPicPr>
                <a:picLocks noChangeAspect="1" noChangeArrowheads="1"/>
              </p:cNvPicPr>
              <p:nvPr/>
            </p:nvPicPr>
            <p:blipFill>
              <a:blip r:embed="rId9" cstate="print"/>
              <a:srcRect l="52812" t="66345" r="2953"/>
              <a:stretch>
                <a:fillRect/>
              </a:stretch>
            </p:blipFill>
            <p:spPr bwMode="auto">
              <a:xfrm>
                <a:off x="1259632" y="4764385"/>
                <a:ext cx="1022672" cy="1316013"/>
              </a:xfrm>
              <a:prstGeom prst="rect">
                <a:avLst/>
              </a:prstGeom>
              <a:noFill/>
              <a:ln w="9525">
                <a:noFill/>
                <a:miter lim="800000"/>
                <a:headEnd/>
                <a:tailEnd/>
              </a:ln>
            </p:spPr>
          </p:pic>
          <p:sp>
            <p:nvSpPr>
              <p:cNvPr id="72" name="Text Box 4"/>
              <p:cNvSpPr txBox="1">
                <a:spLocks noChangeArrowheads="1"/>
              </p:cNvSpPr>
              <p:nvPr/>
            </p:nvSpPr>
            <p:spPr bwMode="auto">
              <a:xfrm>
                <a:off x="-44896" y="888851"/>
                <a:ext cx="2456656" cy="1154162"/>
              </a:xfrm>
              <a:prstGeom prst="rect">
                <a:avLst/>
              </a:prstGeom>
              <a:noFill/>
              <a:ln w="25400">
                <a:noFill/>
                <a:miter lim="800000"/>
                <a:headEnd/>
                <a:tailEnd/>
              </a:ln>
            </p:spPr>
            <p:txBody>
              <a:bodyPr wrap="square">
                <a:spAutoFit/>
              </a:bodyPr>
              <a:lstStyle/>
              <a:p>
                <a:pPr algn="ctr">
                  <a:defRPr/>
                </a:pPr>
                <a:r>
                  <a:rPr lang="en-US" sz="2300" dirty="0">
                    <a:solidFill>
                      <a:prstClr val="black"/>
                    </a:solidFill>
                    <a:latin typeface="Times New Roman" pitchFamily="18" charset="0"/>
                    <a:cs typeface="Times New Roman" pitchFamily="18" charset="0"/>
                  </a:rPr>
                  <a:t>Data storage by means of </a:t>
                </a:r>
                <a:r>
                  <a:rPr lang="en-US" sz="2300" dirty="0" err="1">
                    <a:solidFill>
                      <a:prstClr val="black"/>
                    </a:solidFill>
                    <a:latin typeface="Times New Roman" pitchFamily="18" charset="0"/>
                    <a:cs typeface="Times New Roman" pitchFamily="18" charset="0"/>
                  </a:rPr>
                  <a:t>magnetoresistance</a:t>
                </a:r>
                <a:endParaRPr lang="en-US" sz="2300" dirty="0">
                  <a:solidFill>
                    <a:prstClr val="black"/>
                  </a:solidFill>
                  <a:latin typeface="Times New Roman" pitchFamily="18" charset="0"/>
                  <a:cs typeface="Times New Roman" pitchFamily="18" charset="0"/>
                </a:endParaRPr>
              </a:p>
            </p:txBody>
          </p:sp>
        </p:grpSp>
        <p:grpSp>
          <p:nvGrpSpPr>
            <p:cNvPr id="80" name="Group 79"/>
            <p:cNvGrpSpPr/>
            <p:nvPr/>
          </p:nvGrpSpPr>
          <p:grpSpPr>
            <a:xfrm>
              <a:off x="4145990" y="3901435"/>
              <a:ext cx="4464496" cy="2765921"/>
              <a:chOff x="2267744" y="3903439"/>
              <a:chExt cx="4464496" cy="2765921"/>
            </a:xfrm>
          </p:grpSpPr>
          <p:sp>
            <p:nvSpPr>
              <p:cNvPr id="73" name="Text Box 4"/>
              <p:cNvSpPr txBox="1">
                <a:spLocks noChangeArrowheads="1"/>
              </p:cNvSpPr>
              <p:nvPr/>
            </p:nvSpPr>
            <p:spPr bwMode="auto">
              <a:xfrm>
                <a:off x="2267744" y="3903439"/>
                <a:ext cx="4464496" cy="461665"/>
              </a:xfrm>
              <a:prstGeom prst="rect">
                <a:avLst/>
              </a:prstGeom>
              <a:noFill/>
              <a:ln w="25400">
                <a:noFill/>
                <a:miter lim="800000"/>
                <a:headEnd/>
                <a:tailEnd/>
              </a:ln>
            </p:spPr>
            <p:txBody>
              <a:bodyPr wrap="square">
                <a:spAutoFit/>
              </a:bodyPr>
              <a:lstStyle/>
              <a:p>
                <a:pPr algn="ctr">
                  <a:defRPr/>
                </a:pPr>
                <a:r>
                  <a:rPr lang="en-US" sz="2400" dirty="0">
                    <a:solidFill>
                      <a:prstClr val="black"/>
                    </a:solidFill>
                    <a:latin typeface="Times New Roman" pitchFamily="18" charset="0"/>
                    <a:cs typeface="Times New Roman" pitchFamily="18" charset="0"/>
                  </a:rPr>
                  <a:t>Data storage in magnetic domains</a:t>
                </a:r>
              </a:p>
            </p:txBody>
          </p:sp>
          <p:pic>
            <p:nvPicPr>
              <p:cNvPr id="74" name="Picture 9" descr="Magnetic Information-Storage Materials | SpringerLink"/>
              <p:cNvPicPr>
                <a:picLocks noChangeAspect="1" noChangeArrowheads="1"/>
              </p:cNvPicPr>
              <p:nvPr/>
            </p:nvPicPr>
            <p:blipFill>
              <a:blip r:embed="rId10" cstate="print"/>
              <a:srcRect t="46667" r="10221"/>
              <a:stretch>
                <a:fillRect/>
              </a:stretch>
            </p:blipFill>
            <p:spPr bwMode="auto">
              <a:xfrm>
                <a:off x="2411760" y="4365104"/>
                <a:ext cx="4137447" cy="2304256"/>
              </a:xfrm>
              <a:prstGeom prst="rect">
                <a:avLst/>
              </a:prstGeom>
              <a:noFill/>
            </p:spPr>
          </p:pic>
        </p:grpSp>
      </p:grpSp>
      <p:sp>
        <p:nvSpPr>
          <p:cNvPr id="3" name="Text Box 4">
            <a:extLst>
              <a:ext uri="{FF2B5EF4-FFF2-40B4-BE49-F238E27FC236}">
                <a16:creationId xmlns:a16="http://schemas.microsoft.com/office/drawing/2014/main" id="{5B429898-CA7E-B43D-3FDF-6D70C32C3FA9}"/>
              </a:ext>
            </a:extLst>
          </p:cNvPr>
          <p:cNvSpPr txBox="1">
            <a:spLocks noChangeArrowheads="1"/>
          </p:cNvSpPr>
          <p:nvPr/>
        </p:nvSpPr>
        <p:spPr bwMode="auto">
          <a:xfrm>
            <a:off x="1069437" y="-66729"/>
            <a:ext cx="9631965" cy="830997"/>
          </a:xfrm>
          <a:prstGeom prst="rect">
            <a:avLst/>
          </a:prstGeom>
          <a:noFill/>
          <a:ln w="25400">
            <a:noFill/>
            <a:miter lim="800000"/>
            <a:headEnd/>
            <a:tailEnd/>
          </a:ln>
        </p:spPr>
        <p:txBody>
          <a:bodyPr wrap="square">
            <a:spAutoFit/>
          </a:bodyPr>
          <a:lstStyle/>
          <a:p>
            <a:pPr algn="ctr"/>
            <a:r>
              <a:rPr lang="el-GR" sz="2400" b="1" dirty="0" err="1">
                <a:latin typeface="Times New Roman" pitchFamily="18" charset="0"/>
                <a:cs typeface="Times New Roman" pitchFamily="18" charset="0"/>
              </a:rPr>
              <a:t>Σιδηρομαγνητισμός</a:t>
            </a:r>
            <a:endParaRPr lang="el-GR" sz="2400" b="1" dirty="0">
              <a:latin typeface="Times New Roman" pitchFamily="18" charset="0"/>
              <a:cs typeface="Times New Roman" pitchFamily="18" charset="0"/>
            </a:endParaRPr>
          </a:p>
          <a:p>
            <a:pPr algn="ctr"/>
            <a:r>
              <a:rPr lang="el-GR" sz="2400" b="1" dirty="0">
                <a:latin typeface="Times New Roman" pitchFamily="18" charset="0"/>
                <a:cs typeface="Times New Roman" pitchFamily="18" charset="0"/>
              </a:rPr>
              <a:t>Σκληρά και μαλακά </a:t>
            </a:r>
            <a:r>
              <a:rPr lang="el-GR" sz="2400" b="1" dirty="0" err="1">
                <a:latin typeface="Times New Roman" pitchFamily="18" charset="0"/>
                <a:cs typeface="Times New Roman" pitchFamily="18" charset="0"/>
              </a:rPr>
              <a:t>σιδηρομαγνητικά</a:t>
            </a:r>
            <a:r>
              <a:rPr lang="el-GR" sz="2400" b="1" dirty="0">
                <a:latin typeface="Times New Roman" pitchFamily="18" charset="0"/>
                <a:cs typeface="Times New Roman" pitchFamily="18" charset="0"/>
              </a:rPr>
              <a:t> υλικά-ανακάλυψη και εφαρμογές </a:t>
            </a:r>
            <a:endParaRPr lang="en-US" sz="2400" b="1"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1693D4-6F4D-96C7-B853-1CCAC670BEF9}"/>
              </a:ext>
            </a:extLst>
          </p:cNvPr>
          <p:cNvSpPr txBox="1"/>
          <p:nvPr/>
        </p:nvSpPr>
        <p:spPr>
          <a:xfrm>
            <a:off x="2146165" y="-73934"/>
            <a:ext cx="3986028" cy="523220"/>
          </a:xfrm>
          <a:prstGeom prst="rect">
            <a:avLst/>
          </a:prstGeom>
          <a:noFill/>
        </p:spPr>
        <p:txBody>
          <a:bodyPr wrap="none" rtlCol="0">
            <a:spAutoFit/>
          </a:bodyPr>
          <a:lstStyle/>
          <a:p>
            <a:pPr lvl="1"/>
            <a:r>
              <a:rPr lang="el-GR" sz="2800" b="1" dirty="0">
                <a:solidFill>
                  <a:srgbClr val="0070C0"/>
                </a:solidFill>
              </a:rPr>
              <a:t>ΣΤΕΦΑΝΟΥ ΝΙΚΟΛΑΟΣ</a:t>
            </a:r>
          </a:p>
        </p:txBody>
      </p:sp>
      <p:sp>
        <p:nvSpPr>
          <p:cNvPr id="3" name="TextBox 2">
            <a:extLst>
              <a:ext uri="{FF2B5EF4-FFF2-40B4-BE49-F238E27FC236}">
                <a16:creationId xmlns:a16="http://schemas.microsoft.com/office/drawing/2014/main" id="{08B348C7-A0C1-AF87-722C-BD0BEE2E2B75}"/>
              </a:ext>
            </a:extLst>
          </p:cNvPr>
          <p:cNvSpPr txBox="1"/>
          <p:nvPr/>
        </p:nvSpPr>
        <p:spPr>
          <a:xfrm>
            <a:off x="292006" y="368896"/>
            <a:ext cx="11680374" cy="707886"/>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a:t>
            </a:r>
            <a:r>
              <a:rPr lang="el-GR" sz="2000" b="1" dirty="0"/>
              <a:t> </a:t>
            </a:r>
            <a:r>
              <a:rPr lang="el-GR" sz="2000" dirty="0"/>
              <a:t>Θεωρητική Φυσική Συμπυκνωμένης Ύλης </a:t>
            </a:r>
            <a:endParaRPr lang="en-US" sz="2000" dirty="0"/>
          </a:p>
          <a:p>
            <a:pPr marL="342900" indent="-342900" algn="just">
              <a:buFont typeface="Arial" panose="020B0604020202020204" pitchFamily="34" charset="0"/>
              <a:buChar char="•"/>
            </a:pPr>
            <a:r>
              <a:rPr lang="el-GR" sz="2000" b="1" u="sng" dirty="0"/>
              <a:t>Περιοχές Έρευνας:</a:t>
            </a:r>
            <a:r>
              <a:rPr lang="el-GR" sz="2000" b="1" dirty="0"/>
              <a:t> </a:t>
            </a:r>
            <a:r>
              <a:rPr lang="el-GR" sz="2000" dirty="0" err="1"/>
              <a:t>Χωρο</a:t>
            </a:r>
            <a:r>
              <a:rPr lang="el-GR" sz="2000" dirty="0"/>
              <a:t>-χρονικοί Κρύσταλλοι και </a:t>
            </a:r>
            <a:r>
              <a:rPr lang="el-GR" sz="2000" dirty="0" err="1"/>
              <a:t>Μεταϋλικά</a:t>
            </a:r>
            <a:endParaRPr lang="el-GR" sz="2000" dirty="0"/>
          </a:p>
        </p:txBody>
      </p:sp>
      <p:pic>
        <p:nvPicPr>
          <p:cNvPr id="4" name="Picture 4" descr="A diagram of a physics experiment&#10;&#10;Description automatically generated">
            <a:extLst>
              <a:ext uri="{FF2B5EF4-FFF2-40B4-BE49-F238E27FC236}">
                <a16:creationId xmlns:a16="http://schemas.microsoft.com/office/drawing/2014/main" id="{7B142821-2545-9536-5EAD-9623D42CC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196" y="1784583"/>
            <a:ext cx="2889748" cy="4072386"/>
          </a:xfrm>
          <a:prstGeom prst="rect">
            <a:avLst/>
          </a:prstGeom>
        </p:spPr>
      </p:pic>
      <p:sp>
        <p:nvSpPr>
          <p:cNvPr id="5" name="TextBox 4">
            <a:extLst>
              <a:ext uri="{FF2B5EF4-FFF2-40B4-BE49-F238E27FC236}">
                <a16:creationId xmlns:a16="http://schemas.microsoft.com/office/drawing/2014/main" id="{D6630231-870D-2AB8-A82E-A5B5164582F2}"/>
              </a:ext>
            </a:extLst>
          </p:cNvPr>
          <p:cNvSpPr txBox="1"/>
          <p:nvPr/>
        </p:nvSpPr>
        <p:spPr>
          <a:xfrm>
            <a:off x="1077093" y="1682757"/>
            <a:ext cx="6985358" cy="1015663"/>
          </a:xfrm>
          <a:prstGeom prst="rect">
            <a:avLst/>
          </a:prstGeom>
          <a:noFill/>
        </p:spPr>
        <p:txBody>
          <a:bodyPr wrap="square" rtlCol="0">
            <a:spAutoFit/>
          </a:bodyPr>
          <a:lstStyle/>
          <a:p>
            <a:pPr algn="just"/>
            <a:r>
              <a:rPr lang="el-GR" sz="2000" dirty="0"/>
              <a:t>Διάδοση κυμάτων (π.χ. ΗΜ, ακουστικά, σωματιδιακά) σε τεχνητά υλικά, περιοδικά δομημένα στο χώρο και ταυτόχρονα υπό περιοδική χρονική διαμόρφωση (3+1 διαστάσεις).</a:t>
            </a:r>
            <a:endParaRPr lang="en-US" sz="2000" dirty="0"/>
          </a:p>
        </p:txBody>
      </p:sp>
      <p:sp>
        <p:nvSpPr>
          <p:cNvPr id="6" name="TextBox 5">
            <a:extLst>
              <a:ext uri="{FF2B5EF4-FFF2-40B4-BE49-F238E27FC236}">
                <a16:creationId xmlns:a16="http://schemas.microsoft.com/office/drawing/2014/main" id="{9F118A5E-4BB0-4EF4-4484-4C2E31AF50FB}"/>
              </a:ext>
            </a:extLst>
          </p:cNvPr>
          <p:cNvSpPr txBox="1"/>
          <p:nvPr/>
        </p:nvSpPr>
        <p:spPr>
          <a:xfrm>
            <a:off x="1032382" y="2896562"/>
            <a:ext cx="7030069" cy="3170099"/>
          </a:xfrm>
          <a:prstGeom prst="rect">
            <a:avLst/>
          </a:prstGeom>
          <a:noFill/>
        </p:spPr>
        <p:txBody>
          <a:bodyPr wrap="square" rtlCol="0">
            <a:spAutoFit/>
          </a:bodyPr>
          <a:lstStyle/>
          <a:p>
            <a:pPr>
              <a:spcAft>
                <a:spcPts val="600"/>
              </a:spcAft>
            </a:pPr>
            <a:r>
              <a:rPr lang="el-GR" sz="2000" b="1" dirty="0"/>
              <a:t>Νέα φαινόμενα και </a:t>
            </a:r>
            <a:r>
              <a:rPr lang="el-GR" sz="2000" b="1" dirty="0">
                <a:solidFill>
                  <a:srgbClr val="FF0000"/>
                </a:solidFill>
              </a:rPr>
              <a:t>καινοτόμες εφαρμογές</a:t>
            </a:r>
          </a:p>
          <a:p>
            <a:pPr marL="342900" indent="-342900">
              <a:spcAft>
                <a:spcPts val="600"/>
              </a:spcAft>
              <a:buFont typeface="Arial" panose="020B0604020202020204" pitchFamily="34" charset="0"/>
              <a:buChar char="•"/>
            </a:pPr>
            <a:r>
              <a:rPr lang="el-GR" sz="2000" dirty="0"/>
              <a:t>Έλεγχος της διάδοσης και των αλληλεπιδράσεων κυματικών διεγέρσεων (φωτόνια, </a:t>
            </a:r>
            <a:r>
              <a:rPr lang="el-GR" sz="2000" dirty="0" err="1"/>
              <a:t>φωνόνια</a:t>
            </a:r>
            <a:r>
              <a:rPr lang="el-GR" sz="2000" dirty="0"/>
              <a:t>, </a:t>
            </a:r>
            <a:r>
              <a:rPr lang="el-GR" sz="2000" dirty="0" err="1"/>
              <a:t>πλασμόνια</a:t>
            </a:r>
            <a:r>
              <a:rPr lang="el-GR" sz="2000" dirty="0"/>
              <a:t>, </a:t>
            </a:r>
            <a:r>
              <a:rPr lang="el-GR" sz="2000" dirty="0" err="1"/>
              <a:t>μαγνόνια</a:t>
            </a:r>
            <a:r>
              <a:rPr lang="el-GR" sz="2000" dirty="0"/>
              <a:t>, ...)</a:t>
            </a:r>
            <a:r>
              <a:rPr lang="en-US" sz="2000" dirty="0"/>
              <a:t> </a:t>
            </a:r>
            <a:r>
              <a:rPr lang="el-GR" sz="2000" dirty="0"/>
              <a:t>στην ύλη.</a:t>
            </a:r>
          </a:p>
          <a:p>
            <a:pPr marL="285750" indent="-285750">
              <a:spcAft>
                <a:spcPts val="600"/>
              </a:spcAft>
              <a:buFont typeface="Arial" panose="020B0604020202020204" pitchFamily="34" charset="0"/>
              <a:buChar char="•"/>
            </a:pPr>
            <a:r>
              <a:rPr lang="el-GR" sz="2000" dirty="0"/>
              <a:t>Μη αντιστρεπτή απόκριση. Παραμετρική ενίσχυση.</a:t>
            </a:r>
          </a:p>
          <a:p>
            <a:pPr marL="285750" indent="-285750">
              <a:spcAft>
                <a:spcPts val="600"/>
              </a:spcAft>
              <a:buFont typeface="Arial" panose="020B0604020202020204" pitchFamily="34" charset="0"/>
              <a:buChar char="•"/>
            </a:pPr>
            <a:r>
              <a:rPr lang="el-GR" sz="2000" dirty="0">
                <a:solidFill>
                  <a:srgbClr val="FF0000"/>
                </a:solidFill>
              </a:rPr>
              <a:t>Φίλτρα και μετατροπείς συχνοτήτων. Δίοδοι και κυκλώματα για κλασικά κύματα.</a:t>
            </a:r>
          </a:p>
          <a:p>
            <a:pPr marL="285750" indent="-285750">
              <a:spcAft>
                <a:spcPts val="600"/>
              </a:spcAft>
              <a:buFont typeface="Arial" panose="020B0604020202020204" pitchFamily="34" charset="0"/>
              <a:buChar char="•"/>
            </a:pPr>
            <a:r>
              <a:rPr lang="el-GR" sz="2000" dirty="0">
                <a:solidFill>
                  <a:srgbClr val="FF0000"/>
                </a:solidFill>
              </a:rPr>
              <a:t>Υβριδικές τεχνολογίες (</a:t>
            </a:r>
            <a:r>
              <a:rPr lang="el-GR" sz="2000" dirty="0" err="1">
                <a:solidFill>
                  <a:srgbClr val="FF0000"/>
                </a:solidFill>
              </a:rPr>
              <a:t>μαγνητο-φωτονική</a:t>
            </a:r>
            <a:r>
              <a:rPr lang="en-US" sz="2000" dirty="0">
                <a:solidFill>
                  <a:srgbClr val="FF0000"/>
                </a:solidFill>
              </a:rPr>
              <a:t>, </a:t>
            </a:r>
            <a:r>
              <a:rPr lang="el-GR" sz="2000" dirty="0" err="1">
                <a:solidFill>
                  <a:srgbClr val="FF0000"/>
                </a:solidFill>
              </a:rPr>
              <a:t>ακουστο</a:t>
            </a:r>
            <a:r>
              <a:rPr lang="el-GR" sz="2000" dirty="0">
                <a:solidFill>
                  <a:srgbClr val="FF0000"/>
                </a:solidFill>
              </a:rPr>
              <a:t>-οπτική, </a:t>
            </a:r>
            <a:r>
              <a:rPr lang="el-GR" sz="2000" dirty="0" err="1">
                <a:solidFill>
                  <a:srgbClr val="FF0000"/>
                </a:solidFill>
              </a:rPr>
              <a:t>φωτο-μαγνονική</a:t>
            </a:r>
            <a:r>
              <a:rPr lang="el-GR" sz="2000" dirty="0">
                <a:solidFill>
                  <a:srgbClr val="FF0000"/>
                </a:solidFill>
              </a:rPr>
              <a:t>) για επεξεργασία/μεταφορά σήματος.</a:t>
            </a:r>
            <a:endParaRPr lang="en-US" sz="2000" dirty="0">
              <a:solidFill>
                <a:srgbClr val="FF0000"/>
              </a:solidFill>
            </a:endParaRPr>
          </a:p>
        </p:txBody>
      </p:sp>
      <p:sp>
        <p:nvSpPr>
          <p:cNvPr id="7" name="TextBox 6">
            <a:extLst>
              <a:ext uri="{FF2B5EF4-FFF2-40B4-BE49-F238E27FC236}">
                <a16:creationId xmlns:a16="http://schemas.microsoft.com/office/drawing/2014/main" id="{122BA329-489B-0007-C7E3-20364DD31A09}"/>
              </a:ext>
            </a:extLst>
          </p:cNvPr>
          <p:cNvSpPr txBox="1"/>
          <p:nvPr/>
        </p:nvSpPr>
        <p:spPr>
          <a:xfrm>
            <a:off x="4230421"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
        <p:nvSpPr>
          <p:cNvPr id="9" name="Title 1">
            <a:extLst>
              <a:ext uri="{FF2B5EF4-FFF2-40B4-BE49-F238E27FC236}">
                <a16:creationId xmlns:a16="http://schemas.microsoft.com/office/drawing/2014/main" id="{F42E3243-8E82-7F68-B0AC-57EFAA3E11F1}"/>
              </a:ext>
            </a:extLst>
          </p:cNvPr>
          <p:cNvSpPr txBox="1">
            <a:spLocks/>
          </p:cNvSpPr>
          <p:nvPr/>
        </p:nvSpPr>
        <p:spPr>
          <a:xfrm>
            <a:off x="1077093" y="918979"/>
            <a:ext cx="9144000" cy="6647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l-GR" sz="2400" b="1" i="0" u="none" strike="noStrike" kern="1200" cap="none" spc="0" normalizeH="0" baseline="0" noProof="0" dirty="0" err="1">
                <a:ln>
                  <a:noFill/>
                </a:ln>
                <a:solidFill>
                  <a:sysClr val="windowText" lastClr="000000"/>
                </a:solidFill>
                <a:effectLst/>
                <a:uLnTx/>
                <a:uFillTx/>
                <a:latin typeface="Aptos Display" panose="02110004020202020204"/>
                <a:ea typeface="+mj-ea"/>
                <a:cs typeface="+mj-cs"/>
              </a:rPr>
              <a:t>Χωρο</a:t>
            </a:r>
            <a:r>
              <a:rPr kumimoji="0" lang="el-GR" sz="2400" b="1"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-χρονικοί Κρύσταλλοι και </a:t>
            </a:r>
            <a:r>
              <a:rPr kumimoji="0" lang="el-GR" sz="2400" b="1" i="0" u="none" strike="noStrike" kern="1200" cap="none" spc="0" normalizeH="0" baseline="0" noProof="0" dirty="0" err="1">
                <a:ln>
                  <a:noFill/>
                </a:ln>
                <a:solidFill>
                  <a:sysClr val="windowText" lastClr="000000"/>
                </a:solidFill>
                <a:effectLst/>
                <a:uLnTx/>
                <a:uFillTx/>
                <a:latin typeface="Aptos Display" panose="02110004020202020204"/>
                <a:ea typeface="+mj-ea"/>
                <a:cs typeface="+mj-cs"/>
              </a:rPr>
              <a:t>Μεταϋλικά</a:t>
            </a:r>
            <a:endParaRPr kumimoji="0" lang="en-US" sz="2400" b="1"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pic>
        <p:nvPicPr>
          <p:cNvPr id="7170" name="Picture 2" descr="Nikolaos Stefanou">
            <a:extLst>
              <a:ext uri="{FF2B5EF4-FFF2-40B4-BE49-F238E27FC236}">
                <a16:creationId xmlns:a16="http://schemas.microsoft.com/office/drawing/2014/main" id="{FF04304E-ED3E-1C96-6824-A3FBCEBD9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969" y="171438"/>
            <a:ext cx="1976991" cy="1537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628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73795174078">
            <a:hlinkClick r:id="" action="ppaction://media"/>
            <a:extLst>
              <a:ext uri="{FF2B5EF4-FFF2-40B4-BE49-F238E27FC236}">
                <a16:creationId xmlns:a16="http://schemas.microsoft.com/office/drawing/2014/main" id="{D478732C-4AD5-D80D-A90D-A5D96708F68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974226" y="4861968"/>
            <a:ext cx="2842873" cy="1934659"/>
          </a:xfrm>
          <a:prstGeom prst="rect">
            <a:avLst/>
          </a:prstGeom>
        </p:spPr>
      </p:pic>
      <p:pic>
        <p:nvPicPr>
          <p:cNvPr id="3" name="1675961172214">
            <a:hlinkClick r:id="" action="ppaction://media"/>
            <a:extLst>
              <a:ext uri="{FF2B5EF4-FFF2-40B4-BE49-F238E27FC236}">
                <a16:creationId xmlns:a16="http://schemas.microsoft.com/office/drawing/2014/main" id="{754ABB20-E38E-CA59-9A72-944CC7D7F1D1}"/>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5587841" y="2036633"/>
            <a:ext cx="3778961" cy="2328739"/>
          </a:xfrm>
          <a:prstGeom prst="rect">
            <a:avLst/>
          </a:prstGeom>
        </p:spPr>
      </p:pic>
      <p:pic>
        <p:nvPicPr>
          <p:cNvPr id="4" name="petal_20230303_173258">
            <a:hlinkClick r:id="" action="ppaction://media"/>
            <a:extLst>
              <a:ext uri="{FF2B5EF4-FFF2-40B4-BE49-F238E27FC236}">
                <a16:creationId xmlns:a16="http://schemas.microsoft.com/office/drawing/2014/main" id="{DC34077D-CFB6-9B17-E6F4-B04F859FD890}"/>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2015053" y="2204429"/>
            <a:ext cx="1943382" cy="2202500"/>
          </a:xfrm>
          <a:prstGeom prst="rect">
            <a:avLst/>
          </a:prstGeom>
        </p:spPr>
      </p:pic>
      <p:pic>
        <p:nvPicPr>
          <p:cNvPr id="9" name="petal_20230122_215944">
            <a:hlinkClick r:id="" action="ppaction://media"/>
            <a:extLst>
              <a:ext uri="{FF2B5EF4-FFF2-40B4-BE49-F238E27FC236}">
                <a16:creationId xmlns:a16="http://schemas.microsoft.com/office/drawing/2014/main" id="{B58EC290-33CD-0A0E-8CEC-B3E05A52B234}"/>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1778157" y="4771696"/>
            <a:ext cx="2654783" cy="1934659"/>
          </a:xfrm>
          <a:prstGeom prst="rect">
            <a:avLst/>
          </a:prstGeom>
        </p:spPr>
      </p:pic>
      <p:sp>
        <p:nvSpPr>
          <p:cNvPr id="10" name="Subtitle 2">
            <a:extLst>
              <a:ext uri="{FF2B5EF4-FFF2-40B4-BE49-F238E27FC236}">
                <a16:creationId xmlns:a16="http://schemas.microsoft.com/office/drawing/2014/main" id="{180F90DD-4762-88BD-45EC-139A63E2801E}"/>
              </a:ext>
            </a:extLst>
          </p:cNvPr>
          <p:cNvSpPr txBox="1">
            <a:spLocks noChangeArrowheads="1"/>
          </p:cNvSpPr>
          <p:nvPr/>
        </p:nvSpPr>
        <p:spPr bwMode="auto">
          <a:xfrm>
            <a:off x="1778157" y="834528"/>
            <a:ext cx="8809672" cy="44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1" hangingPunct="1"/>
            <a:r>
              <a:rPr lang="el-GR" altLang="en-US" b="1" dirty="0">
                <a:solidFill>
                  <a:srgbClr val="FF0000"/>
                </a:solidFill>
                <a:latin typeface="Comic Sans MS" panose="030F0702030302020204" pitchFamily="66" charset="0"/>
              </a:rPr>
              <a:t>Με τι ασχολούμαστε</a:t>
            </a:r>
          </a:p>
          <a:p>
            <a:pPr eaLnBrk="1" hangingPunct="1"/>
            <a:r>
              <a:rPr lang="el-GR" altLang="en-US" sz="1800" b="1" dirty="0">
                <a:solidFill>
                  <a:srgbClr val="FF0000"/>
                </a:solidFill>
                <a:latin typeface="Comic Sans MS" panose="030F0702030302020204" pitchFamily="66" charset="0"/>
              </a:rPr>
              <a:t>Ηλεκτρομαγνητικές &amp; αεροδυναμικές τεχνολογικές εφαρμογές...</a:t>
            </a:r>
            <a:endParaRPr lang="en-GB" altLang="en-US" sz="1800" b="1" dirty="0">
              <a:solidFill>
                <a:srgbClr val="FF0000"/>
              </a:solidFill>
              <a:latin typeface="Comic Sans MS" panose="030F0702030302020204" pitchFamily="66" charset="0"/>
            </a:endParaRPr>
          </a:p>
        </p:txBody>
      </p:sp>
      <p:sp>
        <p:nvSpPr>
          <p:cNvPr id="11" name="Subtitle 2">
            <a:extLst>
              <a:ext uri="{FF2B5EF4-FFF2-40B4-BE49-F238E27FC236}">
                <a16:creationId xmlns:a16="http://schemas.microsoft.com/office/drawing/2014/main" id="{E72B82F5-D446-BF1D-0294-F9B65D5DBA7F}"/>
              </a:ext>
            </a:extLst>
          </p:cNvPr>
          <p:cNvSpPr txBox="1">
            <a:spLocks noChangeArrowheads="1"/>
          </p:cNvSpPr>
          <p:nvPr/>
        </p:nvSpPr>
        <p:spPr bwMode="auto">
          <a:xfrm>
            <a:off x="1511864" y="1586774"/>
            <a:ext cx="3635882" cy="53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1" hangingPunct="1"/>
            <a:r>
              <a:rPr lang="el-GR" altLang="en-US" sz="1600" b="1" dirty="0">
                <a:solidFill>
                  <a:srgbClr val="0070C0"/>
                </a:solidFill>
                <a:latin typeface="Comic Sans MS" panose="030F0702030302020204" pitchFamily="66" charset="0"/>
              </a:rPr>
              <a:t>Επιπτώσεις ηλεκτρομαγνητικής </a:t>
            </a:r>
          </a:p>
          <a:p>
            <a:pPr eaLnBrk="1" hangingPunct="1"/>
            <a:r>
              <a:rPr lang="el-GR" altLang="en-US" sz="1600" b="1" dirty="0">
                <a:solidFill>
                  <a:srgbClr val="0070C0"/>
                </a:solidFill>
                <a:latin typeface="Comic Sans MS" panose="030F0702030302020204" pitchFamily="66" charset="0"/>
              </a:rPr>
              <a:t>ακτινοβολίας σύγχρονων συσκευών</a:t>
            </a:r>
            <a:endParaRPr lang="en-GB" altLang="en-US" sz="1600" b="1" dirty="0">
              <a:solidFill>
                <a:srgbClr val="0070C0"/>
              </a:solidFill>
              <a:latin typeface="Comic Sans MS" panose="030F0702030302020204" pitchFamily="66" charset="0"/>
            </a:endParaRPr>
          </a:p>
        </p:txBody>
      </p:sp>
      <p:sp>
        <p:nvSpPr>
          <p:cNvPr id="12" name="Subtitle 2">
            <a:extLst>
              <a:ext uri="{FF2B5EF4-FFF2-40B4-BE49-F238E27FC236}">
                <a16:creationId xmlns:a16="http://schemas.microsoft.com/office/drawing/2014/main" id="{E4D53B26-6D65-400D-C917-71A30B6CF6D4}"/>
              </a:ext>
            </a:extLst>
          </p:cNvPr>
          <p:cNvSpPr txBox="1">
            <a:spLocks noChangeArrowheads="1"/>
          </p:cNvSpPr>
          <p:nvPr/>
        </p:nvSpPr>
        <p:spPr bwMode="auto">
          <a:xfrm>
            <a:off x="4934033" y="1650355"/>
            <a:ext cx="4212956" cy="554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1" hangingPunct="1"/>
            <a:r>
              <a:rPr lang="el-GR" altLang="en-US" sz="1600" b="1" dirty="0">
                <a:solidFill>
                  <a:srgbClr val="0070C0"/>
                </a:solidFill>
                <a:latin typeface="Comic Sans MS" panose="030F0702030302020204" pitchFamily="66" charset="0"/>
              </a:rPr>
              <a:t>Μελέτη </a:t>
            </a:r>
            <a:r>
              <a:rPr lang="en-US" altLang="en-US" sz="1600" b="1" dirty="0">
                <a:solidFill>
                  <a:srgbClr val="0070C0"/>
                </a:solidFill>
                <a:latin typeface="Comic Sans MS" panose="030F0702030302020204" pitchFamily="66" charset="0"/>
              </a:rPr>
              <a:t>3D </a:t>
            </a:r>
            <a:r>
              <a:rPr lang="el-GR" altLang="en-US" sz="1600" b="1" dirty="0">
                <a:solidFill>
                  <a:srgbClr val="0070C0"/>
                </a:solidFill>
                <a:latin typeface="Comic Sans MS" panose="030F0702030302020204" pitchFamily="66" charset="0"/>
              </a:rPr>
              <a:t>αεροδυναμικών προβλημάτων</a:t>
            </a:r>
            <a:endParaRPr lang="en-GB" altLang="en-US" sz="1600" b="1" dirty="0">
              <a:solidFill>
                <a:srgbClr val="0070C0"/>
              </a:solidFill>
              <a:latin typeface="Comic Sans MS" panose="030F0702030302020204" pitchFamily="66" charset="0"/>
            </a:endParaRPr>
          </a:p>
        </p:txBody>
      </p:sp>
      <p:sp>
        <p:nvSpPr>
          <p:cNvPr id="13" name="Subtitle 2">
            <a:extLst>
              <a:ext uri="{FF2B5EF4-FFF2-40B4-BE49-F238E27FC236}">
                <a16:creationId xmlns:a16="http://schemas.microsoft.com/office/drawing/2014/main" id="{1194969E-C468-2C4C-1723-85E2364AFC05}"/>
              </a:ext>
            </a:extLst>
          </p:cNvPr>
          <p:cNvSpPr txBox="1">
            <a:spLocks noChangeArrowheads="1"/>
          </p:cNvSpPr>
          <p:nvPr/>
        </p:nvSpPr>
        <p:spPr bwMode="auto">
          <a:xfrm>
            <a:off x="4645327" y="4280653"/>
            <a:ext cx="5387813" cy="49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1" hangingPunct="1"/>
            <a:r>
              <a:rPr lang="el-GR" altLang="en-US" sz="1600" b="1" dirty="0">
                <a:solidFill>
                  <a:srgbClr val="0070C0"/>
                </a:solidFill>
                <a:latin typeface="Comic Sans MS" panose="030F0702030302020204" pitchFamily="66" charset="0"/>
              </a:rPr>
              <a:t>Αμυντικές εφαρμογές (π.χ., ραντάρ, μανδύες αορατότητας)</a:t>
            </a:r>
            <a:endParaRPr lang="en-GB" altLang="en-US" sz="1600" b="1" dirty="0">
              <a:solidFill>
                <a:srgbClr val="0070C0"/>
              </a:solidFill>
              <a:latin typeface="Comic Sans MS" panose="030F0702030302020204" pitchFamily="66" charset="0"/>
            </a:endParaRPr>
          </a:p>
        </p:txBody>
      </p:sp>
      <p:sp>
        <p:nvSpPr>
          <p:cNvPr id="14" name="Subtitle 2">
            <a:extLst>
              <a:ext uri="{FF2B5EF4-FFF2-40B4-BE49-F238E27FC236}">
                <a16:creationId xmlns:a16="http://schemas.microsoft.com/office/drawing/2014/main" id="{3D12E6C5-A4EB-B9F6-800E-714F001106A2}"/>
              </a:ext>
            </a:extLst>
          </p:cNvPr>
          <p:cNvSpPr txBox="1">
            <a:spLocks noChangeArrowheads="1"/>
          </p:cNvSpPr>
          <p:nvPr/>
        </p:nvSpPr>
        <p:spPr bwMode="auto">
          <a:xfrm>
            <a:off x="1659582" y="4429788"/>
            <a:ext cx="2805634" cy="530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1" hangingPunct="1"/>
            <a:r>
              <a:rPr lang="el-GR" altLang="en-US" sz="1600" b="1" dirty="0">
                <a:solidFill>
                  <a:srgbClr val="0070C0"/>
                </a:solidFill>
                <a:latin typeface="Comic Sans MS" panose="030F0702030302020204" pitchFamily="66" charset="0"/>
              </a:rPr>
              <a:t>Βιοϊατρικές</a:t>
            </a:r>
            <a:r>
              <a:rPr lang="el-GR" altLang="en-US" sz="1200" b="1" dirty="0">
                <a:solidFill>
                  <a:srgbClr val="0070C0"/>
                </a:solidFill>
                <a:latin typeface="Comic Sans MS" panose="030F0702030302020204" pitchFamily="66" charset="0"/>
              </a:rPr>
              <a:t> </a:t>
            </a:r>
            <a:r>
              <a:rPr lang="el-GR" altLang="en-US" sz="1600" b="1" dirty="0">
                <a:solidFill>
                  <a:srgbClr val="0070C0"/>
                </a:solidFill>
                <a:latin typeface="Comic Sans MS" panose="030F0702030302020204" pitchFamily="66" charset="0"/>
              </a:rPr>
              <a:t>εφαρμογές</a:t>
            </a:r>
            <a:r>
              <a:rPr lang="el-GR" altLang="en-US" sz="1200" b="1" dirty="0">
                <a:solidFill>
                  <a:srgbClr val="0070C0"/>
                </a:solidFill>
                <a:latin typeface="Comic Sans MS" panose="030F0702030302020204" pitchFamily="66" charset="0"/>
              </a:rPr>
              <a:t> </a:t>
            </a:r>
            <a:endParaRPr lang="en-GB" altLang="en-US" sz="1200" b="1" dirty="0">
              <a:solidFill>
                <a:srgbClr val="0070C0"/>
              </a:solidFill>
              <a:latin typeface="Comic Sans MS" panose="030F0702030302020204" pitchFamily="66" charset="0"/>
            </a:endParaRPr>
          </a:p>
        </p:txBody>
      </p:sp>
      <p:sp>
        <p:nvSpPr>
          <p:cNvPr id="15" name="Subtitle 2">
            <a:extLst>
              <a:ext uri="{FF2B5EF4-FFF2-40B4-BE49-F238E27FC236}">
                <a16:creationId xmlns:a16="http://schemas.microsoft.com/office/drawing/2014/main" id="{21CEA5DC-C736-0870-8968-B132052F5F3D}"/>
              </a:ext>
            </a:extLst>
          </p:cNvPr>
          <p:cNvSpPr txBox="1">
            <a:spLocks noChangeArrowheads="1"/>
          </p:cNvSpPr>
          <p:nvPr/>
        </p:nvSpPr>
        <p:spPr bwMode="auto">
          <a:xfrm>
            <a:off x="9366802" y="2036633"/>
            <a:ext cx="1793094" cy="97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1" hangingPunct="1"/>
            <a:r>
              <a:rPr lang="el-GR" altLang="en-US" sz="1200" b="1" dirty="0">
                <a:solidFill>
                  <a:srgbClr val="0070C0"/>
                </a:solidFill>
                <a:latin typeface="Comic Sans MS" panose="030F0702030302020204" pitchFamily="66" charset="0"/>
              </a:rPr>
              <a:t>Έχουμε χρηματοδο-</a:t>
            </a:r>
          </a:p>
          <a:p>
            <a:pPr eaLnBrk="1" hangingPunct="1"/>
            <a:r>
              <a:rPr lang="el-GR" altLang="en-US" sz="1200" b="1" dirty="0" err="1">
                <a:solidFill>
                  <a:srgbClr val="0070C0"/>
                </a:solidFill>
                <a:latin typeface="Comic Sans MS" panose="030F0702030302020204" pitchFamily="66" charset="0"/>
              </a:rPr>
              <a:t>τηθεί</a:t>
            </a:r>
            <a:r>
              <a:rPr lang="el-GR" altLang="en-US" sz="1200" b="1" dirty="0">
                <a:solidFill>
                  <a:srgbClr val="0070C0"/>
                </a:solidFill>
                <a:latin typeface="Comic Sans MS" panose="030F0702030302020204" pitchFamily="66" charset="0"/>
              </a:rPr>
              <a:t> τρεις φορές</a:t>
            </a:r>
          </a:p>
          <a:p>
            <a:pPr eaLnBrk="1" hangingPunct="1"/>
            <a:r>
              <a:rPr lang="el-GR" altLang="en-US" sz="1200" b="1" dirty="0">
                <a:solidFill>
                  <a:srgbClr val="0070C0"/>
                </a:solidFill>
                <a:latin typeface="Comic Sans MS" panose="030F0702030302020204" pitchFamily="66" charset="0"/>
              </a:rPr>
              <a:t>από το ΕΛΙΔΕΚ</a:t>
            </a:r>
          </a:p>
          <a:p>
            <a:pPr eaLnBrk="1" hangingPunct="1"/>
            <a:r>
              <a:rPr lang="el-GR" altLang="en-US" sz="1200" b="1" dirty="0">
                <a:solidFill>
                  <a:srgbClr val="0070C0"/>
                </a:solidFill>
                <a:latin typeface="Comic Sans MS" panose="030F0702030302020204" pitchFamily="66" charset="0"/>
              </a:rPr>
              <a:t>(700.000€ συνολικά).</a:t>
            </a:r>
          </a:p>
          <a:p>
            <a:pPr eaLnBrk="1" hangingPunct="1"/>
            <a:endParaRPr lang="el-GR" altLang="en-US" sz="1200" b="1" dirty="0">
              <a:solidFill>
                <a:srgbClr val="0070C0"/>
              </a:solidFill>
              <a:latin typeface="Comic Sans MS" panose="030F0702030302020204" pitchFamily="66" charset="0"/>
            </a:endParaRPr>
          </a:p>
          <a:p>
            <a:pPr eaLnBrk="1" hangingPunct="1"/>
            <a:r>
              <a:rPr lang="el-GR" altLang="en-US" sz="1200" b="1" dirty="0">
                <a:solidFill>
                  <a:schemeClr val="accent2"/>
                </a:solidFill>
                <a:latin typeface="Comic Sans MS" panose="030F0702030302020204" pitchFamily="66" charset="0"/>
              </a:rPr>
              <a:t> </a:t>
            </a:r>
            <a:endParaRPr lang="en-GB" altLang="en-US" sz="1200" b="1" dirty="0">
              <a:solidFill>
                <a:schemeClr val="accent2"/>
              </a:solidFill>
              <a:latin typeface="Comic Sans MS" panose="030F0702030302020204" pitchFamily="66" charset="0"/>
            </a:endParaRPr>
          </a:p>
        </p:txBody>
      </p:sp>
      <p:sp>
        <p:nvSpPr>
          <p:cNvPr id="16" name="Subtitle 2">
            <a:extLst>
              <a:ext uri="{FF2B5EF4-FFF2-40B4-BE49-F238E27FC236}">
                <a16:creationId xmlns:a16="http://schemas.microsoft.com/office/drawing/2014/main" id="{55B99581-DCC7-6A8F-C976-924E4BB34183}"/>
              </a:ext>
            </a:extLst>
          </p:cNvPr>
          <p:cNvSpPr txBox="1">
            <a:spLocks noChangeArrowheads="1"/>
          </p:cNvSpPr>
          <p:nvPr/>
        </p:nvSpPr>
        <p:spPr bwMode="auto">
          <a:xfrm>
            <a:off x="9345331" y="3223051"/>
            <a:ext cx="1793094" cy="141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1" hangingPunct="1"/>
            <a:r>
              <a:rPr lang="el-GR" altLang="en-US" sz="1200" b="1" dirty="0">
                <a:solidFill>
                  <a:srgbClr val="0070C0"/>
                </a:solidFill>
                <a:latin typeface="Comic Sans MS" panose="030F0702030302020204" pitchFamily="66" charset="0"/>
              </a:rPr>
              <a:t>Το τρέχον ερευνητικό έργο μας ΕΛΙΔΕΚ κατέλαβε τη 2</a:t>
            </a:r>
            <a:r>
              <a:rPr lang="el-GR" altLang="en-US" sz="1200" b="1" baseline="30000" dirty="0">
                <a:solidFill>
                  <a:srgbClr val="0070C0"/>
                </a:solidFill>
                <a:latin typeface="Comic Sans MS" panose="030F0702030302020204" pitchFamily="66" charset="0"/>
              </a:rPr>
              <a:t>η</a:t>
            </a:r>
            <a:r>
              <a:rPr lang="el-GR" altLang="en-US" sz="1200" b="1" dirty="0">
                <a:solidFill>
                  <a:srgbClr val="0070C0"/>
                </a:solidFill>
                <a:latin typeface="Comic Sans MS" panose="030F0702030302020204" pitchFamily="66" charset="0"/>
              </a:rPr>
              <a:t> θέση σε όλες τις Φυσικές Επιστήμες, και την 1</a:t>
            </a:r>
            <a:r>
              <a:rPr lang="el-GR" altLang="en-US" sz="1200" b="1" baseline="30000" dirty="0">
                <a:solidFill>
                  <a:srgbClr val="0070C0"/>
                </a:solidFill>
                <a:latin typeface="Comic Sans MS" panose="030F0702030302020204" pitchFamily="66" charset="0"/>
              </a:rPr>
              <a:t>η</a:t>
            </a:r>
            <a:r>
              <a:rPr lang="el-GR" altLang="en-US" sz="1200" b="1" dirty="0">
                <a:solidFill>
                  <a:srgbClr val="0070C0"/>
                </a:solidFill>
                <a:latin typeface="Comic Sans MS" panose="030F0702030302020204" pitchFamily="66" charset="0"/>
              </a:rPr>
              <a:t> θέση σε ό,τι αφορά τον Ε.Υ.</a:t>
            </a:r>
          </a:p>
          <a:p>
            <a:pPr eaLnBrk="1" hangingPunct="1"/>
            <a:r>
              <a:rPr lang="el-GR" altLang="en-US" sz="1200" b="1" dirty="0">
                <a:solidFill>
                  <a:schemeClr val="accent2"/>
                </a:solidFill>
                <a:latin typeface="Comic Sans MS" panose="030F0702030302020204" pitchFamily="66" charset="0"/>
              </a:rPr>
              <a:t> </a:t>
            </a:r>
            <a:endParaRPr lang="en-GB" altLang="en-US" sz="1200" b="1" dirty="0">
              <a:solidFill>
                <a:schemeClr val="accent2"/>
              </a:solidFill>
              <a:latin typeface="Comic Sans MS" panose="030F0702030302020204" pitchFamily="66" charset="0"/>
            </a:endParaRPr>
          </a:p>
        </p:txBody>
      </p:sp>
      <p:sp>
        <p:nvSpPr>
          <p:cNvPr id="17" name="Subtitle 2">
            <a:extLst>
              <a:ext uri="{FF2B5EF4-FFF2-40B4-BE49-F238E27FC236}">
                <a16:creationId xmlns:a16="http://schemas.microsoft.com/office/drawing/2014/main" id="{DB8243EA-36C7-3AAB-4353-116D5AD166BD}"/>
              </a:ext>
            </a:extLst>
          </p:cNvPr>
          <p:cNvSpPr txBox="1">
            <a:spLocks noChangeArrowheads="1"/>
          </p:cNvSpPr>
          <p:nvPr/>
        </p:nvSpPr>
        <p:spPr bwMode="auto">
          <a:xfrm>
            <a:off x="8817099" y="5131226"/>
            <a:ext cx="2321326" cy="96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1" hangingPunct="1"/>
            <a:r>
              <a:rPr lang="el-GR" altLang="en-US" sz="1400" b="1" dirty="0">
                <a:solidFill>
                  <a:srgbClr val="0070C0"/>
                </a:solidFill>
                <a:latin typeface="Comic Sans MS" panose="030F0702030302020204" pitchFamily="66" charset="0"/>
              </a:rPr>
              <a:t>Έχουμε επίσης λάβει το «Λυκούργειο Βραβείο» (2021) από την Ακαδημία Αθηνών.</a:t>
            </a:r>
            <a:endParaRPr lang="en-GB" altLang="en-US" sz="1400" b="1" dirty="0">
              <a:solidFill>
                <a:srgbClr val="0070C0"/>
              </a:solidFill>
              <a:latin typeface="Comic Sans MS" panose="030F0702030302020204" pitchFamily="66" charset="0"/>
            </a:endParaRPr>
          </a:p>
        </p:txBody>
      </p:sp>
      <p:sp>
        <p:nvSpPr>
          <p:cNvPr id="18" name="Ορθογώνιο 17">
            <a:extLst>
              <a:ext uri="{FF2B5EF4-FFF2-40B4-BE49-F238E27FC236}">
                <a16:creationId xmlns:a16="http://schemas.microsoft.com/office/drawing/2014/main" id="{55D16D4A-4C1D-3BF7-CD04-C9A2C156C631}"/>
              </a:ext>
            </a:extLst>
          </p:cNvPr>
          <p:cNvSpPr/>
          <p:nvPr/>
        </p:nvSpPr>
        <p:spPr bwMode="auto">
          <a:xfrm>
            <a:off x="2029714" y="4748837"/>
            <a:ext cx="2738770"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latin typeface="Times" panose="02020603050405020304" pitchFamily="18" charset="0"/>
            </a:endParaRPr>
          </a:p>
        </p:txBody>
      </p:sp>
      <p:sp>
        <p:nvSpPr>
          <p:cNvPr id="5" name="TextBox 4">
            <a:extLst>
              <a:ext uri="{FF2B5EF4-FFF2-40B4-BE49-F238E27FC236}">
                <a16:creationId xmlns:a16="http://schemas.microsoft.com/office/drawing/2014/main" id="{2B23FCEF-BA56-2ABF-DCD1-42B0EBE8DD2E}"/>
              </a:ext>
            </a:extLst>
          </p:cNvPr>
          <p:cNvSpPr txBox="1"/>
          <p:nvPr/>
        </p:nvSpPr>
        <p:spPr>
          <a:xfrm>
            <a:off x="2146165" y="-73934"/>
            <a:ext cx="4223785" cy="523220"/>
          </a:xfrm>
          <a:prstGeom prst="rect">
            <a:avLst/>
          </a:prstGeom>
          <a:noFill/>
        </p:spPr>
        <p:txBody>
          <a:bodyPr wrap="none" rtlCol="0">
            <a:spAutoFit/>
          </a:bodyPr>
          <a:lstStyle/>
          <a:p>
            <a:pPr lvl="1"/>
            <a:r>
              <a:rPr lang="el-GR" sz="2800" b="1" dirty="0">
                <a:solidFill>
                  <a:srgbClr val="0070C0"/>
                </a:solidFill>
              </a:rPr>
              <a:t>ΤΣΑΚΜΑΚΙΔΗΣ ΚΟΣΜΑΣ</a:t>
            </a:r>
          </a:p>
        </p:txBody>
      </p:sp>
      <p:sp>
        <p:nvSpPr>
          <p:cNvPr id="6" name="TextBox 5">
            <a:extLst>
              <a:ext uri="{FF2B5EF4-FFF2-40B4-BE49-F238E27FC236}">
                <a16:creationId xmlns:a16="http://schemas.microsoft.com/office/drawing/2014/main" id="{EA27ABC5-9087-04CD-F7A2-24B71F7254C5}"/>
              </a:ext>
            </a:extLst>
          </p:cNvPr>
          <p:cNvSpPr txBox="1"/>
          <p:nvPr/>
        </p:nvSpPr>
        <p:spPr>
          <a:xfrm>
            <a:off x="342806" y="228974"/>
            <a:ext cx="11680374" cy="707886"/>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a:t>
            </a:r>
            <a:r>
              <a:rPr lang="el-GR" sz="2000" b="1" dirty="0"/>
              <a:t> </a:t>
            </a:r>
            <a:r>
              <a:rPr lang="el-GR" sz="2000" dirty="0"/>
              <a:t>Θεωρητική Φυσική Συμπυκνωμένης Ύλης </a:t>
            </a:r>
            <a:endParaRPr lang="en-US" sz="2000" dirty="0"/>
          </a:p>
          <a:p>
            <a:pPr marL="342900" indent="-342900" algn="just">
              <a:buFont typeface="Arial" panose="020B0604020202020204" pitchFamily="34" charset="0"/>
              <a:buChar char="•"/>
            </a:pPr>
            <a:r>
              <a:rPr lang="el-GR" sz="2000" b="1" u="sng" dirty="0"/>
              <a:t>Περιοχές Έρευνας:</a:t>
            </a:r>
            <a:r>
              <a:rPr lang="el-GR" sz="2000" b="1" dirty="0"/>
              <a:t> </a:t>
            </a:r>
            <a:r>
              <a:rPr lang="el-GR" sz="2000" dirty="0" err="1"/>
              <a:t>Ηλεκτρομανγητικές</a:t>
            </a:r>
            <a:r>
              <a:rPr lang="el-GR" sz="2000" dirty="0"/>
              <a:t> και αεροδυναμικές τεχνολογικές εφαρμογές</a:t>
            </a:r>
          </a:p>
        </p:txBody>
      </p:sp>
      <p:pic>
        <p:nvPicPr>
          <p:cNvPr id="9218" name="Picture 2" descr="Kosmas Tsakmakidis">
            <a:extLst>
              <a:ext uri="{FF2B5EF4-FFF2-40B4-BE49-F238E27FC236}">
                <a16:creationId xmlns:a16="http://schemas.microsoft.com/office/drawing/2014/main" id="{2F0F207D-9629-96A6-FEE7-07CEB21104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21536" y="264731"/>
            <a:ext cx="2117200" cy="16424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367"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345"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3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vol="80000">
                <p:cTn id="25"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video>
              <p:cMediaNode vol="80000">
                <p:cTn id="31"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video>
              <p:cMediaNode vol="80000">
                <p:cTn id="37" fill="hold" display="0">
                  <p:stCondLst>
                    <p:cond delay="indefinite"/>
                  </p:stCondLst>
                </p:cTn>
                <p:tgtEl>
                  <p:spTgt spid="9"/>
                </p:tgtEl>
              </p:cMediaNode>
            </p:vide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BC85B-5174-5AC9-C9D3-3D428D011079}"/>
              </a:ext>
            </a:extLst>
          </p:cNvPr>
          <p:cNvSpPr txBox="1"/>
          <p:nvPr/>
        </p:nvSpPr>
        <p:spPr>
          <a:xfrm>
            <a:off x="2146165" y="-73934"/>
            <a:ext cx="5198731" cy="523220"/>
          </a:xfrm>
          <a:prstGeom prst="rect">
            <a:avLst/>
          </a:prstGeom>
          <a:noFill/>
        </p:spPr>
        <p:txBody>
          <a:bodyPr wrap="none" rtlCol="0">
            <a:spAutoFit/>
          </a:bodyPr>
          <a:lstStyle/>
          <a:p>
            <a:pPr lvl="1"/>
            <a:r>
              <a:rPr lang="el-GR" sz="2800" b="1">
                <a:solidFill>
                  <a:srgbClr val="0070C0"/>
                </a:solidFill>
              </a:rPr>
              <a:t>ΦΡΑΝΤΖΕΣΚΑΚΗΣ </a:t>
            </a:r>
            <a:r>
              <a:rPr lang="el-GR" sz="2800" b="1" dirty="0">
                <a:solidFill>
                  <a:srgbClr val="0070C0"/>
                </a:solidFill>
              </a:rPr>
              <a:t>ΔΗΜΗΤΡΙΟΣ</a:t>
            </a:r>
          </a:p>
        </p:txBody>
      </p:sp>
      <p:sp>
        <p:nvSpPr>
          <p:cNvPr id="3" name="TextBox 2">
            <a:extLst>
              <a:ext uri="{FF2B5EF4-FFF2-40B4-BE49-F238E27FC236}">
                <a16:creationId xmlns:a16="http://schemas.microsoft.com/office/drawing/2014/main" id="{22357681-6734-BA1A-1DFA-1AFA615000D3}"/>
              </a:ext>
            </a:extLst>
          </p:cNvPr>
          <p:cNvSpPr txBox="1"/>
          <p:nvPr/>
        </p:nvSpPr>
        <p:spPr>
          <a:xfrm>
            <a:off x="292006" y="368896"/>
            <a:ext cx="11680374" cy="1323439"/>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a:t>
            </a:r>
            <a:r>
              <a:rPr lang="el-GR" sz="2000" b="1" dirty="0"/>
              <a:t> </a:t>
            </a:r>
            <a:r>
              <a:rPr lang="el-GR" sz="2000" dirty="0"/>
              <a:t>Θεωρητική Φυσική Συμπυκνωμένης Ύλης </a:t>
            </a:r>
            <a:endParaRPr lang="en-US" sz="2000" dirty="0"/>
          </a:p>
          <a:p>
            <a:pPr marL="342900" indent="-342900" algn="just">
              <a:buFont typeface="Arial" panose="020B0604020202020204" pitchFamily="34" charset="0"/>
              <a:buChar char="•"/>
            </a:pPr>
            <a:r>
              <a:rPr lang="el-GR" sz="2000" b="1" u="sng" dirty="0"/>
              <a:t>Περιοχές Έρευνας:</a:t>
            </a:r>
            <a:r>
              <a:rPr lang="el-GR" sz="2000" b="1" dirty="0"/>
              <a:t> </a:t>
            </a:r>
          </a:p>
          <a:p>
            <a:pPr marL="800100" lvl="1" indent="-342900" algn="just">
              <a:buFont typeface="Arial" panose="020B0604020202020204" pitchFamily="34" charset="0"/>
              <a:buChar char="•"/>
            </a:pPr>
            <a:r>
              <a:rPr lang="el-GR" sz="2000" dirty="0"/>
              <a:t>Μη γραμμικά φαινόμενα- μη γραμμικές εξισώσεις</a:t>
            </a:r>
          </a:p>
          <a:p>
            <a:pPr marL="800100" lvl="1" indent="-342900" algn="just">
              <a:buFont typeface="Arial" panose="020B0604020202020204" pitchFamily="34" charset="0"/>
              <a:buChar char="•"/>
            </a:pPr>
            <a:r>
              <a:rPr lang="el-GR" sz="2000" dirty="0"/>
              <a:t>Μη γραμμικά κύματα και </a:t>
            </a:r>
            <a:r>
              <a:rPr lang="el-GR" sz="2000" dirty="0" err="1"/>
              <a:t>σολιτόνια</a:t>
            </a:r>
            <a:endParaRPr lang="el-GR" sz="2000" dirty="0"/>
          </a:p>
        </p:txBody>
      </p:sp>
      <p:sp>
        <p:nvSpPr>
          <p:cNvPr id="4" name="TextBox 3">
            <a:extLst>
              <a:ext uri="{FF2B5EF4-FFF2-40B4-BE49-F238E27FC236}">
                <a16:creationId xmlns:a16="http://schemas.microsoft.com/office/drawing/2014/main" id="{F90E3D23-6D73-9C36-1639-32C0C203A44E}"/>
              </a:ext>
            </a:extLst>
          </p:cNvPr>
          <p:cNvSpPr txBox="1"/>
          <p:nvPr/>
        </p:nvSpPr>
        <p:spPr>
          <a:xfrm>
            <a:off x="119742" y="2294727"/>
            <a:ext cx="11527971" cy="4401205"/>
          </a:xfrm>
          <a:prstGeom prst="rect">
            <a:avLst/>
          </a:prstGeom>
          <a:noFill/>
        </p:spPr>
        <p:txBody>
          <a:bodyPr wrap="square">
            <a:spAutoFit/>
          </a:bodyPr>
          <a:lstStyle/>
          <a:p>
            <a:pPr marL="342900" indent="-342900" algn="just">
              <a:buClr>
                <a:srgbClr val="C00000"/>
              </a:buClr>
              <a:buFont typeface="Wingdings" panose="05000000000000000000" pitchFamily="2" charset="2"/>
              <a:buChar char="v"/>
            </a:pPr>
            <a:r>
              <a:rPr lang="el-GR" sz="2000" dirty="0"/>
              <a:t>Ένα βασικό στοιχείο της Θεωρητικής Φυσικής, είναι η κατανόηση και περιγραφή διαφόρων φυσικών φαινομένων με τη </a:t>
            </a:r>
            <a:r>
              <a:rPr lang="el-GR" sz="2000" dirty="0">
                <a:solidFill>
                  <a:srgbClr val="FF0000"/>
                </a:solidFill>
              </a:rPr>
              <a:t>χρήση </a:t>
            </a:r>
            <a:r>
              <a:rPr lang="el-GR" sz="2000" b="1" dirty="0">
                <a:solidFill>
                  <a:srgbClr val="FF0000"/>
                </a:solidFill>
              </a:rPr>
              <a:t>μαθηματικών μοντέλων/εξισώσεων</a:t>
            </a:r>
            <a:r>
              <a:rPr lang="el-GR" sz="2000" dirty="0">
                <a:solidFill>
                  <a:srgbClr val="FF0000"/>
                </a:solidFill>
              </a:rPr>
              <a:t>. </a:t>
            </a:r>
          </a:p>
          <a:p>
            <a:pPr marL="342900" indent="-342900" algn="just">
              <a:buClr>
                <a:srgbClr val="C00000"/>
              </a:buClr>
              <a:buFont typeface="Wingdings" panose="05000000000000000000" pitchFamily="2" charset="2"/>
              <a:buChar char="v"/>
            </a:pPr>
            <a:r>
              <a:rPr lang="el-GR" sz="2000" dirty="0"/>
              <a:t>Πολύ συχνά, τέτοια μοντέλα περιγράφουν συστήματα στα οποία οι μετρήσιμες ποσότητες έχουν </a:t>
            </a:r>
            <a:r>
              <a:rPr lang="el-GR" sz="2000" b="1" dirty="0">
                <a:solidFill>
                  <a:srgbClr val="0070C0"/>
                </a:solidFill>
              </a:rPr>
              <a:t>μεγάλο πλάτος</a:t>
            </a:r>
            <a:r>
              <a:rPr lang="el-GR" sz="2000" dirty="0"/>
              <a:t>, οπότε οι σχετικές εξισώσεις είναι </a:t>
            </a:r>
            <a:r>
              <a:rPr lang="el-GR" sz="2000" b="1" dirty="0">
                <a:solidFill>
                  <a:srgbClr val="C00000"/>
                </a:solidFill>
              </a:rPr>
              <a:t>μη γραμμικές</a:t>
            </a:r>
            <a:r>
              <a:rPr lang="el-GR" sz="2000" dirty="0"/>
              <a:t>. Κάποιες συγκεκριμένες μη γραμμικές εξισώσεις είναι </a:t>
            </a:r>
            <a:r>
              <a:rPr lang="el-GR" sz="2000" b="1" dirty="0">
                <a:solidFill>
                  <a:srgbClr val="C00000"/>
                </a:solidFill>
              </a:rPr>
              <a:t>οικουμενικές</a:t>
            </a:r>
            <a:r>
              <a:rPr lang="el-GR" sz="2000" dirty="0">
                <a:solidFill>
                  <a:srgbClr val="C00000"/>
                </a:solidFill>
              </a:rPr>
              <a:t>,</a:t>
            </a:r>
            <a:r>
              <a:rPr lang="el-GR" sz="2000" dirty="0"/>
              <a:t> αποτελώντας θεμελιώδη μοντέλα που ισχύουν σε διάφορες περιοχές της Φυσικής. </a:t>
            </a:r>
          </a:p>
          <a:p>
            <a:pPr marL="342900" indent="-342900" algn="just">
              <a:buClr>
                <a:srgbClr val="C00000"/>
              </a:buClr>
              <a:buFont typeface="Wingdings" panose="05000000000000000000" pitchFamily="2" charset="2"/>
              <a:buChar char="v"/>
            </a:pPr>
            <a:r>
              <a:rPr lang="el-GR" sz="2000" dirty="0"/>
              <a:t>Ένα σημαντικό ερευνητικό πεδίο είναι η εύρεση λύσεων τέτοιων μη γραμμικών εξισώσεων, και η κατανόηση των ιδιοτήτων τους, με </a:t>
            </a:r>
            <a:r>
              <a:rPr lang="el-GR" sz="2000" b="1" dirty="0">
                <a:solidFill>
                  <a:srgbClr val="0070C0"/>
                </a:solidFill>
              </a:rPr>
              <a:t>ακριβείς, προσεγγιστικές </a:t>
            </a:r>
            <a:r>
              <a:rPr lang="el-GR" sz="2000" dirty="0"/>
              <a:t>και </a:t>
            </a:r>
            <a:r>
              <a:rPr lang="el-GR" sz="2000" b="1" dirty="0">
                <a:solidFill>
                  <a:srgbClr val="0070C0"/>
                </a:solidFill>
              </a:rPr>
              <a:t>αριθμητικές μεθόδους </a:t>
            </a:r>
            <a:r>
              <a:rPr lang="el-GR" sz="2000" dirty="0"/>
              <a:t>– και σε στενή επαφή με </a:t>
            </a:r>
            <a:r>
              <a:rPr lang="el-GR" sz="2000" b="1" dirty="0">
                <a:solidFill>
                  <a:srgbClr val="C00000"/>
                </a:solidFill>
              </a:rPr>
              <a:t>σύγχρονα πειράματα</a:t>
            </a:r>
            <a:r>
              <a:rPr lang="el-GR" sz="2000" dirty="0"/>
              <a:t>. </a:t>
            </a:r>
          </a:p>
          <a:p>
            <a:pPr marL="342900" indent="-342900" algn="just">
              <a:buClr>
                <a:srgbClr val="C00000"/>
              </a:buClr>
              <a:buFont typeface="Wingdings" panose="05000000000000000000" pitchFamily="2" charset="2"/>
              <a:buChar char="v"/>
            </a:pPr>
            <a:r>
              <a:rPr lang="el-GR" sz="2000" dirty="0"/>
              <a:t>Κεντρικό θέμα σε αυτό το ερευνητικό πεδίο είναι τα </a:t>
            </a:r>
            <a:r>
              <a:rPr lang="el-GR" sz="2000" b="1" dirty="0">
                <a:solidFill>
                  <a:srgbClr val="C00000"/>
                </a:solidFill>
              </a:rPr>
              <a:t>μη γραμμικά κύματα</a:t>
            </a:r>
            <a:r>
              <a:rPr lang="el-GR" sz="2000" dirty="0"/>
              <a:t>, όπως τα </a:t>
            </a:r>
            <a:r>
              <a:rPr lang="el-GR" sz="2000" b="1" dirty="0">
                <a:solidFill>
                  <a:srgbClr val="C00000"/>
                </a:solidFill>
              </a:rPr>
              <a:t>κρουστικά κύματα</a:t>
            </a:r>
            <a:r>
              <a:rPr lang="en-US" sz="2000" b="1" dirty="0">
                <a:solidFill>
                  <a:srgbClr val="C00000"/>
                </a:solidFill>
              </a:rPr>
              <a:t>, </a:t>
            </a:r>
            <a:r>
              <a:rPr lang="el-GR" sz="2000" dirty="0"/>
              <a:t>τα</a:t>
            </a:r>
            <a:r>
              <a:rPr lang="el-GR" sz="2000" b="1" dirty="0">
                <a:solidFill>
                  <a:srgbClr val="C00000"/>
                </a:solidFill>
              </a:rPr>
              <a:t> μη γραμμικά περιοδικά κύματα, </a:t>
            </a:r>
            <a:r>
              <a:rPr lang="el-GR" sz="2000" b="1" dirty="0"/>
              <a:t>τα</a:t>
            </a:r>
            <a:r>
              <a:rPr lang="el-GR" sz="2000" b="1" dirty="0">
                <a:solidFill>
                  <a:srgbClr val="C00000"/>
                </a:solidFill>
              </a:rPr>
              <a:t> </a:t>
            </a:r>
            <a:r>
              <a:rPr lang="el-GR" sz="2000" b="1" dirty="0" err="1">
                <a:solidFill>
                  <a:srgbClr val="C00000"/>
                </a:solidFill>
              </a:rPr>
              <a:t>σολιτόνια</a:t>
            </a:r>
            <a:r>
              <a:rPr lang="el-GR" sz="2000" dirty="0"/>
              <a:t>, οι </a:t>
            </a:r>
            <a:r>
              <a:rPr lang="el-GR" sz="2000" b="1" dirty="0">
                <a:solidFill>
                  <a:srgbClr val="C00000"/>
                </a:solidFill>
              </a:rPr>
              <a:t>στρόβιλοι</a:t>
            </a:r>
            <a:r>
              <a:rPr lang="el-GR" sz="2000" dirty="0"/>
              <a:t>, κ.α.</a:t>
            </a:r>
          </a:p>
          <a:p>
            <a:pPr marL="342900" indent="-342900" algn="just">
              <a:buClr>
                <a:srgbClr val="C00000"/>
              </a:buClr>
              <a:buFont typeface="Wingdings" panose="05000000000000000000" pitchFamily="2" charset="2"/>
              <a:buChar char="v"/>
            </a:pPr>
            <a:r>
              <a:rPr lang="el-GR" sz="2000" dirty="0"/>
              <a:t>Μη γραμμικά κύματα εμφανίζονται λ.χ., στη </a:t>
            </a:r>
            <a:r>
              <a:rPr lang="el-GR" sz="2000" b="1" dirty="0">
                <a:solidFill>
                  <a:srgbClr val="0070C0"/>
                </a:solidFill>
              </a:rPr>
              <a:t>Φυσική Συμπυκνωμένης Ύλης,</a:t>
            </a:r>
            <a:r>
              <a:rPr lang="el-GR" sz="2000" dirty="0">
                <a:solidFill>
                  <a:srgbClr val="0070C0"/>
                </a:solidFill>
              </a:rPr>
              <a:t> </a:t>
            </a:r>
            <a:r>
              <a:rPr lang="el-GR" sz="2000" dirty="0"/>
              <a:t>στη</a:t>
            </a:r>
            <a:r>
              <a:rPr lang="el-GR" sz="2000" dirty="0">
                <a:solidFill>
                  <a:srgbClr val="0070C0"/>
                </a:solidFill>
              </a:rPr>
              <a:t> </a:t>
            </a:r>
            <a:r>
              <a:rPr lang="el-GR" sz="2000" b="1" dirty="0">
                <a:solidFill>
                  <a:srgbClr val="0070C0"/>
                </a:solidFill>
              </a:rPr>
              <a:t>Ρευστομηχανική</a:t>
            </a:r>
            <a:r>
              <a:rPr lang="el-GR" sz="2000" dirty="0">
                <a:solidFill>
                  <a:srgbClr val="0070C0"/>
                </a:solidFill>
              </a:rPr>
              <a:t>, </a:t>
            </a:r>
            <a:r>
              <a:rPr lang="el-GR" sz="2000" dirty="0"/>
              <a:t>στη</a:t>
            </a:r>
            <a:r>
              <a:rPr lang="el-GR" sz="2000" dirty="0">
                <a:solidFill>
                  <a:srgbClr val="0070C0"/>
                </a:solidFill>
              </a:rPr>
              <a:t> </a:t>
            </a:r>
            <a:r>
              <a:rPr lang="el-GR" sz="2000" b="1" dirty="0">
                <a:solidFill>
                  <a:srgbClr val="0070C0"/>
                </a:solidFill>
              </a:rPr>
              <a:t>Φυσική Πλάσματος</a:t>
            </a:r>
            <a:r>
              <a:rPr lang="el-GR" sz="2000" dirty="0"/>
              <a:t>, στην </a:t>
            </a:r>
            <a:r>
              <a:rPr lang="el-GR" sz="2000" b="1" dirty="0">
                <a:solidFill>
                  <a:srgbClr val="0070C0"/>
                </a:solidFill>
              </a:rPr>
              <a:t>Ακουστική</a:t>
            </a:r>
            <a:r>
              <a:rPr lang="el-GR" sz="2000" dirty="0"/>
              <a:t>, κλπ.</a:t>
            </a:r>
          </a:p>
          <a:p>
            <a:pPr algn="just">
              <a:buClr>
                <a:srgbClr val="C00000"/>
              </a:buClr>
            </a:pPr>
            <a:endParaRPr lang="el-GR" sz="2000" dirty="0"/>
          </a:p>
        </p:txBody>
      </p:sp>
      <p:sp>
        <p:nvSpPr>
          <p:cNvPr id="5" name="TextBox 4">
            <a:extLst>
              <a:ext uri="{FF2B5EF4-FFF2-40B4-BE49-F238E27FC236}">
                <a16:creationId xmlns:a16="http://schemas.microsoft.com/office/drawing/2014/main" id="{3B7B2FCD-575F-7F51-F8CA-731DA4CEF913}"/>
              </a:ext>
            </a:extLst>
          </p:cNvPr>
          <p:cNvSpPr txBox="1"/>
          <p:nvPr/>
        </p:nvSpPr>
        <p:spPr>
          <a:xfrm>
            <a:off x="1174521" y="1672830"/>
            <a:ext cx="9418412" cy="584775"/>
          </a:xfrm>
          <a:prstGeom prst="rect">
            <a:avLst/>
          </a:prstGeom>
          <a:noFill/>
        </p:spPr>
        <p:txBody>
          <a:bodyPr wrap="none" rtlCol="0">
            <a:spAutoFit/>
          </a:bodyPr>
          <a:lstStyle/>
          <a:p>
            <a:r>
              <a:rPr lang="el-GR" sz="3200" b="1" dirty="0">
                <a:solidFill>
                  <a:srgbClr val="C00000"/>
                </a:solidFill>
              </a:rPr>
              <a:t>Μη γραμμικά φαινόμενα – μη γραμμικές εξισώσεις  </a:t>
            </a:r>
            <a:endParaRPr lang="en-US" sz="3200" b="1" dirty="0">
              <a:solidFill>
                <a:srgbClr val="C00000"/>
              </a:solidFill>
            </a:endParaRPr>
          </a:p>
        </p:txBody>
      </p:sp>
      <p:sp>
        <p:nvSpPr>
          <p:cNvPr id="6" name="TextBox 5">
            <a:extLst>
              <a:ext uri="{FF2B5EF4-FFF2-40B4-BE49-F238E27FC236}">
                <a16:creationId xmlns:a16="http://schemas.microsoft.com/office/drawing/2014/main" id="{739B4676-C990-7EEC-0538-24886B5E84B0}"/>
              </a:ext>
            </a:extLst>
          </p:cNvPr>
          <p:cNvSpPr txBox="1"/>
          <p:nvPr/>
        </p:nvSpPr>
        <p:spPr>
          <a:xfrm>
            <a:off x="4121565"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pic>
        <p:nvPicPr>
          <p:cNvPr id="12290" name="Picture 2" descr="Dimitrios Frantzeskakis">
            <a:extLst>
              <a:ext uri="{FF2B5EF4-FFF2-40B4-BE49-F238E27FC236}">
                <a16:creationId xmlns:a16="http://schemas.microsoft.com/office/drawing/2014/main" id="{AFD5201B-15B9-ADCF-2C3E-ED73698F7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4197" y="21714"/>
            <a:ext cx="2184281" cy="169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38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139D03-56AF-A0EC-F616-B1169331E82A}"/>
              </a:ext>
            </a:extLst>
          </p:cNvPr>
          <p:cNvSpPr txBox="1"/>
          <p:nvPr/>
        </p:nvSpPr>
        <p:spPr>
          <a:xfrm>
            <a:off x="4121565"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
        <p:nvSpPr>
          <p:cNvPr id="3" name="TextBox 2">
            <a:extLst>
              <a:ext uri="{FF2B5EF4-FFF2-40B4-BE49-F238E27FC236}">
                <a16:creationId xmlns:a16="http://schemas.microsoft.com/office/drawing/2014/main" id="{2EBD401C-0E6D-CEA8-219B-96A27AFC6715}"/>
              </a:ext>
            </a:extLst>
          </p:cNvPr>
          <p:cNvSpPr txBox="1"/>
          <p:nvPr/>
        </p:nvSpPr>
        <p:spPr>
          <a:xfrm>
            <a:off x="2163815" y="-58998"/>
            <a:ext cx="690975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srgbClr val="C00000"/>
                </a:solidFill>
                <a:effectLst/>
                <a:uLnTx/>
                <a:uFillTx/>
                <a:latin typeface="Calibri"/>
                <a:ea typeface="+mn-ea"/>
                <a:cs typeface="+mn-cs"/>
              </a:rPr>
              <a:t>Μη γραμμικά κύματα</a:t>
            </a:r>
            <a:r>
              <a:rPr kumimoji="0" lang="el-GR" sz="3200" b="1" i="0" u="none" strike="noStrike" kern="1200" cap="none" spc="0" normalizeH="0" noProof="0" dirty="0">
                <a:ln>
                  <a:noFill/>
                </a:ln>
                <a:solidFill>
                  <a:srgbClr val="C00000"/>
                </a:solidFill>
                <a:effectLst/>
                <a:uLnTx/>
                <a:uFillTx/>
                <a:latin typeface="Calibri"/>
                <a:ea typeface="+mn-ea"/>
                <a:cs typeface="+mn-cs"/>
              </a:rPr>
              <a:t> και σολιτόνια</a:t>
            </a:r>
            <a:endParaRPr kumimoji="0" lang="el-GR" sz="32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4" name="Εικόνα 6" descr="Εικόνα που περιέχει υπαίθριος, παραλία, ακτή, φύση&#10;&#10;Περιγραφή που δημιουργήθηκε αυτόματα">
            <a:extLst>
              <a:ext uri="{FF2B5EF4-FFF2-40B4-BE49-F238E27FC236}">
                <a16:creationId xmlns:a16="http://schemas.microsoft.com/office/drawing/2014/main" id="{427CDD11-47F5-80D6-47AE-25CDAA0E0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27" y="1356233"/>
            <a:ext cx="4746664" cy="3462391"/>
          </a:xfrm>
          <a:prstGeom prst="rect">
            <a:avLst/>
          </a:prstGeom>
        </p:spPr>
      </p:pic>
      <p:sp>
        <p:nvSpPr>
          <p:cNvPr id="5" name="TextBox 4">
            <a:extLst>
              <a:ext uri="{FF2B5EF4-FFF2-40B4-BE49-F238E27FC236}">
                <a16:creationId xmlns:a16="http://schemas.microsoft.com/office/drawing/2014/main" id="{11CFAD8E-780C-DE5D-F1C6-BDFB3099CB87}"/>
              </a:ext>
            </a:extLst>
          </p:cNvPr>
          <p:cNvSpPr txBox="1"/>
          <p:nvPr/>
        </p:nvSpPr>
        <p:spPr>
          <a:xfrm>
            <a:off x="243220" y="1447979"/>
            <a:ext cx="4339329" cy="369332"/>
          </a:xfrm>
          <a:prstGeom prst="rect">
            <a:avLst/>
          </a:prstGeom>
          <a:noFill/>
        </p:spPr>
        <p:txBody>
          <a:bodyPr wrap="none" rtlCol="0">
            <a:spAutoFit/>
          </a:bodyPr>
          <a:lstStyle/>
          <a:p>
            <a:r>
              <a:rPr lang="el-GR" b="1" dirty="0">
                <a:solidFill>
                  <a:srgbClr val="FF0000"/>
                </a:solidFill>
              </a:rPr>
              <a:t>Αλληλεπιδράσεις σολιτονίων στη θάλασσα</a:t>
            </a:r>
            <a:endParaRPr lang="en-US" b="1" dirty="0">
              <a:solidFill>
                <a:srgbClr val="FF0000"/>
              </a:solidFill>
            </a:endParaRPr>
          </a:p>
        </p:txBody>
      </p:sp>
      <p:sp>
        <p:nvSpPr>
          <p:cNvPr id="6" name="Rectangle 5">
            <a:extLst>
              <a:ext uri="{FF2B5EF4-FFF2-40B4-BE49-F238E27FC236}">
                <a16:creationId xmlns:a16="http://schemas.microsoft.com/office/drawing/2014/main" id="{F3BCAC9C-3051-E201-D562-A979FDBE7BBC}"/>
              </a:ext>
            </a:extLst>
          </p:cNvPr>
          <p:cNvSpPr/>
          <p:nvPr/>
        </p:nvSpPr>
        <p:spPr>
          <a:xfrm>
            <a:off x="0" y="414509"/>
            <a:ext cx="11616612" cy="1107996"/>
          </a:xfrm>
          <a:prstGeom prst="rect">
            <a:avLst/>
          </a:prstGeom>
        </p:spPr>
        <p:txBody>
          <a:bodyPr wrap="square">
            <a:spAutoFit/>
          </a:bodyPr>
          <a:lstStyle/>
          <a:p>
            <a:pPr marL="285750" lvl="0" indent="-285750" algn="just">
              <a:buClr>
                <a:srgbClr val="C00000"/>
              </a:buClr>
              <a:buFont typeface="Wingdings" panose="05000000000000000000" pitchFamily="2" charset="2"/>
              <a:buChar char="Ø"/>
            </a:pPr>
            <a:r>
              <a:rPr lang="el-GR" sz="2200" dirty="0">
                <a:solidFill>
                  <a:prstClr val="black"/>
                </a:solidFill>
              </a:rPr>
              <a:t>Τα σολιτόνια είναι μη γραμμικά κύματα που </a:t>
            </a:r>
            <a:r>
              <a:rPr lang="el-GR" sz="2200" b="1" dirty="0">
                <a:solidFill>
                  <a:srgbClr val="00B0F0"/>
                </a:solidFill>
              </a:rPr>
              <a:t>διαδίδονται χωρίς παραμόρφωση </a:t>
            </a:r>
            <a:r>
              <a:rPr lang="el-GR" sz="2200" dirty="0">
                <a:solidFill>
                  <a:prstClr val="black"/>
                </a:solidFill>
              </a:rPr>
              <a:t>και αλληλεπιδρούν μεταξύ τους ελαστικά, </a:t>
            </a:r>
            <a:r>
              <a:rPr lang="el-GR" sz="2200" b="1" dirty="0">
                <a:solidFill>
                  <a:srgbClr val="002060"/>
                </a:solidFill>
              </a:rPr>
              <a:t>ως σωματίδια</a:t>
            </a:r>
          </a:p>
          <a:p>
            <a:pPr marL="285750" lvl="0" indent="-285750" algn="just">
              <a:buClr>
                <a:srgbClr val="C00000"/>
              </a:buClr>
              <a:buFont typeface="Wingdings" panose="05000000000000000000" pitchFamily="2" charset="2"/>
              <a:buChar char="Ø"/>
            </a:pPr>
            <a:endParaRPr lang="el-GR" sz="2200" b="1" dirty="0">
              <a:solidFill>
                <a:srgbClr val="002060"/>
              </a:solidFill>
            </a:endParaRPr>
          </a:p>
        </p:txBody>
      </p:sp>
      <p:sp>
        <p:nvSpPr>
          <p:cNvPr id="7" name="Rectangle 6">
            <a:extLst>
              <a:ext uri="{FF2B5EF4-FFF2-40B4-BE49-F238E27FC236}">
                <a16:creationId xmlns:a16="http://schemas.microsoft.com/office/drawing/2014/main" id="{3968BF40-008D-6D05-7172-ED2C41CA10A2}"/>
              </a:ext>
            </a:extLst>
          </p:cNvPr>
          <p:cNvSpPr/>
          <p:nvPr/>
        </p:nvSpPr>
        <p:spPr>
          <a:xfrm>
            <a:off x="0" y="4728251"/>
            <a:ext cx="11927252" cy="1785104"/>
          </a:xfrm>
          <a:prstGeom prst="rect">
            <a:avLst/>
          </a:prstGeom>
        </p:spPr>
        <p:txBody>
          <a:bodyPr wrap="square">
            <a:spAutoFit/>
          </a:bodyPr>
          <a:lstStyle/>
          <a:p>
            <a:pPr marL="285750" lvl="0" indent="-285750" algn="just">
              <a:buClr>
                <a:srgbClr val="C00000"/>
              </a:buClr>
              <a:buFont typeface="Wingdings" panose="05000000000000000000" pitchFamily="2" charset="2"/>
              <a:buChar char="Ø"/>
            </a:pPr>
            <a:r>
              <a:rPr lang="el-GR" sz="2200" dirty="0">
                <a:solidFill>
                  <a:prstClr val="black"/>
                </a:solidFill>
              </a:rPr>
              <a:t>Τα μη γραμμικά κύματα και τα σολιτόνια μπορούν: </a:t>
            </a:r>
          </a:p>
          <a:p>
            <a:pPr marL="342900" lvl="0" indent="-79375" algn="just">
              <a:buClr>
                <a:srgbClr val="C00000"/>
              </a:buClr>
              <a:buFont typeface="Arial" panose="020B0604020202020204" pitchFamily="34" charset="0"/>
              <a:buChar char="•"/>
            </a:pPr>
            <a:r>
              <a:rPr lang="el-GR" sz="2200" dirty="0">
                <a:solidFill>
                  <a:srgbClr val="FFFF00"/>
                </a:solidFill>
              </a:rPr>
              <a:t>   </a:t>
            </a:r>
            <a:r>
              <a:rPr lang="el-GR" sz="2200" dirty="0">
                <a:solidFill>
                  <a:prstClr val="black"/>
                </a:solidFill>
              </a:rPr>
              <a:t>να παρατηρηθούν στη </a:t>
            </a:r>
            <a:r>
              <a:rPr lang="el-GR" sz="2200" b="1" dirty="0">
                <a:solidFill>
                  <a:prstClr val="black"/>
                </a:solidFill>
              </a:rPr>
              <a:t>φύση</a:t>
            </a:r>
            <a:r>
              <a:rPr lang="el-GR" sz="2200" dirty="0">
                <a:solidFill>
                  <a:prstClr val="black"/>
                </a:solidFill>
              </a:rPr>
              <a:t> και στο </a:t>
            </a:r>
            <a:r>
              <a:rPr lang="el-GR" sz="2200" b="1" dirty="0">
                <a:solidFill>
                  <a:prstClr val="black"/>
                </a:solidFill>
              </a:rPr>
              <a:t>εργαστήριο</a:t>
            </a:r>
            <a:r>
              <a:rPr lang="el-GR" sz="2200" dirty="0">
                <a:solidFill>
                  <a:prstClr val="black"/>
                </a:solidFill>
              </a:rPr>
              <a:t>,</a:t>
            </a:r>
          </a:p>
          <a:p>
            <a:pPr marL="342900" lvl="0" indent="-79375" algn="just">
              <a:buClr>
                <a:srgbClr val="C00000"/>
              </a:buClr>
              <a:buFont typeface="Arial" panose="020B0604020202020204" pitchFamily="34" charset="0"/>
              <a:buChar char="•"/>
            </a:pPr>
            <a:r>
              <a:rPr lang="el-GR" sz="2200" dirty="0">
                <a:solidFill>
                  <a:prstClr val="black"/>
                </a:solidFill>
              </a:rPr>
              <a:t>   να εξηγήσουν τον εντοπισμό ενέργειας στη μορφή εντοπισμένων  </a:t>
            </a:r>
            <a:r>
              <a:rPr lang="el-GR" sz="2200" dirty="0" err="1">
                <a:solidFill>
                  <a:prstClr val="black"/>
                </a:solidFill>
              </a:rPr>
              <a:t>κυματομορφών</a:t>
            </a:r>
            <a:r>
              <a:rPr lang="el-GR" sz="2200" dirty="0">
                <a:solidFill>
                  <a:prstClr val="black"/>
                </a:solidFill>
              </a:rPr>
              <a:t> που εμφανίζονται σε πολύ διαφορετικές κλίμακες στη φύση – </a:t>
            </a:r>
            <a:r>
              <a:rPr lang="el-GR" sz="2200" b="1" dirty="0">
                <a:solidFill>
                  <a:srgbClr val="C00000"/>
                </a:solidFill>
              </a:rPr>
              <a:t>από τα άτομα, ως τους ωκεανούς και τους γαλαξίες</a:t>
            </a:r>
          </a:p>
        </p:txBody>
      </p:sp>
      <p:pic>
        <p:nvPicPr>
          <p:cNvPr id="8" name="Picture 7" descr="C:\Documents and Settings\USER\My Documents\My Documents_old\talks_BEC\presentations\generic\precession_film.gif">
            <a:extLst>
              <a:ext uri="{FF2B5EF4-FFF2-40B4-BE49-F238E27FC236}">
                <a16:creationId xmlns:a16="http://schemas.microsoft.com/office/drawing/2014/main" id="{1C2A0969-DAAB-7166-E68B-30EF6C73A988}"/>
              </a:ext>
            </a:extLst>
          </p:cNvPr>
          <p:cNvPicPr>
            <a:picLocks noChangeAspect="1" noChangeArrowheads="1" noCrop="1"/>
          </p:cNvPicPr>
          <p:nvPr/>
        </p:nvPicPr>
        <p:blipFill>
          <a:blip r:embed="rId3"/>
          <a:srcRect/>
          <a:stretch>
            <a:fillRect/>
          </a:stretch>
        </p:blipFill>
        <p:spPr bwMode="auto">
          <a:xfrm>
            <a:off x="5153016" y="1787775"/>
            <a:ext cx="1954185" cy="1618143"/>
          </a:xfrm>
          <a:prstGeom prst="rect">
            <a:avLst/>
          </a:prstGeom>
          <a:noFill/>
          <a:ln w="9525">
            <a:noFill/>
            <a:miter lim="800000"/>
            <a:headEnd/>
            <a:tailEnd/>
          </a:ln>
        </p:spPr>
      </p:pic>
      <p:sp>
        <p:nvSpPr>
          <p:cNvPr id="9" name="TextBox 8">
            <a:extLst>
              <a:ext uri="{FF2B5EF4-FFF2-40B4-BE49-F238E27FC236}">
                <a16:creationId xmlns:a16="http://schemas.microsoft.com/office/drawing/2014/main" id="{B9B9014B-9ACD-1EE6-C7EB-E977296C7A59}"/>
              </a:ext>
            </a:extLst>
          </p:cNvPr>
          <p:cNvSpPr txBox="1"/>
          <p:nvPr/>
        </p:nvSpPr>
        <p:spPr>
          <a:xfrm>
            <a:off x="7964597" y="3038537"/>
            <a:ext cx="2849564" cy="646331"/>
          </a:xfrm>
          <a:prstGeom prst="rect">
            <a:avLst/>
          </a:prstGeom>
          <a:noFill/>
        </p:spPr>
        <p:txBody>
          <a:bodyPr wrap="square">
            <a:spAutoFit/>
          </a:bodyPr>
          <a:lstStyle/>
          <a:p>
            <a:pPr algn="ctr">
              <a:defRPr/>
            </a:pPr>
            <a:r>
              <a:rPr lang="el-GR" b="1" dirty="0">
                <a:solidFill>
                  <a:srgbClr val="FF0000"/>
                </a:solidFill>
              </a:rPr>
              <a:t>Κβαντικοί στρόβιλοι </a:t>
            </a:r>
          </a:p>
          <a:p>
            <a:pPr algn="ctr">
              <a:defRPr/>
            </a:pPr>
            <a:r>
              <a:rPr lang="el-GR" b="1" dirty="0">
                <a:solidFill>
                  <a:srgbClr val="FF0000"/>
                </a:solidFill>
              </a:rPr>
              <a:t> σε ατομικό αέριο </a:t>
            </a:r>
            <a:r>
              <a:rPr lang="en-US" b="1" dirty="0" err="1">
                <a:solidFill>
                  <a:srgbClr val="FF0000"/>
                </a:solidFill>
              </a:rPr>
              <a:t>Rb</a:t>
            </a:r>
            <a:endParaRPr lang="el-GR" b="1" dirty="0">
              <a:solidFill>
                <a:srgbClr val="FF0000"/>
              </a:solidFill>
            </a:endParaRPr>
          </a:p>
        </p:txBody>
      </p:sp>
      <p:pic>
        <p:nvPicPr>
          <p:cNvPr id="10" name="Picture 2">
            <a:extLst>
              <a:ext uri="{FF2B5EF4-FFF2-40B4-BE49-F238E27FC236}">
                <a16:creationId xmlns:a16="http://schemas.microsoft.com/office/drawing/2014/main" id="{50DC2618-C63C-848E-0ACE-080F9B955918}"/>
              </a:ext>
            </a:extLst>
          </p:cNvPr>
          <p:cNvPicPr>
            <a:picLocks noChangeAspect="1" noChangeArrowheads="1"/>
          </p:cNvPicPr>
          <p:nvPr/>
        </p:nvPicPr>
        <p:blipFill>
          <a:blip r:embed="rId4"/>
          <a:srcRect/>
          <a:stretch>
            <a:fillRect/>
          </a:stretch>
        </p:blipFill>
        <p:spPr bwMode="auto">
          <a:xfrm>
            <a:off x="8422300" y="955938"/>
            <a:ext cx="2207549" cy="2095566"/>
          </a:xfrm>
          <a:prstGeom prst="rect">
            <a:avLst/>
          </a:prstGeom>
          <a:noFill/>
          <a:ln w="19050">
            <a:solidFill>
              <a:srgbClr val="A50021"/>
            </a:solidFill>
            <a:miter lim="800000"/>
            <a:headEnd/>
            <a:tailEnd/>
          </a:ln>
        </p:spPr>
      </p:pic>
      <p:pic>
        <p:nvPicPr>
          <p:cNvPr id="11" name="Picture 7" descr="C:\Documents and Settings\USER\My Documents\My Documents_old\talks_BEC\presentations\generic\cyclic_vortex.gif">
            <a:extLst>
              <a:ext uri="{FF2B5EF4-FFF2-40B4-BE49-F238E27FC236}">
                <a16:creationId xmlns:a16="http://schemas.microsoft.com/office/drawing/2014/main" id="{F8950DBF-D674-DEBA-1778-F1888741A9CF}"/>
              </a:ext>
            </a:extLst>
          </p:cNvPr>
          <p:cNvPicPr>
            <a:picLocks noChangeAspect="1" noChangeArrowheads="1" noCrop="1"/>
          </p:cNvPicPr>
          <p:nvPr/>
        </p:nvPicPr>
        <p:blipFill>
          <a:blip r:embed="rId5"/>
          <a:srcRect/>
          <a:stretch>
            <a:fillRect/>
          </a:stretch>
        </p:blipFill>
        <p:spPr bwMode="auto">
          <a:xfrm>
            <a:off x="8585435" y="3684868"/>
            <a:ext cx="1881278" cy="1631089"/>
          </a:xfrm>
          <a:prstGeom prst="rect">
            <a:avLst/>
          </a:prstGeom>
          <a:noFill/>
          <a:ln w="25400">
            <a:solidFill>
              <a:srgbClr val="A50021"/>
            </a:solidFill>
            <a:miter lim="800000"/>
            <a:headEnd/>
            <a:tailEnd/>
          </a:ln>
        </p:spPr>
      </p:pic>
    </p:spTree>
    <p:extLst>
      <p:ext uri="{BB962C8B-B14F-4D97-AF65-F5344CB8AC3E}">
        <p14:creationId xmlns:p14="http://schemas.microsoft.com/office/powerpoint/2010/main" val="595544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a:extLst>
              <a:ext uri="{FF2B5EF4-FFF2-40B4-BE49-F238E27FC236}">
                <a16:creationId xmlns:a16="http://schemas.microsoft.com/office/drawing/2014/main" id="{D642253F-BCCA-D1B9-DF08-5F86513B64DE}"/>
              </a:ext>
            </a:extLst>
          </p:cNvPr>
          <p:cNvGraphicFramePr>
            <a:graphicFrameLocks noGrp="1"/>
          </p:cNvGraphicFramePr>
          <p:nvPr>
            <p:extLst>
              <p:ext uri="{D42A27DB-BD31-4B8C-83A1-F6EECF244321}">
                <p14:modId xmlns:p14="http://schemas.microsoft.com/office/powerpoint/2010/main" val="3973083518"/>
              </p:ext>
            </p:extLst>
          </p:nvPr>
        </p:nvGraphicFramePr>
        <p:xfrm>
          <a:off x="1774548" y="1076146"/>
          <a:ext cx="8128000" cy="22199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576535"/>
                    </a:ext>
                  </a:extLst>
                </a:gridCol>
                <a:gridCol w="2789561">
                  <a:extLst>
                    <a:ext uri="{9D8B030D-6E8A-4147-A177-3AD203B41FA5}">
                      <a16:colId xmlns:a16="http://schemas.microsoft.com/office/drawing/2014/main" val="711920645"/>
                    </a:ext>
                  </a:extLst>
                </a:gridCol>
                <a:gridCol w="1274439">
                  <a:extLst>
                    <a:ext uri="{9D8B030D-6E8A-4147-A177-3AD203B41FA5}">
                      <a16:colId xmlns:a16="http://schemas.microsoft.com/office/drawing/2014/main" val="3135814818"/>
                    </a:ext>
                  </a:extLst>
                </a:gridCol>
                <a:gridCol w="2032000">
                  <a:extLst>
                    <a:ext uri="{9D8B030D-6E8A-4147-A177-3AD203B41FA5}">
                      <a16:colId xmlns:a16="http://schemas.microsoft.com/office/drawing/2014/main" val="3629033451"/>
                    </a:ext>
                  </a:extLst>
                </a:gridCol>
              </a:tblGrid>
              <a:tr h="0">
                <a:tc gridSpan="2">
                  <a:txBody>
                    <a:bodyPr/>
                    <a:lstStyle/>
                    <a:p>
                      <a:r>
                        <a:rPr lang="el-GR" dirty="0"/>
                        <a:t>ΜΑΘΗΜΑΤΑ ΕΠΙΛΟΓΗΣ ΚΟΡΜΟΥ</a:t>
                      </a:r>
                    </a:p>
                  </a:txBody>
                  <a:tcPr/>
                </a:tc>
                <a:tc hMerge="1">
                  <a:txBody>
                    <a:bodyPr/>
                    <a:lstStyle/>
                    <a:p>
                      <a:endParaRPr lang="el-GR" dirty="0"/>
                    </a:p>
                  </a:txBody>
                  <a:tcPr/>
                </a:tc>
                <a:tc>
                  <a:txBody>
                    <a:bodyPr/>
                    <a:lstStyle/>
                    <a:p>
                      <a:r>
                        <a:rPr lang="el-GR" dirty="0"/>
                        <a:t>΄</a:t>
                      </a:r>
                      <a:r>
                        <a:rPr lang="el-GR" dirty="0" err="1"/>
                        <a:t>Ωρες</a:t>
                      </a:r>
                      <a:r>
                        <a:rPr lang="el-GR" dirty="0"/>
                        <a:t>/</a:t>
                      </a:r>
                      <a:r>
                        <a:rPr lang="el-GR" dirty="0" err="1"/>
                        <a:t>εβ</a:t>
                      </a:r>
                      <a:r>
                        <a:rPr lang="el-GR" dirty="0"/>
                        <a:t>.</a:t>
                      </a:r>
                    </a:p>
                  </a:txBody>
                  <a:tcPr/>
                </a:tc>
                <a:tc>
                  <a:txBody>
                    <a:bodyPr/>
                    <a:lstStyle/>
                    <a:p>
                      <a:r>
                        <a:rPr lang="en-US" dirty="0"/>
                        <a:t>ECTS</a:t>
                      </a:r>
                      <a:endParaRPr lang="el-GR" dirty="0"/>
                    </a:p>
                  </a:txBody>
                  <a:tcPr/>
                </a:tc>
                <a:extLst>
                  <a:ext uri="{0D108BD9-81ED-4DB2-BD59-A6C34878D82A}">
                    <a16:rowId xmlns:a16="http://schemas.microsoft.com/office/drawing/2014/main" val="3673006893"/>
                  </a:ext>
                </a:extLst>
              </a:tr>
              <a:tr h="370840">
                <a:tc>
                  <a:txBody>
                    <a:bodyPr/>
                    <a:lstStyle/>
                    <a:p>
                      <a:r>
                        <a:rPr lang="el-GR" b="1" dirty="0"/>
                        <a:t>10ΕΚΟ01</a:t>
                      </a:r>
                    </a:p>
                  </a:txBody>
                  <a:tcPr/>
                </a:tc>
                <a:tc>
                  <a:txBody>
                    <a:bodyPr/>
                    <a:lstStyle/>
                    <a:p>
                      <a:r>
                        <a:rPr lang="el-GR" b="1" dirty="0"/>
                        <a:t>ΜΗΧΑΝΙΚΗ ΙΙ</a:t>
                      </a:r>
                    </a:p>
                  </a:txBody>
                  <a:tcPr/>
                </a:tc>
                <a:tc>
                  <a:txBody>
                    <a:bodyPr/>
                    <a:lstStyle/>
                    <a:p>
                      <a:r>
                        <a:rPr lang="el-GR" b="1" dirty="0"/>
                        <a:t>5</a:t>
                      </a:r>
                    </a:p>
                  </a:txBody>
                  <a:tcPr/>
                </a:tc>
                <a:tc>
                  <a:txBody>
                    <a:bodyPr/>
                    <a:lstStyle/>
                    <a:p>
                      <a:r>
                        <a:rPr lang="el-GR" b="1" dirty="0"/>
                        <a:t>7</a:t>
                      </a:r>
                    </a:p>
                  </a:txBody>
                  <a:tcPr/>
                </a:tc>
                <a:extLst>
                  <a:ext uri="{0D108BD9-81ED-4DB2-BD59-A6C34878D82A}">
                    <a16:rowId xmlns:a16="http://schemas.microsoft.com/office/drawing/2014/main" val="2740214617"/>
                  </a:ext>
                </a:extLst>
              </a:tr>
              <a:tr h="370840">
                <a:tc>
                  <a:txBody>
                    <a:bodyPr/>
                    <a:lstStyle/>
                    <a:p>
                      <a:r>
                        <a:rPr lang="el-GR" b="1" dirty="0"/>
                        <a:t>10ΕΚΟ02 </a:t>
                      </a:r>
                    </a:p>
                  </a:txBody>
                  <a:tcPr/>
                </a:tc>
                <a:tc>
                  <a:txBody>
                    <a:bodyPr/>
                    <a:lstStyle/>
                    <a:p>
                      <a:r>
                        <a:rPr lang="el-GR" b="1" dirty="0"/>
                        <a:t>ΗΛΕΚΤΡΟΜΑΓΝΗΤΙΣΜΟΣ ΙΙ</a:t>
                      </a:r>
                    </a:p>
                  </a:txBody>
                  <a:tcPr/>
                </a:tc>
                <a:tc>
                  <a:txBody>
                    <a:bodyPr/>
                    <a:lstStyle/>
                    <a:p>
                      <a:r>
                        <a:rPr lang="el-GR" b="1" dirty="0"/>
                        <a:t>5</a:t>
                      </a:r>
                    </a:p>
                  </a:txBody>
                  <a:tcPr/>
                </a:tc>
                <a:tc>
                  <a:txBody>
                    <a:bodyPr/>
                    <a:lstStyle/>
                    <a:p>
                      <a:r>
                        <a:rPr lang="el-GR" b="1" dirty="0"/>
                        <a:t>7</a:t>
                      </a:r>
                    </a:p>
                  </a:txBody>
                  <a:tcPr/>
                </a:tc>
                <a:extLst>
                  <a:ext uri="{0D108BD9-81ED-4DB2-BD59-A6C34878D82A}">
                    <a16:rowId xmlns:a16="http://schemas.microsoft.com/office/drawing/2014/main" val="4228646448"/>
                  </a:ext>
                </a:extLst>
              </a:tr>
              <a:tr h="370840">
                <a:tc>
                  <a:txBody>
                    <a:bodyPr/>
                    <a:lstStyle/>
                    <a:p>
                      <a:r>
                        <a:rPr lang="el-GR" b="1" dirty="0"/>
                        <a:t>10ΕΚΟ03</a:t>
                      </a:r>
                    </a:p>
                  </a:txBody>
                  <a:tcPr/>
                </a:tc>
                <a:tc>
                  <a:txBody>
                    <a:bodyPr/>
                    <a:lstStyle/>
                    <a:p>
                      <a:r>
                        <a:rPr lang="el-GR" b="1" dirty="0">
                          <a:solidFill>
                            <a:srgbClr val="FF0000"/>
                          </a:solidFill>
                        </a:rPr>
                        <a:t>ΚΒΑΝΤΙΚΗ ΜΗΧΑΝΙΚΗ ΙΙ</a:t>
                      </a:r>
                      <a:r>
                        <a:rPr lang="el-GR" b="1" baseline="30000" dirty="0">
                          <a:solidFill>
                            <a:srgbClr val="FF0000"/>
                          </a:solidFill>
                        </a:rPr>
                        <a:t>*</a:t>
                      </a:r>
                      <a:endParaRPr lang="el-GR" b="1" dirty="0">
                        <a:solidFill>
                          <a:srgbClr val="FF0000"/>
                        </a:solidFill>
                      </a:endParaRPr>
                    </a:p>
                  </a:txBody>
                  <a:tcPr/>
                </a:tc>
                <a:tc>
                  <a:txBody>
                    <a:bodyPr/>
                    <a:lstStyle/>
                    <a:p>
                      <a:r>
                        <a:rPr lang="el-GR" b="1" dirty="0"/>
                        <a:t>5</a:t>
                      </a:r>
                    </a:p>
                  </a:txBody>
                  <a:tcPr/>
                </a:tc>
                <a:tc>
                  <a:txBody>
                    <a:bodyPr/>
                    <a:lstStyle/>
                    <a:p>
                      <a:r>
                        <a:rPr lang="el-GR" b="1" dirty="0"/>
                        <a:t>7</a:t>
                      </a:r>
                    </a:p>
                  </a:txBody>
                  <a:tcPr/>
                </a:tc>
                <a:extLst>
                  <a:ext uri="{0D108BD9-81ED-4DB2-BD59-A6C34878D82A}">
                    <a16:rowId xmlns:a16="http://schemas.microsoft.com/office/drawing/2014/main" val="4079978560"/>
                  </a:ext>
                </a:extLst>
              </a:tr>
              <a:tr h="370840">
                <a:tc>
                  <a:txBody>
                    <a:bodyPr/>
                    <a:lstStyle/>
                    <a:p>
                      <a:r>
                        <a:rPr lang="el-GR" b="1" dirty="0"/>
                        <a:t>10ΕΚΟ04 	</a:t>
                      </a:r>
                    </a:p>
                  </a:txBody>
                  <a:tcPr/>
                </a:tc>
                <a:tc>
                  <a:txBody>
                    <a:bodyPr/>
                    <a:lstStyle/>
                    <a:p>
                      <a:r>
                        <a:rPr lang="el-GR" b="1" dirty="0"/>
                        <a:t>ΣΤΑΤΙΣΤΙΚΗ ΜΗΧΑΝΙΚΗ ΙΙ</a:t>
                      </a:r>
                    </a:p>
                  </a:txBody>
                  <a:tcPr/>
                </a:tc>
                <a:tc>
                  <a:txBody>
                    <a:bodyPr/>
                    <a:lstStyle/>
                    <a:p>
                      <a:r>
                        <a:rPr lang="el-GR" b="1" dirty="0"/>
                        <a:t>5</a:t>
                      </a:r>
                    </a:p>
                  </a:txBody>
                  <a:tcPr/>
                </a:tc>
                <a:tc>
                  <a:txBody>
                    <a:bodyPr/>
                    <a:lstStyle/>
                    <a:p>
                      <a:r>
                        <a:rPr lang="el-GR" b="1" dirty="0"/>
                        <a:t>7</a:t>
                      </a:r>
                    </a:p>
                  </a:txBody>
                  <a:tcPr/>
                </a:tc>
                <a:extLst>
                  <a:ext uri="{0D108BD9-81ED-4DB2-BD59-A6C34878D82A}">
                    <a16:rowId xmlns:a16="http://schemas.microsoft.com/office/drawing/2014/main" val="3968416946"/>
                  </a:ext>
                </a:extLst>
              </a:tr>
              <a:tr h="370840">
                <a:tc>
                  <a:txBody>
                    <a:bodyPr/>
                    <a:lstStyle/>
                    <a:p>
                      <a:r>
                        <a:rPr lang="el-GR" b="1" dirty="0"/>
                        <a:t>10ΕΚΟ05</a:t>
                      </a:r>
                    </a:p>
                  </a:txBody>
                  <a:tcPr/>
                </a:tc>
                <a:tc>
                  <a:txBody>
                    <a:bodyPr/>
                    <a:lstStyle/>
                    <a:p>
                      <a:r>
                        <a:rPr lang="el-GR" b="1" dirty="0"/>
                        <a:t>ΔΥΝΑΜΙΚΗ ΤΩΝ ΡΕΥΣΤΩΝ </a:t>
                      </a:r>
                    </a:p>
                  </a:txBody>
                  <a:tcPr/>
                </a:tc>
                <a:tc>
                  <a:txBody>
                    <a:bodyPr/>
                    <a:lstStyle/>
                    <a:p>
                      <a:r>
                        <a:rPr lang="el-GR" b="1" dirty="0"/>
                        <a:t>5</a:t>
                      </a:r>
                    </a:p>
                  </a:txBody>
                  <a:tcPr/>
                </a:tc>
                <a:tc>
                  <a:txBody>
                    <a:bodyPr/>
                    <a:lstStyle/>
                    <a:p>
                      <a:r>
                        <a:rPr lang="el-GR" b="1" dirty="0"/>
                        <a:t>7</a:t>
                      </a:r>
                    </a:p>
                  </a:txBody>
                  <a:tcPr/>
                </a:tc>
                <a:extLst>
                  <a:ext uri="{0D108BD9-81ED-4DB2-BD59-A6C34878D82A}">
                    <a16:rowId xmlns:a16="http://schemas.microsoft.com/office/drawing/2014/main" val="1228296458"/>
                  </a:ext>
                </a:extLst>
              </a:tr>
            </a:tbl>
          </a:graphicData>
        </a:graphic>
      </p:graphicFrame>
      <p:sp>
        <p:nvSpPr>
          <p:cNvPr id="5" name="TextBox 4">
            <a:extLst>
              <a:ext uri="{FF2B5EF4-FFF2-40B4-BE49-F238E27FC236}">
                <a16:creationId xmlns:a16="http://schemas.microsoft.com/office/drawing/2014/main" id="{8A9496E8-DD34-243F-2004-81D6C2ABFF31}"/>
              </a:ext>
            </a:extLst>
          </p:cNvPr>
          <p:cNvSpPr txBox="1"/>
          <p:nvPr/>
        </p:nvSpPr>
        <p:spPr>
          <a:xfrm>
            <a:off x="0" y="120198"/>
            <a:ext cx="11520487" cy="400110"/>
          </a:xfrm>
          <a:prstGeom prst="rect">
            <a:avLst/>
          </a:prstGeom>
          <a:noFill/>
        </p:spPr>
        <p:txBody>
          <a:bodyPr wrap="square" rtlCol="0">
            <a:spAutoFit/>
          </a:bodyPr>
          <a:lstStyle/>
          <a:p>
            <a:pPr algn="ctr"/>
            <a:r>
              <a:rPr lang="el-GR" sz="2000" b="1" dirty="0">
                <a:solidFill>
                  <a:schemeClr val="bg1"/>
                </a:solidFill>
                <a:highlight>
                  <a:srgbClr val="808080"/>
                </a:highlight>
              </a:rPr>
              <a:t>ΜΑΘΗΜΑΤΑ ΕΠΙΛΟΓΗΣ ΚΟΡΜΟΥ - 5</a:t>
            </a:r>
            <a:r>
              <a:rPr lang="el-GR" sz="2000" b="1" baseline="30000" dirty="0">
                <a:solidFill>
                  <a:schemeClr val="bg1"/>
                </a:solidFill>
                <a:highlight>
                  <a:srgbClr val="808080"/>
                </a:highlight>
              </a:rPr>
              <a:t>Η</a:t>
            </a:r>
            <a:r>
              <a:rPr lang="el-GR" sz="2000" b="1" dirty="0">
                <a:solidFill>
                  <a:schemeClr val="bg1"/>
                </a:solidFill>
                <a:highlight>
                  <a:srgbClr val="808080"/>
                </a:highlight>
              </a:rPr>
              <a:t> ΚΑΤΕΥΘΥΝΣΗ</a:t>
            </a:r>
            <a:r>
              <a:rPr lang="en-US" sz="2000" b="1" dirty="0">
                <a:solidFill>
                  <a:schemeClr val="bg1"/>
                </a:solidFill>
                <a:highlight>
                  <a:srgbClr val="808080"/>
                </a:highlight>
              </a:rPr>
              <a:t>: </a:t>
            </a:r>
            <a:r>
              <a:rPr lang="el-GR" sz="2000" b="1" dirty="0">
                <a:solidFill>
                  <a:schemeClr val="bg1"/>
                </a:solidFill>
                <a:highlight>
                  <a:srgbClr val="808080"/>
                </a:highlight>
              </a:rPr>
              <a:t>ΦΥΣΙΚΗ ΣΥΜΠΥΚΝΩΜΕΝΗΣ ΥΛΗΣ</a:t>
            </a:r>
          </a:p>
        </p:txBody>
      </p:sp>
      <p:sp>
        <p:nvSpPr>
          <p:cNvPr id="6" name="TextBox 5">
            <a:extLst>
              <a:ext uri="{FF2B5EF4-FFF2-40B4-BE49-F238E27FC236}">
                <a16:creationId xmlns:a16="http://schemas.microsoft.com/office/drawing/2014/main" id="{45E762B6-3636-2072-ACDD-C91777DC6D06}"/>
              </a:ext>
            </a:extLst>
          </p:cNvPr>
          <p:cNvSpPr txBox="1"/>
          <p:nvPr/>
        </p:nvSpPr>
        <p:spPr>
          <a:xfrm>
            <a:off x="430859" y="3851944"/>
            <a:ext cx="11762194" cy="369332"/>
          </a:xfrm>
          <a:prstGeom prst="rect">
            <a:avLst/>
          </a:prstGeom>
          <a:noFill/>
        </p:spPr>
        <p:txBody>
          <a:bodyPr wrap="none" rtlCol="0">
            <a:spAutoFit/>
          </a:bodyPr>
          <a:lstStyle/>
          <a:p>
            <a:r>
              <a:rPr lang="en-US" b="1" baseline="30000" dirty="0">
                <a:solidFill>
                  <a:srgbClr val="FF0000"/>
                </a:solidFill>
              </a:rPr>
              <a:t>*</a:t>
            </a:r>
            <a:r>
              <a:rPr lang="el-GR" b="1" dirty="0">
                <a:solidFill>
                  <a:srgbClr val="FF0000"/>
                </a:solidFill>
              </a:rPr>
              <a:t>ΚΒΑΝΤΙΚΗ ΜΗΑΧΑΝΙΚΗ ΙΙ υποχρεωτικό της 5</a:t>
            </a:r>
            <a:r>
              <a:rPr lang="el-GR" b="1" baseline="30000" dirty="0">
                <a:solidFill>
                  <a:srgbClr val="FF0000"/>
                </a:solidFill>
              </a:rPr>
              <a:t>ης</a:t>
            </a:r>
            <a:r>
              <a:rPr lang="el-GR" b="1" dirty="0">
                <a:solidFill>
                  <a:srgbClr val="FF0000"/>
                </a:solidFill>
              </a:rPr>
              <a:t> κατεύθυνσης και δύο οποιαδήποτε άλλα μαθήματα επιλογής κορμού </a:t>
            </a:r>
          </a:p>
        </p:txBody>
      </p:sp>
      <p:sp>
        <p:nvSpPr>
          <p:cNvPr id="7" name="TextBox 6">
            <a:extLst>
              <a:ext uri="{FF2B5EF4-FFF2-40B4-BE49-F238E27FC236}">
                <a16:creationId xmlns:a16="http://schemas.microsoft.com/office/drawing/2014/main" id="{A6423CE3-E6C3-E488-59DC-E40BAE2238EF}"/>
              </a:ext>
            </a:extLst>
          </p:cNvPr>
          <p:cNvSpPr txBox="1"/>
          <p:nvPr/>
        </p:nvSpPr>
        <p:spPr>
          <a:xfrm>
            <a:off x="4684039" y="6488668"/>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2356872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E42B18-57AC-C09D-89E0-BBC3FD69D7B3}"/>
              </a:ext>
            </a:extLst>
          </p:cNvPr>
          <p:cNvSpPr txBox="1"/>
          <p:nvPr/>
        </p:nvSpPr>
        <p:spPr>
          <a:xfrm>
            <a:off x="134644" y="95045"/>
            <a:ext cx="11520487" cy="400110"/>
          </a:xfrm>
          <a:prstGeom prst="rect">
            <a:avLst/>
          </a:prstGeom>
          <a:noFill/>
        </p:spPr>
        <p:txBody>
          <a:bodyPr wrap="square" rtlCol="0">
            <a:spAutoFit/>
          </a:bodyPr>
          <a:lstStyle/>
          <a:p>
            <a:pPr algn="ctr"/>
            <a:r>
              <a:rPr lang="el-GR" sz="2000" b="1" dirty="0">
                <a:solidFill>
                  <a:schemeClr val="bg1"/>
                </a:solidFill>
                <a:highlight>
                  <a:srgbClr val="808080"/>
                </a:highlight>
              </a:rPr>
              <a:t>ΜΑΘΗΜΑΤΑ ΕΙΣΑΓΩΓΗΣ ΣΤΙΣ ΚΑΤΕΥΘΥΝΣΕΙΣ - 5</a:t>
            </a:r>
            <a:r>
              <a:rPr lang="el-GR" sz="2000" b="1" baseline="30000" dirty="0">
                <a:solidFill>
                  <a:schemeClr val="bg1"/>
                </a:solidFill>
                <a:highlight>
                  <a:srgbClr val="808080"/>
                </a:highlight>
              </a:rPr>
              <a:t>Η</a:t>
            </a:r>
            <a:r>
              <a:rPr lang="el-GR" sz="2000" b="1" dirty="0">
                <a:solidFill>
                  <a:schemeClr val="bg1"/>
                </a:solidFill>
                <a:highlight>
                  <a:srgbClr val="808080"/>
                </a:highlight>
              </a:rPr>
              <a:t> ΚΑΤΕΥΘΥΝΣΗ</a:t>
            </a:r>
            <a:r>
              <a:rPr lang="en-US" sz="2000" b="1" dirty="0">
                <a:solidFill>
                  <a:schemeClr val="bg1"/>
                </a:solidFill>
                <a:highlight>
                  <a:srgbClr val="808080"/>
                </a:highlight>
              </a:rPr>
              <a:t>: </a:t>
            </a:r>
            <a:r>
              <a:rPr lang="el-GR" sz="2000" b="1" dirty="0">
                <a:solidFill>
                  <a:schemeClr val="bg1"/>
                </a:solidFill>
                <a:highlight>
                  <a:srgbClr val="808080"/>
                </a:highlight>
              </a:rPr>
              <a:t>ΦΥΣΙΚΗ ΣΥΜΠΥΚΝΩΜΕΝΗΣ ΥΛΗΣ</a:t>
            </a:r>
          </a:p>
        </p:txBody>
      </p:sp>
      <p:graphicFrame>
        <p:nvGraphicFramePr>
          <p:cNvPr id="4" name="Πίνακας 3">
            <a:extLst>
              <a:ext uri="{FF2B5EF4-FFF2-40B4-BE49-F238E27FC236}">
                <a16:creationId xmlns:a16="http://schemas.microsoft.com/office/drawing/2014/main" id="{221EAD29-0432-884A-6F17-4FD9783D780B}"/>
              </a:ext>
            </a:extLst>
          </p:cNvPr>
          <p:cNvGraphicFramePr>
            <a:graphicFrameLocks noGrp="1"/>
          </p:cNvGraphicFramePr>
          <p:nvPr>
            <p:extLst>
              <p:ext uri="{D42A27DB-BD31-4B8C-83A1-F6EECF244321}">
                <p14:modId xmlns:p14="http://schemas.microsoft.com/office/powerpoint/2010/main" val="3950032903"/>
              </p:ext>
            </p:extLst>
          </p:nvPr>
        </p:nvGraphicFramePr>
        <p:xfrm>
          <a:off x="1354110" y="677996"/>
          <a:ext cx="9188387" cy="4251960"/>
        </p:xfrm>
        <a:graphic>
          <a:graphicData uri="http://schemas.openxmlformats.org/drawingml/2006/table">
            <a:tbl>
              <a:tblPr firstRow="1" bandRow="1">
                <a:tableStyleId>{5C22544A-7EE6-4342-B048-85BDC9FD1C3A}</a:tableStyleId>
              </a:tblPr>
              <a:tblGrid>
                <a:gridCol w="2296260">
                  <a:extLst>
                    <a:ext uri="{9D8B030D-6E8A-4147-A177-3AD203B41FA5}">
                      <a16:colId xmlns:a16="http://schemas.microsoft.com/office/drawing/2014/main" val="377576535"/>
                    </a:ext>
                  </a:extLst>
                </a:gridCol>
                <a:gridCol w="3153872">
                  <a:extLst>
                    <a:ext uri="{9D8B030D-6E8A-4147-A177-3AD203B41FA5}">
                      <a16:colId xmlns:a16="http://schemas.microsoft.com/office/drawing/2014/main" val="711920645"/>
                    </a:ext>
                  </a:extLst>
                </a:gridCol>
                <a:gridCol w="1440879">
                  <a:extLst>
                    <a:ext uri="{9D8B030D-6E8A-4147-A177-3AD203B41FA5}">
                      <a16:colId xmlns:a16="http://schemas.microsoft.com/office/drawing/2014/main" val="3135814818"/>
                    </a:ext>
                  </a:extLst>
                </a:gridCol>
                <a:gridCol w="2297376">
                  <a:extLst>
                    <a:ext uri="{9D8B030D-6E8A-4147-A177-3AD203B41FA5}">
                      <a16:colId xmlns:a16="http://schemas.microsoft.com/office/drawing/2014/main" val="3629033451"/>
                    </a:ext>
                  </a:extLst>
                </a:gridCol>
              </a:tblGrid>
              <a:tr h="0">
                <a:tc gridSpan="2">
                  <a:txBody>
                    <a:bodyPr/>
                    <a:lstStyle/>
                    <a:p>
                      <a:r>
                        <a:rPr lang="el-GR" dirty="0"/>
                        <a:t>ΜΑΘΗΜΑΤΑ ΕΙΣΑΓΩΓΗΣ ΣΤΙΣ ΚΑΤΕΥΘΥΝΣΕΙΣ</a:t>
                      </a:r>
                    </a:p>
                  </a:txBody>
                  <a:tcPr/>
                </a:tc>
                <a:tc hMerge="1">
                  <a:txBody>
                    <a:bodyPr/>
                    <a:lstStyle/>
                    <a:p>
                      <a:endParaRPr lang="el-GR" dirty="0"/>
                    </a:p>
                  </a:txBody>
                  <a:tcPr/>
                </a:tc>
                <a:tc>
                  <a:txBody>
                    <a:bodyPr/>
                    <a:lstStyle/>
                    <a:p>
                      <a:r>
                        <a:rPr lang="el-GR" dirty="0"/>
                        <a:t>΄</a:t>
                      </a:r>
                      <a:r>
                        <a:rPr lang="el-GR" dirty="0" err="1"/>
                        <a:t>Ωρες</a:t>
                      </a:r>
                      <a:r>
                        <a:rPr lang="el-GR" dirty="0"/>
                        <a:t>/</a:t>
                      </a:r>
                      <a:r>
                        <a:rPr lang="el-GR" dirty="0" err="1"/>
                        <a:t>εβ</a:t>
                      </a:r>
                      <a:r>
                        <a:rPr lang="el-GR" dirty="0"/>
                        <a:t>.</a:t>
                      </a:r>
                    </a:p>
                  </a:txBody>
                  <a:tcPr/>
                </a:tc>
                <a:tc>
                  <a:txBody>
                    <a:bodyPr/>
                    <a:lstStyle/>
                    <a:p>
                      <a:r>
                        <a:rPr lang="en-US" dirty="0"/>
                        <a:t>ECTS</a:t>
                      </a:r>
                      <a:endParaRPr lang="el-GR" dirty="0"/>
                    </a:p>
                  </a:txBody>
                  <a:tcPr/>
                </a:tc>
                <a:extLst>
                  <a:ext uri="{0D108BD9-81ED-4DB2-BD59-A6C34878D82A}">
                    <a16:rowId xmlns:a16="http://schemas.microsoft.com/office/drawing/2014/main" val="3673006893"/>
                  </a:ext>
                </a:extLst>
              </a:tr>
              <a:tr h="370840">
                <a:tc>
                  <a:txBody>
                    <a:bodyPr/>
                    <a:lstStyle/>
                    <a:p>
                      <a:pPr algn="ctr"/>
                      <a:r>
                        <a:rPr lang="el-GR" b="1" cap="all">
                          <a:effectLst/>
                        </a:rPr>
                        <a:t>10ΕΚΑ01</a:t>
                      </a:r>
                    </a:p>
                  </a:txBody>
                  <a:tcPr marT="114300" marB="114300" anchor="ctr"/>
                </a:tc>
                <a:tc>
                  <a:txBody>
                    <a:bodyPr/>
                    <a:lstStyle/>
                    <a:p>
                      <a:r>
                        <a:rPr lang="el-GR" b="1" cap="all" dirty="0">
                          <a:effectLst/>
                        </a:rPr>
                        <a:t>ΕΙΣΑΓΩΓΗ ΣΤΗΝ ΑΣΤΡΟΦΥΣΙΚΗ</a:t>
                      </a:r>
                    </a:p>
                  </a:txBody>
                  <a:tcPr marT="114300" marB="114300" anchor="ctr"/>
                </a:tc>
                <a:tc>
                  <a:txBody>
                    <a:bodyPr/>
                    <a:lstStyle/>
                    <a:p>
                      <a:r>
                        <a:rPr lang="el-GR" b="1" cap="all">
                          <a:effectLst/>
                        </a:rPr>
                        <a:t>5 + 1 ΕΡΓ</a:t>
                      </a:r>
                    </a:p>
                  </a:txBody>
                  <a:tcPr marT="114300" marB="114300" anchor="ctr"/>
                </a:tc>
                <a:tc>
                  <a:txBody>
                    <a:bodyPr/>
                    <a:lstStyle/>
                    <a:p>
                      <a:pPr algn="ctr"/>
                      <a:r>
                        <a:rPr lang="el-GR" b="1" dirty="0">
                          <a:effectLst/>
                        </a:rPr>
                        <a:t>7</a:t>
                      </a:r>
                      <a:endParaRPr lang="el-GR" b="0" dirty="0">
                        <a:effectLst/>
                      </a:endParaRPr>
                    </a:p>
                  </a:txBody>
                  <a:tcPr marT="114300" marB="114300" anchor="ctr"/>
                </a:tc>
                <a:extLst>
                  <a:ext uri="{0D108BD9-81ED-4DB2-BD59-A6C34878D82A}">
                    <a16:rowId xmlns:a16="http://schemas.microsoft.com/office/drawing/2014/main" val="2740214617"/>
                  </a:ext>
                </a:extLst>
              </a:tr>
              <a:tr h="370840">
                <a:tc>
                  <a:txBody>
                    <a:bodyPr/>
                    <a:lstStyle/>
                    <a:p>
                      <a:pPr algn="ctr"/>
                      <a:r>
                        <a:rPr lang="el-GR" b="1" cap="all">
                          <a:effectLst/>
                        </a:rPr>
                        <a:t>10ΕΚΑ02</a:t>
                      </a:r>
                    </a:p>
                  </a:txBody>
                  <a:tcPr marT="114300" marB="114300" anchor="ctr"/>
                </a:tc>
                <a:tc>
                  <a:txBody>
                    <a:bodyPr/>
                    <a:lstStyle/>
                    <a:p>
                      <a:r>
                        <a:rPr lang="el-GR" b="1" cap="all">
                          <a:effectLst/>
                        </a:rPr>
                        <a:t>ΕΙΣΑΓΩΓΗ ΣΤΗΝ ΗΛΕΚΤΡΟΝΙΚΗ ΦΥΣΙΚΗ</a:t>
                      </a:r>
                    </a:p>
                  </a:txBody>
                  <a:tcPr marT="114300" marB="114300" anchor="ctr"/>
                </a:tc>
                <a:tc>
                  <a:txBody>
                    <a:bodyPr/>
                    <a:lstStyle/>
                    <a:p>
                      <a:r>
                        <a:rPr lang="el-GR" b="1" cap="all">
                          <a:effectLst/>
                        </a:rPr>
                        <a:t>5 + 1 ΕΡΓ</a:t>
                      </a:r>
                    </a:p>
                  </a:txBody>
                  <a:tcPr marT="114300" marB="114300" anchor="ctr"/>
                </a:tc>
                <a:tc>
                  <a:txBody>
                    <a:bodyPr/>
                    <a:lstStyle/>
                    <a:p>
                      <a:pPr algn="ctr"/>
                      <a:r>
                        <a:rPr lang="el-GR" b="1" dirty="0">
                          <a:effectLst/>
                        </a:rPr>
                        <a:t>7</a:t>
                      </a:r>
                      <a:endParaRPr lang="el-GR" b="0" dirty="0">
                        <a:effectLst/>
                      </a:endParaRPr>
                    </a:p>
                  </a:txBody>
                  <a:tcPr marT="114300" marB="114300" anchor="ctr"/>
                </a:tc>
                <a:extLst>
                  <a:ext uri="{0D108BD9-81ED-4DB2-BD59-A6C34878D82A}">
                    <a16:rowId xmlns:a16="http://schemas.microsoft.com/office/drawing/2014/main" val="4228646448"/>
                  </a:ext>
                </a:extLst>
              </a:tr>
              <a:tr h="370840">
                <a:tc>
                  <a:txBody>
                    <a:bodyPr/>
                    <a:lstStyle/>
                    <a:p>
                      <a:pPr algn="ctr"/>
                      <a:r>
                        <a:rPr lang="el-GR" b="1" cap="all">
                          <a:effectLst/>
                        </a:rPr>
                        <a:t>10ΕΚΑ03</a:t>
                      </a:r>
                    </a:p>
                  </a:txBody>
                  <a:tcPr marT="114300" marB="114300" anchor="ctr"/>
                </a:tc>
                <a:tc>
                  <a:txBody>
                    <a:bodyPr/>
                    <a:lstStyle/>
                    <a:p>
                      <a:r>
                        <a:rPr lang="el-GR" b="1" cap="all">
                          <a:effectLst/>
                        </a:rPr>
                        <a:t>ΕΙΣΑΓΩΓΗ ΣΤΗ ΦΥΣΙΚΗ ΑΤΜΟΣΦΑΙΡΑΣ</a:t>
                      </a:r>
                    </a:p>
                  </a:txBody>
                  <a:tcPr marT="114300" marB="114300" anchor="ctr"/>
                </a:tc>
                <a:tc>
                  <a:txBody>
                    <a:bodyPr/>
                    <a:lstStyle/>
                    <a:p>
                      <a:r>
                        <a:rPr lang="el-GR" b="1" cap="all">
                          <a:effectLst/>
                        </a:rPr>
                        <a:t>5 + 1 ΕΡΓ</a:t>
                      </a:r>
                    </a:p>
                  </a:txBody>
                  <a:tcPr marT="114300" marB="114300" anchor="ctr"/>
                </a:tc>
                <a:tc>
                  <a:txBody>
                    <a:bodyPr/>
                    <a:lstStyle/>
                    <a:p>
                      <a:pPr algn="ctr"/>
                      <a:r>
                        <a:rPr lang="el-GR" b="1" dirty="0">
                          <a:effectLst/>
                        </a:rPr>
                        <a:t>7</a:t>
                      </a:r>
                      <a:endParaRPr lang="el-GR" b="0" dirty="0">
                        <a:effectLst/>
                      </a:endParaRPr>
                    </a:p>
                  </a:txBody>
                  <a:tcPr marT="114300" marB="114300" anchor="ctr"/>
                </a:tc>
                <a:extLst>
                  <a:ext uri="{0D108BD9-81ED-4DB2-BD59-A6C34878D82A}">
                    <a16:rowId xmlns:a16="http://schemas.microsoft.com/office/drawing/2014/main" val="4079978560"/>
                  </a:ext>
                </a:extLst>
              </a:tr>
              <a:tr h="370840">
                <a:tc>
                  <a:txBody>
                    <a:bodyPr/>
                    <a:lstStyle/>
                    <a:p>
                      <a:pPr algn="ctr"/>
                      <a:r>
                        <a:rPr lang="el-GR" b="1" cap="all">
                          <a:effectLst/>
                        </a:rPr>
                        <a:t>10ΕΚΑ04</a:t>
                      </a:r>
                    </a:p>
                  </a:txBody>
                  <a:tcPr marT="114300" marB="114300" anchor="ctr"/>
                </a:tc>
                <a:tc>
                  <a:txBody>
                    <a:bodyPr/>
                    <a:lstStyle/>
                    <a:p>
                      <a:r>
                        <a:rPr lang="el-GR" b="1" cap="all">
                          <a:effectLst/>
                        </a:rPr>
                        <a:t>ΕΙΣΑΓΩΓΗ ΣΤΗΝ ΠΥΡΗΝΙΚΗ ΦΥΣΙΚΗ ΚΑΙ ΣΤΗ ΦΥΣΙΚΗ ΣΤΟΙΧΕΙΩΔΩΝ ΣΩΜΑΤΙΔΙΩΝ</a:t>
                      </a:r>
                    </a:p>
                  </a:txBody>
                  <a:tcPr marT="114300" marB="114300" anchor="ctr"/>
                </a:tc>
                <a:tc>
                  <a:txBody>
                    <a:bodyPr/>
                    <a:lstStyle/>
                    <a:p>
                      <a:r>
                        <a:rPr lang="el-GR" b="1" cap="all">
                          <a:effectLst/>
                        </a:rPr>
                        <a:t>5 + 1 ΕΡΓ</a:t>
                      </a:r>
                    </a:p>
                  </a:txBody>
                  <a:tcPr marT="114300" marB="114300" anchor="ctr"/>
                </a:tc>
                <a:tc>
                  <a:txBody>
                    <a:bodyPr/>
                    <a:lstStyle/>
                    <a:p>
                      <a:pPr algn="ctr"/>
                      <a:r>
                        <a:rPr lang="el-GR" b="1" dirty="0">
                          <a:effectLst/>
                        </a:rPr>
                        <a:t>7</a:t>
                      </a:r>
                      <a:endParaRPr lang="el-GR" b="0" dirty="0">
                        <a:effectLst/>
                      </a:endParaRPr>
                    </a:p>
                  </a:txBody>
                  <a:tcPr marT="114300" marB="114300" anchor="ctr"/>
                </a:tc>
                <a:extLst>
                  <a:ext uri="{0D108BD9-81ED-4DB2-BD59-A6C34878D82A}">
                    <a16:rowId xmlns:a16="http://schemas.microsoft.com/office/drawing/2014/main" val="3968416946"/>
                  </a:ext>
                </a:extLst>
              </a:tr>
              <a:tr h="370840">
                <a:tc>
                  <a:txBody>
                    <a:bodyPr/>
                    <a:lstStyle/>
                    <a:p>
                      <a:pPr algn="ctr"/>
                      <a:r>
                        <a:rPr lang="el-GR" b="1" cap="all">
                          <a:effectLst/>
                        </a:rPr>
                        <a:t>10ΕΚΑ05</a:t>
                      </a:r>
                    </a:p>
                  </a:txBody>
                  <a:tcPr marT="114300" marB="114300" anchor="ctr"/>
                </a:tc>
                <a:tc>
                  <a:txBody>
                    <a:bodyPr/>
                    <a:lstStyle/>
                    <a:p>
                      <a:r>
                        <a:rPr lang="el-GR" b="1" cap="all" dirty="0">
                          <a:solidFill>
                            <a:srgbClr val="FF0000"/>
                          </a:solidFill>
                          <a:effectLst/>
                        </a:rPr>
                        <a:t>ΕΙΣΑΓΩΓΗ ΣΤΗ ΦΥΣΙΚΗ ΣΤΕΡΕΑΣ ΚΑΤΑΣΤΑΣΗΣ</a:t>
                      </a:r>
                    </a:p>
                  </a:txBody>
                  <a:tcPr marT="114300" marB="114300" anchor="ctr"/>
                </a:tc>
                <a:tc>
                  <a:txBody>
                    <a:bodyPr/>
                    <a:lstStyle/>
                    <a:p>
                      <a:r>
                        <a:rPr lang="el-GR" b="1" cap="all">
                          <a:effectLst/>
                        </a:rPr>
                        <a:t>5 + 1 ΕΡΓ </a:t>
                      </a:r>
                    </a:p>
                  </a:txBody>
                  <a:tcPr marT="114300" marB="114300" anchor="ctr"/>
                </a:tc>
                <a:tc>
                  <a:txBody>
                    <a:bodyPr/>
                    <a:lstStyle/>
                    <a:p>
                      <a:pPr algn="ctr"/>
                      <a:r>
                        <a:rPr lang="el-GR" b="1" dirty="0">
                          <a:effectLst/>
                        </a:rPr>
                        <a:t>7</a:t>
                      </a:r>
                      <a:endParaRPr lang="el-GR" b="0" dirty="0">
                        <a:effectLst/>
                      </a:endParaRPr>
                    </a:p>
                  </a:txBody>
                  <a:tcPr marT="114300" marB="114300" anchor="ctr"/>
                </a:tc>
                <a:extLst>
                  <a:ext uri="{0D108BD9-81ED-4DB2-BD59-A6C34878D82A}">
                    <a16:rowId xmlns:a16="http://schemas.microsoft.com/office/drawing/2014/main" val="1228296458"/>
                  </a:ext>
                </a:extLst>
              </a:tr>
            </a:tbl>
          </a:graphicData>
        </a:graphic>
      </p:graphicFrame>
      <p:sp>
        <p:nvSpPr>
          <p:cNvPr id="5" name="TextBox 4">
            <a:extLst>
              <a:ext uri="{FF2B5EF4-FFF2-40B4-BE49-F238E27FC236}">
                <a16:creationId xmlns:a16="http://schemas.microsoft.com/office/drawing/2014/main" id="{73C8970B-E7B0-756A-944C-38596C738980}"/>
              </a:ext>
            </a:extLst>
          </p:cNvPr>
          <p:cNvSpPr txBox="1"/>
          <p:nvPr/>
        </p:nvSpPr>
        <p:spPr>
          <a:xfrm>
            <a:off x="429805" y="5112797"/>
            <a:ext cx="11036996" cy="1200329"/>
          </a:xfrm>
          <a:prstGeom prst="rect">
            <a:avLst/>
          </a:prstGeom>
          <a:noFill/>
        </p:spPr>
        <p:txBody>
          <a:bodyPr wrap="none" rtlCol="0">
            <a:spAutoFit/>
          </a:bodyPr>
          <a:lstStyle/>
          <a:p>
            <a:pPr marL="285750" indent="-285750">
              <a:buFont typeface="Arial" panose="020B0604020202020204" pitchFamily="34" charset="0"/>
              <a:buChar char="•"/>
            </a:pPr>
            <a:r>
              <a:rPr lang="el-GR" b="1" dirty="0">
                <a:solidFill>
                  <a:srgbClr val="FF0000"/>
                </a:solidFill>
              </a:rPr>
              <a:t>ΕΙΣΑΓΩΓΗ ΣΤΗ ΦΥΣΙΚΗ ΣΤΕΡΕΑΣ ΚΑΤΑΣΤΑΣΗΣ υποχρεωτικό της 5</a:t>
            </a:r>
            <a:r>
              <a:rPr lang="el-GR" b="1" baseline="30000" dirty="0">
                <a:solidFill>
                  <a:srgbClr val="FF0000"/>
                </a:solidFill>
              </a:rPr>
              <a:t>ης</a:t>
            </a:r>
            <a:r>
              <a:rPr lang="el-GR" b="1" dirty="0">
                <a:solidFill>
                  <a:srgbClr val="FF0000"/>
                </a:solidFill>
              </a:rPr>
              <a:t> κατεύθυνσης </a:t>
            </a:r>
          </a:p>
          <a:p>
            <a:pPr marL="285750" indent="-285750">
              <a:buFont typeface="Arial" panose="020B0604020202020204" pitchFamily="34" charset="0"/>
              <a:buChar char="•"/>
            </a:pPr>
            <a:r>
              <a:rPr lang="el-GR" b="1" dirty="0">
                <a:solidFill>
                  <a:srgbClr val="FF0000"/>
                </a:solidFill>
              </a:rPr>
              <a:t>Οι φοιτητές που δεν θέλουν να εκπονήσουν πτυχιακή εργασία παίρνουν υποχρεωτικά και τις 5 εισαγωγές</a:t>
            </a:r>
          </a:p>
          <a:p>
            <a:pPr marL="285750" indent="-285750">
              <a:buFont typeface="Arial" panose="020B0604020202020204" pitchFamily="34" charset="0"/>
              <a:buChar char="•"/>
            </a:pPr>
            <a:r>
              <a:rPr lang="el-GR" b="1" dirty="0">
                <a:solidFill>
                  <a:srgbClr val="FF0000"/>
                </a:solidFill>
              </a:rPr>
              <a:t>Οι φοιτητές που θέλουν να εκπονήσουν πτυχιακή εργασία παίρνουν επιπλέον 2 μαθήματα εισαγωγής ως </a:t>
            </a:r>
          </a:p>
          <a:p>
            <a:r>
              <a:rPr lang="el-GR" b="1" dirty="0">
                <a:solidFill>
                  <a:srgbClr val="FF0000"/>
                </a:solidFill>
              </a:rPr>
              <a:t>     ελεύθερες επιλογές</a:t>
            </a:r>
          </a:p>
        </p:txBody>
      </p:sp>
      <p:sp>
        <p:nvSpPr>
          <p:cNvPr id="6" name="TextBox 5">
            <a:extLst>
              <a:ext uri="{FF2B5EF4-FFF2-40B4-BE49-F238E27FC236}">
                <a16:creationId xmlns:a16="http://schemas.microsoft.com/office/drawing/2014/main" id="{919D7B25-B846-6A4D-9C1D-D532BE3F1E84}"/>
              </a:ext>
            </a:extLst>
          </p:cNvPr>
          <p:cNvSpPr txBox="1"/>
          <p:nvPr/>
        </p:nvSpPr>
        <p:spPr>
          <a:xfrm>
            <a:off x="4707188" y="6416773"/>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1660523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FF2EE9-CDAC-3F7F-562B-6F18568853F6}"/>
              </a:ext>
            </a:extLst>
          </p:cNvPr>
          <p:cNvSpPr txBox="1"/>
          <p:nvPr/>
        </p:nvSpPr>
        <p:spPr>
          <a:xfrm>
            <a:off x="843378" y="304385"/>
            <a:ext cx="10377996" cy="4801314"/>
          </a:xfrm>
          <a:prstGeom prst="rect">
            <a:avLst/>
          </a:prstGeom>
          <a:noFill/>
        </p:spPr>
        <p:txBody>
          <a:bodyPr wrap="square">
            <a:spAutoFit/>
          </a:bodyPr>
          <a:lstStyle/>
          <a:p>
            <a:endParaRPr lang="el-GR" sz="1800" b="1" i="0" u="none" strike="noStrike" baseline="0" dirty="0">
              <a:solidFill>
                <a:srgbClr val="006FC0"/>
              </a:solidFill>
              <a:latin typeface="Calibri" panose="020F0502020204030204" pitchFamily="34" charset="0"/>
            </a:endParaRPr>
          </a:p>
          <a:p>
            <a:pPr algn="just"/>
            <a:r>
              <a:rPr lang="el-GR" b="1" i="0" dirty="0">
                <a:solidFill>
                  <a:srgbClr val="0070C0"/>
                </a:solidFill>
                <a:effectLst/>
                <a:latin typeface="Open Sans" panose="020B0606030504020204" pitchFamily="34" charset="0"/>
              </a:rPr>
              <a:t>10ΕΚΑ05  Εισαγωγή στη Φυσική Στερεάς Κατάστασης </a:t>
            </a:r>
            <a:r>
              <a:rPr lang="el-GR" b="1" i="0" dirty="0">
                <a:solidFill>
                  <a:srgbClr val="FF0000"/>
                </a:solidFill>
                <a:effectLst/>
                <a:latin typeface="Open Sans" panose="020B0606030504020204" pitchFamily="34" charset="0"/>
              </a:rPr>
              <a:t>(Β. </a:t>
            </a:r>
            <a:r>
              <a:rPr lang="el-GR" b="1" i="0" dirty="0" err="1">
                <a:solidFill>
                  <a:srgbClr val="FF0000"/>
                </a:solidFill>
                <a:effectLst/>
                <a:latin typeface="Open Sans" panose="020B0606030504020204" pitchFamily="34" charset="0"/>
              </a:rPr>
              <a:t>Λυκοδήμος</a:t>
            </a:r>
            <a:r>
              <a:rPr lang="el-GR" b="1" i="0" dirty="0">
                <a:solidFill>
                  <a:srgbClr val="FF0000"/>
                </a:solidFill>
                <a:effectLst/>
                <a:latin typeface="Open Sans" panose="020B0606030504020204" pitchFamily="34" charset="0"/>
              </a:rPr>
              <a:t>, Ν. Στεφ</a:t>
            </a:r>
            <a:r>
              <a:rPr lang="el-GR" b="1" dirty="0">
                <a:solidFill>
                  <a:srgbClr val="FF0000"/>
                </a:solidFill>
                <a:latin typeface="Open Sans" panose="020B0606030504020204" pitchFamily="34" charset="0"/>
              </a:rPr>
              <a:t>άνου)</a:t>
            </a:r>
            <a:endParaRPr lang="el-GR" b="0" i="0" dirty="0">
              <a:solidFill>
                <a:srgbClr val="0070C0"/>
              </a:solidFill>
              <a:effectLst/>
              <a:latin typeface="Open Sans" panose="020B0606030504020204" pitchFamily="34" charset="0"/>
            </a:endParaRPr>
          </a:p>
          <a:p>
            <a:pPr algn="just"/>
            <a:r>
              <a:rPr lang="el-GR" b="1" i="0" dirty="0">
                <a:solidFill>
                  <a:srgbClr val="000000"/>
                </a:solidFill>
                <a:effectLst/>
                <a:latin typeface="Open Sans" panose="020B0606030504020204" pitchFamily="34" charset="0"/>
              </a:rPr>
              <a:t>Ιστοσελίδα μαθήματος</a:t>
            </a:r>
            <a:r>
              <a:rPr lang="el-GR" b="0" i="0" dirty="0">
                <a:solidFill>
                  <a:srgbClr val="000000"/>
                </a:solidFill>
                <a:effectLst/>
                <a:latin typeface="Open Sans" panose="020B0606030504020204" pitchFamily="34" charset="0"/>
              </a:rPr>
              <a:t>: </a:t>
            </a:r>
            <a:r>
              <a:rPr lang="el-GR" b="0" i="0" u="none" strike="noStrike" dirty="0">
                <a:solidFill>
                  <a:srgbClr val="2C5454"/>
                </a:solidFill>
                <a:effectLst/>
                <a:latin typeface="Open Sans" panose="020B0606030504020204" pitchFamily="34" charset="0"/>
                <a:hlinkClick r:id="rId2"/>
              </a:rPr>
              <a:t>https://eclass.uoa.gr/courses/PHYS296</a:t>
            </a:r>
            <a:endParaRPr lang="el-GR" b="0" i="0" dirty="0">
              <a:solidFill>
                <a:srgbClr val="000000"/>
              </a:solidFill>
              <a:effectLst/>
              <a:latin typeface="Open Sans" panose="020B0606030504020204" pitchFamily="34" charset="0"/>
            </a:endParaRPr>
          </a:p>
          <a:p>
            <a:pPr algn="just"/>
            <a:r>
              <a:rPr lang="el-GR" b="1" i="0" u="none" strike="noStrike" dirty="0">
                <a:solidFill>
                  <a:srgbClr val="2C5454"/>
                </a:solidFill>
                <a:effectLst/>
                <a:latin typeface="Open Sans" panose="020B0606030504020204" pitchFamily="34" charset="0"/>
                <a:hlinkClick r:id="rId3"/>
              </a:rPr>
              <a:t>Περίγραμμα μαθήματος</a:t>
            </a:r>
            <a:endParaRPr lang="el-GR" b="0" i="0" dirty="0">
              <a:solidFill>
                <a:srgbClr val="000000"/>
              </a:solidFill>
              <a:effectLst/>
              <a:latin typeface="Open Sans" panose="020B0606030504020204" pitchFamily="34" charset="0"/>
            </a:endParaRPr>
          </a:p>
          <a:p>
            <a:pPr algn="just"/>
            <a:r>
              <a:rPr lang="el-GR" b="1" i="0" dirty="0">
                <a:solidFill>
                  <a:srgbClr val="000000"/>
                </a:solidFill>
                <a:effectLst/>
                <a:latin typeface="Open Sans" panose="020B0606030504020204" pitchFamily="34" charset="0"/>
              </a:rPr>
              <a:t>Περιεχόμενο μαθήματος</a:t>
            </a:r>
            <a:endParaRPr lang="el-GR" b="0" i="0" dirty="0">
              <a:solidFill>
                <a:srgbClr val="000000"/>
              </a:solidFill>
              <a:effectLst/>
              <a:latin typeface="Open Sans" panose="020B0606030504020204" pitchFamily="34" charset="0"/>
            </a:endParaRP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Δομή της στερεάς ύλης. Πλέγματα </a:t>
            </a:r>
            <a:r>
              <a:rPr lang="el-GR" b="0" i="0" u="none" strike="noStrike" dirty="0" err="1">
                <a:solidFill>
                  <a:srgbClr val="333333"/>
                </a:solidFill>
                <a:effectLst/>
                <a:latin typeface="Open Sans" panose="020B0606030504020204" pitchFamily="34" charset="0"/>
              </a:rPr>
              <a:t>Bravais</a:t>
            </a:r>
            <a:r>
              <a:rPr lang="el-GR" b="0" i="0" u="none" strike="noStrike" dirty="0">
                <a:solidFill>
                  <a:srgbClr val="333333"/>
                </a:solidFill>
                <a:effectLst/>
                <a:latin typeface="Open Sans" panose="020B0606030504020204" pitchFamily="34" charset="0"/>
              </a:rPr>
              <a:t>. </a:t>
            </a:r>
            <a:r>
              <a:rPr lang="el-GR" b="0" i="0" u="none" strike="noStrike" dirty="0" err="1">
                <a:solidFill>
                  <a:srgbClr val="333333"/>
                </a:solidFill>
                <a:effectLst/>
                <a:latin typeface="Open Sans" panose="020B0606030504020204" pitchFamily="34" charset="0"/>
              </a:rPr>
              <a:t>Μοναδιαία</a:t>
            </a:r>
            <a:r>
              <a:rPr lang="el-GR" b="0" i="0" u="none" strike="noStrike" dirty="0">
                <a:solidFill>
                  <a:srgbClr val="333333"/>
                </a:solidFill>
                <a:effectLst/>
                <a:latin typeface="Open Sans" panose="020B0606030504020204" pitchFamily="34" charset="0"/>
              </a:rPr>
              <a:t> κυψελίδα.</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Αντίστροφο πλέγμα. Περίθλαση από περιοδικές δομές. Νόμος του </a:t>
            </a:r>
            <a:r>
              <a:rPr lang="el-GR" b="0" i="0" u="none" strike="noStrike" dirty="0" err="1">
                <a:solidFill>
                  <a:srgbClr val="333333"/>
                </a:solidFill>
                <a:effectLst/>
                <a:latin typeface="Open Sans" panose="020B0606030504020204" pitchFamily="34" charset="0"/>
              </a:rPr>
              <a:t>Bragg</a:t>
            </a:r>
            <a:r>
              <a:rPr lang="el-GR" b="0" i="0" u="none" strike="noStrike" dirty="0">
                <a:solidFill>
                  <a:srgbClr val="333333"/>
                </a:solidFill>
                <a:effectLst/>
                <a:latin typeface="Open Sans" panose="020B0606030504020204" pitchFamily="34" charset="0"/>
              </a:rPr>
              <a:t>.</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Ελκτικές και </a:t>
            </a:r>
            <a:r>
              <a:rPr lang="el-GR" b="0" i="0" u="none" strike="noStrike" dirty="0" err="1">
                <a:solidFill>
                  <a:srgbClr val="333333"/>
                </a:solidFill>
                <a:effectLst/>
                <a:latin typeface="Open Sans" panose="020B0606030504020204" pitchFamily="34" charset="0"/>
              </a:rPr>
              <a:t>απωστικές</a:t>
            </a:r>
            <a:r>
              <a:rPr lang="el-GR" b="0" i="0" u="none" strike="noStrike" dirty="0">
                <a:solidFill>
                  <a:srgbClr val="333333"/>
                </a:solidFill>
                <a:effectLst/>
                <a:latin typeface="Open Sans" panose="020B0606030504020204" pitchFamily="34" charset="0"/>
              </a:rPr>
              <a:t> αλληλεπιδράσεις στα στερεά, συνοχή. Κρύσταλλοι αδρανών στοιχείων, ιοντικοί κρύσταλλοι, μέταλλα.</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Πλεγματικές ταλαντώσεις. Ακριβής επίλυση </a:t>
            </a:r>
            <a:r>
              <a:rPr lang="el-GR" b="0" i="0" u="none" strike="noStrike" dirty="0" err="1">
                <a:solidFill>
                  <a:srgbClr val="333333"/>
                </a:solidFill>
                <a:effectLst/>
                <a:latin typeface="Open Sans" panose="020B0606030504020204" pitchFamily="34" charset="0"/>
              </a:rPr>
              <a:t>μονοατομικής</a:t>
            </a:r>
            <a:r>
              <a:rPr lang="el-GR" b="0" i="0" u="none" strike="noStrike" dirty="0">
                <a:solidFill>
                  <a:srgbClr val="333333"/>
                </a:solidFill>
                <a:effectLst/>
                <a:latin typeface="Open Sans" panose="020B0606030504020204" pitchFamily="34" charset="0"/>
              </a:rPr>
              <a:t> και </a:t>
            </a:r>
            <a:r>
              <a:rPr lang="el-GR" b="0" i="0" u="none" strike="noStrike" dirty="0" err="1">
                <a:solidFill>
                  <a:srgbClr val="333333"/>
                </a:solidFill>
                <a:effectLst/>
                <a:latin typeface="Open Sans" panose="020B0606030504020204" pitchFamily="34" charset="0"/>
              </a:rPr>
              <a:t>διατομικής</a:t>
            </a:r>
            <a:r>
              <a:rPr lang="el-GR" b="0" i="0" u="none" strike="noStrike" dirty="0">
                <a:solidFill>
                  <a:srgbClr val="333333"/>
                </a:solidFill>
                <a:effectLst/>
                <a:latin typeface="Open Sans" panose="020B0606030504020204" pitchFamily="34" charset="0"/>
              </a:rPr>
              <a:t> αλυσίδας. </a:t>
            </a:r>
            <a:r>
              <a:rPr lang="el-GR" b="0" i="0" u="none" strike="noStrike" dirty="0" err="1">
                <a:solidFill>
                  <a:srgbClr val="333333"/>
                </a:solidFill>
                <a:effectLst/>
                <a:latin typeface="Open Sans" panose="020B0606030504020204" pitchFamily="34" charset="0"/>
              </a:rPr>
              <a:t>Φωνόνια</a:t>
            </a:r>
            <a:r>
              <a:rPr lang="el-GR" b="0" i="0" u="none" strike="noStrike" dirty="0">
                <a:solidFill>
                  <a:srgbClr val="333333"/>
                </a:solidFill>
                <a:effectLst/>
                <a:latin typeface="Open Sans" panose="020B0606030504020204" pitchFamily="34" charset="0"/>
              </a:rPr>
              <a:t>.</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Καταστάσεις ηλεκτρονίων σε περιοδικό δυναμικό. Το πρότυπο </a:t>
            </a:r>
            <a:r>
              <a:rPr lang="el-GR" b="0" i="0" u="none" strike="noStrike" dirty="0" err="1">
                <a:solidFill>
                  <a:srgbClr val="333333"/>
                </a:solidFill>
                <a:effectLst/>
                <a:latin typeface="Open Sans" panose="020B0606030504020204" pitchFamily="34" charset="0"/>
              </a:rPr>
              <a:t>Kronig-Penney</a:t>
            </a:r>
            <a:r>
              <a:rPr lang="el-GR" b="0" i="0" u="none" strike="noStrike" dirty="0">
                <a:solidFill>
                  <a:srgbClr val="333333"/>
                </a:solidFill>
                <a:effectLst/>
                <a:latin typeface="Open Sans" panose="020B0606030504020204" pitchFamily="34" charset="0"/>
              </a:rPr>
              <a:t>. Μέταλλα, ημιαγωγοί και μονωτές.</a:t>
            </a:r>
          </a:p>
          <a:p>
            <a:pPr algn="just">
              <a:buFont typeface="Arial" panose="020B0604020202020204" pitchFamily="34" charset="0"/>
              <a:buChar char="•"/>
            </a:pPr>
            <a:r>
              <a:rPr lang="el-GR" b="0" i="0" u="none" strike="noStrike" dirty="0" err="1">
                <a:solidFill>
                  <a:srgbClr val="333333"/>
                </a:solidFill>
                <a:effectLst/>
                <a:latin typeface="Open Sans" panose="020B0606030504020204" pitchFamily="34" charset="0"/>
              </a:rPr>
              <a:t>Ημικλασική</a:t>
            </a:r>
            <a:r>
              <a:rPr lang="el-GR" b="0" i="0" u="none" strike="noStrike" dirty="0">
                <a:solidFill>
                  <a:srgbClr val="333333"/>
                </a:solidFill>
                <a:effectLst/>
                <a:latin typeface="Open Sans" panose="020B0606030504020204" pitchFamily="34" charset="0"/>
              </a:rPr>
              <a:t> δυναμική ηλεκτρονίων σε κρύσταλλο. Κρυσταλλική ορμή, ενεργός μάζα. Χρόνος αποκατάστασης, </a:t>
            </a:r>
            <a:r>
              <a:rPr lang="el-GR" b="0" i="0" u="none" strike="noStrike" dirty="0" err="1">
                <a:solidFill>
                  <a:srgbClr val="333333"/>
                </a:solidFill>
                <a:effectLst/>
                <a:latin typeface="Open Sans" panose="020B0606030504020204" pitchFamily="34" charset="0"/>
              </a:rPr>
              <a:t>τανυστής</a:t>
            </a:r>
            <a:r>
              <a:rPr lang="el-GR" b="0" i="0" u="none" strike="noStrike" dirty="0">
                <a:solidFill>
                  <a:srgbClr val="333333"/>
                </a:solidFill>
                <a:effectLst/>
                <a:latin typeface="Open Sans" panose="020B0606030504020204" pitchFamily="34" charset="0"/>
              </a:rPr>
              <a:t> ηλεκτρικής αγωγιμότητας.</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Εργαστηριακές ασκήσεις: Το ενεργειακό χάσμα του ημιαγωγού γερμανίου (</a:t>
            </a:r>
            <a:r>
              <a:rPr lang="el-GR" b="0" i="0" u="none" strike="noStrike" dirty="0" err="1">
                <a:solidFill>
                  <a:srgbClr val="333333"/>
                </a:solidFill>
                <a:effectLst/>
                <a:latin typeface="Open Sans" panose="020B0606030504020204" pitchFamily="34" charset="0"/>
              </a:rPr>
              <a:t>Ge</a:t>
            </a:r>
            <a:r>
              <a:rPr lang="el-GR" b="0" i="0" u="none" strike="noStrike" dirty="0">
                <a:solidFill>
                  <a:srgbClr val="333333"/>
                </a:solidFill>
                <a:effectLst/>
                <a:latin typeface="Open Sans" panose="020B0606030504020204" pitchFamily="34" charset="0"/>
              </a:rPr>
              <a:t>). Περίθλαση ηλεκτρονίων από </a:t>
            </a:r>
            <a:r>
              <a:rPr lang="el-GR" b="0" i="0" u="none" strike="noStrike" dirty="0" err="1">
                <a:solidFill>
                  <a:srgbClr val="333333"/>
                </a:solidFill>
                <a:effectLst/>
                <a:latin typeface="Open Sans" panose="020B0606030504020204" pitchFamily="34" charset="0"/>
              </a:rPr>
              <a:t>πολυκρυσταλλικό</a:t>
            </a:r>
            <a:r>
              <a:rPr lang="el-GR" b="0" i="0" u="none" strike="noStrike" dirty="0">
                <a:solidFill>
                  <a:srgbClr val="333333"/>
                </a:solidFill>
                <a:effectLst/>
                <a:latin typeface="Open Sans" panose="020B0606030504020204" pitchFamily="34" charset="0"/>
              </a:rPr>
              <a:t> γραφίτη.</a:t>
            </a:r>
          </a:p>
          <a:p>
            <a:pPr algn="just"/>
            <a:r>
              <a:rPr lang="el-GR" sz="1800" b="0" i="0" u="none" strike="noStrike" baseline="0" dirty="0">
                <a:solidFill>
                  <a:srgbClr val="000000"/>
                </a:solidFill>
                <a:latin typeface="Calibri" panose="020F0502020204030204" pitchFamily="34" charset="0"/>
              </a:rPr>
              <a:t>. </a:t>
            </a:r>
            <a:endParaRPr lang="el-GR" dirty="0"/>
          </a:p>
        </p:txBody>
      </p:sp>
      <p:sp>
        <p:nvSpPr>
          <p:cNvPr id="3" name="TextBox 2">
            <a:extLst>
              <a:ext uri="{FF2B5EF4-FFF2-40B4-BE49-F238E27FC236}">
                <a16:creationId xmlns:a16="http://schemas.microsoft.com/office/drawing/2014/main" id="{E013E2DF-75CD-55D7-DCF1-D01A9D2E84C3}"/>
              </a:ext>
            </a:extLst>
          </p:cNvPr>
          <p:cNvSpPr txBox="1"/>
          <p:nvPr/>
        </p:nvSpPr>
        <p:spPr>
          <a:xfrm>
            <a:off x="4533567" y="6488668"/>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562205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237CE850-0BD9-68FB-4146-45FC301BFE1F}"/>
              </a:ext>
            </a:extLst>
          </p:cNvPr>
          <p:cNvGraphicFramePr>
            <a:graphicFrameLocks noGrp="1"/>
          </p:cNvGraphicFramePr>
          <p:nvPr>
            <p:extLst>
              <p:ext uri="{D42A27DB-BD31-4B8C-83A1-F6EECF244321}">
                <p14:modId xmlns:p14="http://schemas.microsoft.com/office/powerpoint/2010/main" val="723952999"/>
              </p:ext>
            </p:extLst>
          </p:nvPr>
        </p:nvGraphicFramePr>
        <p:xfrm>
          <a:off x="1501806" y="1530252"/>
          <a:ext cx="9188387" cy="3164840"/>
        </p:xfrm>
        <a:graphic>
          <a:graphicData uri="http://schemas.openxmlformats.org/drawingml/2006/table">
            <a:tbl>
              <a:tblPr firstRow="1" bandRow="1">
                <a:tableStyleId>{5C22544A-7EE6-4342-B048-85BDC9FD1C3A}</a:tableStyleId>
              </a:tblPr>
              <a:tblGrid>
                <a:gridCol w="2296260">
                  <a:extLst>
                    <a:ext uri="{9D8B030D-6E8A-4147-A177-3AD203B41FA5}">
                      <a16:colId xmlns:a16="http://schemas.microsoft.com/office/drawing/2014/main" val="377576535"/>
                    </a:ext>
                  </a:extLst>
                </a:gridCol>
                <a:gridCol w="3153872">
                  <a:extLst>
                    <a:ext uri="{9D8B030D-6E8A-4147-A177-3AD203B41FA5}">
                      <a16:colId xmlns:a16="http://schemas.microsoft.com/office/drawing/2014/main" val="711920645"/>
                    </a:ext>
                  </a:extLst>
                </a:gridCol>
                <a:gridCol w="1440879">
                  <a:extLst>
                    <a:ext uri="{9D8B030D-6E8A-4147-A177-3AD203B41FA5}">
                      <a16:colId xmlns:a16="http://schemas.microsoft.com/office/drawing/2014/main" val="3135814818"/>
                    </a:ext>
                  </a:extLst>
                </a:gridCol>
                <a:gridCol w="2297376">
                  <a:extLst>
                    <a:ext uri="{9D8B030D-6E8A-4147-A177-3AD203B41FA5}">
                      <a16:colId xmlns:a16="http://schemas.microsoft.com/office/drawing/2014/main" val="3629033451"/>
                    </a:ext>
                  </a:extLst>
                </a:gridCol>
              </a:tblGrid>
              <a:tr h="0">
                <a:tc gridSpan="2">
                  <a:txBody>
                    <a:bodyPr/>
                    <a:lstStyle/>
                    <a:p>
                      <a:r>
                        <a:rPr lang="el-GR" dirty="0"/>
                        <a:t>ΥΠΟΧΡΕΩΤΙΚΑ ΜΑΘΗΜΑΤΑ 5</a:t>
                      </a:r>
                      <a:r>
                        <a:rPr lang="el-GR" baseline="30000" dirty="0"/>
                        <a:t>ης </a:t>
                      </a:r>
                      <a:r>
                        <a:rPr lang="el-GR" baseline="0" dirty="0"/>
                        <a:t>ΚΑΤΕΥΘΥΝΣΗΣ</a:t>
                      </a:r>
                      <a:endParaRPr lang="el-GR" dirty="0"/>
                    </a:p>
                  </a:txBody>
                  <a:tcPr/>
                </a:tc>
                <a:tc hMerge="1">
                  <a:txBody>
                    <a:bodyPr/>
                    <a:lstStyle/>
                    <a:p>
                      <a:endParaRPr lang="el-GR" dirty="0"/>
                    </a:p>
                  </a:txBody>
                  <a:tcPr/>
                </a:tc>
                <a:tc>
                  <a:txBody>
                    <a:bodyPr/>
                    <a:lstStyle/>
                    <a:p>
                      <a:r>
                        <a:rPr lang="el-GR" dirty="0"/>
                        <a:t>΄</a:t>
                      </a:r>
                      <a:r>
                        <a:rPr lang="el-GR" dirty="0" err="1"/>
                        <a:t>Ωρες</a:t>
                      </a:r>
                      <a:r>
                        <a:rPr lang="el-GR" dirty="0"/>
                        <a:t>/</a:t>
                      </a:r>
                      <a:r>
                        <a:rPr lang="el-GR" dirty="0" err="1"/>
                        <a:t>εβ</a:t>
                      </a:r>
                      <a:r>
                        <a:rPr lang="el-GR" dirty="0"/>
                        <a:t>.</a:t>
                      </a:r>
                    </a:p>
                  </a:txBody>
                  <a:tcPr/>
                </a:tc>
                <a:tc>
                  <a:txBody>
                    <a:bodyPr/>
                    <a:lstStyle/>
                    <a:p>
                      <a:r>
                        <a:rPr lang="en-US" dirty="0"/>
                        <a:t>ECTS</a:t>
                      </a:r>
                      <a:endParaRPr lang="el-GR" dirty="0"/>
                    </a:p>
                  </a:txBody>
                  <a:tcPr/>
                </a:tc>
                <a:extLst>
                  <a:ext uri="{0D108BD9-81ED-4DB2-BD59-A6C34878D82A}">
                    <a16:rowId xmlns:a16="http://schemas.microsoft.com/office/drawing/2014/main" val="3673006893"/>
                  </a:ext>
                </a:extLst>
              </a:tr>
              <a:tr h="370840">
                <a:tc>
                  <a:txBody>
                    <a:bodyPr/>
                    <a:lstStyle/>
                    <a:p>
                      <a:pPr algn="ctr"/>
                      <a:r>
                        <a:rPr lang="el-GR" b="1" cap="all">
                          <a:effectLst/>
                        </a:rPr>
                        <a:t>10ΥΚ501</a:t>
                      </a:r>
                    </a:p>
                  </a:txBody>
                  <a:tcPr marT="114300" marB="114300" anchor="ctr"/>
                </a:tc>
                <a:tc>
                  <a:txBody>
                    <a:bodyPr/>
                    <a:lstStyle/>
                    <a:p>
                      <a:r>
                        <a:rPr lang="el-GR" b="1" cap="all">
                          <a:effectLst/>
                        </a:rPr>
                        <a:t>ΚΒΑΝΤΙΚΗ ΟΠΤΙΚΗ ΚΑΙ </a:t>
                      </a:r>
                      <a:r>
                        <a:rPr lang="en-US" b="1" cap="all">
                          <a:effectLst/>
                        </a:rPr>
                        <a:t>LASERS</a:t>
                      </a:r>
                    </a:p>
                  </a:txBody>
                  <a:tcPr marT="114300" marB="114300" anchor="ctr"/>
                </a:tc>
                <a:tc>
                  <a:txBody>
                    <a:bodyPr/>
                    <a:lstStyle/>
                    <a:p>
                      <a:pPr algn="ctr"/>
                      <a:r>
                        <a:rPr lang="el-GR" b="1" cap="all">
                          <a:effectLst/>
                        </a:rPr>
                        <a:t>4</a:t>
                      </a:r>
                    </a:p>
                  </a:txBody>
                  <a:tcPr marT="114300" marB="114300" anchor="ctr"/>
                </a:tc>
                <a:tc>
                  <a:txBody>
                    <a:bodyPr/>
                    <a:lstStyle/>
                    <a:p>
                      <a:pPr algn="ctr"/>
                      <a:r>
                        <a:rPr lang="el-GR" b="1">
                          <a:effectLst/>
                        </a:rPr>
                        <a:t>6</a:t>
                      </a:r>
                      <a:endParaRPr lang="el-GR" b="0">
                        <a:effectLst/>
                      </a:endParaRPr>
                    </a:p>
                  </a:txBody>
                  <a:tcPr marT="114300" marB="114300" anchor="ctr"/>
                </a:tc>
                <a:extLst>
                  <a:ext uri="{0D108BD9-81ED-4DB2-BD59-A6C34878D82A}">
                    <a16:rowId xmlns:a16="http://schemas.microsoft.com/office/drawing/2014/main" val="2740214617"/>
                  </a:ext>
                </a:extLst>
              </a:tr>
              <a:tr h="370840">
                <a:tc>
                  <a:txBody>
                    <a:bodyPr/>
                    <a:lstStyle/>
                    <a:p>
                      <a:pPr algn="ctr"/>
                      <a:r>
                        <a:rPr lang="el-GR" b="1" cap="all">
                          <a:effectLst/>
                        </a:rPr>
                        <a:t>10ΥΚ502</a:t>
                      </a:r>
                    </a:p>
                  </a:txBody>
                  <a:tcPr marT="114300" marB="114300" anchor="ctr"/>
                </a:tc>
                <a:tc>
                  <a:txBody>
                    <a:bodyPr/>
                    <a:lstStyle/>
                    <a:p>
                      <a:r>
                        <a:rPr lang="el-GR" b="1" cap="all">
                          <a:effectLst/>
                        </a:rPr>
                        <a:t>ΦΥΣΙΚΗ ΣΤΕΡΕΑΣ ΚΑΤΑΣΤΑΣΗΣ</a:t>
                      </a:r>
                    </a:p>
                  </a:txBody>
                  <a:tcPr marT="114300" marB="114300" anchor="ctr"/>
                </a:tc>
                <a:tc>
                  <a:txBody>
                    <a:bodyPr/>
                    <a:lstStyle/>
                    <a:p>
                      <a:pPr algn="ctr"/>
                      <a:r>
                        <a:rPr lang="el-GR" b="1" cap="all">
                          <a:effectLst/>
                        </a:rPr>
                        <a:t>4</a:t>
                      </a:r>
                    </a:p>
                  </a:txBody>
                  <a:tcPr marT="114300" marB="114300" anchor="ctr"/>
                </a:tc>
                <a:tc>
                  <a:txBody>
                    <a:bodyPr/>
                    <a:lstStyle/>
                    <a:p>
                      <a:pPr algn="ctr"/>
                      <a:r>
                        <a:rPr lang="el-GR" b="1">
                          <a:effectLst/>
                        </a:rPr>
                        <a:t>6</a:t>
                      </a:r>
                      <a:endParaRPr lang="el-GR" b="0">
                        <a:effectLst/>
                      </a:endParaRPr>
                    </a:p>
                  </a:txBody>
                  <a:tcPr marT="114300" marB="114300" anchor="ctr"/>
                </a:tc>
                <a:extLst>
                  <a:ext uri="{0D108BD9-81ED-4DB2-BD59-A6C34878D82A}">
                    <a16:rowId xmlns:a16="http://schemas.microsoft.com/office/drawing/2014/main" val="4228646448"/>
                  </a:ext>
                </a:extLst>
              </a:tr>
              <a:tr h="370840">
                <a:tc>
                  <a:txBody>
                    <a:bodyPr/>
                    <a:lstStyle/>
                    <a:p>
                      <a:pPr algn="ctr"/>
                      <a:r>
                        <a:rPr lang="el-GR" b="1" cap="all" dirty="0">
                          <a:effectLst/>
                        </a:rPr>
                        <a:t>10ΥΚ503</a:t>
                      </a:r>
                    </a:p>
                  </a:txBody>
                  <a:tcPr marT="114300" marB="114300" anchor="ctr"/>
                </a:tc>
                <a:tc>
                  <a:txBody>
                    <a:bodyPr/>
                    <a:lstStyle/>
                    <a:p>
                      <a:r>
                        <a:rPr lang="el-GR" b="1" cap="all" dirty="0">
                          <a:effectLst/>
                        </a:rPr>
                        <a:t>ΕΡΓΑΣΤΗΡΙΟ ΚΑΤΕΥΘΥΝΣΗΣ ΦΥΣΙΚΗΣ ΣΥΜΠΥΚΝΩΜΕΝΗΣ ΥΛΗΣ</a:t>
                      </a:r>
                    </a:p>
                  </a:txBody>
                  <a:tcPr marT="114300" marB="114300" anchor="ctr"/>
                </a:tc>
                <a:tc>
                  <a:txBody>
                    <a:bodyPr/>
                    <a:lstStyle/>
                    <a:p>
                      <a:pPr algn="ctr"/>
                      <a:r>
                        <a:rPr lang="el-GR" b="1" cap="all">
                          <a:effectLst/>
                        </a:rPr>
                        <a:t>4</a:t>
                      </a:r>
                    </a:p>
                  </a:txBody>
                  <a:tcPr marT="114300" marB="114300" anchor="ctr"/>
                </a:tc>
                <a:tc>
                  <a:txBody>
                    <a:bodyPr/>
                    <a:lstStyle/>
                    <a:p>
                      <a:pPr algn="ctr"/>
                      <a:r>
                        <a:rPr lang="el-GR" b="1" dirty="0">
                          <a:effectLst/>
                        </a:rPr>
                        <a:t>6</a:t>
                      </a:r>
                      <a:endParaRPr lang="el-GR" b="0" dirty="0">
                        <a:effectLst/>
                      </a:endParaRPr>
                    </a:p>
                  </a:txBody>
                  <a:tcPr marT="114300" marB="114300" anchor="ctr"/>
                </a:tc>
                <a:extLst>
                  <a:ext uri="{0D108BD9-81ED-4DB2-BD59-A6C34878D82A}">
                    <a16:rowId xmlns:a16="http://schemas.microsoft.com/office/drawing/2014/main" val="4079978560"/>
                  </a:ext>
                </a:extLst>
              </a:tr>
              <a:tr h="741680">
                <a:tc gridSpan="4">
                  <a:txBody>
                    <a:bodyPr/>
                    <a:lstStyle/>
                    <a:p>
                      <a:pPr algn="ctr"/>
                      <a:endParaRPr lang="el-GR" b="1" cap="all" dirty="0">
                        <a:effectLst/>
                      </a:endParaRPr>
                    </a:p>
                  </a:txBody>
                  <a:tcPr marT="114300" marB="114300" anchor="ctr"/>
                </a:tc>
                <a:tc hMerge="1">
                  <a:txBody>
                    <a:bodyPr/>
                    <a:lstStyle/>
                    <a:p>
                      <a:endParaRPr lang="el-GR" b="1" cap="all" dirty="0">
                        <a:effectLst/>
                      </a:endParaRPr>
                    </a:p>
                  </a:txBody>
                  <a:tcPr marT="114300" marB="114300" anchor="ctr"/>
                </a:tc>
                <a:tc hMerge="1">
                  <a:txBody>
                    <a:bodyPr/>
                    <a:lstStyle/>
                    <a:p>
                      <a:endParaRPr lang="el-GR" b="1" cap="all" dirty="0">
                        <a:effectLst/>
                      </a:endParaRPr>
                    </a:p>
                  </a:txBody>
                  <a:tcPr marT="114300" marB="114300" anchor="ctr"/>
                </a:tc>
                <a:tc hMerge="1">
                  <a:txBody>
                    <a:bodyPr/>
                    <a:lstStyle/>
                    <a:p>
                      <a:pPr algn="ctr"/>
                      <a:endParaRPr lang="el-GR" b="0" dirty="0">
                        <a:effectLst/>
                      </a:endParaRPr>
                    </a:p>
                  </a:txBody>
                  <a:tcPr marT="114300" marB="114300" anchor="ctr"/>
                </a:tc>
                <a:extLst>
                  <a:ext uri="{0D108BD9-81ED-4DB2-BD59-A6C34878D82A}">
                    <a16:rowId xmlns:a16="http://schemas.microsoft.com/office/drawing/2014/main" val="3968416946"/>
                  </a:ext>
                </a:extLst>
              </a:tr>
            </a:tbl>
          </a:graphicData>
        </a:graphic>
      </p:graphicFrame>
      <p:sp>
        <p:nvSpPr>
          <p:cNvPr id="3" name="TextBox 2">
            <a:extLst>
              <a:ext uri="{FF2B5EF4-FFF2-40B4-BE49-F238E27FC236}">
                <a16:creationId xmlns:a16="http://schemas.microsoft.com/office/drawing/2014/main" id="{52EF27E3-ED69-8DFF-DE49-B4C824E5DC2C}"/>
              </a:ext>
            </a:extLst>
          </p:cNvPr>
          <p:cNvSpPr txBox="1"/>
          <p:nvPr/>
        </p:nvSpPr>
        <p:spPr>
          <a:xfrm>
            <a:off x="134644" y="95045"/>
            <a:ext cx="11520487" cy="400110"/>
          </a:xfrm>
          <a:prstGeom prst="rect">
            <a:avLst/>
          </a:prstGeom>
          <a:noFill/>
        </p:spPr>
        <p:txBody>
          <a:bodyPr wrap="square" rtlCol="0">
            <a:spAutoFit/>
          </a:bodyPr>
          <a:lstStyle/>
          <a:p>
            <a:pPr algn="ctr"/>
            <a:r>
              <a:rPr lang="el-GR" sz="2000" b="1" dirty="0">
                <a:solidFill>
                  <a:schemeClr val="bg1"/>
                </a:solidFill>
                <a:highlight>
                  <a:srgbClr val="808080"/>
                </a:highlight>
              </a:rPr>
              <a:t>ΥΠΟΧΡΕΩΤΙΚΑ ΜΑΘΗΜΑΤΑ 5</a:t>
            </a:r>
            <a:r>
              <a:rPr lang="el-GR" sz="2000" b="1" baseline="30000" dirty="0">
                <a:solidFill>
                  <a:schemeClr val="bg1"/>
                </a:solidFill>
                <a:highlight>
                  <a:srgbClr val="808080"/>
                </a:highlight>
              </a:rPr>
              <a:t>ης</a:t>
            </a:r>
            <a:r>
              <a:rPr lang="el-GR" sz="2000" b="1" dirty="0">
                <a:solidFill>
                  <a:schemeClr val="bg1"/>
                </a:solidFill>
                <a:highlight>
                  <a:srgbClr val="808080"/>
                </a:highlight>
              </a:rPr>
              <a:t> ΚΑΤΕΥΘΥΝΣΗΣ</a:t>
            </a:r>
            <a:r>
              <a:rPr lang="en-US" sz="2000" b="1" dirty="0">
                <a:solidFill>
                  <a:schemeClr val="bg1"/>
                </a:solidFill>
                <a:highlight>
                  <a:srgbClr val="808080"/>
                </a:highlight>
              </a:rPr>
              <a:t>: </a:t>
            </a:r>
            <a:r>
              <a:rPr lang="el-GR" sz="2000" b="1" dirty="0">
                <a:solidFill>
                  <a:schemeClr val="bg1"/>
                </a:solidFill>
                <a:highlight>
                  <a:srgbClr val="808080"/>
                </a:highlight>
              </a:rPr>
              <a:t>ΦΥΣΙΚΗ ΣΥΜΠΥΚΝΩΜΕΝΗΣ ΥΛΗΣ</a:t>
            </a:r>
          </a:p>
        </p:txBody>
      </p:sp>
      <p:sp>
        <p:nvSpPr>
          <p:cNvPr id="4" name="TextBox 3">
            <a:extLst>
              <a:ext uri="{FF2B5EF4-FFF2-40B4-BE49-F238E27FC236}">
                <a16:creationId xmlns:a16="http://schemas.microsoft.com/office/drawing/2014/main" id="{B0DF840E-9671-1281-69C0-5CEB4A2C365B}"/>
              </a:ext>
            </a:extLst>
          </p:cNvPr>
          <p:cNvSpPr txBox="1"/>
          <p:nvPr/>
        </p:nvSpPr>
        <p:spPr>
          <a:xfrm>
            <a:off x="376389" y="4402584"/>
            <a:ext cx="11385040" cy="923330"/>
          </a:xfrm>
          <a:prstGeom prst="rect">
            <a:avLst/>
          </a:prstGeom>
          <a:noFill/>
        </p:spPr>
        <p:txBody>
          <a:bodyPr wrap="none" rtlCol="0">
            <a:spAutoFit/>
          </a:bodyPr>
          <a:lstStyle/>
          <a:p>
            <a:pPr marL="285750" indent="-285750">
              <a:buFont typeface="Arial" panose="020B0604020202020204" pitchFamily="34" charset="0"/>
              <a:buChar char="•"/>
            </a:pPr>
            <a:r>
              <a:rPr lang="el-GR" b="1" dirty="0">
                <a:solidFill>
                  <a:srgbClr val="FF0000"/>
                </a:solidFill>
              </a:rPr>
              <a:t>Οι φοιτητές παίρνουν υποχρεωτικά τα 2 υποχρεωτικά μαθήματα κατεύθυνσης και το εργαστήριο κατεύθυνσης</a:t>
            </a:r>
          </a:p>
          <a:p>
            <a:pPr marL="285750" indent="-285750">
              <a:buFont typeface="Arial" panose="020B0604020202020204" pitchFamily="34" charset="0"/>
              <a:buChar char="•"/>
            </a:pPr>
            <a:r>
              <a:rPr lang="el-GR" b="1" dirty="0">
                <a:solidFill>
                  <a:srgbClr val="FF0000"/>
                </a:solidFill>
              </a:rPr>
              <a:t>Οι φοιτητές μπορούν να πάρουν οποιοδήποτε άλλο υποχρεωτικό μάθημα από τις άλλες κατευθύνσεις ως </a:t>
            </a:r>
          </a:p>
          <a:p>
            <a:r>
              <a:rPr lang="el-GR" b="1" dirty="0">
                <a:solidFill>
                  <a:srgbClr val="FF0000"/>
                </a:solidFill>
              </a:rPr>
              <a:t>     ελεύθερη επιλογή</a:t>
            </a:r>
          </a:p>
        </p:txBody>
      </p:sp>
      <p:sp>
        <p:nvSpPr>
          <p:cNvPr id="5" name="TextBox 4">
            <a:extLst>
              <a:ext uri="{FF2B5EF4-FFF2-40B4-BE49-F238E27FC236}">
                <a16:creationId xmlns:a16="http://schemas.microsoft.com/office/drawing/2014/main" id="{848842E0-6C81-5358-5EA2-0DC02AE6E4C3}"/>
              </a:ext>
            </a:extLst>
          </p:cNvPr>
          <p:cNvSpPr txBox="1"/>
          <p:nvPr/>
        </p:nvSpPr>
        <p:spPr>
          <a:xfrm>
            <a:off x="4533567" y="6488668"/>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3970990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06980F-152D-BE19-19E2-8BFFFB4598CF}"/>
              </a:ext>
            </a:extLst>
          </p:cNvPr>
          <p:cNvSpPr txBox="1"/>
          <p:nvPr/>
        </p:nvSpPr>
        <p:spPr>
          <a:xfrm>
            <a:off x="815669" y="25724"/>
            <a:ext cx="10377996" cy="3600986"/>
          </a:xfrm>
          <a:prstGeom prst="rect">
            <a:avLst/>
          </a:prstGeom>
          <a:noFill/>
        </p:spPr>
        <p:txBody>
          <a:bodyPr wrap="square">
            <a:spAutoFit/>
          </a:bodyPr>
          <a:lstStyle/>
          <a:p>
            <a:pPr algn="just"/>
            <a:r>
              <a:rPr lang="el-GR" sz="1600" b="1" i="0" dirty="0">
                <a:solidFill>
                  <a:srgbClr val="0070C0"/>
                </a:solidFill>
                <a:effectLst/>
                <a:latin typeface="Open Sans" panose="020B0606030504020204" pitchFamily="34" charset="0"/>
              </a:rPr>
              <a:t>10ΥΚ502 Φυσική Στερεάς Κατάστασης  </a:t>
            </a:r>
            <a:r>
              <a:rPr lang="el-GR" sz="1600" b="1" i="0" dirty="0">
                <a:solidFill>
                  <a:srgbClr val="FF0000"/>
                </a:solidFill>
                <a:effectLst/>
                <a:latin typeface="Open Sans" panose="020B0606030504020204" pitchFamily="34" charset="0"/>
              </a:rPr>
              <a:t>(Σ. </a:t>
            </a:r>
            <a:r>
              <a:rPr lang="el-GR" sz="1600" b="1" i="0" dirty="0" err="1">
                <a:solidFill>
                  <a:srgbClr val="FF0000"/>
                </a:solidFill>
                <a:effectLst/>
                <a:latin typeface="Open Sans" panose="020B0606030504020204" pitchFamily="34" charset="0"/>
              </a:rPr>
              <a:t>Γαρδέλης</a:t>
            </a:r>
            <a:r>
              <a:rPr lang="el-GR" sz="1600" b="1" i="0" dirty="0">
                <a:solidFill>
                  <a:srgbClr val="FF0000"/>
                </a:solidFill>
                <a:effectLst/>
                <a:latin typeface="Open Sans" panose="020B0606030504020204" pitchFamily="34" charset="0"/>
              </a:rPr>
              <a:t>)</a:t>
            </a:r>
            <a:endParaRPr lang="el-GR" sz="1600" b="0" i="0" dirty="0">
              <a:solidFill>
                <a:srgbClr val="0070C0"/>
              </a:solidFill>
              <a:effectLst/>
              <a:latin typeface="Open Sans" panose="020B0606030504020204" pitchFamily="34" charset="0"/>
            </a:endParaRPr>
          </a:p>
          <a:p>
            <a:pPr algn="just"/>
            <a:r>
              <a:rPr lang="el-GR" sz="1600" b="1" i="0" dirty="0">
                <a:solidFill>
                  <a:srgbClr val="000000"/>
                </a:solidFill>
                <a:effectLst/>
                <a:latin typeface="Open Sans" panose="020B0606030504020204" pitchFamily="34" charset="0"/>
              </a:rPr>
              <a:t>Ιστοσελίδα μαθήματος</a:t>
            </a:r>
            <a:r>
              <a:rPr lang="el-GR" sz="1600" b="0" i="0" dirty="0">
                <a:solidFill>
                  <a:srgbClr val="000000"/>
                </a:solidFill>
                <a:effectLst/>
                <a:latin typeface="Open Sans" panose="020B0606030504020204" pitchFamily="34" charset="0"/>
              </a:rPr>
              <a:t>: </a:t>
            </a:r>
            <a:r>
              <a:rPr lang="el-GR" sz="1600" b="0" i="0" u="none" strike="noStrike" dirty="0">
                <a:solidFill>
                  <a:srgbClr val="2C5454"/>
                </a:solidFill>
                <a:effectLst/>
                <a:latin typeface="Open Sans" panose="020B0606030504020204" pitchFamily="34" charset="0"/>
                <a:hlinkClick r:id="rId2"/>
              </a:rPr>
              <a:t>https://eclass.uoa.gr/courses/PHYS190</a:t>
            </a:r>
            <a:endParaRPr lang="el-GR" sz="1600" b="0" i="0" dirty="0">
              <a:solidFill>
                <a:srgbClr val="000000"/>
              </a:solidFill>
              <a:effectLst/>
              <a:latin typeface="Open Sans" panose="020B0606030504020204" pitchFamily="34" charset="0"/>
            </a:endParaRPr>
          </a:p>
          <a:p>
            <a:pPr algn="just"/>
            <a:r>
              <a:rPr lang="el-GR" sz="1600" b="1" i="0" u="none" strike="noStrike" dirty="0">
                <a:solidFill>
                  <a:srgbClr val="2C5454"/>
                </a:solidFill>
                <a:effectLst/>
                <a:latin typeface="Open Sans" panose="020B0606030504020204" pitchFamily="34" charset="0"/>
                <a:hlinkClick r:id="rId3"/>
              </a:rPr>
              <a:t>Περίγραμμα μαθήματος</a:t>
            </a:r>
            <a:endParaRPr lang="el-GR" sz="1600" b="0" i="0" dirty="0">
              <a:solidFill>
                <a:srgbClr val="000000"/>
              </a:solidFill>
              <a:effectLst/>
              <a:latin typeface="Open Sans" panose="020B0606030504020204" pitchFamily="34" charset="0"/>
            </a:endParaRPr>
          </a:p>
          <a:p>
            <a:pPr algn="just"/>
            <a:r>
              <a:rPr lang="el-GR" sz="1600" b="1" i="0" dirty="0">
                <a:solidFill>
                  <a:srgbClr val="000000"/>
                </a:solidFill>
                <a:effectLst/>
                <a:latin typeface="Open Sans" panose="020B0606030504020204" pitchFamily="34" charset="0"/>
              </a:rPr>
              <a:t>Περιεχόμενο μαθήματος</a:t>
            </a:r>
            <a:endParaRPr lang="el-GR" sz="1600" b="0" i="0" dirty="0">
              <a:solidFill>
                <a:srgbClr val="000000"/>
              </a:solidFill>
              <a:effectLst/>
              <a:latin typeface="Open Sans" panose="020B0606030504020204" pitchFamily="34" charset="0"/>
            </a:endParaRP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Κίνηση φορτισμένων φορέων σε περιοδικά δυναμικά: Θεώρημα </a:t>
            </a:r>
            <a:r>
              <a:rPr lang="el-GR" sz="1600" b="0" i="0" u="none" strike="noStrike" dirty="0" err="1">
                <a:solidFill>
                  <a:srgbClr val="333333"/>
                </a:solidFill>
                <a:effectLst/>
                <a:latin typeface="Open Sans" panose="020B0606030504020204" pitchFamily="34" charset="0"/>
              </a:rPr>
              <a:t>Bloch</a:t>
            </a:r>
            <a:r>
              <a:rPr lang="el-GR" sz="1600" b="0" i="0" u="none" strike="noStrike" dirty="0">
                <a:solidFill>
                  <a:srgbClr val="333333"/>
                </a:solidFill>
                <a:effectLst/>
                <a:latin typeface="Open Sans" panose="020B0606030504020204" pitchFamily="34" charset="0"/>
              </a:rPr>
              <a:t>, ενεργειακές ζώνες, προσέγγιση ισχυρά δέσμιου ηλεκτρονίου, υπόδειγμα </a:t>
            </a:r>
            <a:r>
              <a:rPr lang="el-GR" sz="1600" b="0" i="0" u="none" strike="noStrike" dirty="0" err="1">
                <a:solidFill>
                  <a:srgbClr val="333333"/>
                </a:solidFill>
                <a:effectLst/>
                <a:latin typeface="Open Sans" panose="020B0606030504020204" pitchFamily="34" charset="0"/>
              </a:rPr>
              <a:t>Kronig-Penney</a:t>
            </a:r>
            <a:r>
              <a:rPr lang="el-GR" sz="1600" b="0" i="0" u="none" strike="noStrike" dirty="0">
                <a:solidFill>
                  <a:srgbClr val="333333"/>
                </a:solidFill>
                <a:effectLst/>
                <a:latin typeface="Open Sans" panose="020B0606030504020204" pitchFamily="34" charset="0"/>
              </a:rPr>
              <a:t>.</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Μέταλλα-φαινόμενα μεταφοράς: Εξίσωση μεταφοράς του </a:t>
            </a:r>
            <a:r>
              <a:rPr lang="el-GR" sz="1600" b="0" i="0" u="none" strike="noStrike" dirty="0" err="1">
                <a:solidFill>
                  <a:srgbClr val="333333"/>
                </a:solidFill>
                <a:effectLst/>
                <a:latin typeface="Open Sans" panose="020B0606030504020204" pitchFamily="34" charset="0"/>
              </a:rPr>
              <a:t>Boltzmann</a:t>
            </a:r>
            <a:r>
              <a:rPr lang="el-GR" sz="1600" b="0" i="0" u="none" strike="noStrike" dirty="0">
                <a:solidFill>
                  <a:srgbClr val="333333"/>
                </a:solidFill>
                <a:effectLst/>
                <a:latin typeface="Open Sans" panose="020B0606030504020204" pitchFamily="34" charset="0"/>
              </a:rPr>
              <a:t>, στατιστική </a:t>
            </a:r>
            <a:r>
              <a:rPr lang="el-GR" sz="1600" b="0" i="0" u="none" strike="noStrike" dirty="0" err="1">
                <a:solidFill>
                  <a:srgbClr val="333333"/>
                </a:solidFill>
                <a:effectLst/>
                <a:latin typeface="Open Sans" panose="020B0606030504020204" pitchFamily="34" charset="0"/>
              </a:rPr>
              <a:t>Fermi-Dirac</a:t>
            </a:r>
            <a:r>
              <a:rPr lang="el-GR" sz="1600" b="0" i="0" u="none" strike="noStrike" dirty="0">
                <a:solidFill>
                  <a:srgbClr val="333333"/>
                </a:solidFill>
                <a:effectLst/>
                <a:latin typeface="Open Sans" panose="020B0606030504020204" pitchFamily="34" charset="0"/>
              </a:rPr>
              <a:t>, ενέργεια </a:t>
            </a:r>
            <a:r>
              <a:rPr lang="el-GR" sz="1600" b="0" i="0" u="none" strike="noStrike" dirty="0" err="1">
                <a:solidFill>
                  <a:srgbClr val="333333"/>
                </a:solidFill>
                <a:effectLst/>
                <a:latin typeface="Open Sans" panose="020B0606030504020204" pitchFamily="34" charset="0"/>
              </a:rPr>
              <a:t>Fermi</a:t>
            </a:r>
            <a:r>
              <a:rPr lang="el-GR" sz="1600" b="0" i="0" u="none" strike="noStrike" dirty="0">
                <a:solidFill>
                  <a:srgbClr val="333333"/>
                </a:solidFill>
                <a:effectLst/>
                <a:latin typeface="Open Sans" panose="020B0606030504020204" pitchFamily="34" charset="0"/>
              </a:rPr>
              <a:t>, πυκνότητα καταστάσεων, μοντέλα </a:t>
            </a:r>
            <a:r>
              <a:rPr lang="el-GR" sz="1600" b="0" i="0" u="none" strike="noStrike" dirty="0" err="1">
                <a:solidFill>
                  <a:srgbClr val="333333"/>
                </a:solidFill>
                <a:effectLst/>
                <a:latin typeface="Open Sans" panose="020B0606030504020204" pitchFamily="34" charset="0"/>
              </a:rPr>
              <a:t>Drude</a:t>
            </a:r>
            <a:r>
              <a:rPr lang="el-GR" sz="1600" b="0" i="0" u="none" strike="noStrike" dirty="0">
                <a:solidFill>
                  <a:srgbClr val="333333"/>
                </a:solidFill>
                <a:effectLst/>
                <a:latin typeface="Open Sans" panose="020B0606030504020204" pitchFamily="34" charset="0"/>
              </a:rPr>
              <a:t>, </a:t>
            </a:r>
            <a:r>
              <a:rPr lang="el-GR" sz="1600" b="0" i="0" u="none" strike="noStrike" dirty="0" err="1">
                <a:solidFill>
                  <a:srgbClr val="333333"/>
                </a:solidFill>
                <a:effectLst/>
                <a:latin typeface="Open Sans" panose="020B0606030504020204" pitchFamily="34" charset="0"/>
              </a:rPr>
              <a:t>Lorentz</a:t>
            </a:r>
            <a:r>
              <a:rPr lang="el-GR" sz="1600" b="0" i="0" u="none" strike="noStrike" dirty="0">
                <a:solidFill>
                  <a:srgbClr val="333333"/>
                </a:solidFill>
                <a:effectLst/>
                <a:latin typeface="Open Sans" panose="020B0606030504020204" pitchFamily="34" charset="0"/>
              </a:rPr>
              <a:t>, </a:t>
            </a:r>
            <a:r>
              <a:rPr lang="el-GR" sz="1600" b="0" i="0" u="none" strike="noStrike" dirty="0" err="1">
                <a:solidFill>
                  <a:srgbClr val="333333"/>
                </a:solidFill>
                <a:effectLst/>
                <a:latin typeface="Open Sans" panose="020B0606030504020204" pitchFamily="34" charset="0"/>
              </a:rPr>
              <a:t>Sommerfeld</a:t>
            </a:r>
            <a:r>
              <a:rPr lang="el-GR" sz="1600" b="0" i="0" u="none" strike="noStrike" dirty="0">
                <a:solidFill>
                  <a:srgbClr val="333333"/>
                </a:solidFill>
                <a:effectLst/>
                <a:latin typeface="Open Sans" panose="020B0606030504020204" pitchFamily="34" charset="0"/>
              </a:rPr>
              <a:t>, νόμος του </a:t>
            </a:r>
            <a:r>
              <a:rPr lang="el-GR" sz="1600" b="0" i="0" u="none" strike="noStrike" dirty="0" err="1">
                <a:solidFill>
                  <a:srgbClr val="333333"/>
                </a:solidFill>
                <a:effectLst/>
                <a:latin typeface="Open Sans" panose="020B0606030504020204" pitchFamily="34" charset="0"/>
              </a:rPr>
              <a:t>Ohm</a:t>
            </a:r>
            <a:r>
              <a:rPr lang="el-GR" sz="1600" b="0" i="0" u="none" strike="noStrike" dirty="0">
                <a:solidFill>
                  <a:srgbClr val="333333"/>
                </a:solidFill>
                <a:effectLst/>
                <a:latin typeface="Open Sans" panose="020B0606030504020204" pitchFamily="34" charset="0"/>
              </a:rPr>
              <a:t>, εξάρτηση αγωγιμότητας από τη θερμοκρασία, θερμική αγωγιμότητα, νόμος </a:t>
            </a:r>
            <a:r>
              <a:rPr lang="el-GR" sz="1600" b="0" i="0" u="none" strike="noStrike" dirty="0" err="1">
                <a:solidFill>
                  <a:srgbClr val="333333"/>
                </a:solidFill>
                <a:effectLst/>
                <a:latin typeface="Open Sans" panose="020B0606030504020204" pitchFamily="34" charset="0"/>
              </a:rPr>
              <a:t>Wiedemann-Franz</a:t>
            </a:r>
            <a:r>
              <a:rPr lang="el-GR" sz="1600" b="0" i="0" u="none" strike="noStrike" dirty="0">
                <a:solidFill>
                  <a:srgbClr val="333333"/>
                </a:solidFill>
                <a:effectLst/>
                <a:latin typeface="Open Sans" panose="020B0606030504020204" pitchFamily="34" charset="0"/>
              </a:rPr>
              <a:t>.</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Ημιαγωγοί-χαρακτηριστικά και φαινόμενα μεταφοράς: Ενεργός μάζα, καμπύλωση ζωνών, στατιστική φορέων σε ισορροπία, φαινόμενα μεταφοράς-ολίσθηση-διάχυση, φαινόμενο </a:t>
            </a:r>
            <a:r>
              <a:rPr lang="el-GR" sz="1600" b="0" i="0" u="none" strike="noStrike" dirty="0" err="1">
                <a:solidFill>
                  <a:srgbClr val="333333"/>
                </a:solidFill>
                <a:effectLst/>
                <a:latin typeface="Open Sans" panose="020B0606030504020204" pitchFamily="34" charset="0"/>
              </a:rPr>
              <a:t>Hall</a:t>
            </a:r>
            <a:r>
              <a:rPr lang="el-GR" sz="1600" b="0" i="0" u="none" strike="noStrike" dirty="0">
                <a:solidFill>
                  <a:srgbClr val="333333"/>
                </a:solidFill>
                <a:effectLst/>
                <a:latin typeface="Open Sans" panose="020B0606030504020204" pitchFamily="34" charset="0"/>
              </a:rPr>
              <a:t>.</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Μαγνητισμός: </a:t>
            </a:r>
            <a:r>
              <a:rPr lang="el-GR" sz="1600" b="0" i="0" u="none" strike="noStrike" dirty="0" err="1">
                <a:solidFill>
                  <a:srgbClr val="333333"/>
                </a:solidFill>
                <a:effectLst/>
                <a:latin typeface="Open Sans" panose="020B0606030504020204" pitchFamily="34" charset="0"/>
              </a:rPr>
              <a:t>Διαμαγνητισμός</a:t>
            </a:r>
            <a:r>
              <a:rPr lang="el-GR" sz="1600" b="0" i="0" u="none" strike="noStrike" dirty="0">
                <a:solidFill>
                  <a:srgbClr val="333333"/>
                </a:solidFill>
                <a:effectLst/>
                <a:latin typeface="Open Sans" panose="020B0606030504020204" pitchFamily="34" charset="0"/>
              </a:rPr>
              <a:t>, παραμαγνητισμός, </a:t>
            </a:r>
            <a:r>
              <a:rPr lang="el-GR" sz="1600" b="0" i="0" u="none" strike="noStrike" dirty="0" err="1">
                <a:solidFill>
                  <a:srgbClr val="333333"/>
                </a:solidFill>
                <a:effectLst/>
                <a:latin typeface="Open Sans" panose="020B0606030504020204" pitchFamily="34" charset="0"/>
              </a:rPr>
              <a:t>σιδηρομαγνητισμός</a:t>
            </a:r>
            <a:r>
              <a:rPr lang="el-GR" sz="1600" b="0" i="0" u="none" strike="noStrike" dirty="0">
                <a:solidFill>
                  <a:srgbClr val="333333"/>
                </a:solidFill>
                <a:effectLst/>
                <a:latin typeface="Open Sans" panose="020B0606030504020204" pitchFamily="34" charset="0"/>
              </a:rPr>
              <a:t>.</a:t>
            </a:r>
          </a:p>
          <a:p>
            <a:pPr algn="just"/>
            <a:r>
              <a:rPr lang="el-GR" b="0" i="0" dirty="0">
                <a:solidFill>
                  <a:srgbClr val="000000"/>
                </a:solidFill>
                <a:effectLst/>
                <a:highlight>
                  <a:srgbClr val="F2F2F2"/>
                </a:highlight>
                <a:latin typeface="Open Sans" panose="020B0606030504020204" pitchFamily="34" charset="0"/>
              </a:rPr>
              <a:t> </a:t>
            </a:r>
          </a:p>
          <a:p>
            <a:pPr algn="just"/>
            <a:endParaRPr lang="el-GR" dirty="0"/>
          </a:p>
        </p:txBody>
      </p:sp>
      <p:sp>
        <p:nvSpPr>
          <p:cNvPr id="5" name="TextBox 4">
            <a:extLst>
              <a:ext uri="{FF2B5EF4-FFF2-40B4-BE49-F238E27FC236}">
                <a16:creationId xmlns:a16="http://schemas.microsoft.com/office/drawing/2014/main" id="{3A6B5C9D-6D32-1CC2-3CFC-F506A82F46AB}"/>
              </a:ext>
            </a:extLst>
          </p:cNvPr>
          <p:cNvSpPr txBox="1"/>
          <p:nvPr/>
        </p:nvSpPr>
        <p:spPr>
          <a:xfrm>
            <a:off x="815669" y="3169735"/>
            <a:ext cx="10715347" cy="3293209"/>
          </a:xfrm>
          <a:prstGeom prst="rect">
            <a:avLst/>
          </a:prstGeom>
          <a:noFill/>
        </p:spPr>
        <p:txBody>
          <a:bodyPr wrap="square">
            <a:spAutoFit/>
          </a:bodyPr>
          <a:lstStyle/>
          <a:p>
            <a:pPr algn="just"/>
            <a:r>
              <a:rPr lang="el-GR" sz="1600" b="1" i="0" dirty="0">
                <a:solidFill>
                  <a:srgbClr val="0070C0"/>
                </a:solidFill>
                <a:effectLst/>
                <a:latin typeface="Open Sans" panose="020B0606030504020204" pitchFamily="34" charset="0"/>
              </a:rPr>
              <a:t>10ΥΚ501  Κβαντική Οπτική και </a:t>
            </a:r>
            <a:r>
              <a:rPr lang="el-GR" sz="1600" b="1" i="0" dirty="0" err="1">
                <a:solidFill>
                  <a:srgbClr val="0070C0"/>
                </a:solidFill>
                <a:effectLst/>
                <a:latin typeface="Open Sans" panose="020B0606030504020204" pitchFamily="34" charset="0"/>
              </a:rPr>
              <a:t>Lasers</a:t>
            </a:r>
            <a:r>
              <a:rPr lang="el-GR" sz="1600" b="1" i="0" dirty="0">
                <a:solidFill>
                  <a:srgbClr val="0070C0"/>
                </a:solidFill>
                <a:effectLst/>
                <a:latin typeface="Open Sans" panose="020B0606030504020204" pitchFamily="34" charset="0"/>
              </a:rPr>
              <a:t> </a:t>
            </a:r>
            <a:r>
              <a:rPr lang="el-GR" sz="1600" b="1" i="0" dirty="0">
                <a:solidFill>
                  <a:srgbClr val="FF0000"/>
                </a:solidFill>
                <a:effectLst/>
                <a:latin typeface="Open Sans" panose="020B0606030504020204" pitchFamily="34" charset="0"/>
              </a:rPr>
              <a:t>(Κ. </a:t>
            </a:r>
            <a:r>
              <a:rPr lang="el-GR" sz="1600" b="1" i="0" dirty="0" err="1">
                <a:solidFill>
                  <a:srgbClr val="FF0000"/>
                </a:solidFill>
                <a:effectLst/>
                <a:latin typeface="Open Sans" panose="020B0606030504020204" pitchFamily="34" charset="0"/>
              </a:rPr>
              <a:t>Σιμσερίδης</a:t>
            </a:r>
            <a:r>
              <a:rPr lang="el-GR" sz="1600" b="1" i="0" dirty="0">
                <a:solidFill>
                  <a:srgbClr val="FF0000"/>
                </a:solidFill>
                <a:effectLst/>
                <a:latin typeface="Open Sans" panose="020B0606030504020204" pitchFamily="34" charset="0"/>
              </a:rPr>
              <a:t>)</a:t>
            </a:r>
            <a:endParaRPr lang="el-GR" sz="1600" b="0" i="0" dirty="0">
              <a:solidFill>
                <a:srgbClr val="0070C0"/>
              </a:solidFill>
              <a:effectLst/>
              <a:latin typeface="Open Sans" panose="020B0606030504020204" pitchFamily="34" charset="0"/>
            </a:endParaRPr>
          </a:p>
          <a:p>
            <a:pPr algn="just"/>
            <a:r>
              <a:rPr lang="el-GR" sz="1600" b="1" i="0" dirty="0">
                <a:solidFill>
                  <a:srgbClr val="000000"/>
                </a:solidFill>
                <a:effectLst/>
                <a:latin typeface="Open Sans" panose="020B0606030504020204" pitchFamily="34" charset="0"/>
              </a:rPr>
              <a:t>Ιστοσελίδα μαθήματος</a:t>
            </a:r>
            <a:r>
              <a:rPr lang="el-GR" sz="1600" b="0" i="0" dirty="0">
                <a:solidFill>
                  <a:srgbClr val="000000"/>
                </a:solidFill>
                <a:effectLst/>
                <a:latin typeface="Open Sans" panose="020B0606030504020204" pitchFamily="34" charset="0"/>
              </a:rPr>
              <a:t>: </a:t>
            </a:r>
            <a:r>
              <a:rPr lang="el-GR" sz="1600" b="0" i="0" u="none" strike="noStrike" dirty="0">
                <a:solidFill>
                  <a:srgbClr val="2C5454"/>
                </a:solidFill>
                <a:effectLst/>
                <a:latin typeface="Open Sans" panose="020B0606030504020204" pitchFamily="34" charset="0"/>
                <a:hlinkClick r:id="rId4"/>
              </a:rPr>
              <a:t>https://eclass.uoa.gr/courses/PHYS107</a:t>
            </a:r>
            <a:endParaRPr lang="el-GR" sz="1600" b="0" i="0" dirty="0">
              <a:solidFill>
                <a:srgbClr val="000000"/>
              </a:solidFill>
              <a:effectLst/>
              <a:latin typeface="Open Sans" panose="020B0606030504020204" pitchFamily="34" charset="0"/>
            </a:endParaRPr>
          </a:p>
          <a:p>
            <a:pPr algn="just"/>
            <a:r>
              <a:rPr lang="el-GR" sz="1600" b="1" i="0" u="none" strike="noStrike" dirty="0">
                <a:solidFill>
                  <a:srgbClr val="2C5454"/>
                </a:solidFill>
                <a:effectLst/>
                <a:latin typeface="Open Sans" panose="020B0606030504020204" pitchFamily="34" charset="0"/>
                <a:hlinkClick r:id="rId5"/>
              </a:rPr>
              <a:t>Περίγραμμα μαθήματος</a:t>
            </a:r>
            <a:endParaRPr lang="el-GR" sz="1600" b="0" i="0" dirty="0">
              <a:solidFill>
                <a:srgbClr val="000000"/>
              </a:solidFill>
              <a:effectLst/>
              <a:latin typeface="Open Sans" panose="020B0606030504020204" pitchFamily="34" charset="0"/>
            </a:endParaRPr>
          </a:p>
          <a:p>
            <a:pPr algn="just"/>
            <a:r>
              <a:rPr lang="el-GR" sz="1600" b="1" i="0" dirty="0">
                <a:solidFill>
                  <a:srgbClr val="000000"/>
                </a:solidFill>
                <a:effectLst/>
                <a:latin typeface="Open Sans" panose="020B0606030504020204" pitchFamily="34" charset="0"/>
              </a:rPr>
              <a:t>Περιεχόμενο μαθήματος</a:t>
            </a:r>
            <a:endParaRPr lang="el-GR" sz="1600" b="0" i="0" dirty="0">
              <a:solidFill>
                <a:srgbClr val="000000"/>
              </a:solidFill>
              <a:effectLst/>
              <a:latin typeface="Open Sans" panose="020B0606030504020204" pitchFamily="34" charset="0"/>
            </a:endParaRP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Μέλαν σώμα. Νόμοι </a:t>
            </a:r>
            <a:r>
              <a:rPr lang="el-GR" sz="1600" b="0" i="0" u="none" strike="noStrike" dirty="0" err="1">
                <a:solidFill>
                  <a:srgbClr val="333333"/>
                </a:solidFill>
                <a:effectLst/>
                <a:latin typeface="Open Sans" panose="020B0606030504020204" pitchFamily="34" charset="0"/>
              </a:rPr>
              <a:t>Planck</a:t>
            </a:r>
            <a:r>
              <a:rPr lang="el-GR" sz="1600" b="0" i="0" u="none" strike="noStrike" dirty="0">
                <a:solidFill>
                  <a:srgbClr val="333333"/>
                </a:solidFill>
                <a:effectLst/>
                <a:latin typeface="Open Sans" panose="020B0606030504020204" pitchFamily="34" charset="0"/>
              </a:rPr>
              <a:t>, </a:t>
            </a:r>
            <a:r>
              <a:rPr lang="el-GR" sz="1600" b="0" i="0" u="none" strike="noStrike" dirty="0" err="1">
                <a:solidFill>
                  <a:srgbClr val="333333"/>
                </a:solidFill>
                <a:effectLst/>
                <a:latin typeface="Open Sans" panose="020B0606030504020204" pitchFamily="34" charset="0"/>
              </a:rPr>
              <a:t>Rayleigh-Jeans</a:t>
            </a:r>
            <a:r>
              <a:rPr lang="el-GR" sz="1600" b="0" i="0" u="none" strike="noStrike" dirty="0">
                <a:solidFill>
                  <a:srgbClr val="333333"/>
                </a:solidFill>
                <a:effectLst/>
                <a:latin typeface="Open Sans" panose="020B0606030504020204" pitchFamily="34" charset="0"/>
              </a:rPr>
              <a:t>, </a:t>
            </a:r>
            <a:r>
              <a:rPr lang="el-GR" sz="1600" b="0" i="0" u="none" strike="noStrike" dirty="0" err="1">
                <a:solidFill>
                  <a:srgbClr val="333333"/>
                </a:solidFill>
                <a:effectLst/>
                <a:latin typeface="Open Sans" panose="020B0606030504020204" pitchFamily="34" charset="0"/>
              </a:rPr>
              <a:t>Wien</a:t>
            </a:r>
            <a:r>
              <a:rPr lang="el-GR" sz="1600" b="0" i="0" u="none" strike="noStrike" dirty="0">
                <a:solidFill>
                  <a:srgbClr val="333333"/>
                </a:solidFill>
                <a:effectLst/>
                <a:latin typeface="Open Sans" panose="020B0606030504020204" pitchFamily="34" charset="0"/>
              </a:rPr>
              <a:t>, </a:t>
            </a:r>
            <a:r>
              <a:rPr lang="el-GR" sz="1600" b="0" i="0" u="none" strike="noStrike" dirty="0" err="1">
                <a:solidFill>
                  <a:srgbClr val="333333"/>
                </a:solidFill>
                <a:effectLst/>
                <a:latin typeface="Open Sans" panose="020B0606030504020204" pitchFamily="34" charset="0"/>
              </a:rPr>
              <a:t>Stefan-Boltzmann</a:t>
            </a:r>
            <a:r>
              <a:rPr lang="el-GR" sz="1600" b="0" i="0" u="none" strike="noStrike" dirty="0">
                <a:solidFill>
                  <a:srgbClr val="333333"/>
                </a:solidFill>
                <a:effectLst/>
                <a:latin typeface="Open Sans" panose="020B0606030504020204" pitchFamily="34" charset="0"/>
              </a:rPr>
              <a:t>.</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Ηλεκτρομαγνητικά (ΗΜ) κύματα: Συνοριακές συνθήκες, κανονικοί τρόποι κοιλότητας.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Διακριτό φάσμα. </a:t>
            </a:r>
            <a:r>
              <a:rPr lang="el-GR" sz="1600" b="0" i="0" u="none" strike="noStrike" dirty="0" err="1">
                <a:solidFill>
                  <a:srgbClr val="333333"/>
                </a:solidFill>
                <a:effectLst/>
                <a:latin typeface="Open Sans" panose="020B0606030504020204" pitchFamily="34" charset="0"/>
              </a:rPr>
              <a:t>Δισταθμικό</a:t>
            </a:r>
            <a:r>
              <a:rPr lang="el-GR" sz="1600" b="0" i="0" u="none" strike="noStrike" dirty="0">
                <a:solidFill>
                  <a:srgbClr val="333333"/>
                </a:solidFill>
                <a:effectLst/>
                <a:latin typeface="Open Sans" panose="020B0606030504020204" pitchFamily="34" charset="0"/>
              </a:rPr>
              <a:t> σύστημα (ΔΣ) ή </a:t>
            </a:r>
            <a:r>
              <a:rPr lang="el-GR" sz="1600" b="0" i="0" u="none" strike="noStrike" dirty="0" err="1">
                <a:solidFill>
                  <a:srgbClr val="333333"/>
                </a:solidFill>
                <a:effectLst/>
                <a:latin typeface="Open Sans" panose="020B0606030504020204" pitchFamily="34" charset="0"/>
              </a:rPr>
              <a:t>πολυσταθμικό</a:t>
            </a:r>
            <a:r>
              <a:rPr lang="el-GR" sz="1600" b="0" i="0" u="none" strike="noStrike" dirty="0">
                <a:solidFill>
                  <a:srgbClr val="333333"/>
                </a:solidFill>
                <a:effectLst/>
                <a:latin typeface="Open Sans" panose="020B0606030504020204" pitchFamily="34" charset="0"/>
              </a:rPr>
              <a:t> σύστημα (ΠΣ): Άτομο, κβαντική τελεία, κέντρο χρώματος. Εξαναγκασμένοι – αυθόρμητοι μηχανισμοί απορρόφησης και εκπομπής.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Αλληλεπίδραση ΗΜ ακτινοβολίας - ΔΣ ή ΠΣ, </a:t>
            </a:r>
            <a:r>
              <a:rPr lang="el-GR" sz="1600" b="0" i="0" u="none" strike="noStrike" dirty="0" err="1">
                <a:solidFill>
                  <a:srgbClr val="333333"/>
                </a:solidFill>
                <a:effectLst/>
                <a:latin typeface="Open Sans" panose="020B0606030504020204" pitchFamily="34" charset="0"/>
              </a:rPr>
              <a:t>ημικλασικά</a:t>
            </a:r>
            <a:r>
              <a:rPr lang="el-GR" sz="1600" b="0" i="0" u="none" strike="noStrike" dirty="0">
                <a:solidFill>
                  <a:srgbClr val="333333"/>
                </a:solidFill>
                <a:effectLst/>
                <a:latin typeface="Open Sans" panose="020B0606030504020204" pitchFamily="34" charset="0"/>
              </a:rPr>
              <a:t>. Προσέγγιση </a:t>
            </a:r>
            <a:r>
              <a:rPr lang="el-GR" sz="1600" b="0" i="0" u="none" strike="noStrike" dirty="0" err="1">
                <a:solidFill>
                  <a:srgbClr val="333333"/>
                </a:solidFill>
                <a:effectLst/>
                <a:latin typeface="Open Sans" panose="020B0606030504020204" pitchFamily="34" charset="0"/>
              </a:rPr>
              <a:t>διπόλου</a:t>
            </a:r>
            <a:r>
              <a:rPr lang="el-GR" sz="1600" b="0" i="0" u="none" strike="noStrike" dirty="0">
                <a:solidFill>
                  <a:srgbClr val="333333"/>
                </a:solidFill>
                <a:effectLst/>
                <a:latin typeface="Open Sans" panose="020B0606030504020204" pitchFamily="34" charset="0"/>
              </a:rPr>
              <a:t>. Χρονικά εξαρτημένη θεωρία διαταραχών. Συχνότητα </a:t>
            </a:r>
            <a:r>
              <a:rPr lang="el-GR" sz="1600" b="0" i="0" u="none" strike="noStrike" dirty="0" err="1">
                <a:solidFill>
                  <a:srgbClr val="333333"/>
                </a:solidFill>
                <a:effectLst/>
                <a:latin typeface="Open Sans" panose="020B0606030504020204" pitchFamily="34" charset="0"/>
              </a:rPr>
              <a:t>Rabi</a:t>
            </a:r>
            <a:r>
              <a:rPr lang="el-GR" sz="1600" b="0" i="0" u="none" strike="noStrike" dirty="0">
                <a:solidFill>
                  <a:srgbClr val="333333"/>
                </a:solidFill>
                <a:effectLst/>
                <a:latin typeface="Open Sans" panose="020B0606030504020204" pitchFamily="34" charset="0"/>
              </a:rPr>
              <a:t>. Προσέγγιση στρεφόμενου κύματος. Επιτρεπόμενες μεταβάσεις.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Αλληλεπίδραση ΗΜ ακτινοβολίας - ΔΣ ή ΠΣ, κβαντικά. </a:t>
            </a:r>
            <a:r>
              <a:rPr lang="el-GR" sz="1600" b="0" i="0" u="none" strike="noStrike" dirty="0" err="1">
                <a:solidFill>
                  <a:srgbClr val="333333"/>
                </a:solidFill>
                <a:effectLst/>
                <a:latin typeface="Open Sans" panose="020B0606030504020204" pitchFamily="34" charset="0"/>
              </a:rPr>
              <a:t>Κβάντωση</a:t>
            </a:r>
            <a:r>
              <a:rPr lang="el-GR" sz="1600" b="0" i="0" u="none" strike="noStrike" dirty="0">
                <a:solidFill>
                  <a:srgbClr val="333333"/>
                </a:solidFill>
                <a:effectLst/>
                <a:latin typeface="Open Sans" panose="020B0606030504020204" pitchFamily="34" charset="0"/>
              </a:rPr>
              <a:t> ΗΜ πεδίου. </a:t>
            </a:r>
            <a:r>
              <a:rPr lang="el-GR" sz="1600" b="0" i="0" u="none" strike="noStrike" dirty="0" err="1">
                <a:solidFill>
                  <a:srgbClr val="333333"/>
                </a:solidFill>
                <a:effectLst/>
                <a:latin typeface="Open Sans" panose="020B0606030504020204" pitchFamily="34" charset="0"/>
              </a:rPr>
              <a:t>Σπίνορες</a:t>
            </a:r>
            <a:r>
              <a:rPr lang="el-GR" sz="1600" b="0" i="0" u="none" strike="noStrike" dirty="0">
                <a:solidFill>
                  <a:srgbClr val="333333"/>
                </a:solidFill>
                <a:effectLst/>
                <a:latin typeface="Open Sans" panose="020B0606030504020204" pitchFamily="34" charset="0"/>
              </a:rPr>
              <a:t>. </a:t>
            </a:r>
            <a:r>
              <a:rPr lang="el-GR" sz="1600" b="0" i="0" u="none" strike="noStrike" dirty="0" err="1">
                <a:solidFill>
                  <a:srgbClr val="333333"/>
                </a:solidFill>
                <a:effectLst/>
                <a:latin typeface="Open Sans" panose="020B0606030504020204" pitchFamily="34" charset="0"/>
              </a:rPr>
              <a:t>Μεταθέτες</a:t>
            </a:r>
            <a:r>
              <a:rPr lang="el-GR" sz="1600" b="0" i="0" u="none" strike="noStrike" dirty="0">
                <a:solidFill>
                  <a:srgbClr val="333333"/>
                </a:solidFill>
                <a:effectLst/>
                <a:latin typeface="Open Sans" panose="020B0606030504020204" pitchFamily="34" charset="0"/>
              </a:rPr>
              <a:t>. </a:t>
            </a:r>
            <a:r>
              <a:rPr lang="el-GR" sz="1600" b="0" i="0" u="none" strike="noStrike" dirty="0" err="1">
                <a:solidFill>
                  <a:srgbClr val="333333"/>
                </a:solidFill>
                <a:effectLst/>
                <a:latin typeface="Open Sans" panose="020B0606030504020204" pitchFamily="34" charset="0"/>
              </a:rPr>
              <a:t>Αντιμεταθέτες</a:t>
            </a:r>
            <a:r>
              <a:rPr lang="el-GR" sz="1600" b="0" i="0" u="none" strike="noStrike" dirty="0">
                <a:solidFill>
                  <a:srgbClr val="333333"/>
                </a:solidFill>
                <a:effectLst/>
                <a:latin typeface="Open Sans" panose="020B0606030504020204" pitchFamily="34" charset="0"/>
              </a:rPr>
              <a:t>. Διπολική ροπή μετάβασης. Απορρόφηση-εκπομπή φωτονίου. Πίνακας πυκνότητας.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LASER: Άντληση, αναστροφή πληθυσμών, εξισώσεις ρυθμών, διαμήκεις και εγκάρσιοι ΗΜ τρόποι, είδη LASER.</a:t>
            </a:r>
          </a:p>
        </p:txBody>
      </p:sp>
      <p:sp>
        <p:nvSpPr>
          <p:cNvPr id="6" name="TextBox 5">
            <a:extLst>
              <a:ext uri="{FF2B5EF4-FFF2-40B4-BE49-F238E27FC236}">
                <a16:creationId xmlns:a16="http://schemas.microsoft.com/office/drawing/2014/main" id="{F4BA6666-CBB8-E067-4D90-1E6D4B73BF72}"/>
              </a:ext>
            </a:extLst>
          </p:cNvPr>
          <p:cNvSpPr txBox="1"/>
          <p:nvPr/>
        </p:nvSpPr>
        <p:spPr>
          <a:xfrm>
            <a:off x="4603016"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2187649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02CA51-66A8-EC46-C0E1-25598E45099B}"/>
              </a:ext>
            </a:extLst>
          </p:cNvPr>
          <p:cNvSpPr txBox="1"/>
          <p:nvPr/>
        </p:nvSpPr>
        <p:spPr>
          <a:xfrm>
            <a:off x="4395267"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
        <p:nvSpPr>
          <p:cNvPr id="3" name="TextBox 2">
            <a:extLst>
              <a:ext uri="{FF2B5EF4-FFF2-40B4-BE49-F238E27FC236}">
                <a16:creationId xmlns:a16="http://schemas.microsoft.com/office/drawing/2014/main" id="{651C1659-8A9A-AC84-1BE8-82A438A81649}"/>
              </a:ext>
            </a:extLst>
          </p:cNvPr>
          <p:cNvSpPr txBox="1"/>
          <p:nvPr/>
        </p:nvSpPr>
        <p:spPr>
          <a:xfrm>
            <a:off x="2845077" y="191696"/>
            <a:ext cx="6501845" cy="523220"/>
          </a:xfrm>
          <a:prstGeom prst="rect">
            <a:avLst/>
          </a:prstGeom>
          <a:noFill/>
        </p:spPr>
        <p:txBody>
          <a:bodyPr wrap="none" rtlCol="0">
            <a:spAutoFit/>
          </a:bodyPr>
          <a:lstStyle/>
          <a:p>
            <a:r>
              <a:rPr lang="el-GR" sz="2800" b="1" dirty="0">
                <a:solidFill>
                  <a:srgbClr val="0070C0"/>
                </a:solidFill>
              </a:rPr>
              <a:t>ΑΝΘΡΩΠΙΝΟ ΔΥΝΑΜΙΚΟ ΤΟΥ ΤΟΜΕΑ ΦΣΥ</a:t>
            </a:r>
          </a:p>
        </p:txBody>
      </p:sp>
      <p:sp>
        <p:nvSpPr>
          <p:cNvPr id="4" name="TextBox 3">
            <a:extLst>
              <a:ext uri="{FF2B5EF4-FFF2-40B4-BE49-F238E27FC236}">
                <a16:creationId xmlns:a16="http://schemas.microsoft.com/office/drawing/2014/main" id="{A1FABF12-8E6F-7571-ABF6-8E065BC8151E}"/>
              </a:ext>
            </a:extLst>
          </p:cNvPr>
          <p:cNvSpPr txBox="1"/>
          <p:nvPr/>
        </p:nvSpPr>
        <p:spPr>
          <a:xfrm>
            <a:off x="2759692" y="1100831"/>
            <a:ext cx="6587230" cy="369332"/>
          </a:xfrm>
          <a:prstGeom prst="rect">
            <a:avLst/>
          </a:prstGeom>
          <a:noFill/>
        </p:spPr>
        <p:txBody>
          <a:bodyPr wrap="square" rtlCol="0">
            <a:spAutoFit/>
          </a:bodyPr>
          <a:lstStyle/>
          <a:p>
            <a:pPr algn="l"/>
            <a:r>
              <a:rPr lang="el-GR" b="1" dirty="0"/>
              <a:t>2. </a:t>
            </a:r>
            <a:r>
              <a:rPr lang="el-GR" sz="1800" b="1" i="0" u="none" strike="noStrike" baseline="0" dirty="0">
                <a:latin typeface="Calibri,Bold"/>
              </a:rPr>
              <a:t>ΕΡΓΑΣΤΗΡΙΑΚΟ - ΔΙΔΑΚΤΙΚΟ, ΤΕΧΝΙΚΟ &amp; ΔΙΟΙΚΗΤΙΚΟ ΠΡΟΣΩΠΙΚΟ</a:t>
            </a:r>
            <a:endParaRPr lang="el-GR" b="1" dirty="0"/>
          </a:p>
        </p:txBody>
      </p:sp>
      <p:sp>
        <p:nvSpPr>
          <p:cNvPr id="5" name="TextBox 4">
            <a:extLst>
              <a:ext uri="{FF2B5EF4-FFF2-40B4-BE49-F238E27FC236}">
                <a16:creationId xmlns:a16="http://schemas.microsoft.com/office/drawing/2014/main" id="{522C4421-9573-8F65-9DF8-A358E438D6D2}"/>
              </a:ext>
            </a:extLst>
          </p:cNvPr>
          <p:cNvSpPr txBox="1"/>
          <p:nvPr/>
        </p:nvSpPr>
        <p:spPr>
          <a:xfrm>
            <a:off x="2067510" y="1742270"/>
            <a:ext cx="5247590" cy="2585323"/>
          </a:xfrm>
          <a:prstGeom prst="rect">
            <a:avLst/>
          </a:prstGeom>
          <a:noFill/>
        </p:spPr>
        <p:txBody>
          <a:bodyPr wrap="none" rtlCol="0">
            <a:spAutoFit/>
          </a:bodyPr>
          <a:lstStyle/>
          <a:p>
            <a:pPr algn="l"/>
            <a:r>
              <a:rPr lang="el-GR" sz="1800" b="1" i="0" u="none" strike="noStrike" baseline="0" dirty="0" err="1">
                <a:latin typeface="TimesNewRoman,Bold"/>
              </a:rPr>
              <a:t>Γιαννούρη</a:t>
            </a:r>
            <a:r>
              <a:rPr lang="el-GR" sz="1800" b="1" i="0" u="none" strike="noStrike" baseline="0" dirty="0">
                <a:latin typeface="TimesNewRoman,Bold"/>
              </a:rPr>
              <a:t> Μαρία </a:t>
            </a:r>
            <a:r>
              <a:rPr lang="el-GR" sz="1800" b="0" i="0" u="none" strike="noStrike" baseline="0" dirty="0">
                <a:latin typeface="Times New Roman" panose="02020603050405020304" pitchFamily="18" charset="0"/>
              </a:rPr>
              <a:t>(</a:t>
            </a:r>
            <a:r>
              <a:rPr lang="el-GR" sz="1800" b="0" i="0" u="none" strike="noStrike" baseline="0" dirty="0">
                <a:latin typeface="TimesNewRoman"/>
              </a:rPr>
              <a:t>ΕΔΙΠ</a:t>
            </a:r>
            <a:r>
              <a:rPr lang="el-GR" sz="1800" b="0" i="0" u="none" strike="noStrike" baseline="0" dirty="0">
                <a:latin typeface="Times New Roman" panose="02020603050405020304" pitchFamily="18" charset="0"/>
              </a:rPr>
              <a:t>)</a:t>
            </a:r>
          </a:p>
          <a:p>
            <a:pPr algn="l"/>
            <a:r>
              <a:rPr lang="el-GR" sz="1800" b="1" i="0" u="none" strike="noStrike" baseline="0" dirty="0">
                <a:latin typeface="TimesNewRoman,Bold"/>
              </a:rPr>
              <a:t>Δημητρόπουλος Βασίλειος </a:t>
            </a:r>
            <a:r>
              <a:rPr lang="el-GR" sz="1800" b="0" i="0" u="none" strike="noStrike" baseline="0" dirty="0">
                <a:latin typeface="Times New Roman" panose="02020603050405020304" pitchFamily="18" charset="0"/>
              </a:rPr>
              <a:t>(</a:t>
            </a:r>
            <a:r>
              <a:rPr lang="el-GR" sz="1800" b="0" i="0" u="none" strike="noStrike" baseline="0" dirty="0">
                <a:latin typeface="TimesNewRoman"/>
              </a:rPr>
              <a:t>ΕΤΕΠ</a:t>
            </a:r>
            <a:r>
              <a:rPr lang="el-GR" sz="1800" b="0" i="0" u="none" strike="noStrike" baseline="0" dirty="0">
                <a:latin typeface="Times New Roman" panose="02020603050405020304" pitchFamily="18" charset="0"/>
              </a:rPr>
              <a:t>)</a:t>
            </a:r>
          </a:p>
          <a:p>
            <a:pPr algn="l"/>
            <a:r>
              <a:rPr lang="el-GR" sz="1800" b="1" i="0" u="none" strike="noStrike" baseline="0" dirty="0">
                <a:latin typeface="TimesNewRoman,Bold"/>
              </a:rPr>
              <a:t>Κύρκος Χρήστος </a:t>
            </a:r>
            <a:r>
              <a:rPr lang="el-GR" sz="1800" b="0" i="0" u="none" strike="noStrike" baseline="0" dirty="0">
                <a:latin typeface="Times New Roman" panose="02020603050405020304" pitchFamily="18" charset="0"/>
              </a:rPr>
              <a:t>(</a:t>
            </a:r>
            <a:r>
              <a:rPr lang="el-GR" sz="1800" b="0" i="0" u="none" strike="noStrike" baseline="0" dirty="0">
                <a:latin typeface="TimesNewRoman"/>
              </a:rPr>
              <a:t>ΕΤΕΠ</a:t>
            </a:r>
            <a:r>
              <a:rPr lang="el-GR" sz="1800" b="0" i="0" u="none" strike="noStrike" baseline="0" dirty="0">
                <a:latin typeface="Times New Roman" panose="02020603050405020304" pitchFamily="18" charset="0"/>
              </a:rPr>
              <a:t>)</a:t>
            </a:r>
          </a:p>
          <a:p>
            <a:pPr algn="l"/>
            <a:r>
              <a:rPr lang="el-GR" sz="1800" b="1" i="0" u="none" strike="noStrike" baseline="0" dirty="0" err="1">
                <a:latin typeface="TimesNewRoman,Bold"/>
              </a:rPr>
              <a:t>Λαμπιθιανάκης</a:t>
            </a:r>
            <a:r>
              <a:rPr lang="el-GR" sz="1800" b="1" i="0" u="none" strike="noStrike" baseline="0" dirty="0">
                <a:latin typeface="TimesNewRoman,Bold"/>
              </a:rPr>
              <a:t> Γεώργιος </a:t>
            </a:r>
            <a:r>
              <a:rPr lang="el-GR" sz="1800" b="0" i="0" u="none" strike="noStrike" baseline="0" dirty="0">
                <a:latin typeface="Times New Roman" panose="02020603050405020304" pitchFamily="18" charset="0"/>
              </a:rPr>
              <a:t>(</a:t>
            </a:r>
            <a:r>
              <a:rPr lang="el-GR" sz="1800" b="0" i="0" u="none" strike="noStrike" baseline="0" dirty="0">
                <a:latin typeface="TimesNewRoman"/>
              </a:rPr>
              <a:t>ΕΤΕΠ</a:t>
            </a:r>
            <a:r>
              <a:rPr lang="el-GR" sz="1800" b="0" i="0" u="none" strike="noStrike" baseline="0" dirty="0">
                <a:latin typeface="Times New Roman" panose="02020603050405020304" pitchFamily="18" charset="0"/>
              </a:rPr>
              <a:t>)</a:t>
            </a:r>
          </a:p>
          <a:p>
            <a:pPr algn="l"/>
            <a:r>
              <a:rPr lang="el-GR" sz="1800" b="1" i="0" u="none" strike="noStrike" baseline="0" dirty="0" err="1">
                <a:latin typeface="TimesNewRoman,Bold"/>
              </a:rPr>
              <a:t>Τζίγκος</a:t>
            </a:r>
            <a:r>
              <a:rPr lang="el-GR" sz="1800" b="1" i="0" u="none" strike="noStrike" baseline="0" dirty="0">
                <a:latin typeface="TimesNewRoman,Bold"/>
              </a:rPr>
              <a:t> Σπυρίδων </a:t>
            </a:r>
            <a:r>
              <a:rPr lang="el-GR" sz="1800" b="0" i="0" u="none" strike="noStrike" baseline="0" dirty="0">
                <a:latin typeface="Times New Roman" panose="02020603050405020304" pitchFamily="18" charset="0"/>
              </a:rPr>
              <a:t>(</a:t>
            </a:r>
            <a:r>
              <a:rPr lang="el-GR" sz="1800" b="0" i="0" u="none" strike="noStrike" baseline="0" dirty="0">
                <a:latin typeface="Calibri" panose="020F0502020204030204" pitchFamily="34" charset="0"/>
              </a:rPr>
              <a:t>Διοικητικό Προσωπικό</a:t>
            </a:r>
            <a:r>
              <a:rPr lang="el-GR" sz="1800" b="0" i="0" u="none" strike="noStrike" baseline="0" dirty="0">
                <a:latin typeface="Times New Roman" panose="02020603050405020304" pitchFamily="18" charset="0"/>
              </a:rPr>
              <a:t>)</a:t>
            </a:r>
          </a:p>
          <a:p>
            <a:pPr algn="l"/>
            <a:r>
              <a:rPr lang="el-GR" sz="1800" b="1" i="0" u="none" strike="noStrike" baseline="0" dirty="0" err="1">
                <a:latin typeface="TimesNewRoman,Bold"/>
              </a:rPr>
              <a:t>Τσαλπατούρου</a:t>
            </a:r>
            <a:r>
              <a:rPr lang="el-GR" sz="1800" b="1" i="0" u="none" strike="noStrike" baseline="0" dirty="0">
                <a:latin typeface="TimesNewRoman,Bold"/>
              </a:rPr>
              <a:t> Αγγελική </a:t>
            </a:r>
            <a:r>
              <a:rPr lang="el-GR" sz="1800" b="0" i="0" u="none" strike="noStrike" baseline="0" dirty="0">
                <a:latin typeface="Times New Roman" panose="02020603050405020304" pitchFamily="18" charset="0"/>
              </a:rPr>
              <a:t>(</a:t>
            </a:r>
            <a:r>
              <a:rPr lang="el-GR" sz="1800" b="0" i="0" u="none" strike="noStrike" baseline="0" dirty="0">
                <a:latin typeface="TimesNewRoman"/>
              </a:rPr>
              <a:t>Γραμματέας του Τομέα Α΄</a:t>
            </a:r>
            <a:r>
              <a:rPr lang="el-GR" sz="1800" b="0" i="0" u="none" strike="noStrike" baseline="0" dirty="0">
                <a:latin typeface="Times New Roman" panose="02020603050405020304" pitchFamily="18" charset="0"/>
              </a:rPr>
              <a:t>)</a:t>
            </a:r>
          </a:p>
          <a:p>
            <a:pPr algn="l"/>
            <a:r>
              <a:rPr lang="el-GR" sz="1800" b="1" i="0" u="none" strike="noStrike" baseline="0" dirty="0" err="1">
                <a:latin typeface="TimesNewRoman,Bold"/>
              </a:rPr>
              <a:t>Τσέτσερη</a:t>
            </a:r>
            <a:r>
              <a:rPr lang="el-GR" sz="1800" b="1" i="0" u="none" strike="noStrike" baseline="0" dirty="0">
                <a:latin typeface="TimesNewRoman,Bold"/>
              </a:rPr>
              <a:t> Μαρία </a:t>
            </a:r>
            <a:r>
              <a:rPr lang="el-GR" sz="1800" b="0" i="0" u="none" strike="noStrike" baseline="0" dirty="0">
                <a:latin typeface="Times New Roman" panose="02020603050405020304" pitchFamily="18" charset="0"/>
              </a:rPr>
              <a:t>(</a:t>
            </a:r>
            <a:r>
              <a:rPr lang="el-GR" sz="1800" b="0" i="0" u="none" strike="noStrike" baseline="0" dirty="0">
                <a:latin typeface="TimesNewRoman"/>
              </a:rPr>
              <a:t>ΕΔΙΠ</a:t>
            </a:r>
            <a:r>
              <a:rPr lang="el-GR" sz="1800" b="0" i="0" u="none" strike="noStrike" baseline="0" dirty="0">
                <a:latin typeface="Times New Roman" panose="02020603050405020304" pitchFamily="18" charset="0"/>
              </a:rPr>
              <a:t>)</a:t>
            </a:r>
          </a:p>
          <a:p>
            <a:pPr algn="l"/>
            <a:r>
              <a:rPr lang="el-GR" sz="1800" b="1" i="0" u="none" strike="noStrike" baseline="0" dirty="0" err="1">
                <a:latin typeface="TimesNewRoman,Bold"/>
              </a:rPr>
              <a:t>Φιλιπποπούλου</a:t>
            </a:r>
            <a:r>
              <a:rPr lang="el-GR" sz="1800" b="1" i="0" u="none" strike="noStrike" baseline="0" dirty="0">
                <a:latin typeface="TimesNewRoman,Bold"/>
              </a:rPr>
              <a:t> Αναστασία </a:t>
            </a:r>
            <a:r>
              <a:rPr lang="el-GR" sz="1800" b="0" i="0" u="none" strike="noStrike" baseline="0" dirty="0">
                <a:latin typeface="Times New Roman" panose="02020603050405020304" pitchFamily="18" charset="0"/>
              </a:rPr>
              <a:t>(</a:t>
            </a:r>
            <a:r>
              <a:rPr lang="el-GR" sz="1800" b="0" i="0" u="none" strike="noStrike" baseline="0" dirty="0">
                <a:latin typeface="Calibri" panose="020F0502020204030204" pitchFamily="34" charset="0"/>
              </a:rPr>
              <a:t>Διοικητικό Προσωπικό</a:t>
            </a:r>
            <a:r>
              <a:rPr lang="el-GR" sz="1800" b="0" i="0" u="none" strike="noStrike" baseline="0" dirty="0">
                <a:latin typeface="Times New Roman" panose="02020603050405020304" pitchFamily="18" charset="0"/>
              </a:rPr>
              <a:t>)</a:t>
            </a:r>
            <a:endParaRPr lang="el-GR" dirty="0"/>
          </a:p>
          <a:p>
            <a:endParaRPr lang="el-GR" dirty="0"/>
          </a:p>
        </p:txBody>
      </p:sp>
    </p:spTree>
    <p:extLst>
      <p:ext uri="{BB962C8B-B14F-4D97-AF65-F5344CB8AC3E}">
        <p14:creationId xmlns:p14="http://schemas.microsoft.com/office/powerpoint/2010/main" val="1261834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D2973B-97CF-B953-525A-B98994ADD5EE}"/>
              </a:ext>
            </a:extLst>
          </p:cNvPr>
          <p:cNvSpPr txBox="1"/>
          <p:nvPr/>
        </p:nvSpPr>
        <p:spPr>
          <a:xfrm>
            <a:off x="284084" y="403792"/>
            <a:ext cx="11478827" cy="4524315"/>
          </a:xfrm>
          <a:prstGeom prst="rect">
            <a:avLst/>
          </a:prstGeom>
          <a:noFill/>
        </p:spPr>
        <p:txBody>
          <a:bodyPr wrap="square">
            <a:spAutoFit/>
          </a:bodyPr>
          <a:lstStyle/>
          <a:p>
            <a:pPr algn="just"/>
            <a:r>
              <a:rPr lang="el-GR" b="1" i="0" dirty="0">
                <a:solidFill>
                  <a:srgbClr val="0070C0"/>
                </a:solidFill>
                <a:effectLst/>
                <a:latin typeface="Open Sans" panose="020B0606030504020204" pitchFamily="34" charset="0"/>
              </a:rPr>
              <a:t>10ΥΚ503 Εργαστήριο Κατεύθυνσης Φυσικής Συμπυκνωμένης Ύλης </a:t>
            </a:r>
            <a:r>
              <a:rPr lang="el-GR" b="1" i="0" dirty="0">
                <a:solidFill>
                  <a:srgbClr val="FF0000"/>
                </a:solidFill>
                <a:effectLst/>
                <a:latin typeface="Open Sans" panose="020B0606030504020204" pitchFamily="34" charset="0"/>
              </a:rPr>
              <a:t>(Α. </a:t>
            </a:r>
            <a:r>
              <a:rPr lang="el-GR" b="1" i="0" dirty="0" err="1">
                <a:solidFill>
                  <a:srgbClr val="FF0000"/>
                </a:solidFill>
                <a:effectLst/>
                <a:latin typeface="Open Sans" panose="020B0606030504020204" pitchFamily="34" charset="0"/>
              </a:rPr>
              <a:t>Παπαθανασίου</a:t>
            </a:r>
            <a:r>
              <a:rPr lang="el-GR" b="1" i="0" dirty="0">
                <a:solidFill>
                  <a:srgbClr val="FF0000"/>
                </a:solidFill>
                <a:effectLst/>
                <a:latin typeface="Open Sans" panose="020B0606030504020204" pitchFamily="34" charset="0"/>
              </a:rPr>
              <a:t>, </a:t>
            </a:r>
          </a:p>
          <a:p>
            <a:pPr algn="just"/>
            <a:r>
              <a:rPr lang="el-GR" b="1" i="0" dirty="0">
                <a:solidFill>
                  <a:srgbClr val="FF0000"/>
                </a:solidFill>
                <a:effectLst/>
                <a:latin typeface="Open Sans" panose="020B0606030504020204" pitchFamily="34" charset="0"/>
              </a:rPr>
              <a:t>Δ. </a:t>
            </a:r>
            <a:r>
              <a:rPr lang="el-GR" b="1" i="0" dirty="0" err="1">
                <a:solidFill>
                  <a:srgbClr val="FF0000"/>
                </a:solidFill>
                <a:effectLst/>
                <a:latin typeface="Open Sans" panose="020B0606030504020204" pitchFamily="34" charset="0"/>
              </a:rPr>
              <a:t>Σταμόπουλος</a:t>
            </a:r>
            <a:r>
              <a:rPr lang="el-GR" b="1" i="0" dirty="0">
                <a:solidFill>
                  <a:srgbClr val="FF0000"/>
                </a:solidFill>
                <a:effectLst/>
                <a:latin typeface="Open Sans" panose="020B0606030504020204" pitchFamily="34" charset="0"/>
              </a:rPr>
              <a:t>)</a:t>
            </a:r>
            <a:endParaRPr lang="el-GR" b="0" i="0" dirty="0">
              <a:solidFill>
                <a:srgbClr val="0070C0"/>
              </a:solidFill>
              <a:effectLst/>
              <a:latin typeface="Open Sans" panose="020B0606030504020204" pitchFamily="34" charset="0"/>
            </a:endParaRPr>
          </a:p>
          <a:p>
            <a:pPr algn="just"/>
            <a:r>
              <a:rPr lang="el-GR" b="1" i="0" dirty="0">
                <a:solidFill>
                  <a:srgbClr val="000000"/>
                </a:solidFill>
                <a:effectLst/>
                <a:latin typeface="Open Sans" panose="020B0606030504020204" pitchFamily="34" charset="0"/>
              </a:rPr>
              <a:t>Ιστοσελίδα μαθήματος</a:t>
            </a:r>
            <a:r>
              <a:rPr lang="el-GR" b="0" i="0" dirty="0">
                <a:solidFill>
                  <a:srgbClr val="000000"/>
                </a:solidFill>
                <a:effectLst/>
                <a:latin typeface="Open Sans" panose="020B0606030504020204" pitchFamily="34" charset="0"/>
              </a:rPr>
              <a:t>: </a:t>
            </a:r>
            <a:r>
              <a:rPr lang="el-GR" b="0" i="0" u="none" strike="noStrike" dirty="0">
                <a:solidFill>
                  <a:srgbClr val="2C5454"/>
                </a:solidFill>
                <a:effectLst/>
                <a:latin typeface="Open Sans" panose="020B0606030504020204" pitchFamily="34" charset="0"/>
                <a:hlinkClick r:id="rId2"/>
              </a:rPr>
              <a:t>https://eclass.uoa.gr/courses/PHYS300</a:t>
            </a:r>
            <a:endParaRPr lang="el-GR" b="0" i="0" dirty="0">
              <a:solidFill>
                <a:srgbClr val="000000"/>
              </a:solidFill>
              <a:effectLst/>
              <a:latin typeface="Open Sans" panose="020B0606030504020204" pitchFamily="34" charset="0"/>
            </a:endParaRPr>
          </a:p>
          <a:p>
            <a:pPr algn="just"/>
            <a:r>
              <a:rPr lang="el-GR" b="1" i="0" u="none" strike="noStrike" dirty="0">
                <a:solidFill>
                  <a:srgbClr val="2C5454"/>
                </a:solidFill>
                <a:effectLst/>
                <a:latin typeface="Open Sans" panose="020B0606030504020204" pitchFamily="34" charset="0"/>
                <a:hlinkClick r:id="rId3"/>
              </a:rPr>
              <a:t>Περίγραμμα μαθήματος</a:t>
            </a:r>
            <a:endParaRPr lang="el-GR" b="0" i="0" dirty="0">
              <a:solidFill>
                <a:srgbClr val="000000"/>
              </a:solidFill>
              <a:effectLst/>
              <a:latin typeface="Open Sans" panose="020B0606030504020204" pitchFamily="34" charset="0"/>
            </a:endParaRPr>
          </a:p>
          <a:p>
            <a:pPr algn="just"/>
            <a:r>
              <a:rPr lang="el-GR" b="1" i="0" dirty="0">
                <a:solidFill>
                  <a:srgbClr val="000000"/>
                </a:solidFill>
                <a:effectLst/>
                <a:latin typeface="Open Sans" panose="020B0606030504020204" pitchFamily="34" charset="0"/>
              </a:rPr>
              <a:t>Περιεχόμενο μαθήματος</a:t>
            </a:r>
            <a:endParaRPr lang="el-GR" b="0" i="0" dirty="0">
              <a:solidFill>
                <a:srgbClr val="000000"/>
              </a:solidFill>
              <a:effectLst/>
              <a:latin typeface="Open Sans" panose="020B0606030504020204" pitchFamily="34" charset="0"/>
            </a:endParaRP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Κύκλος Α: (α) Θεωρία της χαρακτηριστικής τάσης-ρεύματος επαφής ημιαγωγών p-n. Πειραματική διάταξη και διαδικασία μέτρησης. (β) Θεωρία των γραμμικών πλεγματικών ταλαντώσεων. Πειραματική διάταξη και διαδικασία μέτρησης.</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Κύκλος Β: (α) Θεωρία της υπεραγωγιμότητας υλικών χαμηλής και υψηλής κρίσιμης θερμοκρασίας. Πειραματική διάταξη και διαδικασία μέτρησης. (β) Θεωρία της θερμικής και ηλεκτρικής αγωγιμότητας στα μέταλλα. Πειραματική διάταξη και διαδικασία μέτρησης.</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Εκτέλεση άσκησης: Επαφή p-n.</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Εκτέλεση άσκησης: Γραμμικές πλεγματικές ταλαντώσεις.</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Εκτέλεση άσκησης: Υπεραγωγοί υψηλής κρίσιμης θερμοκρασίας.</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Εκτέλεση άσκησης: Σχέση θερμικής και ηλεκτρικής αγωγιμότητας στα μέταλλα.</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Εργαστηριακή εργασία και παρουσίαση.</a:t>
            </a:r>
          </a:p>
        </p:txBody>
      </p:sp>
      <p:sp>
        <p:nvSpPr>
          <p:cNvPr id="4" name="TextBox 3">
            <a:extLst>
              <a:ext uri="{FF2B5EF4-FFF2-40B4-BE49-F238E27FC236}">
                <a16:creationId xmlns:a16="http://schemas.microsoft.com/office/drawing/2014/main" id="{1897BAB3-FF1A-300C-B825-4653AA676FF8}"/>
              </a:ext>
            </a:extLst>
          </p:cNvPr>
          <p:cNvSpPr txBox="1"/>
          <p:nvPr/>
        </p:nvSpPr>
        <p:spPr>
          <a:xfrm>
            <a:off x="4475694" y="6454208"/>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4003904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67BDA7-2042-58C9-0E47-FBA11D3C8A1E}"/>
              </a:ext>
            </a:extLst>
          </p:cNvPr>
          <p:cNvSpPr txBox="1"/>
          <p:nvPr/>
        </p:nvSpPr>
        <p:spPr>
          <a:xfrm>
            <a:off x="134644" y="95045"/>
            <a:ext cx="11520487" cy="400110"/>
          </a:xfrm>
          <a:prstGeom prst="rect">
            <a:avLst/>
          </a:prstGeom>
          <a:noFill/>
        </p:spPr>
        <p:txBody>
          <a:bodyPr wrap="square" rtlCol="0">
            <a:spAutoFit/>
          </a:bodyPr>
          <a:lstStyle/>
          <a:p>
            <a:pPr algn="ctr"/>
            <a:r>
              <a:rPr lang="el-GR" sz="2000" b="1" dirty="0">
                <a:solidFill>
                  <a:schemeClr val="bg1"/>
                </a:solidFill>
                <a:highlight>
                  <a:srgbClr val="808080"/>
                </a:highlight>
              </a:rPr>
              <a:t>ΜΑΘΗΜΑΤΑ ΕΠΙΛΟΓΗΣ- 5</a:t>
            </a:r>
            <a:r>
              <a:rPr lang="el-GR" sz="2000" b="1" baseline="30000" dirty="0">
                <a:solidFill>
                  <a:schemeClr val="bg1"/>
                </a:solidFill>
                <a:highlight>
                  <a:srgbClr val="808080"/>
                </a:highlight>
              </a:rPr>
              <a:t>Η</a:t>
            </a:r>
            <a:r>
              <a:rPr lang="el-GR" sz="2000" b="1" dirty="0">
                <a:solidFill>
                  <a:schemeClr val="bg1"/>
                </a:solidFill>
                <a:highlight>
                  <a:srgbClr val="808080"/>
                </a:highlight>
              </a:rPr>
              <a:t> ΚΑΤΕΥΘΥΝΣΗ</a:t>
            </a:r>
            <a:r>
              <a:rPr lang="en-US" sz="2000" b="1" dirty="0">
                <a:solidFill>
                  <a:schemeClr val="bg1"/>
                </a:solidFill>
                <a:highlight>
                  <a:srgbClr val="808080"/>
                </a:highlight>
              </a:rPr>
              <a:t>: </a:t>
            </a:r>
            <a:r>
              <a:rPr lang="el-GR" sz="2000" b="1" dirty="0">
                <a:solidFill>
                  <a:schemeClr val="bg1"/>
                </a:solidFill>
                <a:highlight>
                  <a:srgbClr val="808080"/>
                </a:highlight>
              </a:rPr>
              <a:t>ΦΥΣΙΚΗ ΣΥΜΠΥΚΝΩΜΕΝΗΣ ΥΛΗΣ</a:t>
            </a:r>
          </a:p>
        </p:txBody>
      </p:sp>
      <p:sp>
        <p:nvSpPr>
          <p:cNvPr id="3" name="TextBox 2">
            <a:extLst>
              <a:ext uri="{FF2B5EF4-FFF2-40B4-BE49-F238E27FC236}">
                <a16:creationId xmlns:a16="http://schemas.microsoft.com/office/drawing/2014/main" id="{995716C6-A0C3-A6C6-A88F-864A09C9298E}"/>
              </a:ext>
            </a:extLst>
          </p:cNvPr>
          <p:cNvSpPr txBox="1"/>
          <p:nvPr/>
        </p:nvSpPr>
        <p:spPr>
          <a:xfrm>
            <a:off x="4927107"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graphicFrame>
        <p:nvGraphicFramePr>
          <p:cNvPr id="4" name="Πίνακας 3">
            <a:extLst>
              <a:ext uri="{FF2B5EF4-FFF2-40B4-BE49-F238E27FC236}">
                <a16:creationId xmlns:a16="http://schemas.microsoft.com/office/drawing/2014/main" id="{A91DB995-D87C-1450-4BDC-972B6D1AC296}"/>
              </a:ext>
            </a:extLst>
          </p:cNvPr>
          <p:cNvGraphicFramePr>
            <a:graphicFrameLocks noGrp="1"/>
          </p:cNvGraphicFramePr>
          <p:nvPr>
            <p:extLst>
              <p:ext uri="{D42A27DB-BD31-4B8C-83A1-F6EECF244321}">
                <p14:modId xmlns:p14="http://schemas.microsoft.com/office/powerpoint/2010/main" val="3107267334"/>
              </p:ext>
            </p:extLst>
          </p:nvPr>
        </p:nvGraphicFramePr>
        <p:xfrm>
          <a:off x="1774548" y="1076146"/>
          <a:ext cx="8128000" cy="39776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576535"/>
                    </a:ext>
                  </a:extLst>
                </a:gridCol>
                <a:gridCol w="2789561">
                  <a:extLst>
                    <a:ext uri="{9D8B030D-6E8A-4147-A177-3AD203B41FA5}">
                      <a16:colId xmlns:a16="http://schemas.microsoft.com/office/drawing/2014/main" val="711920645"/>
                    </a:ext>
                  </a:extLst>
                </a:gridCol>
                <a:gridCol w="1274439">
                  <a:extLst>
                    <a:ext uri="{9D8B030D-6E8A-4147-A177-3AD203B41FA5}">
                      <a16:colId xmlns:a16="http://schemas.microsoft.com/office/drawing/2014/main" val="3135814818"/>
                    </a:ext>
                  </a:extLst>
                </a:gridCol>
                <a:gridCol w="2032000">
                  <a:extLst>
                    <a:ext uri="{9D8B030D-6E8A-4147-A177-3AD203B41FA5}">
                      <a16:colId xmlns:a16="http://schemas.microsoft.com/office/drawing/2014/main" val="3629033451"/>
                    </a:ext>
                  </a:extLst>
                </a:gridCol>
              </a:tblGrid>
              <a:tr h="0">
                <a:tc gridSpan="2">
                  <a:txBody>
                    <a:bodyPr/>
                    <a:lstStyle/>
                    <a:p>
                      <a:r>
                        <a:rPr lang="el-GR" dirty="0"/>
                        <a:t>ΜΑΘΗΜΑΤΑ ΕΠΙΛΟΓΗΣ 5</a:t>
                      </a:r>
                      <a:r>
                        <a:rPr lang="el-GR" baseline="30000" dirty="0"/>
                        <a:t>ης </a:t>
                      </a:r>
                      <a:r>
                        <a:rPr lang="el-GR" baseline="0" dirty="0"/>
                        <a:t> ΚΑΤΕΥΘΥΝΣΗΣ</a:t>
                      </a:r>
                      <a:endParaRPr lang="el-GR" dirty="0"/>
                    </a:p>
                  </a:txBody>
                  <a:tcPr/>
                </a:tc>
                <a:tc hMerge="1">
                  <a:txBody>
                    <a:bodyPr/>
                    <a:lstStyle/>
                    <a:p>
                      <a:endParaRPr lang="el-GR" dirty="0"/>
                    </a:p>
                  </a:txBody>
                  <a:tcPr/>
                </a:tc>
                <a:tc>
                  <a:txBody>
                    <a:bodyPr/>
                    <a:lstStyle/>
                    <a:p>
                      <a:r>
                        <a:rPr lang="el-GR" dirty="0"/>
                        <a:t>΄</a:t>
                      </a:r>
                      <a:r>
                        <a:rPr lang="el-GR" dirty="0" err="1"/>
                        <a:t>Ωρες</a:t>
                      </a:r>
                      <a:r>
                        <a:rPr lang="el-GR" dirty="0"/>
                        <a:t>/</a:t>
                      </a:r>
                      <a:r>
                        <a:rPr lang="el-GR" dirty="0" err="1"/>
                        <a:t>εβ</a:t>
                      </a:r>
                      <a:r>
                        <a:rPr lang="el-GR" dirty="0"/>
                        <a:t>.</a:t>
                      </a:r>
                    </a:p>
                  </a:txBody>
                  <a:tcPr/>
                </a:tc>
                <a:tc>
                  <a:txBody>
                    <a:bodyPr/>
                    <a:lstStyle/>
                    <a:p>
                      <a:r>
                        <a:rPr lang="en-US" dirty="0"/>
                        <a:t>ECTS</a:t>
                      </a:r>
                      <a:endParaRPr lang="el-GR" dirty="0"/>
                    </a:p>
                  </a:txBody>
                  <a:tcPr/>
                </a:tc>
                <a:extLst>
                  <a:ext uri="{0D108BD9-81ED-4DB2-BD59-A6C34878D82A}">
                    <a16:rowId xmlns:a16="http://schemas.microsoft.com/office/drawing/2014/main" val="3673006893"/>
                  </a:ext>
                </a:extLst>
              </a:tr>
              <a:tr h="370840">
                <a:tc>
                  <a:txBody>
                    <a:bodyPr/>
                    <a:lstStyle/>
                    <a:p>
                      <a:pPr algn="ctr"/>
                      <a:r>
                        <a:rPr lang="el-GR" b="1" cap="all" dirty="0">
                          <a:effectLst/>
                        </a:rPr>
                        <a:t>10ΕΚ501</a:t>
                      </a:r>
                    </a:p>
                  </a:txBody>
                  <a:tcPr marT="114300" marB="114300" anchor="ctr"/>
                </a:tc>
                <a:tc>
                  <a:txBody>
                    <a:bodyPr/>
                    <a:lstStyle/>
                    <a:p>
                      <a:r>
                        <a:rPr lang="el-GR" b="1" cap="all">
                          <a:effectLst/>
                        </a:rPr>
                        <a:t>ΣΥΣΧΕΤΙΣΜΕΝΑ ΚΒΑΝΤΙΚΑ ΣΥΣΤΗΜΑΤΑ</a:t>
                      </a:r>
                    </a:p>
                  </a:txBody>
                  <a:tcPr marT="114300" marB="114300" anchor="ctr"/>
                </a:tc>
                <a:tc>
                  <a:txBody>
                    <a:bodyPr/>
                    <a:lstStyle/>
                    <a:p>
                      <a:pPr algn="ctr"/>
                      <a:r>
                        <a:rPr lang="el-GR" b="1" cap="all">
                          <a:effectLst/>
                        </a:rPr>
                        <a:t>4</a:t>
                      </a:r>
                    </a:p>
                  </a:txBody>
                  <a:tcPr marT="114300" marB="114300" anchor="ctr"/>
                </a:tc>
                <a:tc>
                  <a:txBody>
                    <a:bodyPr/>
                    <a:lstStyle/>
                    <a:p>
                      <a:pPr algn="ctr"/>
                      <a:r>
                        <a:rPr lang="el-GR" b="1">
                          <a:effectLst/>
                        </a:rPr>
                        <a:t>6</a:t>
                      </a:r>
                      <a:endParaRPr lang="el-GR" b="0">
                        <a:effectLst/>
                      </a:endParaRPr>
                    </a:p>
                  </a:txBody>
                  <a:tcPr marT="114300" marB="114300" anchor="ctr"/>
                </a:tc>
                <a:extLst>
                  <a:ext uri="{0D108BD9-81ED-4DB2-BD59-A6C34878D82A}">
                    <a16:rowId xmlns:a16="http://schemas.microsoft.com/office/drawing/2014/main" val="2740214617"/>
                  </a:ext>
                </a:extLst>
              </a:tr>
              <a:tr h="370840">
                <a:tc>
                  <a:txBody>
                    <a:bodyPr/>
                    <a:lstStyle/>
                    <a:p>
                      <a:pPr algn="ctr"/>
                      <a:r>
                        <a:rPr lang="el-GR" b="1" cap="all" dirty="0">
                          <a:effectLst/>
                        </a:rPr>
                        <a:t>10ΕΚ502</a:t>
                      </a:r>
                    </a:p>
                  </a:txBody>
                  <a:tcPr marT="114300" marB="114300" anchor="ctr"/>
                </a:tc>
                <a:tc>
                  <a:txBody>
                    <a:bodyPr/>
                    <a:lstStyle/>
                    <a:p>
                      <a:r>
                        <a:rPr lang="el-GR" b="1" cap="all">
                          <a:effectLst/>
                        </a:rPr>
                        <a:t>ΦΥΣΙΚΗ ΤΩΝ ΜΟΡΙΩΝ ΚΑΙ ΝΑΝΟΫΛΙΚΩΝ</a:t>
                      </a:r>
                    </a:p>
                  </a:txBody>
                  <a:tcPr marT="114300" marB="114300" anchor="ctr"/>
                </a:tc>
                <a:tc>
                  <a:txBody>
                    <a:bodyPr/>
                    <a:lstStyle/>
                    <a:p>
                      <a:pPr algn="ctr"/>
                      <a:r>
                        <a:rPr lang="el-GR" b="1" cap="all">
                          <a:effectLst/>
                        </a:rPr>
                        <a:t>4</a:t>
                      </a:r>
                    </a:p>
                  </a:txBody>
                  <a:tcPr marT="114300" marB="114300" anchor="ctr"/>
                </a:tc>
                <a:tc>
                  <a:txBody>
                    <a:bodyPr/>
                    <a:lstStyle/>
                    <a:p>
                      <a:pPr algn="ctr"/>
                      <a:r>
                        <a:rPr lang="el-GR" b="1">
                          <a:effectLst/>
                        </a:rPr>
                        <a:t>6</a:t>
                      </a:r>
                      <a:endParaRPr lang="el-GR" b="0">
                        <a:effectLst/>
                      </a:endParaRPr>
                    </a:p>
                  </a:txBody>
                  <a:tcPr marT="114300" marB="114300" anchor="ctr"/>
                </a:tc>
                <a:extLst>
                  <a:ext uri="{0D108BD9-81ED-4DB2-BD59-A6C34878D82A}">
                    <a16:rowId xmlns:a16="http://schemas.microsoft.com/office/drawing/2014/main" val="4228646448"/>
                  </a:ext>
                </a:extLst>
              </a:tr>
              <a:tr h="370840">
                <a:tc>
                  <a:txBody>
                    <a:bodyPr/>
                    <a:lstStyle/>
                    <a:p>
                      <a:pPr algn="ctr"/>
                      <a:r>
                        <a:rPr lang="el-GR" b="1" cap="all">
                          <a:effectLst/>
                        </a:rPr>
                        <a:t>10ΕΚ503</a:t>
                      </a:r>
                    </a:p>
                  </a:txBody>
                  <a:tcPr marT="114300" marB="114300" anchor="ctr"/>
                </a:tc>
                <a:tc>
                  <a:txBody>
                    <a:bodyPr/>
                    <a:lstStyle/>
                    <a:p>
                      <a:r>
                        <a:rPr lang="el-GR" b="1" cap="all">
                          <a:effectLst/>
                        </a:rPr>
                        <a:t>ΦΥΣΙΚΗ ΧΑΛΑΡΗΣ ΥΛΗΣ</a:t>
                      </a:r>
                    </a:p>
                  </a:txBody>
                  <a:tcPr marT="114300" marB="114300" anchor="ctr"/>
                </a:tc>
                <a:tc>
                  <a:txBody>
                    <a:bodyPr/>
                    <a:lstStyle/>
                    <a:p>
                      <a:pPr algn="ctr"/>
                      <a:r>
                        <a:rPr lang="el-GR" b="1" cap="all">
                          <a:effectLst/>
                        </a:rPr>
                        <a:t>4</a:t>
                      </a:r>
                    </a:p>
                  </a:txBody>
                  <a:tcPr marT="114300" marB="114300" anchor="ctr"/>
                </a:tc>
                <a:tc>
                  <a:txBody>
                    <a:bodyPr/>
                    <a:lstStyle/>
                    <a:p>
                      <a:pPr algn="ctr"/>
                      <a:r>
                        <a:rPr lang="el-GR" b="1">
                          <a:effectLst/>
                        </a:rPr>
                        <a:t>6</a:t>
                      </a:r>
                      <a:endParaRPr lang="el-GR" b="0">
                        <a:effectLst/>
                      </a:endParaRPr>
                    </a:p>
                  </a:txBody>
                  <a:tcPr marT="114300" marB="114300" anchor="ctr"/>
                </a:tc>
                <a:extLst>
                  <a:ext uri="{0D108BD9-81ED-4DB2-BD59-A6C34878D82A}">
                    <a16:rowId xmlns:a16="http://schemas.microsoft.com/office/drawing/2014/main" val="4079978560"/>
                  </a:ext>
                </a:extLst>
              </a:tr>
              <a:tr h="370840">
                <a:tc>
                  <a:txBody>
                    <a:bodyPr/>
                    <a:lstStyle/>
                    <a:p>
                      <a:pPr algn="ctr"/>
                      <a:r>
                        <a:rPr lang="el-GR" b="1" cap="all">
                          <a:effectLst/>
                        </a:rPr>
                        <a:t>10ΕΚ511</a:t>
                      </a:r>
                    </a:p>
                  </a:txBody>
                  <a:tcPr marT="114300" marB="114300" anchor="ctr"/>
                </a:tc>
                <a:tc>
                  <a:txBody>
                    <a:bodyPr/>
                    <a:lstStyle/>
                    <a:p>
                      <a:r>
                        <a:rPr lang="el-GR" b="1" cap="all">
                          <a:effectLst/>
                        </a:rPr>
                        <a:t>ΦΥΣΙΚΗ ΣΤΕΡΕΟΥ ΦΛΟΙΟΥ ΤΗΣ ΓΗΣ *</a:t>
                      </a:r>
                    </a:p>
                  </a:txBody>
                  <a:tcPr marT="114300" marB="114300" anchor="ctr"/>
                </a:tc>
                <a:tc>
                  <a:txBody>
                    <a:bodyPr/>
                    <a:lstStyle/>
                    <a:p>
                      <a:pPr algn="ctr"/>
                      <a:r>
                        <a:rPr lang="el-GR" b="1" cap="all">
                          <a:effectLst/>
                        </a:rPr>
                        <a:t>4</a:t>
                      </a:r>
                    </a:p>
                  </a:txBody>
                  <a:tcPr marT="114300" marB="114300" anchor="ctr"/>
                </a:tc>
                <a:tc>
                  <a:txBody>
                    <a:bodyPr/>
                    <a:lstStyle/>
                    <a:p>
                      <a:pPr algn="ctr"/>
                      <a:r>
                        <a:rPr lang="el-GR" b="1">
                          <a:effectLst/>
                        </a:rPr>
                        <a:t>6</a:t>
                      </a:r>
                      <a:endParaRPr lang="el-GR" b="0">
                        <a:effectLst/>
                      </a:endParaRPr>
                    </a:p>
                  </a:txBody>
                  <a:tcPr marT="114300" marB="114300" anchor="ctr"/>
                </a:tc>
                <a:extLst>
                  <a:ext uri="{0D108BD9-81ED-4DB2-BD59-A6C34878D82A}">
                    <a16:rowId xmlns:a16="http://schemas.microsoft.com/office/drawing/2014/main" val="3968416946"/>
                  </a:ext>
                </a:extLst>
              </a:tr>
              <a:tr h="370840">
                <a:tc>
                  <a:txBody>
                    <a:bodyPr/>
                    <a:lstStyle/>
                    <a:p>
                      <a:pPr algn="ctr"/>
                      <a:r>
                        <a:rPr lang="el-GR" b="1" cap="all">
                          <a:effectLst/>
                        </a:rPr>
                        <a:t>10ΕΚ512</a:t>
                      </a:r>
                    </a:p>
                  </a:txBody>
                  <a:tcPr marT="114300" marB="114300" anchor="ctr"/>
                </a:tc>
                <a:tc>
                  <a:txBody>
                    <a:bodyPr/>
                    <a:lstStyle/>
                    <a:p>
                      <a:r>
                        <a:rPr lang="el-GR" b="1" cap="all">
                          <a:effectLst/>
                        </a:rPr>
                        <a:t>ΦΥΣΙΚΗ ΗΜΙΑΓΩΓΙΚΩΝ ΔΙΑΤΑΞΕΩΝ *</a:t>
                      </a:r>
                    </a:p>
                  </a:txBody>
                  <a:tcPr marT="114300" marB="114300" anchor="ctr"/>
                </a:tc>
                <a:tc>
                  <a:txBody>
                    <a:bodyPr/>
                    <a:lstStyle/>
                    <a:p>
                      <a:pPr algn="ctr"/>
                      <a:r>
                        <a:rPr lang="el-GR" b="1" cap="all">
                          <a:effectLst/>
                        </a:rPr>
                        <a:t>4</a:t>
                      </a:r>
                    </a:p>
                  </a:txBody>
                  <a:tcPr marT="114300" marB="114300" anchor="ctr"/>
                </a:tc>
                <a:tc>
                  <a:txBody>
                    <a:bodyPr/>
                    <a:lstStyle/>
                    <a:p>
                      <a:pPr algn="ctr"/>
                      <a:r>
                        <a:rPr lang="el-GR" b="1" dirty="0">
                          <a:effectLst/>
                        </a:rPr>
                        <a:t>6</a:t>
                      </a:r>
                      <a:endParaRPr lang="el-GR" b="0" dirty="0">
                        <a:effectLst/>
                      </a:endParaRPr>
                    </a:p>
                  </a:txBody>
                  <a:tcPr marT="114300" marB="114300" anchor="ctr"/>
                </a:tc>
                <a:extLst>
                  <a:ext uri="{0D108BD9-81ED-4DB2-BD59-A6C34878D82A}">
                    <a16:rowId xmlns:a16="http://schemas.microsoft.com/office/drawing/2014/main" val="1228296458"/>
                  </a:ext>
                </a:extLst>
              </a:tr>
            </a:tbl>
          </a:graphicData>
        </a:graphic>
      </p:graphicFrame>
      <p:sp>
        <p:nvSpPr>
          <p:cNvPr id="5" name="TextBox 4">
            <a:extLst>
              <a:ext uri="{FF2B5EF4-FFF2-40B4-BE49-F238E27FC236}">
                <a16:creationId xmlns:a16="http://schemas.microsoft.com/office/drawing/2014/main" id="{F24FBF5B-E832-4B8C-2CB3-EFE80784B535}"/>
              </a:ext>
            </a:extLst>
          </p:cNvPr>
          <p:cNvSpPr txBox="1"/>
          <p:nvPr/>
        </p:nvSpPr>
        <p:spPr>
          <a:xfrm>
            <a:off x="665369" y="5311611"/>
            <a:ext cx="11427937" cy="646331"/>
          </a:xfrm>
          <a:prstGeom prst="rect">
            <a:avLst/>
          </a:prstGeom>
          <a:noFill/>
        </p:spPr>
        <p:txBody>
          <a:bodyPr wrap="none" rtlCol="0">
            <a:spAutoFit/>
          </a:bodyPr>
          <a:lstStyle/>
          <a:p>
            <a:pPr marL="285750" indent="-285750">
              <a:buFont typeface="Arial" panose="020B0604020202020204" pitchFamily="34" charset="0"/>
              <a:buChar char="•"/>
            </a:pPr>
            <a:r>
              <a:rPr lang="el-GR" b="1" dirty="0">
                <a:solidFill>
                  <a:srgbClr val="FF0000"/>
                </a:solidFill>
              </a:rPr>
              <a:t>Οι φοιτητές υποχρεούται να πάρουν 2 μαθήματα επιλογής κατεύθυνσης από τον πιο πάνω πίνακα</a:t>
            </a:r>
          </a:p>
          <a:p>
            <a:pPr marL="285750" indent="-285750">
              <a:buFont typeface="Arial" panose="020B0604020202020204" pitchFamily="34" charset="0"/>
              <a:buChar char="•"/>
            </a:pPr>
            <a:r>
              <a:rPr lang="el-GR" b="1" dirty="0">
                <a:solidFill>
                  <a:srgbClr val="FF0000"/>
                </a:solidFill>
              </a:rPr>
              <a:t>Τα δύο μαθήματα επιλογής κατεύθυνσης με (*) είναι μεταπτυχιακά που προσφέρονται και σε προπτυχιακούς</a:t>
            </a:r>
          </a:p>
        </p:txBody>
      </p:sp>
    </p:spTree>
    <p:extLst>
      <p:ext uri="{BB962C8B-B14F-4D97-AF65-F5344CB8AC3E}">
        <p14:creationId xmlns:p14="http://schemas.microsoft.com/office/powerpoint/2010/main" val="2683466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024392-4868-0C5D-DE2B-E711BCFE524E}"/>
              </a:ext>
            </a:extLst>
          </p:cNvPr>
          <p:cNvSpPr txBox="1"/>
          <p:nvPr/>
        </p:nvSpPr>
        <p:spPr>
          <a:xfrm>
            <a:off x="304801" y="-13954"/>
            <a:ext cx="11582398" cy="3046988"/>
          </a:xfrm>
          <a:prstGeom prst="rect">
            <a:avLst/>
          </a:prstGeom>
          <a:noFill/>
        </p:spPr>
        <p:txBody>
          <a:bodyPr wrap="square">
            <a:spAutoFit/>
          </a:bodyPr>
          <a:lstStyle/>
          <a:p>
            <a:pPr algn="just"/>
            <a:r>
              <a:rPr lang="el-GR" sz="1600" b="1" i="0" dirty="0">
                <a:solidFill>
                  <a:srgbClr val="0070C0"/>
                </a:solidFill>
                <a:effectLst/>
                <a:latin typeface="Open Sans" panose="020B0606030504020204" pitchFamily="34" charset="0"/>
              </a:rPr>
              <a:t>10ΕΚ501  Συσχετισμένα Κβαντικά Συστήματα</a:t>
            </a:r>
            <a:r>
              <a:rPr lang="en-US" sz="1600" b="1" i="0" dirty="0">
                <a:solidFill>
                  <a:srgbClr val="0070C0"/>
                </a:solidFill>
                <a:effectLst/>
                <a:latin typeface="Open Sans" panose="020B0606030504020204" pitchFamily="34" charset="0"/>
              </a:rPr>
              <a:t> </a:t>
            </a:r>
            <a:r>
              <a:rPr lang="en-US" sz="1600" b="1" i="0" dirty="0">
                <a:solidFill>
                  <a:srgbClr val="FF0000"/>
                </a:solidFill>
                <a:effectLst/>
                <a:latin typeface="Open Sans" panose="020B0606030504020204" pitchFamily="34" charset="0"/>
              </a:rPr>
              <a:t>(</a:t>
            </a:r>
            <a:r>
              <a:rPr lang="el-GR" sz="1600" b="1" dirty="0">
                <a:solidFill>
                  <a:srgbClr val="FF0000"/>
                </a:solidFill>
                <a:latin typeface="Open Sans" panose="020B0606030504020204" pitchFamily="34" charset="0"/>
              </a:rPr>
              <a:t>Ε. Μανουσάκης, Φ. Μαυρόπουλος)</a:t>
            </a:r>
            <a:endParaRPr lang="el-GR" sz="1600" b="0" i="0" dirty="0">
              <a:solidFill>
                <a:srgbClr val="0070C0"/>
              </a:solidFill>
              <a:effectLst/>
              <a:latin typeface="Open Sans" panose="020B0606030504020204" pitchFamily="34" charset="0"/>
            </a:endParaRPr>
          </a:p>
          <a:p>
            <a:pPr algn="just"/>
            <a:r>
              <a:rPr lang="el-GR" sz="1600" b="1" i="0" dirty="0">
                <a:solidFill>
                  <a:srgbClr val="000000"/>
                </a:solidFill>
                <a:effectLst/>
                <a:latin typeface="Open Sans" panose="020B0606030504020204" pitchFamily="34" charset="0"/>
              </a:rPr>
              <a:t>Ιστοσελίδα μαθήματος</a:t>
            </a:r>
            <a:r>
              <a:rPr lang="el-GR" sz="1600" b="0" i="0" dirty="0">
                <a:solidFill>
                  <a:srgbClr val="000000"/>
                </a:solidFill>
                <a:effectLst/>
                <a:latin typeface="Open Sans" panose="020B0606030504020204" pitchFamily="34" charset="0"/>
              </a:rPr>
              <a:t>: </a:t>
            </a:r>
            <a:r>
              <a:rPr lang="el-GR" sz="1600" b="0" i="0" u="none" strike="noStrike" dirty="0">
                <a:solidFill>
                  <a:srgbClr val="2C5454"/>
                </a:solidFill>
                <a:effectLst/>
                <a:latin typeface="Open Sans" panose="020B0606030504020204" pitchFamily="34" charset="0"/>
                <a:hlinkClick r:id="rId2"/>
              </a:rPr>
              <a:t>https://eclass.uoa.gr/courses/PHYS205</a:t>
            </a:r>
            <a:endParaRPr lang="el-GR" sz="1600" b="0" i="0" dirty="0">
              <a:solidFill>
                <a:srgbClr val="000000"/>
              </a:solidFill>
              <a:effectLst/>
              <a:latin typeface="Open Sans" panose="020B0606030504020204" pitchFamily="34" charset="0"/>
            </a:endParaRPr>
          </a:p>
          <a:p>
            <a:pPr algn="just"/>
            <a:r>
              <a:rPr lang="el-GR" sz="1600" b="1" i="0" u="none" strike="noStrike" dirty="0">
                <a:solidFill>
                  <a:srgbClr val="2C5454"/>
                </a:solidFill>
                <a:effectLst/>
                <a:latin typeface="Open Sans" panose="020B0606030504020204" pitchFamily="34" charset="0"/>
                <a:hlinkClick r:id="rId3"/>
              </a:rPr>
              <a:t>Περίγραμμα μαθήματος</a:t>
            </a:r>
            <a:endParaRPr lang="el-GR" sz="1600" b="0" i="0" dirty="0">
              <a:solidFill>
                <a:srgbClr val="000000"/>
              </a:solidFill>
              <a:effectLst/>
              <a:latin typeface="Open Sans" panose="020B0606030504020204" pitchFamily="34" charset="0"/>
            </a:endParaRPr>
          </a:p>
          <a:p>
            <a:pPr algn="just"/>
            <a:r>
              <a:rPr lang="el-GR" sz="1600" b="1" i="0" dirty="0">
                <a:solidFill>
                  <a:srgbClr val="000000"/>
                </a:solidFill>
                <a:effectLst/>
                <a:latin typeface="Open Sans" panose="020B0606030504020204" pitchFamily="34" charset="0"/>
              </a:rPr>
              <a:t>Περιεχόμενο μαθήματος</a:t>
            </a:r>
            <a:endParaRPr lang="el-GR" sz="1600" b="0" i="0" dirty="0">
              <a:solidFill>
                <a:srgbClr val="000000"/>
              </a:solidFill>
              <a:effectLst/>
              <a:latin typeface="Open Sans" panose="020B0606030504020204" pitchFamily="34" charset="0"/>
            </a:endParaRP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Κβαντική θεωρία του μαγνητισμού. Η μαγνητική </a:t>
            </a:r>
            <a:r>
              <a:rPr lang="el-GR" sz="1600" b="0" i="0" u="none" strike="noStrike" dirty="0" err="1">
                <a:solidFill>
                  <a:srgbClr val="333333"/>
                </a:solidFill>
                <a:effectLst/>
                <a:latin typeface="Open Sans" panose="020B0606030504020204" pitchFamily="34" charset="0"/>
              </a:rPr>
              <a:t>χαμιλτονιανή</a:t>
            </a:r>
            <a:r>
              <a:rPr lang="el-GR" sz="1600" b="0" i="0" u="none" strike="noStrike" dirty="0">
                <a:solidFill>
                  <a:srgbClr val="333333"/>
                </a:solidFill>
                <a:effectLst/>
                <a:latin typeface="Open Sans" panose="020B0606030504020204" pitchFamily="34" charset="0"/>
              </a:rPr>
              <a:t> και το ηλεκτρονικό </a:t>
            </a:r>
            <a:r>
              <a:rPr lang="el-GR" sz="1600" b="0" i="0" u="none" strike="noStrike" dirty="0" err="1">
                <a:solidFill>
                  <a:srgbClr val="333333"/>
                </a:solidFill>
                <a:effectLst/>
                <a:latin typeface="Open Sans" panose="020B0606030504020204" pitchFamily="34" charset="0"/>
              </a:rPr>
              <a:t>σπιν</a:t>
            </a:r>
            <a:r>
              <a:rPr lang="el-GR" sz="1600" b="0" i="0" u="none" strike="noStrike" dirty="0">
                <a:solidFill>
                  <a:srgbClr val="333333"/>
                </a:solidFill>
                <a:effectLst/>
                <a:latin typeface="Open Sans" panose="020B0606030504020204" pitchFamily="34" charset="0"/>
              </a:rPr>
              <a:t>. </a:t>
            </a:r>
            <a:r>
              <a:rPr lang="el-GR" sz="1600" b="0" i="0" u="none" strike="noStrike" dirty="0" err="1">
                <a:solidFill>
                  <a:srgbClr val="333333"/>
                </a:solidFill>
                <a:effectLst/>
                <a:latin typeface="Open Sans" panose="020B0606030504020204" pitchFamily="34" charset="0"/>
              </a:rPr>
              <a:t>Διαμαγνητισμός</a:t>
            </a:r>
            <a:r>
              <a:rPr lang="el-GR" sz="1600" b="0" i="0" u="none" strike="noStrike" dirty="0">
                <a:solidFill>
                  <a:srgbClr val="333333"/>
                </a:solidFill>
                <a:effectLst/>
                <a:latin typeface="Open Sans" panose="020B0606030504020204" pitchFamily="34" charset="0"/>
              </a:rPr>
              <a:t> και παραμαγνητισμός.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Φορμαλισμός δεύτερης </a:t>
            </a:r>
            <a:r>
              <a:rPr lang="el-GR" sz="1600" b="0" i="0" u="none" strike="noStrike" dirty="0" err="1">
                <a:solidFill>
                  <a:srgbClr val="333333"/>
                </a:solidFill>
                <a:effectLst/>
                <a:latin typeface="Open Sans" panose="020B0606030504020204" pitchFamily="34" charset="0"/>
              </a:rPr>
              <a:t>κβάντωσης</a:t>
            </a:r>
            <a:r>
              <a:rPr lang="el-GR" sz="1600" b="0" i="0" u="none" strike="noStrike" dirty="0">
                <a:solidFill>
                  <a:srgbClr val="333333"/>
                </a:solidFill>
                <a:effectLst/>
                <a:latin typeface="Open Sans" panose="020B0606030504020204" pitchFamily="34" charset="0"/>
              </a:rPr>
              <a:t>. Προέλευση της αυθόρμητης </a:t>
            </a:r>
            <a:r>
              <a:rPr lang="el-GR" sz="1600" b="0" i="0" u="none" strike="noStrike" dirty="0" err="1">
                <a:solidFill>
                  <a:srgbClr val="333333"/>
                </a:solidFill>
                <a:effectLst/>
                <a:latin typeface="Open Sans" panose="020B0606030504020204" pitchFamily="34" charset="0"/>
              </a:rPr>
              <a:t>μαγνήτισης</a:t>
            </a:r>
            <a:r>
              <a:rPr lang="el-GR" sz="1600" b="0" i="0" u="none" strike="noStrike" dirty="0">
                <a:solidFill>
                  <a:srgbClr val="333333"/>
                </a:solidFill>
                <a:effectLst/>
                <a:latin typeface="Open Sans" panose="020B0606030504020204" pitchFamily="34" charset="0"/>
              </a:rPr>
              <a:t> και των μαγνητικών αλληλεπιδράσεων.</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Πρότυπα περιγραφής μαγνητικών συστημάτων. Μορφές μαγνητικής τάξης: </a:t>
            </a:r>
            <a:r>
              <a:rPr lang="el-GR" sz="1600" b="0" i="0" u="none" strike="noStrike" dirty="0" err="1">
                <a:solidFill>
                  <a:srgbClr val="333333"/>
                </a:solidFill>
                <a:effectLst/>
                <a:latin typeface="Open Sans" panose="020B0606030504020204" pitchFamily="34" charset="0"/>
              </a:rPr>
              <a:t>Σιδηρομαγνητισμός</a:t>
            </a:r>
            <a:r>
              <a:rPr lang="el-GR" sz="1600" b="0" i="0" u="none" strike="noStrike" dirty="0">
                <a:solidFill>
                  <a:srgbClr val="333333"/>
                </a:solidFill>
                <a:effectLst/>
                <a:latin typeface="Open Sans" panose="020B0606030504020204" pitchFamily="34" charset="0"/>
              </a:rPr>
              <a:t>, </a:t>
            </a:r>
            <a:r>
              <a:rPr lang="el-GR" sz="1600" b="0" i="0" u="none" strike="noStrike" dirty="0" err="1">
                <a:solidFill>
                  <a:srgbClr val="333333"/>
                </a:solidFill>
                <a:effectLst/>
                <a:latin typeface="Open Sans" panose="020B0606030504020204" pitchFamily="34" charset="0"/>
              </a:rPr>
              <a:t>αντισιδηρομαγνητισμός</a:t>
            </a:r>
            <a:r>
              <a:rPr lang="el-GR" sz="1600" b="0" i="0" u="none" strike="noStrike" dirty="0">
                <a:solidFill>
                  <a:srgbClr val="333333"/>
                </a:solidFill>
                <a:effectLst/>
                <a:latin typeface="Open Sans" panose="020B0606030504020204" pitchFamily="34" charset="0"/>
              </a:rPr>
              <a:t>, </a:t>
            </a:r>
            <a:r>
              <a:rPr lang="el-GR" sz="1600" b="0" i="0" u="none" strike="noStrike" dirty="0" err="1">
                <a:solidFill>
                  <a:srgbClr val="333333"/>
                </a:solidFill>
                <a:effectLst/>
                <a:latin typeface="Open Sans" panose="020B0606030504020204" pitchFamily="34" charset="0"/>
              </a:rPr>
              <a:t>διαμαγνητισμός</a:t>
            </a:r>
            <a:r>
              <a:rPr lang="el-GR" sz="1600" b="0" i="0" u="none" strike="noStrike" dirty="0">
                <a:solidFill>
                  <a:srgbClr val="333333"/>
                </a:solidFill>
                <a:effectLst/>
                <a:latin typeface="Open Sans" panose="020B0606030504020204" pitchFamily="34" charset="0"/>
              </a:rPr>
              <a:t>. </a:t>
            </a:r>
            <a:r>
              <a:rPr lang="el-GR" sz="1600" b="0" i="0" u="none" strike="noStrike" dirty="0" err="1">
                <a:solidFill>
                  <a:srgbClr val="333333"/>
                </a:solidFill>
                <a:effectLst/>
                <a:latin typeface="Open Sans" panose="020B0606030504020204" pitchFamily="34" charset="0"/>
              </a:rPr>
              <a:t>Μαγνόνια</a:t>
            </a:r>
            <a:r>
              <a:rPr lang="el-GR" sz="1600" b="0" i="0" u="none" strike="noStrike" dirty="0">
                <a:solidFill>
                  <a:srgbClr val="333333"/>
                </a:solidFill>
                <a:effectLst/>
                <a:latin typeface="Open Sans" panose="020B0606030504020204" pitchFamily="34" charset="0"/>
              </a:rPr>
              <a:t>. Συσχετίσεις </a:t>
            </a:r>
            <a:r>
              <a:rPr lang="el-GR" sz="1600" b="0" i="0" u="none" strike="noStrike" dirty="0" err="1">
                <a:solidFill>
                  <a:srgbClr val="333333"/>
                </a:solidFill>
                <a:effectLst/>
                <a:latin typeface="Open Sans" panose="020B0606030504020204" pitchFamily="34" charset="0"/>
              </a:rPr>
              <a:t>μαγνήτισης</a:t>
            </a:r>
            <a:r>
              <a:rPr lang="el-GR" sz="1600" b="0" i="0" u="none" strike="noStrike" dirty="0">
                <a:solidFill>
                  <a:srgbClr val="333333"/>
                </a:solidFill>
                <a:effectLst/>
                <a:latin typeface="Open Sans" panose="020B0606030504020204" pitchFamily="34" charset="0"/>
              </a:rPr>
              <a:t> και μεταβάσεις μαγνητικής φάσης.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Ελκτική αλληλεπίδραση ηλεκτρονίων. Ζεύγη </a:t>
            </a:r>
            <a:r>
              <a:rPr lang="el-GR" sz="1600" b="0" i="0" u="none" strike="noStrike" dirty="0" err="1">
                <a:solidFill>
                  <a:srgbClr val="333333"/>
                </a:solidFill>
                <a:effectLst/>
                <a:latin typeface="Open Sans" panose="020B0606030504020204" pitchFamily="34" charset="0"/>
              </a:rPr>
              <a:t>Cooper</a:t>
            </a:r>
            <a:r>
              <a:rPr lang="el-GR" sz="1600" b="0" i="0" u="none" strike="noStrike" dirty="0">
                <a:solidFill>
                  <a:srgbClr val="333333"/>
                </a:solidFill>
                <a:effectLst/>
                <a:latin typeface="Open Sans" panose="020B0606030504020204" pitchFamily="34" charset="0"/>
              </a:rPr>
              <a:t>.</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Μικροσκοπική θεωρία υπεραγωγιμότητας: Θεωρία BCS και </a:t>
            </a:r>
            <a:r>
              <a:rPr lang="el-GR" sz="1600" b="0" i="0" u="none" strike="noStrike" dirty="0" err="1">
                <a:solidFill>
                  <a:srgbClr val="333333"/>
                </a:solidFill>
                <a:effectLst/>
                <a:latin typeface="Open Sans" panose="020B0606030504020204" pitchFamily="34" charset="0"/>
              </a:rPr>
              <a:t>Valatin-Bogoliubov</a:t>
            </a:r>
            <a:r>
              <a:rPr lang="el-GR" sz="1600" b="0" i="0" u="none" strike="noStrike" dirty="0">
                <a:solidFill>
                  <a:srgbClr val="333333"/>
                </a:solidFill>
                <a:effectLst/>
                <a:latin typeface="Open Sans" panose="020B0606030504020204" pitchFamily="34" charset="0"/>
              </a:rPr>
              <a:t>. Ισοτοπικό φαινόμενο.</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Συσχετίσεις παραμέτρου τάξης και μετάβαση </a:t>
            </a:r>
            <a:r>
              <a:rPr lang="el-GR" sz="1600" b="0" i="0" u="none" strike="noStrike" dirty="0" err="1">
                <a:solidFill>
                  <a:srgbClr val="333333"/>
                </a:solidFill>
                <a:effectLst/>
                <a:latin typeface="Open Sans" panose="020B0606030504020204" pitchFamily="34" charset="0"/>
              </a:rPr>
              <a:t>υπεραγώγιμης</a:t>
            </a:r>
            <a:r>
              <a:rPr lang="el-GR" sz="1600" b="0" i="0" u="none" strike="noStrike" dirty="0">
                <a:solidFill>
                  <a:srgbClr val="333333"/>
                </a:solidFill>
                <a:effectLst/>
                <a:latin typeface="Open Sans" panose="020B0606030504020204" pitchFamily="34" charset="0"/>
              </a:rPr>
              <a:t> φάσης. Θεωρία μετάβασης φάσης </a:t>
            </a:r>
            <a:r>
              <a:rPr lang="el-GR" sz="1600" b="0" i="0" u="none" strike="noStrike" dirty="0" err="1">
                <a:solidFill>
                  <a:srgbClr val="333333"/>
                </a:solidFill>
                <a:effectLst/>
                <a:latin typeface="Open Sans" panose="020B0606030504020204" pitchFamily="34" charset="0"/>
              </a:rPr>
              <a:t>Landau-Ginzburg</a:t>
            </a:r>
            <a:r>
              <a:rPr lang="el-GR" sz="1600" b="0" i="0" u="none" strike="noStrike" dirty="0">
                <a:solidFill>
                  <a:srgbClr val="333333"/>
                </a:solidFill>
                <a:effectLst/>
                <a:latin typeface="Open Sans" panose="020B0606030504020204" pitchFamily="34" charset="0"/>
              </a:rPr>
              <a:t>.</a:t>
            </a:r>
          </a:p>
        </p:txBody>
      </p:sp>
      <p:sp>
        <p:nvSpPr>
          <p:cNvPr id="5" name="TextBox 4">
            <a:extLst>
              <a:ext uri="{FF2B5EF4-FFF2-40B4-BE49-F238E27FC236}">
                <a16:creationId xmlns:a16="http://schemas.microsoft.com/office/drawing/2014/main" id="{AA7229A8-8787-7FB9-19D4-4CFD7222E476}"/>
              </a:ext>
            </a:extLst>
          </p:cNvPr>
          <p:cNvSpPr txBox="1"/>
          <p:nvPr/>
        </p:nvSpPr>
        <p:spPr>
          <a:xfrm>
            <a:off x="304801" y="2961684"/>
            <a:ext cx="11714478" cy="3539430"/>
          </a:xfrm>
          <a:prstGeom prst="rect">
            <a:avLst/>
          </a:prstGeom>
          <a:noFill/>
        </p:spPr>
        <p:txBody>
          <a:bodyPr wrap="square">
            <a:spAutoFit/>
          </a:bodyPr>
          <a:lstStyle/>
          <a:p>
            <a:pPr algn="just"/>
            <a:r>
              <a:rPr lang="el-GR" sz="1600" b="1" i="0" dirty="0">
                <a:solidFill>
                  <a:srgbClr val="0070C0"/>
                </a:solidFill>
                <a:effectLst/>
                <a:latin typeface="Open Sans" panose="020B0606030504020204" pitchFamily="34" charset="0"/>
              </a:rPr>
              <a:t>10ΕΚ502  Φυσική των Μορίων και </a:t>
            </a:r>
            <a:r>
              <a:rPr lang="el-GR" sz="1600" b="1" i="0" dirty="0" err="1">
                <a:solidFill>
                  <a:srgbClr val="0070C0"/>
                </a:solidFill>
                <a:effectLst/>
                <a:latin typeface="Open Sans" panose="020B0606030504020204" pitchFamily="34" charset="0"/>
              </a:rPr>
              <a:t>Νανοϋλικών</a:t>
            </a:r>
            <a:r>
              <a:rPr lang="el-GR" sz="1600" b="1" i="0" dirty="0">
                <a:solidFill>
                  <a:srgbClr val="0070C0"/>
                </a:solidFill>
                <a:effectLst/>
                <a:latin typeface="Open Sans" panose="020B0606030504020204" pitchFamily="34" charset="0"/>
              </a:rPr>
              <a:t>  </a:t>
            </a:r>
            <a:r>
              <a:rPr lang="el-GR" sz="1600" b="1" i="0" dirty="0">
                <a:solidFill>
                  <a:srgbClr val="FF0000"/>
                </a:solidFill>
                <a:effectLst/>
                <a:latin typeface="Open Sans" panose="020B0606030504020204" pitchFamily="34" charset="0"/>
              </a:rPr>
              <a:t>(Β. </a:t>
            </a:r>
            <a:r>
              <a:rPr lang="el-GR" sz="1600" b="1" i="0" dirty="0" err="1">
                <a:solidFill>
                  <a:srgbClr val="FF0000"/>
                </a:solidFill>
                <a:effectLst/>
                <a:latin typeface="Open Sans" panose="020B0606030504020204" pitchFamily="34" charset="0"/>
              </a:rPr>
              <a:t>Λυκοδήμος</a:t>
            </a:r>
            <a:r>
              <a:rPr lang="el-GR" sz="1600" b="1" i="0" dirty="0">
                <a:solidFill>
                  <a:srgbClr val="FF0000"/>
                </a:solidFill>
                <a:effectLst/>
                <a:latin typeface="Open Sans" panose="020B0606030504020204" pitchFamily="34" charset="0"/>
              </a:rPr>
              <a:t>)</a:t>
            </a:r>
            <a:r>
              <a:rPr lang="el-GR" sz="1600" b="1" i="0" dirty="0">
                <a:solidFill>
                  <a:srgbClr val="0070C0"/>
                </a:solidFill>
                <a:effectLst/>
                <a:latin typeface="Open Sans" panose="020B0606030504020204" pitchFamily="34" charset="0"/>
              </a:rPr>
              <a:t>  </a:t>
            </a:r>
            <a:endParaRPr lang="el-GR" sz="1600" dirty="0">
              <a:solidFill>
                <a:srgbClr val="0070C0"/>
              </a:solidFill>
              <a:latin typeface="Open Sans" panose="020B0606030504020204" pitchFamily="34" charset="0"/>
            </a:endParaRPr>
          </a:p>
          <a:p>
            <a:pPr algn="just"/>
            <a:r>
              <a:rPr lang="el-GR" sz="1600" b="1" i="0" dirty="0">
                <a:solidFill>
                  <a:srgbClr val="000000"/>
                </a:solidFill>
                <a:effectLst/>
                <a:latin typeface="Open Sans" panose="020B0606030504020204" pitchFamily="34" charset="0"/>
              </a:rPr>
              <a:t>Ιστοσελίδα μαθήματος</a:t>
            </a:r>
            <a:r>
              <a:rPr lang="el-GR" sz="1600" b="0" i="0" dirty="0">
                <a:solidFill>
                  <a:srgbClr val="000000"/>
                </a:solidFill>
                <a:effectLst/>
                <a:latin typeface="Open Sans" panose="020B0606030504020204" pitchFamily="34" charset="0"/>
              </a:rPr>
              <a:t>: </a:t>
            </a:r>
            <a:r>
              <a:rPr lang="el-GR" sz="1600" b="0" i="0" u="none" strike="noStrike" dirty="0">
                <a:solidFill>
                  <a:srgbClr val="2C5454"/>
                </a:solidFill>
                <a:effectLst/>
                <a:latin typeface="Open Sans" panose="020B0606030504020204" pitchFamily="34" charset="0"/>
                <a:hlinkClick r:id="rId4"/>
              </a:rPr>
              <a:t>https://eclass.uoa.gr/courses/PHYS235</a:t>
            </a:r>
            <a:endParaRPr lang="el-GR" sz="1600" b="0" i="0" dirty="0">
              <a:solidFill>
                <a:srgbClr val="000000"/>
              </a:solidFill>
              <a:effectLst/>
              <a:latin typeface="Open Sans" panose="020B0606030504020204" pitchFamily="34" charset="0"/>
            </a:endParaRPr>
          </a:p>
          <a:p>
            <a:pPr algn="just"/>
            <a:r>
              <a:rPr lang="el-GR" sz="1600" b="1" i="0" u="none" strike="noStrike" dirty="0">
                <a:solidFill>
                  <a:srgbClr val="2C5454"/>
                </a:solidFill>
                <a:effectLst/>
                <a:latin typeface="Open Sans" panose="020B0606030504020204" pitchFamily="34" charset="0"/>
                <a:hlinkClick r:id="rId5"/>
              </a:rPr>
              <a:t>Περίγραμμα μαθήματος</a:t>
            </a:r>
            <a:endParaRPr lang="el-GR" sz="1600" b="0" i="0" dirty="0">
              <a:solidFill>
                <a:srgbClr val="000000"/>
              </a:solidFill>
              <a:effectLst/>
              <a:latin typeface="Open Sans" panose="020B0606030504020204" pitchFamily="34" charset="0"/>
            </a:endParaRPr>
          </a:p>
          <a:p>
            <a:pPr algn="just"/>
            <a:r>
              <a:rPr lang="el-GR" sz="1600" b="1" i="0" dirty="0">
                <a:solidFill>
                  <a:srgbClr val="000000"/>
                </a:solidFill>
                <a:effectLst/>
                <a:latin typeface="Open Sans" panose="020B0606030504020204" pitchFamily="34" charset="0"/>
              </a:rPr>
              <a:t>Περιεχόμενο μαθήματος</a:t>
            </a:r>
            <a:endParaRPr lang="el-GR" sz="1600" b="0" i="0" dirty="0">
              <a:solidFill>
                <a:srgbClr val="000000"/>
              </a:solidFill>
              <a:effectLst/>
              <a:latin typeface="Open Sans" panose="020B0606030504020204" pitchFamily="34" charset="0"/>
            </a:endParaRP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Ηλεκτρονική δομή μορίων. Ιόν μορίου του υδρογόνου: Μέθοδος γραμμικού συνδυασμού ατομικών τροχιακών. Μόριο υδρογόνου: Μέθοδος μοριακών τροχιακών-δεσμού σθένους.</a:t>
            </a:r>
          </a:p>
          <a:p>
            <a:pPr algn="just">
              <a:buFont typeface="Arial" panose="020B0604020202020204" pitchFamily="34" charset="0"/>
              <a:buChar char="•"/>
            </a:pPr>
            <a:r>
              <a:rPr lang="el-GR" sz="1600" b="0" i="0" u="none" strike="noStrike" dirty="0" err="1">
                <a:solidFill>
                  <a:srgbClr val="333333"/>
                </a:solidFill>
                <a:effectLst/>
                <a:latin typeface="Open Sans" panose="020B0606030504020204" pitchFamily="34" charset="0"/>
              </a:rPr>
              <a:t>Διατομικά</a:t>
            </a:r>
            <a:r>
              <a:rPr lang="el-GR" sz="1600" b="0" i="0" u="none" strike="noStrike" dirty="0">
                <a:solidFill>
                  <a:srgbClr val="333333"/>
                </a:solidFill>
                <a:effectLst/>
                <a:latin typeface="Open Sans" panose="020B0606030504020204" pitchFamily="34" charset="0"/>
              </a:rPr>
              <a:t> μόρια: </a:t>
            </a:r>
            <a:r>
              <a:rPr lang="el-GR" sz="1600" b="0" i="0" u="none" strike="noStrike" dirty="0" err="1">
                <a:solidFill>
                  <a:srgbClr val="333333"/>
                </a:solidFill>
                <a:effectLst/>
                <a:latin typeface="Open Sans" panose="020B0606030504020204" pitchFamily="34" charset="0"/>
              </a:rPr>
              <a:t>Ομοπυρηνικά-ετεροπυρηνικά</a:t>
            </a:r>
            <a:r>
              <a:rPr lang="el-GR" sz="1600" b="0" i="0" u="none" strike="noStrike" dirty="0">
                <a:solidFill>
                  <a:srgbClr val="333333"/>
                </a:solidFill>
                <a:effectLst/>
                <a:latin typeface="Open Sans" panose="020B0606030504020204" pitchFamily="34" charset="0"/>
              </a:rPr>
              <a:t>. </a:t>
            </a:r>
            <a:r>
              <a:rPr lang="el-GR" sz="1600" b="0" i="0" u="none" strike="noStrike" dirty="0" err="1">
                <a:solidFill>
                  <a:srgbClr val="333333"/>
                </a:solidFill>
                <a:effectLst/>
                <a:latin typeface="Open Sans" panose="020B0606030504020204" pitchFamily="34" charset="0"/>
              </a:rPr>
              <a:t>Πολυατομικά</a:t>
            </a:r>
            <a:r>
              <a:rPr lang="el-GR" sz="1600" b="0" i="0" u="none" strike="noStrike" dirty="0">
                <a:solidFill>
                  <a:srgbClr val="333333"/>
                </a:solidFill>
                <a:effectLst/>
                <a:latin typeface="Open Sans" panose="020B0606030504020204" pitchFamily="34" charset="0"/>
              </a:rPr>
              <a:t> μόρια. </a:t>
            </a:r>
            <a:r>
              <a:rPr lang="el-GR" sz="1600" b="0" i="0" u="none" strike="noStrike" dirty="0" err="1">
                <a:solidFill>
                  <a:srgbClr val="333333"/>
                </a:solidFill>
                <a:effectLst/>
                <a:latin typeface="Open Sans" panose="020B0606030504020204" pitchFamily="34" charset="0"/>
              </a:rPr>
              <a:t>Απεντοπισμός</a:t>
            </a:r>
            <a:r>
              <a:rPr lang="el-GR" sz="1600" b="0" i="0" u="none" strike="noStrike" dirty="0">
                <a:solidFill>
                  <a:srgbClr val="333333"/>
                </a:solidFill>
                <a:effectLst/>
                <a:latin typeface="Open Sans" panose="020B0606030504020204" pitchFamily="34" charset="0"/>
              </a:rPr>
              <a:t>. Υβριδισμός.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Κίνηση των πυρήνων </a:t>
            </a:r>
            <a:r>
              <a:rPr lang="el-GR" sz="1600" b="0" i="0" u="none" strike="noStrike" dirty="0" err="1">
                <a:solidFill>
                  <a:srgbClr val="333333"/>
                </a:solidFill>
                <a:effectLst/>
                <a:latin typeface="Open Sans" panose="020B0606030504020204" pitchFamily="34" charset="0"/>
              </a:rPr>
              <a:t>διατομικού</a:t>
            </a:r>
            <a:r>
              <a:rPr lang="el-GR" sz="1600" b="0" i="0" u="none" strike="noStrike" dirty="0">
                <a:solidFill>
                  <a:srgbClr val="333333"/>
                </a:solidFill>
                <a:effectLst/>
                <a:latin typeface="Open Sans" panose="020B0606030504020204" pitchFamily="34" charset="0"/>
              </a:rPr>
              <a:t> μορίου. Περιστροφή. Ταλάντωση. Ταλάντωση-περιστροφή. Μοριακά φάσματα. Φαινόμενο </a:t>
            </a:r>
            <a:r>
              <a:rPr lang="el-GR" sz="1600" b="0" i="0" u="none" strike="noStrike" dirty="0" err="1">
                <a:solidFill>
                  <a:srgbClr val="333333"/>
                </a:solidFill>
                <a:effectLst/>
                <a:latin typeface="Open Sans" panose="020B0606030504020204" pitchFamily="34" charset="0"/>
              </a:rPr>
              <a:t>Raman</a:t>
            </a:r>
            <a:r>
              <a:rPr lang="el-GR" sz="1600" b="0" i="0" u="none" strike="noStrike" dirty="0">
                <a:solidFill>
                  <a:srgbClr val="333333"/>
                </a:solidFill>
                <a:effectLst/>
                <a:latin typeface="Open Sans" panose="020B0606030504020204" pitchFamily="34" charset="0"/>
              </a:rPr>
              <a:t>. Ηλεκτρονικές μεταπτώσεις: Αρχή </a:t>
            </a:r>
            <a:r>
              <a:rPr lang="el-GR" sz="1600" b="0" i="0" u="none" strike="noStrike" dirty="0" err="1">
                <a:solidFill>
                  <a:srgbClr val="333333"/>
                </a:solidFill>
                <a:effectLst/>
                <a:latin typeface="Open Sans" panose="020B0606030504020204" pitchFamily="34" charset="0"/>
              </a:rPr>
              <a:t>Franck-Condon</a:t>
            </a:r>
            <a:r>
              <a:rPr lang="el-GR" sz="1600" b="0" i="0" u="none" strike="noStrike" dirty="0">
                <a:solidFill>
                  <a:srgbClr val="333333"/>
                </a:solidFill>
                <a:effectLst/>
                <a:latin typeface="Open Sans" panose="020B0606030504020204" pitchFamily="34" charset="0"/>
              </a:rPr>
              <a:t>.</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Μέθοδος ισχυρού δεσμού πολλών τροχιακών/</a:t>
            </a:r>
            <a:r>
              <a:rPr lang="el-GR" sz="1600" b="0" i="0" u="none" strike="noStrike" dirty="0" err="1">
                <a:solidFill>
                  <a:srgbClr val="333333"/>
                </a:solidFill>
                <a:effectLst/>
                <a:latin typeface="Open Sans" panose="020B0606030504020204" pitchFamily="34" charset="0"/>
              </a:rPr>
              <a:t>μοναδιαία</a:t>
            </a:r>
            <a:r>
              <a:rPr lang="el-GR" sz="1600" b="0" i="0" u="none" strike="noStrike" dirty="0">
                <a:solidFill>
                  <a:srgbClr val="333333"/>
                </a:solidFill>
                <a:effectLst/>
                <a:latin typeface="Open Sans" panose="020B0606030504020204" pitchFamily="34" charset="0"/>
              </a:rPr>
              <a:t> κυψελίδα. Ηλεκτρονική δομή </a:t>
            </a:r>
            <a:r>
              <a:rPr lang="el-GR" sz="1600" b="0" i="0" u="none" strike="noStrike" dirty="0" err="1">
                <a:solidFill>
                  <a:srgbClr val="333333"/>
                </a:solidFill>
                <a:effectLst/>
                <a:latin typeface="Open Sans" panose="020B0606030504020204" pitchFamily="34" charset="0"/>
              </a:rPr>
              <a:t>πολυακετυλενίου</a:t>
            </a:r>
            <a:r>
              <a:rPr lang="el-GR" sz="1600" b="0" i="0" u="none" strike="noStrike" dirty="0">
                <a:solidFill>
                  <a:srgbClr val="333333"/>
                </a:solidFill>
                <a:effectLst/>
                <a:latin typeface="Open Sans" panose="020B0606030504020204" pitchFamily="34" charset="0"/>
              </a:rPr>
              <a:t>. </a:t>
            </a:r>
            <a:r>
              <a:rPr lang="el-GR" sz="1600" b="0" i="0" u="none" strike="noStrike" dirty="0" err="1">
                <a:solidFill>
                  <a:srgbClr val="333333"/>
                </a:solidFill>
                <a:effectLst/>
                <a:latin typeface="Open Sans" panose="020B0606030504020204" pitchFamily="34" charset="0"/>
              </a:rPr>
              <a:t>Γραφένιο</a:t>
            </a:r>
            <a:r>
              <a:rPr lang="el-GR" sz="1600" b="0" i="0" u="none" strike="noStrike" dirty="0">
                <a:solidFill>
                  <a:srgbClr val="333333"/>
                </a:solidFill>
                <a:effectLst/>
                <a:latin typeface="Open Sans" panose="020B0606030504020204" pitchFamily="34" charset="0"/>
              </a:rPr>
              <a:t>: Ενεργειακές ζώνες π και σ, σχέση διασποράς.</a:t>
            </a:r>
          </a:p>
          <a:p>
            <a:pPr algn="just">
              <a:buFont typeface="Arial" panose="020B0604020202020204" pitchFamily="34" charset="0"/>
              <a:buChar char="•"/>
            </a:pPr>
            <a:r>
              <a:rPr lang="el-GR" sz="1600" b="0" i="0" u="none" strike="noStrike" dirty="0" err="1">
                <a:solidFill>
                  <a:srgbClr val="333333"/>
                </a:solidFill>
                <a:effectLst/>
                <a:latin typeface="Open Sans" panose="020B0606030504020204" pitchFamily="34" charset="0"/>
              </a:rPr>
              <a:t>Νανοσωλήνες</a:t>
            </a:r>
            <a:r>
              <a:rPr lang="el-GR" sz="1600" b="0" i="0" u="none" strike="noStrike" dirty="0">
                <a:solidFill>
                  <a:srgbClr val="333333"/>
                </a:solidFill>
                <a:effectLst/>
                <a:latin typeface="Open Sans" panose="020B0606030504020204" pitchFamily="34" charset="0"/>
              </a:rPr>
              <a:t> άνθρακα: Ηλεκτρονική δομή (αναδίπλωση ζωνών, συνθήκη μεταλλικότητας). Πυκνότητα καταστάσεων. Ενεργειακές μεταπτώσεις. Φαινόμενα μεγέθους.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Μέθοδοι απεικόνισης </a:t>
            </a:r>
            <a:r>
              <a:rPr lang="el-GR" sz="1600" b="0" i="0" u="none" strike="noStrike" dirty="0" err="1">
                <a:solidFill>
                  <a:srgbClr val="333333"/>
                </a:solidFill>
                <a:effectLst/>
                <a:latin typeface="Open Sans" panose="020B0606030504020204" pitchFamily="34" charset="0"/>
              </a:rPr>
              <a:t>νανοϋλικών</a:t>
            </a:r>
            <a:r>
              <a:rPr lang="el-GR" sz="1600" b="0" i="0" u="none" strike="noStrike" dirty="0">
                <a:solidFill>
                  <a:srgbClr val="333333"/>
                </a:solidFill>
                <a:effectLst/>
                <a:latin typeface="Open Sans" panose="020B0606030504020204" pitchFamily="34" charset="0"/>
              </a:rPr>
              <a:t>: Μικροσκοπία ατομικών δυνάμεων σήραγγας- κοντινού οπτικού πεδίου.</a:t>
            </a:r>
          </a:p>
        </p:txBody>
      </p:sp>
      <p:sp>
        <p:nvSpPr>
          <p:cNvPr id="6" name="TextBox 5">
            <a:extLst>
              <a:ext uri="{FF2B5EF4-FFF2-40B4-BE49-F238E27FC236}">
                <a16:creationId xmlns:a16="http://schemas.microsoft.com/office/drawing/2014/main" id="{AF405AFC-BA90-D9CA-CF3F-88A21B04D8DD}"/>
              </a:ext>
            </a:extLst>
          </p:cNvPr>
          <p:cNvSpPr txBox="1"/>
          <p:nvPr/>
        </p:nvSpPr>
        <p:spPr>
          <a:xfrm>
            <a:off x="4541027" y="6488668"/>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2431653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4B7C6C-E064-72E3-978E-00FFC08A7222}"/>
              </a:ext>
            </a:extLst>
          </p:cNvPr>
          <p:cNvSpPr txBox="1"/>
          <p:nvPr/>
        </p:nvSpPr>
        <p:spPr>
          <a:xfrm>
            <a:off x="541538" y="1183235"/>
            <a:ext cx="10768614" cy="4801314"/>
          </a:xfrm>
          <a:prstGeom prst="rect">
            <a:avLst/>
          </a:prstGeom>
          <a:noFill/>
        </p:spPr>
        <p:txBody>
          <a:bodyPr wrap="square">
            <a:spAutoFit/>
          </a:bodyPr>
          <a:lstStyle/>
          <a:p>
            <a:pPr algn="just"/>
            <a:r>
              <a:rPr lang="el-GR" b="1" i="0" dirty="0">
                <a:solidFill>
                  <a:srgbClr val="0070C0"/>
                </a:solidFill>
                <a:effectLst/>
                <a:latin typeface="Open Sans" panose="020B0606030504020204" pitchFamily="34" charset="0"/>
              </a:rPr>
              <a:t>10ΕΚ503  Φυσική Χαλαρής Ύλης  </a:t>
            </a:r>
            <a:r>
              <a:rPr lang="el-GR" b="1" dirty="0">
                <a:solidFill>
                  <a:srgbClr val="FF0000"/>
                </a:solidFill>
                <a:latin typeface="Open Sans" panose="020B0606030504020204" pitchFamily="34" charset="0"/>
              </a:rPr>
              <a:t>(Ι. </a:t>
            </a:r>
            <a:r>
              <a:rPr lang="el-GR" b="1" dirty="0" err="1">
                <a:solidFill>
                  <a:srgbClr val="FF0000"/>
                </a:solidFill>
                <a:latin typeface="Open Sans" panose="020B0606030504020204" pitchFamily="34" charset="0"/>
              </a:rPr>
              <a:t>Λελίδης</a:t>
            </a:r>
            <a:r>
              <a:rPr lang="el-GR" b="1" dirty="0">
                <a:solidFill>
                  <a:srgbClr val="FF0000"/>
                </a:solidFill>
                <a:latin typeface="Open Sans" panose="020B0606030504020204" pitchFamily="34" charset="0"/>
              </a:rPr>
              <a:t>)</a:t>
            </a:r>
            <a:r>
              <a:rPr lang="el-GR" b="1" i="0" dirty="0">
                <a:solidFill>
                  <a:srgbClr val="0070C0"/>
                </a:solidFill>
                <a:effectLst/>
                <a:latin typeface="Open Sans" panose="020B0606030504020204" pitchFamily="34" charset="0"/>
              </a:rPr>
              <a:t> </a:t>
            </a:r>
            <a:endParaRPr lang="el-GR" b="0" i="0" dirty="0">
              <a:solidFill>
                <a:srgbClr val="0070C0"/>
              </a:solidFill>
              <a:effectLst/>
              <a:latin typeface="Open Sans" panose="020B0606030504020204" pitchFamily="34" charset="0"/>
            </a:endParaRPr>
          </a:p>
          <a:p>
            <a:pPr algn="just"/>
            <a:r>
              <a:rPr lang="el-GR" b="1" i="0" dirty="0">
                <a:solidFill>
                  <a:srgbClr val="000000"/>
                </a:solidFill>
                <a:effectLst/>
                <a:latin typeface="Open Sans" panose="020B0606030504020204" pitchFamily="34" charset="0"/>
              </a:rPr>
              <a:t>Ιστοσελίδα μαθήματος</a:t>
            </a:r>
            <a:r>
              <a:rPr lang="el-GR" b="0" i="0" dirty="0">
                <a:solidFill>
                  <a:srgbClr val="000000"/>
                </a:solidFill>
                <a:effectLst/>
                <a:latin typeface="Open Sans" panose="020B0606030504020204" pitchFamily="34" charset="0"/>
              </a:rPr>
              <a:t>: </a:t>
            </a:r>
            <a:r>
              <a:rPr lang="el-GR" b="0" i="0" u="none" strike="noStrike" dirty="0">
                <a:solidFill>
                  <a:srgbClr val="2C5454"/>
                </a:solidFill>
                <a:effectLst/>
                <a:latin typeface="Open Sans" panose="020B0606030504020204" pitchFamily="34" charset="0"/>
                <a:hlinkClick r:id="rId2"/>
              </a:rPr>
              <a:t>https://eclass.uoa.gr/courses/PHYS226</a:t>
            </a:r>
            <a:endParaRPr lang="el-GR" b="0" i="0" dirty="0">
              <a:solidFill>
                <a:srgbClr val="000000"/>
              </a:solidFill>
              <a:effectLst/>
              <a:latin typeface="Open Sans" panose="020B0606030504020204" pitchFamily="34" charset="0"/>
            </a:endParaRPr>
          </a:p>
          <a:p>
            <a:pPr algn="just"/>
            <a:r>
              <a:rPr lang="el-GR" b="1" i="0" u="none" strike="noStrike" dirty="0">
                <a:solidFill>
                  <a:srgbClr val="2C5454"/>
                </a:solidFill>
                <a:effectLst/>
                <a:latin typeface="Open Sans" panose="020B0606030504020204" pitchFamily="34" charset="0"/>
                <a:hlinkClick r:id="rId3"/>
              </a:rPr>
              <a:t>Περίγραμμα μαθήματος</a:t>
            </a:r>
            <a:endParaRPr lang="el-GR" b="0" i="0" dirty="0">
              <a:solidFill>
                <a:srgbClr val="000000"/>
              </a:solidFill>
              <a:effectLst/>
              <a:latin typeface="Open Sans" panose="020B0606030504020204" pitchFamily="34" charset="0"/>
            </a:endParaRPr>
          </a:p>
          <a:p>
            <a:pPr algn="just"/>
            <a:r>
              <a:rPr lang="el-GR" b="1" i="0" dirty="0">
                <a:solidFill>
                  <a:srgbClr val="000000"/>
                </a:solidFill>
                <a:effectLst/>
                <a:latin typeface="Open Sans" panose="020B0606030504020204" pitchFamily="34" charset="0"/>
              </a:rPr>
              <a:t>Περιεχόμενο μαθήματος</a:t>
            </a:r>
            <a:endParaRPr lang="el-GR" b="0" i="0" dirty="0">
              <a:solidFill>
                <a:srgbClr val="000000"/>
              </a:solidFill>
              <a:effectLst/>
              <a:latin typeface="Open Sans" panose="020B0606030504020204" pitchFamily="34" charset="0"/>
            </a:endParaRP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Τι είναι η χαλαρή ύλη. </a:t>
            </a:r>
            <a:r>
              <a:rPr lang="el-GR" b="0" i="0" u="none" strike="noStrike" dirty="0" err="1">
                <a:solidFill>
                  <a:srgbClr val="333333"/>
                </a:solidFill>
                <a:effectLst/>
                <a:latin typeface="Open Sans" panose="020B0606030504020204" pitchFamily="34" charset="0"/>
              </a:rPr>
              <a:t>Διαμοριακές</a:t>
            </a:r>
            <a:r>
              <a:rPr lang="el-GR" b="0" i="0" u="none" strike="noStrike" dirty="0">
                <a:solidFill>
                  <a:srgbClr val="333333"/>
                </a:solidFill>
                <a:effectLst/>
                <a:latin typeface="Open Sans" panose="020B0606030504020204" pitchFamily="34" charset="0"/>
              </a:rPr>
              <a:t> αλληλεπιδράσεις. </a:t>
            </a:r>
            <a:r>
              <a:rPr lang="el-GR" b="0" i="0" u="none" strike="noStrike" dirty="0" err="1">
                <a:solidFill>
                  <a:srgbClr val="333333"/>
                </a:solidFill>
                <a:effectLst/>
                <a:latin typeface="Open Sans" panose="020B0606030504020204" pitchFamily="34" charset="0"/>
              </a:rPr>
              <a:t>Διεπιφάνειες</a:t>
            </a:r>
            <a:r>
              <a:rPr lang="el-GR" b="0" i="0" u="none" strike="noStrike" dirty="0">
                <a:solidFill>
                  <a:srgbClr val="333333"/>
                </a:solidFill>
                <a:effectLst/>
                <a:latin typeface="Open Sans" panose="020B0606030504020204" pitchFamily="34" charset="0"/>
              </a:rPr>
              <a:t>.</a:t>
            </a:r>
          </a:p>
          <a:p>
            <a:pPr algn="just">
              <a:buFont typeface="Arial" panose="020B0604020202020204" pitchFamily="34" charset="0"/>
              <a:buChar char="•"/>
            </a:pPr>
            <a:r>
              <a:rPr lang="el-GR" b="0" i="0" u="none" strike="noStrike" dirty="0" err="1">
                <a:solidFill>
                  <a:srgbClr val="333333"/>
                </a:solidFill>
                <a:effectLst/>
                <a:latin typeface="Open Sans" panose="020B0606030504020204" pitchFamily="34" charset="0"/>
              </a:rPr>
              <a:t>Μεσοφάσεις</a:t>
            </a:r>
            <a:r>
              <a:rPr lang="el-GR" b="0" i="0" u="none" strike="noStrike" dirty="0">
                <a:solidFill>
                  <a:srgbClr val="333333"/>
                </a:solidFill>
                <a:effectLst/>
                <a:latin typeface="Open Sans" panose="020B0606030504020204" pitchFamily="34" charset="0"/>
              </a:rPr>
              <a:t>. </a:t>
            </a:r>
            <a:r>
              <a:rPr lang="el-GR" b="0" i="0" u="none" strike="noStrike" dirty="0" err="1">
                <a:solidFill>
                  <a:srgbClr val="333333"/>
                </a:solidFill>
                <a:effectLst/>
                <a:latin typeface="Open Sans" panose="020B0606030504020204" pitchFamily="34" charset="0"/>
              </a:rPr>
              <a:t>Μεσογόνα</a:t>
            </a:r>
            <a:r>
              <a:rPr lang="el-GR" b="0" i="0" u="none" strike="noStrike" dirty="0">
                <a:solidFill>
                  <a:srgbClr val="333333"/>
                </a:solidFill>
                <a:effectLst/>
                <a:latin typeface="Open Sans" panose="020B0606030504020204" pitchFamily="34" charset="0"/>
              </a:rPr>
              <a:t> μόρια. Τάξη. Παρεκκλίσεις. Ελαστικότητα. Πρόσδεση. Αλλαγές φάσης. Φυσικές ιδιότητες. Μετάπτωση του </a:t>
            </a:r>
            <a:r>
              <a:rPr lang="el-GR" b="0" i="0" u="none" strike="noStrike" dirty="0" err="1">
                <a:solidFill>
                  <a:srgbClr val="333333"/>
                </a:solidFill>
                <a:effectLst/>
                <a:latin typeface="Open Sans" panose="020B0606030504020204" pitchFamily="34" charset="0"/>
              </a:rPr>
              <a:t>Fredericks</a:t>
            </a:r>
            <a:r>
              <a:rPr lang="el-GR" b="0" i="0" u="none" strike="noStrike" dirty="0">
                <a:solidFill>
                  <a:srgbClr val="333333"/>
                </a:solidFill>
                <a:effectLst/>
                <a:latin typeface="Open Sans" panose="020B0606030504020204" pitchFamily="34" charset="0"/>
              </a:rPr>
              <a:t>. </a:t>
            </a:r>
            <a:r>
              <a:rPr lang="el-GR" b="0" i="0" u="none" strike="noStrike" dirty="0" err="1">
                <a:solidFill>
                  <a:srgbClr val="333333"/>
                </a:solidFill>
                <a:effectLst/>
                <a:latin typeface="Open Sans" panose="020B0606030504020204" pitchFamily="34" charset="0"/>
              </a:rPr>
              <a:t>Υγροκρυσταλλικές</a:t>
            </a:r>
            <a:r>
              <a:rPr lang="el-GR" b="0" i="0" u="none" strike="noStrike" dirty="0">
                <a:solidFill>
                  <a:srgbClr val="333333"/>
                </a:solidFill>
                <a:effectLst/>
                <a:latin typeface="Open Sans" panose="020B0606030504020204" pitchFamily="34" charset="0"/>
              </a:rPr>
              <a:t> οθόνες.</a:t>
            </a:r>
          </a:p>
          <a:p>
            <a:pPr algn="just">
              <a:buFont typeface="Arial" panose="020B0604020202020204" pitchFamily="34" charset="0"/>
              <a:buChar char="•"/>
            </a:pPr>
            <a:r>
              <a:rPr lang="el-GR" b="0" i="0" u="none" strike="noStrike" dirty="0" err="1">
                <a:solidFill>
                  <a:srgbClr val="333333"/>
                </a:solidFill>
                <a:effectLst/>
                <a:latin typeface="Open Sans" panose="020B0606030504020204" pitchFamily="34" charset="0"/>
              </a:rPr>
              <a:t>Αμφίφιλα</a:t>
            </a:r>
            <a:r>
              <a:rPr lang="el-GR" b="0" i="0" u="none" strike="noStrike" dirty="0">
                <a:solidFill>
                  <a:srgbClr val="333333"/>
                </a:solidFill>
                <a:effectLst/>
                <a:latin typeface="Open Sans" panose="020B0606030504020204" pitchFamily="34" charset="0"/>
              </a:rPr>
              <a:t>. Μικκύλια. Παράγοντας σχήματος. </a:t>
            </a:r>
            <a:r>
              <a:rPr lang="el-GR" b="0" i="0" u="none" strike="noStrike" dirty="0" err="1">
                <a:solidFill>
                  <a:srgbClr val="333333"/>
                </a:solidFill>
                <a:effectLst/>
                <a:latin typeface="Open Sans" panose="020B0606030504020204" pitchFamily="34" charset="0"/>
              </a:rPr>
              <a:t>Υπερμοριακή</a:t>
            </a:r>
            <a:r>
              <a:rPr lang="el-GR" b="0" i="0" u="none" strike="noStrike" dirty="0">
                <a:solidFill>
                  <a:srgbClr val="333333"/>
                </a:solidFill>
                <a:effectLst/>
                <a:latin typeface="Open Sans" panose="020B0606030504020204" pitchFamily="34" charset="0"/>
              </a:rPr>
              <a:t> οργάνωση. Μεμβράνες. </a:t>
            </a:r>
            <a:r>
              <a:rPr lang="el-GR" b="0" i="0" u="none" strike="noStrike" dirty="0" err="1">
                <a:solidFill>
                  <a:srgbClr val="333333"/>
                </a:solidFill>
                <a:effectLst/>
                <a:latin typeface="Open Sans" panose="020B0606030504020204" pitchFamily="34" charset="0"/>
              </a:rPr>
              <a:t>Κυστίδια</a:t>
            </a:r>
            <a:r>
              <a:rPr lang="el-GR" b="0" i="0" u="none" strike="noStrike" dirty="0">
                <a:solidFill>
                  <a:srgbClr val="333333"/>
                </a:solidFill>
                <a:effectLst/>
                <a:latin typeface="Open Sans" panose="020B0606030504020204" pitchFamily="34" charset="0"/>
              </a:rPr>
              <a:t>. Ελαστικότητα καμπυλότητας.</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Διαλύματα. Ηλεκτρολύτες. </a:t>
            </a:r>
            <a:r>
              <a:rPr lang="el-GR" b="0" i="0" u="none" strike="noStrike" dirty="0" err="1">
                <a:solidFill>
                  <a:srgbClr val="333333"/>
                </a:solidFill>
                <a:effectLst/>
                <a:latin typeface="Open Sans" panose="020B0606030504020204" pitchFamily="34" charset="0"/>
              </a:rPr>
              <a:t>Διπλοστιβάδα</a:t>
            </a:r>
            <a:r>
              <a:rPr lang="el-GR" b="0" i="0" u="none" strike="noStrike" dirty="0">
                <a:solidFill>
                  <a:srgbClr val="333333"/>
                </a:solidFill>
                <a:effectLst/>
                <a:latin typeface="Open Sans" panose="020B0606030504020204" pitchFamily="34" charset="0"/>
              </a:rPr>
              <a:t>. Θωρακισμένο δυναμικό. Θεωρία των </a:t>
            </a:r>
            <a:r>
              <a:rPr lang="el-GR" b="0" i="0" u="none" strike="noStrike" dirty="0" err="1">
                <a:solidFill>
                  <a:srgbClr val="333333"/>
                </a:solidFill>
                <a:effectLst/>
                <a:latin typeface="Open Sans" panose="020B0606030504020204" pitchFamily="34" charset="0"/>
              </a:rPr>
              <a:t>Poisson-Boltzmann</a:t>
            </a:r>
            <a:r>
              <a:rPr lang="el-GR" b="0" i="0" u="none" strike="noStrike" dirty="0">
                <a:solidFill>
                  <a:srgbClr val="333333"/>
                </a:solidFill>
                <a:effectLst/>
                <a:latin typeface="Open Sans" panose="020B0606030504020204" pitchFamily="34" charset="0"/>
              </a:rPr>
              <a:t>. Προσέγγιση των </a:t>
            </a:r>
            <a:r>
              <a:rPr lang="el-GR" b="0" i="0" u="none" strike="noStrike" dirty="0" err="1">
                <a:solidFill>
                  <a:srgbClr val="333333"/>
                </a:solidFill>
                <a:effectLst/>
                <a:latin typeface="Open Sans" panose="020B0606030504020204" pitchFamily="34" charset="0"/>
              </a:rPr>
              <a:t>Debye-Huckel</a:t>
            </a:r>
            <a:r>
              <a:rPr lang="el-GR" b="0" i="0" u="none" strike="noStrike" dirty="0">
                <a:solidFill>
                  <a:srgbClr val="333333"/>
                </a:solidFill>
                <a:effectLst/>
                <a:latin typeface="Open Sans" panose="020B0606030504020204" pitchFamily="34" charset="0"/>
              </a:rPr>
              <a:t>.</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Κολλοειδή. Κίνηση Brown. Εξίσωση </a:t>
            </a:r>
            <a:r>
              <a:rPr lang="el-GR" b="0" i="0" u="none" strike="noStrike" dirty="0" err="1">
                <a:solidFill>
                  <a:srgbClr val="333333"/>
                </a:solidFill>
                <a:effectLst/>
                <a:latin typeface="Open Sans" panose="020B0606030504020204" pitchFamily="34" charset="0"/>
              </a:rPr>
              <a:t>Langevin</a:t>
            </a:r>
            <a:r>
              <a:rPr lang="el-GR" b="0" i="0" u="none" strike="noStrike" dirty="0">
                <a:solidFill>
                  <a:srgbClr val="333333"/>
                </a:solidFill>
                <a:effectLst/>
                <a:latin typeface="Open Sans" panose="020B0606030504020204" pitchFamily="34" charset="0"/>
              </a:rPr>
              <a:t>. Θεωρία DLVO. Σταθεροποίηση. Κινητική κροκίδωσης. Ωσμωτική πίεση με αλληλεπιδράσεις. </a:t>
            </a:r>
            <a:r>
              <a:rPr lang="el-GR" b="0" i="0" u="none" strike="noStrike" dirty="0" err="1">
                <a:solidFill>
                  <a:srgbClr val="333333"/>
                </a:solidFill>
                <a:effectLst/>
                <a:latin typeface="Open Sans" panose="020B0606030504020204" pitchFamily="34" charset="0"/>
              </a:rPr>
              <a:t>Ηλεκτροκινητικά</a:t>
            </a:r>
            <a:r>
              <a:rPr lang="el-GR" b="0" i="0" u="none" strike="noStrike" dirty="0">
                <a:solidFill>
                  <a:srgbClr val="333333"/>
                </a:solidFill>
                <a:effectLst/>
                <a:latin typeface="Open Sans" panose="020B0606030504020204" pitchFamily="34" charset="0"/>
              </a:rPr>
              <a:t> φαινόμενα.</a:t>
            </a:r>
          </a:p>
          <a:p>
            <a:pPr algn="just">
              <a:buFont typeface="Arial" panose="020B0604020202020204" pitchFamily="34" charset="0"/>
              <a:buChar char="•"/>
            </a:pPr>
            <a:r>
              <a:rPr lang="el-GR" b="0" i="0" u="none" strike="noStrike" dirty="0">
                <a:solidFill>
                  <a:srgbClr val="333333"/>
                </a:solidFill>
                <a:effectLst/>
                <a:latin typeface="Open Sans" panose="020B0606030504020204" pitchFamily="34" charset="0"/>
              </a:rPr>
              <a:t>Πολυμερή-</a:t>
            </a:r>
            <a:r>
              <a:rPr lang="el-GR" b="0" i="0" u="none" strike="noStrike" dirty="0" err="1">
                <a:solidFill>
                  <a:srgbClr val="333333"/>
                </a:solidFill>
                <a:effectLst/>
                <a:latin typeface="Open Sans" panose="020B0606030504020204" pitchFamily="34" charset="0"/>
              </a:rPr>
              <a:t>μακρομόρια</a:t>
            </a:r>
            <a:r>
              <a:rPr lang="el-GR" b="0" i="0" u="none" strike="noStrike" dirty="0">
                <a:solidFill>
                  <a:srgbClr val="333333"/>
                </a:solidFill>
                <a:effectLst/>
                <a:latin typeface="Open Sans" panose="020B0606030504020204" pitchFamily="34" charset="0"/>
              </a:rPr>
              <a:t>. Μοντέλα αλυσίδας. Ενέργεια. Εντροπία. Γυροσκοπική ακτίνα. Μήκος </a:t>
            </a:r>
            <a:r>
              <a:rPr lang="el-GR" b="0" i="0" u="none" strike="noStrike" dirty="0" err="1">
                <a:solidFill>
                  <a:srgbClr val="333333"/>
                </a:solidFill>
                <a:effectLst/>
                <a:latin typeface="Open Sans" panose="020B0606030504020204" pitchFamily="34" charset="0"/>
              </a:rPr>
              <a:t>Kahn</a:t>
            </a:r>
            <a:r>
              <a:rPr lang="el-GR" b="0" i="0" u="none" strike="noStrike" dirty="0">
                <a:solidFill>
                  <a:srgbClr val="333333"/>
                </a:solidFill>
                <a:effectLst/>
                <a:latin typeface="Open Sans" panose="020B0606030504020204" pitchFamily="34" charset="0"/>
              </a:rPr>
              <a:t>. Μήκος ακαμψίας. Θεωρία των </a:t>
            </a:r>
            <a:r>
              <a:rPr lang="el-GR" b="0" i="0" u="none" strike="noStrike" dirty="0" err="1">
                <a:solidFill>
                  <a:srgbClr val="333333"/>
                </a:solidFill>
                <a:effectLst/>
                <a:latin typeface="Open Sans" panose="020B0606030504020204" pitchFamily="34" charset="0"/>
              </a:rPr>
              <a:t>Flory</a:t>
            </a:r>
            <a:r>
              <a:rPr lang="el-GR" b="0" i="0" u="none" strike="noStrike" dirty="0">
                <a:solidFill>
                  <a:srgbClr val="333333"/>
                </a:solidFill>
                <a:effectLst/>
                <a:latin typeface="Open Sans" panose="020B0606030504020204" pitchFamily="34" charset="0"/>
              </a:rPr>
              <a:t> - </a:t>
            </a:r>
            <a:r>
              <a:rPr lang="el-GR" b="0" i="0" u="none" strike="noStrike" dirty="0" err="1">
                <a:solidFill>
                  <a:srgbClr val="333333"/>
                </a:solidFill>
                <a:effectLst/>
                <a:latin typeface="Open Sans" panose="020B0606030504020204" pitchFamily="34" charset="0"/>
              </a:rPr>
              <a:t>Huggens</a:t>
            </a:r>
            <a:r>
              <a:rPr lang="el-GR" b="0" i="0" u="none" strike="noStrike" dirty="0">
                <a:solidFill>
                  <a:srgbClr val="333333"/>
                </a:solidFill>
                <a:effectLst/>
                <a:latin typeface="Open Sans" panose="020B0606030504020204" pitchFamily="34" charset="0"/>
              </a:rPr>
              <a:t>. Θερμοκρασία-θ. </a:t>
            </a:r>
            <a:r>
              <a:rPr lang="el-GR" b="0" i="0" u="none" strike="noStrike" dirty="0" err="1">
                <a:solidFill>
                  <a:srgbClr val="333333"/>
                </a:solidFill>
                <a:effectLst/>
                <a:latin typeface="Open Sans" panose="020B0606030504020204" pitchFamily="34" charset="0"/>
              </a:rPr>
              <a:t>Αυτοαποφυγή</a:t>
            </a:r>
            <a:r>
              <a:rPr lang="el-GR" b="0" i="0" u="none" strike="noStrike" dirty="0">
                <a:solidFill>
                  <a:srgbClr val="333333"/>
                </a:solidFill>
                <a:effectLst/>
                <a:latin typeface="Open Sans" panose="020B0606030504020204" pitchFamily="34" charset="0"/>
              </a:rPr>
              <a:t>. </a:t>
            </a:r>
            <a:r>
              <a:rPr lang="el-GR" b="0" i="0" u="none" strike="noStrike" dirty="0" err="1">
                <a:solidFill>
                  <a:srgbClr val="333333"/>
                </a:solidFill>
                <a:effectLst/>
                <a:latin typeface="Open Sans" panose="020B0606030504020204" pitchFamily="34" charset="0"/>
              </a:rPr>
              <a:t>Αυτοομοιότητα</a:t>
            </a:r>
            <a:r>
              <a:rPr lang="el-GR" b="0" i="0" u="none" strike="noStrike" dirty="0">
                <a:solidFill>
                  <a:srgbClr val="333333"/>
                </a:solidFill>
                <a:effectLst/>
                <a:latin typeface="Open Sans" panose="020B0606030504020204" pitchFamily="34" charset="0"/>
              </a:rPr>
              <a:t>. Εκθέτες </a:t>
            </a:r>
            <a:r>
              <a:rPr lang="el-GR" b="0" i="0" u="none" strike="noStrike" dirty="0" err="1">
                <a:solidFill>
                  <a:srgbClr val="333333"/>
                </a:solidFill>
                <a:effectLst/>
                <a:latin typeface="Open Sans" panose="020B0606030504020204" pitchFamily="34" charset="0"/>
              </a:rPr>
              <a:t>Flory</a:t>
            </a:r>
            <a:r>
              <a:rPr lang="el-GR" b="0" i="0" u="none" strike="noStrike" dirty="0">
                <a:solidFill>
                  <a:srgbClr val="333333"/>
                </a:solidFill>
                <a:effectLst/>
                <a:latin typeface="Open Sans" panose="020B0606030504020204" pitchFamily="34" charset="0"/>
              </a:rPr>
              <a:t>. Πρωτεΐνες. Μεταπτώσεις νήμα - σφαίρα και νήμα-έλικα.</a:t>
            </a:r>
          </a:p>
          <a:p>
            <a:pPr algn="just"/>
            <a:r>
              <a:rPr lang="el-GR" b="0" i="0" dirty="0">
                <a:solidFill>
                  <a:srgbClr val="000000"/>
                </a:solidFill>
                <a:effectLst/>
                <a:highlight>
                  <a:srgbClr val="F2F2F2"/>
                </a:highlight>
                <a:latin typeface="Open Sans" panose="020B0606030504020204" pitchFamily="34" charset="0"/>
              </a:rPr>
              <a:t> </a:t>
            </a:r>
          </a:p>
        </p:txBody>
      </p:sp>
      <p:sp>
        <p:nvSpPr>
          <p:cNvPr id="4" name="TextBox 3">
            <a:extLst>
              <a:ext uri="{FF2B5EF4-FFF2-40B4-BE49-F238E27FC236}">
                <a16:creationId xmlns:a16="http://schemas.microsoft.com/office/drawing/2014/main" id="{2A596A91-6B49-28AA-192E-0105E587DC19}"/>
              </a:ext>
            </a:extLst>
          </p:cNvPr>
          <p:cNvSpPr txBox="1"/>
          <p:nvPr/>
        </p:nvSpPr>
        <p:spPr>
          <a:xfrm>
            <a:off x="4927107"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3624589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77AC62-87AB-7BFD-5641-28573B9DB83C}"/>
              </a:ext>
            </a:extLst>
          </p:cNvPr>
          <p:cNvSpPr txBox="1"/>
          <p:nvPr/>
        </p:nvSpPr>
        <p:spPr>
          <a:xfrm>
            <a:off x="711498" y="154372"/>
            <a:ext cx="11265762" cy="6247864"/>
          </a:xfrm>
          <a:prstGeom prst="rect">
            <a:avLst/>
          </a:prstGeom>
          <a:noFill/>
        </p:spPr>
        <p:txBody>
          <a:bodyPr wrap="square">
            <a:spAutoFit/>
          </a:bodyPr>
          <a:lstStyle/>
          <a:p>
            <a:pPr algn="just"/>
            <a:r>
              <a:rPr lang="el-GR" sz="1600" b="1" i="0" dirty="0">
                <a:solidFill>
                  <a:srgbClr val="0070C0"/>
                </a:solidFill>
                <a:effectLst/>
                <a:latin typeface="Open Sans" panose="020B0606030504020204" pitchFamily="34" charset="0"/>
              </a:rPr>
              <a:t>10ΕΚ511  Φυσική Στερεού Φλοιού της Γης (μεταπτυχιακό) </a:t>
            </a:r>
            <a:r>
              <a:rPr lang="el-GR" sz="1600" b="1" i="0" dirty="0">
                <a:solidFill>
                  <a:srgbClr val="FF0000"/>
                </a:solidFill>
                <a:effectLst/>
                <a:latin typeface="Open Sans" panose="020B0606030504020204" pitchFamily="34" charset="0"/>
              </a:rPr>
              <a:t>(Ν. Σαρλής, Ε. </a:t>
            </a:r>
            <a:r>
              <a:rPr lang="el-GR" sz="1600" b="1" i="0" dirty="0" err="1">
                <a:solidFill>
                  <a:srgbClr val="FF0000"/>
                </a:solidFill>
                <a:effectLst/>
                <a:latin typeface="Open Sans" panose="020B0606030504020204" pitchFamily="34" charset="0"/>
              </a:rPr>
              <a:t>Σκορδάς</a:t>
            </a:r>
            <a:r>
              <a:rPr lang="el-GR" sz="1600" b="1" i="0" dirty="0">
                <a:solidFill>
                  <a:srgbClr val="FF0000"/>
                </a:solidFill>
                <a:effectLst/>
                <a:latin typeface="Open Sans" panose="020B0606030504020204" pitchFamily="34" charset="0"/>
              </a:rPr>
              <a:t>)</a:t>
            </a:r>
            <a:r>
              <a:rPr lang="el-GR" sz="1600" b="1" i="0" dirty="0">
                <a:solidFill>
                  <a:srgbClr val="0070C0"/>
                </a:solidFill>
                <a:effectLst/>
                <a:latin typeface="Open Sans" panose="020B0606030504020204" pitchFamily="34" charset="0"/>
              </a:rPr>
              <a:t> </a:t>
            </a:r>
            <a:endParaRPr lang="el-GR" sz="1600" b="0" i="0" dirty="0">
              <a:solidFill>
                <a:srgbClr val="0070C0"/>
              </a:solidFill>
              <a:effectLst/>
              <a:latin typeface="Open Sans" panose="020B0606030504020204" pitchFamily="34" charset="0"/>
            </a:endParaRPr>
          </a:p>
          <a:p>
            <a:pPr algn="just"/>
            <a:r>
              <a:rPr lang="el-GR" sz="1600" b="1" i="0" dirty="0">
                <a:solidFill>
                  <a:srgbClr val="000000"/>
                </a:solidFill>
                <a:effectLst/>
                <a:latin typeface="Open Sans" panose="020B0606030504020204" pitchFamily="34" charset="0"/>
              </a:rPr>
              <a:t>Ιστοσελίδα μαθήματος</a:t>
            </a:r>
            <a:r>
              <a:rPr lang="el-GR" sz="1600" b="0" i="0" dirty="0">
                <a:solidFill>
                  <a:srgbClr val="000000"/>
                </a:solidFill>
                <a:effectLst/>
                <a:latin typeface="Open Sans" panose="020B0606030504020204" pitchFamily="34" charset="0"/>
              </a:rPr>
              <a:t>: </a:t>
            </a:r>
            <a:r>
              <a:rPr lang="el-GR" sz="1600" b="0" i="0" u="none" strike="noStrike" dirty="0">
                <a:solidFill>
                  <a:srgbClr val="2C5454"/>
                </a:solidFill>
                <a:effectLst/>
                <a:latin typeface="Open Sans" panose="020B0606030504020204" pitchFamily="34" charset="0"/>
                <a:hlinkClick r:id="rId2"/>
              </a:rPr>
              <a:t>https://eclass.uoa.gr/courses/PHYS172</a:t>
            </a:r>
            <a:endParaRPr lang="el-GR" sz="1600" b="0" i="0" dirty="0">
              <a:solidFill>
                <a:srgbClr val="000000"/>
              </a:solidFill>
              <a:effectLst/>
              <a:latin typeface="Open Sans" panose="020B0606030504020204" pitchFamily="34" charset="0"/>
            </a:endParaRPr>
          </a:p>
          <a:p>
            <a:pPr algn="just"/>
            <a:r>
              <a:rPr lang="el-GR" sz="1600" b="1" i="0" dirty="0">
                <a:solidFill>
                  <a:srgbClr val="000000"/>
                </a:solidFill>
                <a:effectLst/>
                <a:latin typeface="Open Sans" panose="020B0606030504020204" pitchFamily="34" charset="0"/>
              </a:rPr>
              <a:t>Περιεχόμενο μαθήματος</a:t>
            </a:r>
            <a:endParaRPr lang="el-GR" sz="1600" b="0" i="0" dirty="0">
              <a:solidFill>
                <a:srgbClr val="000000"/>
              </a:solidFill>
              <a:effectLst/>
              <a:latin typeface="Open Sans" panose="020B0606030504020204" pitchFamily="34" charset="0"/>
            </a:endParaRP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Εισαγωγή στη φυσική της Γης. Βαθμίδες πιέσεως και θερμοκρασίας στο εσωτερικό της Γης. Θεωρία </a:t>
            </a:r>
            <a:r>
              <a:rPr lang="el-GR" sz="1600" b="0" i="0" u="none" strike="noStrike" dirty="0" err="1">
                <a:solidFill>
                  <a:srgbClr val="333333"/>
                </a:solidFill>
                <a:effectLst/>
                <a:latin typeface="Open Sans" panose="020B0606030504020204" pitchFamily="34" charset="0"/>
              </a:rPr>
              <a:t>Grüneisen</a:t>
            </a:r>
            <a:r>
              <a:rPr lang="el-GR" sz="1600" b="0" i="0" u="none" strike="noStrike" dirty="0">
                <a:solidFill>
                  <a:srgbClr val="333333"/>
                </a:solidFill>
                <a:effectLst/>
                <a:latin typeface="Open Sans" panose="020B0606030504020204" pitchFamily="34" charset="0"/>
              </a:rPr>
              <a:t>. Αρμονικότητα-</a:t>
            </a:r>
            <a:r>
              <a:rPr lang="el-GR" sz="1600" b="0" i="0" u="none" strike="noStrike" dirty="0" err="1">
                <a:solidFill>
                  <a:srgbClr val="333333"/>
                </a:solidFill>
                <a:effectLst/>
                <a:latin typeface="Open Sans" panose="020B0606030504020204" pitchFamily="34" charset="0"/>
              </a:rPr>
              <a:t>αναρμονικότητα</a:t>
            </a:r>
            <a:r>
              <a:rPr lang="el-GR" sz="1600" b="0" i="0" u="none" strike="noStrike" dirty="0">
                <a:solidFill>
                  <a:srgbClr val="333333"/>
                </a:solidFill>
                <a:effectLst/>
                <a:latin typeface="Open Sans" panose="020B0606030504020204" pitchFamily="34" charset="0"/>
              </a:rPr>
              <a:t>. Τήξη.</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Ετερογένεια και φαινόμενα μεταφοράς.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Μηχανικές ιδιότητες των υλικών της Γης.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Σεισμικά κύματα και δομή του στερεού φλοιού της Γης.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Το ηλεκτρομαγνητικό πεδίο στο στερεό φλοιό της Γης.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Ηλεκτρομαγνητικές ιδιότητες των υλικών του στερεού φλοιού της Γης.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Ηλεκτρικές και ηλεκτρομαγνητικές μέθοδοι </a:t>
            </a:r>
            <a:r>
              <a:rPr lang="el-GR" sz="1600" b="0" i="0" u="none" strike="noStrike" dirty="0" err="1">
                <a:solidFill>
                  <a:srgbClr val="333333"/>
                </a:solidFill>
                <a:effectLst/>
                <a:latin typeface="Open Sans" panose="020B0606030504020204" pitchFamily="34" charset="0"/>
              </a:rPr>
              <a:t>διασκόπησης</a:t>
            </a:r>
            <a:r>
              <a:rPr lang="el-GR" sz="1600" b="0" i="0" u="none" strike="noStrike" dirty="0">
                <a:solidFill>
                  <a:srgbClr val="333333"/>
                </a:solidFill>
                <a:effectLst/>
                <a:latin typeface="Open Sans" panose="020B0606030504020204" pitchFamily="34" charset="0"/>
              </a:rPr>
              <a:t>.</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Εισαγωγή στη φυσική των προσεισμικών ηλεκτρικών σημάτων.</a:t>
            </a:r>
          </a:p>
          <a:p>
            <a:pPr algn="just"/>
            <a:r>
              <a:rPr lang="el-GR" sz="1600" b="0" i="0" dirty="0">
                <a:solidFill>
                  <a:srgbClr val="000000"/>
                </a:solidFill>
                <a:effectLst/>
                <a:latin typeface="Open Sans" panose="020B0606030504020204" pitchFamily="34" charset="0"/>
              </a:rPr>
              <a:t> </a:t>
            </a:r>
          </a:p>
          <a:p>
            <a:pPr algn="just"/>
            <a:r>
              <a:rPr lang="el-GR" sz="1600" b="1" i="0" dirty="0">
                <a:solidFill>
                  <a:srgbClr val="0070C0"/>
                </a:solidFill>
                <a:effectLst/>
                <a:latin typeface="Open Sans" panose="020B0606030504020204" pitchFamily="34" charset="0"/>
              </a:rPr>
              <a:t>10ΕΚ512  Φυσική </a:t>
            </a:r>
            <a:r>
              <a:rPr lang="el-GR" sz="1600" b="1" i="0" dirty="0" err="1">
                <a:solidFill>
                  <a:srgbClr val="0070C0"/>
                </a:solidFill>
                <a:effectLst/>
                <a:latin typeface="Open Sans" panose="020B0606030504020204" pitchFamily="34" charset="0"/>
              </a:rPr>
              <a:t>Ημιαγωγικών</a:t>
            </a:r>
            <a:r>
              <a:rPr lang="el-GR" sz="1600" b="1" i="0" dirty="0">
                <a:solidFill>
                  <a:srgbClr val="0070C0"/>
                </a:solidFill>
                <a:effectLst/>
                <a:latin typeface="Open Sans" panose="020B0606030504020204" pitchFamily="34" charset="0"/>
              </a:rPr>
              <a:t> Διατάξεων (μεταπτυχιακό) </a:t>
            </a:r>
            <a:r>
              <a:rPr lang="el-GR" sz="1600" b="1" i="0" dirty="0">
                <a:solidFill>
                  <a:srgbClr val="FF0000"/>
                </a:solidFill>
                <a:effectLst/>
                <a:latin typeface="Open Sans" panose="020B0606030504020204" pitchFamily="34" charset="0"/>
              </a:rPr>
              <a:t>(Σ. </a:t>
            </a:r>
            <a:r>
              <a:rPr lang="el-GR" sz="1600" b="1" i="0" dirty="0" err="1">
                <a:solidFill>
                  <a:srgbClr val="FF0000"/>
                </a:solidFill>
                <a:effectLst/>
                <a:latin typeface="Open Sans" panose="020B0606030504020204" pitchFamily="34" charset="0"/>
              </a:rPr>
              <a:t>Γαρδέλης</a:t>
            </a:r>
            <a:r>
              <a:rPr lang="el-GR" sz="1600" b="1" i="0" dirty="0">
                <a:solidFill>
                  <a:srgbClr val="FF0000"/>
                </a:solidFill>
                <a:effectLst/>
                <a:latin typeface="Open Sans" panose="020B0606030504020204" pitchFamily="34" charset="0"/>
              </a:rPr>
              <a:t>, Α. </a:t>
            </a:r>
            <a:r>
              <a:rPr lang="el-GR" sz="1600" b="1" i="0" dirty="0" err="1">
                <a:solidFill>
                  <a:srgbClr val="FF0000"/>
                </a:solidFill>
                <a:effectLst/>
                <a:latin typeface="Open Sans" panose="020B0606030504020204" pitchFamily="34" charset="0"/>
              </a:rPr>
              <a:t>Τασολάμπρου</a:t>
            </a:r>
            <a:r>
              <a:rPr lang="el-GR" sz="1600" b="1" i="0" dirty="0">
                <a:solidFill>
                  <a:srgbClr val="FF0000"/>
                </a:solidFill>
                <a:effectLst/>
                <a:latin typeface="Open Sans" panose="020B0606030504020204" pitchFamily="34" charset="0"/>
              </a:rPr>
              <a:t>)</a:t>
            </a:r>
            <a:endParaRPr lang="el-GR" sz="1600" b="0" i="0" dirty="0">
              <a:solidFill>
                <a:srgbClr val="0070C0"/>
              </a:solidFill>
              <a:effectLst/>
              <a:latin typeface="Open Sans" panose="020B0606030504020204" pitchFamily="34" charset="0"/>
            </a:endParaRPr>
          </a:p>
          <a:p>
            <a:pPr algn="just"/>
            <a:r>
              <a:rPr lang="el-GR" sz="1600" b="1" i="0" dirty="0">
                <a:solidFill>
                  <a:srgbClr val="000000"/>
                </a:solidFill>
                <a:effectLst/>
                <a:latin typeface="Open Sans" panose="020B0606030504020204" pitchFamily="34" charset="0"/>
              </a:rPr>
              <a:t>Ιστοσελίδα μαθήματος</a:t>
            </a:r>
            <a:r>
              <a:rPr lang="el-GR" sz="1600" b="0" i="0" dirty="0">
                <a:solidFill>
                  <a:srgbClr val="000000"/>
                </a:solidFill>
                <a:effectLst/>
                <a:latin typeface="Open Sans" panose="020B0606030504020204" pitchFamily="34" charset="0"/>
              </a:rPr>
              <a:t>: </a:t>
            </a:r>
            <a:r>
              <a:rPr lang="el-GR" sz="1600" b="0" i="0" u="none" strike="noStrike" dirty="0">
                <a:solidFill>
                  <a:srgbClr val="2C5454"/>
                </a:solidFill>
                <a:effectLst/>
                <a:latin typeface="Open Sans" panose="020B0606030504020204" pitchFamily="34" charset="0"/>
                <a:hlinkClick r:id="rId3"/>
              </a:rPr>
              <a:t>https://eclass.uoa.gr/courses/PHYS182</a:t>
            </a:r>
            <a:endParaRPr lang="el-GR" sz="1600" b="0" i="0" dirty="0">
              <a:solidFill>
                <a:srgbClr val="000000"/>
              </a:solidFill>
              <a:effectLst/>
              <a:latin typeface="Open Sans" panose="020B0606030504020204" pitchFamily="34" charset="0"/>
            </a:endParaRPr>
          </a:p>
          <a:p>
            <a:pPr algn="just"/>
            <a:r>
              <a:rPr lang="el-GR" sz="1600" b="1" i="0" dirty="0">
                <a:solidFill>
                  <a:srgbClr val="000000"/>
                </a:solidFill>
                <a:effectLst/>
                <a:latin typeface="Open Sans" panose="020B0606030504020204" pitchFamily="34" charset="0"/>
              </a:rPr>
              <a:t>Περιεχόμενο μαθήματος</a:t>
            </a:r>
            <a:endParaRPr lang="el-GR" sz="1600" b="0" i="0" dirty="0">
              <a:solidFill>
                <a:srgbClr val="000000"/>
              </a:solidFill>
              <a:effectLst/>
              <a:latin typeface="Open Sans" panose="020B0606030504020204" pitchFamily="34" charset="0"/>
            </a:endParaRP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Ημιαγωγοί σε ισορροπία.</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Φαινόμενα μεταφοράς.</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Επιπλέον φορείς σε κατάσταση μη ισορροπίας στους ημιαγωγούς.</a:t>
            </a:r>
          </a:p>
          <a:p>
            <a:pPr algn="just">
              <a:buFont typeface="Arial" panose="020B0604020202020204" pitchFamily="34" charset="0"/>
              <a:buChar char="•"/>
            </a:pPr>
            <a:r>
              <a:rPr lang="el-GR" sz="1600" b="0" i="0" u="none" strike="noStrike" dirty="0" err="1">
                <a:solidFill>
                  <a:srgbClr val="333333"/>
                </a:solidFill>
                <a:effectLst/>
                <a:latin typeface="Open Sans" panose="020B0606030504020204" pitchFamily="34" charset="0"/>
              </a:rPr>
              <a:t>Eπαφή</a:t>
            </a:r>
            <a:r>
              <a:rPr lang="el-GR" sz="1600" b="0" i="0" u="none" strike="noStrike" dirty="0">
                <a:solidFill>
                  <a:srgbClr val="333333"/>
                </a:solidFill>
                <a:effectLst/>
                <a:latin typeface="Open Sans" panose="020B0606030504020204" pitchFamily="34" charset="0"/>
              </a:rPr>
              <a:t> p-n.</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Επαφή μετάλλου – ημιαγωγού: Ωμική, </a:t>
            </a:r>
            <a:r>
              <a:rPr lang="el-GR" sz="1600" b="0" i="0" u="none" strike="noStrike" dirty="0" err="1">
                <a:solidFill>
                  <a:srgbClr val="333333"/>
                </a:solidFill>
                <a:effectLst/>
                <a:latin typeface="Open Sans" panose="020B0606030504020204" pitchFamily="34" charset="0"/>
              </a:rPr>
              <a:t>Schottky</a:t>
            </a:r>
            <a:r>
              <a:rPr lang="el-GR" sz="1600" b="0" i="0" u="none" strike="noStrike" dirty="0">
                <a:solidFill>
                  <a:srgbClr val="333333"/>
                </a:solidFill>
                <a:effectLst/>
                <a:latin typeface="Open Sans" panose="020B0606030504020204" pitchFamily="34" charset="0"/>
              </a:rPr>
              <a:t>.</a:t>
            </a:r>
          </a:p>
          <a:p>
            <a:pPr algn="just">
              <a:buFont typeface="Arial" panose="020B0604020202020204" pitchFamily="34" charset="0"/>
              <a:buChar char="•"/>
            </a:pPr>
            <a:r>
              <a:rPr lang="el-GR" sz="1600" b="0" i="0" u="none" strike="noStrike" dirty="0" err="1">
                <a:solidFill>
                  <a:srgbClr val="333333"/>
                </a:solidFill>
                <a:effectLst/>
                <a:latin typeface="Open Sans" panose="020B0606030504020204" pitchFamily="34" charset="0"/>
              </a:rPr>
              <a:t>Ετεροεπαφές</a:t>
            </a:r>
            <a:r>
              <a:rPr lang="el-GR" sz="1600" b="0" i="0" u="none" strike="noStrike" dirty="0">
                <a:solidFill>
                  <a:srgbClr val="333333"/>
                </a:solidFill>
                <a:effectLst/>
                <a:latin typeface="Open Sans" panose="020B0606030504020204" pitchFamily="34" charset="0"/>
              </a:rPr>
              <a:t>: Κβαντικό πηγάδι και τρόποι δημιουργίας του.</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Επαφή ΜΙS και MOS.</a:t>
            </a:r>
          </a:p>
          <a:p>
            <a:pPr algn="just">
              <a:buFont typeface="Arial" panose="020B0604020202020204" pitchFamily="34" charset="0"/>
              <a:buChar char="•"/>
            </a:pPr>
            <a:r>
              <a:rPr lang="el-GR" sz="1600" b="0" i="0" u="none" strike="noStrike" dirty="0">
                <a:solidFill>
                  <a:srgbClr val="333333"/>
                </a:solidFill>
                <a:effectLst/>
                <a:latin typeface="Open Sans" panose="020B0606030504020204" pitchFamily="34" charset="0"/>
              </a:rPr>
              <a:t>Τρανζίστορ επίδρασης πεδίου (JFET, MESFET).</a:t>
            </a:r>
          </a:p>
          <a:p>
            <a:pPr algn="just">
              <a:buFont typeface="Arial" panose="020B0604020202020204" pitchFamily="34" charset="0"/>
              <a:buChar char="•"/>
            </a:pPr>
            <a:r>
              <a:rPr lang="el-GR" sz="1600" b="0" i="0" u="none" strike="noStrike" dirty="0" err="1">
                <a:solidFill>
                  <a:srgbClr val="333333"/>
                </a:solidFill>
                <a:effectLst/>
                <a:latin typeface="Open Sans" panose="020B0606030504020204" pitchFamily="34" charset="0"/>
              </a:rPr>
              <a:t>Tρανζίστορ</a:t>
            </a:r>
            <a:r>
              <a:rPr lang="el-GR" sz="1600" b="0" i="0" u="none" strike="noStrike" dirty="0">
                <a:solidFill>
                  <a:srgbClr val="333333"/>
                </a:solidFill>
                <a:effectLst/>
                <a:latin typeface="Open Sans" panose="020B0606030504020204" pitchFamily="34" charset="0"/>
              </a:rPr>
              <a:t> MOSFET.</a:t>
            </a:r>
          </a:p>
        </p:txBody>
      </p:sp>
      <p:sp>
        <p:nvSpPr>
          <p:cNvPr id="4" name="TextBox 3">
            <a:extLst>
              <a:ext uri="{FF2B5EF4-FFF2-40B4-BE49-F238E27FC236}">
                <a16:creationId xmlns:a16="http://schemas.microsoft.com/office/drawing/2014/main" id="{CD037DDC-0041-48BE-108C-687836D37928}"/>
              </a:ext>
            </a:extLst>
          </p:cNvPr>
          <p:cNvSpPr txBox="1"/>
          <p:nvPr/>
        </p:nvSpPr>
        <p:spPr>
          <a:xfrm>
            <a:off x="4520834" y="644946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721440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6531AF-82D9-CB17-390F-2B9636D29017}"/>
              </a:ext>
            </a:extLst>
          </p:cNvPr>
          <p:cNvSpPr txBox="1"/>
          <p:nvPr/>
        </p:nvSpPr>
        <p:spPr>
          <a:xfrm>
            <a:off x="134644" y="95045"/>
            <a:ext cx="11520487" cy="400110"/>
          </a:xfrm>
          <a:prstGeom prst="rect">
            <a:avLst/>
          </a:prstGeom>
          <a:noFill/>
        </p:spPr>
        <p:txBody>
          <a:bodyPr wrap="square" rtlCol="0">
            <a:spAutoFit/>
          </a:bodyPr>
          <a:lstStyle/>
          <a:p>
            <a:pPr algn="ctr"/>
            <a:r>
              <a:rPr lang="el-GR" sz="2000" b="1" dirty="0">
                <a:solidFill>
                  <a:schemeClr val="bg1"/>
                </a:solidFill>
                <a:highlight>
                  <a:srgbClr val="808080"/>
                </a:highlight>
              </a:rPr>
              <a:t>ΜΑΘΗΜΑΤΑ  ΕΛΕΥΘΕΡΗΣ ΕΠΙΛΟΓΗΣ</a:t>
            </a:r>
          </a:p>
        </p:txBody>
      </p:sp>
      <p:sp>
        <p:nvSpPr>
          <p:cNvPr id="3" name="TextBox 2">
            <a:extLst>
              <a:ext uri="{FF2B5EF4-FFF2-40B4-BE49-F238E27FC236}">
                <a16:creationId xmlns:a16="http://schemas.microsoft.com/office/drawing/2014/main" id="{902A4FD4-A4AF-BD6F-3D49-9D624A1BE6AE}"/>
              </a:ext>
            </a:extLst>
          </p:cNvPr>
          <p:cNvSpPr txBox="1"/>
          <p:nvPr/>
        </p:nvSpPr>
        <p:spPr>
          <a:xfrm>
            <a:off x="487815" y="659712"/>
            <a:ext cx="11416459" cy="5632311"/>
          </a:xfrm>
          <a:prstGeom prst="rect">
            <a:avLst/>
          </a:prstGeom>
          <a:noFill/>
        </p:spPr>
        <p:txBody>
          <a:bodyPr wrap="none" rtlCol="0">
            <a:spAutoFit/>
          </a:bodyPr>
          <a:lstStyle/>
          <a:p>
            <a:pPr marL="285750" indent="-285750">
              <a:buFont typeface="Arial" panose="020B0604020202020204" pitchFamily="34" charset="0"/>
              <a:buChar char="•"/>
            </a:pPr>
            <a:r>
              <a:rPr lang="el-GR" b="1" dirty="0">
                <a:solidFill>
                  <a:srgbClr val="FF0000"/>
                </a:solidFill>
              </a:rPr>
              <a:t>Οι φοιτητές για την απόκτηση του πτυχίου τους μπορούν να πάρουν 3 μαθήματα ελεύθερης επιλογής από το </a:t>
            </a:r>
          </a:p>
          <a:p>
            <a:r>
              <a:rPr lang="el-GR" b="1" dirty="0">
                <a:solidFill>
                  <a:srgbClr val="FF0000"/>
                </a:solidFill>
              </a:rPr>
              <a:t>     Φυσικό Τμήμα ή άλλα τμήματα του ΕΚΠΑ</a:t>
            </a:r>
          </a:p>
          <a:p>
            <a:pPr marL="285750" indent="-285750">
              <a:buFont typeface="Arial" panose="020B0604020202020204" pitchFamily="34" charset="0"/>
              <a:buChar char="•"/>
            </a:pPr>
            <a:r>
              <a:rPr lang="el-GR" b="1" dirty="0">
                <a:solidFill>
                  <a:srgbClr val="FF0000"/>
                </a:solidFill>
              </a:rPr>
              <a:t> Τα μαθήματα ελεύθερης επιλογής παρατίθενται στους πιο κάτω πίνακες ανά τμήμα</a:t>
            </a:r>
          </a:p>
          <a:p>
            <a:endParaRPr lang="el-GR" b="1" dirty="0">
              <a:solidFill>
                <a:srgbClr val="FF0000"/>
              </a:solidFill>
            </a:endParaRPr>
          </a:p>
          <a:p>
            <a:endParaRPr lang="el-GR" b="1" dirty="0">
              <a:solidFill>
                <a:srgbClr val="FF0000"/>
              </a:solidFill>
            </a:endParaRPr>
          </a:p>
          <a:p>
            <a:endParaRPr lang="el-GR" b="1" dirty="0">
              <a:solidFill>
                <a:srgbClr val="FF0000"/>
              </a:solidFill>
            </a:endParaRPr>
          </a:p>
          <a:p>
            <a:endParaRPr lang="el-GR" b="1" dirty="0">
              <a:solidFill>
                <a:srgbClr val="FF0000"/>
              </a:solidFill>
            </a:endParaRPr>
          </a:p>
          <a:p>
            <a:endParaRPr lang="el-GR" b="1" dirty="0">
              <a:solidFill>
                <a:srgbClr val="FF0000"/>
              </a:solidFill>
            </a:endParaRPr>
          </a:p>
          <a:p>
            <a:endParaRPr lang="el-GR" b="1" dirty="0">
              <a:solidFill>
                <a:srgbClr val="FF0000"/>
              </a:solidFill>
            </a:endParaRPr>
          </a:p>
          <a:p>
            <a:endParaRPr lang="el-GR" b="1" dirty="0">
              <a:solidFill>
                <a:srgbClr val="FF0000"/>
              </a:solidFill>
            </a:endParaRPr>
          </a:p>
          <a:p>
            <a:endParaRPr lang="el-GR" b="1" dirty="0">
              <a:solidFill>
                <a:srgbClr val="FF0000"/>
              </a:solidFill>
            </a:endParaRPr>
          </a:p>
          <a:p>
            <a:endParaRPr lang="el-GR" b="1" dirty="0">
              <a:solidFill>
                <a:srgbClr val="FF0000"/>
              </a:solidFill>
            </a:endParaRPr>
          </a:p>
          <a:p>
            <a:endParaRPr lang="el-GR" b="1" dirty="0">
              <a:solidFill>
                <a:srgbClr val="FF0000"/>
              </a:solidFill>
            </a:endParaRPr>
          </a:p>
          <a:p>
            <a:endParaRPr lang="el-GR" b="1" dirty="0">
              <a:solidFill>
                <a:srgbClr val="FF0000"/>
              </a:solidFill>
            </a:endParaRPr>
          </a:p>
          <a:p>
            <a:endParaRPr lang="el-GR" b="1" dirty="0">
              <a:solidFill>
                <a:srgbClr val="FF0000"/>
              </a:solidFill>
            </a:endParaRPr>
          </a:p>
          <a:p>
            <a:endParaRPr lang="el-GR" b="1" dirty="0">
              <a:solidFill>
                <a:srgbClr val="FF0000"/>
              </a:solidFill>
            </a:endParaRPr>
          </a:p>
          <a:p>
            <a:pPr marL="342900" indent="-342900">
              <a:buFont typeface="+mj-lt"/>
              <a:buAutoNum type="arabicPeriod"/>
            </a:pPr>
            <a:endParaRPr lang="el-GR" b="1" dirty="0">
              <a:solidFill>
                <a:srgbClr val="FF0000"/>
              </a:solidFill>
            </a:endParaRPr>
          </a:p>
          <a:p>
            <a:pPr marL="342900" indent="-342900">
              <a:buFont typeface="+mj-lt"/>
              <a:buAutoNum type="arabicPeriod"/>
            </a:pPr>
            <a:endParaRPr lang="el-GR" b="1" dirty="0">
              <a:solidFill>
                <a:srgbClr val="FF0000"/>
              </a:solidFill>
            </a:endParaRPr>
          </a:p>
          <a:p>
            <a:pPr marL="342900" indent="-342900">
              <a:buFont typeface="+mj-lt"/>
              <a:buAutoNum type="arabicPeriod"/>
            </a:pPr>
            <a:endParaRPr lang="el-GR" b="1" dirty="0">
              <a:solidFill>
                <a:srgbClr val="FF0000"/>
              </a:solidFill>
            </a:endParaRPr>
          </a:p>
          <a:p>
            <a:pPr marL="342900" indent="-342900">
              <a:buFont typeface="+mj-lt"/>
              <a:buAutoNum type="arabicPeriod"/>
            </a:pPr>
            <a:endParaRPr lang="el-GR" b="1" dirty="0">
              <a:solidFill>
                <a:srgbClr val="FF0000"/>
              </a:solidFill>
            </a:endParaRPr>
          </a:p>
        </p:txBody>
      </p:sp>
      <p:graphicFrame>
        <p:nvGraphicFramePr>
          <p:cNvPr id="4" name="Πίνακας 3">
            <a:extLst>
              <a:ext uri="{FF2B5EF4-FFF2-40B4-BE49-F238E27FC236}">
                <a16:creationId xmlns:a16="http://schemas.microsoft.com/office/drawing/2014/main" id="{3E8D0E87-42A0-B572-5638-20DB4DBB0720}"/>
              </a:ext>
            </a:extLst>
          </p:cNvPr>
          <p:cNvGraphicFramePr>
            <a:graphicFrameLocks noGrp="1"/>
          </p:cNvGraphicFramePr>
          <p:nvPr>
            <p:extLst>
              <p:ext uri="{D42A27DB-BD31-4B8C-83A1-F6EECF244321}">
                <p14:modId xmlns:p14="http://schemas.microsoft.com/office/powerpoint/2010/main" val="3741797663"/>
              </p:ext>
            </p:extLst>
          </p:nvPr>
        </p:nvGraphicFramePr>
        <p:xfrm>
          <a:off x="2209070" y="1950752"/>
          <a:ext cx="7151928" cy="4050848"/>
        </p:xfrm>
        <a:graphic>
          <a:graphicData uri="http://schemas.openxmlformats.org/drawingml/2006/table">
            <a:tbl>
              <a:tblPr/>
              <a:tblGrid>
                <a:gridCol w="1787982">
                  <a:extLst>
                    <a:ext uri="{9D8B030D-6E8A-4147-A177-3AD203B41FA5}">
                      <a16:colId xmlns:a16="http://schemas.microsoft.com/office/drawing/2014/main" val="4075277351"/>
                    </a:ext>
                  </a:extLst>
                </a:gridCol>
                <a:gridCol w="1787982">
                  <a:extLst>
                    <a:ext uri="{9D8B030D-6E8A-4147-A177-3AD203B41FA5}">
                      <a16:colId xmlns:a16="http://schemas.microsoft.com/office/drawing/2014/main" val="3176532943"/>
                    </a:ext>
                  </a:extLst>
                </a:gridCol>
                <a:gridCol w="1787982">
                  <a:extLst>
                    <a:ext uri="{9D8B030D-6E8A-4147-A177-3AD203B41FA5}">
                      <a16:colId xmlns:a16="http://schemas.microsoft.com/office/drawing/2014/main" val="749812627"/>
                    </a:ext>
                  </a:extLst>
                </a:gridCol>
                <a:gridCol w="1787982">
                  <a:extLst>
                    <a:ext uri="{9D8B030D-6E8A-4147-A177-3AD203B41FA5}">
                      <a16:colId xmlns:a16="http://schemas.microsoft.com/office/drawing/2014/main" val="219156177"/>
                    </a:ext>
                  </a:extLst>
                </a:gridCol>
              </a:tblGrid>
              <a:tr h="325493">
                <a:tc gridSpan="2">
                  <a:txBody>
                    <a:bodyPr/>
                    <a:lstStyle/>
                    <a:p>
                      <a:pPr algn="ctr"/>
                      <a:r>
                        <a:rPr lang="el-GR" sz="1300" b="1" i="1" cap="all" dirty="0">
                          <a:effectLst/>
                        </a:rPr>
                        <a:t>ΜΑΘΗΜΑΤΑ ΕΛΕΥΘΕΡΗΣ ΕΠΙΛΟΓΗΣ</a:t>
                      </a:r>
                      <a:endParaRPr lang="el-GR" sz="1300" b="1" cap="all" dirty="0">
                        <a:effectLst/>
                      </a:endParaRP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9BA17B"/>
                    </a:solidFill>
                  </a:tcPr>
                </a:tc>
                <a:tc hMerge="1">
                  <a:txBody>
                    <a:bodyPr/>
                    <a:lstStyle/>
                    <a:p>
                      <a:endParaRPr lang="el-GR"/>
                    </a:p>
                  </a:txBody>
                  <a:tcPr/>
                </a:tc>
                <a:tc>
                  <a:txBody>
                    <a:bodyPr/>
                    <a:lstStyle/>
                    <a:p>
                      <a:r>
                        <a:rPr lang="el-GR" sz="1300" b="1" i="1" cap="all">
                          <a:effectLst/>
                        </a:rPr>
                        <a:t>ΩΡΕΣ/ΕΒΔ</a:t>
                      </a:r>
                      <a:endParaRPr lang="el-GR" sz="1300" b="1" cap="all">
                        <a:effectLst/>
                      </a:endParaRP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9BA17B"/>
                    </a:solidFill>
                  </a:tcPr>
                </a:tc>
                <a:tc>
                  <a:txBody>
                    <a:bodyPr/>
                    <a:lstStyle/>
                    <a:p>
                      <a:r>
                        <a:rPr lang="en-US" sz="1300" b="1" i="1">
                          <a:effectLst/>
                        </a:rPr>
                        <a:t>ECTS</a:t>
                      </a:r>
                      <a:endParaRPr lang="en-US" sz="1300" b="0">
                        <a:effectLst/>
                      </a:endParaRPr>
                    </a:p>
                  </a:txBody>
                  <a:tcPr marL="63858" marR="63858" marT="79823" marB="79823" anchor="ctr">
                    <a:lnL w="7620" cap="flat" cmpd="sng" algn="ctr">
                      <a:solidFill>
                        <a:srgbClr val="DBDBDB"/>
                      </a:solidFill>
                      <a:prstDash val="solid"/>
                      <a:round/>
                      <a:headEnd type="none" w="med" len="med"/>
                      <a:tailEnd type="none" w="med" len="med"/>
                    </a:lnL>
                    <a:lnR>
                      <a:noFill/>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9BA17B"/>
                    </a:solidFill>
                  </a:tcPr>
                </a:tc>
                <a:extLst>
                  <a:ext uri="{0D108BD9-81ED-4DB2-BD59-A6C34878D82A}">
                    <a16:rowId xmlns:a16="http://schemas.microsoft.com/office/drawing/2014/main" val="3067201564"/>
                  </a:ext>
                </a:extLst>
              </a:tr>
              <a:tr h="351222">
                <a:tc gridSpan="4">
                  <a:txBody>
                    <a:bodyPr/>
                    <a:lstStyle/>
                    <a:p>
                      <a:pPr algn="l"/>
                      <a:r>
                        <a:rPr lang="el-GR" sz="1300" b="1">
                          <a:effectLst/>
                        </a:rPr>
                        <a:t>Από το Τμήμα Φυσικής</a:t>
                      </a:r>
                      <a:endParaRPr lang="el-GR" sz="1300" b="0">
                        <a:effectLst/>
                      </a:endParaRPr>
                    </a:p>
                  </a:txBody>
                  <a:tcPr marL="63858" marR="63858" marT="79823" marB="79823" anchor="ctr">
                    <a:lnL w="7620" cap="flat" cmpd="sng" algn="ctr">
                      <a:solidFill>
                        <a:srgbClr val="DBDBDB"/>
                      </a:solidFill>
                      <a:prstDash val="solid"/>
                      <a:round/>
                      <a:headEnd type="none" w="med" len="med"/>
                      <a:tailEnd type="none" w="med" len="med"/>
                    </a:lnL>
                    <a:lnR>
                      <a:noFill/>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CCCFBB"/>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3308978468"/>
                  </a:ext>
                </a:extLst>
              </a:tr>
              <a:tr h="542797">
                <a:tc>
                  <a:txBody>
                    <a:bodyPr/>
                    <a:lstStyle/>
                    <a:p>
                      <a:pPr algn="ctr"/>
                      <a:r>
                        <a:rPr lang="el-GR" sz="1300" b="1" cap="all">
                          <a:effectLst/>
                        </a:rPr>
                        <a:t>10ΕΛΕ01</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r>
                        <a:rPr lang="el-GR" sz="1300" b="1" cap="all">
                          <a:effectLst/>
                        </a:rPr>
                        <a:t>ΑΤΟΜΙΚΗ ΚΑΙ ΜΟΡΙΑΚΗ ΦΥΣΙΚΗ</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300" b="1" cap="all">
                          <a:effectLst/>
                        </a:rPr>
                        <a:t>4</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300" b="1">
                          <a:effectLst/>
                        </a:rPr>
                        <a:t>6</a:t>
                      </a:r>
                      <a:endParaRPr lang="el-GR" sz="1300" b="0">
                        <a:effectLst/>
                      </a:endParaRPr>
                    </a:p>
                  </a:txBody>
                  <a:tcPr marL="63858" marR="63858" marT="79823" marB="79823" anchor="ctr">
                    <a:lnL w="7620" cap="flat" cmpd="sng" algn="ctr">
                      <a:solidFill>
                        <a:srgbClr val="DBDBDB"/>
                      </a:solidFill>
                      <a:prstDash val="solid"/>
                      <a:round/>
                      <a:headEnd type="none" w="med" len="med"/>
                      <a:tailEnd type="none" w="med" len="med"/>
                    </a:lnL>
                    <a:lnR>
                      <a:noFill/>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extLst>
                  <a:ext uri="{0D108BD9-81ED-4DB2-BD59-A6C34878D82A}">
                    <a16:rowId xmlns:a16="http://schemas.microsoft.com/office/drawing/2014/main" val="208275857"/>
                  </a:ext>
                </a:extLst>
              </a:tr>
              <a:tr h="542797">
                <a:tc>
                  <a:txBody>
                    <a:bodyPr/>
                    <a:lstStyle/>
                    <a:p>
                      <a:pPr algn="ctr"/>
                      <a:r>
                        <a:rPr lang="el-GR" sz="1300" b="1" cap="all">
                          <a:effectLst/>
                        </a:rPr>
                        <a:t>10ΕΛΕ02</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r>
                        <a:rPr lang="el-GR" sz="1300" b="1" cap="all">
                          <a:effectLst/>
                        </a:rPr>
                        <a:t>ΣΤΟΧΑΣΤΙΚΕΣ ΔΙΕΡΓΑΣΙΕΣ ΣΤΗ ΦΥΣΙΚΗ</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300" b="1" cap="all">
                          <a:effectLst/>
                        </a:rPr>
                        <a:t>4</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300" b="1">
                          <a:effectLst/>
                        </a:rPr>
                        <a:t>6</a:t>
                      </a:r>
                      <a:endParaRPr lang="el-GR" sz="1300" b="0">
                        <a:effectLst/>
                      </a:endParaRPr>
                    </a:p>
                  </a:txBody>
                  <a:tcPr marL="63858" marR="63858" marT="79823" marB="79823" anchor="ctr">
                    <a:lnL w="7620" cap="flat" cmpd="sng" algn="ctr">
                      <a:solidFill>
                        <a:srgbClr val="DBDBDB"/>
                      </a:solidFill>
                      <a:prstDash val="solid"/>
                      <a:round/>
                      <a:headEnd type="none" w="med" len="med"/>
                      <a:tailEnd type="none" w="med" len="med"/>
                    </a:lnL>
                    <a:lnR>
                      <a:noFill/>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extLst>
                  <a:ext uri="{0D108BD9-81ED-4DB2-BD59-A6C34878D82A}">
                    <a16:rowId xmlns:a16="http://schemas.microsoft.com/office/drawing/2014/main" val="1077183787"/>
                  </a:ext>
                </a:extLst>
              </a:tr>
              <a:tr h="542797">
                <a:tc>
                  <a:txBody>
                    <a:bodyPr/>
                    <a:lstStyle/>
                    <a:p>
                      <a:pPr algn="ctr"/>
                      <a:r>
                        <a:rPr lang="el-GR" sz="1300" b="1" cap="all">
                          <a:effectLst/>
                        </a:rPr>
                        <a:t>10ΕΛΕ03</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r>
                        <a:rPr lang="el-GR" sz="1300" b="1" cap="all">
                          <a:effectLst/>
                        </a:rPr>
                        <a:t>ΟΠΤΙΚΗ ΚΑΙ ΕΦΑΡΜΟΓΕΣ</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300" b="1" cap="all">
                          <a:effectLst/>
                        </a:rPr>
                        <a:t>4</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300" b="1">
                          <a:effectLst/>
                        </a:rPr>
                        <a:t>6</a:t>
                      </a:r>
                      <a:endParaRPr lang="el-GR" sz="1300" b="0">
                        <a:effectLst/>
                      </a:endParaRPr>
                    </a:p>
                  </a:txBody>
                  <a:tcPr marL="63858" marR="63858" marT="79823" marB="79823" anchor="ctr">
                    <a:lnL w="7620" cap="flat" cmpd="sng" algn="ctr">
                      <a:solidFill>
                        <a:srgbClr val="DBDBDB"/>
                      </a:solidFill>
                      <a:prstDash val="solid"/>
                      <a:round/>
                      <a:headEnd type="none" w="med" len="med"/>
                      <a:tailEnd type="none" w="med" len="med"/>
                    </a:lnL>
                    <a:lnR>
                      <a:noFill/>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extLst>
                  <a:ext uri="{0D108BD9-81ED-4DB2-BD59-A6C34878D82A}">
                    <a16:rowId xmlns:a16="http://schemas.microsoft.com/office/drawing/2014/main" val="3403484492"/>
                  </a:ext>
                </a:extLst>
              </a:tr>
              <a:tr h="542797">
                <a:tc>
                  <a:txBody>
                    <a:bodyPr/>
                    <a:lstStyle/>
                    <a:p>
                      <a:pPr algn="ctr"/>
                      <a:r>
                        <a:rPr lang="el-GR" sz="1300" b="1" cap="all">
                          <a:effectLst/>
                        </a:rPr>
                        <a:t>10ΕΛΕ04</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r>
                        <a:rPr lang="el-GR" sz="1300" b="1" cap="all">
                          <a:effectLst/>
                        </a:rPr>
                        <a:t>ΘΕΩΡΙΑ ΟΜΑΔΩΝ ΚΑΙ ΕΦΑΡΜΟΓΕΣ</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300" b="1" cap="all">
                          <a:effectLst/>
                        </a:rPr>
                        <a:t>4</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300" b="1">
                          <a:effectLst/>
                        </a:rPr>
                        <a:t>6</a:t>
                      </a:r>
                      <a:endParaRPr lang="el-GR" sz="1300" b="0">
                        <a:effectLst/>
                      </a:endParaRPr>
                    </a:p>
                  </a:txBody>
                  <a:tcPr marL="63858" marR="63858" marT="79823" marB="79823" anchor="ctr">
                    <a:lnL w="7620" cap="flat" cmpd="sng" algn="ctr">
                      <a:solidFill>
                        <a:srgbClr val="DBDBDB"/>
                      </a:solidFill>
                      <a:prstDash val="solid"/>
                      <a:round/>
                      <a:headEnd type="none" w="med" len="med"/>
                      <a:tailEnd type="none" w="med" len="med"/>
                    </a:lnL>
                    <a:lnR>
                      <a:noFill/>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extLst>
                  <a:ext uri="{0D108BD9-81ED-4DB2-BD59-A6C34878D82A}">
                    <a16:rowId xmlns:a16="http://schemas.microsoft.com/office/drawing/2014/main" val="1517039648"/>
                  </a:ext>
                </a:extLst>
              </a:tr>
              <a:tr h="542797">
                <a:tc>
                  <a:txBody>
                    <a:bodyPr/>
                    <a:lstStyle/>
                    <a:p>
                      <a:pPr algn="ctr"/>
                      <a:r>
                        <a:rPr lang="el-GR" sz="1300" b="1" cap="all" dirty="0">
                          <a:solidFill>
                            <a:schemeClr val="tx1"/>
                          </a:solidFill>
                          <a:effectLst/>
                        </a:rPr>
                        <a:t>10ΕΛΕ05</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r>
                        <a:rPr lang="el-GR" sz="1300" b="1" cap="all" dirty="0">
                          <a:solidFill>
                            <a:schemeClr val="tx1"/>
                          </a:solidFill>
                          <a:effectLst/>
                        </a:rPr>
                        <a:t>ΚΑΤΑΣΤΑΣΕΙΣ ΚΑΙ ΙΔΙΟΤΗΤΕΣ ΤΗΣ ΥΛΗΣ</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300" b="1" cap="all">
                          <a:effectLst/>
                        </a:rPr>
                        <a:t>4</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300" b="1">
                          <a:effectLst/>
                        </a:rPr>
                        <a:t>6</a:t>
                      </a:r>
                      <a:endParaRPr lang="el-GR" sz="1300" b="0">
                        <a:effectLst/>
                      </a:endParaRPr>
                    </a:p>
                  </a:txBody>
                  <a:tcPr marL="63858" marR="63858" marT="79823" marB="79823" anchor="ctr">
                    <a:lnL w="7620" cap="flat" cmpd="sng" algn="ctr">
                      <a:solidFill>
                        <a:srgbClr val="DBDBDB"/>
                      </a:solidFill>
                      <a:prstDash val="solid"/>
                      <a:round/>
                      <a:headEnd type="none" w="med" len="med"/>
                      <a:tailEnd type="none" w="med" len="med"/>
                    </a:lnL>
                    <a:lnR>
                      <a:noFill/>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extLst>
                  <a:ext uri="{0D108BD9-81ED-4DB2-BD59-A6C34878D82A}">
                    <a16:rowId xmlns:a16="http://schemas.microsoft.com/office/drawing/2014/main" val="3638640487"/>
                  </a:ext>
                </a:extLst>
              </a:tr>
              <a:tr h="542797">
                <a:tc>
                  <a:txBody>
                    <a:bodyPr/>
                    <a:lstStyle/>
                    <a:p>
                      <a:pPr algn="ctr"/>
                      <a:r>
                        <a:rPr lang="el-GR" sz="1300" b="1" cap="all">
                          <a:effectLst/>
                        </a:rPr>
                        <a:t>10ΕΛΕ06</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r>
                        <a:rPr lang="el-GR" sz="1300" b="1" cap="all">
                          <a:effectLst/>
                        </a:rPr>
                        <a:t>ΜΗ ΓΡΑΜΜΙΚΑ ΔΥΝΑΜΙΚΑ ΣΥΣΤΗΜΑΤΑ</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300" b="1" cap="all">
                          <a:effectLst/>
                        </a:rPr>
                        <a:t>4</a:t>
                      </a:r>
                    </a:p>
                  </a:txBody>
                  <a:tcPr marL="63858" marR="63858" marT="79823" marB="79823" anchor="ctr">
                    <a:lnL w="7620" cap="flat" cmpd="sng" algn="ctr">
                      <a:solidFill>
                        <a:srgbClr val="DBDBDB"/>
                      </a:solidFill>
                      <a:prstDash val="solid"/>
                      <a:round/>
                      <a:headEnd type="none" w="med" len="med"/>
                      <a:tailEnd type="none" w="med" len="med"/>
                    </a:lnL>
                    <a:lnR w="7620" cap="flat" cmpd="sng" algn="ctr">
                      <a:solidFill>
                        <a:srgbClr val="DBDBDB"/>
                      </a:solidFill>
                      <a:prstDash val="solid"/>
                      <a:round/>
                      <a:headEnd type="none" w="med" len="med"/>
                      <a:tailEnd type="none" w="med" len="med"/>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300" b="1" dirty="0">
                          <a:effectLst/>
                        </a:rPr>
                        <a:t>6</a:t>
                      </a:r>
                      <a:endParaRPr lang="el-GR" sz="1300" b="0" dirty="0">
                        <a:effectLst/>
                      </a:endParaRPr>
                    </a:p>
                  </a:txBody>
                  <a:tcPr marL="63858" marR="63858" marT="79823" marB="79823" anchor="ctr">
                    <a:lnL w="7620" cap="flat" cmpd="sng" algn="ctr">
                      <a:solidFill>
                        <a:srgbClr val="DBDBDB"/>
                      </a:solidFill>
                      <a:prstDash val="solid"/>
                      <a:round/>
                      <a:headEnd type="none" w="med" len="med"/>
                      <a:tailEnd type="none" w="med" len="med"/>
                    </a:lnL>
                    <a:lnR>
                      <a:noFill/>
                    </a:lnR>
                    <a:lnT w="7620" cap="flat" cmpd="sng" algn="ctr">
                      <a:solidFill>
                        <a:srgbClr val="DBDBDB"/>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extLst>
                  <a:ext uri="{0D108BD9-81ED-4DB2-BD59-A6C34878D82A}">
                    <a16:rowId xmlns:a16="http://schemas.microsoft.com/office/drawing/2014/main" val="2683256183"/>
                  </a:ext>
                </a:extLst>
              </a:tr>
            </a:tbl>
          </a:graphicData>
        </a:graphic>
      </p:graphicFrame>
      <p:sp>
        <p:nvSpPr>
          <p:cNvPr id="5" name="TextBox 4">
            <a:extLst>
              <a:ext uri="{FF2B5EF4-FFF2-40B4-BE49-F238E27FC236}">
                <a16:creationId xmlns:a16="http://schemas.microsoft.com/office/drawing/2014/main" id="{332D9531-7431-633B-6633-9EE0FFCF5D96}"/>
              </a:ext>
            </a:extLst>
          </p:cNvPr>
          <p:cNvSpPr txBox="1"/>
          <p:nvPr/>
        </p:nvSpPr>
        <p:spPr>
          <a:xfrm>
            <a:off x="4927107"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1293439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BBBD0A-0AB9-6FD2-DC3F-D408B293D8A9}"/>
              </a:ext>
            </a:extLst>
          </p:cNvPr>
          <p:cNvSpPr txBox="1"/>
          <p:nvPr/>
        </p:nvSpPr>
        <p:spPr>
          <a:xfrm>
            <a:off x="0" y="1624777"/>
            <a:ext cx="11520487" cy="400110"/>
          </a:xfrm>
          <a:prstGeom prst="rect">
            <a:avLst/>
          </a:prstGeom>
          <a:noFill/>
        </p:spPr>
        <p:txBody>
          <a:bodyPr wrap="square" rtlCol="0">
            <a:spAutoFit/>
          </a:bodyPr>
          <a:lstStyle/>
          <a:p>
            <a:pPr algn="ctr"/>
            <a:r>
              <a:rPr lang="el-GR" sz="2000" b="1" dirty="0">
                <a:solidFill>
                  <a:schemeClr val="bg1"/>
                </a:solidFill>
                <a:highlight>
                  <a:srgbClr val="808080"/>
                </a:highlight>
              </a:rPr>
              <a:t>ΠΤΥΧΙΑΚΗ ΕΡΓΑΣΙΑ</a:t>
            </a:r>
          </a:p>
        </p:txBody>
      </p:sp>
      <p:sp>
        <p:nvSpPr>
          <p:cNvPr id="6" name="TextBox 5">
            <a:extLst>
              <a:ext uri="{FF2B5EF4-FFF2-40B4-BE49-F238E27FC236}">
                <a16:creationId xmlns:a16="http://schemas.microsoft.com/office/drawing/2014/main" id="{B570457F-A41A-E680-F845-05353D6A140C}"/>
              </a:ext>
            </a:extLst>
          </p:cNvPr>
          <p:cNvSpPr txBox="1"/>
          <p:nvPr/>
        </p:nvSpPr>
        <p:spPr>
          <a:xfrm>
            <a:off x="487814" y="2709455"/>
            <a:ext cx="11363416" cy="2523768"/>
          </a:xfrm>
          <a:prstGeom prst="rect">
            <a:avLst/>
          </a:prstGeom>
          <a:noFill/>
        </p:spPr>
        <p:txBody>
          <a:bodyPr wrap="square">
            <a:spAutoFit/>
          </a:bodyPr>
          <a:lstStyle/>
          <a:p>
            <a:r>
              <a:rPr lang="el-GR" sz="2000" dirty="0"/>
              <a:t>Πτυχιακή εργασία ή πρόσθετες εισαγωγές στις κατευθύνσεις. Κατά τα δύο τελευταία εξάμηνα (Ζ' και Η') των σπουδών προβλέπεται η δυνατότητα εκπόνησης πτυχιακής εργασίας στην κατεύθυνση που έχει επιλέξει ο φοιτητής, υπό την επίβλεψη υπεύθυνου καθηγητή, η οποία αντιστοιχεί σε 14 ECTS. Αν κάποιος φοιτητής επιλέξει να μην κάνει πτυχιακή εργασία, πρέπει να συμπληρώσει και τα 5 μαθήματα εισαγωγής στις κατευθύνσεις, με απόλυτη αντιστοιχία στα ECTS.</a:t>
            </a:r>
          </a:p>
          <a:p>
            <a:endParaRPr lang="el-GR" sz="2000" dirty="0"/>
          </a:p>
          <a:p>
            <a:r>
              <a:rPr lang="en-US" sz="2000" dirty="0">
                <a:hlinkClick r:id="rId2"/>
              </a:rPr>
              <a:t>https://eclass.uoa.gr/courses/PHYS336/</a:t>
            </a:r>
            <a:endParaRPr lang="el-GR" sz="2000" dirty="0"/>
          </a:p>
          <a:p>
            <a:endParaRPr lang="el-GR" dirty="0"/>
          </a:p>
        </p:txBody>
      </p:sp>
      <p:sp>
        <p:nvSpPr>
          <p:cNvPr id="7" name="TextBox 6">
            <a:extLst>
              <a:ext uri="{FF2B5EF4-FFF2-40B4-BE49-F238E27FC236}">
                <a16:creationId xmlns:a16="http://schemas.microsoft.com/office/drawing/2014/main" id="{5C1A3A7C-7A6F-14C0-B85E-90883288C7F7}"/>
              </a:ext>
            </a:extLst>
          </p:cNvPr>
          <p:cNvSpPr txBox="1"/>
          <p:nvPr/>
        </p:nvSpPr>
        <p:spPr>
          <a:xfrm>
            <a:off x="4272455" y="6488668"/>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1922210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D8EF3ECD-7EE6-F388-E9C9-EB34583C7FF7}"/>
              </a:ext>
            </a:extLst>
          </p:cNvPr>
          <p:cNvGraphicFramePr>
            <a:graphicFrameLocks noGrp="1"/>
          </p:cNvGraphicFramePr>
          <p:nvPr>
            <p:extLst>
              <p:ext uri="{D42A27DB-BD31-4B8C-83A1-F6EECF244321}">
                <p14:modId xmlns:p14="http://schemas.microsoft.com/office/powerpoint/2010/main" val="1482953206"/>
              </p:ext>
            </p:extLst>
          </p:nvPr>
        </p:nvGraphicFramePr>
        <p:xfrm>
          <a:off x="1464436" y="441990"/>
          <a:ext cx="8860902" cy="2880360"/>
        </p:xfrm>
        <a:graphic>
          <a:graphicData uri="http://schemas.openxmlformats.org/drawingml/2006/table">
            <a:tbl>
              <a:tblPr firstRow="1" bandRow="1">
                <a:tableStyleId>{5C22544A-7EE6-4342-B048-85BDC9FD1C3A}</a:tableStyleId>
              </a:tblPr>
              <a:tblGrid>
                <a:gridCol w="2953634">
                  <a:extLst>
                    <a:ext uri="{9D8B030D-6E8A-4147-A177-3AD203B41FA5}">
                      <a16:colId xmlns:a16="http://schemas.microsoft.com/office/drawing/2014/main" val="377576535"/>
                    </a:ext>
                  </a:extLst>
                </a:gridCol>
                <a:gridCol w="4054794">
                  <a:extLst>
                    <a:ext uri="{9D8B030D-6E8A-4147-A177-3AD203B41FA5}">
                      <a16:colId xmlns:a16="http://schemas.microsoft.com/office/drawing/2014/main" val="711920645"/>
                    </a:ext>
                  </a:extLst>
                </a:gridCol>
                <a:gridCol w="1852474">
                  <a:extLst>
                    <a:ext uri="{9D8B030D-6E8A-4147-A177-3AD203B41FA5}">
                      <a16:colId xmlns:a16="http://schemas.microsoft.com/office/drawing/2014/main" val="3135814818"/>
                    </a:ext>
                  </a:extLst>
                </a:gridCol>
              </a:tblGrid>
              <a:tr h="0">
                <a:tc gridSpan="2">
                  <a:txBody>
                    <a:bodyPr/>
                    <a:lstStyle/>
                    <a:p>
                      <a:r>
                        <a:rPr lang="el-GR" dirty="0"/>
                        <a:t>Μαθήματα που δεν </a:t>
                      </a:r>
                      <a:r>
                        <a:rPr lang="el-GR" dirty="0" err="1"/>
                        <a:t>προσμετρώνται</a:t>
                      </a:r>
                      <a:r>
                        <a:rPr lang="el-GR" dirty="0"/>
                        <a:t> για την απόκτηση πτυχίου</a:t>
                      </a:r>
                    </a:p>
                  </a:txBody>
                  <a:tcPr/>
                </a:tc>
                <a:tc hMerge="1">
                  <a:txBody>
                    <a:bodyPr/>
                    <a:lstStyle/>
                    <a:p>
                      <a:endParaRPr lang="el-GR" dirty="0"/>
                    </a:p>
                  </a:txBody>
                  <a:tcPr/>
                </a:tc>
                <a:tc>
                  <a:txBody>
                    <a:bodyPr/>
                    <a:lstStyle/>
                    <a:p>
                      <a:r>
                        <a:rPr lang="en-US" dirty="0"/>
                        <a:t>ECTS</a:t>
                      </a:r>
                      <a:endParaRPr lang="el-GR" dirty="0"/>
                    </a:p>
                  </a:txBody>
                  <a:tcPr/>
                </a:tc>
                <a:extLst>
                  <a:ext uri="{0D108BD9-81ED-4DB2-BD59-A6C34878D82A}">
                    <a16:rowId xmlns:a16="http://schemas.microsoft.com/office/drawing/2014/main" val="3673006893"/>
                  </a:ext>
                </a:extLst>
              </a:tr>
              <a:tr h="370840">
                <a:tc>
                  <a:txBody>
                    <a:bodyPr/>
                    <a:lstStyle/>
                    <a:p>
                      <a:pPr algn="ctr"/>
                      <a:r>
                        <a:rPr lang="el-GR" b="1" cap="all" dirty="0">
                          <a:effectLst/>
                        </a:rPr>
                        <a:t>10ΕΡΕ01</a:t>
                      </a:r>
                    </a:p>
                  </a:txBody>
                  <a:tcPr marT="114300" marB="114300" anchor="ctr"/>
                </a:tc>
                <a:tc>
                  <a:txBody>
                    <a:bodyPr/>
                    <a:lstStyle/>
                    <a:p>
                      <a:r>
                        <a:rPr lang="el-GR" b="1" cap="all" dirty="0">
                          <a:effectLst/>
                        </a:rPr>
                        <a:t>ΕΡΕΥΝΗΤΙΚΗ ΕΡΓΑΣΙΑ Ι</a:t>
                      </a:r>
                    </a:p>
                  </a:txBody>
                  <a:tcPr marT="114300" marB="114300" anchor="ctr"/>
                </a:tc>
                <a:tc>
                  <a:txBody>
                    <a:bodyPr/>
                    <a:lstStyle/>
                    <a:p>
                      <a:pPr algn="ctr"/>
                      <a:r>
                        <a:rPr lang="el-GR" b="1" dirty="0">
                          <a:effectLst/>
                        </a:rPr>
                        <a:t>3</a:t>
                      </a:r>
                      <a:endParaRPr lang="el-GR" b="0" dirty="0">
                        <a:effectLst/>
                      </a:endParaRPr>
                    </a:p>
                  </a:txBody>
                  <a:tcPr marT="114300" marB="114300" anchor="ctr"/>
                </a:tc>
                <a:extLst>
                  <a:ext uri="{0D108BD9-81ED-4DB2-BD59-A6C34878D82A}">
                    <a16:rowId xmlns:a16="http://schemas.microsoft.com/office/drawing/2014/main" val="2740214617"/>
                  </a:ext>
                </a:extLst>
              </a:tr>
              <a:tr h="471300">
                <a:tc>
                  <a:txBody>
                    <a:bodyPr/>
                    <a:lstStyle/>
                    <a:p>
                      <a:pPr algn="ctr"/>
                      <a:r>
                        <a:rPr lang="el-GR" b="1" cap="all" dirty="0">
                          <a:effectLst/>
                        </a:rPr>
                        <a:t>10ΕΡΕ02</a:t>
                      </a:r>
                    </a:p>
                  </a:txBody>
                  <a:tcPr marT="114300" marB="114300" anchor="ctr"/>
                </a:tc>
                <a:tc>
                  <a:txBody>
                    <a:bodyPr/>
                    <a:lstStyle/>
                    <a:p>
                      <a:r>
                        <a:rPr lang="el-GR" b="1" cap="all" dirty="0">
                          <a:effectLst/>
                        </a:rPr>
                        <a:t>ΕΡΕΥΝΗΤΙΚΗ ΕΡΓΑΣΙΑ ΙΙ</a:t>
                      </a:r>
                    </a:p>
                  </a:txBody>
                  <a:tcPr marT="114300" marB="114300" anchor="ctr"/>
                </a:tc>
                <a:tc>
                  <a:txBody>
                    <a:bodyPr/>
                    <a:lstStyle/>
                    <a:p>
                      <a:pPr algn="ctr"/>
                      <a:r>
                        <a:rPr lang="el-GR" b="1" dirty="0">
                          <a:effectLst/>
                        </a:rPr>
                        <a:t>3</a:t>
                      </a:r>
                      <a:endParaRPr lang="el-GR" b="0" dirty="0">
                        <a:effectLst/>
                      </a:endParaRPr>
                    </a:p>
                  </a:txBody>
                  <a:tcPr marT="114300" marB="114300" anchor="ctr"/>
                </a:tc>
                <a:extLst>
                  <a:ext uri="{0D108BD9-81ED-4DB2-BD59-A6C34878D82A}">
                    <a16:rowId xmlns:a16="http://schemas.microsoft.com/office/drawing/2014/main" val="4228646448"/>
                  </a:ext>
                </a:extLst>
              </a:tr>
              <a:tr h="370840">
                <a:tc>
                  <a:txBody>
                    <a:bodyPr/>
                    <a:lstStyle/>
                    <a:p>
                      <a:pPr algn="ctr"/>
                      <a:r>
                        <a:rPr lang="el-GR" b="1" cap="all" dirty="0">
                          <a:effectLst/>
                        </a:rPr>
                        <a:t>10ΕΡΕ03</a:t>
                      </a:r>
                    </a:p>
                  </a:txBody>
                  <a:tcPr marT="114300" marB="114300" anchor="ctr"/>
                </a:tc>
                <a:tc>
                  <a:txBody>
                    <a:bodyPr/>
                    <a:lstStyle/>
                    <a:p>
                      <a:r>
                        <a:rPr lang="el-GR" b="1" cap="all" dirty="0">
                          <a:effectLst/>
                        </a:rPr>
                        <a:t>ΕΡΕΥΝΗΤΙΚΗ ΕΡΓΑΣΙΑ ΙΙΙ</a:t>
                      </a:r>
                    </a:p>
                  </a:txBody>
                  <a:tcPr marT="114300" marB="114300" anchor="ctr"/>
                </a:tc>
                <a:tc>
                  <a:txBody>
                    <a:bodyPr/>
                    <a:lstStyle/>
                    <a:p>
                      <a:pPr algn="ctr"/>
                      <a:r>
                        <a:rPr lang="el-GR" b="1" dirty="0">
                          <a:effectLst/>
                        </a:rPr>
                        <a:t>3</a:t>
                      </a:r>
                      <a:endParaRPr lang="el-GR" b="0" dirty="0">
                        <a:effectLst/>
                      </a:endParaRPr>
                    </a:p>
                  </a:txBody>
                  <a:tcPr marT="114300" marB="114300" anchor="ctr"/>
                </a:tc>
                <a:extLst>
                  <a:ext uri="{0D108BD9-81ED-4DB2-BD59-A6C34878D82A}">
                    <a16:rowId xmlns:a16="http://schemas.microsoft.com/office/drawing/2014/main" val="4079978560"/>
                  </a:ext>
                </a:extLst>
              </a:tr>
              <a:tr h="370840">
                <a:tc>
                  <a:txBody>
                    <a:bodyPr/>
                    <a:lstStyle/>
                    <a:p>
                      <a:pPr algn="ctr"/>
                      <a:r>
                        <a:rPr lang="el-GR" b="1" cap="all" dirty="0">
                          <a:effectLst/>
                        </a:rPr>
                        <a:t>10ΕΡΕΟ4</a:t>
                      </a:r>
                    </a:p>
                  </a:txBody>
                  <a:tcPr marT="114300" marB="114300" anchor="ctr"/>
                </a:tc>
                <a:tc>
                  <a:txBody>
                    <a:bodyPr/>
                    <a:lstStyle/>
                    <a:p>
                      <a:r>
                        <a:rPr lang="el-GR" b="1" cap="all" dirty="0">
                          <a:effectLst/>
                        </a:rPr>
                        <a:t>ΕΡΕΥΝΗΤΙΚΗ ΕΡΓΑΣΙΑ Ι</a:t>
                      </a:r>
                      <a:r>
                        <a:rPr lang="en-US" b="1" cap="all" dirty="0">
                          <a:effectLst/>
                        </a:rPr>
                        <a:t>V</a:t>
                      </a:r>
                      <a:endParaRPr lang="el-GR" b="1" cap="all" dirty="0">
                        <a:effectLst/>
                      </a:endParaRPr>
                    </a:p>
                  </a:txBody>
                  <a:tcPr marT="114300" marB="114300" anchor="ctr"/>
                </a:tc>
                <a:tc>
                  <a:txBody>
                    <a:bodyPr/>
                    <a:lstStyle/>
                    <a:p>
                      <a:pPr algn="ctr"/>
                      <a:r>
                        <a:rPr lang="el-GR" b="1" dirty="0">
                          <a:effectLst/>
                        </a:rPr>
                        <a:t>3</a:t>
                      </a:r>
                      <a:endParaRPr lang="el-GR" b="0" dirty="0">
                        <a:effectLst/>
                      </a:endParaRPr>
                    </a:p>
                  </a:txBody>
                  <a:tcPr marT="114300" marB="114300" anchor="ctr"/>
                </a:tc>
                <a:extLst>
                  <a:ext uri="{0D108BD9-81ED-4DB2-BD59-A6C34878D82A}">
                    <a16:rowId xmlns:a16="http://schemas.microsoft.com/office/drawing/2014/main" val="3968416946"/>
                  </a:ext>
                </a:extLst>
              </a:tr>
              <a:tr h="370840">
                <a:tc>
                  <a:txBody>
                    <a:bodyPr/>
                    <a:lstStyle/>
                    <a:p>
                      <a:pPr algn="ctr"/>
                      <a:r>
                        <a:rPr lang="el-GR" b="1" cap="all" dirty="0">
                          <a:effectLst/>
                        </a:rPr>
                        <a:t>10ΠΡΑΣΚ</a:t>
                      </a:r>
                    </a:p>
                  </a:txBody>
                  <a:tcPr marT="114300" marB="114300" anchor="ctr"/>
                </a:tc>
                <a:tc>
                  <a:txBody>
                    <a:bodyPr/>
                    <a:lstStyle/>
                    <a:p>
                      <a:r>
                        <a:rPr lang="el-GR" b="1" cap="all" dirty="0">
                          <a:effectLst/>
                        </a:rPr>
                        <a:t>ΠΡΑΚΤΙΚΗ ΑΣΚΗΣΗ</a:t>
                      </a:r>
                    </a:p>
                  </a:txBody>
                  <a:tcPr marT="114300" marB="114300" anchor="ctr"/>
                </a:tc>
                <a:tc>
                  <a:txBody>
                    <a:bodyPr/>
                    <a:lstStyle/>
                    <a:p>
                      <a:pPr algn="ctr"/>
                      <a:r>
                        <a:rPr lang="el-GR" b="1" dirty="0">
                          <a:effectLst/>
                        </a:rPr>
                        <a:t>5</a:t>
                      </a:r>
                      <a:endParaRPr lang="el-GR" b="0" dirty="0">
                        <a:effectLst/>
                      </a:endParaRPr>
                    </a:p>
                  </a:txBody>
                  <a:tcPr marT="114300" marB="114300" anchor="ctr"/>
                </a:tc>
                <a:extLst>
                  <a:ext uri="{0D108BD9-81ED-4DB2-BD59-A6C34878D82A}">
                    <a16:rowId xmlns:a16="http://schemas.microsoft.com/office/drawing/2014/main" val="1228296458"/>
                  </a:ext>
                </a:extLst>
              </a:tr>
            </a:tbl>
          </a:graphicData>
        </a:graphic>
      </p:graphicFrame>
      <p:sp>
        <p:nvSpPr>
          <p:cNvPr id="3" name="TextBox 2">
            <a:extLst>
              <a:ext uri="{FF2B5EF4-FFF2-40B4-BE49-F238E27FC236}">
                <a16:creationId xmlns:a16="http://schemas.microsoft.com/office/drawing/2014/main" id="{0B39C80B-006A-2DC2-4C88-289E2933684C}"/>
              </a:ext>
            </a:extLst>
          </p:cNvPr>
          <p:cNvSpPr txBox="1"/>
          <p:nvPr/>
        </p:nvSpPr>
        <p:spPr>
          <a:xfrm>
            <a:off x="134644" y="41880"/>
            <a:ext cx="11520487" cy="400110"/>
          </a:xfrm>
          <a:prstGeom prst="rect">
            <a:avLst/>
          </a:prstGeom>
          <a:noFill/>
        </p:spPr>
        <p:txBody>
          <a:bodyPr wrap="square" rtlCol="0">
            <a:spAutoFit/>
          </a:bodyPr>
          <a:lstStyle/>
          <a:p>
            <a:pPr algn="ctr"/>
            <a:r>
              <a:rPr lang="el-GR" sz="2000" b="1" dirty="0">
                <a:solidFill>
                  <a:schemeClr val="bg1"/>
                </a:solidFill>
                <a:highlight>
                  <a:srgbClr val="808080"/>
                </a:highlight>
              </a:rPr>
              <a:t>ΜΑΘΗΜΑΤΑ ΠΟΥ ΔΕΝ ΠΡΟΣΜΕΤΡΩΝΤΑΙ ΓΙΑ ΤΗΝ ΑΠΟΚΤΗΣΗ ΠΤΥΧΙΟΥ</a:t>
            </a:r>
          </a:p>
        </p:txBody>
      </p:sp>
      <p:sp>
        <p:nvSpPr>
          <p:cNvPr id="4" name="TextBox 3">
            <a:extLst>
              <a:ext uri="{FF2B5EF4-FFF2-40B4-BE49-F238E27FC236}">
                <a16:creationId xmlns:a16="http://schemas.microsoft.com/office/drawing/2014/main" id="{9E6DACF7-5427-72F3-C50C-6B052BDC104B}"/>
              </a:ext>
            </a:extLst>
          </p:cNvPr>
          <p:cNvSpPr txBox="1"/>
          <p:nvPr/>
        </p:nvSpPr>
        <p:spPr>
          <a:xfrm>
            <a:off x="461280" y="3429000"/>
            <a:ext cx="11520488" cy="2954655"/>
          </a:xfrm>
          <a:prstGeom prst="rect">
            <a:avLst/>
          </a:prstGeom>
          <a:noFill/>
        </p:spPr>
        <p:txBody>
          <a:bodyPr wrap="square" rtlCol="0">
            <a:spAutoFit/>
          </a:bodyPr>
          <a:lstStyle/>
          <a:p>
            <a:pPr marL="285750" indent="-285750" algn="just">
              <a:buFont typeface="Arial" panose="020B0604020202020204" pitchFamily="34" charset="0"/>
              <a:buChar char="•"/>
            </a:pPr>
            <a:r>
              <a:rPr lang="el-GR" sz="1600" b="1" dirty="0"/>
              <a:t>Ερευνητική εργασία:</a:t>
            </a:r>
            <a:r>
              <a:rPr lang="el-GR" sz="1400" b="1" dirty="0"/>
              <a:t> </a:t>
            </a:r>
            <a:r>
              <a:rPr lang="el-GR" sz="1400" b="0" i="0" dirty="0">
                <a:solidFill>
                  <a:srgbClr val="000000"/>
                </a:solidFill>
                <a:effectLst/>
                <a:latin typeface="Open Sans" panose="020B0606030504020204" pitchFamily="34" charset="0"/>
              </a:rPr>
              <a:t>Υπάρχει η δυνατότητα εκπόνησης ερευνητικής εργασίας υπό την επίβλεψη ενός μέλους ΔΕΠ, σε κάποιο ερευνητικό θέμα πριν ή επιπροσθέτως της όποιας πτυχιακής εργασίας. Το μάθημα αυτό αποδίδει 3 μονάδες ECΤS σε όσους φοιτητές το επιλέξουν, αλλά οι μονάδες αυτές δεν </a:t>
            </a:r>
            <a:r>
              <a:rPr lang="el-GR" sz="1400" b="0" i="0" dirty="0" err="1">
                <a:solidFill>
                  <a:srgbClr val="000000"/>
                </a:solidFill>
                <a:effectLst/>
                <a:latin typeface="Open Sans" panose="020B0606030504020204" pitchFamily="34" charset="0"/>
              </a:rPr>
              <a:t>προσμετρώνται</a:t>
            </a:r>
            <a:r>
              <a:rPr lang="el-GR" sz="1400" b="0" i="0" dirty="0">
                <a:solidFill>
                  <a:srgbClr val="000000"/>
                </a:solidFill>
                <a:effectLst/>
                <a:latin typeface="Open Sans" panose="020B0606030504020204" pitchFamily="34" charset="0"/>
              </a:rPr>
              <a:t> στην ελάχιστο αριθμό μονάδων ECTS που απαιτούνται για τη λήψη πτυχίου. Οι φοιτητές μπορούν να πάρουν ερευνητική εργασία πέραν της μίας φοράς (δηλαδή για παραπάνω από ένα εξάμηνο – συνολικά μέχρι 4 φορές – με διαφορετικό κωδικό) αν συνεχίζουν την εργασία ή αν αναλάβουν νέα εργασία με το ίδιο ή άλλο μέλος ΔΕΠ. Οι ερευνητικές εργασίες αναγράφονται στο Παράρτημα Διπλώματος.</a:t>
            </a:r>
          </a:p>
          <a:p>
            <a:pPr marL="285750" indent="-285750" algn="just">
              <a:buFont typeface="Arial" panose="020B0604020202020204" pitchFamily="34" charset="0"/>
              <a:buChar char="•"/>
            </a:pPr>
            <a:endParaRPr lang="el-GR" sz="1400" b="1" dirty="0"/>
          </a:p>
          <a:p>
            <a:pPr marL="285750" indent="-285750" algn="just">
              <a:buFont typeface="Arial" panose="020B0604020202020204" pitchFamily="34" charset="0"/>
              <a:buChar char="•"/>
            </a:pPr>
            <a:r>
              <a:rPr lang="el-GR" sz="1600" b="1" dirty="0"/>
              <a:t>Πρακτική άσκηση: </a:t>
            </a:r>
            <a:r>
              <a:rPr lang="el-GR" sz="1400" b="0" i="0" dirty="0">
                <a:solidFill>
                  <a:srgbClr val="000000"/>
                </a:solidFill>
                <a:effectLst/>
                <a:latin typeface="Open Sans" panose="020B0606030504020204" pitchFamily="34" charset="0"/>
              </a:rPr>
              <a:t>Παράλληλα με τις σπουδές τους, οι φοιτητές έχουν τη δυνατότητα να εκτελέσουν Πρακτική Άσκηση σε επιλεγμένους φορείς υποδοχής από το Δημόσιο και τον Ιδιωτικό Τομέα, με αμοιβή μέσω του Εταιρικού Συμφώνου για το Πλαίσιο Ανάπτυξης (ΕΣΠΑ), έτσι ώστε να έλθουν σε μια πρώτη επαφή με τις πραγματικές συνθήκες εργασίας. Η Πρακτική Άσκηση εντάσσεται στα μαθήματα ελεύθερης επιλογής του ΣΤ ́ εξαμήνου (κωδικός μαθήματος ΠΡΑΣΚ), έχει διάρκεια δύο (2) μήνες και αντιστοιχεί σε πέντε (5) ECTS. Δεν </a:t>
            </a:r>
            <a:r>
              <a:rPr lang="el-GR" sz="1400" b="0" i="0" dirty="0" err="1">
                <a:solidFill>
                  <a:srgbClr val="000000"/>
                </a:solidFill>
                <a:effectLst/>
                <a:latin typeface="Open Sans" panose="020B0606030504020204" pitchFamily="34" charset="0"/>
              </a:rPr>
              <a:t>προσμετράται</a:t>
            </a:r>
            <a:r>
              <a:rPr lang="el-GR" sz="1400" b="0" i="0" dirty="0">
                <a:solidFill>
                  <a:srgbClr val="000000"/>
                </a:solidFill>
                <a:effectLst/>
                <a:latin typeface="Open Sans" panose="020B0606030504020204" pitchFamily="34" charset="0"/>
              </a:rPr>
              <a:t> στα μαθήματα που απαιτούνται για την απόκτηση του πτυχίου, αλλά αναγράφεται στο Παράρτημα Διπλώματος. </a:t>
            </a:r>
            <a:endParaRPr lang="el-GR" sz="1400" b="1" dirty="0"/>
          </a:p>
        </p:txBody>
      </p:sp>
      <p:sp>
        <p:nvSpPr>
          <p:cNvPr id="5" name="TextBox 4">
            <a:extLst>
              <a:ext uri="{FF2B5EF4-FFF2-40B4-BE49-F238E27FC236}">
                <a16:creationId xmlns:a16="http://schemas.microsoft.com/office/drawing/2014/main" id="{61E5779B-78EB-E7CF-3EB3-15A5F419E3E2}"/>
              </a:ext>
            </a:extLst>
          </p:cNvPr>
          <p:cNvSpPr txBox="1"/>
          <p:nvPr/>
        </p:nvSpPr>
        <p:spPr>
          <a:xfrm>
            <a:off x="4927107"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1572741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AE0E45-C390-0E3A-44A0-28DEB644F892}"/>
              </a:ext>
            </a:extLst>
          </p:cNvPr>
          <p:cNvSpPr txBox="1"/>
          <p:nvPr/>
        </p:nvSpPr>
        <p:spPr>
          <a:xfrm>
            <a:off x="134643" y="0"/>
            <a:ext cx="11520487" cy="400110"/>
          </a:xfrm>
          <a:prstGeom prst="rect">
            <a:avLst/>
          </a:prstGeom>
          <a:noFill/>
        </p:spPr>
        <p:txBody>
          <a:bodyPr wrap="square" rtlCol="0">
            <a:spAutoFit/>
          </a:bodyPr>
          <a:lstStyle/>
          <a:p>
            <a:pPr algn="ctr"/>
            <a:r>
              <a:rPr lang="el-GR" sz="2000" b="1" dirty="0">
                <a:solidFill>
                  <a:schemeClr val="bg1"/>
                </a:solidFill>
                <a:highlight>
                  <a:srgbClr val="808080"/>
                </a:highlight>
              </a:rPr>
              <a:t>ΜΕΤΑΠΤΥΧΙΑΚΕΣ ΣΠΟΥΔΕΣ ΣΤΟΝ ΤΟΜΕΑ Α΄</a:t>
            </a:r>
          </a:p>
        </p:txBody>
      </p:sp>
      <p:sp>
        <p:nvSpPr>
          <p:cNvPr id="3" name="TextBox 2">
            <a:extLst>
              <a:ext uri="{FF2B5EF4-FFF2-40B4-BE49-F238E27FC236}">
                <a16:creationId xmlns:a16="http://schemas.microsoft.com/office/drawing/2014/main" id="{4F909164-9BC3-03A8-C461-43380BEF2A99}"/>
              </a:ext>
            </a:extLst>
          </p:cNvPr>
          <p:cNvSpPr txBox="1"/>
          <p:nvPr/>
        </p:nvSpPr>
        <p:spPr>
          <a:xfrm>
            <a:off x="451950" y="572619"/>
            <a:ext cx="11520488" cy="2708434"/>
          </a:xfrm>
          <a:prstGeom prst="rect">
            <a:avLst/>
          </a:prstGeom>
          <a:noFill/>
        </p:spPr>
        <p:txBody>
          <a:bodyPr wrap="square" rtlCol="0">
            <a:spAutoFit/>
          </a:bodyPr>
          <a:lstStyle/>
          <a:p>
            <a:pPr marL="285750" indent="-285750" algn="just">
              <a:buFont typeface="Arial" panose="020B0604020202020204" pitchFamily="34" charset="0"/>
              <a:buChar char="•"/>
            </a:pPr>
            <a:r>
              <a:rPr lang="el-GR" sz="1600" b="1" dirty="0" err="1"/>
              <a:t>Προγράμμα</a:t>
            </a:r>
            <a:r>
              <a:rPr lang="el-GR" sz="1600" b="1" dirty="0"/>
              <a:t> Μεταπτυχιακών Σπουδών (ΠΜΣ):</a:t>
            </a:r>
            <a:r>
              <a:rPr lang="el-GR" sz="1400" b="1" dirty="0"/>
              <a:t> </a:t>
            </a:r>
            <a:r>
              <a:rPr lang="el-GR" sz="1400" dirty="0">
                <a:solidFill>
                  <a:srgbClr val="000000"/>
                </a:solidFill>
                <a:latin typeface="Open Sans" panose="020B0606030504020204" pitchFamily="34" charset="0"/>
              </a:rPr>
              <a:t>«Φυσική» </a:t>
            </a:r>
            <a:r>
              <a:rPr lang="el-GR" sz="1400" b="0" i="0" dirty="0">
                <a:solidFill>
                  <a:srgbClr val="333333"/>
                </a:solidFill>
                <a:effectLst/>
                <a:latin typeface="Open Sans" panose="020B0606030504020204" pitchFamily="34" charset="0"/>
              </a:rPr>
              <a:t>με ειδικεύσεις στη Φυσική των Υλικών, στην Πυρηνική Φυσική και Φυσική Στοιχειωδών Σωματιδίων, και στην Αστροφυσική.</a:t>
            </a:r>
          </a:p>
          <a:p>
            <a:pPr marL="285750" indent="-285750" algn="just">
              <a:buFont typeface="Arial" panose="020B0604020202020204" pitchFamily="34" charset="0"/>
              <a:buChar char="•"/>
            </a:pPr>
            <a:endParaRPr lang="el-GR" sz="1400" dirty="0">
              <a:solidFill>
                <a:srgbClr val="000000"/>
              </a:solidFill>
              <a:latin typeface="Open Sans" panose="020B0606030504020204" pitchFamily="34" charset="0"/>
            </a:endParaRPr>
          </a:p>
          <a:p>
            <a:pPr marL="285750" indent="-285750" algn="just">
              <a:buFont typeface="Arial" panose="020B0604020202020204" pitchFamily="34" charset="0"/>
              <a:buChar char="•"/>
            </a:pPr>
            <a:r>
              <a:rPr lang="el-GR" sz="1400" b="0" i="0" dirty="0">
                <a:solidFill>
                  <a:srgbClr val="000000"/>
                </a:solidFill>
                <a:effectLst/>
                <a:latin typeface="Open Sans" panose="020B0606030504020204" pitchFamily="34" charset="0"/>
              </a:rPr>
              <a:t>Το ΠΜΣ ξεκινά το χειμερινό εξάμηνο κάθε ακαδημαϊκού έτους και για την απόκτηση ΔMΣ απαιτούνται συνολικά ενενήντα (90) πιστωτικές μονάδες (ECTS). Κατά τη διάρκεια των σπουδών, οι φοιτητές υποχρεούνται σε παρακολούθηση και επιτυχή εξέταση έξι (6) μεταπτυχιακών μαθημάτων και σε εκπόνηση μεταπτυχιακής διπλωματικής ερευνητικής εργασίας στο τρίτο εξάμηνο. Το πρόγραμμα των μαθημάτων για την </a:t>
            </a:r>
            <a:r>
              <a:rPr lang="el-GR" sz="1400" b="1" i="0" dirty="0">
                <a:solidFill>
                  <a:srgbClr val="000000"/>
                </a:solidFill>
                <a:effectLst/>
                <a:latin typeface="Open Sans" panose="020B0606030504020204" pitchFamily="34" charset="0"/>
              </a:rPr>
              <a:t>Ειδίκευση στη Φυσική των Υλικών </a:t>
            </a:r>
            <a:r>
              <a:rPr lang="el-GR" sz="1400" i="0" dirty="0">
                <a:solidFill>
                  <a:srgbClr val="000000"/>
                </a:solidFill>
                <a:effectLst/>
                <a:latin typeface="Open Sans" panose="020B0606030504020204" pitchFamily="34" charset="0"/>
              </a:rPr>
              <a:t>είναι ως εξής:</a:t>
            </a:r>
          </a:p>
          <a:p>
            <a:pPr marL="285750" indent="-285750" algn="just">
              <a:buFont typeface="Arial" panose="020B0604020202020204" pitchFamily="34" charset="0"/>
              <a:buChar char="•"/>
            </a:pPr>
            <a:endParaRPr lang="el-GR" sz="1400" b="1" dirty="0">
              <a:solidFill>
                <a:srgbClr val="000000"/>
              </a:solidFill>
              <a:latin typeface="Open Sans" panose="020B0606030504020204" pitchFamily="34" charset="0"/>
            </a:endParaRPr>
          </a:p>
          <a:p>
            <a:pPr marL="285750" indent="-285750" algn="just">
              <a:buFont typeface="Arial" panose="020B0604020202020204" pitchFamily="34" charset="0"/>
              <a:buChar char="•"/>
            </a:pPr>
            <a:r>
              <a:rPr lang="el-GR" sz="1400" b="1" i="0" dirty="0">
                <a:solidFill>
                  <a:srgbClr val="000000"/>
                </a:solidFill>
                <a:effectLst/>
                <a:latin typeface="Open Sans" panose="020B0606030504020204" pitchFamily="34" charset="0"/>
              </a:rPr>
              <a:t>Ειδίκευση στη Φυσική των Υλικών</a:t>
            </a:r>
            <a:r>
              <a:rPr lang="el-GR" sz="1400" b="0" i="0" dirty="0">
                <a:solidFill>
                  <a:srgbClr val="000000"/>
                </a:solidFill>
                <a:effectLst/>
                <a:latin typeface="Open Sans" panose="020B0606030504020204" pitchFamily="34" charset="0"/>
              </a:rPr>
              <a:t>. Οι φοιτητές υποχρεούνται να παρακολουθήσουν στα δύο πρώτα εξάμηνα: Δύο (2) μαθήματα Κορμού από τα πέντε (5) προσφερόμενα, τα δύο (2) υποχρεωτικά μαθήματα της Ειδίκευσης και να επιλέξουν άλλα δύο (2) μαθήματα της Ειδίκευσης.</a:t>
            </a:r>
          </a:p>
          <a:p>
            <a:pPr algn="just"/>
            <a:endParaRPr lang="el-GR" sz="1400" b="0" i="0" dirty="0">
              <a:solidFill>
                <a:srgbClr val="000000"/>
              </a:solidFill>
              <a:effectLst/>
              <a:latin typeface="Open Sans" panose="020B0606030504020204" pitchFamily="34" charset="0"/>
            </a:endParaRPr>
          </a:p>
        </p:txBody>
      </p:sp>
      <p:graphicFrame>
        <p:nvGraphicFramePr>
          <p:cNvPr id="8" name="Πίνακας 7">
            <a:extLst>
              <a:ext uri="{FF2B5EF4-FFF2-40B4-BE49-F238E27FC236}">
                <a16:creationId xmlns:a16="http://schemas.microsoft.com/office/drawing/2014/main" id="{354B6825-7024-F91B-8C5F-28526BEA5C4B}"/>
              </a:ext>
            </a:extLst>
          </p:cNvPr>
          <p:cNvGraphicFramePr>
            <a:graphicFrameLocks noGrp="1"/>
          </p:cNvGraphicFramePr>
          <p:nvPr>
            <p:extLst>
              <p:ext uri="{D42A27DB-BD31-4B8C-83A1-F6EECF244321}">
                <p14:modId xmlns:p14="http://schemas.microsoft.com/office/powerpoint/2010/main" val="1947175661"/>
              </p:ext>
            </p:extLst>
          </p:nvPr>
        </p:nvGraphicFramePr>
        <p:xfrm>
          <a:off x="1091682" y="3825551"/>
          <a:ext cx="10240964" cy="2056636"/>
        </p:xfrm>
        <a:graphic>
          <a:graphicData uri="http://schemas.openxmlformats.org/drawingml/2006/table">
            <a:tbl>
              <a:tblPr/>
              <a:tblGrid>
                <a:gridCol w="2560241">
                  <a:extLst>
                    <a:ext uri="{9D8B030D-6E8A-4147-A177-3AD203B41FA5}">
                      <a16:colId xmlns:a16="http://schemas.microsoft.com/office/drawing/2014/main" val="698537738"/>
                    </a:ext>
                  </a:extLst>
                </a:gridCol>
                <a:gridCol w="2560241">
                  <a:extLst>
                    <a:ext uri="{9D8B030D-6E8A-4147-A177-3AD203B41FA5}">
                      <a16:colId xmlns:a16="http://schemas.microsoft.com/office/drawing/2014/main" val="3786477817"/>
                    </a:ext>
                  </a:extLst>
                </a:gridCol>
                <a:gridCol w="2560241">
                  <a:extLst>
                    <a:ext uri="{9D8B030D-6E8A-4147-A177-3AD203B41FA5}">
                      <a16:colId xmlns:a16="http://schemas.microsoft.com/office/drawing/2014/main" val="1859594551"/>
                    </a:ext>
                  </a:extLst>
                </a:gridCol>
                <a:gridCol w="2560241">
                  <a:extLst>
                    <a:ext uri="{9D8B030D-6E8A-4147-A177-3AD203B41FA5}">
                      <a16:colId xmlns:a16="http://schemas.microsoft.com/office/drawing/2014/main" val="1180147415"/>
                    </a:ext>
                  </a:extLst>
                </a:gridCol>
              </a:tblGrid>
              <a:tr h="547876">
                <a:tc>
                  <a:txBody>
                    <a:bodyPr/>
                    <a:lstStyle/>
                    <a:p>
                      <a:pPr algn="ctr"/>
                      <a:r>
                        <a:rPr lang="el-GR" sz="1600" b="1" i="1" cap="all" dirty="0" err="1">
                          <a:effectLst/>
                        </a:rPr>
                        <a:t>Κωδικος</a:t>
                      </a:r>
                      <a:endParaRPr lang="el-GR" sz="1600" b="1" cap="all" dirty="0">
                        <a:effectLst/>
                      </a:endParaRPr>
                    </a:p>
                  </a:txBody>
                  <a:tcPr marT="114300" marB="114300" anchor="ctr">
                    <a:lnL w="7620" cap="flat" cmpd="sng" algn="ctr">
                      <a:solidFill>
                        <a:srgbClr val="5033B0"/>
                      </a:solidFill>
                      <a:prstDash val="solid"/>
                      <a:round/>
                      <a:headEnd type="none" w="med" len="med"/>
                      <a:tailEnd type="none" w="med" len="med"/>
                    </a:lnL>
                    <a:lnR w="7620" cap="flat" cmpd="sng" algn="ctr">
                      <a:solidFill>
                        <a:srgbClr val="503BB0"/>
                      </a:solidFill>
                      <a:prstDash val="solid"/>
                      <a:round/>
                      <a:headEnd type="none" w="med" len="med"/>
                      <a:tailEnd type="none" w="med" len="med"/>
                    </a:lnR>
                    <a:lnT w="7620" cap="flat" cmpd="sng" algn="ctr">
                      <a:solidFill>
                        <a:srgbClr val="D030B0"/>
                      </a:solidFill>
                      <a:prstDash val="solid"/>
                      <a:round/>
                      <a:headEnd type="none" w="med" len="med"/>
                      <a:tailEnd type="none" w="med" len="med"/>
                    </a:lnT>
                    <a:lnB w="7620" cap="flat" cmpd="sng" algn="ctr">
                      <a:solidFill>
                        <a:srgbClr val="303AB0"/>
                      </a:solidFill>
                      <a:prstDash val="solid"/>
                      <a:round/>
                      <a:headEnd type="none" w="med" len="med"/>
                      <a:tailEnd type="none" w="med" len="med"/>
                    </a:lnB>
                    <a:solidFill>
                      <a:srgbClr val="9BA17B"/>
                    </a:solidFill>
                  </a:tcPr>
                </a:tc>
                <a:tc>
                  <a:txBody>
                    <a:bodyPr/>
                    <a:lstStyle/>
                    <a:p>
                      <a:r>
                        <a:rPr lang="el-GR" sz="1600" b="1" i="1" cap="all">
                          <a:effectLst/>
                        </a:rPr>
                        <a:t>Ωρες/εβδ</a:t>
                      </a:r>
                      <a:endParaRPr lang="el-GR" sz="1600" b="1" cap="all">
                        <a:effectLst/>
                      </a:endParaRPr>
                    </a:p>
                  </a:txBody>
                  <a:tcPr marT="114300" marB="114300" anchor="ctr">
                    <a:lnL w="7620" cap="flat" cmpd="sng" algn="ctr">
                      <a:solidFill>
                        <a:srgbClr val="503BB0"/>
                      </a:solidFill>
                      <a:prstDash val="solid"/>
                      <a:round/>
                      <a:headEnd type="none" w="med" len="med"/>
                      <a:tailEnd type="none" w="med" len="med"/>
                    </a:lnL>
                    <a:lnR w="7620" cap="flat" cmpd="sng" algn="ctr">
                      <a:solidFill>
                        <a:srgbClr val="F03EB0"/>
                      </a:solidFill>
                      <a:prstDash val="solid"/>
                      <a:round/>
                      <a:headEnd type="none" w="med" len="med"/>
                      <a:tailEnd type="none" w="med" len="med"/>
                    </a:lnR>
                    <a:lnT w="7620" cap="flat" cmpd="sng" algn="ctr">
                      <a:solidFill>
                        <a:srgbClr val="903CB0"/>
                      </a:solidFill>
                      <a:prstDash val="solid"/>
                      <a:round/>
                      <a:headEnd type="none" w="med" len="med"/>
                      <a:tailEnd type="none" w="med" len="med"/>
                    </a:lnT>
                    <a:lnB w="7620" cap="flat" cmpd="sng" algn="ctr">
                      <a:solidFill>
                        <a:srgbClr val="F03FB0"/>
                      </a:solidFill>
                      <a:prstDash val="solid"/>
                      <a:round/>
                      <a:headEnd type="none" w="med" len="med"/>
                      <a:tailEnd type="none" w="med" len="med"/>
                    </a:lnB>
                    <a:solidFill>
                      <a:srgbClr val="9BA17B"/>
                    </a:solidFill>
                  </a:tcPr>
                </a:tc>
                <a:tc>
                  <a:txBody>
                    <a:bodyPr/>
                    <a:lstStyle/>
                    <a:p>
                      <a:r>
                        <a:rPr lang="en-US" sz="1600" b="1" i="1" cap="all" dirty="0">
                          <a:effectLst/>
                        </a:rPr>
                        <a:t>ECTS</a:t>
                      </a:r>
                      <a:endParaRPr lang="en-US" sz="1600" b="1" cap="all" dirty="0">
                        <a:effectLst/>
                      </a:endParaRPr>
                    </a:p>
                  </a:txBody>
                  <a:tcPr marT="114300" marB="114300" anchor="ctr">
                    <a:lnL w="7620" cap="flat" cmpd="sng" algn="ctr">
                      <a:solidFill>
                        <a:srgbClr val="F03EB0"/>
                      </a:solidFill>
                      <a:prstDash val="solid"/>
                      <a:round/>
                      <a:headEnd type="none" w="med" len="med"/>
                      <a:tailEnd type="none" w="med" len="med"/>
                    </a:lnL>
                    <a:lnR w="7620" cap="flat" cmpd="sng" algn="ctr">
                      <a:solidFill>
                        <a:srgbClr val="503CB0"/>
                      </a:solidFill>
                      <a:prstDash val="solid"/>
                      <a:round/>
                      <a:headEnd type="none" w="med" len="med"/>
                      <a:tailEnd type="none" w="med" len="med"/>
                    </a:lnR>
                    <a:lnT w="7620" cap="flat" cmpd="sng" algn="ctr">
                      <a:solidFill>
                        <a:srgbClr val="B03EB0"/>
                      </a:solidFill>
                      <a:prstDash val="solid"/>
                      <a:round/>
                      <a:headEnd type="none" w="med" len="med"/>
                      <a:tailEnd type="none" w="med" len="med"/>
                    </a:lnT>
                    <a:lnB w="7620" cap="flat" cmpd="sng" algn="ctr">
                      <a:solidFill>
                        <a:srgbClr val="B038B0"/>
                      </a:solidFill>
                      <a:prstDash val="solid"/>
                      <a:round/>
                      <a:headEnd type="none" w="med" len="med"/>
                      <a:tailEnd type="none" w="med" len="med"/>
                    </a:lnB>
                    <a:solidFill>
                      <a:srgbClr val="9BA17B"/>
                    </a:solidFill>
                  </a:tcPr>
                </a:tc>
                <a:tc>
                  <a:txBody>
                    <a:bodyPr/>
                    <a:lstStyle/>
                    <a:p>
                      <a:pPr algn="l"/>
                      <a:r>
                        <a:rPr lang="el-GR" sz="1600" b="1" i="1">
                          <a:effectLst/>
                        </a:rPr>
                        <a:t>ΜΑΘΗΜΑ</a:t>
                      </a:r>
                      <a:endParaRPr lang="el-GR" sz="1600" b="0">
                        <a:effectLst/>
                      </a:endParaRPr>
                    </a:p>
                  </a:txBody>
                  <a:tcPr marT="114300" marB="114300" anchor="ctr">
                    <a:lnL w="7620" cap="flat" cmpd="sng" algn="ctr">
                      <a:solidFill>
                        <a:srgbClr val="503CB0"/>
                      </a:solidFill>
                      <a:prstDash val="solid"/>
                      <a:round/>
                      <a:headEnd type="none" w="med" len="med"/>
                      <a:tailEnd type="none" w="med" len="med"/>
                    </a:lnL>
                    <a:lnR>
                      <a:noFill/>
                    </a:lnR>
                    <a:lnT w="7620" cap="flat" cmpd="sng" algn="ctr">
                      <a:solidFill>
                        <a:srgbClr val="903DB0"/>
                      </a:solidFill>
                      <a:prstDash val="solid"/>
                      <a:round/>
                      <a:headEnd type="none" w="med" len="med"/>
                      <a:tailEnd type="none" w="med" len="med"/>
                    </a:lnT>
                    <a:lnB w="7620" cap="flat" cmpd="sng" algn="ctr">
                      <a:solidFill>
                        <a:srgbClr val="303AB0"/>
                      </a:solidFill>
                      <a:prstDash val="solid"/>
                      <a:round/>
                      <a:headEnd type="none" w="med" len="med"/>
                      <a:tailEnd type="none" w="med" len="med"/>
                    </a:lnB>
                    <a:solidFill>
                      <a:srgbClr val="9BA17B"/>
                    </a:solidFill>
                  </a:tcPr>
                </a:tc>
                <a:extLst>
                  <a:ext uri="{0D108BD9-81ED-4DB2-BD59-A6C34878D82A}">
                    <a16:rowId xmlns:a16="http://schemas.microsoft.com/office/drawing/2014/main" val="3233307989"/>
                  </a:ext>
                </a:extLst>
              </a:tr>
              <a:tr h="502920">
                <a:tc>
                  <a:txBody>
                    <a:bodyPr/>
                    <a:lstStyle/>
                    <a:p>
                      <a:pPr algn="ctr"/>
                      <a:r>
                        <a:rPr lang="el-GR" sz="1600" b="1" cap="all" dirty="0">
                          <a:effectLst/>
                        </a:rPr>
                        <a:t>18001 </a:t>
                      </a:r>
                    </a:p>
                  </a:txBody>
                  <a:tcPr marT="114300" marB="114300" anchor="ctr">
                    <a:lnL w="7620" cap="flat" cmpd="sng" algn="ctr">
                      <a:solidFill>
                        <a:srgbClr val="F03BB0"/>
                      </a:solidFill>
                      <a:prstDash val="solid"/>
                      <a:round/>
                      <a:headEnd type="none" w="med" len="med"/>
                      <a:tailEnd type="none" w="med" len="med"/>
                    </a:lnL>
                    <a:lnR w="7620" cap="flat" cmpd="sng" algn="ctr">
                      <a:solidFill>
                        <a:srgbClr val="F03CB0"/>
                      </a:solidFill>
                      <a:prstDash val="solid"/>
                      <a:round/>
                      <a:headEnd type="none" w="med" len="med"/>
                      <a:tailEnd type="none" w="med" len="med"/>
                    </a:lnR>
                    <a:lnT w="7620" cap="flat" cmpd="sng" algn="ctr">
                      <a:solidFill>
                        <a:srgbClr val="303AB0"/>
                      </a:solidFill>
                      <a:prstDash val="solid"/>
                      <a:round/>
                      <a:headEnd type="none" w="med" len="med"/>
                      <a:tailEnd type="none" w="med" len="med"/>
                    </a:lnT>
                    <a:lnB w="7620" cap="flat" cmpd="sng" algn="ctr">
                      <a:solidFill>
                        <a:srgbClr val="903EB0"/>
                      </a:solidFill>
                      <a:prstDash val="solid"/>
                      <a:round/>
                      <a:headEnd type="none" w="med" len="med"/>
                      <a:tailEnd type="none" w="med" len="med"/>
                    </a:lnB>
                    <a:solidFill>
                      <a:srgbClr val="F2F2F2"/>
                    </a:solidFill>
                  </a:tcPr>
                </a:tc>
                <a:tc>
                  <a:txBody>
                    <a:bodyPr/>
                    <a:lstStyle/>
                    <a:p>
                      <a:pPr algn="ctr"/>
                      <a:r>
                        <a:rPr lang="el-GR" sz="1600" b="1" cap="all">
                          <a:effectLst/>
                        </a:rPr>
                        <a:t>4</a:t>
                      </a:r>
                    </a:p>
                  </a:txBody>
                  <a:tcPr marT="114300" marB="114300" anchor="ctr">
                    <a:lnL w="7620" cap="flat" cmpd="sng" algn="ctr">
                      <a:solidFill>
                        <a:srgbClr val="F03CB0"/>
                      </a:solidFill>
                      <a:prstDash val="solid"/>
                      <a:round/>
                      <a:headEnd type="none" w="med" len="med"/>
                      <a:tailEnd type="none" w="med" len="med"/>
                    </a:lnL>
                    <a:lnR w="7620" cap="flat" cmpd="sng" algn="ctr">
                      <a:solidFill>
                        <a:srgbClr val="103CB0"/>
                      </a:solidFill>
                      <a:prstDash val="solid"/>
                      <a:round/>
                      <a:headEnd type="none" w="med" len="med"/>
                      <a:tailEnd type="none" w="med" len="med"/>
                    </a:lnR>
                    <a:lnT w="7620" cap="flat" cmpd="sng" algn="ctr">
                      <a:solidFill>
                        <a:srgbClr val="F03FB0"/>
                      </a:solidFill>
                      <a:prstDash val="solid"/>
                      <a:round/>
                      <a:headEnd type="none" w="med" len="med"/>
                      <a:tailEnd type="none" w="med" len="med"/>
                    </a:lnT>
                    <a:lnB w="7620" cap="flat" cmpd="sng" algn="ctr">
                      <a:solidFill>
                        <a:srgbClr val="903AB0"/>
                      </a:solidFill>
                      <a:prstDash val="solid"/>
                      <a:round/>
                      <a:headEnd type="none" w="med" len="med"/>
                      <a:tailEnd type="none" w="med" len="med"/>
                    </a:lnB>
                    <a:solidFill>
                      <a:srgbClr val="F2F2F2"/>
                    </a:solidFill>
                  </a:tcPr>
                </a:tc>
                <a:tc>
                  <a:txBody>
                    <a:bodyPr/>
                    <a:lstStyle/>
                    <a:p>
                      <a:pPr algn="ctr"/>
                      <a:r>
                        <a:rPr lang="el-GR" sz="1600" b="1" cap="all">
                          <a:effectLst/>
                        </a:rPr>
                        <a:t> 10</a:t>
                      </a:r>
                    </a:p>
                  </a:txBody>
                  <a:tcPr marT="114300" marB="114300" anchor="ctr">
                    <a:lnL w="7620" cap="flat" cmpd="sng" algn="ctr">
                      <a:solidFill>
                        <a:srgbClr val="103CB0"/>
                      </a:solidFill>
                      <a:prstDash val="solid"/>
                      <a:round/>
                      <a:headEnd type="none" w="med" len="med"/>
                      <a:tailEnd type="none" w="med" len="med"/>
                    </a:lnL>
                    <a:lnR w="7620" cap="flat" cmpd="sng" algn="ctr">
                      <a:solidFill>
                        <a:srgbClr val="D038B0"/>
                      </a:solidFill>
                      <a:prstDash val="solid"/>
                      <a:round/>
                      <a:headEnd type="none" w="med" len="med"/>
                      <a:tailEnd type="none" w="med" len="med"/>
                    </a:lnR>
                    <a:lnT w="7620" cap="flat" cmpd="sng" algn="ctr">
                      <a:solidFill>
                        <a:srgbClr val="B038B0"/>
                      </a:solidFill>
                      <a:prstDash val="solid"/>
                      <a:round/>
                      <a:headEnd type="none" w="med" len="med"/>
                      <a:tailEnd type="none" w="med" len="med"/>
                    </a:lnT>
                    <a:lnB w="7620" cap="flat" cmpd="sng" algn="ctr">
                      <a:solidFill>
                        <a:srgbClr val="903DB0"/>
                      </a:solidFill>
                      <a:prstDash val="solid"/>
                      <a:round/>
                      <a:headEnd type="none" w="med" len="med"/>
                      <a:tailEnd type="none" w="med" len="med"/>
                    </a:lnB>
                    <a:solidFill>
                      <a:srgbClr val="F2F2F2"/>
                    </a:solidFill>
                  </a:tcPr>
                </a:tc>
                <a:tc>
                  <a:txBody>
                    <a:bodyPr/>
                    <a:lstStyle/>
                    <a:p>
                      <a:pPr algn="l"/>
                      <a:r>
                        <a:rPr lang="el-GR" sz="1600" b="1" u="none" strike="noStrike">
                          <a:solidFill>
                            <a:srgbClr val="2C5454"/>
                          </a:solidFill>
                          <a:effectLst/>
                          <a:hlinkClick r:id="rId2"/>
                        </a:rPr>
                        <a:t>Κβαντική Φυσική</a:t>
                      </a:r>
                      <a:endParaRPr lang="el-GR" sz="1600" b="0">
                        <a:effectLst/>
                      </a:endParaRPr>
                    </a:p>
                  </a:txBody>
                  <a:tcPr marT="114300" marB="114300" anchor="ctr">
                    <a:lnL w="7620" cap="flat" cmpd="sng" algn="ctr">
                      <a:solidFill>
                        <a:srgbClr val="D038B0"/>
                      </a:solidFill>
                      <a:prstDash val="solid"/>
                      <a:round/>
                      <a:headEnd type="none" w="med" len="med"/>
                      <a:tailEnd type="none" w="med" len="med"/>
                    </a:lnL>
                    <a:lnR>
                      <a:noFill/>
                    </a:lnR>
                    <a:lnT w="7620" cap="flat" cmpd="sng" algn="ctr">
                      <a:solidFill>
                        <a:srgbClr val="303AB0"/>
                      </a:solidFill>
                      <a:prstDash val="solid"/>
                      <a:round/>
                      <a:headEnd type="none" w="med" len="med"/>
                      <a:tailEnd type="none" w="med" len="med"/>
                    </a:lnT>
                    <a:lnB w="7620" cap="flat" cmpd="sng" algn="ctr">
                      <a:solidFill>
                        <a:srgbClr val="903BB0"/>
                      </a:solidFill>
                      <a:prstDash val="solid"/>
                      <a:round/>
                      <a:headEnd type="none" w="med" len="med"/>
                      <a:tailEnd type="none" w="med" len="med"/>
                    </a:lnB>
                    <a:solidFill>
                      <a:srgbClr val="F2F2F2"/>
                    </a:solidFill>
                  </a:tcPr>
                </a:tc>
                <a:extLst>
                  <a:ext uri="{0D108BD9-81ED-4DB2-BD59-A6C34878D82A}">
                    <a16:rowId xmlns:a16="http://schemas.microsoft.com/office/drawing/2014/main" val="433126802"/>
                  </a:ext>
                </a:extLst>
              </a:tr>
              <a:tr h="502920">
                <a:tc>
                  <a:txBody>
                    <a:bodyPr/>
                    <a:lstStyle/>
                    <a:p>
                      <a:pPr algn="ctr"/>
                      <a:r>
                        <a:rPr lang="el-GR" sz="1600" b="1" cap="all">
                          <a:effectLst/>
                        </a:rPr>
                        <a:t>18002</a:t>
                      </a:r>
                    </a:p>
                  </a:txBody>
                  <a:tcPr marT="114300" marB="114300" anchor="ctr">
                    <a:lnL w="7620" cap="flat" cmpd="sng" algn="ctr">
                      <a:solidFill>
                        <a:srgbClr val="303CB0"/>
                      </a:solidFill>
                      <a:prstDash val="solid"/>
                      <a:round/>
                      <a:headEnd type="none" w="med" len="med"/>
                      <a:tailEnd type="none" w="med" len="med"/>
                    </a:lnL>
                    <a:lnR w="7620" cap="flat" cmpd="sng" algn="ctr">
                      <a:solidFill>
                        <a:srgbClr val="5039B0"/>
                      </a:solidFill>
                      <a:prstDash val="solid"/>
                      <a:round/>
                      <a:headEnd type="none" w="med" len="med"/>
                      <a:tailEnd type="none" w="med" len="med"/>
                    </a:lnR>
                    <a:lnT w="7620" cap="flat" cmpd="sng" algn="ctr">
                      <a:solidFill>
                        <a:srgbClr val="903EB0"/>
                      </a:solidFill>
                      <a:prstDash val="solid"/>
                      <a:round/>
                      <a:headEnd type="none" w="med" len="med"/>
                      <a:tailEnd type="none" w="med" len="med"/>
                    </a:lnT>
                    <a:lnB w="7620" cap="flat" cmpd="sng" algn="ctr">
                      <a:solidFill>
                        <a:srgbClr val="B03CB0"/>
                      </a:solidFill>
                      <a:prstDash val="solid"/>
                      <a:round/>
                      <a:headEnd type="none" w="med" len="med"/>
                      <a:tailEnd type="none" w="med" len="med"/>
                    </a:lnB>
                    <a:solidFill>
                      <a:srgbClr val="F2F2F2"/>
                    </a:solidFill>
                  </a:tcPr>
                </a:tc>
                <a:tc>
                  <a:txBody>
                    <a:bodyPr/>
                    <a:lstStyle/>
                    <a:p>
                      <a:pPr algn="ctr"/>
                      <a:r>
                        <a:rPr lang="el-GR" sz="1600" b="1" cap="all" dirty="0">
                          <a:effectLst/>
                        </a:rPr>
                        <a:t> 4</a:t>
                      </a:r>
                    </a:p>
                  </a:txBody>
                  <a:tcPr marT="114300" marB="114300" anchor="ctr">
                    <a:lnL w="7620" cap="flat" cmpd="sng" algn="ctr">
                      <a:solidFill>
                        <a:srgbClr val="5039B0"/>
                      </a:solidFill>
                      <a:prstDash val="solid"/>
                      <a:round/>
                      <a:headEnd type="none" w="med" len="med"/>
                      <a:tailEnd type="none" w="med" len="med"/>
                    </a:lnL>
                    <a:lnR w="7620" cap="flat" cmpd="sng" algn="ctr">
                      <a:solidFill>
                        <a:srgbClr val="F038B0"/>
                      </a:solidFill>
                      <a:prstDash val="solid"/>
                      <a:round/>
                      <a:headEnd type="none" w="med" len="med"/>
                      <a:tailEnd type="none" w="med" len="med"/>
                    </a:lnR>
                    <a:lnT w="7620" cap="flat" cmpd="sng" algn="ctr">
                      <a:solidFill>
                        <a:srgbClr val="903AB0"/>
                      </a:solidFill>
                      <a:prstDash val="solid"/>
                      <a:round/>
                      <a:headEnd type="none" w="med" len="med"/>
                      <a:tailEnd type="none" w="med" len="med"/>
                    </a:lnT>
                    <a:lnB w="7620" cap="flat" cmpd="sng" algn="ctr">
                      <a:solidFill>
                        <a:srgbClr val="D03DB0"/>
                      </a:solidFill>
                      <a:prstDash val="solid"/>
                      <a:round/>
                      <a:headEnd type="none" w="med" len="med"/>
                      <a:tailEnd type="none" w="med" len="med"/>
                    </a:lnB>
                    <a:solidFill>
                      <a:srgbClr val="F2F2F2"/>
                    </a:solidFill>
                  </a:tcPr>
                </a:tc>
                <a:tc>
                  <a:txBody>
                    <a:bodyPr/>
                    <a:lstStyle/>
                    <a:p>
                      <a:pPr algn="ctr"/>
                      <a:r>
                        <a:rPr lang="el-GR" sz="1600" b="1" cap="all">
                          <a:effectLst/>
                        </a:rPr>
                        <a:t>10</a:t>
                      </a:r>
                    </a:p>
                  </a:txBody>
                  <a:tcPr marT="114300" marB="114300" anchor="ctr">
                    <a:lnL w="7620" cap="flat" cmpd="sng" algn="ctr">
                      <a:solidFill>
                        <a:srgbClr val="F038B0"/>
                      </a:solidFill>
                      <a:prstDash val="solid"/>
                      <a:round/>
                      <a:headEnd type="none" w="med" len="med"/>
                      <a:tailEnd type="none" w="med" len="med"/>
                    </a:lnL>
                    <a:lnR w="7620" cap="flat" cmpd="sng" algn="ctr">
                      <a:solidFill>
                        <a:srgbClr val="703CB0"/>
                      </a:solidFill>
                      <a:prstDash val="solid"/>
                      <a:round/>
                      <a:headEnd type="none" w="med" len="med"/>
                      <a:tailEnd type="none" w="med" len="med"/>
                    </a:lnR>
                    <a:lnT w="7620" cap="flat" cmpd="sng" algn="ctr">
                      <a:solidFill>
                        <a:srgbClr val="903DB0"/>
                      </a:solidFill>
                      <a:prstDash val="solid"/>
                      <a:round/>
                      <a:headEnd type="none" w="med" len="med"/>
                      <a:tailEnd type="none" w="med" len="med"/>
                    </a:lnT>
                    <a:lnB w="7620" cap="flat" cmpd="sng" algn="ctr">
                      <a:solidFill>
                        <a:srgbClr val="103BB0"/>
                      </a:solidFill>
                      <a:prstDash val="solid"/>
                      <a:round/>
                      <a:headEnd type="none" w="med" len="med"/>
                      <a:tailEnd type="none" w="med" len="med"/>
                    </a:lnB>
                    <a:solidFill>
                      <a:srgbClr val="F2F2F2"/>
                    </a:solidFill>
                  </a:tcPr>
                </a:tc>
                <a:tc>
                  <a:txBody>
                    <a:bodyPr/>
                    <a:lstStyle/>
                    <a:p>
                      <a:pPr algn="l"/>
                      <a:r>
                        <a:rPr lang="el-GR" sz="1600" b="1" u="none" strike="noStrike">
                          <a:solidFill>
                            <a:srgbClr val="2C5454"/>
                          </a:solidFill>
                          <a:effectLst/>
                          <a:hlinkClick r:id="rId3"/>
                        </a:rPr>
                        <a:t>Μηχανική</a:t>
                      </a:r>
                      <a:endParaRPr lang="el-GR" sz="1600" b="0">
                        <a:effectLst/>
                      </a:endParaRPr>
                    </a:p>
                  </a:txBody>
                  <a:tcPr marT="114300" marB="114300" anchor="ctr">
                    <a:lnL w="7620" cap="flat" cmpd="sng" algn="ctr">
                      <a:solidFill>
                        <a:srgbClr val="703CB0"/>
                      </a:solidFill>
                      <a:prstDash val="solid"/>
                      <a:round/>
                      <a:headEnd type="none" w="med" len="med"/>
                      <a:tailEnd type="none" w="med" len="med"/>
                    </a:lnL>
                    <a:lnR>
                      <a:noFill/>
                    </a:lnR>
                    <a:lnT w="7620" cap="flat" cmpd="sng" algn="ctr">
                      <a:solidFill>
                        <a:srgbClr val="903BB0"/>
                      </a:solidFill>
                      <a:prstDash val="solid"/>
                      <a:round/>
                      <a:headEnd type="none" w="med" len="med"/>
                      <a:tailEnd type="none" w="med" len="med"/>
                    </a:lnT>
                    <a:lnB w="7620" cap="flat" cmpd="sng" algn="ctr">
                      <a:solidFill>
                        <a:srgbClr val="3039B0"/>
                      </a:solidFill>
                      <a:prstDash val="solid"/>
                      <a:round/>
                      <a:headEnd type="none" w="med" len="med"/>
                      <a:tailEnd type="none" w="med" len="med"/>
                    </a:lnB>
                    <a:solidFill>
                      <a:srgbClr val="F2F2F2"/>
                    </a:solidFill>
                  </a:tcPr>
                </a:tc>
                <a:extLst>
                  <a:ext uri="{0D108BD9-81ED-4DB2-BD59-A6C34878D82A}">
                    <a16:rowId xmlns:a16="http://schemas.microsoft.com/office/drawing/2014/main" val="1583755736"/>
                  </a:ext>
                </a:extLst>
              </a:tr>
              <a:tr h="502920">
                <a:tc>
                  <a:txBody>
                    <a:bodyPr/>
                    <a:lstStyle/>
                    <a:p>
                      <a:pPr algn="ctr"/>
                      <a:r>
                        <a:rPr lang="el-GR" sz="1600" b="1" cap="all">
                          <a:effectLst/>
                        </a:rPr>
                        <a:t>18003</a:t>
                      </a:r>
                    </a:p>
                  </a:txBody>
                  <a:tcPr marT="114300" marB="114300" anchor="ctr">
                    <a:lnL w="7620" cap="flat" cmpd="sng" algn="ctr">
                      <a:solidFill>
                        <a:srgbClr val="F03CB0"/>
                      </a:solidFill>
                      <a:prstDash val="solid"/>
                      <a:round/>
                      <a:headEnd type="none" w="med" len="med"/>
                      <a:tailEnd type="none" w="med" len="med"/>
                    </a:lnL>
                    <a:lnR w="7620" cap="flat" cmpd="sng" algn="ctr">
                      <a:solidFill>
                        <a:srgbClr val="503FB0"/>
                      </a:solidFill>
                      <a:prstDash val="solid"/>
                      <a:round/>
                      <a:headEnd type="none" w="med" len="med"/>
                      <a:tailEnd type="none" w="med" len="med"/>
                    </a:lnR>
                    <a:lnT w="7620" cap="flat" cmpd="sng" algn="ctr">
                      <a:solidFill>
                        <a:srgbClr val="B03CB0"/>
                      </a:solidFill>
                      <a:prstDash val="solid"/>
                      <a:round/>
                      <a:headEnd type="none" w="med" len="med"/>
                      <a:tailEnd type="none" w="med" len="med"/>
                    </a:lnT>
                    <a:lnB>
                      <a:noFill/>
                    </a:lnB>
                    <a:solidFill>
                      <a:srgbClr val="F2F2F2"/>
                    </a:solidFill>
                  </a:tcPr>
                </a:tc>
                <a:tc>
                  <a:txBody>
                    <a:bodyPr/>
                    <a:lstStyle/>
                    <a:p>
                      <a:pPr algn="ctr"/>
                      <a:r>
                        <a:rPr lang="el-GR" sz="1600" b="1" cap="all" dirty="0">
                          <a:effectLst/>
                        </a:rPr>
                        <a:t>4</a:t>
                      </a:r>
                    </a:p>
                  </a:txBody>
                  <a:tcPr marT="114300" marB="114300" anchor="ctr">
                    <a:lnL w="7620" cap="flat" cmpd="sng" algn="ctr">
                      <a:solidFill>
                        <a:srgbClr val="503FB0"/>
                      </a:solidFill>
                      <a:prstDash val="solid"/>
                      <a:round/>
                      <a:headEnd type="none" w="med" len="med"/>
                      <a:tailEnd type="none" w="med" len="med"/>
                    </a:lnL>
                    <a:lnR w="7620" cap="flat" cmpd="sng" algn="ctr">
                      <a:solidFill>
                        <a:srgbClr val="F03EB0"/>
                      </a:solidFill>
                      <a:prstDash val="solid"/>
                      <a:round/>
                      <a:headEnd type="none" w="med" len="med"/>
                      <a:tailEnd type="none" w="med" len="med"/>
                    </a:lnR>
                    <a:lnT w="7620" cap="flat" cmpd="sng" algn="ctr">
                      <a:solidFill>
                        <a:srgbClr val="D03DB0"/>
                      </a:solidFill>
                      <a:prstDash val="solid"/>
                      <a:round/>
                      <a:headEnd type="none" w="med" len="med"/>
                      <a:tailEnd type="none" w="med" len="med"/>
                    </a:lnT>
                    <a:lnB>
                      <a:noFill/>
                    </a:lnB>
                    <a:solidFill>
                      <a:srgbClr val="F2F2F2"/>
                    </a:solidFill>
                  </a:tcPr>
                </a:tc>
                <a:tc>
                  <a:txBody>
                    <a:bodyPr/>
                    <a:lstStyle/>
                    <a:p>
                      <a:pPr algn="ctr"/>
                      <a:r>
                        <a:rPr lang="el-GR" sz="1600" b="1" cap="all" dirty="0">
                          <a:effectLst/>
                        </a:rPr>
                        <a:t>10</a:t>
                      </a:r>
                    </a:p>
                  </a:txBody>
                  <a:tcPr marT="114300" marB="114300" anchor="ctr">
                    <a:lnL w="7620" cap="flat" cmpd="sng" algn="ctr">
                      <a:solidFill>
                        <a:srgbClr val="F03EB0"/>
                      </a:solidFill>
                      <a:prstDash val="solid"/>
                      <a:round/>
                      <a:headEnd type="none" w="med" len="med"/>
                      <a:tailEnd type="none" w="med" len="med"/>
                    </a:lnL>
                    <a:lnR w="7620" cap="flat" cmpd="sng" algn="ctr">
                      <a:solidFill>
                        <a:srgbClr val="903AB0"/>
                      </a:solidFill>
                      <a:prstDash val="solid"/>
                      <a:round/>
                      <a:headEnd type="none" w="med" len="med"/>
                      <a:tailEnd type="none" w="med" len="med"/>
                    </a:lnR>
                    <a:lnT w="7620" cap="flat" cmpd="sng" algn="ctr">
                      <a:solidFill>
                        <a:srgbClr val="103BB0"/>
                      </a:solidFill>
                      <a:prstDash val="solid"/>
                      <a:round/>
                      <a:headEnd type="none" w="med" len="med"/>
                      <a:tailEnd type="none" w="med" len="med"/>
                    </a:lnT>
                    <a:lnB>
                      <a:noFill/>
                    </a:lnB>
                    <a:solidFill>
                      <a:srgbClr val="F2F2F2"/>
                    </a:solidFill>
                  </a:tcPr>
                </a:tc>
                <a:tc>
                  <a:txBody>
                    <a:bodyPr/>
                    <a:lstStyle/>
                    <a:p>
                      <a:pPr algn="l"/>
                      <a:r>
                        <a:rPr lang="el-GR" sz="1600" b="1" u="none" strike="noStrike" dirty="0">
                          <a:solidFill>
                            <a:srgbClr val="2C5454"/>
                          </a:solidFill>
                          <a:effectLst/>
                          <a:hlinkClick r:id="rId4"/>
                        </a:rPr>
                        <a:t>Μαθηματική Φυσική</a:t>
                      </a:r>
                      <a:endParaRPr lang="el-GR" sz="1600" b="0" dirty="0">
                        <a:effectLst/>
                      </a:endParaRPr>
                    </a:p>
                  </a:txBody>
                  <a:tcPr marT="114300" marB="114300" anchor="ctr">
                    <a:lnL w="7620" cap="flat" cmpd="sng" algn="ctr">
                      <a:solidFill>
                        <a:srgbClr val="903AB0"/>
                      </a:solidFill>
                      <a:prstDash val="solid"/>
                      <a:round/>
                      <a:headEnd type="none" w="med" len="med"/>
                      <a:tailEnd type="none" w="med" len="med"/>
                    </a:lnL>
                    <a:lnR>
                      <a:noFill/>
                    </a:lnR>
                    <a:lnT w="7620" cap="flat" cmpd="sng" algn="ctr">
                      <a:solidFill>
                        <a:srgbClr val="3039B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3464767606"/>
                  </a:ext>
                </a:extLst>
              </a:tr>
            </a:tbl>
          </a:graphicData>
        </a:graphic>
      </p:graphicFrame>
      <p:sp>
        <p:nvSpPr>
          <p:cNvPr id="9" name="Rectangle 3">
            <a:extLst>
              <a:ext uri="{FF2B5EF4-FFF2-40B4-BE49-F238E27FC236}">
                <a16:creationId xmlns:a16="http://schemas.microsoft.com/office/drawing/2014/main" id="{1AF9310E-286C-8DA3-9B2D-7E29AB1FFB87}"/>
              </a:ext>
            </a:extLst>
          </p:cNvPr>
          <p:cNvSpPr>
            <a:spLocks noChangeArrowheads="1"/>
          </p:cNvSpPr>
          <p:nvPr/>
        </p:nvSpPr>
        <p:spPr bwMode="auto">
          <a:xfrm>
            <a:off x="4551314" y="3082751"/>
            <a:ext cx="2239348" cy="692497"/>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Α' ΕΞΑΜΗΝΟ</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400" b="1" i="0" u="none" strike="noStrike" cap="none" normalizeH="0" baseline="0" dirty="0">
              <a:ln>
                <a:noFill/>
              </a:ln>
              <a:solidFill>
                <a:srgbClr val="333333"/>
              </a:solidFill>
              <a:effectLst/>
              <a:latin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ΜΑΘΗΜΑΤΑ ΚΟΡΜΟΥ</a:t>
            </a:r>
          </a:p>
        </p:txBody>
      </p:sp>
      <p:sp>
        <p:nvSpPr>
          <p:cNvPr id="10" name="TextBox 9">
            <a:extLst>
              <a:ext uri="{FF2B5EF4-FFF2-40B4-BE49-F238E27FC236}">
                <a16:creationId xmlns:a16="http://schemas.microsoft.com/office/drawing/2014/main" id="{37C7ADDE-FEEA-C42F-1832-41D9064BCBBF}"/>
              </a:ext>
            </a:extLst>
          </p:cNvPr>
          <p:cNvSpPr txBox="1"/>
          <p:nvPr/>
        </p:nvSpPr>
        <p:spPr>
          <a:xfrm>
            <a:off x="4927107"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4020097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99CBF1D3-B281-9162-9E45-F93D5E04CFEF}"/>
              </a:ext>
            </a:extLst>
          </p:cNvPr>
          <p:cNvGraphicFramePr>
            <a:graphicFrameLocks noGrp="1"/>
          </p:cNvGraphicFramePr>
          <p:nvPr>
            <p:extLst>
              <p:ext uri="{D42A27DB-BD31-4B8C-83A1-F6EECF244321}">
                <p14:modId xmlns:p14="http://schemas.microsoft.com/office/powerpoint/2010/main" val="1001175440"/>
              </p:ext>
            </p:extLst>
          </p:nvPr>
        </p:nvGraphicFramePr>
        <p:xfrm>
          <a:off x="1397301" y="1441160"/>
          <a:ext cx="8959680" cy="3959223"/>
        </p:xfrm>
        <a:graphic>
          <a:graphicData uri="http://schemas.openxmlformats.org/drawingml/2006/table">
            <a:tbl>
              <a:tblPr/>
              <a:tblGrid>
                <a:gridCol w="2239920">
                  <a:extLst>
                    <a:ext uri="{9D8B030D-6E8A-4147-A177-3AD203B41FA5}">
                      <a16:colId xmlns:a16="http://schemas.microsoft.com/office/drawing/2014/main" val="3680905529"/>
                    </a:ext>
                  </a:extLst>
                </a:gridCol>
                <a:gridCol w="2239920">
                  <a:extLst>
                    <a:ext uri="{9D8B030D-6E8A-4147-A177-3AD203B41FA5}">
                      <a16:colId xmlns:a16="http://schemas.microsoft.com/office/drawing/2014/main" val="4290106309"/>
                    </a:ext>
                  </a:extLst>
                </a:gridCol>
                <a:gridCol w="2239920">
                  <a:extLst>
                    <a:ext uri="{9D8B030D-6E8A-4147-A177-3AD203B41FA5}">
                      <a16:colId xmlns:a16="http://schemas.microsoft.com/office/drawing/2014/main" val="1299849299"/>
                    </a:ext>
                  </a:extLst>
                </a:gridCol>
                <a:gridCol w="2239920">
                  <a:extLst>
                    <a:ext uri="{9D8B030D-6E8A-4147-A177-3AD203B41FA5}">
                      <a16:colId xmlns:a16="http://schemas.microsoft.com/office/drawing/2014/main" val="2662974689"/>
                    </a:ext>
                  </a:extLst>
                </a:gridCol>
              </a:tblGrid>
              <a:tr h="403254">
                <a:tc>
                  <a:txBody>
                    <a:bodyPr/>
                    <a:lstStyle/>
                    <a:p>
                      <a:pPr algn="ctr"/>
                      <a:r>
                        <a:rPr lang="el-GR" sz="1400" b="1" i="1" cap="all">
                          <a:effectLst/>
                        </a:rPr>
                        <a:t>Κωδικος</a:t>
                      </a:r>
                      <a:endParaRPr lang="el-GR" sz="1400" b="1" cap="all">
                        <a:effectLst/>
                      </a:endParaRPr>
                    </a:p>
                  </a:txBody>
                  <a:tcPr marL="73319" marR="73319" marT="91649" marB="91649" anchor="ctr">
                    <a:lnL w="7620" cap="flat" cmpd="sng" algn="ctr">
                      <a:solidFill>
                        <a:srgbClr val="D06608"/>
                      </a:solidFill>
                      <a:prstDash val="solid"/>
                      <a:round/>
                      <a:headEnd type="none" w="med" len="med"/>
                      <a:tailEnd type="none" w="med" len="med"/>
                    </a:lnL>
                    <a:lnR w="7620" cap="flat" cmpd="sng" algn="ctr">
                      <a:solidFill>
                        <a:srgbClr val="006BCF"/>
                      </a:solidFill>
                      <a:prstDash val="solid"/>
                      <a:round/>
                      <a:headEnd type="none" w="med" len="med"/>
                      <a:tailEnd type="none" w="med" len="med"/>
                    </a:lnR>
                    <a:lnT w="7620" cap="flat" cmpd="sng" algn="ctr">
                      <a:solidFill>
                        <a:srgbClr val="D06908"/>
                      </a:solidFill>
                      <a:prstDash val="solid"/>
                      <a:round/>
                      <a:headEnd type="none" w="med" len="med"/>
                      <a:tailEnd type="none" w="med" len="med"/>
                    </a:lnT>
                    <a:lnB w="7620" cap="flat" cmpd="sng" algn="ctr">
                      <a:solidFill>
                        <a:srgbClr val="706841"/>
                      </a:solidFill>
                      <a:prstDash val="solid"/>
                      <a:round/>
                      <a:headEnd type="none" w="med" len="med"/>
                      <a:tailEnd type="none" w="med" len="med"/>
                    </a:lnB>
                    <a:solidFill>
                      <a:srgbClr val="9BA17B"/>
                    </a:solidFill>
                  </a:tcPr>
                </a:tc>
                <a:tc>
                  <a:txBody>
                    <a:bodyPr/>
                    <a:lstStyle/>
                    <a:p>
                      <a:r>
                        <a:rPr lang="el-GR" sz="1400" b="1" i="1" cap="all">
                          <a:effectLst/>
                        </a:rPr>
                        <a:t>Ωρες/εβδ</a:t>
                      </a:r>
                      <a:endParaRPr lang="el-GR" sz="1400" b="1" cap="all">
                        <a:effectLst/>
                      </a:endParaRPr>
                    </a:p>
                  </a:txBody>
                  <a:tcPr marL="73319" marR="73319" marT="91649" marB="91649" anchor="ctr">
                    <a:lnL w="7620" cap="flat" cmpd="sng" algn="ctr">
                      <a:solidFill>
                        <a:srgbClr val="006BCF"/>
                      </a:solidFill>
                      <a:prstDash val="solid"/>
                      <a:round/>
                      <a:headEnd type="none" w="med" len="med"/>
                      <a:tailEnd type="none" w="med" len="med"/>
                    </a:lnL>
                    <a:lnR w="7620" cap="flat" cmpd="sng" algn="ctr">
                      <a:solidFill>
                        <a:srgbClr val="8059CF"/>
                      </a:solidFill>
                      <a:prstDash val="solid"/>
                      <a:round/>
                      <a:headEnd type="none" w="med" len="med"/>
                      <a:tailEnd type="none" w="med" len="med"/>
                    </a:lnR>
                    <a:lnT w="7620" cap="flat" cmpd="sng" algn="ctr">
                      <a:solidFill>
                        <a:srgbClr val="E06ACF"/>
                      </a:solidFill>
                      <a:prstDash val="solid"/>
                      <a:round/>
                      <a:headEnd type="none" w="med" len="med"/>
                      <a:tailEnd type="none" w="med" len="med"/>
                    </a:lnT>
                    <a:lnB w="7620" cap="flat" cmpd="sng" algn="ctr">
                      <a:solidFill>
                        <a:srgbClr val="706841"/>
                      </a:solidFill>
                      <a:prstDash val="solid"/>
                      <a:round/>
                      <a:headEnd type="none" w="med" len="med"/>
                      <a:tailEnd type="none" w="med" len="med"/>
                    </a:lnB>
                    <a:solidFill>
                      <a:srgbClr val="9BA17B"/>
                    </a:solidFill>
                  </a:tcPr>
                </a:tc>
                <a:tc>
                  <a:txBody>
                    <a:bodyPr/>
                    <a:lstStyle/>
                    <a:p>
                      <a:r>
                        <a:rPr lang="en-US" sz="1400" b="1" i="1" cap="all">
                          <a:effectLst/>
                        </a:rPr>
                        <a:t>ECTS</a:t>
                      </a:r>
                      <a:endParaRPr lang="en-US" sz="1400" b="1" cap="all">
                        <a:effectLst/>
                      </a:endParaRPr>
                    </a:p>
                  </a:txBody>
                  <a:tcPr marL="73319" marR="73319" marT="91649" marB="91649" anchor="ctr">
                    <a:lnL w="7620" cap="flat" cmpd="sng" algn="ctr">
                      <a:solidFill>
                        <a:srgbClr val="8059CF"/>
                      </a:solidFill>
                      <a:prstDash val="solid"/>
                      <a:round/>
                      <a:headEnd type="none" w="med" len="med"/>
                      <a:tailEnd type="none" w="med" len="med"/>
                    </a:lnL>
                    <a:lnR w="7620" cap="flat" cmpd="sng" algn="ctr">
                      <a:solidFill>
                        <a:srgbClr val="906D41"/>
                      </a:solidFill>
                      <a:prstDash val="solid"/>
                      <a:round/>
                      <a:headEnd type="none" w="med" len="med"/>
                      <a:tailEnd type="none" w="med" len="med"/>
                    </a:lnR>
                    <a:lnT w="7620" cap="flat" cmpd="sng" algn="ctr">
                      <a:solidFill>
                        <a:srgbClr val="007ECF"/>
                      </a:solidFill>
                      <a:prstDash val="solid"/>
                      <a:round/>
                      <a:headEnd type="none" w="med" len="med"/>
                      <a:tailEnd type="none" w="med" len="med"/>
                    </a:lnT>
                    <a:lnB w="7620" cap="flat" cmpd="sng" algn="ctr">
                      <a:solidFill>
                        <a:srgbClr val="706841"/>
                      </a:solidFill>
                      <a:prstDash val="solid"/>
                      <a:round/>
                      <a:headEnd type="none" w="med" len="med"/>
                      <a:tailEnd type="none" w="med" len="med"/>
                    </a:lnB>
                    <a:solidFill>
                      <a:srgbClr val="9BA17B"/>
                    </a:solidFill>
                  </a:tcPr>
                </a:tc>
                <a:tc>
                  <a:txBody>
                    <a:bodyPr/>
                    <a:lstStyle/>
                    <a:p>
                      <a:pPr algn="l"/>
                      <a:r>
                        <a:rPr lang="el-GR" sz="1400" b="1" i="1">
                          <a:effectLst/>
                        </a:rPr>
                        <a:t>ΜΑΘΗΜΑ</a:t>
                      </a:r>
                      <a:endParaRPr lang="el-GR" sz="1400" b="0">
                        <a:effectLst/>
                      </a:endParaRPr>
                    </a:p>
                  </a:txBody>
                  <a:tcPr marL="73319" marR="73319" marT="91649" marB="91649" anchor="ctr">
                    <a:lnL w="7620" cap="flat" cmpd="sng" algn="ctr">
                      <a:solidFill>
                        <a:srgbClr val="906D41"/>
                      </a:solidFill>
                      <a:prstDash val="solid"/>
                      <a:round/>
                      <a:headEnd type="none" w="med" len="med"/>
                      <a:tailEnd type="none" w="med" len="med"/>
                    </a:lnL>
                    <a:lnR>
                      <a:noFill/>
                    </a:lnR>
                    <a:lnT w="7620" cap="flat" cmpd="sng" algn="ctr">
                      <a:solidFill>
                        <a:srgbClr val="306A41"/>
                      </a:solidFill>
                      <a:prstDash val="solid"/>
                      <a:round/>
                      <a:headEnd type="none" w="med" len="med"/>
                      <a:tailEnd type="none" w="med" len="med"/>
                    </a:lnT>
                    <a:lnB w="7620" cap="flat" cmpd="sng" algn="ctr">
                      <a:solidFill>
                        <a:srgbClr val="706841"/>
                      </a:solidFill>
                      <a:prstDash val="solid"/>
                      <a:round/>
                      <a:headEnd type="none" w="med" len="med"/>
                      <a:tailEnd type="none" w="med" len="med"/>
                    </a:lnB>
                    <a:solidFill>
                      <a:srgbClr val="9BA17B"/>
                    </a:solidFill>
                  </a:tcPr>
                </a:tc>
                <a:extLst>
                  <a:ext uri="{0D108BD9-81ED-4DB2-BD59-A6C34878D82A}">
                    <a16:rowId xmlns:a16="http://schemas.microsoft.com/office/drawing/2014/main" val="585912828"/>
                  </a:ext>
                </a:extLst>
              </a:tr>
              <a:tr h="403254">
                <a:tc gridSpan="4">
                  <a:txBody>
                    <a:bodyPr/>
                    <a:lstStyle/>
                    <a:p>
                      <a:pPr algn="l"/>
                      <a:r>
                        <a:rPr lang="el-GR" sz="1400" b="1">
                          <a:effectLst/>
                        </a:rPr>
                        <a:t>Φυσική των Υλικών</a:t>
                      </a:r>
                      <a:endParaRPr lang="el-GR" sz="1400" b="0">
                        <a:effectLst/>
                      </a:endParaRPr>
                    </a:p>
                  </a:txBody>
                  <a:tcPr marL="73319" marR="73319" marT="91649" marB="91649" anchor="ctr">
                    <a:lnL w="7620" cap="flat" cmpd="sng" algn="ctr">
                      <a:solidFill>
                        <a:srgbClr val="906D41"/>
                      </a:solidFill>
                      <a:prstDash val="solid"/>
                      <a:round/>
                      <a:headEnd type="none" w="med" len="med"/>
                      <a:tailEnd type="none" w="med" len="med"/>
                    </a:lnL>
                    <a:lnR>
                      <a:noFill/>
                    </a:lnR>
                    <a:lnT w="7620" cap="flat" cmpd="sng" algn="ctr">
                      <a:solidFill>
                        <a:srgbClr val="706841"/>
                      </a:solidFill>
                      <a:prstDash val="solid"/>
                      <a:round/>
                      <a:headEnd type="none" w="med" len="med"/>
                      <a:tailEnd type="none" w="med" len="med"/>
                    </a:lnT>
                    <a:lnB w="7620" cap="flat" cmpd="sng" algn="ctr">
                      <a:solidFill>
                        <a:srgbClr val="506941"/>
                      </a:solidFill>
                      <a:prstDash val="solid"/>
                      <a:round/>
                      <a:headEnd type="none" w="med" len="med"/>
                      <a:tailEnd type="none" w="med" len="med"/>
                    </a:lnB>
                    <a:solidFill>
                      <a:srgbClr val="CCCFBB"/>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984126749"/>
                  </a:ext>
                </a:extLst>
              </a:tr>
              <a:tr h="843168">
                <a:tc>
                  <a:txBody>
                    <a:bodyPr/>
                    <a:lstStyle/>
                    <a:p>
                      <a:pPr algn="ctr"/>
                      <a:r>
                        <a:rPr lang="el-GR" sz="1400" b="1" cap="all" dirty="0">
                          <a:effectLst/>
                        </a:rPr>
                        <a:t>18101 </a:t>
                      </a:r>
                    </a:p>
                  </a:txBody>
                  <a:tcPr marL="73319" marR="73319" marT="91649" marB="91649" anchor="ctr">
                    <a:lnL w="7620" cap="flat" cmpd="sng" algn="ctr">
                      <a:solidFill>
                        <a:srgbClr val="F06941"/>
                      </a:solidFill>
                      <a:prstDash val="solid"/>
                      <a:round/>
                      <a:headEnd type="none" w="med" len="med"/>
                      <a:tailEnd type="none" w="med" len="med"/>
                    </a:lnL>
                    <a:lnR w="7620" cap="flat" cmpd="sng" algn="ctr">
                      <a:solidFill>
                        <a:srgbClr val="D06C41"/>
                      </a:solidFill>
                      <a:prstDash val="solid"/>
                      <a:round/>
                      <a:headEnd type="none" w="med" len="med"/>
                      <a:tailEnd type="none" w="med" len="med"/>
                    </a:lnR>
                    <a:lnT w="7620" cap="flat" cmpd="sng" algn="ctr">
                      <a:solidFill>
                        <a:srgbClr val="506941"/>
                      </a:solidFill>
                      <a:prstDash val="solid"/>
                      <a:round/>
                      <a:headEnd type="none" w="med" len="med"/>
                      <a:tailEnd type="none" w="med" len="med"/>
                    </a:lnT>
                    <a:lnB w="7620" cap="flat" cmpd="sng" algn="ctr">
                      <a:solidFill>
                        <a:srgbClr val="D06A41"/>
                      </a:solidFill>
                      <a:prstDash val="solid"/>
                      <a:round/>
                      <a:headEnd type="none" w="med" len="med"/>
                      <a:tailEnd type="none" w="med" len="med"/>
                    </a:lnB>
                    <a:solidFill>
                      <a:srgbClr val="F2F2F2"/>
                    </a:solidFill>
                  </a:tcPr>
                </a:tc>
                <a:tc>
                  <a:txBody>
                    <a:bodyPr/>
                    <a:lstStyle/>
                    <a:p>
                      <a:pPr algn="ctr"/>
                      <a:r>
                        <a:rPr lang="el-GR" sz="1400" b="1" cap="all">
                          <a:effectLst/>
                        </a:rPr>
                        <a:t>4</a:t>
                      </a:r>
                    </a:p>
                  </a:txBody>
                  <a:tcPr marL="73319" marR="73319" marT="91649" marB="91649" anchor="ctr">
                    <a:lnL w="7620" cap="flat" cmpd="sng" algn="ctr">
                      <a:solidFill>
                        <a:srgbClr val="D06C41"/>
                      </a:solidFill>
                      <a:prstDash val="solid"/>
                      <a:round/>
                      <a:headEnd type="none" w="med" len="med"/>
                      <a:tailEnd type="none" w="med" len="med"/>
                    </a:lnL>
                    <a:lnR w="7620" cap="flat" cmpd="sng" algn="ctr">
                      <a:solidFill>
                        <a:srgbClr val="906A41"/>
                      </a:solidFill>
                      <a:prstDash val="solid"/>
                      <a:round/>
                      <a:headEnd type="none" w="med" len="med"/>
                      <a:tailEnd type="none" w="med" len="med"/>
                    </a:lnR>
                    <a:lnT w="7620" cap="flat" cmpd="sng" algn="ctr">
                      <a:solidFill>
                        <a:srgbClr val="906A41"/>
                      </a:solidFill>
                      <a:prstDash val="solid"/>
                      <a:round/>
                      <a:headEnd type="none" w="med" len="med"/>
                      <a:tailEnd type="none" w="med" len="med"/>
                    </a:lnT>
                    <a:lnB w="7620" cap="flat" cmpd="sng" algn="ctr">
                      <a:solidFill>
                        <a:srgbClr val="F06A41"/>
                      </a:solidFill>
                      <a:prstDash val="solid"/>
                      <a:round/>
                      <a:headEnd type="none" w="med" len="med"/>
                      <a:tailEnd type="none" w="med" len="med"/>
                    </a:lnB>
                    <a:solidFill>
                      <a:srgbClr val="F2F2F2"/>
                    </a:solidFill>
                  </a:tcPr>
                </a:tc>
                <a:tc>
                  <a:txBody>
                    <a:bodyPr/>
                    <a:lstStyle/>
                    <a:p>
                      <a:pPr algn="ctr"/>
                      <a:r>
                        <a:rPr lang="el-GR" sz="1400" b="1" cap="all" dirty="0">
                          <a:effectLst/>
                        </a:rPr>
                        <a:t> 10</a:t>
                      </a:r>
                    </a:p>
                  </a:txBody>
                  <a:tcPr marL="73319" marR="73319" marT="91649" marB="91649" anchor="ctr">
                    <a:lnL w="7620" cap="flat" cmpd="sng" algn="ctr">
                      <a:solidFill>
                        <a:srgbClr val="906A41"/>
                      </a:solidFill>
                      <a:prstDash val="solid"/>
                      <a:round/>
                      <a:headEnd type="none" w="med" len="med"/>
                      <a:tailEnd type="none" w="med" len="med"/>
                    </a:lnL>
                    <a:lnR w="7620" cap="flat" cmpd="sng" algn="ctr">
                      <a:solidFill>
                        <a:srgbClr val="D06A41"/>
                      </a:solidFill>
                      <a:prstDash val="solid"/>
                      <a:round/>
                      <a:headEnd type="none" w="med" len="med"/>
                      <a:tailEnd type="none" w="med" len="med"/>
                    </a:lnR>
                    <a:lnT w="7620" cap="flat" cmpd="sng" algn="ctr">
                      <a:solidFill>
                        <a:srgbClr val="306941"/>
                      </a:solidFill>
                      <a:prstDash val="solid"/>
                      <a:round/>
                      <a:headEnd type="none" w="med" len="med"/>
                      <a:tailEnd type="none" w="med" len="med"/>
                    </a:lnT>
                    <a:lnB w="7620" cap="flat" cmpd="sng" algn="ctr">
                      <a:solidFill>
                        <a:srgbClr val="F06A41"/>
                      </a:solidFill>
                      <a:prstDash val="solid"/>
                      <a:round/>
                      <a:headEnd type="none" w="med" len="med"/>
                      <a:tailEnd type="none" w="med" len="med"/>
                    </a:lnB>
                    <a:solidFill>
                      <a:srgbClr val="F2F2F2"/>
                    </a:solidFill>
                  </a:tcPr>
                </a:tc>
                <a:tc>
                  <a:txBody>
                    <a:bodyPr/>
                    <a:lstStyle/>
                    <a:p>
                      <a:pPr algn="l"/>
                      <a:r>
                        <a:rPr lang="el-GR" sz="1400" b="1" u="none" strike="noStrike">
                          <a:solidFill>
                            <a:srgbClr val="2C5454"/>
                          </a:solidFill>
                          <a:effectLst/>
                          <a:hlinkClick r:id="rId2"/>
                        </a:rPr>
                        <a:t>Ηλεκτρονική Δομή και Ιδιότητες της Ύλης</a:t>
                      </a:r>
                      <a:r>
                        <a:rPr lang="el-GR" sz="1400" b="1">
                          <a:effectLst/>
                        </a:rPr>
                        <a:t>  (ΥΠΟΧΡΕΩΤΙΚΟ)</a:t>
                      </a:r>
                      <a:endParaRPr lang="el-GR" sz="1400" b="0">
                        <a:effectLst/>
                      </a:endParaRPr>
                    </a:p>
                  </a:txBody>
                  <a:tcPr marL="73319" marR="73319" marT="91649" marB="91649" anchor="ctr">
                    <a:lnL w="7620" cap="flat" cmpd="sng" algn="ctr">
                      <a:solidFill>
                        <a:srgbClr val="D06A41"/>
                      </a:solidFill>
                      <a:prstDash val="solid"/>
                      <a:round/>
                      <a:headEnd type="none" w="med" len="med"/>
                      <a:tailEnd type="none" w="med" len="med"/>
                    </a:lnL>
                    <a:lnR>
                      <a:noFill/>
                    </a:lnR>
                    <a:lnT w="7620" cap="flat" cmpd="sng" algn="ctr">
                      <a:solidFill>
                        <a:srgbClr val="306941"/>
                      </a:solidFill>
                      <a:prstDash val="solid"/>
                      <a:round/>
                      <a:headEnd type="none" w="med" len="med"/>
                      <a:tailEnd type="none" w="med" len="med"/>
                    </a:lnT>
                    <a:lnB w="7620" cap="flat" cmpd="sng" algn="ctr">
                      <a:solidFill>
                        <a:srgbClr val="F06A41"/>
                      </a:solidFill>
                      <a:prstDash val="solid"/>
                      <a:round/>
                      <a:headEnd type="none" w="med" len="med"/>
                      <a:tailEnd type="none" w="med" len="med"/>
                    </a:lnB>
                    <a:solidFill>
                      <a:srgbClr val="F2F2F2"/>
                    </a:solidFill>
                  </a:tcPr>
                </a:tc>
                <a:extLst>
                  <a:ext uri="{0D108BD9-81ED-4DB2-BD59-A6C34878D82A}">
                    <a16:rowId xmlns:a16="http://schemas.microsoft.com/office/drawing/2014/main" val="2210177412"/>
                  </a:ext>
                </a:extLst>
              </a:tr>
              <a:tr h="843168">
                <a:tc>
                  <a:txBody>
                    <a:bodyPr/>
                    <a:lstStyle/>
                    <a:p>
                      <a:pPr algn="ctr"/>
                      <a:r>
                        <a:rPr lang="el-GR" sz="1400" b="1" cap="all">
                          <a:effectLst/>
                        </a:rPr>
                        <a:t>18102</a:t>
                      </a:r>
                    </a:p>
                  </a:txBody>
                  <a:tcPr marL="73319" marR="73319" marT="91649" marB="91649" anchor="ctr">
                    <a:lnL w="7620" cap="flat" cmpd="sng" algn="ctr">
                      <a:solidFill>
                        <a:srgbClr val="F06A41"/>
                      </a:solidFill>
                      <a:prstDash val="solid"/>
                      <a:round/>
                      <a:headEnd type="none" w="med" len="med"/>
                      <a:tailEnd type="none" w="med" len="med"/>
                    </a:lnL>
                    <a:lnR w="7620" cap="flat" cmpd="sng" algn="ctr">
                      <a:solidFill>
                        <a:srgbClr val="506741"/>
                      </a:solidFill>
                      <a:prstDash val="solid"/>
                      <a:round/>
                      <a:headEnd type="none" w="med" len="med"/>
                      <a:tailEnd type="none" w="med" len="med"/>
                    </a:lnR>
                    <a:lnT w="7620" cap="flat" cmpd="sng" algn="ctr">
                      <a:solidFill>
                        <a:srgbClr val="D06A41"/>
                      </a:solidFill>
                      <a:prstDash val="solid"/>
                      <a:round/>
                      <a:headEnd type="none" w="med" len="med"/>
                      <a:tailEnd type="none" w="med" len="med"/>
                    </a:lnT>
                    <a:lnB w="7620" cap="flat" cmpd="sng" algn="ctr">
                      <a:solidFill>
                        <a:srgbClr val="706841"/>
                      </a:solidFill>
                      <a:prstDash val="solid"/>
                      <a:round/>
                      <a:headEnd type="none" w="med" len="med"/>
                      <a:tailEnd type="none" w="med" len="med"/>
                    </a:lnB>
                    <a:solidFill>
                      <a:srgbClr val="F2F2F2"/>
                    </a:solidFill>
                  </a:tcPr>
                </a:tc>
                <a:tc>
                  <a:txBody>
                    <a:bodyPr/>
                    <a:lstStyle/>
                    <a:p>
                      <a:pPr algn="ctr"/>
                      <a:r>
                        <a:rPr lang="el-GR" sz="1400" b="1" cap="all" dirty="0">
                          <a:effectLst/>
                        </a:rPr>
                        <a:t> 4</a:t>
                      </a:r>
                    </a:p>
                  </a:txBody>
                  <a:tcPr marL="73319" marR="73319" marT="91649" marB="91649" anchor="ctr">
                    <a:lnL w="7620" cap="flat" cmpd="sng" algn="ctr">
                      <a:solidFill>
                        <a:srgbClr val="506741"/>
                      </a:solidFill>
                      <a:prstDash val="solid"/>
                      <a:round/>
                      <a:headEnd type="none" w="med" len="med"/>
                      <a:tailEnd type="none" w="med" len="med"/>
                    </a:lnL>
                    <a:lnR w="7620" cap="flat" cmpd="sng" algn="ctr">
                      <a:solidFill>
                        <a:srgbClr val="306541"/>
                      </a:solidFill>
                      <a:prstDash val="solid"/>
                      <a:round/>
                      <a:headEnd type="none" w="med" len="med"/>
                      <a:tailEnd type="none" w="med" len="med"/>
                    </a:lnR>
                    <a:lnT w="7620" cap="flat" cmpd="sng" algn="ctr">
                      <a:solidFill>
                        <a:srgbClr val="F06A41"/>
                      </a:solidFill>
                      <a:prstDash val="solid"/>
                      <a:round/>
                      <a:headEnd type="none" w="med" len="med"/>
                      <a:tailEnd type="none" w="med" len="med"/>
                    </a:lnT>
                    <a:lnB w="7620" cap="flat" cmpd="sng" algn="ctr">
                      <a:solidFill>
                        <a:srgbClr val="C07ACF"/>
                      </a:solidFill>
                      <a:prstDash val="solid"/>
                      <a:round/>
                      <a:headEnd type="none" w="med" len="med"/>
                      <a:tailEnd type="none" w="med" len="med"/>
                    </a:lnB>
                    <a:solidFill>
                      <a:srgbClr val="F2F2F2"/>
                    </a:solidFill>
                  </a:tcPr>
                </a:tc>
                <a:tc>
                  <a:txBody>
                    <a:bodyPr/>
                    <a:lstStyle/>
                    <a:p>
                      <a:pPr algn="ctr"/>
                      <a:r>
                        <a:rPr lang="el-GR" sz="1400" b="1" cap="all">
                          <a:effectLst/>
                        </a:rPr>
                        <a:t>10</a:t>
                      </a:r>
                    </a:p>
                  </a:txBody>
                  <a:tcPr marL="73319" marR="73319" marT="91649" marB="91649" anchor="ctr">
                    <a:lnL w="7620" cap="flat" cmpd="sng" algn="ctr">
                      <a:solidFill>
                        <a:srgbClr val="306541"/>
                      </a:solidFill>
                      <a:prstDash val="solid"/>
                      <a:round/>
                      <a:headEnd type="none" w="med" len="med"/>
                      <a:tailEnd type="none" w="med" len="med"/>
                    </a:lnL>
                    <a:lnR w="7620" cap="flat" cmpd="sng" algn="ctr">
                      <a:solidFill>
                        <a:srgbClr val="306541"/>
                      </a:solidFill>
                      <a:prstDash val="solid"/>
                      <a:round/>
                      <a:headEnd type="none" w="med" len="med"/>
                      <a:tailEnd type="none" w="med" len="med"/>
                    </a:lnR>
                    <a:lnT w="7620" cap="flat" cmpd="sng" algn="ctr">
                      <a:solidFill>
                        <a:srgbClr val="F06A41"/>
                      </a:solidFill>
                      <a:prstDash val="solid"/>
                      <a:round/>
                      <a:headEnd type="none" w="med" len="med"/>
                      <a:tailEnd type="none" w="med" len="med"/>
                    </a:lnT>
                    <a:lnB w="7620" cap="flat" cmpd="sng" algn="ctr">
                      <a:solidFill>
                        <a:srgbClr val="106B08"/>
                      </a:solidFill>
                      <a:prstDash val="solid"/>
                      <a:round/>
                      <a:headEnd type="none" w="med" len="med"/>
                      <a:tailEnd type="none" w="med" len="med"/>
                    </a:lnB>
                    <a:solidFill>
                      <a:srgbClr val="F2F2F2"/>
                    </a:solidFill>
                  </a:tcPr>
                </a:tc>
                <a:tc>
                  <a:txBody>
                    <a:bodyPr/>
                    <a:lstStyle/>
                    <a:p>
                      <a:pPr algn="l"/>
                      <a:r>
                        <a:rPr lang="el-GR" sz="1400" b="1" u="none" strike="noStrike">
                          <a:solidFill>
                            <a:srgbClr val="2C5454"/>
                          </a:solidFill>
                          <a:effectLst/>
                          <a:hlinkClick r:id="rId3"/>
                        </a:rPr>
                        <a:t>Προχωρημένο Εργαστήριο</a:t>
                      </a:r>
                      <a:r>
                        <a:rPr lang="el-GR" sz="1400" b="0">
                          <a:effectLst/>
                        </a:rPr>
                        <a:t> (</a:t>
                      </a:r>
                      <a:r>
                        <a:rPr lang="el-GR" sz="1400" b="1">
                          <a:effectLst/>
                        </a:rPr>
                        <a:t>ΥΠΟΧΡΕΩΤΙΚΟ</a:t>
                      </a:r>
                      <a:r>
                        <a:rPr lang="el-GR" sz="1400" b="0">
                          <a:effectLst/>
                        </a:rPr>
                        <a:t>)</a:t>
                      </a:r>
                    </a:p>
                  </a:txBody>
                  <a:tcPr marL="73319" marR="73319" marT="91649" marB="91649" anchor="ctr">
                    <a:lnL w="7620" cap="flat" cmpd="sng" algn="ctr">
                      <a:solidFill>
                        <a:srgbClr val="306541"/>
                      </a:solidFill>
                      <a:prstDash val="solid"/>
                      <a:round/>
                      <a:headEnd type="none" w="med" len="med"/>
                      <a:tailEnd type="none" w="med" len="med"/>
                    </a:lnL>
                    <a:lnR>
                      <a:noFill/>
                    </a:lnR>
                    <a:lnT w="7620" cap="flat" cmpd="sng" algn="ctr">
                      <a:solidFill>
                        <a:srgbClr val="F06A41"/>
                      </a:solidFill>
                      <a:prstDash val="solid"/>
                      <a:round/>
                      <a:headEnd type="none" w="med" len="med"/>
                      <a:tailEnd type="none" w="med" len="med"/>
                    </a:lnT>
                    <a:lnB w="7620" cap="flat" cmpd="sng" algn="ctr">
                      <a:solidFill>
                        <a:srgbClr val="506508"/>
                      </a:solidFill>
                      <a:prstDash val="solid"/>
                      <a:round/>
                      <a:headEnd type="none" w="med" len="med"/>
                      <a:tailEnd type="none" w="med" len="med"/>
                    </a:lnB>
                    <a:solidFill>
                      <a:srgbClr val="F2F2F2"/>
                    </a:solidFill>
                  </a:tcPr>
                </a:tc>
                <a:extLst>
                  <a:ext uri="{0D108BD9-81ED-4DB2-BD59-A6C34878D82A}">
                    <a16:rowId xmlns:a16="http://schemas.microsoft.com/office/drawing/2014/main" val="271399897"/>
                  </a:ext>
                </a:extLst>
              </a:tr>
              <a:tr h="623211">
                <a:tc>
                  <a:txBody>
                    <a:bodyPr/>
                    <a:lstStyle/>
                    <a:p>
                      <a:pPr algn="ctr"/>
                      <a:r>
                        <a:rPr lang="el-GR" sz="1400" b="1" cap="all">
                          <a:effectLst/>
                        </a:rPr>
                        <a:t>18103</a:t>
                      </a:r>
                    </a:p>
                  </a:txBody>
                  <a:tcPr marL="73319" marR="73319" marT="91649" marB="91649" anchor="ctr">
                    <a:lnL w="7620" cap="flat" cmpd="sng" algn="ctr">
                      <a:solidFill>
                        <a:srgbClr val="D06A41"/>
                      </a:solidFill>
                      <a:prstDash val="solid"/>
                      <a:round/>
                      <a:headEnd type="none" w="med" len="med"/>
                      <a:tailEnd type="none" w="med" len="med"/>
                    </a:lnL>
                    <a:lnR w="7620" cap="flat" cmpd="sng" algn="ctr">
                      <a:solidFill>
                        <a:srgbClr val="906141"/>
                      </a:solidFill>
                      <a:prstDash val="solid"/>
                      <a:round/>
                      <a:headEnd type="none" w="med" len="med"/>
                      <a:tailEnd type="none" w="med" len="med"/>
                    </a:lnR>
                    <a:lnT w="7620" cap="flat" cmpd="sng" algn="ctr">
                      <a:solidFill>
                        <a:srgbClr val="706841"/>
                      </a:solidFill>
                      <a:prstDash val="solid"/>
                      <a:round/>
                      <a:headEnd type="none" w="med" len="med"/>
                      <a:tailEnd type="none" w="med" len="med"/>
                    </a:lnT>
                    <a:lnB w="7620" cap="flat" cmpd="sng" algn="ctr">
                      <a:solidFill>
                        <a:srgbClr val="10801C"/>
                      </a:solidFill>
                      <a:prstDash val="solid"/>
                      <a:round/>
                      <a:headEnd type="none" w="med" len="med"/>
                      <a:tailEnd type="none" w="med" len="med"/>
                    </a:lnB>
                    <a:solidFill>
                      <a:srgbClr val="F2F2F2"/>
                    </a:solidFill>
                  </a:tcPr>
                </a:tc>
                <a:tc>
                  <a:txBody>
                    <a:bodyPr/>
                    <a:lstStyle/>
                    <a:p>
                      <a:pPr algn="ctr"/>
                      <a:r>
                        <a:rPr lang="el-GR" sz="1400" b="1" cap="all">
                          <a:effectLst/>
                        </a:rPr>
                        <a:t>4</a:t>
                      </a:r>
                    </a:p>
                  </a:txBody>
                  <a:tcPr marL="73319" marR="73319" marT="91649" marB="91649" anchor="ctr">
                    <a:lnL w="7620" cap="flat" cmpd="sng" algn="ctr">
                      <a:solidFill>
                        <a:srgbClr val="906141"/>
                      </a:solidFill>
                      <a:prstDash val="solid"/>
                      <a:round/>
                      <a:headEnd type="none" w="med" len="med"/>
                      <a:tailEnd type="none" w="med" len="med"/>
                    </a:lnL>
                    <a:lnR w="7620" cap="flat" cmpd="sng" algn="ctr">
                      <a:solidFill>
                        <a:srgbClr val="D06908"/>
                      </a:solidFill>
                      <a:prstDash val="solid"/>
                      <a:round/>
                      <a:headEnd type="none" w="med" len="med"/>
                      <a:tailEnd type="none" w="med" len="med"/>
                    </a:lnR>
                    <a:lnT w="7620" cap="flat" cmpd="sng" algn="ctr">
                      <a:solidFill>
                        <a:srgbClr val="C07ACF"/>
                      </a:solidFill>
                      <a:prstDash val="solid"/>
                      <a:round/>
                      <a:headEnd type="none" w="med" len="med"/>
                      <a:tailEnd type="none" w="med" len="med"/>
                    </a:lnT>
                    <a:lnB w="7620" cap="flat" cmpd="sng" algn="ctr">
                      <a:solidFill>
                        <a:srgbClr val="B07F1C"/>
                      </a:solidFill>
                      <a:prstDash val="solid"/>
                      <a:round/>
                      <a:headEnd type="none" w="med" len="med"/>
                      <a:tailEnd type="none" w="med" len="med"/>
                    </a:lnB>
                    <a:solidFill>
                      <a:srgbClr val="F2F2F2"/>
                    </a:solidFill>
                  </a:tcPr>
                </a:tc>
                <a:tc>
                  <a:txBody>
                    <a:bodyPr/>
                    <a:lstStyle/>
                    <a:p>
                      <a:pPr algn="ctr"/>
                      <a:r>
                        <a:rPr lang="el-GR" sz="1400" b="1" cap="all" dirty="0">
                          <a:effectLst/>
                        </a:rPr>
                        <a:t>10</a:t>
                      </a:r>
                    </a:p>
                  </a:txBody>
                  <a:tcPr marL="73319" marR="73319" marT="91649" marB="91649" anchor="ctr">
                    <a:lnL w="7620" cap="flat" cmpd="sng" algn="ctr">
                      <a:solidFill>
                        <a:srgbClr val="D06908"/>
                      </a:solidFill>
                      <a:prstDash val="solid"/>
                      <a:round/>
                      <a:headEnd type="none" w="med" len="med"/>
                      <a:tailEnd type="none" w="med" len="med"/>
                    </a:lnL>
                    <a:lnR w="7620" cap="flat" cmpd="sng" algn="ctr">
                      <a:solidFill>
                        <a:srgbClr val="D06908"/>
                      </a:solidFill>
                      <a:prstDash val="solid"/>
                      <a:round/>
                      <a:headEnd type="none" w="med" len="med"/>
                      <a:tailEnd type="none" w="med" len="med"/>
                    </a:lnR>
                    <a:lnT w="7620" cap="flat" cmpd="sng" algn="ctr">
                      <a:solidFill>
                        <a:srgbClr val="106B08"/>
                      </a:solidFill>
                      <a:prstDash val="solid"/>
                      <a:round/>
                      <a:headEnd type="none" w="med" len="med"/>
                      <a:tailEnd type="none" w="med" len="med"/>
                    </a:lnT>
                    <a:lnB w="7620" cap="flat" cmpd="sng" algn="ctr">
                      <a:solidFill>
                        <a:srgbClr val="907E1C"/>
                      </a:solidFill>
                      <a:prstDash val="solid"/>
                      <a:round/>
                      <a:headEnd type="none" w="med" len="med"/>
                      <a:tailEnd type="none" w="med" len="med"/>
                    </a:lnB>
                    <a:solidFill>
                      <a:srgbClr val="F2F2F2"/>
                    </a:solidFill>
                  </a:tcPr>
                </a:tc>
                <a:tc>
                  <a:txBody>
                    <a:bodyPr/>
                    <a:lstStyle/>
                    <a:p>
                      <a:pPr algn="l"/>
                      <a:r>
                        <a:rPr lang="el-GR" sz="1400" b="1" u="none" strike="noStrike">
                          <a:solidFill>
                            <a:srgbClr val="2C5454"/>
                          </a:solidFill>
                          <a:effectLst/>
                          <a:hlinkClick r:id="rId4"/>
                        </a:rPr>
                        <a:t>Θερμοδυναμική των Πλεγματικών Ατελειών</a:t>
                      </a:r>
                      <a:endParaRPr lang="el-GR" sz="1400" b="0">
                        <a:effectLst/>
                      </a:endParaRPr>
                    </a:p>
                  </a:txBody>
                  <a:tcPr marL="73319" marR="73319" marT="91649" marB="91649" anchor="ctr">
                    <a:lnL w="7620" cap="flat" cmpd="sng" algn="ctr">
                      <a:solidFill>
                        <a:srgbClr val="D06908"/>
                      </a:solidFill>
                      <a:prstDash val="solid"/>
                      <a:round/>
                      <a:headEnd type="none" w="med" len="med"/>
                      <a:tailEnd type="none" w="med" len="med"/>
                    </a:lnL>
                    <a:lnR>
                      <a:noFill/>
                    </a:lnR>
                    <a:lnT w="7620" cap="flat" cmpd="sng" algn="ctr">
                      <a:solidFill>
                        <a:srgbClr val="506508"/>
                      </a:solidFill>
                      <a:prstDash val="solid"/>
                      <a:round/>
                      <a:headEnd type="none" w="med" len="med"/>
                      <a:tailEnd type="none" w="med" len="med"/>
                    </a:lnT>
                    <a:lnB w="7620" cap="flat" cmpd="sng" algn="ctr">
                      <a:solidFill>
                        <a:srgbClr val="D07A1C"/>
                      </a:solidFill>
                      <a:prstDash val="solid"/>
                      <a:round/>
                      <a:headEnd type="none" w="med" len="med"/>
                      <a:tailEnd type="none" w="med" len="med"/>
                    </a:lnB>
                    <a:solidFill>
                      <a:srgbClr val="F2F2F2"/>
                    </a:solidFill>
                  </a:tcPr>
                </a:tc>
                <a:extLst>
                  <a:ext uri="{0D108BD9-81ED-4DB2-BD59-A6C34878D82A}">
                    <a16:rowId xmlns:a16="http://schemas.microsoft.com/office/drawing/2014/main" val="898148710"/>
                  </a:ext>
                </a:extLst>
              </a:tr>
              <a:tr h="843168">
                <a:tc>
                  <a:txBody>
                    <a:bodyPr/>
                    <a:lstStyle/>
                    <a:p>
                      <a:pPr algn="ctr"/>
                      <a:r>
                        <a:rPr lang="el-GR" sz="1400" b="1" cap="all">
                          <a:effectLst/>
                        </a:rPr>
                        <a:t>18104</a:t>
                      </a:r>
                    </a:p>
                  </a:txBody>
                  <a:tcPr marL="73319" marR="73319" marT="91649" marB="91649" anchor="ctr">
                    <a:lnL w="7620" cap="flat" cmpd="sng" algn="ctr">
                      <a:solidFill>
                        <a:srgbClr val="107B1C"/>
                      </a:solidFill>
                      <a:prstDash val="solid"/>
                      <a:round/>
                      <a:headEnd type="none" w="med" len="med"/>
                      <a:tailEnd type="none" w="med" len="med"/>
                    </a:lnL>
                    <a:lnR w="7620" cap="flat" cmpd="sng" algn="ctr">
                      <a:solidFill>
                        <a:srgbClr val="B07B1C"/>
                      </a:solidFill>
                      <a:prstDash val="solid"/>
                      <a:round/>
                      <a:headEnd type="none" w="med" len="med"/>
                      <a:tailEnd type="none" w="med" len="med"/>
                    </a:lnR>
                    <a:lnT w="7620" cap="flat" cmpd="sng" algn="ctr">
                      <a:solidFill>
                        <a:srgbClr val="10801C"/>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400" b="1" cap="all">
                          <a:effectLst/>
                        </a:rPr>
                        <a:t>4</a:t>
                      </a:r>
                    </a:p>
                  </a:txBody>
                  <a:tcPr marL="73319" marR="73319" marT="91649" marB="91649" anchor="ctr">
                    <a:lnL w="7620" cap="flat" cmpd="sng" algn="ctr">
                      <a:solidFill>
                        <a:srgbClr val="B07B1C"/>
                      </a:solidFill>
                      <a:prstDash val="solid"/>
                      <a:round/>
                      <a:headEnd type="none" w="med" len="med"/>
                      <a:tailEnd type="none" w="med" len="med"/>
                    </a:lnL>
                    <a:lnR w="7620" cap="flat" cmpd="sng" algn="ctr">
                      <a:solidFill>
                        <a:srgbClr val="707B1C"/>
                      </a:solidFill>
                      <a:prstDash val="solid"/>
                      <a:round/>
                      <a:headEnd type="none" w="med" len="med"/>
                      <a:tailEnd type="none" w="med" len="med"/>
                    </a:lnR>
                    <a:lnT w="7620" cap="flat" cmpd="sng" algn="ctr">
                      <a:solidFill>
                        <a:srgbClr val="B07F1C"/>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400" b="1" cap="all" dirty="0">
                          <a:effectLst/>
                        </a:rPr>
                        <a:t>10</a:t>
                      </a:r>
                    </a:p>
                  </a:txBody>
                  <a:tcPr marL="73319" marR="73319" marT="91649" marB="91649" anchor="ctr">
                    <a:lnL w="7620" cap="flat" cmpd="sng" algn="ctr">
                      <a:solidFill>
                        <a:srgbClr val="707B1C"/>
                      </a:solidFill>
                      <a:prstDash val="solid"/>
                      <a:round/>
                      <a:headEnd type="none" w="med" len="med"/>
                      <a:tailEnd type="none" w="med" len="med"/>
                    </a:lnL>
                    <a:lnR w="7620" cap="flat" cmpd="sng" algn="ctr">
                      <a:solidFill>
                        <a:srgbClr val="307A1C"/>
                      </a:solidFill>
                      <a:prstDash val="solid"/>
                      <a:round/>
                      <a:headEnd type="none" w="med" len="med"/>
                      <a:tailEnd type="none" w="med" len="med"/>
                    </a:lnR>
                    <a:lnT w="7620" cap="flat" cmpd="sng" algn="ctr">
                      <a:solidFill>
                        <a:srgbClr val="907E1C"/>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l"/>
                      <a:r>
                        <a:rPr lang="el-GR" sz="1400" b="1" u="none" strike="noStrike" dirty="0">
                          <a:solidFill>
                            <a:srgbClr val="2C5454"/>
                          </a:solidFill>
                          <a:effectLst/>
                          <a:hlinkClick r:id="rId5"/>
                        </a:rPr>
                        <a:t>Φασματοσκοπικές Μέθοδοι Χαρακτηρισμού Υλικών</a:t>
                      </a:r>
                      <a:endParaRPr lang="el-GR" sz="1400" b="0" dirty="0">
                        <a:effectLst/>
                      </a:endParaRPr>
                    </a:p>
                  </a:txBody>
                  <a:tcPr marL="73319" marR="73319" marT="91649" marB="91649" anchor="ctr">
                    <a:lnL w="7620" cap="flat" cmpd="sng" algn="ctr">
                      <a:solidFill>
                        <a:srgbClr val="307A1C"/>
                      </a:solidFill>
                      <a:prstDash val="solid"/>
                      <a:round/>
                      <a:headEnd type="none" w="med" len="med"/>
                      <a:tailEnd type="none" w="med" len="med"/>
                    </a:lnL>
                    <a:lnR>
                      <a:noFill/>
                    </a:lnR>
                    <a:lnT w="7620" cap="flat" cmpd="sng" algn="ctr">
                      <a:solidFill>
                        <a:srgbClr val="D07A1C"/>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extLst>
                  <a:ext uri="{0D108BD9-81ED-4DB2-BD59-A6C34878D82A}">
                    <a16:rowId xmlns:a16="http://schemas.microsoft.com/office/drawing/2014/main" val="1517804109"/>
                  </a:ext>
                </a:extLst>
              </a:tr>
            </a:tbl>
          </a:graphicData>
        </a:graphic>
      </p:graphicFrame>
      <p:sp>
        <p:nvSpPr>
          <p:cNvPr id="3" name="Rectangle 1">
            <a:extLst>
              <a:ext uri="{FF2B5EF4-FFF2-40B4-BE49-F238E27FC236}">
                <a16:creationId xmlns:a16="http://schemas.microsoft.com/office/drawing/2014/main" id="{19726530-B6B3-8F4E-DA96-C3C130F8A280}"/>
              </a:ext>
            </a:extLst>
          </p:cNvPr>
          <p:cNvSpPr>
            <a:spLocks noChangeArrowheads="1"/>
          </p:cNvSpPr>
          <p:nvPr/>
        </p:nvSpPr>
        <p:spPr bwMode="auto">
          <a:xfrm>
            <a:off x="4642957" y="450302"/>
            <a:ext cx="2468368" cy="738664"/>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500" b="1"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Α΄ ΕΞΑΜΗΝΟ</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500" b="1" i="0" u="none" strike="noStrike" cap="none" normalizeH="0" baseline="0" dirty="0">
              <a:ln>
                <a:noFill/>
              </a:ln>
              <a:solidFill>
                <a:srgbClr val="333333"/>
              </a:solidFill>
              <a:effectLst/>
              <a:latin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500" b="1"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ΜΑΘΗΜΑΤΑ ΕΙΔΙΚΕΥΣΗΣ</a:t>
            </a:r>
          </a:p>
        </p:txBody>
      </p:sp>
      <p:sp>
        <p:nvSpPr>
          <p:cNvPr id="4" name="TextBox 3">
            <a:extLst>
              <a:ext uri="{FF2B5EF4-FFF2-40B4-BE49-F238E27FC236}">
                <a16:creationId xmlns:a16="http://schemas.microsoft.com/office/drawing/2014/main" id="{68F03ED3-5892-BF4D-7211-7AB9AEFFEFC7}"/>
              </a:ext>
            </a:extLst>
          </p:cNvPr>
          <p:cNvSpPr txBox="1"/>
          <p:nvPr/>
        </p:nvSpPr>
        <p:spPr>
          <a:xfrm>
            <a:off x="4927107"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Tree>
    <p:extLst>
      <p:ext uri="{BB962C8B-B14F-4D97-AF65-F5344CB8AC3E}">
        <p14:creationId xmlns:p14="http://schemas.microsoft.com/office/powerpoint/2010/main" val="2211414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4426FD-04FF-C8E7-0D41-0B0A0FEE0913}"/>
              </a:ext>
            </a:extLst>
          </p:cNvPr>
          <p:cNvSpPr txBox="1"/>
          <p:nvPr/>
        </p:nvSpPr>
        <p:spPr>
          <a:xfrm>
            <a:off x="4927107"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pic>
        <p:nvPicPr>
          <p:cNvPr id="6" name="Εικόνα 5">
            <a:extLst>
              <a:ext uri="{FF2B5EF4-FFF2-40B4-BE49-F238E27FC236}">
                <a16:creationId xmlns:a16="http://schemas.microsoft.com/office/drawing/2014/main" id="{C9BB5BBF-C433-EF17-E6D0-5290075C966A}"/>
              </a:ext>
            </a:extLst>
          </p:cNvPr>
          <p:cNvPicPr>
            <a:picLocks noChangeAspect="1"/>
          </p:cNvPicPr>
          <p:nvPr/>
        </p:nvPicPr>
        <p:blipFill>
          <a:blip r:embed="rId2"/>
          <a:stretch>
            <a:fillRect/>
          </a:stretch>
        </p:blipFill>
        <p:spPr>
          <a:xfrm>
            <a:off x="285750" y="1466850"/>
            <a:ext cx="5810250" cy="4857750"/>
          </a:xfrm>
          <a:prstGeom prst="rect">
            <a:avLst/>
          </a:prstGeom>
        </p:spPr>
      </p:pic>
      <p:pic>
        <p:nvPicPr>
          <p:cNvPr id="8" name="Εικόνα 7">
            <a:extLst>
              <a:ext uri="{FF2B5EF4-FFF2-40B4-BE49-F238E27FC236}">
                <a16:creationId xmlns:a16="http://schemas.microsoft.com/office/drawing/2014/main" id="{82231125-CC44-CB80-1E0E-23AAC1973F53}"/>
              </a:ext>
            </a:extLst>
          </p:cNvPr>
          <p:cNvPicPr>
            <a:picLocks noChangeAspect="1"/>
          </p:cNvPicPr>
          <p:nvPr/>
        </p:nvPicPr>
        <p:blipFill>
          <a:blip r:embed="rId3"/>
          <a:stretch>
            <a:fillRect/>
          </a:stretch>
        </p:blipFill>
        <p:spPr>
          <a:xfrm>
            <a:off x="6338887" y="1466850"/>
            <a:ext cx="5381625" cy="4181475"/>
          </a:xfrm>
          <a:prstGeom prst="rect">
            <a:avLst/>
          </a:prstGeom>
        </p:spPr>
      </p:pic>
      <p:sp>
        <p:nvSpPr>
          <p:cNvPr id="9" name="TextBox 8">
            <a:extLst>
              <a:ext uri="{FF2B5EF4-FFF2-40B4-BE49-F238E27FC236}">
                <a16:creationId xmlns:a16="http://schemas.microsoft.com/office/drawing/2014/main" id="{767B63CB-9FB1-F893-D291-727CD4B3B46F}"/>
              </a:ext>
            </a:extLst>
          </p:cNvPr>
          <p:cNvSpPr txBox="1"/>
          <p:nvPr/>
        </p:nvSpPr>
        <p:spPr>
          <a:xfrm>
            <a:off x="2845077" y="191696"/>
            <a:ext cx="7490961" cy="523220"/>
          </a:xfrm>
          <a:prstGeom prst="rect">
            <a:avLst/>
          </a:prstGeom>
          <a:noFill/>
        </p:spPr>
        <p:txBody>
          <a:bodyPr wrap="none" rtlCol="0">
            <a:spAutoFit/>
          </a:bodyPr>
          <a:lstStyle/>
          <a:p>
            <a:r>
              <a:rPr lang="el-GR" sz="2800" b="1" dirty="0">
                <a:solidFill>
                  <a:schemeClr val="bg1"/>
                </a:solidFill>
                <a:highlight>
                  <a:srgbClr val="808080"/>
                </a:highlight>
              </a:rPr>
              <a:t>ΧΩΡΟΙ ΓΡΑΦΕΙΩΝ ΚΑΙ ΕΡΓΑΣΤΗΡΙΩΝ ΤΟΥ ΤΟΜΕΑ</a:t>
            </a:r>
          </a:p>
        </p:txBody>
      </p:sp>
      <p:sp>
        <p:nvSpPr>
          <p:cNvPr id="10" name="TextBox 9">
            <a:extLst>
              <a:ext uri="{FF2B5EF4-FFF2-40B4-BE49-F238E27FC236}">
                <a16:creationId xmlns:a16="http://schemas.microsoft.com/office/drawing/2014/main" id="{0EA80CF1-6BE4-CEEE-C1FE-23DC0117AC5A}"/>
              </a:ext>
            </a:extLst>
          </p:cNvPr>
          <p:cNvSpPr txBox="1"/>
          <p:nvPr/>
        </p:nvSpPr>
        <p:spPr>
          <a:xfrm>
            <a:off x="1885950" y="860050"/>
            <a:ext cx="1603324" cy="461665"/>
          </a:xfrm>
          <a:prstGeom prst="rect">
            <a:avLst/>
          </a:prstGeom>
          <a:noFill/>
        </p:spPr>
        <p:txBody>
          <a:bodyPr wrap="none" rtlCol="0">
            <a:spAutoFit/>
          </a:bodyPr>
          <a:lstStyle/>
          <a:p>
            <a:r>
              <a:rPr lang="el-GR" sz="2400" dirty="0"/>
              <a:t>1</a:t>
            </a:r>
            <a:r>
              <a:rPr lang="el-GR" sz="2400" baseline="30000" dirty="0"/>
              <a:t>ος</a:t>
            </a:r>
            <a:r>
              <a:rPr lang="el-GR" sz="2400" dirty="0"/>
              <a:t> όροφος</a:t>
            </a:r>
          </a:p>
        </p:txBody>
      </p:sp>
      <p:sp>
        <p:nvSpPr>
          <p:cNvPr id="11" name="TextBox 10">
            <a:extLst>
              <a:ext uri="{FF2B5EF4-FFF2-40B4-BE49-F238E27FC236}">
                <a16:creationId xmlns:a16="http://schemas.microsoft.com/office/drawing/2014/main" id="{342CFD8C-4146-DFAA-0040-6CF9CE2E6B4F}"/>
              </a:ext>
            </a:extLst>
          </p:cNvPr>
          <p:cNvSpPr txBox="1"/>
          <p:nvPr/>
        </p:nvSpPr>
        <p:spPr>
          <a:xfrm>
            <a:off x="8229600" y="891393"/>
            <a:ext cx="1603324" cy="461665"/>
          </a:xfrm>
          <a:prstGeom prst="rect">
            <a:avLst/>
          </a:prstGeom>
          <a:noFill/>
        </p:spPr>
        <p:txBody>
          <a:bodyPr wrap="none" rtlCol="0">
            <a:spAutoFit/>
          </a:bodyPr>
          <a:lstStyle/>
          <a:p>
            <a:r>
              <a:rPr lang="el-GR" sz="2400" dirty="0"/>
              <a:t>2</a:t>
            </a:r>
            <a:r>
              <a:rPr lang="el-GR" sz="2400" baseline="30000" dirty="0"/>
              <a:t>ος</a:t>
            </a:r>
            <a:r>
              <a:rPr lang="el-GR" sz="2400" dirty="0"/>
              <a:t> όροφος</a:t>
            </a:r>
          </a:p>
        </p:txBody>
      </p:sp>
    </p:spTree>
    <p:extLst>
      <p:ext uri="{BB962C8B-B14F-4D97-AF65-F5344CB8AC3E}">
        <p14:creationId xmlns:p14="http://schemas.microsoft.com/office/powerpoint/2010/main" val="3110102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6DDF0CE0-DA25-540F-59B2-6B03C037D927}"/>
              </a:ext>
            </a:extLst>
          </p:cNvPr>
          <p:cNvGraphicFramePr>
            <a:graphicFrameLocks noGrp="1"/>
          </p:cNvGraphicFramePr>
          <p:nvPr>
            <p:extLst>
              <p:ext uri="{D42A27DB-BD31-4B8C-83A1-F6EECF244321}">
                <p14:modId xmlns:p14="http://schemas.microsoft.com/office/powerpoint/2010/main" val="2660231462"/>
              </p:ext>
            </p:extLst>
          </p:nvPr>
        </p:nvGraphicFramePr>
        <p:xfrm>
          <a:off x="798233" y="607475"/>
          <a:ext cx="10240964" cy="1447800"/>
        </p:xfrm>
        <a:graphic>
          <a:graphicData uri="http://schemas.openxmlformats.org/drawingml/2006/table">
            <a:tbl>
              <a:tblPr/>
              <a:tblGrid>
                <a:gridCol w="2560241">
                  <a:extLst>
                    <a:ext uri="{9D8B030D-6E8A-4147-A177-3AD203B41FA5}">
                      <a16:colId xmlns:a16="http://schemas.microsoft.com/office/drawing/2014/main" val="3675357017"/>
                    </a:ext>
                  </a:extLst>
                </a:gridCol>
                <a:gridCol w="2560241">
                  <a:extLst>
                    <a:ext uri="{9D8B030D-6E8A-4147-A177-3AD203B41FA5}">
                      <a16:colId xmlns:a16="http://schemas.microsoft.com/office/drawing/2014/main" val="3058371691"/>
                    </a:ext>
                  </a:extLst>
                </a:gridCol>
                <a:gridCol w="2560241">
                  <a:extLst>
                    <a:ext uri="{9D8B030D-6E8A-4147-A177-3AD203B41FA5}">
                      <a16:colId xmlns:a16="http://schemas.microsoft.com/office/drawing/2014/main" val="165415719"/>
                    </a:ext>
                  </a:extLst>
                </a:gridCol>
                <a:gridCol w="2560241">
                  <a:extLst>
                    <a:ext uri="{9D8B030D-6E8A-4147-A177-3AD203B41FA5}">
                      <a16:colId xmlns:a16="http://schemas.microsoft.com/office/drawing/2014/main" val="2740357147"/>
                    </a:ext>
                  </a:extLst>
                </a:gridCol>
              </a:tblGrid>
              <a:tr h="297236">
                <a:tc>
                  <a:txBody>
                    <a:bodyPr/>
                    <a:lstStyle/>
                    <a:p>
                      <a:pPr algn="ctr"/>
                      <a:r>
                        <a:rPr lang="el-GR" sz="1400" b="1" i="1" cap="all" dirty="0" err="1">
                          <a:effectLst/>
                        </a:rPr>
                        <a:t>Κωδικος</a:t>
                      </a:r>
                      <a:endParaRPr lang="el-GR" sz="1400" b="1" cap="all" dirty="0">
                        <a:effectLst/>
                      </a:endParaRPr>
                    </a:p>
                  </a:txBody>
                  <a:tcPr marT="114300" marB="114300" anchor="ctr">
                    <a:lnL w="7620" cap="flat" cmpd="sng" algn="ctr">
                      <a:solidFill>
                        <a:srgbClr val="D03325"/>
                      </a:solidFill>
                      <a:prstDash val="solid"/>
                      <a:round/>
                      <a:headEnd type="none" w="med" len="med"/>
                      <a:tailEnd type="none" w="med" len="med"/>
                    </a:lnL>
                    <a:lnR w="7620" cap="flat" cmpd="sng" algn="ctr">
                      <a:solidFill>
                        <a:srgbClr val="F03125"/>
                      </a:solidFill>
                      <a:prstDash val="solid"/>
                      <a:round/>
                      <a:headEnd type="none" w="med" len="med"/>
                      <a:tailEnd type="none" w="med" len="med"/>
                    </a:lnR>
                    <a:lnT w="7620" cap="flat" cmpd="sng" algn="ctr">
                      <a:solidFill>
                        <a:srgbClr val="303225"/>
                      </a:solidFill>
                      <a:prstDash val="solid"/>
                      <a:round/>
                      <a:headEnd type="none" w="med" len="med"/>
                      <a:tailEnd type="none" w="med" len="med"/>
                    </a:lnT>
                    <a:lnB w="7620" cap="flat" cmpd="sng" algn="ctr">
                      <a:solidFill>
                        <a:srgbClr val="303525"/>
                      </a:solidFill>
                      <a:prstDash val="solid"/>
                      <a:round/>
                      <a:headEnd type="none" w="med" len="med"/>
                      <a:tailEnd type="none" w="med" len="med"/>
                    </a:lnB>
                    <a:solidFill>
                      <a:srgbClr val="9BA17B"/>
                    </a:solidFill>
                  </a:tcPr>
                </a:tc>
                <a:tc>
                  <a:txBody>
                    <a:bodyPr/>
                    <a:lstStyle/>
                    <a:p>
                      <a:r>
                        <a:rPr lang="el-GR" sz="1400" b="1" i="1" cap="all">
                          <a:effectLst/>
                        </a:rPr>
                        <a:t>Ωρες/εβδ</a:t>
                      </a:r>
                      <a:endParaRPr lang="el-GR" sz="1400" b="1" cap="all">
                        <a:effectLst/>
                      </a:endParaRPr>
                    </a:p>
                  </a:txBody>
                  <a:tcPr marT="114300" marB="114300" anchor="ctr">
                    <a:lnL w="7620" cap="flat" cmpd="sng" algn="ctr">
                      <a:solidFill>
                        <a:srgbClr val="F03125"/>
                      </a:solidFill>
                      <a:prstDash val="solid"/>
                      <a:round/>
                      <a:headEnd type="none" w="med" len="med"/>
                      <a:tailEnd type="none" w="med" len="med"/>
                    </a:lnL>
                    <a:lnR w="7620" cap="flat" cmpd="sng" algn="ctr">
                      <a:solidFill>
                        <a:srgbClr val="703825"/>
                      </a:solidFill>
                      <a:prstDash val="solid"/>
                      <a:round/>
                      <a:headEnd type="none" w="med" len="med"/>
                      <a:tailEnd type="none" w="med" len="med"/>
                    </a:lnR>
                    <a:lnT w="7620" cap="flat" cmpd="sng" algn="ctr">
                      <a:solidFill>
                        <a:srgbClr val="703825"/>
                      </a:solidFill>
                      <a:prstDash val="solid"/>
                      <a:round/>
                      <a:headEnd type="none" w="med" len="med"/>
                      <a:tailEnd type="none" w="med" len="med"/>
                    </a:lnT>
                    <a:lnB w="7620" cap="flat" cmpd="sng" algn="ctr">
                      <a:solidFill>
                        <a:srgbClr val="503725"/>
                      </a:solidFill>
                      <a:prstDash val="solid"/>
                      <a:round/>
                      <a:headEnd type="none" w="med" len="med"/>
                      <a:tailEnd type="none" w="med" len="med"/>
                    </a:lnB>
                    <a:solidFill>
                      <a:srgbClr val="9BA17B"/>
                    </a:solidFill>
                  </a:tcPr>
                </a:tc>
                <a:tc>
                  <a:txBody>
                    <a:bodyPr/>
                    <a:lstStyle/>
                    <a:p>
                      <a:r>
                        <a:rPr lang="en-US" sz="1400" b="1" i="1" cap="all" dirty="0">
                          <a:effectLst/>
                        </a:rPr>
                        <a:t>ECTS</a:t>
                      </a:r>
                      <a:endParaRPr lang="en-US" sz="1400" b="1" cap="all" dirty="0">
                        <a:effectLst/>
                      </a:endParaRPr>
                    </a:p>
                  </a:txBody>
                  <a:tcPr marT="114300" marB="114300" anchor="ctr">
                    <a:lnL w="7620" cap="flat" cmpd="sng" algn="ctr">
                      <a:solidFill>
                        <a:srgbClr val="703825"/>
                      </a:solidFill>
                      <a:prstDash val="solid"/>
                      <a:round/>
                      <a:headEnd type="none" w="med" len="med"/>
                      <a:tailEnd type="none" w="med" len="med"/>
                    </a:lnL>
                    <a:lnR w="7620" cap="flat" cmpd="sng" algn="ctr">
                      <a:solidFill>
                        <a:srgbClr val="F03225"/>
                      </a:solidFill>
                      <a:prstDash val="solid"/>
                      <a:round/>
                      <a:headEnd type="none" w="med" len="med"/>
                      <a:tailEnd type="none" w="med" len="med"/>
                    </a:lnR>
                    <a:lnT w="7620" cap="flat" cmpd="sng" algn="ctr">
                      <a:solidFill>
                        <a:srgbClr val="903125"/>
                      </a:solidFill>
                      <a:prstDash val="solid"/>
                      <a:round/>
                      <a:headEnd type="none" w="med" len="med"/>
                      <a:tailEnd type="none" w="med" len="med"/>
                    </a:lnT>
                    <a:lnB w="7620" cap="flat" cmpd="sng" algn="ctr">
                      <a:solidFill>
                        <a:srgbClr val="F03025"/>
                      </a:solidFill>
                      <a:prstDash val="solid"/>
                      <a:round/>
                      <a:headEnd type="none" w="med" len="med"/>
                      <a:tailEnd type="none" w="med" len="med"/>
                    </a:lnB>
                    <a:solidFill>
                      <a:srgbClr val="9BA17B"/>
                    </a:solidFill>
                  </a:tcPr>
                </a:tc>
                <a:tc>
                  <a:txBody>
                    <a:bodyPr/>
                    <a:lstStyle/>
                    <a:p>
                      <a:pPr algn="l"/>
                      <a:r>
                        <a:rPr lang="el-GR" sz="1400" b="1" i="1">
                          <a:effectLst/>
                        </a:rPr>
                        <a:t>ΜΑΘΗΜΑ</a:t>
                      </a:r>
                      <a:endParaRPr lang="el-GR" sz="1400" b="0">
                        <a:effectLst/>
                      </a:endParaRPr>
                    </a:p>
                  </a:txBody>
                  <a:tcPr marT="114300" marB="114300" anchor="ctr">
                    <a:lnL w="7620" cap="flat" cmpd="sng" algn="ctr">
                      <a:solidFill>
                        <a:srgbClr val="F03225"/>
                      </a:solidFill>
                      <a:prstDash val="solid"/>
                      <a:round/>
                      <a:headEnd type="none" w="med" len="med"/>
                      <a:tailEnd type="none" w="med" len="med"/>
                    </a:lnL>
                    <a:lnR>
                      <a:noFill/>
                    </a:lnR>
                    <a:lnT w="7620" cap="flat" cmpd="sng" algn="ctr">
                      <a:solidFill>
                        <a:srgbClr val="903825"/>
                      </a:solidFill>
                      <a:prstDash val="solid"/>
                      <a:round/>
                      <a:headEnd type="none" w="med" len="med"/>
                      <a:tailEnd type="none" w="med" len="med"/>
                    </a:lnT>
                    <a:lnB w="7620" cap="flat" cmpd="sng" algn="ctr">
                      <a:solidFill>
                        <a:srgbClr val="503725"/>
                      </a:solidFill>
                      <a:prstDash val="solid"/>
                      <a:round/>
                      <a:headEnd type="none" w="med" len="med"/>
                      <a:tailEnd type="none" w="med" len="med"/>
                    </a:lnB>
                    <a:solidFill>
                      <a:srgbClr val="9BA17B"/>
                    </a:solidFill>
                  </a:tcPr>
                </a:tc>
                <a:extLst>
                  <a:ext uri="{0D108BD9-81ED-4DB2-BD59-A6C34878D82A}">
                    <a16:rowId xmlns:a16="http://schemas.microsoft.com/office/drawing/2014/main" val="2873362754"/>
                  </a:ext>
                </a:extLst>
              </a:tr>
              <a:tr h="502920">
                <a:tc>
                  <a:txBody>
                    <a:bodyPr/>
                    <a:lstStyle/>
                    <a:p>
                      <a:pPr algn="ctr"/>
                      <a:r>
                        <a:rPr lang="el-GR" sz="1400" b="1" cap="all" dirty="0">
                          <a:effectLst/>
                        </a:rPr>
                        <a:t>18004</a:t>
                      </a:r>
                    </a:p>
                  </a:txBody>
                  <a:tcPr marT="114300" marB="114300" anchor="ctr">
                    <a:lnL w="7620" cap="flat" cmpd="sng" algn="ctr">
                      <a:solidFill>
                        <a:srgbClr val="303725"/>
                      </a:solidFill>
                      <a:prstDash val="solid"/>
                      <a:round/>
                      <a:headEnd type="none" w="med" len="med"/>
                      <a:tailEnd type="none" w="med" len="med"/>
                    </a:lnL>
                    <a:lnR w="7620" cap="flat" cmpd="sng" algn="ctr">
                      <a:solidFill>
                        <a:srgbClr val="F03025"/>
                      </a:solidFill>
                      <a:prstDash val="solid"/>
                      <a:round/>
                      <a:headEnd type="none" w="med" len="med"/>
                      <a:tailEnd type="none" w="med" len="med"/>
                    </a:lnR>
                    <a:lnT w="7620" cap="flat" cmpd="sng" algn="ctr">
                      <a:solidFill>
                        <a:srgbClr val="303525"/>
                      </a:solidFill>
                      <a:prstDash val="solid"/>
                      <a:round/>
                      <a:headEnd type="none" w="med" len="med"/>
                      <a:tailEnd type="none" w="med" len="med"/>
                    </a:lnT>
                    <a:lnB w="7620" cap="flat" cmpd="sng" algn="ctr">
                      <a:solidFill>
                        <a:srgbClr val="B03525"/>
                      </a:solidFill>
                      <a:prstDash val="solid"/>
                      <a:round/>
                      <a:headEnd type="none" w="med" len="med"/>
                      <a:tailEnd type="none" w="med" len="med"/>
                    </a:lnB>
                    <a:solidFill>
                      <a:srgbClr val="F2F2F2"/>
                    </a:solidFill>
                  </a:tcPr>
                </a:tc>
                <a:tc>
                  <a:txBody>
                    <a:bodyPr/>
                    <a:lstStyle/>
                    <a:p>
                      <a:pPr algn="ctr"/>
                      <a:r>
                        <a:rPr lang="el-GR" sz="1400" b="1" cap="all">
                          <a:effectLst/>
                        </a:rPr>
                        <a:t>4</a:t>
                      </a:r>
                    </a:p>
                  </a:txBody>
                  <a:tcPr marT="114300" marB="114300" anchor="ctr">
                    <a:lnL w="7620" cap="flat" cmpd="sng" algn="ctr">
                      <a:solidFill>
                        <a:srgbClr val="F03025"/>
                      </a:solidFill>
                      <a:prstDash val="solid"/>
                      <a:round/>
                      <a:headEnd type="none" w="med" len="med"/>
                      <a:tailEnd type="none" w="med" len="med"/>
                    </a:lnL>
                    <a:lnR w="7620" cap="flat" cmpd="sng" algn="ctr">
                      <a:solidFill>
                        <a:srgbClr val="703425"/>
                      </a:solidFill>
                      <a:prstDash val="solid"/>
                      <a:round/>
                      <a:headEnd type="none" w="med" len="med"/>
                      <a:tailEnd type="none" w="med" len="med"/>
                    </a:lnR>
                    <a:lnT w="7620" cap="flat" cmpd="sng" algn="ctr">
                      <a:solidFill>
                        <a:srgbClr val="503725"/>
                      </a:solidFill>
                      <a:prstDash val="solid"/>
                      <a:round/>
                      <a:headEnd type="none" w="med" len="med"/>
                      <a:tailEnd type="none" w="med" len="med"/>
                    </a:lnT>
                    <a:lnB w="7620" cap="flat" cmpd="sng" algn="ctr">
                      <a:solidFill>
                        <a:srgbClr val="903125"/>
                      </a:solidFill>
                      <a:prstDash val="solid"/>
                      <a:round/>
                      <a:headEnd type="none" w="med" len="med"/>
                      <a:tailEnd type="none" w="med" len="med"/>
                    </a:lnB>
                    <a:solidFill>
                      <a:srgbClr val="F2F2F2"/>
                    </a:solidFill>
                  </a:tcPr>
                </a:tc>
                <a:tc>
                  <a:txBody>
                    <a:bodyPr/>
                    <a:lstStyle/>
                    <a:p>
                      <a:pPr algn="ctr"/>
                      <a:r>
                        <a:rPr lang="el-GR" sz="1400" b="1" cap="all" dirty="0">
                          <a:effectLst/>
                        </a:rPr>
                        <a:t> 10</a:t>
                      </a:r>
                    </a:p>
                  </a:txBody>
                  <a:tcPr marT="114300" marB="114300" anchor="ctr">
                    <a:lnL w="7620" cap="flat" cmpd="sng" algn="ctr">
                      <a:solidFill>
                        <a:srgbClr val="703425"/>
                      </a:solidFill>
                      <a:prstDash val="solid"/>
                      <a:round/>
                      <a:headEnd type="none" w="med" len="med"/>
                      <a:tailEnd type="none" w="med" len="med"/>
                    </a:lnL>
                    <a:lnR w="7620" cap="flat" cmpd="sng" algn="ctr">
                      <a:solidFill>
                        <a:srgbClr val="F03125"/>
                      </a:solidFill>
                      <a:prstDash val="solid"/>
                      <a:round/>
                      <a:headEnd type="none" w="med" len="med"/>
                      <a:tailEnd type="none" w="med" len="med"/>
                    </a:lnR>
                    <a:lnT w="7620" cap="flat" cmpd="sng" algn="ctr">
                      <a:solidFill>
                        <a:srgbClr val="F03025"/>
                      </a:solidFill>
                      <a:prstDash val="solid"/>
                      <a:round/>
                      <a:headEnd type="none" w="med" len="med"/>
                      <a:tailEnd type="none" w="med" len="med"/>
                    </a:lnT>
                    <a:lnB w="7620" cap="flat" cmpd="sng" algn="ctr">
                      <a:solidFill>
                        <a:srgbClr val="303525"/>
                      </a:solidFill>
                      <a:prstDash val="solid"/>
                      <a:round/>
                      <a:headEnd type="none" w="med" len="med"/>
                      <a:tailEnd type="none" w="med" len="med"/>
                    </a:lnB>
                    <a:solidFill>
                      <a:srgbClr val="F2F2F2"/>
                    </a:solidFill>
                  </a:tcPr>
                </a:tc>
                <a:tc>
                  <a:txBody>
                    <a:bodyPr/>
                    <a:lstStyle/>
                    <a:p>
                      <a:pPr algn="l"/>
                      <a:r>
                        <a:rPr lang="el-GR" sz="1400" b="1" u="none" strike="noStrike">
                          <a:solidFill>
                            <a:srgbClr val="2C5454"/>
                          </a:solidFill>
                          <a:effectLst/>
                          <a:hlinkClick r:id="rId2"/>
                        </a:rPr>
                        <a:t>Ηλεκτρομαγνητισμός</a:t>
                      </a:r>
                      <a:endParaRPr lang="el-GR" sz="1400" b="0">
                        <a:effectLst/>
                      </a:endParaRPr>
                    </a:p>
                  </a:txBody>
                  <a:tcPr marT="114300" marB="114300" anchor="ctr">
                    <a:lnL w="7620" cap="flat" cmpd="sng" algn="ctr">
                      <a:solidFill>
                        <a:srgbClr val="F03125"/>
                      </a:solidFill>
                      <a:prstDash val="solid"/>
                      <a:round/>
                      <a:headEnd type="none" w="med" len="med"/>
                      <a:tailEnd type="none" w="med" len="med"/>
                    </a:lnL>
                    <a:lnR>
                      <a:noFill/>
                    </a:lnR>
                    <a:lnT w="7620" cap="flat" cmpd="sng" algn="ctr">
                      <a:solidFill>
                        <a:srgbClr val="503725"/>
                      </a:solidFill>
                      <a:prstDash val="solid"/>
                      <a:round/>
                      <a:headEnd type="none" w="med" len="med"/>
                      <a:tailEnd type="none" w="med" len="med"/>
                    </a:lnT>
                    <a:lnB w="7620" cap="flat" cmpd="sng" algn="ctr">
                      <a:solidFill>
                        <a:srgbClr val="503725"/>
                      </a:solidFill>
                      <a:prstDash val="solid"/>
                      <a:round/>
                      <a:headEnd type="none" w="med" len="med"/>
                      <a:tailEnd type="none" w="med" len="med"/>
                    </a:lnB>
                    <a:solidFill>
                      <a:srgbClr val="F2F2F2"/>
                    </a:solidFill>
                  </a:tcPr>
                </a:tc>
                <a:extLst>
                  <a:ext uri="{0D108BD9-81ED-4DB2-BD59-A6C34878D82A}">
                    <a16:rowId xmlns:a16="http://schemas.microsoft.com/office/drawing/2014/main" val="395644198"/>
                  </a:ext>
                </a:extLst>
              </a:tr>
              <a:tr h="502920">
                <a:tc>
                  <a:txBody>
                    <a:bodyPr/>
                    <a:lstStyle/>
                    <a:p>
                      <a:pPr algn="ctr"/>
                      <a:r>
                        <a:rPr lang="el-GR" sz="1400" b="1" cap="all">
                          <a:effectLst/>
                        </a:rPr>
                        <a:t>18005</a:t>
                      </a:r>
                    </a:p>
                  </a:txBody>
                  <a:tcPr marT="114300" marB="114300" anchor="ctr">
                    <a:lnL w="7620" cap="flat" cmpd="sng" algn="ctr">
                      <a:solidFill>
                        <a:srgbClr val="503625"/>
                      </a:solidFill>
                      <a:prstDash val="solid"/>
                      <a:round/>
                      <a:headEnd type="none" w="med" len="med"/>
                      <a:tailEnd type="none" w="med" len="med"/>
                    </a:lnL>
                    <a:lnR w="7620" cap="flat" cmpd="sng" algn="ctr">
                      <a:solidFill>
                        <a:srgbClr val="303725"/>
                      </a:solidFill>
                      <a:prstDash val="solid"/>
                      <a:round/>
                      <a:headEnd type="none" w="med" len="med"/>
                      <a:tailEnd type="none" w="med" len="med"/>
                    </a:lnR>
                    <a:lnT w="7620" cap="flat" cmpd="sng" algn="ctr">
                      <a:solidFill>
                        <a:srgbClr val="B03525"/>
                      </a:solidFill>
                      <a:prstDash val="solid"/>
                      <a:round/>
                      <a:headEnd type="none" w="med" len="med"/>
                      <a:tailEnd type="none" w="med" len="med"/>
                    </a:lnT>
                    <a:lnB>
                      <a:noFill/>
                    </a:lnB>
                    <a:solidFill>
                      <a:srgbClr val="F2F2F2"/>
                    </a:solidFill>
                  </a:tcPr>
                </a:tc>
                <a:tc>
                  <a:txBody>
                    <a:bodyPr/>
                    <a:lstStyle/>
                    <a:p>
                      <a:pPr algn="ctr"/>
                      <a:r>
                        <a:rPr lang="el-GR" sz="1400" b="1" cap="all" dirty="0">
                          <a:effectLst/>
                        </a:rPr>
                        <a:t> 4</a:t>
                      </a:r>
                    </a:p>
                  </a:txBody>
                  <a:tcPr marT="114300" marB="114300" anchor="ctr">
                    <a:lnL w="7620" cap="flat" cmpd="sng" algn="ctr">
                      <a:solidFill>
                        <a:srgbClr val="303725"/>
                      </a:solidFill>
                      <a:prstDash val="solid"/>
                      <a:round/>
                      <a:headEnd type="none" w="med" len="med"/>
                      <a:tailEnd type="none" w="med" len="med"/>
                    </a:lnL>
                    <a:lnR w="7620" cap="flat" cmpd="sng" algn="ctr">
                      <a:solidFill>
                        <a:srgbClr val="B03125"/>
                      </a:solidFill>
                      <a:prstDash val="solid"/>
                      <a:round/>
                      <a:headEnd type="none" w="med" len="med"/>
                      <a:tailEnd type="none" w="med" len="med"/>
                    </a:lnR>
                    <a:lnT w="7620" cap="flat" cmpd="sng" algn="ctr">
                      <a:solidFill>
                        <a:srgbClr val="903125"/>
                      </a:solidFill>
                      <a:prstDash val="solid"/>
                      <a:round/>
                      <a:headEnd type="none" w="med" len="med"/>
                      <a:tailEnd type="none" w="med" len="med"/>
                    </a:lnT>
                    <a:lnB>
                      <a:noFill/>
                    </a:lnB>
                    <a:solidFill>
                      <a:srgbClr val="F2F2F2"/>
                    </a:solidFill>
                  </a:tcPr>
                </a:tc>
                <a:tc>
                  <a:txBody>
                    <a:bodyPr/>
                    <a:lstStyle/>
                    <a:p>
                      <a:pPr algn="ctr"/>
                      <a:r>
                        <a:rPr lang="el-GR" sz="1400" b="1" cap="all" dirty="0">
                          <a:effectLst/>
                        </a:rPr>
                        <a:t>10</a:t>
                      </a:r>
                    </a:p>
                  </a:txBody>
                  <a:tcPr marT="114300" marB="114300" anchor="ctr">
                    <a:lnL w="7620" cap="flat" cmpd="sng" algn="ctr">
                      <a:solidFill>
                        <a:srgbClr val="B03125"/>
                      </a:solidFill>
                      <a:prstDash val="solid"/>
                      <a:round/>
                      <a:headEnd type="none" w="med" len="med"/>
                      <a:tailEnd type="none" w="med" len="med"/>
                    </a:lnL>
                    <a:lnR w="7620" cap="flat" cmpd="sng" algn="ctr">
                      <a:solidFill>
                        <a:srgbClr val="103325"/>
                      </a:solidFill>
                      <a:prstDash val="solid"/>
                      <a:round/>
                      <a:headEnd type="none" w="med" len="med"/>
                      <a:tailEnd type="none" w="med" len="med"/>
                    </a:lnR>
                    <a:lnT w="7620" cap="flat" cmpd="sng" algn="ctr">
                      <a:solidFill>
                        <a:srgbClr val="303525"/>
                      </a:solidFill>
                      <a:prstDash val="solid"/>
                      <a:round/>
                      <a:headEnd type="none" w="med" len="med"/>
                      <a:tailEnd type="none" w="med" len="med"/>
                    </a:lnT>
                    <a:lnB>
                      <a:noFill/>
                    </a:lnB>
                    <a:solidFill>
                      <a:srgbClr val="F2F2F2"/>
                    </a:solidFill>
                  </a:tcPr>
                </a:tc>
                <a:tc>
                  <a:txBody>
                    <a:bodyPr/>
                    <a:lstStyle/>
                    <a:p>
                      <a:pPr algn="l"/>
                      <a:r>
                        <a:rPr lang="el-GR" sz="1400" b="1" u="none" strike="noStrike" dirty="0">
                          <a:solidFill>
                            <a:srgbClr val="2C5454"/>
                          </a:solidFill>
                          <a:effectLst/>
                          <a:hlinkClick r:id="rId3"/>
                        </a:rPr>
                        <a:t>Στατιστική Φυσική</a:t>
                      </a:r>
                      <a:endParaRPr lang="el-GR" sz="1400" b="0" dirty="0">
                        <a:effectLst/>
                      </a:endParaRPr>
                    </a:p>
                  </a:txBody>
                  <a:tcPr marT="114300" marB="114300" anchor="ctr">
                    <a:lnL w="7620" cap="flat" cmpd="sng" algn="ctr">
                      <a:solidFill>
                        <a:srgbClr val="103325"/>
                      </a:solidFill>
                      <a:prstDash val="solid"/>
                      <a:round/>
                      <a:headEnd type="none" w="med" len="med"/>
                      <a:tailEnd type="none" w="med" len="med"/>
                    </a:lnL>
                    <a:lnR>
                      <a:noFill/>
                    </a:lnR>
                    <a:lnT w="7620" cap="flat" cmpd="sng" algn="ctr">
                      <a:solidFill>
                        <a:srgbClr val="503725"/>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777439831"/>
                  </a:ext>
                </a:extLst>
              </a:tr>
            </a:tbl>
          </a:graphicData>
        </a:graphic>
      </p:graphicFrame>
      <p:sp>
        <p:nvSpPr>
          <p:cNvPr id="4" name="Rectangle 3">
            <a:extLst>
              <a:ext uri="{FF2B5EF4-FFF2-40B4-BE49-F238E27FC236}">
                <a16:creationId xmlns:a16="http://schemas.microsoft.com/office/drawing/2014/main" id="{8A14E4EF-1033-6296-CDE5-4409DFEB15C3}"/>
              </a:ext>
            </a:extLst>
          </p:cNvPr>
          <p:cNvSpPr>
            <a:spLocks noChangeArrowheads="1"/>
          </p:cNvSpPr>
          <p:nvPr/>
        </p:nvSpPr>
        <p:spPr bwMode="auto">
          <a:xfrm>
            <a:off x="4799043" y="104582"/>
            <a:ext cx="2239348" cy="477054"/>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l-GR" altLang="el-GR" sz="1400" b="1" dirty="0">
                <a:solidFill>
                  <a:srgbClr val="333333"/>
                </a:solidFill>
                <a:latin typeface="Open Sans" panose="020B0606030504020204" pitchFamily="34" charset="0"/>
                <a:cs typeface="Open Sans" panose="020B0606030504020204" pitchFamily="34" charset="0"/>
              </a:rPr>
              <a:t>Β</a:t>
            </a:r>
            <a:r>
              <a:rPr kumimoji="0" lang="el-GR" altLang="el-GR" sz="1400" b="1"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 ΕΞΑΜΗΝΟ</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ΜΑΘΗΜΑΤΑ ΚΟΡΜΟΥ</a:t>
            </a:r>
          </a:p>
        </p:txBody>
      </p:sp>
      <p:graphicFrame>
        <p:nvGraphicFramePr>
          <p:cNvPr id="5" name="Πίνακας 4">
            <a:extLst>
              <a:ext uri="{FF2B5EF4-FFF2-40B4-BE49-F238E27FC236}">
                <a16:creationId xmlns:a16="http://schemas.microsoft.com/office/drawing/2014/main" id="{4F10F4D1-FF5A-D116-0ED4-B06AFC6132F6}"/>
              </a:ext>
            </a:extLst>
          </p:cNvPr>
          <p:cNvGraphicFramePr>
            <a:graphicFrameLocks noGrp="1"/>
          </p:cNvGraphicFramePr>
          <p:nvPr>
            <p:extLst>
              <p:ext uri="{D42A27DB-BD31-4B8C-83A1-F6EECF244321}">
                <p14:modId xmlns:p14="http://schemas.microsoft.com/office/powerpoint/2010/main" val="258014504"/>
              </p:ext>
            </p:extLst>
          </p:nvPr>
        </p:nvGraphicFramePr>
        <p:xfrm>
          <a:off x="798233" y="2698885"/>
          <a:ext cx="10370508" cy="3959225"/>
        </p:xfrm>
        <a:graphic>
          <a:graphicData uri="http://schemas.openxmlformats.org/drawingml/2006/table">
            <a:tbl>
              <a:tblPr/>
              <a:tblGrid>
                <a:gridCol w="2592627">
                  <a:extLst>
                    <a:ext uri="{9D8B030D-6E8A-4147-A177-3AD203B41FA5}">
                      <a16:colId xmlns:a16="http://schemas.microsoft.com/office/drawing/2014/main" val="2580015689"/>
                    </a:ext>
                  </a:extLst>
                </a:gridCol>
                <a:gridCol w="2592627">
                  <a:extLst>
                    <a:ext uri="{9D8B030D-6E8A-4147-A177-3AD203B41FA5}">
                      <a16:colId xmlns:a16="http://schemas.microsoft.com/office/drawing/2014/main" val="1707732859"/>
                    </a:ext>
                  </a:extLst>
                </a:gridCol>
                <a:gridCol w="2592627">
                  <a:extLst>
                    <a:ext uri="{9D8B030D-6E8A-4147-A177-3AD203B41FA5}">
                      <a16:colId xmlns:a16="http://schemas.microsoft.com/office/drawing/2014/main" val="896687386"/>
                    </a:ext>
                  </a:extLst>
                </a:gridCol>
                <a:gridCol w="2592627">
                  <a:extLst>
                    <a:ext uri="{9D8B030D-6E8A-4147-A177-3AD203B41FA5}">
                      <a16:colId xmlns:a16="http://schemas.microsoft.com/office/drawing/2014/main" val="2537842869"/>
                    </a:ext>
                  </a:extLst>
                </a:gridCol>
              </a:tblGrid>
              <a:tr h="431203">
                <a:tc>
                  <a:txBody>
                    <a:bodyPr/>
                    <a:lstStyle/>
                    <a:p>
                      <a:pPr algn="ctr"/>
                      <a:r>
                        <a:rPr lang="el-GR" sz="1500" b="1" i="1" cap="all">
                          <a:effectLst/>
                        </a:rPr>
                        <a:t>Κωδικος</a:t>
                      </a:r>
                      <a:endParaRPr lang="el-GR" sz="1500" b="1" cap="all">
                        <a:effectLst/>
                      </a:endParaRPr>
                    </a:p>
                  </a:txBody>
                  <a:tcPr marL="78400" marR="78400" marT="98001" marB="98001" anchor="ctr">
                    <a:lnL w="7620" cap="flat" cmpd="sng" algn="ctr">
                      <a:solidFill>
                        <a:srgbClr val="A03A6E"/>
                      </a:solidFill>
                      <a:prstDash val="solid"/>
                      <a:round/>
                      <a:headEnd type="none" w="med" len="med"/>
                      <a:tailEnd type="none" w="med" len="med"/>
                    </a:lnL>
                    <a:lnR w="7620" cap="flat" cmpd="sng" algn="ctr">
                      <a:solidFill>
                        <a:srgbClr val="403C6E"/>
                      </a:solidFill>
                      <a:prstDash val="solid"/>
                      <a:round/>
                      <a:headEnd type="none" w="med" len="med"/>
                      <a:tailEnd type="none" w="med" len="med"/>
                    </a:lnR>
                    <a:lnT w="7620" cap="flat" cmpd="sng" algn="ctr">
                      <a:solidFill>
                        <a:srgbClr val="A03B6E"/>
                      </a:solidFill>
                      <a:prstDash val="solid"/>
                      <a:round/>
                      <a:headEnd type="none" w="med" len="med"/>
                      <a:tailEnd type="none" w="med" len="med"/>
                    </a:lnT>
                    <a:lnB w="7620" cap="flat" cmpd="sng" algn="ctr">
                      <a:solidFill>
                        <a:srgbClr val="003E6E"/>
                      </a:solidFill>
                      <a:prstDash val="solid"/>
                      <a:round/>
                      <a:headEnd type="none" w="med" len="med"/>
                      <a:tailEnd type="none" w="med" len="med"/>
                    </a:lnB>
                    <a:solidFill>
                      <a:srgbClr val="9BA17B"/>
                    </a:solidFill>
                  </a:tcPr>
                </a:tc>
                <a:tc>
                  <a:txBody>
                    <a:bodyPr/>
                    <a:lstStyle/>
                    <a:p>
                      <a:r>
                        <a:rPr lang="el-GR" sz="1500" b="1" i="1" cap="all">
                          <a:effectLst/>
                        </a:rPr>
                        <a:t>ΩΡΕΣ/ΕΒΔ</a:t>
                      </a:r>
                      <a:endParaRPr lang="el-GR" sz="1500" b="1" cap="all">
                        <a:effectLst/>
                      </a:endParaRPr>
                    </a:p>
                  </a:txBody>
                  <a:tcPr marL="78400" marR="78400" marT="98001" marB="98001" anchor="ctr">
                    <a:lnL w="7620" cap="flat" cmpd="sng" algn="ctr">
                      <a:solidFill>
                        <a:srgbClr val="403C6E"/>
                      </a:solidFill>
                      <a:prstDash val="solid"/>
                      <a:round/>
                      <a:headEnd type="none" w="med" len="med"/>
                      <a:tailEnd type="none" w="med" len="med"/>
                    </a:lnL>
                    <a:lnR w="7620" cap="flat" cmpd="sng" algn="ctr">
                      <a:solidFill>
                        <a:srgbClr val="803C6E"/>
                      </a:solidFill>
                      <a:prstDash val="solid"/>
                      <a:round/>
                      <a:headEnd type="none" w="med" len="med"/>
                      <a:tailEnd type="none" w="med" len="med"/>
                    </a:lnR>
                    <a:lnT w="7620" cap="flat" cmpd="sng" algn="ctr">
                      <a:solidFill>
                        <a:srgbClr val="203C6E"/>
                      </a:solidFill>
                      <a:prstDash val="solid"/>
                      <a:round/>
                      <a:headEnd type="none" w="med" len="med"/>
                      <a:tailEnd type="none" w="med" len="med"/>
                    </a:lnT>
                    <a:lnB w="7620" cap="flat" cmpd="sng" algn="ctr">
                      <a:solidFill>
                        <a:srgbClr val="003E6E"/>
                      </a:solidFill>
                      <a:prstDash val="solid"/>
                      <a:round/>
                      <a:headEnd type="none" w="med" len="med"/>
                      <a:tailEnd type="none" w="med" len="med"/>
                    </a:lnB>
                    <a:solidFill>
                      <a:srgbClr val="9BA17B"/>
                    </a:solidFill>
                  </a:tcPr>
                </a:tc>
                <a:tc>
                  <a:txBody>
                    <a:bodyPr/>
                    <a:lstStyle/>
                    <a:p>
                      <a:r>
                        <a:rPr lang="en-US" sz="1500" b="1" i="1" cap="all">
                          <a:effectLst/>
                        </a:rPr>
                        <a:t>ECTS</a:t>
                      </a:r>
                      <a:endParaRPr lang="en-US" sz="1500" b="1" cap="all">
                        <a:effectLst/>
                      </a:endParaRPr>
                    </a:p>
                  </a:txBody>
                  <a:tcPr marL="78400" marR="78400" marT="98001" marB="98001" anchor="ctr">
                    <a:lnL w="7620" cap="flat" cmpd="sng" algn="ctr">
                      <a:solidFill>
                        <a:srgbClr val="803C6E"/>
                      </a:solidFill>
                      <a:prstDash val="solid"/>
                      <a:round/>
                      <a:headEnd type="none" w="med" len="med"/>
                      <a:tailEnd type="none" w="med" len="med"/>
                    </a:lnL>
                    <a:lnR w="7620" cap="flat" cmpd="sng" algn="ctr">
                      <a:solidFill>
                        <a:srgbClr val="203D6E"/>
                      </a:solidFill>
                      <a:prstDash val="solid"/>
                      <a:round/>
                      <a:headEnd type="none" w="med" len="med"/>
                      <a:tailEnd type="none" w="med" len="med"/>
                    </a:lnR>
                    <a:lnT w="7620" cap="flat" cmpd="sng" algn="ctr">
                      <a:solidFill>
                        <a:srgbClr val="603C6E"/>
                      </a:solidFill>
                      <a:prstDash val="solid"/>
                      <a:round/>
                      <a:headEnd type="none" w="med" len="med"/>
                      <a:tailEnd type="none" w="med" len="med"/>
                    </a:lnT>
                    <a:lnB w="7620" cap="flat" cmpd="sng" algn="ctr">
                      <a:solidFill>
                        <a:srgbClr val="003E6E"/>
                      </a:solidFill>
                      <a:prstDash val="solid"/>
                      <a:round/>
                      <a:headEnd type="none" w="med" len="med"/>
                      <a:tailEnd type="none" w="med" len="med"/>
                    </a:lnB>
                    <a:solidFill>
                      <a:srgbClr val="9BA17B"/>
                    </a:solidFill>
                  </a:tcPr>
                </a:tc>
                <a:tc>
                  <a:txBody>
                    <a:bodyPr/>
                    <a:lstStyle/>
                    <a:p>
                      <a:pPr algn="l"/>
                      <a:r>
                        <a:rPr lang="el-GR" sz="1500" b="1" i="1">
                          <a:effectLst/>
                        </a:rPr>
                        <a:t>ΜΑΘΗΜΑ</a:t>
                      </a:r>
                      <a:endParaRPr lang="el-GR" sz="1500" b="0">
                        <a:effectLst/>
                      </a:endParaRPr>
                    </a:p>
                  </a:txBody>
                  <a:tcPr marL="78400" marR="78400" marT="98001" marB="98001" anchor="ctr">
                    <a:lnL w="7620" cap="flat" cmpd="sng" algn="ctr">
                      <a:solidFill>
                        <a:srgbClr val="203D6E"/>
                      </a:solidFill>
                      <a:prstDash val="solid"/>
                      <a:round/>
                      <a:headEnd type="none" w="med" len="med"/>
                      <a:tailEnd type="none" w="med" len="med"/>
                    </a:lnL>
                    <a:lnR>
                      <a:noFill/>
                    </a:lnR>
                    <a:lnT w="7620" cap="flat" cmpd="sng" algn="ctr">
                      <a:solidFill>
                        <a:srgbClr val="A03F6E"/>
                      </a:solidFill>
                      <a:prstDash val="solid"/>
                      <a:round/>
                      <a:headEnd type="none" w="med" len="med"/>
                      <a:tailEnd type="none" w="med" len="med"/>
                    </a:lnT>
                    <a:lnB w="7620" cap="flat" cmpd="sng" algn="ctr">
                      <a:solidFill>
                        <a:srgbClr val="003E6E"/>
                      </a:solidFill>
                      <a:prstDash val="solid"/>
                      <a:round/>
                      <a:headEnd type="none" w="med" len="med"/>
                      <a:tailEnd type="none" w="med" len="med"/>
                    </a:lnB>
                    <a:solidFill>
                      <a:srgbClr val="9BA17B"/>
                    </a:solidFill>
                  </a:tcPr>
                </a:tc>
                <a:extLst>
                  <a:ext uri="{0D108BD9-81ED-4DB2-BD59-A6C34878D82A}">
                    <a16:rowId xmlns:a16="http://schemas.microsoft.com/office/drawing/2014/main" val="4061971434"/>
                  </a:ext>
                </a:extLst>
              </a:tr>
              <a:tr h="431203">
                <a:tc gridSpan="4">
                  <a:txBody>
                    <a:bodyPr/>
                    <a:lstStyle/>
                    <a:p>
                      <a:pPr algn="l"/>
                      <a:r>
                        <a:rPr lang="el-GR" sz="1500" b="1" dirty="0">
                          <a:effectLst/>
                        </a:rPr>
                        <a:t>Φυσική των Υλικών</a:t>
                      </a:r>
                      <a:endParaRPr lang="el-GR" sz="1500" b="0" dirty="0">
                        <a:effectLst/>
                      </a:endParaRPr>
                    </a:p>
                  </a:txBody>
                  <a:tcPr marL="78400" marR="78400" marT="98001" marB="98001" anchor="ctr">
                    <a:lnL w="7620" cap="flat" cmpd="sng" algn="ctr">
                      <a:solidFill>
                        <a:srgbClr val="603E6E"/>
                      </a:solidFill>
                      <a:prstDash val="solid"/>
                      <a:round/>
                      <a:headEnd type="none" w="med" len="med"/>
                      <a:tailEnd type="none" w="med" len="med"/>
                    </a:lnL>
                    <a:lnR>
                      <a:noFill/>
                    </a:lnR>
                    <a:lnT w="7620" cap="flat" cmpd="sng" algn="ctr">
                      <a:solidFill>
                        <a:srgbClr val="003E6E"/>
                      </a:solidFill>
                      <a:prstDash val="solid"/>
                      <a:round/>
                      <a:headEnd type="none" w="med" len="med"/>
                      <a:tailEnd type="none" w="med" len="med"/>
                    </a:lnT>
                    <a:lnB w="7620" cap="flat" cmpd="sng" algn="ctr">
                      <a:solidFill>
                        <a:srgbClr val="20496E"/>
                      </a:solidFill>
                      <a:prstDash val="solid"/>
                      <a:round/>
                      <a:headEnd type="none" w="med" len="med"/>
                      <a:tailEnd type="none" w="med" len="med"/>
                    </a:lnB>
                    <a:solidFill>
                      <a:srgbClr val="CCCFBB"/>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881106164"/>
                  </a:ext>
                </a:extLst>
              </a:tr>
              <a:tr h="666404">
                <a:tc>
                  <a:txBody>
                    <a:bodyPr/>
                    <a:lstStyle/>
                    <a:p>
                      <a:pPr algn="ctr"/>
                      <a:r>
                        <a:rPr lang="el-GR" sz="1500" b="1" cap="all">
                          <a:effectLst/>
                        </a:rPr>
                        <a:t>18105</a:t>
                      </a:r>
                    </a:p>
                  </a:txBody>
                  <a:tcPr marL="78400" marR="78400" marT="98001" marB="98001" anchor="ctr">
                    <a:lnL w="7620" cap="flat" cmpd="sng" algn="ctr">
                      <a:solidFill>
                        <a:srgbClr val="60456E"/>
                      </a:solidFill>
                      <a:prstDash val="solid"/>
                      <a:round/>
                      <a:headEnd type="none" w="med" len="med"/>
                      <a:tailEnd type="none" w="med" len="med"/>
                    </a:lnL>
                    <a:lnR w="7620" cap="flat" cmpd="sng" algn="ctr">
                      <a:solidFill>
                        <a:srgbClr val="00426E"/>
                      </a:solidFill>
                      <a:prstDash val="solid"/>
                      <a:round/>
                      <a:headEnd type="none" w="med" len="med"/>
                      <a:tailEnd type="none" w="med" len="med"/>
                    </a:lnR>
                    <a:lnT w="7620" cap="flat" cmpd="sng" algn="ctr">
                      <a:solidFill>
                        <a:srgbClr val="20496E"/>
                      </a:solidFill>
                      <a:prstDash val="solid"/>
                      <a:round/>
                      <a:headEnd type="none" w="med" len="med"/>
                      <a:tailEnd type="none" w="med" len="med"/>
                    </a:lnT>
                    <a:lnB w="7620" cap="flat" cmpd="sng" algn="ctr">
                      <a:solidFill>
                        <a:srgbClr val="C0436E"/>
                      </a:solidFill>
                      <a:prstDash val="solid"/>
                      <a:round/>
                      <a:headEnd type="none" w="med" len="med"/>
                      <a:tailEnd type="none" w="med" len="med"/>
                    </a:lnB>
                    <a:solidFill>
                      <a:srgbClr val="F2F2F2"/>
                    </a:solidFill>
                  </a:tcPr>
                </a:tc>
                <a:tc>
                  <a:txBody>
                    <a:bodyPr/>
                    <a:lstStyle/>
                    <a:p>
                      <a:pPr algn="ctr"/>
                      <a:r>
                        <a:rPr lang="el-GR" sz="1500" b="1" cap="all">
                          <a:effectLst/>
                        </a:rPr>
                        <a:t>4</a:t>
                      </a:r>
                    </a:p>
                  </a:txBody>
                  <a:tcPr marL="78400" marR="78400" marT="98001" marB="98001" anchor="ctr">
                    <a:lnL w="7620" cap="flat" cmpd="sng" algn="ctr">
                      <a:solidFill>
                        <a:srgbClr val="00426E"/>
                      </a:solidFill>
                      <a:prstDash val="solid"/>
                      <a:round/>
                      <a:headEnd type="none" w="med" len="med"/>
                      <a:tailEnd type="none" w="med" len="med"/>
                    </a:lnL>
                    <a:lnR w="7620" cap="flat" cmpd="sng" algn="ctr">
                      <a:solidFill>
                        <a:srgbClr val="40456E"/>
                      </a:solidFill>
                      <a:prstDash val="solid"/>
                      <a:round/>
                      <a:headEnd type="none" w="med" len="med"/>
                      <a:tailEnd type="none" w="med" len="med"/>
                    </a:lnR>
                    <a:lnT w="7620" cap="flat" cmpd="sng" algn="ctr">
                      <a:solidFill>
                        <a:srgbClr val="40456E"/>
                      </a:solidFill>
                      <a:prstDash val="solid"/>
                      <a:round/>
                      <a:headEnd type="none" w="med" len="med"/>
                      <a:tailEnd type="none" w="med" len="med"/>
                    </a:lnT>
                    <a:lnB w="7620" cap="flat" cmpd="sng" algn="ctr">
                      <a:solidFill>
                        <a:srgbClr val="E0436E"/>
                      </a:solidFill>
                      <a:prstDash val="solid"/>
                      <a:round/>
                      <a:headEnd type="none" w="med" len="med"/>
                      <a:tailEnd type="none" w="med" len="med"/>
                    </a:lnB>
                    <a:solidFill>
                      <a:srgbClr val="F2F2F2"/>
                    </a:solidFill>
                  </a:tcPr>
                </a:tc>
                <a:tc>
                  <a:txBody>
                    <a:bodyPr/>
                    <a:lstStyle/>
                    <a:p>
                      <a:pPr algn="ctr"/>
                      <a:r>
                        <a:rPr lang="el-GR" sz="1500" b="1" cap="all" dirty="0">
                          <a:effectLst/>
                        </a:rPr>
                        <a:t>10</a:t>
                      </a:r>
                    </a:p>
                  </a:txBody>
                  <a:tcPr marL="78400" marR="78400" marT="98001" marB="98001" anchor="ctr">
                    <a:lnL w="7620" cap="flat" cmpd="sng" algn="ctr">
                      <a:solidFill>
                        <a:srgbClr val="40456E"/>
                      </a:solidFill>
                      <a:prstDash val="solid"/>
                      <a:round/>
                      <a:headEnd type="none" w="med" len="med"/>
                      <a:tailEnd type="none" w="med" len="med"/>
                    </a:lnL>
                    <a:lnR w="7620" cap="flat" cmpd="sng" algn="ctr">
                      <a:solidFill>
                        <a:srgbClr val="E0486E"/>
                      </a:solidFill>
                      <a:prstDash val="solid"/>
                      <a:round/>
                      <a:headEnd type="none" w="med" len="med"/>
                      <a:tailEnd type="none" w="med" len="med"/>
                    </a:lnR>
                    <a:lnT w="7620" cap="flat" cmpd="sng" algn="ctr">
                      <a:solidFill>
                        <a:srgbClr val="A0466E"/>
                      </a:solidFill>
                      <a:prstDash val="solid"/>
                      <a:round/>
                      <a:headEnd type="none" w="med" len="med"/>
                      <a:tailEnd type="none" w="med" len="med"/>
                    </a:lnT>
                    <a:lnB w="7620" cap="flat" cmpd="sng" algn="ctr">
                      <a:solidFill>
                        <a:srgbClr val="E0436E"/>
                      </a:solidFill>
                      <a:prstDash val="solid"/>
                      <a:round/>
                      <a:headEnd type="none" w="med" len="med"/>
                      <a:tailEnd type="none" w="med" len="med"/>
                    </a:lnB>
                    <a:solidFill>
                      <a:srgbClr val="F2F2F2"/>
                    </a:solidFill>
                  </a:tcPr>
                </a:tc>
                <a:tc>
                  <a:txBody>
                    <a:bodyPr/>
                    <a:lstStyle/>
                    <a:p>
                      <a:pPr algn="l"/>
                      <a:r>
                        <a:rPr lang="el-GR" sz="1500" b="1" u="none" strike="noStrike">
                          <a:solidFill>
                            <a:srgbClr val="2C5454"/>
                          </a:solidFill>
                          <a:effectLst/>
                          <a:hlinkClick r:id="rId4"/>
                        </a:rPr>
                        <a:t>Φυσική του Στερεού Φλοιού της Γης</a:t>
                      </a:r>
                      <a:endParaRPr lang="el-GR" sz="1500" b="0">
                        <a:effectLst/>
                      </a:endParaRPr>
                    </a:p>
                  </a:txBody>
                  <a:tcPr marL="78400" marR="78400" marT="98001" marB="98001" anchor="ctr">
                    <a:lnL w="7620" cap="flat" cmpd="sng" algn="ctr">
                      <a:solidFill>
                        <a:srgbClr val="E0486E"/>
                      </a:solidFill>
                      <a:prstDash val="solid"/>
                      <a:round/>
                      <a:headEnd type="none" w="med" len="med"/>
                      <a:tailEnd type="none" w="med" len="med"/>
                    </a:lnL>
                    <a:lnR>
                      <a:noFill/>
                    </a:lnR>
                    <a:lnT w="7620" cap="flat" cmpd="sng" algn="ctr">
                      <a:solidFill>
                        <a:srgbClr val="00486E"/>
                      </a:solidFill>
                      <a:prstDash val="solid"/>
                      <a:round/>
                      <a:headEnd type="none" w="med" len="med"/>
                      <a:tailEnd type="none" w="med" len="med"/>
                    </a:lnT>
                    <a:lnB w="7620" cap="flat" cmpd="sng" algn="ctr">
                      <a:solidFill>
                        <a:srgbClr val="A0476E"/>
                      </a:solidFill>
                      <a:prstDash val="solid"/>
                      <a:round/>
                      <a:headEnd type="none" w="med" len="med"/>
                      <a:tailEnd type="none" w="med" len="med"/>
                    </a:lnB>
                    <a:solidFill>
                      <a:srgbClr val="F2F2F2"/>
                    </a:solidFill>
                  </a:tcPr>
                </a:tc>
                <a:extLst>
                  <a:ext uri="{0D108BD9-81ED-4DB2-BD59-A6C34878D82A}">
                    <a16:rowId xmlns:a16="http://schemas.microsoft.com/office/drawing/2014/main" val="3770854596"/>
                  </a:ext>
                </a:extLst>
              </a:tr>
              <a:tr h="666404">
                <a:tc>
                  <a:txBody>
                    <a:bodyPr/>
                    <a:lstStyle/>
                    <a:p>
                      <a:pPr algn="ctr"/>
                      <a:r>
                        <a:rPr lang="el-GR" sz="1500" b="1" cap="all">
                          <a:effectLst/>
                        </a:rPr>
                        <a:t>18106</a:t>
                      </a:r>
                    </a:p>
                  </a:txBody>
                  <a:tcPr marL="78400" marR="78400" marT="98001" marB="98001" anchor="ctr">
                    <a:lnL w="7620" cap="flat" cmpd="sng" algn="ctr">
                      <a:solidFill>
                        <a:srgbClr val="00436E"/>
                      </a:solidFill>
                      <a:prstDash val="solid"/>
                      <a:round/>
                      <a:headEnd type="none" w="med" len="med"/>
                      <a:tailEnd type="none" w="med" len="med"/>
                    </a:lnL>
                    <a:lnR w="7620" cap="flat" cmpd="sng" algn="ctr">
                      <a:solidFill>
                        <a:srgbClr val="60446E"/>
                      </a:solidFill>
                      <a:prstDash val="solid"/>
                      <a:round/>
                      <a:headEnd type="none" w="med" len="med"/>
                      <a:tailEnd type="none" w="med" len="med"/>
                    </a:lnR>
                    <a:lnT w="7620" cap="flat" cmpd="sng" algn="ctr">
                      <a:solidFill>
                        <a:srgbClr val="C0436E"/>
                      </a:solidFill>
                      <a:prstDash val="solid"/>
                      <a:round/>
                      <a:headEnd type="none" w="med" len="med"/>
                      <a:tailEnd type="none" w="med" len="med"/>
                    </a:lnT>
                    <a:lnB w="7620" cap="flat" cmpd="sng" algn="ctr">
                      <a:solidFill>
                        <a:srgbClr val="00486E"/>
                      </a:solidFill>
                      <a:prstDash val="solid"/>
                      <a:round/>
                      <a:headEnd type="none" w="med" len="med"/>
                      <a:tailEnd type="none" w="med" len="med"/>
                    </a:lnB>
                    <a:solidFill>
                      <a:srgbClr val="F2F2F2"/>
                    </a:solidFill>
                  </a:tcPr>
                </a:tc>
                <a:tc>
                  <a:txBody>
                    <a:bodyPr/>
                    <a:lstStyle/>
                    <a:p>
                      <a:pPr algn="ctr"/>
                      <a:r>
                        <a:rPr lang="el-GR" sz="1500" b="1" cap="all">
                          <a:effectLst/>
                        </a:rPr>
                        <a:t>4</a:t>
                      </a:r>
                    </a:p>
                  </a:txBody>
                  <a:tcPr marL="78400" marR="78400" marT="98001" marB="98001" anchor="ctr">
                    <a:lnL w="7620" cap="flat" cmpd="sng" algn="ctr">
                      <a:solidFill>
                        <a:srgbClr val="60446E"/>
                      </a:solidFill>
                      <a:prstDash val="solid"/>
                      <a:round/>
                      <a:headEnd type="none" w="med" len="med"/>
                      <a:tailEnd type="none" w="med" len="med"/>
                    </a:lnL>
                    <a:lnR w="7620" cap="flat" cmpd="sng" algn="ctr">
                      <a:solidFill>
                        <a:srgbClr val="80476E"/>
                      </a:solidFill>
                      <a:prstDash val="solid"/>
                      <a:round/>
                      <a:headEnd type="none" w="med" len="med"/>
                      <a:tailEnd type="none" w="med" len="med"/>
                    </a:lnR>
                    <a:lnT w="7620" cap="flat" cmpd="sng" algn="ctr">
                      <a:solidFill>
                        <a:srgbClr val="E0436E"/>
                      </a:solidFill>
                      <a:prstDash val="solid"/>
                      <a:round/>
                      <a:headEnd type="none" w="med" len="med"/>
                      <a:tailEnd type="none" w="med" len="med"/>
                    </a:lnT>
                    <a:lnB w="7620" cap="flat" cmpd="sng" algn="ctr">
                      <a:solidFill>
                        <a:srgbClr val="20426E"/>
                      </a:solidFill>
                      <a:prstDash val="solid"/>
                      <a:round/>
                      <a:headEnd type="none" w="med" len="med"/>
                      <a:tailEnd type="none" w="med" len="med"/>
                    </a:lnB>
                    <a:solidFill>
                      <a:srgbClr val="F2F2F2"/>
                    </a:solidFill>
                  </a:tcPr>
                </a:tc>
                <a:tc>
                  <a:txBody>
                    <a:bodyPr/>
                    <a:lstStyle/>
                    <a:p>
                      <a:pPr algn="ctr"/>
                      <a:r>
                        <a:rPr lang="el-GR" sz="1500" b="1" cap="all">
                          <a:effectLst/>
                        </a:rPr>
                        <a:t>10</a:t>
                      </a:r>
                    </a:p>
                  </a:txBody>
                  <a:tcPr marL="78400" marR="78400" marT="98001" marB="98001" anchor="ctr">
                    <a:lnL w="7620" cap="flat" cmpd="sng" algn="ctr">
                      <a:solidFill>
                        <a:srgbClr val="80476E"/>
                      </a:solidFill>
                      <a:prstDash val="solid"/>
                      <a:round/>
                      <a:headEnd type="none" w="med" len="med"/>
                      <a:tailEnd type="none" w="med" len="med"/>
                    </a:lnL>
                    <a:lnR w="7620" cap="flat" cmpd="sng" algn="ctr">
                      <a:solidFill>
                        <a:srgbClr val="C0456E"/>
                      </a:solidFill>
                      <a:prstDash val="solid"/>
                      <a:round/>
                      <a:headEnd type="none" w="med" len="med"/>
                      <a:tailEnd type="none" w="med" len="med"/>
                    </a:lnR>
                    <a:lnT w="7620" cap="flat" cmpd="sng" algn="ctr">
                      <a:solidFill>
                        <a:srgbClr val="E0436E"/>
                      </a:solidFill>
                      <a:prstDash val="solid"/>
                      <a:round/>
                      <a:headEnd type="none" w="med" len="med"/>
                      <a:tailEnd type="none" w="med" len="med"/>
                    </a:lnT>
                    <a:lnB w="7620" cap="flat" cmpd="sng" algn="ctr">
                      <a:solidFill>
                        <a:srgbClr val="20426E"/>
                      </a:solidFill>
                      <a:prstDash val="solid"/>
                      <a:round/>
                      <a:headEnd type="none" w="med" len="med"/>
                      <a:tailEnd type="none" w="med" len="med"/>
                    </a:lnB>
                    <a:solidFill>
                      <a:srgbClr val="F2F2F2"/>
                    </a:solidFill>
                  </a:tcPr>
                </a:tc>
                <a:tc>
                  <a:txBody>
                    <a:bodyPr/>
                    <a:lstStyle/>
                    <a:p>
                      <a:pPr algn="l"/>
                      <a:r>
                        <a:rPr lang="el-GR" sz="1500" b="1" u="none" strike="noStrike">
                          <a:solidFill>
                            <a:srgbClr val="2C5454"/>
                          </a:solidFill>
                          <a:effectLst/>
                          <a:hlinkClick r:id="rId5"/>
                        </a:rPr>
                        <a:t>Φυσική Ημιαγωγικών Διατάξεων</a:t>
                      </a:r>
                      <a:endParaRPr lang="el-GR" sz="1500" b="0">
                        <a:effectLst/>
                      </a:endParaRPr>
                    </a:p>
                  </a:txBody>
                  <a:tcPr marL="78400" marR="78400" marT="98001" marB="98001" anchor="ctr">
                    <a:lnL w="7620" cap="flat" cmpd="sng" algn="ctr">
                      <a:solidFill>
                        <a:srgbClr val="C0456E"/>
                      </a:solidFill>
                      <a:prstDash val="solid"/>
                      <a:round/>
                      <a:headEnd type="none" w="med" len="med"/>
                      <a:tailEnd type="none" w="med" len="med"/>
                    </a:lnL>
                    <a:lnR>
                      <a:noFill/>
                    </a:lnR>
                    <a:lnT w="7620" cap="flat" cmpd="sng" algn="ctr">
                      <a:solidFill>
                        <a:srgbClr val="A0476E"/>
                      </a:solidFill>
                      <a:prstDash val="solid"/>
                      <a:round/>
                      <a:headEnd type="none" w="med" len="med"/>
                      <a:tailEnd type="none" w="med" len="med"/>
                    </a:lnT>
                    <a:lnB w="7620" cap="flat" cmpd="sng" algn="ctr">
                      <a:solidFill>
                        <a:srgbClr val="20426E"/>
                      </a:solidFill>
                      <a:prstDash val="solid"/>
                      <a:round/>
                      <a:headEnd type="none" w="med" len="med"/>
                      <a:tailEnd type="none" w="med" len="med"/>
                    </a:lnB>
                    <a:solidFill>
                      <a:srgbClr val="F2F2F2"/>
                    </a:solidFill>
                  </a:tcPr>
                </a:tc>
                <a:extLst>
                  <a:ext uri="{0D108BD9-81ED-4DB2-BD59-A6C34878D82A}">
                    <a16:rowId xmlns:a16="http://schemas.microsoft.com/office/drawing/2014/main" val="440303224"/>
                  </a:ext>
                </a:extLst>
              </a:tr>
              <a:tr h="666404">
                <a:tc>
                  <a:txBody>
                    <a:bodyPr/>
                    <a:lstStyle/>
                    <a:p>
                      <a:pPr algn="ctr"/>
                      <a:r>
                        <a:rPr lang="el-GR" sz="1500" b="1" cap="all">
                          <a:effectLst/>
                        </a:rPr>
                        <a:t>18107</a:t>
                      </a:r>
                    </a:p>
                  </a:txBody>
                  <a:tcPr marL="78400" marR="78400" marT="98001" marB="98001" anchor="ctr">
                    <a:lnL w="7620" cap="flat" cmpd="sng" algn="ctr">
                      <a:solidFill>
                        <a:srgbClr val="C0436E"/>
                      </a:solidFill>
                      <a:prstDash val="solid"/>
                      <a:round/>
                      <a:headEnd type="none" w="med" len="med"/>
                      <a:tailEnd type="none" w="med" len="med"/>
                    </a:lnL>
                    <a:lnR w="7620" cap="flat" cmpd="sng" algn="ctr">
                      <a:solidFill>
                        <a:srgbClr val="60436E"/>
                      </a:solidFill>
                      <a:prstDash val="solid"/>
                      <a:round/>
                      <a:headEnd type="none" w="med" len="med"/>
                      <a:tailEnd type="none" w="med" len="med"/>
                    </a:lnR>
                    <a:lnT w="7620" cap="flat" cmpd="sng" algn="ctr">
                      <a:solidFill>
                        <a:srgbClr val="00486E"/>
                      </a:solidFill>
                      <a:prstDash val="solid"/>
                      <a:round/>
                      <a:headEnd type="none" w="med" len="med"/>
                      <a:tailEnd type="none" w="med" len="med"/>
                    </a:lnT>
                    <a:lnB w="7620" cap="flat" cmpd="sng" algn="ctr">
                      <a:solidFill>
                        <a:srgbClr val="20436E"/>
                      </a:solidFill>
                      <a:prstDash val="solid"/>
                      <a:round/>
                      <a:headEnd type="none" w="med" len="med"/>
                      <a:tailEnd type="none" w="med" len="med"/>
                    </a:lnB>
                    <a:solidFill>
                      <a:srgbClr val="F2F2F2"/>
                    </a:solidFill>
                  </a:tcPr>
                </a:tc>
                <a:tc>
                  <a:txBody>
                    <a:bodyPr/>
                    <a:lstStyle/>
                    <a:p>
                      <a:pPr algn="ctr"/>
                      <a:r>
                        <a:rPr lang="el-GR" sz="1500" b="1" cap="all">
                          <a:effectLst/>
                        </a:rPr>
                        <a:t>4</a:t>
                      </a:r>
                    </a:p>
                  </a:txBody>
                  <a:tcPr marL="78400" marR="78400" marT="98001" marB="98001" anchor="ctr">
                    <a:lnL w="7620" cap="flat" cmpd="sng" algn="ctr">
                      <a:solidFill>
                        <a:srgbClr val="60436E"/>
                      </a:solidFill>
                      <a:prstDash val="solid"/>
                      <a:round/>
                      <a:headEnd type="none" w="med" len="med"/>
                      <a:tailEnd type="none" w="med" len="med"/>
                    </a:lnL>
                    <a:lnR w="7620" cap="flat" cmpd="sng" algn="ctr">
                      <a:solidFill>
                        <a:srgbClr val="00486E"/>
                      </a:solidFill>
                      <a:prstDash val="solid"/>
                      <a:round/>
                      <a:headEnd type="none" w="med" len="med"/>
                      <a:tailEnd type="none" w="med" len="med"/>
                    </a:lnR>
                    <a:lnT w="7620" cap="flat" cmpd="sng" algn="ctr">
                      <a:solidFill>
                        <a:srgbClr val="20426E"/>
                      </a:solidFill>
                      <a:prstDash val="solid"/>
                      <a:round/>
                      <a:headEnd type="none" w="med" len="med"/>
                      <a:tailEnd type="none" w="med" len="med"/>
                    </a:lnT>
                    <a:lnB w="7620" cap="flat" cmpd="sng" algn="ctr">
                      <a:solidFill>
                        <a:srgbClr val="20436E"/>
                      </a:solidFill>
                      <a:prstDash val="solid"/>
                      <a:round/>
                      <a:headEnd type="none" w="med" len="med"/>
                      <a:tailEnd type="none" w="med" len="med"/>
                    </a:lnB>
                    <a:solidFill>
                      <a:srgbClr val="F2F2F2"/>
                    </a:solidFill>
                  </a:tcPr>
                </a:tc>
                <a:tc>
                  <a:txBody>
                    <a:bodyPr/>
                    <a:lstStyle/>
                    <a:p>
                      <a:pPr algn="ctr"/>
                      <a:r>
                        <a:rPr lang="el-GR" sz="1500" b="1" cap="all">
                          <a:effectLst/>
                        </a:rPr>
                        <a:t>10</a:t>
                      </a:r>
                    </a:p>
                  </a:txBody>
                  <a:tcPr marL="78400" marR="78400" marT="98001" marB="98001" anchor="ctr">
                    <a:lnL w="7620" cap="flat" cmpd="sng" algn="ctr">
                      <a:solidFill>
                        <a:srgbClr val="00486E"/>
                      </a:solidFill>
                      <a:prstDash val="solid"/>
                      <a:round/>
                      <a:headEnd type="none" w="med" len="med"/>
                      <a:tailEnd type="none" w="med" len="med"/>
                    </a:lnL>
                    <a:lnR w="7620" cap="flat" cmpd="sng" algn="ctr">
                      <a:solidFill>
                        <a:srgbClr val="60436E"/>
                      </a:solidFill>
                      <a:prstDash val="solid"/>
                      <a:round/>
                      <a:headEnd type="none" w="med" len="med"/>
                      <a:tailEnd type="none" w="med" len="med"/>
                    </a:lnR>
                    <a:lnT w="7620" cap="flat" cmpd="sng" algn="ctr">
                      <a:solidFill>
                        <a:srgbClr val="20426E"/>
                      </a:solidFill>
                      <a:prstDash val="solid"/>
                      <a:round/>
                      <a:headEnd type="none" w="med" len="med"/>
                      <a:tailEnd type="none" w="med" len="med"/>
                    </a:lnT>
                    <a:lnB w="7620" cap="flat" cmpd="sng" algn="ctr">
                      <a:solidFill>
                        <a:srgbClr val="20436E"/>
                      </a:solidFill>
                      <a:prstDash val="solid"/>
                      <a:round/>
                      <a:headEnd type="none" w="med" len="med"/>
                      <a:tailEnd type="none" w="med" len="med"/>
                    </a:lnB>
                    <a:solidFill>
                      <a:srgbClr val="F2F2F2"/>
                    </a:solidFill>
                  </a:tcPr>
                </a:tc>
                <a:tc>
                  <a:txBody>
                    <a:bodyPr/>
                    <a:lstStyle/>
                    <a:p>
                      <a:pPr algn="l"/>
                      <a:r>
                        <a:rPr lang="el-GR" sz="1500" b="1" u="none" strike="noStrike">
                          <a:solidFill>
                            <a:srgbClr val="2C5454"/>
                          </a:solidFill>
                          <a:effectLst/>
                          <a:hlinkClick r:id="rId6"/>
                        </a:rPr>
                        <a:t>Φυσική και Τεχνολογία Υλικών</a:t>
                      </a:r>
                      <a:endParaRPr lang="el-GR" sz="1500" b="0">
                        <a:effectLst/>
                      </a:endParaRPr>
                    </a:p>
                  </a:txBody>
                  <a:tcPr marL="78400" marR="78400" marT="98001" marB="98001" anchor="ctr">
                    <a:lnL w="7620" cap="flat" cmpd="sng" algn="ctr">
                      <a:solidFill>
                        <a:srgbClr val="60436E"/>
                      </a:solidFill>
                      <a:prstDash val="solid"/>
                      <a:round/>
                      <a:headEnd type="none" w="med" len="med"/>
                      <a:tailEnd type="none" w="med" len="med"/>
                    </a:lnL>
                    <a:lnR>
                      <a:noFill/>
                    </a:lnR>
                    <a:lnT w="7620" cap="flat" cmpd="sng" algn="ctr">
                      <a:solidFill>
                        <a:srgbClr val="20426E"/>
                      </a:solidFill>
                      <a:prstDash val="solid"/>
                      <a:round/>
                      <a:headEnd type="none" w="med" len="med"/>
                      <a:tailEnd type="none" w="med" len="med"/>
                    </a:lnT>
                    <a:lnB w="7620" cap="flat" cmpd="sng" algn="ctr">
                      <a:solidFill>
                        <a:srgbClr val="20436E"/>
                      </a:solidFill>
                      <a:prstDash val="solid"/>
                      <a:round/>
                      <a:headEnd type="none" w="med" len="med"/>
                      <a:tailEnd type="none" w="med" len="med"/>
                    </a:lnB>
                    <a:solidFill>
                      <a:srgbClr val="F2F2F2"/>
                    </a:solidFill>
                  </a:tcPr>
                </a:tc>
                <a:extLst>
                  <a:ext uri="{0D108BD9-81ED-4DB2-BD59-A6C34878D82A}">
                    <a16:rowId xmlns:a16="http://schemas.microsoft.com/office/drawing/2014/main" val="4217272321"/>
                  </a:ext>
                </a:extLst>
              </a:tr>
              <a:tr h="431203">
                <a:tc>
                  <a:txBody>
                    <a:bodyPr/>
                    <a:lstStyle/>
                    <a:p>
                      <a:pPr algn="ctr"/>
                      <a:r>
                        <a:rPr lang="el-GR" sz="1500" b="1" cap="all">
                          <a:effectLst/>
                        </a:rPr>
                        <a:t>18901</a:t>
                      </a:r>
                    </a:p>
                  </a:txBody>
                  <a:tcPr marL="78400" marR="78400" marT="98001" marB="98001" anchor="ctr">
                    <a:lnL w="7620" cap="flat" cmpd="sng" algn="ctr">
                      <a:solidFill>
                        <a:srgbClr val="60446E"/>
                      </a:solidFill>
                      <a:prstDash val="solid"/>
                      <a:round/>
                      <a:headEnd type="none" w="med" len="med"/>
                      <a:tailEnd type="none" w="med" len="med"/>
                    </a:lnL>
                    <a:lnR w="7620" cap="flat" cmpd="sng" algn="ctr">
                      <a:solidFill>
                        <a:srgbClr val="404C6E"/>
                      </a:solidFill>
                      <a:prstDash val="solid"/>
                      <a:round/>
                      <a:headEnd type="none" w="med" len="med"/>
                      <a:tailEnd type="none" w="med" len="med"/>
                    </a:lnR>
                    <a:lnT w="7620" cap="flat" cmpd="sng" algn="ctr">
                      <a:solidFill>
                        <a:srgbClr val="20436E"/>
                      </a:solidFill>
                      <a:prstDash val="solid"/>
                      <a:round/>
                      <a:headEnd type="none" w="med" len="med"/>
                      <a:tailEnd type="none" w="med" len="med"/>
                    </a:lnT>
                    <a:lnB w="7620" cap="flat" cmpd="sng" algn="ctr">
                      <a:solidFill>
                        <a:srgbClr val="20436E"/>
                      </a:solidFill>
                      <a:prstDash val="solid"/>
                      <a:round/>
                      <a:headEnd type="none" w="med" len="med"/>
                      <a:tailEnd type="none" w="med" len="med"/>
                    </a:lnB>
                    <a:solidFill>
                      <a:srgbClr val="F2F2F2"/>
                    </a:solidFill>
                  </a:tcPr>
                </a:tc>
                <a:tc>
                  <a:txBody>
                    <a:bodyPr/>
                    <a:lstStyle/>
                    <a:p>
                      <a:pPr algn="ctr"/>
                      <a:r>
                        <a:rPr lang="el-GR" sz="1500" b="1" cap="all">
                          <a:effectLst/>
                        </a:rPr>
                        <a:t>4</a:t>
                      </a:r>
                    </a:p>
                  </a:txBody>
                  <a:tcPr marL="78400" marR="78400" marT="98001" marB="98001" anchor="ctr">
                    <a:lnL w="7620" cap="flat" cmpd="sng" algn="ctr">
                      <a:solidFill>
                        <a:srgbClr val="404C6E"/>
                      </a:solidFill>
                      <a:prstDash val="solid"/>
                      <a:round/>
                      <a:headEnd type="none" w="med" len="med"/>
                      <a:tailEnd type="none" w="med" len="med"/>
                    </a:lnL>
                    <a:lnR w="7620" cap="flat" cmpd="sng" algn="ctr">
                      <a:solidFill>
                        <a:srgbClr val="004E6E"/>
                      </a:solidFill>
                      <a:prstDash val="solid"/>
                      <a:round/>
                      <a:headEnd type="none" w="med" len="med"/>
                      <a:tailEnd type="none" w="med" len="med"/>
                    </a:lnR>
                    <a:lnT w="7620" cap="flat" cmpd="sng" algn="ctr">
                      <a:solidFill>
                        <a:srgbClr val="20436E"/>
                      </a:solidFill>
                      <a:prstDash val="solid"/>
                      <a:round/>
                      <a:headEnd type="none" w="med" len="med"/>
                      <a:tailEnd type="none" w="med" len="med"/>
                    </a:lnT>
                    <a:lnB w="7620" cap="flat" cmpd="sng" algn="ctr">
                      <a:solidFill>
                        <a:srgbClr val="20436E"/>
                      </a:solidFill>
                      <a:prstDash val="solid"/>
                      <a:round/>
                      <a:headEnd type="none" w="med" len="med"/>
                      <a:tailEnd type="none" w="med" len="med"/>
                    </a:lnB>
                    <a:solidFill>
                      <a:srgbClr val="F2F2F2"/>
                    </a:solidFill>
                  </a:tcPr>
                </a:tc>
                <a:tc>
                  <a:txBody>
                    <a:bodyPr/>
                    <a:lstStyle/>
                    <a:p>
                      <a:pPr algn="ctr"/>
                      <a:r>
                        <a:rPr lang="el-GR" sz="1500" b="1" cap="all">
                          <a:effectLst/>
                        </a:rPr>
                        <a:t>10</a:t>
                      </a:r>
                    </a:p>
                  </a:txBody>
                  <a:tcPr marL="78400" marR="78400" marT="98001" marB="98001" anchor="ctr">
                    <a:lnL w="7620" cap="flat" cmpd="sng" algn="ctr">
                      <a:solidFill>
                        <a:srgbClr val="004E6E"/>
                      </a:solidFill>
                      <a:prstDash val="solid"/>
                      <a:round/>
                      <a:headEnd type="none" w="med" len="med"/>
                      <a:tailEnd type="none" w="med" len="med"/>
                    </a:lnL>
                    <a:lnR w="7620" cap="flat" cmpd="sng" algn="ctr">
                      <a:solidFill>
                        <a:srgbClr val="604E6E"/>
                      </a:solidFill>
                      <a:prstDash val="solid"/>
                      <a:round/>
                      <a:headEnd type="none" w="med" len="med"/>
                      <a:tailEnd type="none" w="med" len="med"/>
                    </a:lnR>
                    <a:lnT w="7620" cap="flat" cmpd="sng" algn="ctr">
                      <a:solidFill>
                        <a:srgbClr val="20436E"/>
                      </a:solidFill>
                      <a:prstDash val="solid"/>
                      <a:round/>
                      <a:headEnd type="none" w="med" len="med"/>
                      <a:tailEnd type="none" w="med" len="med"/>
                    </a:lnT>
                    <a:lnB w="7620" cap="flat" cmpd="sng" algn="ctr">
                      <a:solidFill>
                        <a:srgbClr val="20436E"/>
                      </a:solidFill>
                      <a:prstDash val="solid"/>
                      <a:round/>
                      <a:headEnd type="none" w="med" len="med"/>
                      <a:tailEnd type="none" w="med" len="med"/>
                    </a:lnB>
                    <a:solidFill>
                      <a:srgbClr val="F2F2F2"/>
                    </a:solidFill>
                  </a:tcPr>
                </a:tc>
                <a:tc>
                  <a:txBody>
                    <a:bodyPr/>
                    <a:lstStyle/>
                    <a:p>
                      <a:pPr algn="l"/>
                      <a:r>
                        <a:rPr lang="el-GR" sz="1500" b="1" u="none" strike="noStrike">
                          <a:solidFill>
                            <a:srgbClr val="2C5454"/>
                          </a:solidFill>
                          <a:effectLst/>
                          <a:hlinkClick r:id="rId7"/>
                        </a:rPr>
                        <a:t>Νανοδομές και Βιοϋλικά</a:t>
                      </a:r>
                      <a:endParaRPr lang="el-GR" sz="1500" b="0">
                        <a:effectLst/>
                      </a:endParaRPr>
                    </a:p>
                  </a:txBody>
                  <a:tcPr marL="78400" marR="78400" marT="98001" marB="98001" anchor="ctr">
                    <a:lnL w="7620" cap="flat" cmpd="sng" algn="ctr">
                      <a:solidFill>
                        <a:srgbClr val="604E6E"/>
                      </a:solidFill>
                      <a:prstDash val="solid"/>
                      <a:round/>
                      <a:headEnd type="none" w="med" len="med"/>
                      <a:tailEnd type="none" w="med" len="med"/>
                    </a:lnL>
                    <a:lnR>
                      <a:noFill/>
                    </a:lnR>
                    <a:lnT w="7620" cap="flat" cmpd="sng" algn="ctr">
                      <a:solidFill>
                        <a:srgbClr val="20436E"/>
                      </a:solidFill>
                      <a:prstDash val="solid"/>
                      <a:round/>
                      <a:headEnd type="none" w="med" len="med"/>
                      <a:tailEnd type="none" w="med" len="med"/>
                    </a:lnT>
                    <a:lnB w="7620" cap="flat" cmpd="sng" algn="ctr">
                      <a:solidFill>
                        <a:srgbClr val="20436E"/>
                      </a:solidFill>
                      <a:prstDash val="solid"/>
                      <a:round/>
                      <a:headEnd type="none" w="med" len="med"/>
                      <a:tailEnd type="none" w="med" len="med"/>
                    </a:lnB>
                    <a:solidFill>
                      <a:srgbClr val="F2F2F2"/>
                    </a:solidFill>
                  </a:tcPr>
                </a:tc>
                <a:extLst>
                  <a:ext uri="{0D108BD9-81ED-4DB2-BD59-A6C34878D82A}">
                    <a16:rowId xmlns:a16="http://schemas.microsoft.com/office/drawing/2014/main" val="2311874709"/>
                  </a:ext>
                </a:extLst>
              </a:tr>
              <a:tr h="666404">
                <a:tc>
                  <a:txBody>
                    <a:bodyPr/>
                    <a:lstStyle/>
                    <a:p>
                      <a:pPr algn="ctr"/>
                      <a:r>
                        <a:rPr lang="el-GR" sz="1500" b="1" cap="all">
                          <a:effectLst/>
                        </a:rPr>
                        <a:t>18906</a:t>
                      </a:r>
                    </a:p>
                  </a:txBody>
                  <a:tcPr marL="78400" marR="78400" marT="98001" marB="98001" anchor="ctr">
                    <a:lnL w="7620" cap="flat" cmpd="sng" algn="ctr">
                      <a:solidFill>
                        <a:srgbClr val="404F6E"/>
                      </a:solidFill>
                      <a:prstDash val="solid"/>
                      <a:round/>
                      <a:headEnd type="none" w="med" len="med"/>
                      <a:tailEnd type="none" w="med" len="med"/>
                    </a:lnL>
                    <a:lnR w="7620" cap="flat" cmpd="sng" algn="ctr">
                      <a:solidFill>
                        <a:srgbClr val="A0496E"/>
                      </a:solidFill>
                      <a:prstDash val="solid"/>
                      <a:round/>
                      <a:headEnd type="none" w="med" len="med"/>
                      <a:tailEnd type="none" w="med" len="med"/>
                    </a:lnR>
                    <a:lnT w="7620" cap="flat" cmpd="sng" algn="ctr">
                      <a:solidFill>
                        <a:srgbClr val="20436E"/>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500" b="1" cap="all">
                          <a:effectLst/>
                        </a:rPr>
                        <a:t>4</a:t>
                      </a:r>
                    </a:p>
                  </a:txBody>
                  <a:tcPr marL="78400" marR="78400" marT="98001" marB="98001" anchor="ctr">
                    <a:lnL w="7620" cap="flat" cmpd="sng" algn="ctr">
                      <a:solidFill>
                        <a:srgbClr val="A0496E"/>
                      </a:solidFill>
                      <a:prstDash val="solid"/>
                      <a:round/>
                      <a:headEnd type="none" w="med" len="med"/>
                      <a:tailEnd type="none" w="med" len="med"/>
                    </a:lnL>
                    <a:lnR w="7620" cap="flat" cmpd="sng" algn="ctr">
                      <a:solidFill>
                        <a:srgbClr val="A0496E"/>
                      </a:solidFill>
                      <a:prstDash val="solid"/>
                      <a:round/>
                      <a:headEnd type="none" w="med" len="med"/>
                      <a:tailEnd type="none" w="med" len="med"/>
                    </a:lnR>
                    <a:lnT w="7620" cap="flat" cmpd="sng" algn="ctr">
                      <a:solidFill>
                        <a:srgbClr val="20436E"/>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ctr"/>
                      <a:r>
                        <a:rPr lang="el-GR" sz="1500" b="1" cap="all">
                          <a:effectLst/>
                        </a:rPr>
                        <a:t>10</a:t>
                      </a:r>
                    </a:p>
                  </a:txBody>
                  <a:tcPr marL="78400" marR="78400" marT="98001" marB="98001" anchor="ctr">
                    <a:lnL w="7620" cap="flat" cmpd="sng" algn="ctr">
                      <a:solidFill>
                        <a:srgbClr val="A0496E"/>
                      </a:solidFill>
                      <a:prstDash val="solid"/>
                      <a:round/>
                      <a:headEnd type="none" w="med" len="med"/>
                      <a:tailEnd type="none" w="med" len="med"/>
                    </a:lnL>
                    <a:lnR w="7620" cap="flat" cmpd="sng" algn="ctr">
                      <a:solidFill>
                        <a:srgbClr val="A0496E"/>
                      </a:solidFill>
                      <a:prstDash val="solid"/>
                      <a:round/>
                      <a:headEnd type="none" w="med" len="med"/>
                      <a:tailEnd type="none" w="med" len="med"/>
                    </a:lnR>
                    <a:lnT w="7620" cap="flat" cmpd="sng" algn="ctr">
                      <a:solidFill>
                        <a:srgbClr val="20436E"/>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tc>
                  <a:txBody>
                    <a:bodyPr/>
                    <a:lstStyle/>
                    <a:p>
                      <a:pPr algn="l"/>
                      <a:r>
                        <a:rPr lang="el-GR" sz="1500" b="0" dirty="0">
                          <a:effectLst/>
                        </a:rPr>
                        <a:t>Ειδικά Θέματα Φυσικής Συμπυκνωμένης Ύλης</a:t>
                      </a:r>
                    </a:p>
                  </a:txBody>
                  <a:tcPr marL="78400" marR="78400" marT="98001" marB="98001" anchor="ctr">
                    <a:lnL w="7620" cap="flat" cmpd="sng" algn="ctr">
                      <a:solidFill>
                        <a:srgbClr val="A0496E"/>
                      </a:solidFill>
                      <a:prstDash val="solid"/>
                      <a:round/>
                      <a:headEnd type="none" w="med" len="med"/>
                      <a:tailEnd type="none" w="med" len="med"/>
                    </a:lnL>
                    <a:lnR>
                      <a:noFill/>
                    </a:lnR>
                    <a:lnT w="7620" cap="flat" cmpd="sng" algn="ctr">
                      <a:solidFill>
                        <a:srgbClr val="20436E"/>
                      </a:solidFill>
                      <a:prstDash val="solid"/>
                      <a:round/>
                      <a:headEnd type="none" w="med" len="med"/>
                      <a:tailEnd type="none" w="med" len="med"/>
                    </a:lnT>
                    <a:lnB w="7620" cap="flat" cmpd="sng" algn="ctr">
                      <a:solidFill>
                        <a:srgbClr val="DBDBDB"/>
                      </a:solidFill>
                      <a:prstDash val="solid"/>
                      <a:round/>
                      <a:headEnd type="none" w="med" len="med"/>
                      <a:tailEnd type="none" w="med" len="med"/>
                    </a:lnB>
                    <a:solidFill>
                      <a:srgbClr val="F2F2F2"/>
                    </a:solidFill>
                  </a:tcPr>
                </a:tc>
                <a:extLst>
                  <a:ext uri="{0D108BD9-81ED-4DB2-BD59-A6C34878D82A}">
                    <a16:rowId xmlns:a16="http://schemas.microsoft.com/office/drawing/2014/main" val="184885560"/>
                  </a:ext>
                </a:extLst>
              </a:tr>
            </a:tbl>
          </a:graphicData>
        </a:graphic>
      </p:graphicFrame>
      <p:sp>
        <p:nvSpPr>
          <p:cNvPr id="6" name="Rectangle 2">
            <a:extLst>
              <a:ext uri="{FF2B5EF4-FFF2-40B4-BE49-F238E27FC236}">
                <a16:creationId xmlns:a16="http://schemas.microsoft.com/office/drawing/2014/main" id="{1F23FF3C-69EF-DD88-35DC-E5D977F4E4DB}"/>
              </a:ext>
            </a:extLst>
          </p:cNvPr>
          <p:cNvSpPr>
            <a:spLocks noChangeArrowheads="1"/>
          </p:cNvSpPr>
          <p:nvPr/>
        </p:nvSpPr>
        <p:spPr bwMode="auto">
          <a:xfrm>
            <a:off x="4775863" y="2293798"/>
            <a:ext cx="2544795" cy="276999"/>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500" b="1" i="0" u="none" strike="noStrike" cap="none" normalizeH="0" baseline="0" dirty="0">
                <a:ln>
                  <a:noFill/>
                </a:ln>
                <a:solidFill>
                  <a:srgbClr val="333333"/>
                </a:solidFill>
                <a:effectLst/>
                <a:latin typeface="Open Sans" panose="020B0606030504020204" pitchFamily="34" charset="0"/>
                <a:cs typeface="Open Sans" panose="020B0606030504020204" pitchFamily="34" charset="0"/>
              </a:rPr>
              <a:t>ΜΑΘΗΜΑΤΑ ΕΙΔΙΚΕΥΣΗΣ</a:t>
            </a:r>
          </a:p>
        </p:txBody>
      </p:sp>
    </p:spTree>
    <p:extLst>
      <p:ext uri="{BB962C8B-B14F-4D97-AF65-F5344CB8AC3E}">
        <p14:creationId xmlns:p14="http://schemas.microsoft.com/office/powerpoint/2010/main" val="105554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9293A2-7FD7-D8BB-8BDD-57B72DFD4EF3}"/>
              </a:ext>
            </a:extLst>
          </p:cNvPr>
          <p:cNvSpPr txBox="1"/>
          <p:nvPr/>
        </p:nvSpPr>
        <p:spPr>
          <a:xfrm>
            <a:off x="4323426"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
        <p:nvSpPr>
          <p:cNvPr id="3" name="TextBox 2">
            <a:extLst>
              <a:ext uri="{FF2B5EF4-FFF2-40B4-BE49-F238E27FC236}">
                <a16:creationId xmlns:a16="http://schemas.microsoft.com/office/drawing/2014/main" id="{25FF786B-2997-6FAC-A33C-8F4A03859A40}"/>
              </a:ext>
            </a:extLst>
          </p:cNvPr>
          <p:cNvSpPr txBox="1"/>
          <p:nvPr/>
        </p:nvSpPr>
        <p:spPr>
          <a:xfrm>
            <a:off x="1919056" y="2651168"/>
            <a:ext cx="8353888" cy="646331"/>
          </a:xfrm>
          <a:prstGeom prst="rect">
            <a:avLst/>
          </a:prstGeom>
          <a:noFill/>
        </p:spPr>
        <p:txBody>
          <a:bodyPr wrap="square" rtlCol="0">
            <a:spAutoFit/>
          </a:bodyPr>
          <a:lstStyle/>
          <a:p>
            <a:pPr algn="ctr"/>
            <a:r>
              <a:rPr lang="el-GR" sz="3600" b="1" dirty="0">
                <a:solidFill>
                  <a:srgbClr val="0070C0"/>
                </a:solidFill>
              </a:rPr>
              <a:t>ΕΥΧΑΡΙΣΤΩ ΓΙΑ ΤΗΝ ΠΡΟΣΟΧΗ ΣΑΣ!!</a:t>
            </a:r>
          </a:p>
        </p:txBody>
      </p:sp>
    </p:spTree>
    <p:extLst>
      <p:ext uri="{BB962C8B-B14F-4D97-AF65-F5344CB8AC3E}">
        <p14:creationId xmlns:p14="http://schemas.microsoft.com/office/powerpoint/2010/main" val="2986304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4426FD-04FF-C8E7-0D41-0B0A0FEE0913}"/>
              </a:ext>
            </a:extLst>
          </p:cNvPr>
          <p:cNvSpPr txBox="1"/>
          <p:nvPr/>
        </p:nvSpPr>
        <p:spPr>
          <a:xfrm>
            <a:off x="4609863" y="6462944"/>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
        <p:nvSpPr>
          <p:cNvPr id="9" name="TextBox 8">
            <a:extLst>
              <a:ext uri="{FF2B5EF4-FFF2-40B4-BE49-F238E27FC236}">
                <a16:creationId xmlns:a16="http://schemas.microsoft.com/office/drawing/2014/main" id="{767B63CB-9FB1-F893-D291-727CD4B3B46F}"/>
              </a:ext>
            </a:extLst>
          </p:cNvPr>
          <p:cNvSpPr txBox="1"/>
          <p:nvPr/>
        </p:nvSpPr>
        <p:spPr>
          <a:xfrm>
            <a:off x="2528020" y="222435"/>
            <a:ext cx="7683514" cy="523220"/>
          </a:xfrm>
          <a:prstGeom prst="rect">
            <a:avLst/>
          </a:prstGeom>
          <a:noFill/>
        </p:spPr>
        <p:txBody>
          <a:bodyPr wrap="none" rtlCol="0">
            <a:spAutoFit/>
          </a:bodyPr>
          <a:lstStyle/>
          <a:p>
            <a:r>
              <a:rPr lang="el-GR" sz="2800" b="1" dirty="0">
                <a:solidFill>
                  <a:srgbClr val="0070C0"/>
                </a:solidFill>
              </a:rPr>
              <a:t>ΕΡΕΥΝΗΤΙΚΕΣ ΔΡΑΣΤΗΡΙΟΤΗΤΕΣ</a:t>
            </a:r>
            <a:r>
              <a:rPr lang="en-US" sz="2800" b="1" dirty="0">
                <a:solidFill>
                  <a:srgbClr val="0070C0"/>
                </a:solidFill>
              </a:rPr>
              <a:t> TOY TOMEA </a:t>
            </a:r>
            <a:r>
              <a:rPr lang="el-GR" sz="2800" b="1" dirty="0">
                <a:solidFill>
                  <a:srgbClr val="0070C0"/>
                </a:solidFill>
              </a:rPr>
              <a:t>ΦΣΥ </a:t>
            </a:r>
          </a:p>
        </p:txBody>
      </p:sp>
      <p:sp>
        <p:nvSpPr>
          <p:cNvPr id="3" name="TextBox 2">
            <a:extLst>
              <a:ext uri="{FF2B5EF4-FFF2-40B4-BE49-F238E27FC236}">
                <a16:creationId xmlns:a16="http://schemas.microsoft.com/office/drawing/2014/main" id="{28053524-B575-9ED9-AF22-D41E0B02FCC4}"/>
              </a:ext>
            </a:extLst>
          </p:cNvPr>
          <p:cNvSpPr txBox="1"/>
          <p:nvPr/>
        </p:nvSpPr>
        <p:spPr>
          <a:xfrm>
            <a:off x="757552" y="1871717"/>
            <a:ext cx="10676896" cy="2862322"/>
          </a:xfrm>
          <a:prstGeom prst="rect">
            <a:avLst/>
          </a:prstGeom>
          <a:noFill/>
        </p:spPr>
        <p:txBody>
          <a:bodyPr wrap="square" rtlCol="0">
            <a:spAutoFit/>
          </a:bodyPr>
          <a:lstStyle/>
          <a:p>
            <a:pPr algn="just"/>
            <a:r>
              <a:rPr lang="el-GR" sz="2000" dirty="0"/>
              <a:t>Οι βασικές κατευθύνσεις του Τομέα Φυσικής Συμπυκνωμένης Ύλης ή διαφορετικά τα γνωστικά αντικείμενα των μελών ΔΕΠ του Τομέα είναι τα ακόλουθα:</a:t>
            </a:r>
          </a:p>
          <a:p>
            <a:pPr algn="just"/>
            <a:endParaRPr lang="el-GR" sz="2000" dirty="0"/>
          </a:p>
          <a:p>
            <a:pPr marL="342900" indent="-342900" algn="just">
              <a:buFont typeface="Arial" panose="020B0604020202020204" pitchFamily="34" charset="0"/>
              <a:buChar char="•"/>
            </a:pPr>
            <a:r>
              <a:rPr lang="el-GR" sz="2000" dirty="0"/>
              <a:t>Θεωρητική Φυσική Συμπυκνωμένης Ύλης</a:t>
            </a:r>
          </a:p>
          <a:p>
            <a:pPr marL="342900" indent="-342900" algn="just">
              <a:buFont typeface="Arial" panose="020B0604020202020204" pitchFamily="34" charset="0"/>
              <a:buChar char="•"/>
            </a:pPr>
            <a:r>
              <a:rPr lang="el-GR" sz="2000" dirty="0"/>
              <a:t>Πειραματική Φυσική Στερεάς Κατάστασης</a:t>
            </a:r>
          </a:p>
          <a:p>
            <a:pPr marL="342900" indent="-342900" algn="just">
              <a:buFont typeface="Arial" panose="020B0604020202020204" pitchFamily="34" charset="0"/>
              <a:buChar char="•"/>
            </a:pPr>
            <a:r>
              <a:rPr lang="el-GR" sz="2000" dirty="0"/>
              <a:t>Πειραματική Φυσική του Στερεού Φλοιού της Γης</a:t>
            </a:r>
          </a:p>
          <a:p>
            <a:pPr marL="342900" indent="-342900" algn="just">
              <a:buFont typeface="Arial" panose="020B0604020202020204" pitchFamily="34" charset="0"/>
              <a:buChar char="•"/>
            </a:pPr>
            <a:r>
              <a:rPr lang="el-GR" sz="2000" dirty="0"/>
              <a:t>Πειραματική Φυσική Χαλαρής Ύλης</a:t>
            </a:r>
          </a:p>
          <a:p>
            <a:pPr marL="342900" indent="-342900" algn="just">
              <a:buFont typeface="Arial" panose="020B0604020202020204" pitchFamily="34" charset="0"/>
              <a:buChar char="•"/>
            </a:pPr>
            <a:endParaRPr lang="el-GR" sz="2000" dirty="0"/>
          </a:p>
          <a:p>
            <a:pPr algn="just"/>
            <a:endParaRPr lang="en-US" sz="2000" dirty="0"/>
          </a:p>
        </p:txBody>
      </p:sp>
    </p:spTree>
    <p:extLst>
      <p:ext uri="{BB962C8B-B14F-4D97-AF65-F5344CB8AC3E}">
        <p14:creationId xmlns:p14="http://schemas.microsoft.com/office/powerpoint/2010/main" val="136751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77CE7-DCEF-716E-6D54-9BBBDB634ECA}"/>
              </a:ext>
            </a:extLst>
          </p:cNvPr>
          <p:cNvSpPr txBox="1"/>
          <p:nvPr/>
        </p:nvSpPr>
        <p:spPr>
          <a:xfrm>
            <a:off x="2123564" y="107358"/>
            <a:ext cx="3353354" cy="523220"/>
          </a:xfrm>
          <a:prstGeom prst="rect">
            <a:avLst/>
          </a:prstGeom>
          <a:noFill/>
        </p:spPr>
        <p:txBody>
          <a:bodyPr wrap="none" rtlCol="0">
            <a:spAutoFit/>
          </a:bodyPr>
          <a:lstStyle/>
          <a:p>
            <a:r>
              <a:rPr lang="el-GR" sz="2800" b="1" dirty="0">
                <a:solidFill>
                  <a:srgbClr val="0070C0"/>
                </a:solidFill>
              </a:rPr>
              <a:t>ΓΑΡΔΕΛΗΣ ΣΠΥΡΙΔΩΝ</a:t>
            </a:r>
          </a:p>
        </p:txBody>
      </p:sp>
      <p:sp>
        <p:nvSpPr>
          <p:cNvPr id="3" name="TextBox 2">
            <a:extLst>
              <a:ext uri="{FF2B5EF4-FFF2-40B4-BE49-F238E27FC236}">
                <a16:creationId xmlns:a16="http://schemas.microsoft.com/office/drawing/2014/main" id="{AE85FABB-5997-14DF-C33C-75947FB713BD}"/>
              </a:ext>
            </a:extLst>
          </p:cNvPr>
          <p:cNvSpPr txBox="1"/>
          <p:nvPr/>
        </p:nvSpPr>
        <p:spPr>
          <a:xfrm>
            <a:off x="511003" y="542036"/>
            <a:ext cx="10676896" cy="4570482"/>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 </a:t>
            </a:r>
            <a:r>
              <a:rPr lang="el-GR" sz="2000" dirty="0"/>
              <a:t>Πειραματική Φυσική Στερεάς Κατάστασης</a:t>
            </a:r>
            <a:endParaRPr lang="en-US" sz="2000" dirty="0"/>
          </a:p>
          <a:p>
            <a:pPr marL="342900" indent="-342900" algn="just">
              <a:buFont typeface="Arial" panose="020B0604020202020204" pitchFamily="34" charset="0"/>
              <a:buChar char="•"/>
            </a:pPr>
            <a:r>
              <a:rPr lang="el-GR" sz="2000" b="1" u="sng" dirty="0"/>
              <a:t>Περιοχή Έρευνας</a:t>
            </a:r>
            <a:r>
              <a:rPr lang="el-GR" sz="2000" b="1" dirty="0"/>
              <a:t>:</a:t>
            </a:r>
            <a:r>
              <a:rPr lang="en-US" sz="2000" b="1" dirty="0"/>
              <a:t> </a:t>
            </a:r>
            <a:r>
              <a:rPr lang="el-GR" sz="2000" dirty="0"/>
              <a:t>Ημιαγωγοί και εφαρμογές στην </a:t>
            </a:r>
            <a:r>
              <a:rPr lang="el-GR" sz="2000" dirty="0" err="1"/>
              <a:t>οπτοηλεκτρονική</a:t>
            </a:r>
            <a:r>
              <a:rPr lang="el-GR" sz="2000" dirty="0"/>
              <a:t>,</a:t>
            </a:r>
            <a:r>
              <a:rPr lang="en-US" sz="2000" dirty="0"/>
              <a:t> </a:t>
            </a:r>
          </a:p>
          <a:p>
            <a:pPr algn="just"/>
            <a:r>
              <a:rPr lang="en-US" sz="2000" dirty="0"/>
              <a:t>     </a:t>
            </a:r>
            <a:r>
              <a:rPr lang="el-GR" sz="2000" dirty="0" err="1"/>
              <a:t>νανοηλεκτρονική</a:t>
            </a:r>
            <a:r>
              <a:rPr lang="el-GR" sz="2000" dirty="0"/>
              <a:t>, </a:t>
            </a:r>
            <a:r>
              <a:rPr lang="el-GR" sz="2000" dirty="0" err="1"/>
              <a:t>φωτονική</a:t>
            </a:r>
            <a:r>
              <a:rPr lang="el-GR" sz="2000" dirty="0"/>
              <a:t> και τη συγκομιδή ενέργειας </a:t>
            </a:r>
            <a:endParaRPr lang="en-US" sz="2000" dirty="0"/>
          </a:p>
          <a:p>
            <a:pPr algn="just"/>
            <a:endParaRPr lang="el-GR" sz="2000" dirty="0"/>
          </a:p>
          <a:p>
            <a:pPr marL="800100" lvl="1" indent="-342900" algn="just">
              <a:buFont typeface="Arial" panose="020B0604020202020204" pitchFamily="34" charset="0"/>
              <a:buChar char="•"/>
            </a:pPr>
            <a:r>
              <a:rPr lang="el-GR" sz="1900" dirty="0"/>
              <a:t>Μελέτη φαινομένων μεταφοράς σε ημιαγωγούς και </a:t>
            </a:r>
            <a:r>
              <a:rPr lang="el-GR" sz="1900" dirty="0" err="1"/>
              <a:t>ημιαγωγικές</a:t>
            </a:r>
            <a:r>
              <a:rPr lang="el-GR" sz="1900" dirty="0"/>
              <a:t> διατάξεις.</a:t>
            </a:r>
          </a:p>
          <a:p>
            <a:pPr marL="800100" lvl="1" indent="-342900" algn="just">
              <a:buFont typeface="Arial" panose="020B0604020202020204" pitchFamily="34" charset="0"/>
              <a:buChar char="•"/>
            </a:pPr>
            <a:r>
              <a:rPr lang="el-GR" sz="1900" dirty="0"/>
              <a:t>Μελέτη της φασματικής απόκρισης </a:t>
            </a:r>
            <a:r>
              <a:rPr lang="el-GR" sz="1900" dirty="0" err="1"/>
              <a:t>ημιαγωγικών</a:t>
            </a:r>
            <a:r>
              <a:rPr lang="el-GR" sz="1900" dirty="0"/>
              <a:t> διατάξεων από το κοντινό υπέρυθρο έως το κοντινό υπεριώδες με εφαρμογή στην </a:t>
            </a:r>
            <a:r>
              <a:rPr lang="el-GR" sz="1900" dirty="0" err="1"/>
              <a:t>οπτοηλεκτρονική</a:t>
            </a:r>
            <a:r>
              <a:rPr lang="el-GR" sz="1900" dirty="0"/>
              <a:t> ως </a:t>
            </a:r>
            <a:r>
              <a:rPr lang="el-GR" sz="1900" dirty="0" err="1"/>
              <a:t>ανινχευτές</a:t>
            </a:r>
            <a:r>
              <a:rPr lang="el-GR" sz="1900" dirty="0"/>
              <a:t> ή </a:t>
            </a:r>
            <a:r>
              <a:rPr lang="el-GR" sz="1900" dirty="0" err="1"/>
              <a:t>φωτοβολταϊκές</a:t>
            </a:r>
            <a:r>
              <a:rPr lang="el-GR" sz="1900" dirty="0"/>
              <a:t> διατάξεις.</a:t>
            </a:r>
            <a:endParaRPr lang="en-US" sz="1900" dirty="0"/>
          </a:p>
          <a:p>
            <a:pPr marL="800100" lvl="1" indent="-342900" algn="just">
              <a:buFont typeface="Arial" panose="020B0604020202020204" pitchFamily="34" charset="0"/>
              <a:buChar char="•"/>
            </a:pPr>
            <a:r>
              <a:rPr lang="el-GR" sz="1900" dirty="0"/>
              <a:t>Μελέτη οπτικών ιδιοτήτων</a:t>
            </a:r>
            <a:r>
              <a:rPr lang="en-US" sz="1900" dirty="0"/>
              <a:t> </a:t>
            </a:r>
            <a:r>
              <a:rPr lang="el-GR" sz="1900" dirty="0"/>
              <a:t>ημιαγωγών και διαχείρισης της αλληλεπίδρασης με την ηλεκτρομαγνητική </a:t>
            </a:r>
            <a:r>
              <a:rPr lang="el-GR" sz="1900" dirty="0" err="1"/>
              <a:t>αντινοβολία</a:t>
            </a:r>
            <a:r>
              <a:rPr lang="el-GR" sz="1900" dirty="0"/>
              <a:t> μέσω </a:t>
            </a:r>
            <a:r>
              <a:rPr lang="el-GR" sz="1900" dirty="0" err="1"/>
              <a:t>νανοδόμησης</a:t>
            </a:r>
            <a:r>
              <a:rPr lang="el-GR" sz="1900" dirty="0"/>
              <a:t> ή και </a:t>
            </a:r>
            <a:r>
              <a:rPr lang="el-GR" sz="1900" dirty="0" err="1"/>
              <a:t>πλασμονικής</a:t>
            </a:r>
            <a:r>
              <a:rPr lang="el-GR" sz="1900" dirty="0"/>
              <a:t> ενίσχυσης με εφαρμογές σε </a:t>
            </a:r>
            <a:r>
              <a:rPr lang="el-GR" sz="1900" dirty="0" err="1"/>
              <a:t>φωτοβολταϊκές</a:t>
            </a:r>
            <a:r>
              <a:rPr lang="el-GR" sz="1900" dirty="0"/>
              <a:t> διατάξεις και οπτικούς αισθητήρες. </a:t>
            </a:r>
          </a:p>
          <a:p>
            <a:pPr marL="800100" lvl="1" indent="-342900" algn="just">
              <a:buFont typeface="Arial" panose="020B0604020202020204" pitchFamily="34" charset="0"/>
              <a:buChar char="•"/>
            </a:pPr>
            <a:r>
              <a:rPr lang="el-GR" sz="1900" dirty="0"/>
              <a:t>Εκπομπή και μελέτη δυναμικών φαινομένων της εκπομπής σε ημιαγωγούς. </a:t>
            </a:r>
          </a:p>
          <a:p>
            <a:pPr marL="342900" indent="-342900" algn="just">
              <a:buFont typeface="Arial" panose="020B0604020202020204" pitchFamily="34" charset="0"/>
              <a:buChar char="•"/>
            </a:pPr>
            <a:endParaRPr lang="en-US" sz="1900" dirty="0"/>
          </a:p>
          <a:p>
            <a:pPr marL="342900" indent="-342900" algn="just">
              <a:buFont typeface="Arial" panose="020B0604020202020204" pitchFamily="34" charset="0"/>
              <a:buChar char="•"/>
            </a:pPr>
            <a:endParaRPr lang="en-US" sz="2000" dirty="0"/>
          </a:p>
          <a:p>
            <a:pPr algn="just"/>
            <a:endParaRPr lang="en-US" sz="2000" dirty="0"/>
          </a:p>
        </p:txBody>
      </p:sp>
      <p:sp>
        <p:nvSpPr>
          <p:cNvPr id="4" name="TextBox 3">
            <a:extLst>
              <a:ext uri="{FF2B5EF4-FFF2-40B4-BE49-F238E27FC236}">
                <a16:creationId xmlns:a16="http://schemas.microsoft.com/office/drawing/2014/main" id="{D1A91244-A6C9-65F2-91A7-C8B13A991DD2}"/>
              </a:ext>
            </a:extLst>
          </p:cNvPr>
          <p:cNvSpPr txBox="1"/>
          <p:nvPr/>
        </p:nvSpPr>
        <p:spPr>
          <a:xfrm>
            <a:off x="4527587" y="6488668"/>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pic>
        <p:nvPicPr>
          <p:cNvPr id="13314" name="Picture 2">
            <a:extLst>
              <a:ext uri="{FF2B5EF4-FFF2-40B4-BE49-F238E27FC236}">
                <a16:creationId xmlns:a16="http://schemas.microsoft.com/office/drawing/2014/main" id="{F38823A6-9B57-EDB7-3027-492828CE7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1675" y="0"/>
            <a:ext cx="1516224" cy="209644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Ομάδα 21">
            <a:extLst>
              <a:ext uri="{FF2B5EF4-FFF2-40B4-BE49-F238E27FC236}">
                <a16:creationId xmlns:a16="http://schemas.microsoft.com/office/drawing/2014/main" id="{DCFEF24D-314F-B641-06EE-6D2A24578678}"/>
              </a:ext>
            </a:extLst>
          </p:cNvPr>
          <p:cNvGrpSpPr/>
          <p:nvPr/>
        </p:nvGrpSpPr>
        <p:grpSpPr>
          <a:xfrm>
            <a:off x="6697353" y="4306284"/>
            <a:ext cx="5391362" cy="1664380"/>
            <a:chOff x="6697353" y="4306284"/>
            <a:chExt cx="5391362" cy="1664380"/>
          </a:xfrm>
        </p:grpSpPr>
        <p:pic>
          <p:nvPicPr>
            <p:cNvPr id="9" name="Εικόνα 8">
              <a:extLst>
                <a:ext uri="{FF2B5EF4-FFF2-40B4-BE49-F238E27FC236}">
                  <a16:creationId xmlns:a16="http://schemas.microsoft.com/office/drawing/2014/main" id="{F87B465E-AB4D-9561-287F-9F87DB33A029}"/>
                </a:ext>
              </a:extLst>
            </p:cNvPr>
            <p:cNvPicPr>
              <a:picLocks noChangeAspect="1"/>
            </p:cNvPicPr>
            <p:nvPr/>
          </p:nvPicPr>
          <p:blipFill>
            <a:blip r:embed="rId3"/>
            <a:stretch>
              <a:fillRect/>
            </a:stretch>
          </p:blipFill>
          <p:spPr>
            <a:xfrm>
              <a:off x="6697353" y="4456239"/>
              <a:ext cx="1782731" cy="1412471"/>
            </a:xfrm>
            <a:prstGeom prst="rect">
              <a:avLst/>
            </a:prstGeom>
          </p:spPr>
        </p:pic>
        <p:pic>
          <p:nvPicPr>
            <p:cNvPr id="12" name="Εικόνα 11">
              <a:extLst>
                <a:ext uri="{FF2B5EF4-FFF2-40B4-BE49-F238E27FC236}">
                  <a16:creationId xmlns:a16="http://schemas.microsoft.com/office/drawing/2014/main" id="{5C082AFD-F634-725F-12D2-1038E1C4555E}"/>
                </a:ext>
              </a:extLst>
            </p:cNvPr>
            <p:cNvPicPr>
              <a:picLocks noChangeAspect="1"/>
            </p:cNvPicPr>
            <p:nvPr/>
          </p:nvPicPr>
          <p:blipFill>
            <a:blip r:embed="rId4"/>
            <a:stretch>
              <a:fillRect/>
            </a:stretch>
          </p:blipFill>
          <p:spPr>
            <a:xfrm>
              <a:off x="8494244" y="4306284"/>
              <a:ext cx="2051272" cy="1664380"/>
            </a:xfrm>
            <a:prstGeom prst="rect">
              <a:avLst/>
            </a:prstGeom>
          </p:spPr>
        </p:pic>
        <p:pic>
          <p:nvPicPr>
            <p:cNvPr id="15" name="Εικόνα 14" descr="Εικόνα που περιέχει κείμενο, διάγραμμα, γραμμή, γράφημα&#10;&#10;Περιγραφή που δημιουργήθηκε αυτόματα">
              <a:extLst>
                <a:ext uri="{FF2B5EF4-FFF2-40B4-BE49-F238E27FC236}">
                  <a16:creationId xmlns:a16="http://schemas.microsoft.com/office/drawing/2014/main" id="{0F69C6F8-B6B4-2880-71EE-5317A1800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6757" y="4416560"/>
              <a:ext cx="1781958" cy="1363896"/>
            </a:xfrm>
            <a:prstGeom prst="rect">
              <a:avLst/>
            </a:prstGeom>
          </p:spPr>
        </p:pic>
      </p:grpSp>
      <p:grpSp>
        <p:nvGrpSpPr>
          <p:cNvPr id="21" name="Ομάδα 20">
            <a:extLst>
              <a:ext uri="{FF2B5EF4-FFF2-40B4-BE49-F238E27FC236}">
                <a16:creationId xmlns:a16="http://schemas.microsoft.com/office/drawing/2014/main" id="{EC49C27F-3028-649B-EA73-BF5493DF6B5E}"/>
              </a:ext>
            </a:extLst>
          </p:cNvPr>
          <p:cNvGrpSpPr/>
          <p:nvPr/>
        </p:nvGrpSpPr>
        <p:grpSpPr>
          <a:xfrm>
            <a:off x="114881" y="4120014"/>
            <a:ext cx="5847683" cy="2172694"/>
            <a:chOff x="114881" y="3932619"/>
            <a:chExt cx="6212022" cy="2288969"/>
          </a:xfrm>
        </p:grpSpPr>
        <p:pic>
          <p:nvPicPr>
            <p:cNvPr id="5" name="Εικόνα 3">
              <a:extLst>
                <a:ext uri="{FF2B5EF4-FFF2-40B4-BE49-F238E27FC236}">
                  <a16:creationId xmlns:a16="http://schemas.microsoft.com/office/drawing/2014/main" id="{85C93555-B706-6AFE-B48A-43F1BD3DAE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393" y="3932619"/>
              <a:ext cx="3195961" cy="1847417"/>
            </a:xfrm>
            <a:prstGeom prst="rect">
              <a:avLst/>
            </a:prstGeom>
          </p:spPr>
        </p:pic>
        <p:pic>
          <p:nvPicPr>
            <p:cNvPr id="7" name="Εικόνα 6">
              <a:extLst>
                <a:ext uri="{FF2B5EF4-FFF2-40B4-BE49-F238E27FC236}">
                  <a16:creationId xmlns:a16="http://schemas.microsoft.com/office/drawing/2014/main" id="{D5C113E0-34FF-68E3-054E-6A85F8EB3396}"/>
                </a:ext>
              </a:extLst>
            </p:cNvPr>
            <p:cNvPicPr>
              <a:picLocks noChangeAspect="1"/>
            </p:cNvPicPr>
            <p:nvPr/>
          </p:nvPicPr>
          <p:blipFill>
            <a:blip r:embed="rId7"/>
            <a:stretch>
              <a:fillRect/>
            </a:stretch>
          </p:blipFill>
          <p:spPr>
            <a:xfrm>
              <a:off x="3363804" y="4203784"/>
              <a:ext cx="2496640" cy="1754655"/>
            </a:xfrm>
            <a:prstGeom prst="rect">
              <a:avLst/>
            </a:prstGeom>
          </p:spPr>
        </p:pic>
        <p:sp>
          <p:nvSpPr>
            <p:cNvPr id="16" name="TextBox 15">
              <a:extLst>
                <a:ext uri="{FF2B5EF4-FFF2-40B4-BE49-F238E27FC236}">
                  <a16:creationId xmlns:a16="http://schemas.microsoft.com/office/drawing/2014/main" id="{2E8F7C6C-A275-758D-0FB7-C6122025F1A2}"/>
                </a:ext>
              </a:extLst>
            </p:cNvPr>
            <p:cNvSpPr txBox="1"/>
            <p:nvPr/>
          </p:nvSpPr>
          <p:spPr>
            <a:xfrm>
              <a:off x="114881" y="5852256"/>
              <a:ext cx="6212022" cy="369332"/>
            </a:xfrm>
            <a:prstGeom prst="rect">
              <a:avLst/>
            </a:prstGeom>
            <a:noFill/>
          </p:spPr>
          <p:txBody>
            <a:bodyPr wrap="none" rtlCol="0">
              <a:spAutoFit/>
            </a:bodyPr>
            <a:lstStyle/>
            <a:p>
              <a:r>
                <a:rPr lang="el-GR" b="1" dirty="0">
                  <a:solidFill>
                    <a:srgbClr val="0070C0"/>
                  </a:solidFill>
                </a:rPr>
                <a:t>Ενίσχυση της απόκρισης διάταξης </a:t>
              </a:r>
              <a:r>
                <a:rPr lang="en-US" b="1" dirty="0" err="1">
                  <a:solidFill>
                    <a:srgbClr val="0070C0"/>
                  </a:solidFill>
                </a:rPr>
                <a:t>ZnO</a:t>
              </a:r>
              <a:r>
                <a:rPr lang="en-US" b="1" dirty="0">
                  <a:solidFill>
                    <a:srgbClr val="0070C0"/>
                  </a:solidFill>
                </a:rPr>
                <a:t>/Si </a:t>
              </a:r>
              <a:r>
                <a:rPr lang="el-GR" b="1" dirty="0">
                  <a:solidFill>
                    <a:srgbClr val="0070C0"/>
                  </a:solidFill>
                </a:rPr>
                <a:t>μέσω </a:t>
              </a:r>
              <a:r>
                <a:rPr lang="el-GR" b="1" dirty="0" err="1">
                  <a:solidFill>
                    <a:srgbClr val="0070C0"/>
                  </a:solidFill>
                </a:rPr>
                <a:t>νανοδόμησης</a:t>
              </a:r>
              <a:endParaRPr lang="el-GR" b="1" dirty="0">
                <a:solidFill>
                  <a:srgbClr val="0070C0"/>
                </a:solidFill>
              </a:endParaRPr>
            </a:p>
          </p:txBody>
        </p:sp>
      </p:grpSp>
      <p:sp>
        <p:nvSpPr>
          <p:cNvPr id="20" name="Διάγραμμα ροής: Διεργασία 19">
            <a:extLst>
              <a:ext uri="{FF2B5EF4-FFF2-40B4-BE49-F238E27FC236}">
                <a16:creationId xmlns:a16="http://schemas.microsoft.com/office/drawing/2014/main" id="{0DC81DB9-49AA-8AA1-A0B9-3978FDE40FC8}"/>
              </a:ext>
            </a:extLst>
          </p:cNvPr>
          <p:cNvSpPr/>
          <p:nvPr/>
        </p:nvSpPr>
        <p:spPr>
          <a:xfrm>
            <a:off x="89143" y="4123318"/>
            <a:ext cx="6172566" cy="2200232"/>
          </a:xfrm>
          <a:prstGeom prst="flowChartProcess">
            <a:avLst/>
          </a:prstGeom>
          <a:solidFill>
            <a:schemeClr val="accent1">
              <a:alpha val="17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
        <p:nvSpPr>
          <p:cNvPr id="23" name="TextBox 22">
            <a:extLst>
              <a:ext uri="{FF2B5EF4-FFF2-40B4-BE49-F238E27FC236}">
                <a16:creationId xmlns:a16="http://schemas.microsoft.com/office/drawing/2014/main" id="{80612ED8-A670-5916-F2C5-6C34AFE44F9F}"/>
              </a:ext>
            </a:extLst>
          </p:cNvPr>
          <p:cNvSpPr txBox="1"/>
          <p:nvPr/>
        </p:nvSpPr>
        <p:spPr>
          <a:xfrm>
            <a:off x="7046772" y="5911311"/>
            <a:ext cx="4577343" cy="369332"/>
          </a:xfrm>
          <a:prstGeom prst="rect">
            <a:avLst/>
          </a:prstGeom>
          <a:noFill/>
        </p:spPr>
        <p:txBody>
          <a:bodyPr wrap="none" rtlCol="0">
            <a:spAutoFit/>
          </a:bodyPr>
          <a:lstStyle/>
          <a:p>
            <a:r>
              <a:rPr lang="el-GR" b="1" dirty="0" err="1">
                <a:solidFill>
                  <a:srgbClr val="0070C0"/>
                </a:solidFill>
              </a:rPr>
              <a:t>Πλασμονική</a:t>
            </a:r>
            <a:r>
              <a:rPr lang="el-GR" b="1" dirty="0">
                <a:solidFill>
                  <a:srgbClr val="0070C0"/>
                </a:solidFill>
              </a:rPr>
              <a:t> ενίσχυση </a:t>
            </a:r>
            <a:r>
              <a:rPr lang="en-US" b="1" dirty="0">
                <a:solidFill>
                  <a:srgbClr val="0070C0"/>
                </a:solidFill>
              </a:rPr>
              <a:t>Raman </a:t>
            </a:r>
            <a:r>
              <a:rPr lang="el-GR" b="1" dirty="0">
                <a:solidFill>
                  <a:srgbClr val="0070C0"/>
                </a:solidFill>
              </a:rPr>
              <a:t>και φθορισμού</a:t>
            </a:r>
          </a:p>
        </p:txBody>
      </p:sp>
      <p:sp>
        <p:nvSpPr>
          <p:cNvPr id="24" name="Διάγραμμα ροής: Διεργασία 23">
            <a:extLst>
              <a:ext uri="{FF2B5EF4-FFF2-40B4-BE49-F238E27FC236}">
                <a16:creationId xmlns:a16="http://schemas.microsoft.com/office/drawing/2014/main" id="{E47E58C1-4A10-ED59-FB81-1EAA5DEE05E6}"/>
              </a:ext>
            </a:extLst>
          </p:cNvPr>
          <p:cNvSpPr/>
          <p:nvPr/>
        </p:nvSpPr>
        <p:spPr>
          <a:xfrm>
            <a:off x="6593619" y="4123318"/>
            <a:ext cx="5375703" cy="2200232"/>
          </a:xfrm>
          <a:prstGeom prst="flowChartProcess">
            <a:avLst/>
          </a:prstGeom>
          <a:solidFill>
            <a:schemeClr val="accent1">
              <a:alpha val="17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Tree>
    <p:extLst>
      <p:ext uri="{BB962C8B-B14F-4D97-AF65-F5344CB8AC3E}">
        <p14:creationId xmlns:p14="http://schemas.microsoft.com/office/powerpoint/2010/main" val="4201034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3BAEB7-5217-5237-24DD-55DC8C5514B7}"/>
              </a:ext>
            </a:extLst>
          </p:cNvPr>
          <p:cNvSpPr txBox="1"/>
          <p:nvPr/>
        </p:nvSpPr>
        <p:spPr>
          <a:xfrm>
            <a:off x="4527587" y="6488668"/>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sp>
        <p:nvSpPr>
          <p:cNvPr id="3" name="TextBox 2">
            <a:extLst>
              <a:ext uri="{FF2B5EF4-FFF2-40B4-BE49-F238E27FC236}">
                <a16:creationId xmlns:a16="http://schemas.microsoft.com/office/drawing/2014/main" id="{7ABE18B4-E51D-36D9-039E-CBE95F877639}"/>
              </a:ext>
            </a:extLst>
          </p:cNvPr>
          <p:cNvSpPr txBox="1"/>
          <p:nvPr/>
        </p:nvSpPr>
        <p:spPr>
          <a:xfrm>
            <a:off x="2123564" y="107358"/>
            <a:ext cx="4808047" cy="523220"/>
          </a:xfrm>
          <a:prstGeom prst="rect">
            <a:avLst/>
          </a:prstGeom>
          <a:noFill/>
        </p:spPr>
        <p:txBody>
          <a:bodyPr wrap="none" rtlCol="0">
            <a:spAutoFit/>
          </a:bodyPr>
          <a:lstStyle/>
          <a:p>
            <a:r>
              <a:rPr lang="el-GR" sz="2800" b="1" dirty="0">
                <a:solidFill>
                  <a:srgbClr val="0070C0"/>
                </a:solidFill>
              </a:rPr>
              <a:t>ΚΟΥΤΣΟΚΕΡΑΣ</a:t>
            </a:r>
            <a:r>
              <a:rPr lang="el-GR" sz="2800" b="1" dirty="0">
                <a:solidFill>
                  <a:schemeClr val="bg1"/>
                </a:solidFill>
              </a:rPr>
              <a:t> </a:t>
            </a:r>
            <a:r>
              <a:rPr lang="el-GR" sz="2800" b="1" dirty="0">
                <a:solidFill>
                  <a:srgbClr val="0070C0"/>
                </a:solidFill>
              </a:rPr>
              <a:t>ΛΟΥΚΑΣ</a:t>
            </a:r>
            <a:r>
              <a:rPr lang="el-GR" sz="2800" b="1" dirty="0">
                <a:solidFill>
                  <a:schemeClr val="bg1"/>
                </a:solidFill>
              </a:rPr>
              <a:t>ΛΟΥΚΑΣ</a:t>
            </a:r>
            <a:endParaRPr lang="el-GR" sz="2800" b="1" dirty="0">
              <a:solidFill>
                <a:srgbClr val="0070C0"/>
              </a:solidFill>
            </a:endParaRPr>
          </a:p>
        </p:txBody>
      </p:sp>
      <p:sp>
        <p:nvSpPr>
          <p:cNvPr id="4" name="TextBox 3">
            <a:extLst>
              <a:ext uri="{FF2B5EF4-FFF2-40B4-BE49-F238E27FC236}">
                <a16:creationId xmlns:a16="http://schemas.microsoft.com/office/drawing/2014/main" id="{587BEA39-8893-D631-6450-52670C959FCA}"/>
              </a:ext>
            </a:extLst>
          </p:cNvPr>
          <p:cNvSpPr txBox="1"/>
          <p:nvPr/>
        </p:nvSpPr>
        <p:spPr>
          <a:xfrm>
            <a:off x="511003" y="779880"/>
            <a:ext cx="10676896" cy="707886"/>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 </a:t>
            </a:r>
            <a:r>
              <a:rPr lang="el-GR" sz="2000" dirty="0"/>
              <a:t>Πειραματική Φυσική Στερεάς Κατάστασης</a:t>
            </a:r>
            <a:endParaRPr lang="en-US" sz="2000" dirty="0"/>
          </a:p>
          <a:p>
            <a:pPr marL="342900" indent="-342900" algn="just">
              <a:buFont typeface="Arial" panose="020B0604020202020204" pitchFamily="34" charset="0"/>
              <a:buChar char="•"/>
            </a:pPr>
            <a:r>
              <a:rPr lang="el-GR" sz="2000" b="1" u="sng" dirty="0"/>
              <a:t>Περιοχή Έρευνας: </a:t>
            </a:r>
            <a:r>
              <a:rPr lang="el-GR" sz="2000" dirty="0"/>
              <a:t>Σύνθεση και Χαρακτηρισμός </a:t>
            </a:r>
            <a:r>
              <a:rPr lang="el-GR" sz="2000" dirty="0" err="1"/>
              <a:t>Νανοδομημένων</a:t>
            </a:r>
            <a:r>
              <a:rPr lang="el-GR" sz="2000" dirty="0"/>
              <a:t> Υλικών</a:t>
            </a:r>
            <a:endParaRPr lang="en-US" sz="2000" dirty="0"/>
          </a:p>
        </p:txBody>
      </p:sp>
      <p:pic>
        <p:nvPicPr>
          <p:cNvPr id="7" name="Εικόνα 6">
            <a:extLst>
              <a:ext uri="{FF2B5EF4-FFF2-40B4-BE49-F238E27FC236}">
                <a16:creationId xmlns:a16="http://schemas.microsoft.com/office/drawing/2014/main" id="{4AF03EFE-3D95-F619-2E70-16352F505B99}"/>
              </a:ext>
            </a:extLst>
          </p:cNvPr>
          <p:cNvPicPr>
            <a:picLocks noChangeAspect="1"/>
          </p:cNvPicPr>
          <p:nvPr/>
        </p:nvPicPr>
        <p:blipFill>
          <a:blip r:embed="rId2"/>
          <a:stretch>
            <a:fillRect/>
          </a:stretch>
        </p:blipFill>
        <p:spPr>
          <a:xfrm>
            <a:off x="9473399" y="232113"/>
            <a:ext cx="1961040" cy="1525253"/>
          </a:xfrm>
          <a:prstGeom prst="rect">
            <a:avLst/>
          </a:prstGeom>
        </p:spPr>
      </p:pic>
      <p:sp>
        <p:nvSpPr>
          <p:cNvPr id="8" name="Content Placeholder 2">
            <a:extLst>
              <a:ext uri="{FF2B5EF4-FFF2-40B4-BE49-F238E27FC236}">
                <a16:creationId xmlns:a16="http://schemas.microsoft.com/office/drawing/2014/main" id="{E0E3555D-131B-BEFF-1EAD-93E36D70E719}"/>
              </a:ext>
            </a:extLst>
          </p:cNvPr>
          <p:cNvSpPr txBox="1">
            <a:spLocks/>
          </p:cNvSpPr>
          <p:nvPr/>
        </p:nvSpPr>
        <p:spPr>
          <a:xfrm>
            <a:off x="914401" y="1648934"/>
            <a:ext cx="7695166" cy="4351338"/>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l-GR" sz="1800" dirty="0">
                <a:solidFill>
                  <a:srgbClr val="000000"/>
                </a:solidFill>
                <a:latin typeface="+mj-lt"/>
              </a:rPr>
              <a:t>Πειραματική έρευνα πάνω στη σύνθεση και τις ιδιότητες </a:t>
            </a:r>
            <a:r>
              <a:rPr lang="el-GR" sz="1800" dirty="0" err="1">
                <a:solidFill>
                  <a:srgbClr val="000000"/>
                </a:solidFill>
                <a:latin typeface="+mj-lt"/>
              </a:rPr>
              <a:t>νανοδομημένων</a:t>
            </a:r>
            <a:r>
              <a:rPr lang="el-GR" sz="1800" dirty="0">
                <a:solidFill>
                  <a:srgbClr val="000000"/>
                </a:solidFill>
                <a:latin typeface="+mj-lt"/>
              </a:rPr>
              <a:t> υλικών.</a:t>
            </a:r>
          </a:p>
          <a:p>
            <a:pPr>
              <a:spcBef>
                <a:spcPts val="0"/>
              </a:spcBef>
            </a:pPr>
            <a:r>
              <a:rPr lang="el-GR" sz="1800" dirty="0">
                <a:solidFill>
                  <a:srgbClr val="000000"/>
                </a:solidFill>
                <a:latin typeface="+mj-lt"/>
              </a:rPr>
              <a:t>Σύνθεση κυρίως με τεχνικές εναπόθεσης ατμών</a:t>
            </a:r>
            <a:endParaRPr lang="en-US" sz="1800" dirty="0">
              <a:solidFill>
                <a:srgbClr val="000000"/>
              </a:solidFill>
              <a:latin typeface="+mj-lt"/>
            </a:endParaRPr>
          </a:p>
          <a:p>
            <a:pPr>
              <a:spcBef>
                <a:spcPts val="0"/>
              </a:spcBef>
            </a:pPr>
            <a:r>
              <a:rPr lang="el-GR" sz="1800" dirty="0">
                <a:solidFill>
                  <a:srgbClr val="000000"/>
                </a:solidFill>
                <a:latin typeface="+mj-lt"/>
              </a:rPr>
              <a:t>Δομικός Χαρακτηρισμός με περίθλαση </a:t>
            </a:r>
            <a:r>
              <a:rPr lang="el-GR" sz="1800" dirty="0" err="1">
                <a:solidFill>
                  <a:srgbClr val="000000"/>
                </a:solidFill>
                <a:latin typeface="+mj-lt"/>
              </a:rPr>
              <a:t>ακτίνων</a:t>
            </a:r>
            <a:r>
              <a:rPr lang="el-GR" sz="1800" dirty="0">
                <a:solidFill>
                  <a:srgbClr val="000000"/>
                </a:solidFill>
                <a:latin typeface="+mj-lt"/>
              </a:rPr>
              <a:t> Χ</a:t>
            </a:r>
          </a:p>
          <a:p>
            <a:pPr>
              <a:spcBef>
                <a:spcPts val="0"/>
              </a:spcBef>
            </a:pPr>
            <a:r>
              <a:rPr lang="el-GR" sz="1800" dirty="0">
                <a:solidFill>
                  <a:srgbClr val="000000"/>
                </a:solidFill>
                <a:latin typeface="+mj-lt"/>
              </a:rPr>
              <a:t>Χαρακτηρισμός με οπτική φασματοσκοπία και ηλεκτρονική μικροσκοπία</a:t>
            </a:r>
          </a:p>
          <a:p>
            <a:pPr>
              <a:spcBef>
                <a:spcPts val="0"/>
              </a:spcBef>
            </a:pPr>
            <a:endParaRPr lang="el-GR" sz="1800" dirty="0">
              <a:solidFill>
                <a:srgbClr val="000000"/>
              </a:solidFill>
              <a:latin typeface="+mj-lt"/>
            </a:endParaRPr>
          </a:p>
          <a:p>
            <a:pPr>
              <a:spcBef>
                <a:spcPts val="0"/>
              </a:spcBef>
            </a:pPr>
            <a:r>
              <a:rPr lang="el-GR" sz="1800" dirty="0">
                <a:solidFill>
                  <a:srgbClr val="000000"/>
                </a:solidFill>
                <a:latin typeface="+mj-lt"/>
              </a:rPr>
              <a:t>Μελέτη των συσχετίσεων δομής-ιδιοτήτων για κατανόηση</a:t>
            </a:r>
            <a:r>
              <a:rPr lang="en-US" sz="1800" dirty="0">
                <a:solidFill>
                  <a:srgbClr val="000000"/>
                </a:solidFill>
                <a:latin typeface="+mj-lt"/>
              </a:rPr>
              <a:t> </a:t>
            </a:r>
            <a:endParaRPr lang="el-GR" sz="1800" dirty="0">
              <a:solidFill>
                <a:srgbClr val="000000"/>
              </a:solidFill>
              <a:latin typeface="+mj-lt"/>
            </a:endParaRPr>
          </a:p>
          <a:p>
            <a:pPr>
              <a:spcBef>
                <a:spcPts val="0"/>
              </a:spcBef>
            </a:pPr>
            <a:endParaRPr lang="el-GR" sz="1800" dirty="0">
              <a:solidFill>
                <a:srgbClr val="000000"/>
              </a:solidFill>
              <a:latin typeface="+mj-lt"/>
            </a:endParaRPr>
          </a:p>
          <a:p>
            <a:pPr>
              <a:spcBef>
                <a:spcPts val="0"/>
              </a:spcBef>
            </a:pPr>
            <a:r>
              <a:rPr lang="el-GR" sz="1800" dirty="0">
                <a:solidFill>
                  <a:srgbClr val="000000"/>
                </a:solidFill>
                <a:latin typeface="+mj-lt"/>
              </a:rPr>
              <a:t>Κατηγορίες Υλικών</a:t>
            </a:r>
          </a:p>
          <a:p>
            <a:pPr lvl="1">
              <a:spcBef>
                <a:spcPts val="0"/>
              </a:spcBef>
            </a:pPr>
            <a:r>
              <a:rPr lang="el-GR" sz="1800" dirty="0">
                <a:solidFill>
                  <a:srgbClr val="000000"/>
                </a:solidFill>
                <a:latin typeface="+mj-lt"/>
              </a:rPr>
              <a:t>Λεπτά </a:t>
            </a:r>
            <a:r>
              <a:rPr lang="el-GR" sz="1800" dirty="0" err="1">
                <a:solidFill>
                  <a:srgbClr val="000000"/>
                </a:solidFill>
                <a:latin typeface="+mj-lt"/>
              </a:rPr>
              <a:t>υμένια</a:t>
            </a:r>
            <a:r>
              <a:rPr lang="el-GR" sz="1800" dirty="0">
                <a:solidFill>
                  <a:srgbClr val="000000"/>
                </a:solidFill>
                <a:latin typeface="+mj-lt"/>
              </a:rPr>
              <a:t>, </a:t>
            </a:r>
            <a:r>
              <a:rPr lang="el-GR" sz="1800" dirty="0" err="1">
                <a:solidFill>
                  <a:srgbClr val="000000"/>
                </a:solidFill>
                <a:latin typeface="+mj-lt"/>
              </a:rPr>
              <a:t>νανοσωματίδια</a:t>
            </a:r>
            <a:r>
              <a:rPr lang="el-GR" sz="1800" dirty="0">
                <a:solidFill>
                  <a:srgbClr val="000000"/>
                </a:solidFill>
                <a:latin typeface="+mj-lt"/>
              </a:rPr>
              <a:t> και </a:t>
            </a:r>
            <a:r>
              <a:rPr lang="el-GR" sz="1800" dirty="0" err="1">
                <a:solidFill>
                  <a:srgbClr val="000000"/>
                </a:solidFill>
                <a:latin typeface="+mj-lt"/>
              </a:rPr>
              <a:t>νανοσύνθετα</a:t>
            </a:r>
            <a:r>
              <a:rPr lang="el-GR" sz="1800" dirty="0">
                <a:solidFill>
                  <a:srgbClr val="000000"/>
                </a:solidFill>
                <a:latin typeface="+mj-lt"/>
              </a:rPr>
              <a:t> υλικά</a:t>
            </a:r>
          </a:p>
          <a:p>
            <a:pPr lvl="1">
              <a:spcBef>
                <a:spcPts val="0"/>
              </a:spcBef>
            </a:pPr>
            <a:r>
              <a:rPr lang="el-GR" sz="1800" dirty="0" err="1">
                <a:solidFill>
                  <a:srgbClr val="000000"/>
                </a:solidFill>
                <a:latin typeface="+mj-lt"/>
              </a:rPr>
              <a:t>Πολυστοιχειακοί</a:t>
            </a:r>
            <a:r>
              <a:rPr lang="el-GR" sz="1800" dirty="0">
                <a:solidFill>
                  <a:srgbClr val="000000"/>
                </a:solidFill>
                <a:latin typeface="+mj-lt"/>
              </a:rPr>
              <a:t> ημιαγωγοί</a:t>
            </a:r>
            <a:r>
              <a:rPr lang="en-US" sz="1800" dirty="0">
                <a:solidFill>
                  <a:srgbClr val="000000"/>
                </a:solidFill>
                <a:latin typeface="+mj-lt"/>
              </a:rPr>
              <a:t> (</a:t>
            </a:r>
            <a:r>
              <a:rPr lang="en-US" sz="1800" dirty="0">
                <a:solidFill>
                  <a:schemeClr val="accent6"/>
                </a:solidFill>
              </a:rPr>
              <a:t>MgSnN</a:t>
            </a:r>
            <a:r>
              <a:rPr lang="en-US" sz="1800" baseline="-25000" dirty="0">
                <a:solidFill>
                  <a:schemeClr val="accent6"/>
                </a:solidFill>
              </a:rPr>
              <a:t>2</a:t>
            </a:r>
            <a:r>
              <a:rPr lang="en-US" sz="1800" dirty="0">
                <a:solidFill>
                  <a:srgbClr val="000000"/>
                </a:solidFill>
                <a:latin typeface="+mj-lt"/>
              </a:rPr>
              <a:t>) , </a:t>
            </a:r>
            <a:r>
              <a:rPr lang="el-GR" sz="1800" dirty="0">
                <a:solidFill>
                  <a:srgbClr val="000000"/>
                </a:solidFill>
                <a:latin typeface="+mj-lt"/>
              </a:rPr>
              <a:t>Οξείδια μετάλλων (</a:t>
            </a:r>
            <a:r>
              <a:rPr lang="en-US" sz="1800" dirty="0" err="1">
                <a:solidFill>
                  <a:schemeClr val="accent1"/>
                </a:solidFill>
                <a:latin typeface="+mj-lt"/>
              </a:rPr>
              <a:t>ZnO</a:t>
            </a:r>
            <a:r>
              <a:rPr lang="en-US" sz="1800" dirty="0">
                <a:solidFill>
                  <a:srgbClr val="000000"/>
                </a:solidFill>
                <a:latin typeface="+mj-lt"/>
              </a:rPr>
              <a:t>)</a:t>
            </a:r>
            <a:endParaRPr lang="el-GR" sz="1800" dirty="0">
              <a:solidFill>
                <a:srgbClr val="000000"/>
              </a:solidFill>
              <a:latin typeface="+mj-lt"/>
            </a:endParaRPr>
          </a:p>
          <a:p>
            <a:pPr>
              <a:spcBef>
                <a:spcPts val="0"/>
              </a:spcBef>
            </a:pPr>
            <a:endParaRPr lang="el-GR" sz="1800" dirty="0">
              <a:solidFill>
                <a:srgbClr val="000000"/>
              </a:solidFill>
              <a:latin typeface="+mj-lt"/>
            </a:endParaRPr>
          </a:p>
          <a:p>
            <a:pPr>
              <a:spcBef>
                <a:spcPts val="0"/>
              </a:spcBef>
            </a:pPr>
            <a:r>
              <a:rPr lang="el-GR" sz="1800" dirty="0">
                <a:solidFill>
                  <a:srgbClr val="000000"/>
                </a:solidFill>
                <a:latin typeface="+mj-lt"/>
              </a:rPr>
              <a:t>Ενεργειακές εφαρμογές όπως για παράδειγμα σε </a:t>
            </a:r>
            <a:r>
              <a:rPr lang="el-GR" sz="1800" dirty="0" err="1">
                <a:solidFill>
                  <a:srgbClr val="000000"/>
                </a:solidFill>
                <a:latin typeface="+mj-lt"/>
              </a:rPr>
              <a:t>φωτοβολταικά</a:t>
            </a:r>
            <a:r>
              <a:rPr lang="el-GR" sz="1800" dirty="0">
                <a:solidFill>
                  <a:srgbClr val="000000"/>
                </a:solidFill>
                <a:latin typeface="+mj-lt"/>
              </a:rPr>
              <a:t>, </a:t>
            </a:r>
            <a:r>
              <a:rPr lang="el-GR" sz="1800" dirty="0" err="1">
                <a:solidFill>
                  <a:srgbClr val="000000"/>
                </a:solidFill>
                <a:latin typeface="+mj-lt"/>
              </a:rPr>
              <a:t>οπτοηλεκτρονικές</a:t>
            </a:r>
            <a:r>
              <a:rPr lang="el-GR" sz="1800" dirty="0">
                <a:solidFill>
                  <a:srgbClr val="000000"/>
                </a:solidFill>
                <a:latin typeface="+mj-lt"/>
              </a:rPr>
              <a:t> διατάξεις αλλά και αισθητήρες. </a:t>
            </a:r>
          </a:p>
        </p:txBody>
      </p:sp>
      <p:pic>
        <p:nvPicPr>
          <p:cNvPr id="9" name="Picture 2">
            <a:extLst>
              <a:ext uri="{FF2B5EF4-FFF2-40B4-BE49-F238E27FC236}">
                <a16:creationId xmlns:a16="http://schemas.microsoft.com/office/drawing/2014/main" id="{ECCE786F-D9B8-1EC0-E5FE-24D5E4E83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9567" y="1880270"/>
            <a:ext cx="3299918" cy="439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412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75FFCA-67C4-DFCB-F66A-726EF9B9E50F}"/>
              </a:ext>
            </a:extLst>
          </p:cNvPr>
          <p:cNvSpPr txBox="1"/>
          <p:nvPr/>
        </p:nvSpPr>
        <p:spPr>
          <a:xfrm>
            <a:off x="2123564" y="-42725"/>
            <a:ext cx="4100290" cy="523220"/>
          </a:xfrm>
          <a:prstGeom prst="rect">
            <a:avLst/>
          </a:prstGeom>
          <a:noFill/>
        </p:spPr>
        <p:txBody>
          <a:bodyPr wrap="none" rtlCol="0">
            <a:spAutoFit/>
          </a:bodyPr>
          <a:lstStyle/>
          <a:p>
            <a:r>
              <a:rPr lang="el-GR" sz="2800" b="1" dirty="0">
                <a:solidFill>
                  <a:srgbClr val="0070C0"/>
                </a:solidFill>
              </a:rPr>
              <a:t>ΛΕΛΙΔΗΣ ΙΩΑΝΝΗΣ</a:t>
            </a:r>
            <a:r>
              <a:rPr lang="el-GR" sz="2800" b="1" dirty="0">
                <a:solidFill>
                  <a:schemeClr val="bg1"/>
                </a:solidFill>
              </a:rPr>
              <a:t> ΟΥΚΑΣ</a:t>
            </a:r>
            <a:endParaRPr lang="el-GR" sz="2800" b="1" dirty="0">
              <a:solidFill>
                <a:srgbClr val="0070C0"/>
              </a:solidFill>
            </a:endParaRPr>
          </a:p>
        </p:txBody>
      </p:sp>
      <p:sp>
        <p:nvSpPr>
          <p:cNvPr id="3" name="TextBox 2">
            <a:extLst>
              <a:ext uri="{FF2B5EF4-FFF2-40B4-BE49-F238E27FC236}">
                <a16:creationId xmlns:a16="http://schemas.microsoft.com/office/drawing/2014/main" id="{EC6C1E7C-CC88-F70D-03D6-FAA25BC2A98B}"/>
              </a:ext>
            </a:extLst>
          </p:cNvPr>
          <p:cNvSpPr txBox="1"/>
          <p:nvPr/>
        </p:nvSpPr>
        <p:spPr>
          <a:xfrm>
            <a:off x="555392" y="438826"/>
            <a:ext cx="10676896" cy="1631216"/>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 </a:t>
            </a:r>
            <a:r>
              <a:rPr lang="el-GR" sz="2000" dirty="0"/>
              <a:t>Πειραματική Φυσική Χαλαρής Ύλης</a:t>
            </a:r>
            <a:endParaRPr lang="en-US" sz="2000" dirty="0"/>
          </a:p>
          <a:p>
            <a:pPr marL="342900" indent="-342900" algn="just">
              <a:buFont typeface="Arial" panose="020B0604020202020204" pitchFamily="34" charset="0"/>
              <a:buChar char="•"/>
            </a:pPr>
            <a:r>
              <a:rPr lang="el-GR" sz="2000" b="1" u="sng" dirty="0"/>
              <a:t>Περιοχή Έρευνας: </a:t>
            </a:r>
            <a:r>
              <a:rPr lang="el-GR" sz="2000" dirty="0"/>
              <a:t>Υγροί Κρύσταλλοι και </a:t>
            </a:r>
            <a:r>
              <a:rPr lang="el-GR" sz="2000" dirty="0" err="1"/>
              <a:t>Νανοσύνθετα</a:t>
            </a:r>
            <a:r>
              <a:rPr lang="el-GR" sz="2000" dirty="0"/>
              <a:t> Υλικά</a:t>
            </a:r>
          </a:p>
          <a:p>
            <a:pPr algn="just"/>
            <a:endParaRPr lang="el-GR" sz="2000" dirty="0">
              <a:solidFill>
                <a:prstClr val="black"/>
              </a:solidFill>
              <a:cs typeface="Times New Roman" pitchFamily="18" charset="0"/>
            </a:endParaRPr>
          </a:p>
          <a:p>
            <a:pPr algn="just"/>
            <a:r>
              <a:rPr lang="el-GR" sz="2000" dirty="0">
                <a:solidFill>
                  <a:prstClr val="black"/>
                </a:solidFill>
                <a:cs typeface="Times New Roman" pitchFamily="18" charset="0"/>
              </a:rPr>
              <a:t>Φάσεις μεταξύ της στερεάς και υγρής κατάστασης της ύλης με  ισχυρή απόκριση </a:t>
            </a:r>
          </a:p>
          <a:p>
            <a:pPr algn="just"/>
            <a:r>
              <a:rPr lang="el-GR" sz="2000" dirty="0">
                <a:solidFill>
                  <a:prstClr val="black"/>
                </a:solidFill>
                <a:cs typeface="Times New Roman" pitchFamily="18" charset="0"/>
              </a:rPr>
              <a:t>σε ασθενή διέγερση,  και αυτό-οργάνωση</a:t>
            </a:r>
            <a:endParaRPr lang="en-US" sz="2000" dirty="0"/>
          </a:p>
        </p:txBody>
      </p:sp>
      <p:sp>
        <p:nvSpPr>
          <p:cNvPr id="4" name="15 - Ορθογώνιο">
            <a:extLst>
              <a:ext uri="{FF2B5EF4-FFF2-40B4-BE49-F238E27FC236}">
                <a16:creationId xmlns:a16="http://schemas.microsoft.com/office/drawing/2014/main" id="{78DD4D9F-228B-4075-A000-8C2BA5B11455}"/>
              </a:ext>
            </a:extLst>
          </p:cNvPr>
          <p:cNvSpPr/>
          <p:nvPr/>
        </p:nvSpPr>
        <p:spPr>
          <a:xfrm>
            <a:off x="836117" y="2137512"/>
            <a:ext cx="10775473" cy="3693319"/>
          </a:xfrm>
          <a:prstGeom prst="rect">
            <a:avLst/>
          </a:prstGeom>
        </p:spPr>
        <p:txBody>
          <a:bodyPr wrap="square">
            <a:spAutoFit/>
          </a:bodyPr>
          <a:lstStyle/>
          <a:p>
            <a:pPr>
              <a:buFont typeface="Arial" pitchFamily="34" charset="0"/>
              <a:buChar char="•"/>
            </a:pPr>
            <a:r>
              <a:rPr lang="el-GR" b="1" dirty="0" err="1">
                <a:cs typeface="Times New Roman" pitchFamily="18" charset="0"/>
              </a:rPr>
              <a:t>Ανισομετρικά</a:t>
            </a:r>
            <a:r>
              <a:rPr lang="el-GR" b="1" dirty="0">
                <a:cs typeface="Times New Roman" pitchFamily="18" charset="0"/>
              </a:rPr>
              <a:t> </a:t>
            </a:r>
            <a:r>
              <a:rPr lang="el-GR" b="1" dirty="0" err="1">
                <a:cs typeface="Times New Roman" pitchFamily="18" charset="0"/>
              </a:rPr>
              <a:t>νανομόρια</a:t>
            </a:r>
            <a:r>
              <a:rPr lang="el-GR" b="1" dirty="0">
                <a:cs typeface="Times New Roman" pitchFamily="18" charset="0"/>
              </a:rPr>
              <a:t>: </a:t>
            </a:r>
            <a:r>
              <a:rPr lang="el-GR" dirty="0" err="1">
                <a:cs typeface="Times New Roman" pitchFamily="18" charset="0"/>
              </a:rPr>
              <a:t>μεσογόνα</a:t>
            </a:r>
            <a:r>
              <a:rPr lang="el-GR" dirty="0">
                <a:cs typeface="Times New Roman" pitchFamily="18" charset="0"/>
              </a:rPr>
              <a:t>, </a:t>
            </a:r>
            <a:r>
              <a:rPr lang="el-GR" dirty="0" err="1">
                <a:cs typeface="Times New Roman" pitchFamily="18" charset="0"/>
              </a:rPr>
              <a:t>αμφίφιλα</a:t>
            </a:r>
            <a:r>
              <a:rPr lang="el-GR" dirty="0">
                <a:cs typeface="Times New Roman" pitchFamily="18" charset="0"/>
              </a:rPr>
              <a:t> (απορρυπαντικά, μεμβράνες, κλπ)</a:t>
            </a:r>
          </a:p>
          <a:p>
            <a:pPr>
              <a:buFont typeface="Arial" pitchFamily="34" charset="0"/>
              <a:buChar char="•"/>
            </a:pPr>
            <a:r>
              <a:rPr lang="el-GR" b="1" dirty="0">
                <a:cs typeface="Times New Roman" pitchFamily="18" charset="0"/>
              </a:rPr>
              <a:t>Υγροί κρύσταλλοι στη φύση</a:t>
            </a:r>
            <a:r>
              <a:rPr lang="el-GR" dirty="0">
                <a:cs typeface="Times New Roman" pitchFamily="18" charset="0"/>
              </a:rPr>
              <a:t>: </a:t>
            </a:r>
            <a:r>
              <a:rPr lang="el-GR" dirty="0"/>
              <a:t>κυτταρική μεμβράνη, βακτηριοφάγοι,</a:t>
            </a:r>
            <a:r>
              <a:rPr lang="en-US" dirty="0"/>
              <a:t> DNA</a:t>
            </a:r>
            <a:r>
              <a:rPr lang="el-GR" dirty="0"/>
              <a:t>, </a:t>
            </a:r>
            <a:r>
              <a:rPr lang="el-GR" dirty="0" err="1"/>
              <a:t>φωσφολιπίδια</a:t>
            </a:r>
            <a:r>
              <a:rPr lang="el-GR" dirty="0"/>
              <a:t>,  χοληστερόλη, κλπ. </a:t>
            </a:r>
          </a:p>
          <a:p>
            <a:pPr>
              <a:buFont typeface="Arial" pitchFamily="34" charset="0"/>
              <a:buChar char="•"/>
            </a:pPr>
            <a:r>
              <a:rPr lang="el-GR" b="1" dirty="0"/>
              <a:t>Κβαντικοί υγροί κρύσταλλοι:</a:t>
            </a:r>
            <a:r>
              <a:rPr lang="el-GR" dirty="0"/>
              <a:t> μια νέα κατάσταση της ύλης</a:t>
            </a:r>
          </a:p>
          <a:p>
            <a:pPr>
              <a:buFont typeface="Arial" pitchFamily="34" charset="0"/>
              <a:buChar char="•"/>
            </a:pPr>
            <a:r>
              <a:rPr lang="el-GR" b="1" dirty="0">
                <a:cs typeface="Times New Roman" pitchFamily="18" charset="0"/>
              </a:rPr>
              <a:t>Φυσικές ιδιότητες</a:t>
            </a:r>
            <a:r>
              <a:rPr lang="el-GR" dirty="0">
                <a:cs typeface="Times New Roman" pitchFamily="18" charset="0"/>
              </a:rPr>
              <a:t>, αλλαγές φάσεις, κρίσιμα φαινόμενα, νόμοι κλίμακας, </a:t>
            </a:r>
            <a:r>
              <a:rPr lang="el-GR" dirty="0" err="1">
                <a:cs typeface="Times New Roman" pitchFamily="18" charset="0"/>
              </a:rPr>
              <a:t>εμπυρήνωση</a:t>
            </a:r>
            <a:r>
              <a:rPr lang="el-GR" dirty="0">
                <a:cs typeface="Times New Roman" pitchFamily="18" charset="0"/>
              </a:rPr>
              <a:t>, ατέλειες προσανατολισμού, </a:t>
            </a:r>
            <a:r>
              <a:rPr lang="el-GR" dirty="0" err="1">
                <a:cs typeface="Times New Roman" pitchFamily="18" charset="0"/>
              </a:rPr>
              <a:t>κυρτοηλεκτρισμός</a:t>
            </a:r>
            <a:r>
              <a:rPr lang="el-GR" dirty="0">
                <a:cs typeface="Times New Roman" pitchFamily="18" charset="0"/>
              </a:rPr>
              <a:t>, ελαστικότητα, κλπ</a:t>
            </a:r>
            <a:endParaRPr lang="el-GR" dirty="0">
              <a:effectLst>
                <a:outerShdw blurRad="38100" dist="38100" dir="2700000" algn="tl">
                  <a:srgbClr val="000000">
                    <a:alpha val="43137"/>
                  </a:srgbClr>
                </a:outerShdw>
              </a:effectLst>
              <a:cs typeface="Times New Roman" pitchFamily="18" charset="0"/>
            </a:endParaRPr>
          </a:p>
          <a:p>
            <a:pPr>
              <a:buFont typeface="Arial" pitchFamily="34" charset="0"/>
              <a:buChar char="•"/>
            </a:pPr>
            <a:r>
              <a:rPr lang="el-GR" dirty="0">
                <a:effectLst>
                  <a:outerShdw blurRad="38100" dist="38100" dir="2700000" algn="tl">
                    <a:srgbClr val="000000">
                      <a:alpha val="43137"/>
                    </a:srgbClr>
                  </a:outerShdw>
                </a:effectLst>
                <a:cs typeface="Times New Roman" pitchFamily="18" charset="0"/>
              </a:rPr>
              <a:t>Εφαρμογές:  </a:t>
            </a:r>
            <a:r>
              <a:rPr lang="el-GR" i="1" dirty="0">
                <a:solidFill>
                  <a:prstClr val="black"/>
                </a:solidFill>
                <a:cs typeface="Times New Roman" pitchFamily="18" charset="0"/>
              </a:rPr>
              <a:t>οθόνες, οπτικές βαλβίδες, «έξυπνα» τζάμια, θερμικές κάμερες, αλεξίσφαιρα, εύκαμπτα </a:t>
            </a:r>
            <a:r>
              <a:rPr lang="el-GR" i="1" dirty="0" err="1">
                <a:solidFill>
                  <a:prstClr val="black"/>
                </a:solidFill>
                <a:cs typeface="Times New Roman" pitchFamily="18" charset="0"/>
              </a:rPr>
              <a:t>φωτοβολταϊκά</a:t>
            </a:r>
            <a:r>
              <a:rPr lang="el-GR" i="1" dirty="0">
                <a:solidFill>
                  <a:prstClr val="black"/>
                </a:solidFill>
                <a:cs typeface="Times New Roman" pitchFamily="18" charset="0"/>
              </a:rPr>
              <a:t>, </a:t>
            </a:r>
            <a:r>
              <a:rPr lang="el-GR" i="1" dirty="0" err="1">
                <a:solidFill>
                  <a:prstClr val="black"/>
                </a:solidFill>
                <a:cs typeface="Times New Roman" pitchFamily="18" charset="0"/>
              </a:rPr>
              <a:t>βιοαισθητήρες</a:t>
            </a:r>
            <a:r>
              <a:rPr lang="el-GR" i="1" dirty="0">
                <a:solidFill>
                  <a:prstClr val="black"/>
                </a:solidFill>
                <a:cs typeface="Times New Roman" pitchFamily="18" charset="0"/>
              </a:rPr>
              <a:t>, </a:t>
            </a:r>
            <a:r>
              <a:rPr lang="el-GR" i="1" dirty="0" err="1">
                <a:solidFill>
                  <a:prstClr val="black"/>
                </a:solidFill>
                <a:cs typeface="Times New Roman" pitchFamily="18" charset="0"/>
              </a:rPr>
              <a:t>ελαστομερή</a:t>
            </a:r>
            <a:r>
              <a:rPr lang="el-GR" i="1" dirty="0">
                <a:solidFill>
                  <a:prstClr val="black"/>
                </a:solidFill>
                <a:cs typeface="Times New Roman" pitchFamily="18" charset="0"/>
              </a:rPr>
              <a:t> υγρών κρυστάλλων: τεχνητοί μύες, αντικαρκινικά φάρμακα,</a:t>
            </a:r>
            <a:r>
              <a:rPr lang="en-US" dirty="0">
                <a:cs typeface="Times New Roman" pitchFamily="18" charset="0"/>
              </a:rPr>
              <a:t> lasing</a:t>
            </a:r>
            <a:r>
              <a:rPr lang="el-GR" dirty="0">
                <a:cs typeface="Times New Roman" pitchFamily="18" charset="0"/>
              </a:rPr>
              <a:t>, </a:t>
            </a:r>
            <a:r>
              <a:rPr lang="el-GR" i="1" dirty="0" err="1">
                <a:solidFill>
                  <a:prstClr val="black"/>
                </a:solidFill>
                <a:cs typeface="Times New Roman" pitchFamily="18" charset="0"/>
              </a:rPr>
              <a:t>πλασμονικά</a:t>
            </a:r>
            <a:r>
              <a:rPr lang="el-GR" i="1" dirty="0">
                <a:solidFill>
                  <a:prstClr val="black"/>
                </a:solidFill>
                <a:cs typeface="Times New Roman" pitchFamily="18" charset="0"/>
              </a:rPr>
              <a:t> </a:t>
            </a:r>
            <a:r>
              <a:rPr lang="el-GR" i="1" dirty="0" err="1">
                <a:solidFill>
                  <a:prstClr val="black"/>
                </a:solidFill>
                <a:cs typeface="Times New Roman" pitchFamily="18" charset="0"/>
              </a:rPr>
              <a:t>νανοσύνθετα</a:t>
            </a:r>
            <a:r>
              <a:rPr lang="el-GR" i="1" dirty="0">
                <a:solidFill>
                  <a:prstClr val="black"/>
                </a:solidFill>
                <a:cs typeface="Times New Roman" pitchFamily="18" charset="0"/>
              </a:rPr>
              <a:t> υλικά</a:t>
            </a:r>
            <a:endParaRPr lang="el-GR" dirty="0">
              <a:cs typeface="Times New Roman" pitchFamily="18" charset="0"/>
            </a:endParaRPr>
          </a:p>
          <a:p>
            <a:r>
              <a:rPr lang="el-GR" i="1" dirty="0">
                <a:solidFill>
                  <a:prstClr val="black"/>
                </a:solidFill>
                <a:cs typeface="Times New Roman" pitchFamily="18" charset="0"/>
              </a:rPr>
              <a:t> </a:t>
            </a:r>
            <a:endParaRPr lang="el-GR" dirty="0"/>
          </a:p>
          <a:p>
            <a:endParaRPr lang="el-GR" dirty="0"/>
          </a:p>
          <a:p>
            <a:endParaRPr lang="el-GR" dirty="0"/>
          </a:p>
          <a:p>
            <a:pPr lvl="0"/>
            <a:endParaRPr lang="el-GR" i="1" dirty="0">
              <a:solidFill>
                <a:prstClr val="black"/>
              </a:solidFill>
              <a:latin typeface="Times New Roman" pitchFamily="18" charset="0"/>
              <a:cs typeface="Times New Roman" pitchFamily="18" charset="0"/>
            </a:endParaRPr>
          </a:p>
          <a:p>
            <a:r>
              <a:rPr lang="el-GR" i="1" dirty="0">
                <a:solidFill>
                  <a:prstClr val="black"/>
                </a:solidFill>
                <a:latin typeface="Times New Roman" pitchFamily="18" charset="0"/>
                <a:cs typeface="Times New Roman" pitchFamily="18" charset="0"/>
              </a:rPr>
              <a:t> </a:t>
            </a:r>
            <a:endParaRPr lang="el-GR" dirty="0"/>
          </a:p>
        </p:txBody>
      </p:sp>
      <p:grpSp>
        <p:nvGrpSpPr>
          <p:cNvPr id="5" name="29 - Ομάδα">
            <a:extLst>
              <a:ext uri="{FF2B5EF4-FFF2-40B4-BE49-F238E27FC236}">
                <a16:creationId xmlns:a16="http://schemas.microsoft.com/office/drawing/2014/main" id="{1A634FD7-014D-37FD-5641-B5A6BF3925C6}"/>
              </a:ext>
            </a:extLst>
          </p:cNvPr>
          <p:cNvGrpSpPr/>
          <p:nvPr/>
        </p:nvGrpSpPr>
        <p:grpSpPr>
          <a:xfrm>
            <a:off x="2295357" y="4392006"/>
            <a:ext cx="7413854" cy="1921681"/>
            <a:chOff x="755576" y="4293096"/>
            <a:chExt cx="8388425" cy="2315995"/>
          </a:xfrm>
        </p:grpSpPr>
        <p:pic>
          <p:nvPicPr>
            <p:cNvPr id="6" name="Picture 4" descr="Plasmonic nanorods beat liquid-crystals on switching speed">
              <a:extLst>
                <a:ext uri="{FF2B5EF4-FFF2-40B4-BE49-F238E27FC236}">
                  <a16:creationId xmlns:a16="http://schemas.microsoft.com/office/drawing/2014/main" id="{35492E3E-E848-3EA9-51E0-63E7212B5094}"/>
                </a:ext>
              </a:extLst>
            </p:cNvPr>
            <p:cNvPicPr>
              <a:picLocks noChangeAspect="1" noChangeArrowheads="1"/>
            </p:cNvPicPr>
            <p:nvPr/>
          </p:nvPicPr>
          <p:blipFill>
            <a:blip r:embed="rId2" cstate="print"/>
            <a:srcRect/>
            <a:stretch>
              <a:fillRect/>
            </a:stretch>
          </p:blipFill>
          <p:spPr bwMode="auto">
            <a:xfrm>
              <a:off x="5796136" y="5445224"/>
              <a:ext cx="1656184" cy="1163867"/>
            </a:xfrm>
            <a:prstGeom prst="rect">
              <a:avLst/>
            </a:prstGeom>
            <a:noFill/>
          </p:spPr>
        </p:pic>
        <p:pic>
          <p:nvPicPr>
            <p:cNvPr id="7" name="Picture 13" descr="The Use of Reflective Layers in Colored Silicon Solar Cells">
              <a:extLst>
                <a:ext uri="{FF2B5EF4-FFF2-40B4-BE49-F238E27FC236}">
                  <a16:creationId xmlns:a16="http://schemas.microsoft.com/office/drawing/2014/main" id="{726E64DC-C2C7-6CBA-63EA-45E49DBC26C4}"/>
                </a:ext>
              </a:extLst>
            </p:cNvPr>
            <p:cNvPicPr>
              <a:picLocks noChangeAspect="1" noChangeArrowheads="1"/>
            </p:cNvPicPr>
            <p:nvPr/>
          </p:nvPicPr>
          <p:blipFill>
            <a:blip r:embed="rId3" cstate="print"/>
            <a:srcRect/>
            <a:stretch>
              <a:fillRect/>
            </a:stretch>
          </p:blipFill>
          <p:spPr bwMode="auto">
            <a:xfrm>
              <a:off x="7452321" y="5445224"/>
              <a:ext cx="1691680" cy="1152128"/>
            </a:xfrm>
            <a:prstGeom prst="rect">
              <a:avLst/>
            </a:prstGeom>
            <a:noFill/>
          </p:spPr>
        </p:pic>
        <p:pic>
          <p:nvPicPr>
            <p:cNvPr id="8" name="Picture 13" descr="TN (Twisted Nematic) - AFFITRONIC-LCD">
              <a:extLst>
                <a:ext uri="{FF2B5EF4-FFF2-40B4-BE49-F238E27FC236}">
                  <a16:creationId xmlns:a16="http://schemas.microsoft.com/office/drawing/2014/main" id="{14D6BABA-4134-AB85-5B2D-47D49848B275}"/>
                </a:ext>
              </a:extLst>
            </p:cNvPr>
            <p:cNvPicPr>
              <a:picLocks noChangeAspect="1" noChangeArrowheads="1"/>
            </p:cNvPicPr>
            <p:nvPr/>
          </p:nvPicPr>
          <p:blipFill>
            <a:blip r:embed="rId4" cstate="print"/>
            <a:srcRect/>
            <a:stretch>
              <a:fillRect/>
            </a:stretch>
          </p:blipFill>
          <p:spPr bwMode="auto">
            <a:xfrm>
              <a:off x="2728320" y="4293096"/>
              <a:ext cx="1277604" cy="2281436"/>
            </a:xfrm>
            <a:prstGeom prst="rect">
              <a:avLst/>
            </a:prstGeom>
            <a:noFill/>
          </p:spPr>
        </p:pic>
        <p:pic>
          <p:nvPicPr>
            <p:cNvPr id="9" name="Picture 4">
              <a:extLst>
                <a:ext uri="{FF2B5EF4-FFF2-40B4-BE49-F238E27FC236}">
                  <a16:creationId xmlns:a16="http://schemas.microsoft.com/office/drawing/2014/main" id="{E64858C2-9F1F-5E46-065B-FF9C8282D66F}"/>
                </a:ext>
              </a:extLst>
            </p:cNvPr>
            <p:cNvPicPr>
              <a:picLocks noChangeAspect="1" noChangeArrowheads="1"/>
            </p:cNvPicPr>
            <p:nvPr/>
          </p:nvPicPr>
          <p:blipFill>
            <a:blip r:embed="rId5" cstate="print"/>
            <a:srcRect/>
            <a:stretch>
              <a:fillRect/>
            </a:stretch>
          </p:blipFill>
          <p:spPr bwMode="auto">
            <a:xfrm>
              <a:off x="4055312" y="5437434"/>
              <a:ext cx="1740824" cy="1159918"/>
            </a:xfrm>
            <a:prstGeom prst="rect">
              <a:avLst/>
            </a:prstGeom>
            <a:noFill/>
            <a:ln w="9525">
              <a:noFill/>
              <a:miter lim="800000"/>
              <a:headEnd/>
              <a:tailEnd/>
            </a:ln>
          </p:spPr>
        </p:pic>
        <p:pic>
          <p:nvPicPr>
            <p:cNvPr id="10" name="Picture 5">
              <a:extLst>
                <a:ext uri="{FF2B5EF4-FFF2-40B4-BE49-F238E27FC236}">
                  <a16:creationId xmlns:a16="http://schemas.microsoft.com/office/drawing/2014/main" id="{D73262E1-9ABB-C17E-49DE-66D3338FD415}"/>
                </a:ext>
              </a:extLst>
            </p:cNvPr>
            <p:cNvPicPr>
              <a:picLocks noChangeAspect="1" noChangeArrowheads="1"/>
            </p:cNvPicPr>
            <p:nvPr/>
          </p:nvPicPr>
          <p:blipFill>
            <a:blip r:embed="rId6" cstate="print"/>
            <a:srcRect/>
            <a:stretch>
              <a:fillRect/>
            </a:stretch>
          </p:blipFill>
          <p:spPr bwMode="auto">
            <a:xfrm>
              <a:off x="4067944" y="4293096"/>
              <a:ext cx="1728192" cy="1181349"/>
            </a:xfrm>
            <a:prstGeom prst="rect">
              <a:avLst/>
            </a:prstGeom>
            <a:noFill/>
            <a:ln w="9525">
              <a:noFill/>
              <a:miter lim="800000"/>
              <a:headEnd/>
              <a:tailEnd/>
            </a:ln>
          </p:spPr>
        </p:pic>
        <p:pic>
          <p:nvPicPr>
            <p:cNvPr id="11" name="Picture 2" descr="H:\5OO8(RHEOL) + 2.5% PFS _PLANAR0002.tif">
              <a:extLst>
                <a:ext uri="{FF2B5EF4-FFF2-40B4-BE49-F238E27FC236}">
                  <a16:creationId xmlns:a16="http://schemas.microsoft.com/office/drawing/2014/main" id="{1F222B8E-D788-19EE-5385-F75649D2D510}"/>
                </a:ext>
              </a:extLst>
            </p:cNvPr>
            <p:cNvPicPr>
              <a:picLocks noChangeAspect="1" noChangeArrowheads="1"/>
            </p:cNvPicPr>
            <p:nvPr/>
          </p:nvPicPr>
          <p:blipFill>
            <a:blip r:embed="rId7" cstate="print"/>
            <a:srcRect/>
            <a:stretch>
              <a:fillRect/>
            </a:stretch>
          </p:blipFill>
          <p:spPr bwMode="auto">
            <a:xfrm>
              <a:off x="7452320" y="4293096"/>
              <a:ext cx="1691680" cy="1214755"/>
            </a:xfrm>
            <a:prstGeom prst="rect">
              <a:avLst/>
            </a:prstGeom>
            <a:noFill/>
          </p:spPr>
        </p:pic>
        <p:pic>
          <p:nvPicPr>
            <p:cNvPr id="12" name="Picture 4">
              <a:extLst>
                <a:ext uri="{FF2B5EF4-FFF2-40B4-BE49-F238E27FC236}">
                  <a16:creationId xmlns:a16="http://schemas.microsoft.com/office/drawing/2014/main" id="{4D2381D1-032E-9C8B-C01F-D212831849CC}"/>
                </a:ext>
              </a:extLst>
            </p:cNvPr>
            <p:cNvPicPr>
              <a:picLocks noChangeAspect="1" noChangeArrowheads="1"/>
            </p:cNvPicPr>
            <p:nvPr/>
          </p:nvPicPr>
          <p:blipFill>
            <a:blip r:embed="rId8" cstate="print"/>
            <a:srcRect/>
            <a:stretch>
              <a:fillRect/>
            </a:stretch>
          </p:blipFill>
          <p:spPr bwMode="auto">
            <a:xfrm>
              <a:off x="5796136" y="4293096"/>
              <a:ext cx="1656184" cy="1189971"/>
            </a:xfrm>
            <a:prstGeom prst="rect">
              <a:avLst/>
            </a:prstGeom>
            <a:noFill/>
            <a:ln w="9525">
              <a:noFill/>
              <a:miter lim="800000"/>
              <a:headEnd/>
              <a:tailEnd/>
            </a:ln>
          </p:spPr>
        </p:pic>
        <p:pic>
          <p:nvPicPr>
            <p:cNvPr id="13" name="Picture 8" descr="liquid crystals could explain the origins of life">
              <a:extLst>
                <a:ext uri="{FF2B5EF4-FFF2-40B4-BE49-F238E27FC236}">
                  <a16:creationId xmlns:a16="http://schemas.microsoft.com/office/drawing/2014/main" id="{3491D352-4D78-8E1E-582D-6BE4B29FC8C6}"/>
                </a:ext>
              </a:extLst>
            </p:cNvPr>
            <p:cNvPicPr>
              <a:picLocks noChangeAspect="1" noChangeArrowheads="1"/>
            </p:cNvPicPr>
            <p:nvPr/>
          </p:nvPicPr>
          <p:blipFill>
            <a:blip r:embed="rId9" cstate="print"/>
            <a:srcRect/>
            <a:stretch>
              <a:fillRect/>
            </a:stretch>
          </p:blipFill>
          <p:spPr bwMode="auto">
            <a:xfrm>
              <a:off x="755576" y="5229200"/>
              <a:ext cx="2016224" cy="1322765"/>
            </a:xfrm>
            <a:prstGeom prst="rect">
              <a:avLst/>
            </a:prstGeom>
            <a:noFill/>
          </p:spPr>
        </p:pic>
      </p:grpSp>
      <p:pic>
        <p:nvPicPr>
          <p:cNvPr id="15" name="Εικόνα 14">
            <a:extLst>
              <a:ext uri="{FF2B5EF4-FFF2-40B4-BE49-F238E27FC236}">
                <a16:creationId xmlns:a16="http://schemas.microsoft.com/office/drawing/2014/main" id="{4BE38EA8-1B8D-9237-71ED-7A3ABECDA6F9}"/>
              </a:ext>
            </a:extLst>
          </p:cNvPr>
          <p:cNvPicPr>
            <a:picLocks noChangeAspect="1"/>
          </p:cNvPicPr>
          <p:nvPr/>
        </p:nvPicPr>
        <p:blipFill>
          <a:blip r:embed="rId10"/>
          <a:stretch>
            <a:fillRect/>
          </a:stretch>
        </p:blipFill>
        <p:spPr>
          <a:xfrm>
            <a:off x="9662730" y="210949"/>
            <a:ext cx="1590613" cy="1892828"/>
          </a:xfrm>
          <a:prstGeom prst="rect">
            <a:avLst/>
          </a:prstGeom>
        </p:spPr>
      </p:pic>
      <p:sp>
        <p:nvSpPr>
          <p:cNvPr id="16" name="TextBox 15">
            <a:extLst>
              <a:ext uri="{FF2B5EF4-FFF2-40B4-BE49-F238E27FC236}">
                <a16:creationId xmlns:a16="http://schemas.microsoft.com/office/drawing/2014/main" id="{085EDBBB-13CB-1F6C-DEDE-A7F8B7B3E206}"/>
              </a:ext>
            </a:extLst>
          </p:cNvPr>
          <p:cNvSpPr txBox="1"/>
          <p:nvPr/>
        </p:nvSpPr>
        <p:spPr>
          <a:xfrm>
            <a:off x="4157470" y="6488668"/>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graphicFrame>
        <p:nvGraphicFramePr>
          <p:cNvPr id="17" name="3 - Αντικείμενο">
            <a:extLst>
              <a:ext uri="{FF2B5EF4-FFF2-40B4-BE49-F238E27FC236}">
                <a16:creationId xmlns:a16="http://schemas.microsoft.com/office/drawing/2014/main" id="{9D80BF18-F79D-2582-C07B-D791FCC80D20}"/>
              </a:ext>
            </a:extLst>
          </p:cNvPr>
          <p:cNvGraphicFramePr>
            <a:graphicFrameLocks noChangeAspect="1"/>
          </p:cNvGraphicFramePr>
          <p:nvPr>
            <p:extLst>
              <p:ext uri="{D42A27DB-BD31-4B8C-83A1-F6EECF244321}">
                <p14:modId xmlns:p14="http://schemas.microsoft.com/office/powerpoint/2010/main" val="2452702603"/>
              </p:ext>
            </p:extLst>
          </p:nvPr>
        </p:nvGraphicFramePr>
        <p:xfrm>
          <a:off x="10429170" y="5120613"/>
          <a:ext cx="1303338" cy="517525"/>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11" imgW="1303126" imgH="518081" progId="Package">
                  <p:embed/>
                </p:oleObj>
              </mc:Choice>
              <mc:Fallback>
                <p:oleObj name="Αντικείμενο κελύφους συσκευασίας" showAsIcon="1" r:id="rId11" imgW="1303126" imgH="518081" progId="Package">
                  <p:embed/>
                  <p:pic>
                    <p:nvPicPr>
                      <p:cNvPr id="4" name="3 - Αντικείμενο"/>
                      <p:cNvPicPr>
                        <a:picLocks noChangeAspect="1" noChangeArrowheads="1"/>
                      </p:cNvPicPr>
                      <p:nvPr/>
                    </p:nvPicPr>
                    <p:blipFill>
                      <a:blip r:embed="rId12"/>
                      <a:srcRect/>
                      <a:stretch>
                        <a:fillRect/>
                      </a:stretch>
                    </p:blipFill>
                    <p:spPr bwMode="auto">
                      <a:xfrm>
                        <a:off x="10429170" y="5120613"/>
                        <a:ext cx="1303338" cy="517525"/>
                      </a:xfrm>
                      <a:prstGeom prst="rect">
                        <a:avLst/>
                      </a:prstGeom>
                      <a:noFill/>
                    </p:spPr>
                  </p:pic>
                </p:oleObj>
              </mc:Fallback>
            </mc:AlternateContent>
          </a:graphicData>
        </a:graphic>
      </p:graphicFrame>
    </p:spTree>
    <p:extLst>
      <p:ext uri="{BB962C8B-B14F-4D97-AF65-F5344CB8AC3E}">
        <p14:creationId xmlns:p14="http://schemas.microsoft.com/office/powerpoint/2010/main" val="840743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848A3-0D65-A905-1AE2-E9562AE307AD}"/>
              </a:ext>
            </a:extLst>
          </p:cNvPr>
          <p:cNvSpPr txBox="1"/>
          <p:nvPr/>
        </p:nvSpPr>
        <p:spPr>
          <a:xfrm>
            <a:off x="2123564" y="-42725"/>
            <a:ext cx="4533229" cy="523220"/>
          </a:xfrm>
          <a:prstGeom prst="rect">
            <a:avLst/>
          </a:prstGeom>
          <a:noFill/>
        </p:spPr>
        <p:txBody>
          <a:bodyPr wrap="none" rtlCol="0">
            <a:spAutoFit/>
          </a:bodyPr>
          <a:lstStyle/>
          <a:p>
            <a:r>
              <a:rPr lang="el-GR" sz="2800" b="1" dirty="0">
                <a:solidFill>
                  <a:srgbClr val="0070C0"/>
                </a:solidFill>
              </a:rPr>
              <a:t>ΛΥΚΟΔΗΜΟΣ ΒΛΑΣΙΟΣ</a:t>
            </a:r>
            <a:r>
              <a:rPr lang="el-GR" sz="2800" b="1" dirty="0">
                <a:solidFill>
                  <a:schemeClr val="bg1"/>
                </a:solidFill>
              </a:rPr>
              <a:t>ΟΥΚΑΣ</a:t>
            </a:r>
            <a:endParaRPr lang="el-GR" sz="2800" b="1" dirty="0">
              <a:solidFill>
                <a:srgbClr val="0070C0"/>
              </a:solidFill>
            </a:endParaRPr>
          </a:p>
        </p:txBody>
      </p:sp>
      <p:sp>
        <p:nvSpPr>
          <p:cNvPr id="3" name="TextBox 2">
            <a:extLst>
              <a:ext uri="{FF2B5EF4-FFF2-40B4-BE49-F238E27FC236}">
                <a16:creationId xmlns:a16="http://schemas.microsoft.com/office/drawing/2014/main" id="{CBA160CD-9A9F-9226-662E-9890554EF844}"/>
              </a:ext>
            </a:extLst>
          </p:cNvPr>
          <p:cNvSpPr txBox="1"/>
          <p:nvPr/>
        </p:nvSpPr>
        <p:spPr>
          <a:xfrm>
            <a:off x="579670" y="354042"/>
            <a:ext cx="10676896" cy="707886"/>
          </a:xfrm>
          <a:prstGeom prst="rect">
            <a:avLst/>
          </a:prstGeom>
          <a:noFill/>
        </p:spPr>
        <p:txBody>
          <a:bodyPr wrap="square" rtlCol="0">
            <a:spAutoFit/>
          </a:bodyPr>
          <a:lstStyle/>
          <a:p>
            <a:pPr marL="342900" indent="-342900" algn="just">
              <a:buFont typeface="Arial" panose="020B0604020202020204" pitchFamily="34" charset="0"/>
              <a:buChar char="•"/>
            </a:pPr>
            <a:r>
              <a:rPr lang="el-GR" sz="2000" b="1" u="sng" dirty="0"/>
              <a:t>Γνωστικό αντικείμενο: </a:t>
            </a:r>
            <a:r>
              <a:rPr lang="el-GR" sz="2000" dirty="0"/>
              <a:t>Πειραματική Φυσική Στερεάς Κατάστασης</a:t>
            </a:r>
            <a:endParaRPr lang="en-US" sz="2000" dirty="0"/>
          </a:p>
          <a:p>
            <a:pPr marL="342900" indent="-342900" algn="just">
              <a:buFont typeface="Arial" panose="020B0604020202020204" pitchFamily="34" charset="0"/>
              <a:buChar char="•"/>
            </a:pPr>
            <a:r>
              <a:rPr lang="el-GR" sz="2000" b="1" u="sng" dirty="0"/>
              <a:t>Περιοχή Έρευνας: </a:t>
            </a:r>
            <a:r>
              <a:rPr lang="el-GR" sz="2000" kern="1200" dirty="0" err="1">
                <a:solidFill>
                  <a:schemeClr val="tx1"/>
                </a:solidFill>
                <a:effectLst/>
                <a:latin typeface="+mn-lt"/>
                <a:ea typeface="+mn-ea"/>
                <a:cs typeface="+mn-cs"/>
              </a:rPr>
              <a:t>Νανοδομημένα</a:t>
            </a:r>
            <a:r>
              <a:rPr lang="el-GR" sz="2000" kern="1200" dirty="0">
                <a:solidFill>
                  <a:schemeClr val="tx1"/>
                </a:solidFill>
                <a:effectLst/>
                <a:latin typeface="+mn-lt"/>
                <a:ea typeface="+mn-ea"/>
                <a:cs typeface="+mn-cs"/>
              </a:rPr>
              <a:t> υλικά για </a:t>
            </a:r>
            <a:r>
              <a:rPr lang="el-GR" sz="2000" kern="1200" dirty="0" err="1">
                <a:solidFill>
                  <a:schemeClr val="tx1"/>
                </a:solidFill>
                <a:effectLst/>
                <a:latin typeface="+mn-lt"/>
                <a:ea typeface="+mn-ea"/>
                <a:cs typeface="+mn-cs"/>
              </a:rPr>
              <a:t>φωτο</a:t>
            </a:r>
            <a:r>
              <a:rPr lang="el-GR" sz="2000" dirty="0"/>
              <a:t>-επαγόμενες εφαρμογές</a:t>
            </a:r>
            <a:endParaRPr lang="en-US" sz="2000" dirty="0"/>
          </a:p>
        </p:txBody>
      </p:sp>
      <p:pic>
        <p:nvPicPr>
          <p:cNvPr id="4" name="Picture 60">
            <a:extLst>
              <a:ext uri="{FF2B5EF4-FFF2-40B4-BE49-F238E27FC236}">
                <a16:creationId xmlns:a16="http://schemas.microsoft.com/office/drawing/2014/main" id="{F4378CAE-5541-F664-E429-B46C540F650E}"/>
              </a:ext>
            </a:extLst>
          </p:cNvPr>
          <p:cNvPicPr>
            <a:picLocks noChangeAspect="1"/>
          </p:cNvPicPr>
          <p:nvPr/>
        </p:nvPicPr>
        <p:blipFill>
          <a:blip r:embed="rId2"/>
          <a:stretch>
            <a:fillRect/>
          </a:stretch>
        </p:blipFill>
        <p:spPr>
          <a:xfrm>
            <a:off x="1745981" y="2185334"/>
            <a:ext cx="3181126" cy="2261647"/>
          </a:xfrm>
          <a:prstGeom prst="rect">
            <a:avLst/>
          </a:prstGeom>
          <a:ln>
            <a:noFill/>
          </a:ln>
        </p:spPr>
      </p:pic>
      <p:pic>
        <p:nvPicPr>
          <p:cNvPr id="5" name="Picture 17">
            <a:extLst>
              <a:ext uri="{FF2B5EF4-FFF2-40B4-BE49-F238E27FC236}">
                <a16:creationId xmlns:a16="http://schemas.microsoft.com/office/drawing/2014/main" id="{2BF0274F-80AE-DADC-91EE-EB9E289A30F5}"/>
              </a:ext>
            </a:extLst>
          </p:cNvPr>
          <p:cNvPicPr>
            <a:picLocks noChangeAspect="1"/>
          </p:cNvPicPr>
          <p:nvPr/>
        </p:nvPicPr>
        <p:blipFill>
          <a:blip r:embed="rId3"/>
          <a:stretch>
            <a:fillRect/>
          </a:stretch>
        </p:blipFill>
        <p:spPr>
          <a:xfrm>
            <a:off x="5351065" y="3829591"/>
            <a:ext cx="2045839" cy="2022439"/>
          </a:xfrm>
          <a:prstGeom prst="ellipse">
            <a:avLst/>
          </a:prstGeom>
          <a:ln>
            <a:noFill/>
          </a:ln>
          <a:effectLst>
            <a:softEdge rad="112500"/>
          </a:effectLst>
        </p:spPr>
      </p:pic>
      <p:sp>
        <p:nvSpPr>
          <p:cNvPr id="6" name="Rectangle 4">
            <a:extLst>
              <a:ext uri="{FF2B5EF4-FFF2-40B4-BE49-F238E27FC236}">
                <a16:creationId xmlns:a16="http://schemas.microsoft.com/office/drawing/2014/main" id="{A2639361-2BFC-5A18-3A14-7BCAA50BE946}"/>
              </a:ext>
            </a:extLst>
          </p:cNvPr>
          <p:cNvSpPr/>
          <p:nvPr/>
        </p:nvSpPr>
        <p:spPr>
          <a:xfrm>
            <a:off x="7421341" y="1594329"/>
            <a:ext cx="3971449" cy="830997"/>
          </a:xfrm>
          <a:prstGeom prst="rect">
            <a:avLst/>
          </a:prstGeom>
        </p:spPr>
        <p:txBody>
          <a:bodyPr wrap="square">
            <a:spAutoFit/>
          </a:bodyPr>
          <a:lstStyle/>
          <a:p>
            <a:pPr algn="ctr"/>
            <a:r>
              <a:rPr lang="el-GR" sz="2400" dirty="0">
                <a:solidFill>
                  <a:srgbClr val="C00000"/>
                </a:solidFill>
                <a:latin typeface="Calibri" panose="020F0502020204030204" pitchFamily="34" charset="0"/>
                <a:ea typeface="Calibri" panose="020F0502020204030204" pitchFamily="34" charset="0"/>
                <a:cs typeface="Times New Roman" panose="02020603050405020304" pitchFamily="18" charset="0"/>
              </a:rPr>
              <a:t>Ενεργειακές-περιβαλλοντικές εφαρμογές</a:t>
            </a:r>
            <a:endParaRPr lang="en-US" sz="2400" dirty="0">
              <a:solidFill>
                <a:srgbClr val="C00000"/>
              </a:solidFill>
            </a:endParaRPr>
          </a:p>
        </p:txBody>
      </p:sp>
      <p:sp>
        <p:nvSpPr>
          <p:cNvPr id="7" name="TextBox 6">
            <a:extLst>
              <a:ext uri="{FF2B5EF4-FFF2-40B4-BE49-F238E27FC236}">
                <a16:creationId xmlns:a16="http://schemas.microsoft.com/office/drawing/2014/main" id="{DC514B47-56F4-19F1-AC52-6BB658211A48}"/>
              </a:ext>
            </a:extLst>
          </p:cNvPr>
          <p:cNvSpPr txBox="1"/>
          <p:nvPr/>
        </p:nvSpPr>
        <p:spPr>
          <a:xfrm>
            <a:off x="969800" y="1470120"/>
            <a:ext cx="4310347" cy="738664"/>
          </a:xfrm>
          <a:prstGeom prst="rect">
            <a:avLst/>
          </a:prstGeom>
          <a:noFill/>
        </p:spPr>
        <p:txBody>
          <a:bodyPr wrap="none" rtlCol="0">
            <a:spAutoFit/>
          </a:bodyPr>
          <a:lstStyle/>
          <a:p>
            <a:r>
              <a:rPr lang="el-GR" sz="2400" dirty="0">
                <a:solidFill>
                  <a:srgbClr val="C00000"/>
                </a:solidFill>
              </a:rPr>
              <a:t>Περιοδικές δομές</a:t>
            </a:r>
            <a:r>
              <a:rPr lang="en-US" sz="2400" dirty="0">
                <a:solidFill>
                  <a:srgbClr val="C00000"/>
                </a:solidFill>
              </a:rPr>
              <a:t> </a:t>
            </a:r>
            <a:r>
              <a:rPr lang="en-US" dirty="0"/>
              <a:t>(</a:t>
            </a:r>
            <a:r>
              <a:rPr lang="el-GR" dirty="0"/>
              <a:t>μεταλλικά οξείδια)</a:t>
            </a:r>
          </a:p>
          <a:p>
            <a:r>
              <a:rPr lang="el-GR" dirty="0"/>
              <a:t>Αργά φωτόνια-πολλαπλή σκέδαση </a:t>
            </a:r>
            <a:endParaRPr lang="en-US" dirty="0"/>
          </a:p>
        </p:txBody>
      </p:sp>
      <p:sp>
        <p:nvSpPr>
          <p:cNvPr id="8" name="TextBox 7">
            <a:extLst>
              <a:ext uri="{FF2B5EF4-FFF2-40B4-BE49-F238E27FC236}">
                <a16:creationId xmlns:a16="http://schemas.microsoft.com/office/drawing/2014/main" id="{4F75F3FE-53CC-E11A-12F2-4D90A0DB5F76}"/>
              </a:ext>
            </a:extLst>
          </p:cNvPr>
          <p:cNvSpPr txBox="1"/>
          <p:nvPr/>
        </p:nvSpPr>
        <p:spPr>
          <a:xfrm>
            <a:off x="913827" y="4265475"/>
            <a:ext cx="3794760" cy="1569660"/>
          </a:xfrm>
          <a:prstGeom prst="rect">
            <a:avLst/>
          </a:prstGeom>
          <a:noFill/>
        </p:spPr>
        <p:txBody>
          <a:bodyPr wrap="square" rtlCol="0">
            <a:spAutoFit/>
          </a:bodyPr>
          <a:lstStyle/>
          <a:p>
            <a:r>
              <a:rPr lang="el-GR" sz="2400" dirty="0">
                <a:solidFill>
                  <a:srgbClr val="C00000"/>
                </a:solidFill>
              </a:rPr>
              <a:t>Συνθετικές τροποποιήσεις</a:t>
            </a:r>
          </a:p>
          <a:p>
            <a:r>
              <a:rPr lang="el-GR" dirty="0"/>
              <a:t>(</a:t>
            </a:r>
            <a:r>
              <a:rPr lang="el-GR" dirty="0" err="1">
                <a:latin typeface="Calibri" panose="020F0502020204030204" pitchFamily="34" charset="0"/>
                <a:ea typeface="Calibri" panose="020F0502020204030204" pitchFamily="34" charset="0"/>
                <a:cs typeface="Times New Roman" panose="02020603050405020304" pitchFamily="18" charset="0"/>
              </a:rPr>
              <a:t>πλασμονικά</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dirty="0" err="1">
                <a:latin typeface="Calibri" panose="020F0502020204030204" pitchFamily="34" charset="0"/>
                <a:ea typeface="Calibri" panose="020F0502020204030204" pitchFamily="34" charset="0"/>
                <a:cs typeface="Times New Roman" panose="02020603050405020304" pitchFamily="18" charset="0"/>
              </a:rPr>
              <a:t>νανοσωματίδια</a:t>
            </a:r>
            <a:r>
              <a:rPr lang="el-GR" dirty="0">
                <a:latin typeface="Calibri" panose="020F0502020204030204" pitchFamily="34" charset="0"/>
                <a:ea typeface="Calibri" panose="020F0502020204030204" pitchFamily="34" charset="0"/>
                <a:cs typeface="Times New Roman" panose="02020603050405020304" pitchFamily="18" charset="0"/>
              </a:rPr>
              <a:t>, </a:t>
            </a:r>
          </a:p>
          <a:p>
            <a:r>
              <a:rPr lang="el-GR" dirty="0" err="1">
                <a:latin typeface="Calibri" panose="020F0502020204030204" pitchFamily="34" charset="0"/>
                <a:ea typeface="Calibri" panose="020F0502020204030204" pitchFamily="34" charset="0"/>
                <a:cs typeface="Times New Roman" panose="02020603050405020304" pitchFamily="18" charset="0"/>
              </a:rPr>
              <a:t>νανοϋλικά</a:t>
            </a:r>
            <a:r>
              <a:rPr lang="el-GR" dirty="0">
                <a:latin typeface="Calibri" panose="020F0502020204030204" pitchFamily="34" charset="0"/>
                <a:ea typeface="Calibri" panose="020F0502020204030204" pitchFamily="34" charset="0"/>
                <a:cs typeface="Times New Roman" panose="02020603050405020304" pitchFamily="18" charset="0"/>
              </a:rPr>
              <a:t> άνθρακα) </a:t>
            </a:r>
            <a:endParaRPr lang="el-GR" dirty="0"/>
          </a:p>
          <a:p>
            <a:r>
              <a:rPr lang="el-GR" dirty="0"/>
              <a:t>Οπτική απορρόφηση – διαχωρισμός φορτίου</a:t>
            </a:r>
            <a:endParaRPr lang="en-US" dirty="0"/>
          </a:p>
        </p:txBody>
      </p:sp>
      <p:sp>
        <p:nvSpPr>
          <p:cNvPr id="9" name="TextBox 8">
            <a:extLst>
              <a:ext uri="{FF2B5EF4-FFF2-40B4-BE49-F238E27FC236}">
                <a16:creationId xmlns:a16="http://schemas.microsoft.com/office/drawing/2014/main" id="{4A649468-8097-1023-76B5-5DC862992E46}"/>
              </a:ext>
            </a:extLst>
          </p:cNvPr>
          <p:cNvSpPr txBox="1"/>
          <p:nvPr/>
        </p:nvSpPr>
        <p:spPr>
          <a:xfrm>
            <a:off x="3654014" y="5653629"/>
            <a:ext cx="4367799" cy="738664"/>
          </a:xfrm>
          <a:prstGeom prst="rect">
            <a:avLst/>
          </a:prstGeom>
          <a:noFill/>
        </p:spPr>
        <p:txBody>
          <a:bodyPr wrap="none" rtlCol="0">
            <a:spAutoFit/>
          </a:bodyPr>
          <a:lstStyle/>
          <a:p>
            <a:pPr algn="just"/>
            <a:r>
              <a:rPr lang="el-GR" sz="2400" dirty="0">
                <a:solidFill>
                  <a:srgbClr val="C00000"/>
                </a:solidFill>
              </a:rPr>
              <a:t>Πορώδης </a:t>
            </a:r>
            <a:r>
              <a:rPr lang="el-GR" sz="2400" dirty="0" err="1">
                <a:solidFill>
                  <a:srgbClr val="C00000"/>
                </a:solidFill>
              </a:rPr>
              <a:t>νανοκρυσταλλική</a:t>
            </a:r>
            <a:r>
              <a:rPr lang="el-GR" sz="2400" dirty="0">
                <a:solidFill>
                  <a:srgbClr val="C00000"/>
                </a:solidFill>
              </a:rPr>
              <a:t> δομή</a:t>
            </a:r>
          </a:p>
          <a:p>
            <a:pPr algn="just"/>
            <a:r>
              <a:rPr lang="el-GR" dirty="0"/>
              <a:t>Μοριακή διάχυση-μεταφορά μάζας</a:t>
            </a:r>
          </a:p>
        </p:txBody>
      </p:sp>
      <p:sp>
        <p:nvSpPr>
          <p:cNvPr id="10" name="Right Arrow 18">
            <a:extLst>
              <a:ext uri="{FF2B5EF4-FFF2-40B4-BE49-F238E27FC236}">
                <a16:creationId xmlns:a16="http://schemas.microsoft.com/office/drawing/2014/main" id="{CCA929E5-B5F0-46C2-F564-0DA5A2420520}"/>
              </a:ext>
            </a:extLst>
          </p:cNvPr>
          <p:cNvSpPr/>
          <p:nvPr/>
        </p:nvSpPr>
        <p:spPr>
          <a:xfrm>
            <a:off x="5195809" y="2238583"/>
            <a:ext cx="2605000" cy="1646665"/>
          </a:xfrm>
          <a:prstGeom prst="rightArrow">
            <a:avLst>
              <a:gd name="adj1" fmla="val 74900"/>
              <a:gd name="adj2" fmla="val 39128"/>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200" dirty="0">
                <a:solidFill>
                  <a:schemeClr val="tx1"/>
                </a:solidFill>
                <a:latin typeface="Arial Narrow" panose="020B0606020202030204" pitchFamily="34" charset="0"/>
              </a:rPr>
              <a:t>Συλλογή φωτός</a:t>
            </a:r>
          </a:p>
          <a:p>
            <a:r>
              <a:rPr lang="el-GR" sz="2200" dirty="0">
                <a:solidFill>
                  <a:schemeClr val="tx1"/>
                </a:solidFill>
                <a:latin typeface="Arial Narrow" panose="020B0606020202030204" pitchFamily="34" charset="0"/>
              </a:rPr>
              <a:t>Ηλεκτρονικές ιδιότητες</a:t>
            </a:r>
          </a:p>
        </p:txBody>
      </p:sp>
      <p:sp>
        <p:nvSpPr>
          <p:cNvPr id="11" name="Rectangle 23">
            <a:extLst>
              <a:ext uri="{FF2B5EF4-FFF2-40B4-BE49-F238E27FC236}">
                <a16:creationId xmlns:a16="http://schemas.microsoft.com/office/drawing/2014/main" id="{B4E02EDE-6AF4-6A31-5EEA-E022873385EE}"/>
              </a:ext>
            </a:extLst>
          </p:cNvPr>
          <p:cNvSpPr/>
          <p:nvPr/>
        </p:nvSpPr>
        <p:spPr>
          <a:xfrm>
            <a:off x="8224767" y="2326483"/>
            <a:ext cx="3055001" cy="1938992"/>
          </a:xfrm>
          <a:prstGeom prst="rect">
            <a:avLst/>
          </a:prstGeom>
        </p:spPr>
        <p:txBody>
          <a:bodyPr wrap="square">
            <a:spAutoFit/>
          </a:bodyPr>
          <a:lstStyle/>
          <a:p>
            <a:pPr marL="342900" indent="-342900">
              <a:buFont typeface="Wingdings" panose="05000000000000000000" pitchFamily="2" charset="2"/>
              <a:buChar char="q"/>
            </a:pPr>
            <a:r>
              <a:rPr lang="el-GR" sz="2000" dirty="0" err="1">
                <a:ea typeface="Calibri" panose="020F0502020204030204" pitchFamily="34" charset="0"/>
                <a:cs typeface="Times New Roman" panose="02020603050405020304" pitchFamily="18" charset="0"/>
              </a:rPr>
              <a:t>Φωτοκατάλυση</a:t>
            </a:r>
            <a:r>
              <a:rPr lang="el-GR" sz="2000" dirty="0">
                <a:ea typeface="Calibri" panose="020F0502020204030204" pitchFamily="34" charset="0"/>
                <a:cs typeface="Times New Roman" panose="02020603050405020304" pitchFamily="18" charset="0"/>
              </a:rPr>
              <a:t> ημιαγωγών</a:t>
            </a:r>
          </a:p>
          <a:p>
            <a:pPr marL="342900" indent="-342900">
              <a:buFont typeface="Wingdings" panose="05000000000000000000" pitchFamily="2" charset="2"/>
              <a:buChar char="q"/>
            </a:pPr>
            <a:r>
              <a:rPr lang="el-GR" sz="2000" dirty="0">
                <a:ea typeface="Calibri" panose="020F0502020204030204" pitchFamily="34" charset="0"/>
                <a:cs typeface="Times New Roman" panose="02020603050405020304" pitchFamily="18" charset="0"/>
              </a:rPr>
              <a:t>Παραγωγή Η</a:t>
            </a:r>
            <a:r>
              <a:rPr lang="el-GR" sz="2000" baseline="-25000" dirty="0">
                <a:ea typeface="Calibri" panose="020F0502020204030204" pitchFamily="34" charset="0"/>
                <a:cs typeface="Times New Roman" panose="02020603050405020304" pitchFamily="18" charset="0"/>
              </a:rPr>
              <a:t>2</a:t>
            </a:r>
            <a:r>
              <a:rPr lang="el-GR" sz="2000" dirty="0">
                <a:ea typeface="Calibri" panose="020F0502020204030204" pitchFamily="34" charset="0"/>
                <a:cs typeface="Times New Roman" panose="02020603050405020304" pitchFamily="18" charset="0"/>
              </a:rPr>
              <a:t> </a:t>
            </a:r>
          </a:p>
          <a:p>
            <a:pPr marL="342900" indent="-342900">
              <a:buFont typeface="Wingdings" panose="05000000000000000000" pitchFamily="2" charset="2"/>
              <a:buChar char="q"/>
            </a:pPr>
            <a:r>
              <a:rPr lang="el-GR" sz="2000" dirty="0">
                <a:ea typeface="Calibri" panose="020F0502020204030204" pitchFamily="34" charset="0"/>
                <a:cs typeface="Times New Roman" panose="02020603050405020304" pitchFamily="18" charset="0"/>
              </a:rPr>
              <a:t>Ηλιακές κυψελίδες</a:t>
            </a:r>
            <a:endParaRPr lang="en-US" sz="2000" dirty="0"/>
          </a:p>
          <a:p>
            <a:pPr marL="342900" indent="-342900">
              <a:buFont typeface="Wingdings" panose="05000000000000000000" pitchFamily="2" charset="2"/>
              <a:buChar char="q"/>
            </a:pPr>
            <a:r>
              <a:rPr lang="el-GR" sz="2000" dirty="0">
                <a:ea typeface="Calibri" panose="020F0502020204030204" pitchFamily="34" charset="0"/>
                <a:cs typeface="Times New Roman" panose="02020603050405020304" pitchFamily="18" charset="0"/>
              </a:rPr>
              <a:t>Αισθητήρες σκέδασης </a:t>
            </a:r>
            <a:r>
              <a:rPr lang="en-US" sz="2000" dirty="0">
                <a:ea typeface="Calibri" panose="020F0502020204030204" pitchFamily="34" charset="0"/>
                <a:cs typeface="Times New Roman" panose="02020603050405020304" pitchFamily="18" charset="0"/>
              </a:rPr>
              <a:t>Raman - SERS</a:t>
            </a:r>
            <a:endParaRPr lang="en-US" sz="2000" dirty="0"/>
          </a:p>
        </p:txBody>
      </p:sp>
      <p:pic>
        <p:nvPicPr>
          <p:cNvPr id="12" name="Picture 70">
            <a:extLst>
              <a:ext uri="{FF2B5EF4-FFF2-40B4-BE49-F238E27FC236}">
                <a16:creationId xmlns:a16="http://schemas.microsoft.com/office/drawing/2014/main" id="{CCE1A37B-4850-0A1A-D383-E1EC9DA81BF8}"/>
              </a:ext>
            </a:extLst>
          </p:cNvPr>
          <p:cNvPicPr>
            <a:picLocks noChangeAspect="1"/>
          </p:cNvPicPr>
          <p:nvPr/>
        </p:nvPicPr>
        <p:blipFill>
          <a:blip r:embed="rId4"/>
          <a:stretch>
            <a:fillRect/>
          </a:stretch>
        </p:blipFill>
        <p:spPr>
          <a:xfrm>
            <a:off x="8649041" y="4185333"/>
            <a:ext cx="2391467" cy="2206960"/>
          </a:xfrm>
          <a:prstGeom prst="rect">
            <a:avLst/>
          </a:prstGeom>
        </p:spPr>
      </p:pic>
      <p:sp>
        <p:nvSpPr>
          <p:cNvPr id="13" name="TextBox 12">
            <a:extLst>
              <a:ext uri="{FF2B5EF4-FFF2-40B4-BE49-F238E27FC236}">
                <a16:creationId xmlns:a16="http://schemas.microsoft.com/office/drawing/2014/main" id="{0EFC94C2-ACC1-B5B8-C26E-585AB29D1609}"/>
              </a:ext>
            </a:extLst>
          </p:cNvPr>
          <p:cNvSpPr txBox="1"/>
          <p:nvPr/>
        </p:nvSpPr>
        <p:spPr>
          <a:xfrm>
            <a:off x="4496009" y="6488668"/>
            <a:ext cx="3647089" cy="369332"/>
          </a:xfrm>
          <a:prstGeom prst="rect">
            <a:avLst/>
          </a:prstGeom>
          <a:noFill/>
        </p:spPr>
        <p:txBody>
          <a:bodyPr wrap="none" rtlCol="0">
            <a:spAutoFit/>
          </a:bodyPr>
          <a:lstStyle/>
          <a:p>
            <a:r>
              <a:rPr lang="el-GR" b="1" dirty="0">
                <a:solidFill>
                  <a:schemeClr val="bg1"/>
                </a:solidFill>
                <a:highlight>
                  <a:srgbClr val="C0C0C0"/>
                </a:highlight>
              </a:rPr>
              <a:t>ΣΕΜΙΝΑΡΙΑΚΟ ΜΑΘΗΜΑ ΤΟΜΕΑ Α΄</a:t>
            </a:r>
          </a:p>
        </p:txBody>
      </p:sp>
      <p:pic>
        <p:nvPicPr>
          <p:cNvPr id="1026" name="Picture 2" descr="Vlassios Likodimos">
            <a:extLst>
              <a:ext uri="{FF2B5EF4-FFF2-40B4-BE49-F238E27FC236}">
                <a16:creationId xmlns:a16="http://schemas.microsoft.com/office/drawing/2014/main" id="{5358F3D5-DEA7-BE79-FDFF-99E907953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7064" y="121923"/>
            <a:ext cx="2023343" cy="1573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662405"/>
      </p:ext>
    </p:extLst>
  </p:cSld>
  <p:clrMapOvr>
    <a:masterClrMapping/>
  </p:clrMapOvr>
</p:sld>
</file>

<file path=ppt/theme/theme1.xml><?xml version="1.0" encoding="utf-8"?>
<a:theme xmlns:a="http://schemas.openxmlformats.org/drawingml/2006/main" name="GradientRiseVTI">
  <a:themeElements>
    <a:clrScheme name="AnalogousFromLightSeedRightStep">
      <a:dk1>
        <a:srgbClr val="000000"/>
      </a:dk1>
      <a:lt1>
        <a:srgbClr val="FFFFFF"/>
      </a:lt1>
      <a:dk2>
        <a:srgbClr val="412524"/>
      </a:dk2>
      <a:lt2>
        <a:srgbClr val="E2E8E8"/>
      </a:lt2>
      <a:accent1>
        <a:srgbClr val="C69896"/>
      </a:accent1>
      <a:accent2>
        <a:srgbClr val="BA997F"/>
      </a:accent2>
      <a:accent3>
        <a:srgbClr val="AAA480"/>
      </a:accent3>
      <a:accent4>
        <a:srgbClr val="9BAA74"/>
      </a:accent4>
      <a:accent5>
        <a:srgbClr val="8FAC82"/>
      </a:accent5>
      <a:accent6>
        <a:srgbClr val="78B07E"/>
      </a:accent6>
      <a:hlink>
        <a:srgbClr val="568D8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TM04033925[[fn=Σταγονίδιο]]</Template>
  <TotalTime>8141</TotalTime>
  <Words>4311</Words>
  <Application>Microsoft Office PowerPoint</Application>
  <PresentationFormat>Ευρεία οθόνη</PresentationFormat>
  <Paragraphs>664</Paragraphs>
  <Slides>41</Slides>
  <Notes>0</Notes>
  <HiddenSlides>0</HiddenSlides>
  <MMClips>5</MMClips>
  <ScaleCrop>false</ScaleCrop>
  <HeadingPairs>
    <vt:vector size="8" baseType="variant">
      <vt:variant>
        <vt:lpstr>Γραμματοσειρές που χρησιμοποιούνται</vt:lpstr>
      </vt:variant>
      <vt:variant>
        <vt:i4>15</vt:i4>
      </vt: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41</vt:i4>
      </vt:variant>
    </vt:vector>
  </HeadingPairs>
  <TitlesOfParts>
    <vt:vector size="60" baseType="lpstr">
      <vt:lpstr>Aptos</vt:lpstr>
      <vt:lpstr>Aptos Display</vt:lpstr>
      <vt:lpstr>Arial</vt:lpstr>
      <vt:lpstr>Arial Narrow</vt:lpstr>
      <vt:lpstr>Calibri</vt:lpstr>
      <vt:lpstr>Calibri,Bold</vt:lpstr>
      <vt:lpstr>Cambria Math</vt:lpstr>
      <vt:lpstr>Comic Sans MS</vt:lpstr>
      <vt:lpstr>Open Sans</vt:lpstr>
      <vt:lpstr>Times</vt:lpstr>
      <vt:lpstr>Times New Roman</vt:lpstr>
      <vt:lpstr>TimesNewRoman</vt:lpstr>
      <vt:lpstr>TimesNewRoman,Bold</vt:lpstr>
      <vt:lpstr>Tw Cen MT</vt:lpstr>
      <vt:lpstr>Wingdings</vt:lpstr>
      <vt:lpstr>GradientRiseVTI</vt:lpstr>
      <vt:lpstr>Εικόνα Bitmap</vt:lpstr>
      <vt:lpstr>Αντικείμενο κελύφους συσκευασίας</vt:lpstr>
      <vt:lpstr>Document</vt:lpstr>
      <vt:lpstr>τΟΜΕΑς ΦΥΣΙΚΗΣ ΣΥΜΠΥΚΝΩΜΕΝΗς ΥΛΗΣ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τΟΜΕΑς ΦΥΣΙΚΗΣ ΣΥΜΠΥΚΝΩΜΕΝΗς ΥΛΗΣ</dc:title>
  <dc:creator>Spiros Gardelis</dc:creator>
  <cp:lastModifiedBy>Spiros Gardelis</cp:lastModifiedBy>
  <cp:revision>240</cp:revision>
  <dcterms:created xsi:type="dcterms:W3CDTF">2023-10-22T08:24:14Z</dcterms:created>
  <dcterms:modified xsi:type="dcterms:W3CDTF">2024-11-05T09:24:06Z</dcterms:modified>
</cp:coreProperties>
</file>