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80" r:id="rId7"/>
    <p:sldId id="264" r:id="rId8"/>
    <p:sldId id="289" r:id="rId9"/>
    <p:sldId id="265" r:id="rId10"/>
    <p:sldId id="266" r:id="rId11"/>
    <p:sldId id="269" r:id="rId12"/>
    <p:sldId id="276" r:id="rId13"/>
    <p:sldId id="277" r:id="rId14"/>
    <p:sldId id="267" r:id="rId15"/>
    <p:sldId id="278" r:id="rId16"/>
    <p:sldId id="282" r:id="rId17"/>
    <p:sldId id="283" r:id="rId18"/>
    <p:sldId id="284" r:id="rId19"/>
    <p:sldId id="288" r:id="rId20"/>
    <p:sldId id="285" r:id="rId21"/>
    <p:sldId id="286" r:id="rId22"/>
    <p:sldId id="287" r:id="rId23"/>
    <p:sldId id="268" r:id="rId24"/>
  </p:sldIdLst>
  <p:sldSz cx="10080625" cy="7559675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848"/>
    <a:srgbClr val="D4302C"/>
    <a:srgbClr val="A3675D"/>
    <a:srgbClr val="C04C40"/>
    <a:srgbClr val="C85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90" autoAdjust="0"/>
    <p:restoredTop sz="95594" autoAdjust="0"/>
  </p:normalViewPr>
  <p:slideViewPr>
    <p:cSldViewPr snapToGrid="0">
      <p:cViewPr varScale="1">
        <p:scale>
          <a:sx n="98" d="100"/>
          <a:sy n="98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CB6C62-3400-4873-9438-95AEBC899B8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D8226-B428-434C-B48D-CFFCA43FF0B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71728-15D9-4587-92CA-07EF79D83DB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ED110-AE9D-45D6-89C6-AB107918BBE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9CCB06-39CE-4C50-AA48-7DABD760DE0F}" type="slidenum">
              <a:t>‹#›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200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FF478-F3E7-4C1A-9BA3-ABCB4537D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064D7-1BD7-4F0E-83ED-30A55FB5E9E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l-GR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33D6F8B7-A769-4E2B-B319-86CDB0303F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F1D3B-1D6A-4FA5-B879-43AF169A008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504B7-9B5D-4F9E-BC08-33EFA459508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559E0-E197-426C-9062-447F07A0687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BC9441F6-4274-4FAA-A54F-F137326719CE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34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l-G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C839ED4-4CE2-4F39-BF42-785CF38775D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F09C36-D693-4FAA-8362-BAD27A29079E}" type="slidenum">
              <a:t>1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892F1029-04E7-4F79-B669-759AE61D8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283DBE11-971D-44DB-9EAC-E5E64D0E20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10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998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11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Δεν χρειάζεται βιασύνη στην επιλογή κατεύθυνσης γιατί κάποιος μπορεί να αλλάξει γνώμη</a:t>
            </a:r>
          </a:p>
        </p:txBody>
      </p:sp>
    </p:spTree>
    <p:extLst>
      <p:ext uri="{BB962C8B-B14F-4D97-AF65-F5344CB8AC3E}">
        <p14:creationId xmlns:p14="http://schemas.microsoft.com/office/powerpoint/2010/main" val="1010387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12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192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13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216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14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6862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15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Να δείξω στον οδηγό σπουδών τις ελεύθερες επιλογές (οπτική και εφαρμογές</a:t>
            </a:r>
            <a:r>
              <a:rPr lang="el-GR"/>
              <a:t>, μη-γραμμικά)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7284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16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803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17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8682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18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0526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19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Μπορεί η εισαγωγή και τα ρευστά να πάνε στο ΣΤ αν κάποια άλλα πάνε στο Δ (πχ Μηχανική ΙΙ και εισαγωγή στην ατμόσφαιρα</a:t>
            </a:r>
          </a:p>
        </p:txBody>
      </p:sp>
    </p:spTree>
    <p:extLst>
      <p:ext uri="{BB962C8B-B14F-4D97-AF65-F5344CB8AC3E}">
        <p14:creationId xmlns:p14="http://schemas.microsoft.com/office/powerpoint/2010/main" val="283806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2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Είστε μέρος του, νοιώστε το σαν δεύτερο σπίτι, δεύτερη οικογένειά σας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20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Τα φοιτητικά είναι ίσως τα πιο ωραία χρόνια – αφεθείτε στη γνώση </a:t>
            </a:r>
            <a:r>
              <a:rPr lang="en-US" dirty="0"/>
              <a:t>https://www-zeuthen.desy.de/~jknapp/JK/Reading_files/basic_science.html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99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3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Είστε μέρος του, νοιώστε το σαν δεύτερο σπίτι, δεύτερη οικογένειά σας </a:t>
            </a:r>
          </a:p>
        </p:txBody>
      </p:sp>
    </p:spTree>
    <p:extLst>
      <p:ext uri="{BB962C8B-B14F-4D97-AF65-F5344CB8AC3E}">
        <p14:creationId xmlns:p14="http://schemas.microsoft.com/office/powerpoint/2010/main" val="26933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4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9240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5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401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6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r>
              <a:rPr lang="el-GR" dirty="0"/>
              <a:t>ΕΤΕΠ=ειδικό τεχνικό εργαστηριακό προσωπικό</a:t>
            </a:r>
          </a:p>
        </p:txBody>
      </p:sp>
    </p:spTree>
    <p:extLst>
      <p:ext uri="{BB962C8B-B14F-4D97-AF65-F5344CB8AC3E}">
        <p14:creationId xmlns:p14="http://schemas.microsoft.com/office/powerpoint/2010/main" val="418451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7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798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8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959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919C9BC-39C8-4D15-A8E4-B244FCBA89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F5B4CF-2F1A-4795-A22F-6CD78E81FBED}" type="slidenum">
              <a:t>9</a:t>
            </a:fld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3" name="Slide Image Placeholder 1">
            <a:extLst>
              <a:ext uri="{FF2B5EF4-FFF2-40B4-BE49-F238E27FC236}">
                <a16:creationId xmlns:a16="http://schemas.microsoft.com/office/drawing/2014/main" id="{D9F06C7D-11D8-4217-9859-3C5BBC9A1A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Notes Placeholder 2">
            <a:extLst>
              <a:ext uri="{FF2B5EF4-FFF2-40B4-BE49-F238E27FC236}">
                <a16:creationId xmlns:a16="http://schemas.microsoft.com/office/drawing/2014/main" id="{53AFA788-02EB-4180-9B59-0C87F40DB6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07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ED65-89A2-4EBA-BDFD-EDD420DDD45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4A289-BE24-4824-BA96-846BA1F5952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BA031-AD8E-4C99-A778-F7B779B867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4EA9C-4378-4BB8-99A0-907458F387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34CE5-5631-40C8-92BF-2D8A61D5A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339BEA-B341-4251-95C0-5FBD485A287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02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3941-B317-45C9-8A5D-FCA92F27DB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E4541-15B8-494E-8F11-58C5E2DA9D1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4E1FB-4167-4361-9DDC-8F0A8A3229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DBE6-3DD1-4C3B-B220-66E0E09063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60682-F26A-45F2-85A8-8687778D93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7E55C7-6A1E-43FA-B758-D30A4A2AA40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312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40039-6226-44B3-888F-907A734CC65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5B9E3-D696-4168-AD64-C9DE4B90CD8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C3C0-2F0C-45B4-8BA1-A46491FBA1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D0D90-669E-44BF-A009-98CA43D198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434D7-8BCC-4895-9F25-3B22633E37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31D0BF-9FF2-40F5-8DE2-8719B5A7C5C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76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BB42-E2A2-43D5-BDDD-02845C6060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1EDB9-D260-41B7-B6FF-37FBCBFB871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8BAD2-DBF1-4FB2-A084-3030C2ACE7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4E616-D4DD-45F6-86D9-05180B02AA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5087B-064E-4019-9EEB-E9D1ADC462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F35690-1781-4074-9133-2C3A090A9D53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631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24EF-D0A9-4E42-9C48-0728C39571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646DB-9611-4A59-9CF4-9BBD96F4A9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BB985-E35C-46F2-B7F5-61A173050D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6DFA-F2AD-4933-8764-9B5184DF46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77FCC-E9C3-4B00-BCA3-4172AD6C3E9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17C830-C3FC-40CD-B363-373B44B32C5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95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B5BE-C385-4761-AF1B-8EA256BEC0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F65E-A0A0-4B12-BA7C-1F3210CA7C0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AB98F-CFCB-4CDC-924F-3C2C9969CF5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9F90C-54B2-469D-BE01-02837D2EA0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ED0AF-8624-4B38-BE63-C02D5D331F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606F3-0CA7-4410-B914-E6DD5B51EB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F0B987-99A5-4814-86DE-78085362999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82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89082-4942-492B-B3AC-C2BE1CDEB3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035F4-7585-4829-8440-BB6A702EFB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08E6E-44CC-41E0-8F73-0A0976D9B98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A8D92-E22B-49AA-87DC-09D0EF8A893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C6023-9AD0-4799-97BE-F3B4F2B8455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22197-27BA-4CBE-BDF7-BD843A157E6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9FFA0C-5C54-4523-BA66-EFAF3D741E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2F8D5-234D-41C0-BF0F-2619736A89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AF121F-9CFA-4AFC-90E2-B635B1F58595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430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9F76-64AD-4719-8959-A74D1E1A7B7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6DEDD-1C93-4CA2-A902-FD8D1E8F33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A6475-CC7E-4C7D-B9B8-982D17EB89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7C42F-00F7-454D-B8E7-AF8344B11A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B2D28-30FF-4AE3-BD39-7A2369CB1FC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356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44B1B-AC9B-4187-9F97-E544B8F0DF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504984" y="7065580"/>
            <a:ext cx="2558870" cy="286791"/>
          </a:xfrm>
        </p:spPr>
        <p:txBody>
          <a:bodyPr/>
          <a:lstStyle>
            <a:lvl1pPr>
              <a:defRPr>
                <a:latin typeface="Katsoulidis" panose="02000506040000020003" pitchFamily="50" charset="-95"/>
              </a:defRPr>
            </a:lvl1pPr>
          </a:lstStyle>
          <a:p>
            <a:r>
              <a:rPr lang="el-GR" dirty="0"/>
              <a:t>Σεμινάριο Υποδοχής πρωτοετών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26ECC-1E56-4687-91DF-B0166E57EF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856025" y="7065580"/>
            <a:ext cx="4098298" cy="286792"/>
          </a:xfrm>
        </p:spPr>
        <p:txBody>
          <a:bodyPr/>
          <a:lstStyle>
            <a:lvl1pPr>
              <a:defRPr>
                <a:latin typeface="Katsoulidis" panose="02000506040000020003" pitchFamily="50" charset="-95"/>
              </a:defRPr>
            </a:lvl1pPr>
          </a:lstStyle>
          <a:p>
            <a:r>
              <a:rPr lang="el-GR" dirty="0"/>
              <a:t>Νεκτάριος Βλαχάκης, χειμερινό εξάμηνο 2021/2022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ADEC4-D5D0-4348-ACB0-663E9F7024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980206" y="7065580"/>
            <a:ext cx="959466" cy="235196"/>
          </a:xfrm>
        </p:spPr>
        <p:txBody>
          <a:bodyPr/>
          <a:lstStyle>
            <a:lvl1pPr>
              <a:defRPr/>
            </a:lvl1pPr>
          </a:lstStyle>
          <a:p>
            <a:pPr lvl="0"/>
            <a:fld id="{8FD6A738-2787-47B6-8F47-4E23392C9621}" type="slidenum"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189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2A7E-13A5-409B-8207-CFACB35D87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9B31-2145-4E63-BFA3-EE17CEE42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673C9-96A7-44A3-8376-508432911D6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1D41D-7043-4A7D-B74D-2AF3AA4F42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18F65-37D7-4086-ACE4-2288BDED8B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58E9E-4859-4611-962B-82D194FB9E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9E85AC-5681-4D6C-8FAF-E44BBE7EFEA4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5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792-A80F-4154-8B3A-FCA5A778F9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66B02-1295-482D-AE87-D0C7801AEFF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el-GR"/>
            </a:lvl1pPr>
          </a:lstStyle>
          <a:p>
            <a:pPr lvl="0"/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17372-B19C-48A2-A30B-01D2935E3A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2171D-A3F5-42CA-AA2A-BA30A09FED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E363E-D58C-4881-886E-8FE98F8AAA7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B5AE-85FB-4A24-8EAF-52B1307E94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58B9E-1A88-41C6-9A44-077DEE01D839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89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E3FD71-DC81-467C-BB2C-31E301540E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6A32E-D2DA-4D9A-8123-75021752A2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76D4B-4337-45FC-9C3D-9AFAC70A18B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r>
              <a:rPr lang="el-GR"/>
              <a:t>Σεμινάριο Υποδοχής πρωτοετών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90281-1369-4813-8A88-6E61A3B422C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r>
              <a:rPr lang="el-GR"/>
              <a:t>Νεκτάριος Βλαχάκης, χειμερινό εξάμηνο 2021/2022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8EC50-D203-40F3-AD19-9BA5DE6E24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" pitchFamily="2"/>
                <a:cs typeface="Tahoma" pitchFamily="2"/>
              </a:defRPr>
            </a:lvl1pPr>
          </a:lstStyle>
          <a:p>
            <a:pPr lvl="0"/>
            <a:fld id="{E07185DD-E485-4E89-A1A2-AB2A236444A5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bservatory.phys.uoa.gr/" TargetMode="External"/><Relationship Id="rId7" Type="http://schemas.openxmlformats.org/officeDocument/2006/relationships/hyperlink" Target="https://www.facebook.com/SpaceCoffeeUo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astrofridaysmeetings/" TargetMode="External"/><Relationship Id="rId5" Type="http://schemas.openxmlformats.org/officeDocument/2006/relationships/hyperlink" Target="https://sites.google.com/view/astrouoaseminars" TargetMode="External"/><Relationship Id="rId4" Type="http://schemas.openxmlformats.org/officeDocument/2006/relationships/hyperlink" Target="http://www.phys.uoa.gr/seminari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.uoa.gr/propt-spoydes/odhgos-proptyxiakon-spoydon-2021-22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phys.uoa.g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.uoa.gr/propt-spoydes/odhgos-proptyxiakon-spoydon-2021-2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oa.gr/modules/document/index.php?course=PHYS280&amp;openDir=/603fc2d1ke9D/615acd5fxE4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233910-5E9A-4392-9A83-F11A476944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505617"/>
            <a:ext cx="10079998" cy="804397"/>
          </a:xfrm>
        </p:spPr>
        <p:txBody>
          <a:bodyPr/>
          <a:lstStyle/>
          <a:p>
            <a:pPr lvl="0"/>
            <a:r>
              <a:rPr lang="el-GR" sz="26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Τομέας Γ΄ – Αστροφυσικής, Αστρονομίας και Μηχανικής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808805-5B42-4DB4-B4B9-EB4E1D982C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2402" y="151708"/>
            <a:ext cx="8711025" cy="1801797"/>
          </a:xfrm>
        </p:spPr>
        <p:txBody>
          <a:bodyPr anchorCtr="0"/>
          <a:lstStyle/>
          <a:p>
            <a:pPr lvl="0" algn="l"/>
            <a:r>
              <a:rPr lang="el-GR" sz="2400" b="1" spc="40" dirty="0">
                <a:latin typeface="Bookman Old Style" panose="02050604050505020204" pitchFamily="18" charset="0"/>
              </a:rPr>
              <a:t>Εθνικό και Καποδιστριακό Πανεπιστήμιο Αθηνών  </a:t>
            </a:r>
            <a:br>
              <a:rPr lang="el-GR" sz="200" b="1" spc="40" dirty="0">
                <a:latin typeface="Bookman Old Style" panose="02050604050505020204" pitchFamily="18" charset="0"/>
              </a:rPr>
            </a:br>
            <a:br>
              <a:rPr lang="el-GR" sz="200" b="1" spc="40" dirty="0">
                <a:latin typeface="Bookman Old Style" panose="02050604050505020204" pitchFamily="18" charset="0"/>
              </a:rPr>
            </a:br>
            <a:br>
              <a:rPr lang="el-GR" sz="200" b="1" spc="40" dirty="0">
                <a:latin typeface="Bookman Old Style" panose="02050604050505020204" pitchFamily="18" charset="0"/>
              </a:rPr>
            </a:br>
            <a:br>
              <a:rPr lang="el-GR" sz="200" b="1" spc="40" dirty="0">
                <a:latin typeface="Bookman Old Style" panose="02050604050505020204" pitchFamily="18" charset="0"/>
              </a:rPr>
            </a:br>
            <a:r>
              <a:rPr lang="el-GR" sz="2000" b="1" spc="40" dirty="0">
                <a:latin typeface="Bookman Old Style" panose="02050604050505020204" pitchFamily="18" charset="0"/>
              </a:rPr>
              <a:t>ΣΧΟΛΗ ΘΕΤΙΚΩΝ ΕΠΙΣΤΗΜΩΝ</a:t>
            </a:r>
            <a:br>
              <a:rPr lang="el-GR" sz="2000" b="1" spc="40" dirty="0">
                <a:latin typeface="Bookman Old Style" panose="02050604050505020204" pitchFamily="18" charset="0"/>
              </a:rPr>
            </a:br>
            <a:r>
              <a:rPr lang="el-GR" sz="2000" b="1" spc="40" dirty="0">
                <a:latin typeface="Bookman Old Style" panose="02050604050505020204" pitchFamily="18" charset="0"/>
              </a:rPr>
              <a:t>ΤΜΗΜΑ ΦΥΣΙΚΗΣ</a:t>
            </a:r>
            <a:endParaRPr lang="el-GR" sz="2000" b="1" dirty="0">
              <a:latin typeface="Bookman Old Style" panose="02050604050505020204" pitchFamily="18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A39D93F-2119-48D9-B8A8-FF82DC7FDADA}"/>
              </a:ext>
            </a:extLst>
          </p:cNvPr>
          <p:cNvSpPr txBox="1">
            <a:spLocks/>
          </p:cNvSpPr>
          <p:nvPr/>
        </p:nvSpPr>
        <p:spPr>
          <a:xfrm>
            <a:off x="627" y="2355703"/>
            <a:ext cx="10079998" cy="11864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Θεοχάρης Αποστολάτος</a:t>
            </a:r>
          </a:p>
          <a:p>
            <a:r>
              <a:rPr lang="el-GR" sz="2600" i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Διευθυντής Τομέα Γ΄</a:t>
            </a:r>
            <a:endParaRPr lang="en-US" sz="2600" i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χειμερινό εξάμηνο 202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4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-202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5</a:t>
            </a:r>
            <a:endParaRPr lang="el-GR" sz="2000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77F619C-8380-4163-BBEA-B9E8F36A43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66"/>
          <a:stretch/>
        </p:blipFill>
        <p:spPr>
          <a:xfrm>
            <a:off x="332813" y="151708"/>
            <a:ext cx="972087" cy="1490976"/>
          </a:xfrm>
          <a:prstGeom prst="rect">
            <a:avLst/>
          </a:prstGeom>
        </p:spPr>
      </p:pic>
      <p:sp>
        <p:nvSpPr>
          <p:cNvPr id="19" name="Title 2">
            <a:extLst>
              <a:ext uri="{FF2B5EF4-FFF2-40B4-BE49-F238E27FC236}">
                <a16:creationId xmlns:a16="http://schemas.microsoft.com/office/drawing/2014/main" id="{05B2F97C-C75A-456E-BF6A-0F9067601034}"/>
              </a:ext>
            </a:extLst>
          </p:cNvPr>
          <p:cNvSpPr txBox="1">
            <a:spLocks/>
          </p:cNvSpPr>
          <p:nvPr/>
        </p:nvSpPr>
        <p:spPr>
          <a:xfrm>
            <a:off x="225287" y="3542132"/>
            <a:ext cx="9855338" cy="3796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   </a:t>
            </a:r>
            <a:r>
              <a:rPr lang="el-G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Σύνοψη:</a:t>
            </a:r>
            <a:endParaRPr lang="el-GR" sz="2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Καλωσόρισμα (γενικές οδηγίες)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Περιγραφή του Αντικειμένου του Τομέα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Ανθρώπινο δυναμικό Τομέα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Εγκαταστάσεις Τομέα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Μαθήματα γενικά και συναφή με </a:t>
            </a:r>
          </a:p>
          <a:p>
            <a:pPr algn="just"/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την κατεύθυνση Κ1 (Αστροφυσική)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Ερωτήσεις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-246221"/>
            <a:ext cx="9324263" cy="2339102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l-GR" sz="36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Γεροσταθοπούλειο</a:t>
            </a:r>
            <a:r>
              <a:rPr lang="el-GR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Πανεπιστημιακό Αστεροσκοπείο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856CFFAA-94E1-4A03-944E-4651FDB59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9" y="1398301"/>
            <a:ext cx="9056688" cy="5640093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59352765-A0DA-6829-DA2E-445940E41E69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308663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… ως την ώρα επιλογής κατεύθυνσης</a:t>
            </a:r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100739" y="1957026"/>
            <a:ext cx="9898337" cy="36843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Βραδιές κοινού (εκλαϊκευτικές ομιλίες + παρατήρηση με το </a:t>
            </a:r>
            <a:r>
              <a:rPr lang="el-GR" sz="2400" b="1" dirty="0" err="1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Γεροσταθοπούλειο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)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3"/>
              </a:rPr>
              <a:t>http://observatory.phys.uoa.gr/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Σεμινάρια Τμήματος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4"/>
              </a:rPr>
              <a:t>http://www.phys.uoa.gr/seminaria.html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Σεμινάρια Τομέα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5"/>
              </a:rPr>
              <a:t>https://sites.google.com/view/astrouoaseminars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Διάφορες συναντήσεις ομάδων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(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Θεωρητικής Αστροφυσικής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6"/>
              </a:rPr>
              <a:t>https://sites.google.com/site/astrofridaysmeetings/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, Διαστημικός Καφές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7"/>
              </a:rPr>
              <a:t>https://www.facebook.com/SpaceCoffeeUoA/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880B2E1-EE05-4E52-BF6B-3720F69FC305}"/>
              </a:ext>
            </a:extLst>
          </p:cNvPr>
          <p:cNvSpPr txBox="1">
            <a:spLocks/>
          </p:cNvSpPr>
          <p:nvPr/>
        </p:nvSpPr>
        <p:spPr>
          <a:xfrm>
            <a:off x="3146685" y="5302830"/>
            <a:ext cx="6973160" cy="19256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… αλλά κυρίως προετοιμασία μέσω κατανόησης των μαθημάτων Βασικής Φυσικής   </a:t>
            </a:r>
          </a:p>
          <a:p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(</a:t>
            </a:r>
            <a:r>
              <a:rPr lang="el-GR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αστροΦΥΣΙΚΗ</a:t>
            </a:r>
            <a:r>
              <a:rPr lang="el-G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E4D05EF-5B64-1997-96C2-4908B294C860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293116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52364" y="2104259"/>
            <a:ext cx="9484962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Οδηγός σπουδών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3"/>
              </a:rPr>
              <a:t>http://www.phys.uoa.gr/propt-spoydes/odhgos-proptyxiakon-spoydon-2021-22.html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  <a:p>
            <a:pPr algn="just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	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Κορμός (μαθηματικό και φυσικό υπόβαθρο)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Μαθήματα με περιεχόμενο γενικής φυσικής (Φυσική Ι, ΙΙ, Ι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I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Ι και Ι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V)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Βασικά εργαστήρια γενικής φυσικής (Φυσική Ι, ΙΙ,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I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ΙΙ και Ι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V)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Μαθήματα με μαθηματικό περιεχόμενο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(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Βασικές Μαθηματικές Μέθοδοι, Ανάλυση Ι και ΙΙ, Θεωρία Πιθανοτήτων, Συνήθεις Διαφορικές Εξισώσεις, Μαθηματικές Μέθοδοι Φυσικής Ι και ΙΙ)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Μαθήματα με πρακτικό προσανατολισμό (Υπολογιστές, Υπολογιστική Φυσική)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Μαθήματα Βασικής Φυσικής (Μηχανική Ι, Ηλεκτρομαγνητισμός Ι, Κβαντική Μηχανική Ι, Στατιστική Φυσική Ι, Ειδική Θεωρία Σχετικότητας)</a:t>
            </a:r>
            <a:endParaRPr lang="el-GR" sz="2000" b="1" dirty="0">
              <a:solidFill>
                <a:srgbClr val="FF0000"/>
              </a:solidFill>
              <a:latin typeface="Katsoulidis" panose="02000506040000020003" pitchFamily="50" charset="-95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5BA77DA-A2EA-5BD2-56EE-2CED10DBC52A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134F75-B62B-ED71-DC55-A86B1DA3D3FA}"/>
              </a:ext>
            </a:extLst>
          </p:cNvPr>
          <p:cNvSpPr txBox="1">
            <a:spLocks/>
          </p:cNvSpPr>
          <p:nvPr/>
        </p:nvSpPr>
        <p:spPr>
          <a:xfrm>
            <a:off x="503998" y="64183"/>
            <a:ext cx="932426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br>
              <a:rPr lang="el-GR" sz="4000" b="1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Mαθήματα συναφή με την  κατεύθυνση Αστροφυσική (Κ1)</a:t>
            </a:r>
            <a:b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1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52364" y="2104259"/>
            <a:ext cx="9484962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Για το πτυχίο χρειάζονται ακόμα:</a:t>
            </a:r>
          </a:p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3 μαθήματα επιλογής Κορμού (Βασικής Φυσικής) από τα ακόλουθα 5:</a:t>
            </a:r>
            <a:endParaRPr lang="el-GR" sz="2400" b="1" dirty="0">
              <a:solidFill>
                <a:srgbClr val="FF0000"/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Δυναμική των Ρευστών (υποχρεωτικό) – Δ ή ΣΤ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Μηχανική ΙΙ – Δ ή ΣΤ εξάμηνο</a:t>
            </a:r>
            <a:endParaRPr lang="el-GR" sz="2000" b="1" dirty="0">
              <a:solidFill>
                <a:srgbClr val="FF0000"/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Ηλεκτρομαγνητισμός ΙΙ (ισχυρή σύσταση) – ΣΤ εξάμηνο 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Κβαντική Μηχανική ΙΙ – ΣΤ εξάμηνο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Στατιστική Φυσική ΙΙ – ΣΤ εξάμηνο</a:t>
            </a:r>
            <a:r>
              <a:rPr lang="el-GR" sz="1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9E97BC6-0436-B836-4F0F-B0B29F4A1A69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28397F-A4AB-91BC-F225-D295472D087C}"/>
              </a:ext>
            </a:extLst>
          </p:cNvPr>
          <p:cNvSpPr txBox="1">
            <a:spLocks/>
          </p:cNvSpPr>
          <p:nvPr/>
        </p:nvSpPr>
        <p:spPr>
          <a:xfrm>
            <a:off x="503998" y="64183"/>
            <a:ext cx="932426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br>
              <a:rPr lang="el-GR" sz="4000" b="1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Mαθήματα συναφή με την  κατεύθυνση Αστροφυσική (Κ1)</a:t>
            </a:r>
            <a:b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97831" y="1786626"/>
            <a:ext cx="9484962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Για το πτυχίο χρειάζονται ακόμα:</a:t>
            </a:r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1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3 από τις 5 Εισαγωγές Κατευθύνσεων (συνοδεύονται από τα εργαστήριά τους):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Εισαγωγή στην Αστροφυσική (υποχρεωτικό) – Δ ή ΣΤ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Εισαγωγή στη Φυσική Ατμόσφαιρας – Δ ή ΣΤ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Εισαγωγή στην Πυρηνική Φυσική και στη Φυσική Στοιχειωδών                                                                 Σωματιδίων – ΣΤ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Εισαγωγή στη Φυσική Στερεάς Κατάστασης – ΣΤ εξάμηνο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Εισαγωγή στην Ηλεκτρονική Φυσική – ΣΤ εξάμηνο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860C88E-52F8-C078-1182-8E052E7895F4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5352F8-C608-0248-8BC4-7A3A8524427A}"/>
              </a:ext>
            </a:extLst>
          </p:cNvPr>
          <p:cNvSpPr txBox="1">
            <a:spLocks/>
          </p:cNvSpPr>
          <p:nvPr/>
        </p:nvSpPr>
        <p:spPr>
          <a:xfrm>
            <a:off x="503998" y="64183"/>
            <a:ext cx="932426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br>
              <a:rPr lang="el-GR" sz="4000" b="1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Mαθήματα συναφή με την  κατεύθυνση Αστροφυσική (Κ1)</a:t>
            </a:r>
            <a:b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52364" y="1882382"/>
            <a:ext cx="9209351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Για το πτυχίο χρειάζονται ακόμα:</a:t>
            </a:r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1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5 Μαθήματα κατευθύνσεων (3 υποχρεωτικά και 2 επιλογής)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Φυσική των Αστέρων (υποχρεωτικό)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Αστροφυσικά Ρευστά (υποχρεωτικό)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Εργαστήριο Κατεύθυνσης Αστροφυσικής (υποχρεωτικό)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Αστροφυσική Υψηλών Ενεργειών – Ζ εξάμηνο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Διαστημική και Ηλιακή Φυσική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Γενική Θεωρία της Σχετικότητας (μεταπτυχιακό που υπό προϋποθέσεις προσφέρεται και σε προπτυχιακούς) – Ζ εξάμηνο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Γαλαξίες – Η εξάμηνο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Τεχνικές Παρατήρησης και Επεξεργασίας Δεδομένων στην Αστροφυσική (μεταπτυχιακό που υπό προϋποθέσεις προσφέρεται και σε προπτυχιακούς) – Η εξάμηνο </a:t>
            </a:r>
            <a:endParaRPr lang="el-GR" sz="24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A8B74866-74B4-DDC3-1EBF-5A610C94781D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D2501D-8F9D-AA9B-6350-F16F4ED436C7}"/>
              </a:ext>
            </a:extLst>
          </p:cNvPr>
          <p:cNvSpPr txBox="1">
            <a:spLocks/>
          </p:cNvSpPr>
          <p:nvPr/>
        </p:nvSpPr>
        <p:spPr>
          <a:xfrm>
            <a:off x="503998" y="64183"/>
            <a:ext cx="932426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br>
              <a:rPr lang="el-GR" sz="4000" b="1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Mαθήματα συναφή με την  κατεύθυνση Αστροφυσική (Κ1)</a:t>
            </a:r>
            <a:br>
              <a:rPr lang="el-GR" sz="4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6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64183"/>
            <a:ext cx="9324263" cy="2462213"/>
          </a:xfrm>
        </p:spPr>
        <p:txBody>
          <a:bodyPr wrap="square">
            <a:spAutoFit/>
          </a:bodyPr>
          <a:lstStyle/>
          <a:p>
            <a:b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αθήματα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συναφή με την  κατεύθυνση Αστροφυσική (Κ1)</a:t>
            </a:r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252364" y="2104259"/>
            <a:ext cx="9484962" cy="49862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Για το πτυχίο χρειάζονται ακόμα:</a:t>
            </a:r>
          </a:p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3 ελεύθερες επιλογές (υπάρχουν μαθήματα ελεύθερης επιλογής, αλλά μπορεί να επιλεγεί και οποιοδήποτε άλλο)</a:t>
            </a:r>
          </a:p>
          <a:p>
            <a:pPr algn="just"/>
            <a:r>
              <a:rPr lang="el-GR" sz="1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FF0000"/>
                </a:solidFill>
                <a:latin typeface="Katsoulidis" panose="02000506040000020003" pitchFamily="50" charset="-95"/>
              </a:rPr>
              <a:t>Πτυχιακή εργασία</a:t>
            </a:r>
            <a:r>
              <a:rPr lang="en-US" sz="2400" b="1" dirty="0">
                <a:solidFill>
                  <a:srgbClr val="FF0000"/>
                </a:solidFill>
                <a:latin typeface="Katsoulidis" panose="02000506040000020003" pitchFamily="50" charset="-95"/>
              </a:rPr>
              <a:t> (</a:t>
            </a:r>
            <a:r>
              <a:rPr lang="el-GR" sz="2400" b="1" dirty="0">
                <a:solidFill>
                  <a:srgbClr val="FF0000"/>
                </a:solidFill>
                <a:latin typeface="Katsoulidis" panose="02000506040000020003" pitchFamily="50" charset="-95"/>
              </a:rPr>
              <a:t>βιβλιογραφική ανασκόπηση, περιγραφή του σκοπού, πείραμα ή υπολογισμοί, αποτελέσματα και ανάλυση) 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ή οι υπόλοιπες 2 εισαγωγές κατευθύνσεων</a:t>
            </a:r>
          </a:p>
          <a:p>
            <a:pPr algn="just"/>
            <a:endParaRPr lang="el-GR" sz="1000" b="1" dirty="0">
              <a:solidFill>
                <a:schemeClr val="accent5">
                  <a:lumMod val="50000"/>
                </a:schemeClr>
              </a:solidFill>
              <a:latin typeface="Katsoulidis" panose="02000506040000020003" pitchFamily="50" charset="-95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Προαιρετικά ερευνητική εργασία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4EBFDE29-9951-B750-E4CF-0608D03031E8}"/>
              </a:ext>
            </a:extLst>
          </p:cNvPr>
          <p:cNvSpPr txBox="1">
            <a:spLocks/>
          </p:cNvSpPr>
          <p:nvPr/>
        </p:nvSpPr>
        <p:spPr>
          <a:xfrm>
            <a:off x="5792549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40612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CE86AF8-1501-4A91-86DA-703C18C707A4}"/>
              </a:ext>
            </a:extLst>
          </p:cNvPr>
          <p:cNvSpPr txBox="1">
            <a:spLocks/>
          </p:cNvSpPr>
          <p:nvPr/>
        </p:nvSpPr>
        <p:spPr>
          <a:xfrm>
            <a:off x="179102" y="406201"/>
            <a:ext cx="4514883" cy="8925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  <a:t>μαθήματα ανά εξάμηνο                από τον οδηγό σπουδών</a:t>
            </a:r>
          </a:p>
          <a:p>
            <a:endParaRPr lang="el-GR" sz="1000" b="1" dirty="0">
              <a:solidFill>
                <a:schemeClr val="accent6">
                  <a:lumMod val="75000"/>
                </a:schemeClr>
              </a:solidFill>
              <a:latin typeface="Katsoulidis" panose="02000506040000020003" pitchFamily="50" charset="-95"/>
            </a:endParaRPr>
          </a:p>
        </p:txBody>
      </p:sp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242F725-F220-476D-AB8F-188930DCF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8" y="1285255"/>
            <a:ext cx="4725059" cy="586821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17F8415-3AE2-4BE3-A4E4-F755E1E4FD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75" y="94464"/>
            <a:ext cx="4734586" cy="7059010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56BAECA-5745-6D58-500E-85E50A07CA3A}"/>
              </a:ext>
            </a:extLst>
          </p:cNvPr>
          <p:cNvSpPr txBox="1">
            <a:spLocks/>
          </p:cNvSpPr>
          <p:nvPr/>
        </p:nvSpPr>
        <p:spPr>
          <a:xfrm>
            <a:off x="5836387" y="7204570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3875392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pic>
        <p:nvPicPr>
          <p:cNvPr id="4" name="Picture 3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3D21557D-4710-405A-B36D-B701532F8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8" y="222912"/>
            <a:ext cx="4744112" cy="6992326"/>
          </a:xfrm>
          <a:prstGeom prst="rect">
            <a:avLst/>
          </a:prstGeom>
        </p:spPr>
      </p:pic>
      <p:pic>
        <p:nvPicPr>
          <p:cNvPr id="9" name="Picture 8" descr="Table&#10;&#10;Description automatically generated with medium confidence">
            <a:extLst>
              <a:ext uri="{FF2B5EF4-FFF2-40B4-BE49-F238E27FC236}">
                <a16:creationId xmlns:a16="http://schemas.microsoft.com/office/drawing/2014/main" id="{0B7FEFA8-1A67-432D-8731-A41804377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54" y="222912"/>
            <a:ext cx="4706007" cy="6630325"/>
          </a:xfrm>
          <a:prstGeom prst="rect">
            <a:avLst/>
          </a:prstGeom>
        </p:spPr>
      </p:pic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02071E7E-BADA-56FC-577C-1F987B45EC22}"/>
              </a:ext>
            </a:extLst>
          </p:cNvPr>
          <p:cNvSpPr txBox="1">
            <a:spLocks/>
          </p:cNvSpPr>
          <p:nvPr/>
        </p:nvSpPr>
        <p:spPr>
          <a:xfrm>
            <a:off x="5892513" y="7076122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331282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6E4A-43FC-4A47-8C4E-5F5EF0EFC9B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5640149" y="7228468"/>
            <a:ext cx="4188112" cy="52128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Νεκτάριος Βλαχάκης – χειμερινό εξάμηνο 2021/2022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607801-1344-400A-825F-A9B871C21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72726"/>
              </p:ext>
            </p:extLst>
          </p:nvPr>
        </p:nvGraphicFramePr>
        <p:xfrm>
          <a:off x="121024" y="33615"/>
          <a:ext cx="9581241" cy="749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9829">
                  <a:extLst>
                    <a:ext uri="{9D8B030D-6E8A-4147-A177-3AD203B41FA5}">
                      <a16:colId xmlns:a16="http://schemas.microsoft.com/office/drawing/2014/main" val="4075863315"/>
                    </a:ext>
                  </a:extLst>
                </a:gridCol>
                <a:gridCol w="4875947">
                  <a:extLst>
                    <a:ext uri="{9D8B030D-6E8A-4147-A177-3AD203B41FA5}">
                      <a16:colId xmlns:a16="http://schemas.microsoft.com/office/drawing/2014/main" val="288455247"/>
                    </a:ext>
                  </a:extLst>
                </a:gridCol>
                <a:gridCol w="135465">
                  <a:extLst>
                    <a:ext uri="{9D8B030D-6E8A-4147-A177-3AD203B41FA5}">
                      <a16:colId xmlns:a16="http://schemas.microsoft.com/office/drawing/2014/main" val="49692771"/>
                    </a:ext>
                  </a:extLst>
                </a:gridCol>
              </a:tblGrid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Διαθέσιμα Χειμερινό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Διαθέσιμα Εαρινό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620333"/>
                  </a:ext>
                </a:extLst>
              </a:tr>
              <a:tr h="2675295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Φυσική Αστέρων – Ζ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Αστροφυσικά Ρευστά – Ζ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Εργαστήριο Κατεύθυνσης Αστροφυσικής – Ζ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Αστροφυσική Υψηλών Ενεργειών – Ζ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Διαστημική και Ηλιακή Φυσική</a:t>
                      </a:r>
                      <a:r>
                        <a:rPr lang="en-US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 </a:t>
                      </a:r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– Ζ  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Γενική Σχετικότητα (μεταπτυχιακό) – Ζ 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Εισαγωγή στην Αστροφυσική – Δ ή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στη Στερεά Κατάσταση –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στην Πυρηνική Φυσική –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στη Φυσική Ατμόσφαιρας – Δ ή ΣΤ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στην Ηλεκτρονική Φυσική – ΣΤ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Δυναμική των Ρευστών (κορμού) – Δ ή ΣΤ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Ηλεκτρομαγνητισμός ΙΙ (κορμού) –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Μηχανική ΙΙ (κορμού) – Δ ή ΣΤ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</a:endParaRP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Στατιστική Φυσική ΙΙ (κορμού) – ΣΤ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Κβαντομηχανική ΙΙ (κορμού) – ΣΤ</a:t>
                      </a:r>
                    </a:p>
                    <a:p>
                      <a:pPr algn="just"/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Γαλαξίες – Η</a:t>
                      </a:r>
                      <a:endParaRPr lang="en-US" sz="1500" b="1" kern="50" dirty="0">
                        <a:solidFill>
                          <a:schemeClr val="accent6"/>
                        </a:solidFill>
                        <a:effectLst/>
                        <a:latin typeface="Katsoulidis" panose="02000506040000020003" pitchFamily="50" charset="-95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Τεχνικές Παρατήρησης (μεταπτυχιακό)</a:t>
                      </a:r>
                      <a:r>
                        <a:rPr lang="en-US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 </a:t>
                      </a:r>
                      <a:r>
                        <a:rPr lang="el-GR" sz="1500" b="1" kern="50" dirty="0">
                          <a:solidFill>
                            <a:schemeClr val="accent6"/>
                          </a:solidFill>
                          <a:effectLst/>
                          <a:latin typeface="Katsoulidis" panose="02000506040000020003" pitchFamily="50" charset="-95"/>
                        </a:rPr>
                        <a:t>– Η</a:t>
                      </a: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13230"/>
                  </a:ext>
                </a:extLst>
              </a:tr>
              <a:tr h="233772">
                <a:tc rowSpan="11">
                  <a:txBody>
                    <a:bodyPr/>
                    <a:lstStyle/>
                    <a:p>
                      <a:pPr algn="just"/>
                      <a:r>
                        <a:rPr lang="el-GR" sz="8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4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n-US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</a:p>
                    <a:p>
                      <a:pPr algn="just"/>
                      <a:r>
                        <a:rPr lang="el-GR" sz="4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8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n-US" sz="800" b="1" kern="50" dirty="0">
                        <a:effectLst/>
                        <a:latin typeface="Katsoulidis" panose="02000506040000020003" pitchFamily="50" charset="-95"/>
                      </a:endParaRPr>
                    </a:p>
                    <a:p>
                      <a:pPr algn="just"/>
                      <a:endParaRPr lang="el-GR" sz="800" b="1" kern="50" dirty="0">
                        <a:effectLst/>
                        <a:latin typeface="Katsoulidis" panose="02000506040000020003" pitchFamily="50" charset="-95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8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8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804658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Δ εξάμηνο – 2 ελεύθερες θέσεις (από 5)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210677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B85848"/>
                          </a:solidFill>
                          <a:effectLst/>
                          <a:latin typeface="Katsoulidis" panose="02000506040000020003" pitchFamily="50" charset="-95"/>
                        </a:rPr>
                        <a:t>Εισαγωγή στην Αστροφυσική</a:t>
                      </a:r>
                      <a:endParaRPr lang="el-GR" sz="1500" b="1" kern="50" dirty="0">
                        <a:solidFill>
                          <a:srgbClr val="B85848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159882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B85848"/>
                          </a:solidFill>
                          <a:effectLst/>
                          <a:latin typeface="Katsoulidis" panose="02000506040000020003" pitchFamily="50" charset="-95"/>
                        </a:rPr>
                        <a:t>Δυναμική των Ρευστών</a:t>
                      </a:r>
                      <a:endParaRPr lang="el-GR" sz="1500" b="1" kern="50" dirty="0">
                        <a:solidFill>
                          <a:srgbClr val="B85848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98159"/>
                  </a:ext>
                </a:extLst>
              </a:tr>
              <a:tr h="158980">
                <a:tc vMerge="1">
                  <a:txBody>
                    <a:bodyPr/>
                    <a:lstStyle/>
                    <a:p>
                      <a:pPr algn="just"/>
                      <a:r>
                        <a:rPr lang="el-GR" sz="4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/>
                      <a:endParaRPr lang="el-GR" sz="4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4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680615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n-US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ΣΤ εξάμηνο – 4 ελεύθερες θέσεις (από 4)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87611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Ηλεκτρομαγνητισμός ΙΙ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088720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Katsoulidis" panose="02000506040000020003" pitchFamily="50" charset="-95"/>
                        </a:rPr>
                        <a:t>Μηχανική ΙΙ</a:t>
                      </a:r>
                      <a:endParaRPr lang="el-GR" sz="1500" b="1" kern="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92833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Katsoulidis" panose="02000506040000020003" pitchFamily="50" charset="-95"/>
                        </a:rPr>
                        <a:t>Εισαγωγή άλλης κατεύθυνσης</a:t>
                      </a:r>
                      <a:endParaRPr lang="el-GR" sz="1500" b="1" kern="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402743"/>
                  </a:ext>
                </a:extLst>
              </a:tr>
              <a:tr h="264522">
                <a:tc vMerge="1">
                  <a:txBody>
                    <a:bodyPr/>
                    <a:lstStyle/>
                    <a:p>
                      <a:pPr algn="just"/>
                      <a:r>
                        <a:rPr lang="el-GR" sz="15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15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Εισαγωγή άλλης κατεύθυνσης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73616"/>
                  </a:ext>
                </a:extLst>
              </a:tr>
              <a:tr h="158980">
                <a:tc vMerge="1">
                  <a:txBody>
                    <a:bodyPr/>
                    <a:lstStyle/>
                    <a:p>
                      <a:pPr algn="just"/>
                      <a:r>
                        <a:rPr lang="el-GR" sz="4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400" b="1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400" kern="50" dirty="0">
                          <a:effectLst/>
                          <a:latin typeface="Katsoulidis" panose="02000506040000020003" pitchFamily="50" charset="-95"/>
                        </a:rPr>
                        <a:t> </a:t>
                      </a:r>
                      <a:endParaRPr lang="el-GR" sz="400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520687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Ζ εξάμηνο – 5 ελεύθερες θέσεις (από 5)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Η εξάμηνο – 5 ελεύθερες θέσεις (από 5)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555749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Φυσική Αστέρων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Επιλογή κατεύθυνσης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537112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Αστροφυσικά Ρευστά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Ελεύθερη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01089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solidFill>
                            <a:srgbClr val="FF0000"/>
                          </a:solidFill>
                          <a:effectLst/>
                          <a:latin typeface="Katsoulidis" panose="02000506040000020003" pitchFamily="50" charset="-95"/>
                        </a:rPr>
                        <a:t>Εργαστήριο Κατεύθυνσης Αστροφυσικής</a:t>
                      </a:r>
                      <a:endParaRPr lang="el-GR" sz="1500" b="1" kern="50" dirty="0">
                        <a:solidFill>
                          <a:srgbClr val="FF0000"/>
                        </a:solidFill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Ελεύθερη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40747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Επιλογή κατεύθυνσης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Ελεύθερη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071585"/>
                  </a:ext>
                </a:extLst>
              </a:tr>
              <a:tr h="264522">
                <a:tc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Πτυχιακή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l-GR" sz="1500" b="1" kern="50" dirty="0">
                          <a:effectLst/>
                          <a:latin typeface="Katsoulidis" panose="02000506040000020003" pitchFamily="50" charset="-95"/>
                        </a:rPr>
                        <a:t>Πτυχιακή</a:t>
                      </a:r>
                      <a:endParaRPr lang="el-GR" sz="1500" b="1" kern="50" dirty="0">
                        <a:effectLst/>
                        <a:latin typeface="Katsoulidis" panose="02000506040000020003" pitchFamily="50" charset="-95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23657" marR="23657" marT="23657" marB="23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1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7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2956" y="-18555"/>
            <a:ext cx="9425305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el-GR" sz="40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καλωσόρισμα – γενικές οδηγίες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6E4A-43FC-4A47-8C4E-5F5EF0EFC9BF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5640149" y="7228468"/>
            <a:ext cx="4188112" cy="52128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</a:t>
            </a:r>
            <a:r>
              <a:rPr lang="en-US" dirty="0">
                <a:latin typeface="Bookman Old Style" panose="02050604050505020204" pitchFamily="18" charset="0"/>
              </a:rPr>
              <a:t>4</a:t>
            </a:r>
            <a:r>
              <a:rPr lang="el-GR" dirty="0">
                <a:latin typeface="Bookman Old Style" panose="02050604050505020204" pitchFamily="18" charset="0"/>
              </a:rPr>
              <a:t>-202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el-GR" dirty="0">
              <a:latin typeface="Bookman Old Style" panose="02050604050505020204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402956" y="1289785"/>
            <a:ext cx="9425305" cy="57366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l"/>
            <a:r>
              <a:rPr lang="el-GR" sz="18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…από την ιστοσελίδα του τμήματος:</a:t>
            </a:r>
          </a:p>
          <a:p>
            <a:endParaRPr lang="el-GR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el-GR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ΒΑΣΙΚΕΣ ΣΠΟΥΔΕΣ ΣΤΟ ΤΜΗΜΑ ΦΥΣΙΚΗΣ</a:t>
            </a:r>
          </a:p>
          <a:p>
            <a:endParaRPr lang="el-GR" sz="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Οι σπουδές στη φυσική σήμερα, περισσότερο από κάθε άλλη εποχή, πρέπει να αποσκοπούν τόσο στην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απόκτηση γνώσεων 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και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την εμπέδωση βασικών εννοιών και αρχών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όσο και στην ανάδειξη της σημασίας τους στην κατανόηση μιας ταχέως εξελισσόμενης επιστήμης, όπου η επιστημονική εξειδίκευση </a:t>
            </a:r>
            <a:r>
              <a:rPr lang="el-GR" sz="1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αλληλοσυμπλέκεται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συνεχώς με τη διαθεματικότητα νέων επιστημονικών αντικειμένων.</a:t>
            </a:r>
          </a:p>
          <a:p>
            <a:pPr algn="just"/>
            <a:endParaRPr lang="el-GR" sz="800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  <a:p>
            <a:pPr algn="just"/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Το νέο πρόγραμμα σπουδών του Τμήματος Φυσικής, που εφαρμόζεται από το ακαδημαϊκό έτος 2021-2022, είναι αποτέλεσμα αναμόρφωσης και εκσυγχρονισμού προηγούμενων προγραμμάτων. Αποσκοπεί, όπως επιβάλλεται σε ένα διεθνώς καταξιωμένο Τμήμα, στην άρτια εκπαίδευση των φοιτητών, έτσι ώστε οι νέοι πτυχιούχοι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να συνεχίσουν να διακρίνονται για την πολύπλευρη και ουσιαστική επιστημονική κατάρτισή τους 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στο αντικείμενο της φυσικής,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της πιο σημαντικής βασικής επιστήμης της σύγχρονης εποχής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Και είναι η φυσική βασική επιστήμη, όχι μόνο λόγω του ιδιαίτερου επιστημονικού της βάρους και αυτής </a:t>
            </a:r>
            <a:r>
              <a:rPr lang="el-GR" sz="1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καθεαυτής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της σημασίας και της συμβολής της στην εξέλιξη των Θετικών Επιστημών και της σύγχρονης τεχνολογίας, αλλά και διότι, ακριβώς λόγω αυτών των χαρακτηριστικών της, </a:t>
            </a:r>
            <a:r>
              <a:rPr lang="el-GR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μπορεί να αποτελέσει υπόβαθρο άλλων επιστημονικών αναζητήσεων και τομέων επαγγελματικής σταδιοδρομίας στο μέλλον</a:t>
            </a:r>
            <a:r>
              <a:rPr lang="el-GR" sz="1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4814" y="3389586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br>
              <a:rPr lang="el-GR" sz="4000" b="1" dirty="0">
                <a:solidFill>
                  <a:schemeClr val="accent6">
                    <a:lumMod val="75000"/>
                  </a:schemeClr>
                </a:solidFill>
                <a:latin typeface="Katsoulidis" panose="02000506040000020003" pitchFamily="50" charset="-95"/>
              </a:rPr>
            </a:br>
            <a:endParaRPr lang="el-GR" sz="4000" b="1" dirty="0">
              <a:solidFill>
                <a:schemeClr val="accent6">
                  <a:lumMod val="75000"/>
                </a:schemeClr>
              </a:solidFill>
              <a:latin typeface="Katsoulidis" panose="02000506040000020003" pitchFamily="50" charset="-95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378181" y="726719"/>
            <a:ext cx="9324262" cy="55056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ευχαριστώ </a:t>
            </a:r>
          </a:p>
          <a:p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για την προσοχή σας</a:t>
            </a:r>
          </a:p>
          <a:p>
            <a:endParaRPr lang="el-GR" sz="28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el-GR" sz="28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καλή αρχή και ευχές για </a:t>
            </a:r>
            <a:b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μια όμορφη και συναρπαστική διαδρομή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el-GR" sz="28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που θα σας γεμίσει με απαντήσεις)</a:t>
            </a:r>
          </a:p>
          <a:p>
            <a:endParaRPr lang="el-GR" sz="2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endParaRPr lang="el-GR" sz="28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0038611-ECAE-48FE-83A6-DA5E7214D5A8}"/>
              </a:ext>
            </a:extLst>
          </p:cNvPr>
          <p:cNvSpPr txBox="1">
            <a:spLocks/>
          </p:cNvSpPr>
          <p:nvPr/>
        </p:nvSpPr>
        <p:spPr>
          <a:xfrm>
            <a:off x="2467802" y="6199322"/>
            <a:ext cx="7810245" cy="884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ιστοσελίδα τομέα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  <a:hlinkClick r:id="rId3"/>
              </a:rPr>
              <a:t>http://astro.phys.uoa.gr/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Katsoulidis" panose="02000506040000020003" pitchFamily="50" charset="-95"/>
              </a:rPr>
              <a:t> 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B2B014D-4269-52D0-7316-F38604220570}"/>
              </a:ext>
            </a:extLst>
          </p:cNvPr>
          <p:cNvSpPr txBox="1">
            <a:spLocks/>
          </p:cNvSpPr>
          <p:nvPr/>
        </p:nvSpPr>
        <p:spPr>
          <a:xfrm>
            <a:off x="5892513" y="6967827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E131C-287A-7E1C-4D90-7E6891D89E63}"/>
              </a:ext>
            </a:extLst>
          </p:cNvPr>
          <p:cNvSpPr txBox="1"/>
          <p:nvPr/>
        </p:nvSpPr>
        <p:spPr>
          <a:xfrm>
            <a:off x="5336945" y="4647493"/>
            <a:ext cx="4058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περισσότερα ερωτήματα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7D3FAEDE-7F4B-86B2-9D63-DC1063097559}"/>
              </a:ext>
            </a:extLst>
          </p:cNvPr>
          <p:cNvCxnSpPr/>
          <p:nvPr/>
        </p:nvCxnSpPr>
        <p:spPr>
          <a:xfrm>
            <a:off x="6064624" y="4142487"/>
            <a:ext cx="2138082" cy="4160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EDB82952-8840-7FB5-BCED-916D78CE9E15}"/>
              </a:ext>
            </a:extLst>
          </p:cNvPr>
          <p:cNvCxnSpPr>
            <a:cxnSpLocks/>
          </p:cNvCxnSpPr>
          <p:nvPr/>
        </p:nvCxnSpPr>
        <p:spPr>
          <a:xfrm flipV="1">
            <a:off x="6145306" y="4142487"/>
            <a:ext cx="2057400" cy="5050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3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καλωσόρισμα – γενικές κατευθύνσεις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631042" y="3338344"/>
            <a:ext cx="8818537" cy="3382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Εκμεταλλευτείτε ότι σας δίνεται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Να είστε απαιτητικοί – πρώτα απ’ όλα από τον εαυτό σας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Μάθετε να διαβάζετε/σκέφτεστε σαν Φυσικοί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Διαχειριστείτε σοφά την ελευθερία σας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Ακολουθείτε το πρόγραμμα σπουδών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Καταγράψτε προβλήματα – βοηθήστε να λυθούν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Αλληλεπιδράτε, συμμετέχετε στη ζωή του Τμήματος, </a:t>
            </a:r>
          </a:p>
          <a:p>
            <a:pPr algn="just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είναι πια το δεύτερο σπίτι σας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084C100D-7B01-474C-9896-7D4FDF0F6877}"/>
              </a:ext>
            </a:extLst>
          </p:cNvPr>
          <p:cNvSpPr txBox="1">
            <a:spLocks/>
          </p:cNvSpPr>
          <p:nvPr/>
        </p:nvSpPr>
        <p:spPr>
          <a:xfrm>
            <a:off x="838802" y="1495586"/>
            <a:ext cx="8818538" cy="171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1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Δείτε επίσης από τον οδηγό σπουδών </a:t>
            </a:r>
            <a:r>
              <a:rPr lang="en-US" sz="1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hlinkClick r:id="rId3"/>
              </a:rPr>
              <a:t>http://www.phys.uoa.gr/propt-spoydes/odhgos-proptyxiakon-spoydon-2021-22.html</a:t>
            </a:r>
            <a:r>
              <a:rPr lang="el-GR" sz="1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 το μέρος της </a:t>
            </a:r>
            <a:r>
              <a:rPr lang="el-GR" sz="18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§4.1 για τους εκπαιδευτικούς στόχους και τις επαγγελματικές προοπτικές.</a:t>
            </a:r>
          </a:p>
          <a:p>
            <a:pPr algn="just"/>
            <a:endParaRPr lang="el-GR" sz="18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just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Προσδοκώμενο αποτέλεσμα η/ο απόφοιτη/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ος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  <a:p>
            <a:pPr algn="just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να έχει μάθει να σκέφτεται.</a:t>
            </a:r>
            <a:endParaRPr lang="el-GR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2A932C1-A8E3-E1C4-CF79-6D10CCB754AC}"/>
              </a:ext>
            </a:extLst>
          </p:cNvPr>
          <p:cNvSpPr txBox="1">
            <a:spLocks/>
          </p:cNvSpPr>
          <p:nvPr/>
        </p:nvSpPr>
        <p:spPr>
          <a:xfrm>
            <a:off x="5821425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</a:t>
            </a:r>
            <a:r>
              <a:rPr lang="en-US" dirty="0">
                <a:latin typeface="Bookman Old Style" panose="02050604050505020204" pitchFamily="18" charset="0"/>
              </a:rPr>
              <a:t>4</a:t>
            </a:r>
            <a:r>
              <a:rPr lang="el-GR" dirty="0">
                <a:latin typeface="Bookman Old Style" panose="02050604050505020204" pitchFamily="18" charset="0"/>
              </a:rPr>
              <a:t>-202</a:t>
            </a:r>
            <a:r>
              <a:rPr lang="en-US" dirty="0">
                <a:latin typeface="Bookman Old Style" panose="02050604050505020204" pitchFamily="18" charset="0"/>
              </a:rPr>
              <a:t>5</a:t>
            </a:r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2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alaxy in space&#10;&#10;Description automatically generated with medium confidence">
            <a:extLst>
              <a:ext uri="{FF2B5EF4-FFF2-40B4-BE49-F238E27FC236}">
                <a16:creationId xmlns:a16="http://schemas.microsoft.com/office/drawing/2014/main" id="{AA56C81F-BE8C-4273-A934-DA45E5A6D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13" y="3769379"/>
            <a:ext cx="2906821" cy="2399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184666"/>
            <a:ext cx="9324263" cy="1477328"/>
          </a:xfrm>
        </p:spPr>
        <p:txBody>
          <a:bodyPr wrap="square">
            <a:spAutoFit/>
          </a:bodyPr>
          <a:lstStyle/>
          <a:p>
            <a:br>
              <a:rPr lang="el-GR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A</a:t>
            </a:r>
            <a:r>
              <a:rPr lang="el-GR" sz="3200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ντικείμενο</a:t>
            </a:r>
            <a:r>
              <a:rPr lang="el-GR" sz="3200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 του Τομέα</a:t>
            </a:r>
            <a:br>
              <a:rPr lang="el-G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99964" y="7066817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40736D6-9BBE-4001-B0C2-3D8C9BD19A42}"/>
              </a:ext>
            </a:extLst>
          </p:cNvPr>
          <p:cNvSpPr txBox="1">
            <a:spLocks/>
          </p:cNvSpPr>
          <p:nvPr/>
        </p:nvSpPr>
        <p:spPr>
          <a:xfrm>
            <a:off x="0" y="1170678"/>
            <a:ext cx="10079998" cy="654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Από τη </a:t>
            </a:r>
            <a:r>
              <a:rPr lang="el-G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μαγνητόσφαιρα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της Γης έως το πολύ μακρινό Σύμπαν</a:t>
            </a:r>
          </a:p>
        </p:txBody>
      </p:sp>
      <p:pic>
        <p:nvPicPr>
          <p:cNvPr id="9" name="Picture 8" descr="Diagram, radar chart&#10;&#10;Description automatically generated">
            <a:extLst>
              <a:ext uri="{FF2B5EF4-FFF2-40B4-BE49-F238E27FC236}">
                <a16:creationId xmlns:a16="http://schemas.microsoft.com/office/drawing/2014/main" id="{FEAF03E0-CE33-4F0B-BD95-DA83C8D07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77" y="1694280"/>
            <a:ext cx="3822239" cy="223454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87A110-6065-4FDA-8C9B-09A9B5378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280"/>
            <a:ext cx="3737489" cy="2234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2487CC-05B3-4DBF-9502-5BF99060DCE7}"/>
              </a:ext>
            </a:extLst>
          </p:cNvPr>
          <p:cNvSpPr txBox="1"/>
          <p:nvPr/>
        </p:nvSpPr>
        <p:spPr>
          <a:xfrm>
            <a:off x="3738439" y="3699800"/>
            <a:ext cx="1185622" cy="200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Krimigis</a:t>
            </a:r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et al 2019</a:t>
            </a:r>
            <a:endParaRPr lang="el-G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9" name="Picture 18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DAACC5E9-4232-4E9D-9F61-F308D6FAA7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40" y="1694281"/>
            <a:ext cx="2935486" cy="29354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0D50E1-360E-4D61-B356-1D0E4E4CDAD5}"/>
              </a:ext>
            </a:extLst>
          </p:cNvPr>
          <p:cNvSpPr txBox="1"/>
          <p:nvPr/>
        </p:nvSpPr>
        <p:spPr>
          <a:xfrm>
            <a:off x="9592566" y="4419435"/>
            <a:ext cx="487432" cy="200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HST</a:t>
            </a:r>
            <a:endParaRPr lang="el-G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57633C-EA3C-434C-A2CA-CF31A5ACFC77}"/>
              </a:ext>
            </a:extLst>
          </p:cNvPr>
          <p:cNvSpPr txBox="1"/>
          <p:nvPr/>
        </p:nvSpPr>
        <p:spPr>
          <a:xfrm>
            <a:off x="0" y="5766593"/>
            <a:ext cx="145256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Hubble Heritage Team (AURA/</a:t>
            </a:r>
            <a:r>
              <a:rPr lang="en-US" sz="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STScI</a:t>
            </a:r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/NASA)</a:t>
            </a:r>
            <a:endParaRPr lang="el-G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6" name="Picture 25" descr="A group of stars in space&#10;&#10;Description automatically generated with low confidence">
            <a:extLst>
              <a:ext uri="{FF2B5EF4-FFF2-40B4-BE49-F238E27FC236}">
                <a16:creationId xmlns:a16="http://schemas.microsoft.com/office/drawing/2014/main" id="{F5DDE036-AC5C-402C-980A-8481688222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34" y="3926382"/>
            <a:ext cx="2544095" cy="23751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595667-1E4F-4DB2-9367-F49AE42121F0}"/>
              </a:ext>
            </a:extLst>
          </p:cNvPr>
          <p:cNvSpPr txBox="1"/>
          <p:nvPr/>
        </p:nvSpPr>
        <p:spPr>
          <a:xfrm>
            <a:off x="2558426" y="6297283"/>
            <a:ext cx="275914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NASA, ESA, R. Ellis (Caltech), and the HUDF 2012 Team</a:t>
            </a:r>
            <a:endParaRPr lang="el-GR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9" name="Picture 2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31DF7A-5872-4CF6-BA0F-673769554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129" y="3920838"/>
            <a:ext cx="3822239" cy="2689058"/>
          </a:xfrm>
          <a:prstGeom prst="rect">
            <a:avLst/>
          </a:prstGeom>
        </p:spPr>
      </p:pic>
      <p:pic>
        <p:nvPicPr>
          <p:cNvPr id="31" name="Picture 30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EBAD8AF-97D8-4A81-95B8-21F9983506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236" y="5686504"/>
            <a:ext cx="1320752" cy="1110330"/>
          </a:xfrm>
          <a:prstGeom prst="rect">
            <a:avLst/>
          </a:prstGeom>
        </p:spPr>
      </p:pic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05591ACA-F49B-4725-8579-3F378881DE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13" y="4645304"/>
            <a:ext cx="1874612" cy="937306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0AD0EB9-68A8-E2A5-C5AE-5379CF7CEE44}"/>
              </a:ext>
            </a:extLst>
          </p:cNvPr>
          <p:cNvSpPr txBox="1">
            <a:spLocks/>
          </p:cNvSpPr>
          <p:nvPr/>
        </p:nvSpPr>
        <p:spPr>
          <a:xfrm>
            <a:off x="5792549" y="7066817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184546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ντικείμενο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του Τομέα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172378" y="6061777"/>
            <a:ext cx="8794953" cy="654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000" i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…περισσότερα στο σεμινάριο του 2ου έτους…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40736D6-9BBE-4001-B0C2-3D8C9BD19A42}"/>
              </a:ext>
            </a:extLst>
          </p:cNvPr>
          <p:cNvSpPr txBox="1">
            <a:spLocks/>
          </p:cNvSpPr>
          <p:nvPr/>
        </p:nvSpPr>
        <p:spPr>
          <a:xfrm>
            <a:off x="553965" y="1936945"/>
            <a:ext cx="9224328" cy="28678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l-G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Ο φυσικός κόσμος πέραν της γήινης κλίμακας</a:t>
            </a:r>
          </a:p>
          <a:p>
            <a:pPr algn="just"/>
            <a:endParaRPr lang="el-GR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/>
            <a:r>
              <a:rPr lang="el-G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Υλικό από την «Εισαγωγή στην Αστροφυσική» </a:t>
            </a:r>
          </a:p>
          <a:p>
            <a:pPr algn="just"/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Διαφάνειες Μαρίας Πετροπούλου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Intro_Part1.pdf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και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Intro_Part2.pdf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από </a:t>
            </a:r>
          </a:p>
          <a:p>
            <a:pPr algn="just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https://eclass.uoa.gr/modules/document/index.php?course=PHYS280&amp;openDir=/603fc2d1ke9D/615acd5fxE4g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BF692009-7F70-165C-A011-EB510240911E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247578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νθρώπινο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δυναμικό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C5AE216-B2E1-4379-878D-7AD696E382B4}"/>
              </a:ext>
            </a:extLst>
          </p:cNvPr>
          <p:cNvSpPr txBox="1">
            <a:spLocks/>
          </p:cNvSpPr>
          <p:nvPr/>
        </p:nvSpPr>
        <p:spPr>
          <a:xfrm>
            <a:off x="172378" y="1270862"/>
            <a:ext cx="9808530" cy="47341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μέλη Δ.Ε.Π.</a:t>
            </a:r>
          </a:p>
          <a:p>
            <a:pPr algn="just"/>
            <a:endParaRPr lang="el-GR" sz="1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Θεοχάρης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Αποστολάτος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(Καθηγητής «Μηχανική»)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Νεκτάριος Βλαχάκης (Καθηγητής «Θεωρητική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Κοσμάς Γαζέας (Λέκτορας «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Παρατηρησιακή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Ιωάννης Δαγκλής (Καθηγητής «Διαστημική 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Καλλιόπη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Δασύρα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(Επίκουρη Καθηγήτρια «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Παρατηρησιακή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Στυλιανός Καζαντζίδης (Επίκουρος Καθηγητής «Θεωρητική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Μαρία Πετροπούλου (Επίκουρη Καθηγήτρια «Θεωρητική Αστροφυσική»)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Δέσποινα Χατζηδημητρίου (Καθηγήτρια «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Παρατηρησιακή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Αστροφυσική»)</a:t>
            </a:r>
          </a:p>
          <a:p>
            <a:pPr algn="just"/>
            <a:endParaRPr lang="el-GR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/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γραμματέας</a:t>
            </a:r>
          </a:p>
          <a:p>
            <a:pPr algn="just"/>
            <a:endParaRPr lang="el-GR" sz="1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Σοφία Ζαρμπούτη (Ε.Τ.Ε.Π.)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97E5AE2-1E37-4EA4-85C7-8EEFE73925E2}"/>
              </a:ext>
            </a:extLst>
          </p:cNvPr>
          <p:cNvSpPr txBox="1">
            <a:spLocks/>
          </p:cNvSpPr>
          <p:nvPr/>
        </p:nvSpPr>
        <p:spPr>
          <a:xfrm>
            <a:off x="172378" y="6204894"/>
            <a:ext cx="9655883" cy="654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περισσότερα για την έρευνα κάθε μέλους στο σεμινάριο του 2ου έτους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E15368B-2D54-3C92-A50B-C0F4B3E933A9}"/>
              </a:ext>
            </a:extLst>
          </p:cNvPr>
          <p:cNvSpPr txBox="1">
            <a:spLocks/>
          </p:cNvSpPr>
          <p:nvPr/>
        </p:nvSpPr>
        <p:spPr>
          <a:xfrm>
            <a:off x="5892513" y="7015236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380230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EFF121D-A303-4BC6-96C3-5CA56F717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67" y="933885"/>
            <a:ext cx="5989190" cy="474085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639" y="-568522"/>
            <a:ext cx="9355756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γκαταστάσεις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C9BC625-0D2B-4B59-A560-95F3D0967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001"/>
            <a:ext cx="5989191" cy="474085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DA1099-6255-4274-A919-2A4F48502017}"/>
              </a:ext>
            </a:extLst>
          </p:cNvPr>
          <p:cNvSpPr/>
          <p:nvPr/>
        </p:nvSpPr>
        <p:spPr>
          <a:xfrm>
            <a:off x="1303669" y="2243719"/>
            <a:ext cx="3570890" cy="649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75CE0A-9414-4BC9-9EC7-4C5D8BE51627}"/>
              </a:ext>
            </a:extLst>
          </p:cNvPr>
          <p:cNvSpPr txBox="1"/>
          <p:nvPr/>
        </p:nvSpPr>
        <p:spPr>
          <a:xfrm>
            <a:off x="345695" y="2934982"/>
            <a:ext cx="243988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3</a:t>
            </a:r>
            <a:r>
              <a:rPr lang="el-GR" b="1" baseline="30000" dirty="0">
                <a:solidFill>
                  <a:srgbClr val="FF0000"/>
                </a:solidFill>
              </a:rPr>
              <a:t>ος</a:t>
            </a:r>
            <a:r>
              <a:rPr lang="el-GR" b="1" dirty="0">
                <a:solidFill>
                  <a:srgbClr val="FF0000"/>
                </a:solidFill>
              </a:rPr>
              <a:t> όροφος (γραφεία)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84E75-5C72-481E-8912-6504EEBA602B}"/>
              </a:ext>
            </a:extLst>
          </p:cNvPr>
          <p:cNvSpPr txBox="1"/>
          <p:nvPr/>
        </p:nvSpPr>
        <p:spPr>
          <a:xfrm>
            <a:off x="5732473" y="3114585"/>
            <a:ext cx="269022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2</a:t>
            </a:r>
            <a:r>
              <a:rPr lang="el-GR" b="1" baseline="30000" dirty="0">
                <a:solidFill>
                  <a:srgbClr val="FF0000"/>
                </a:solidFill>
              </a:rPr>
              <a:t>ος</a:t>
            </a:r>
            <a:r>
              <a:rPr lang="el-GR" b="1" dirty="0">
                <a:solidFill>
                  <a:srgbClr val="FF0000"/>
                </a:solidFill>
              </a:rPr>
              <a:t> όροφος (εργαστήρια)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184166-39D2-4064-9693-2F96602ECC13}"/>
              </a:ext>
            </a:extLst>
          </p:cNvPr>
          <p:cNvSpPr/>
          <p:nvPr/>
        </p:nvSpPr>
        <p:spPr>
          <a:xfrm>
            <a:off x="6648370" y="2429488"/>
            <a:ext cx="740980" cy="649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28938425-0D63-1C07-04A5-0D20D2FD3379}"/>
              </a:ext>
            </a:extLst>
          </p:cNvPr>
          <p:cNvSpPr txBox="1">
            <a:spLocks/>
          </p:cNvSpPr>
          <p:nvPr/>
        </p:nvSpPr>
        <p:spPr>
          <a:xfrm>
            <a:off x="5892513" y="7010473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A829149-03B7-4804-B50F-6DF656298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08" y="4035305"/>
            <a:ext cx="4581008" cy="256775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732A43-D9F6-44A1-9F03-F29E14EB33F1}"/>
              </a:ext>
            </a:extLst>
          </p:cNvPr>
          <p:cNvSpPr/>
          <p:nvPr/>
        </p:nvSpPr>
        <p:spPr>
          <a:xfrm>
            <a:off x="5406496" y="4196464"/>
            <a:ext cx="740980" cy="5477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noFill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7EFFB5-87C2-428B-AE3A-A126F4E22B7B}"/>
              </a:ext>
            </a:extLst>
          </p:cNvPr>
          <p:cNvSpPr txBox="1"/>
          <p:nvPr/>
        </p:nvSpPr>
        <p:spPr>
          <a:xfrm>
            <a:off x="4211970" y="4768750"/>
            <a:ext cx="3130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l-GR" b="1" baseline="30000" dirty="0" err="1">
                <a:solidFill>
                  <a:srgbClr val="FF0000"/>
                </a:solidFill>
              </a:rPr>
              <a:t>ος</a:t>
            </a:r>
            <a:r>
              <a:rPr lang="el-GR" b="1" dirty="0">
                <a:solidFill>
                  <a:srgbClr val="FF0000"/>
                </a:solidFill>
              </a:rPr>
              <a:t> όροφος (αστεροσκοπείο)</a:t>
            </a:r>
          </a:p>
        </p:txBody>
      </p:sp>
    </p:spTree>
    <p:extLst>
      <p:ext uri="{BB962C8B-B14F-4D97-AF65-F5344CB8AC3E}">
        <p14:creationId xmlns:p14="http://schemas.microsoft.com/office/powerpoint/2010/main" val="33092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2" grpId="0" animBg="1"/>
      <p:bldP spid="20" grpId="0" animBg="1"/>
      <p:bldP spid="2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0"/>
            <a:ext cx="9324263" cy="1846659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ργαστήρια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Αστροφυσικής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Katsoulidis" panose="02000506040000020003" pitchFamily="50" charset="-95"/>
              </a:rPr>
              <a:t>Σεμινάριο υποδοχής πρωτοετών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21F1D-4407-4D8C-A3ED-06537994E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87" y="1241612"/>
            <a:ext cx="5933283" cy="3948231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501155A4-D1C8-4339-849D-131DC5E5A229}"/>
              </a:ext>
            </a:extLst>
          </p:cNvPr>
          <p:cNvSpPr txBox="1">
            <a:spLocks/>
          </p:cNvSpPr>
          <p:nvPr/>
        </p:nvSpPr>
        <p:spPr>
          <a:xfrm>
            <a:off x="325464" y="5657368"/>
            <a:ext cx="9502797" cy="11647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 algn="just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Στους χώρους των εργαστηρίων υπάρχουν δύο μεγάλες αίθουσες εξοπλισμένες με κατάλληλα όργανα, υπολογιστές και υλικά (φωτογραφικές πλάκες αστέρων και γαλαξιών, φάσματα, κατάλογοι, κ.λπ.) 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180EFFE-907F-86D0-17F7-8BF85FBD4B6C}"/>
              </a:ext>
            </a:extLst>
          </p:cNvPr>
          <p:cNvSpPr txBox="1">
            <a:spLocks/>
          </p:cNvSpPr>
          <p:nvPr/>
        </p:nvSpPr>
        <p:spPr>
          <a:xfrm>
            <a:off x="5892513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1047267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A471-15B9-4A1C-BBDF-78AD2C7EEB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8" y="-307777"/>
            <a:ext cx="9324263" cy="2462213"/>
          </a:xfrm>
        </p:spPr>
        <p:txBody>
          <a:bodyPr wrap="square">
            <a:spAutoFit/>
          </a:bodyPr>
          <a:lstStyle/>
          <a:p>
            <a:b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E</a:t>
            </a:r>
            <a:r>
              <a:rPr lang="el-GR" sz="40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ργαστήρια</a:t>
            </a:r>
            <a:r>
              <a:rPr lang="el-G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Αστρονομίας &amp; Εφαρμοσμένης Οπτικής</a:t>
            </a:r>
            <a:br>
              <a:rPr lang="el-GR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el-GR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081B9-D644-42F5-8C42-9020C4398F4C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172378" y="7228468"/>
            <a:ext cx="3274983" cy="409351"/>
          </a:xfrm>
        </p:spPr>
        <p:txBody>
          <a:bodyPr/>
          <a:lstStyle/>
          <a:p>
            <a:pPr lvl="0"/>
            <a:r>
              <a:rPr lang="el-GR" dirty="0">
                <a:latin typeface="Bookman Old Style" panose="02050604050505020204" pitchFamily="18" charset="0"/>
              </a:rPr>
              <a:t>Σεμινάριο υποδοχής πρωτοετών</a:t>
            </a: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8332D15-84A8-4064-AC0E-5B03DCA38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068"/>
            <a:ext cx="10080625" cy="5430326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BEE85C65-6ABE-845A-5568-6AEF66A0E495}"/>
              </a:ext>
            </a:extLst>
          </p:cNvPr>
          <p:cNvSpPr txBox="1">
            <a:spLocks/>
          </p:cNvSpPr>
          <p:nvPr/>
        </p:nvSpPr>
        <p:spPr>
          <a:xfrm>
            <a:off x="5892512" y="7038394"/>
            <a:ext cx="4188112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defPPr>
              <a:defRPr lang="el-GR"/>
            </a:defPPr>
            <a:lvl1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Katsoulidis" panose="02000506040000020003" pitchFamily="50" charset="-95"/>
                <a:ea typeface="Arial" pitchFamily="2"/>
                <a:cs typeface="Tahoma" pitchFamily="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latin typeface="Bookman Old Style" panose="02050604050505020204" pitchFamily="18" charset="0"/>
              </a:rPr>
              <a:t>Θ. Αποστολάτος– χειμερινό εξάμηνο 2024-2025</a:t>
            </a:r>
          </a:p>
        </p:txBody>
      </p:sp>
    </p:spTree>
    <p:extLst>
      <p:ext uri="{BB962C8B-B14F-4D97-AF65-F5344CB8AC3E}">
        <p14:creationId xmlns:p14="http://schemas.microsoft.com/office/powerpoint/2010/main" val="3233853460"/>
      </p:ext>
    </p:extLst>
  </p:cSld>
  <p:clrMapOvr>
    <a:masterClrMapping/>
  </p:clrMapOvr>
</p:sld>
</file>

<file path=ppt/theme/theme1.xml><?xml version="1.0" encoding="utf-8"?>
<a:theme xmlns:a="http://schemas.openxmlformats.org/drawingml/2006/main" name="Προεπιλογή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8AA00E3D0055C345833E5C23A9766DB6" ma:contentTypeVersion="17" ma:contentTypeDescription="Δημιουργία νέου εγγράφου" ma:contentTypeScope="" ma:versionID="61be63aa40f3ec782d7e7f43e5e53dc3">
  <xsd:schema xmlns:xsd="http://www.w3.org/2001/XMLSchema" xmlns:xs="http://www.w3.org/2001/XMLSchema" xmlns:p="http://schemas.microsoft.com/office/2006/metadata/properties" xmlns:ns3="dc038e69-9c4f-4487-9ade-80be0023a252" xmlns:ns4="cfee3250-da53-4506-87a5-70e417eac4a6" targetNamespace="http://schemas.microsoft.com/office/2006/metadata/properties" ma:root="true" ma:fieldsID="d905346a6fdaeea4bc53bdac39ef043a" ns3:_="" ns4:_="">
    <xsd:import namespace="dc038e69-9c4f-4487-9ade-80be0023a252"/>
    <xsd:import namespace="cfee3250-da53-4506-87a5-70e417eac4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38e69-9c4f-4487-9ade-80be0023a2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e3250-da53-4506-87a5-70e417eac4a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038e69-9c4f-4487-9ade-80be0023a252" xsi:nil="true"/>
  </documentManagement>
</p:properties>
</file>

<file path=customXml/itemProps1.xml><?xml version="1.0" encoding="utf-8"?>
<ds:datastoreItem xmlns:ds="http://schemas.openxmlformats.org/officeDocument/2006/customXml" ds:itemID="{FE8A9C55-8B94-4B23-8EE4-8C40C869EC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A87E3C-6536-4AC3-88D0-25811BDA26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038e69-9c4f-4487-9ade-80be0023a252"/>
    <ds:schemaRef ds:uri="cfee3250-da53-4506-87a5-70e417eac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BB743C-FF2F-4C62-BD61-F2ED1EA4EEAB}">
  <ds:schemaRefs>
    <ds:schemaRef ds:uri="cfee3250-da53-4506-87a5-70e417eac4a6"/>
    <ds:schemaRef ds:uri="http://schemas.microsoft.com/office/infopath/2007/PartnerControls"/>
    <ds:schemaRef ds:uri="http://purl.org/dc/terms/"/>
    <ds:schemaRef ds:uri="http://schemas.microsoft.com/office/2006/documentManagement/types"/>
    <ds:schemaRef ds:uri="dc038e69-9c4f-4487-9ade-80be0023a252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1802</Words>
  <Application>Microsoft Office PowerPoint</Application>
  <PresentationFormat>Προσαρμογή</PresentationFormat>
  <Paragraphs>262</Paragraphs>
  <Slides>20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Calibri</vt:lpstr>
      <vt:lpstr>Courier New</vt:lpstr>
      <vt:lpstr>Katsoulidis</vt:lpstr>
      <vt:lpstr>Times New Roman</vt:lpstr>
      <vt:lpstr>Wingdings</vt:lpstr>
      <vt:lpstr>Προεπιλογή</vt:lpstr>
      <vt:lpstr>Τομέας Γ΄ – Αστροφυσικής, Αστρονομίας και Μηχανικής </vt:lpstr>
      <vt:lpstr> καλωσόρισμα – γενικές οδηγίες </vt:lpstr>
      <vt:lpstr> καλωσόρισμα – γενικές κατευθύνσεις </vt:lpstr>
      <vt:lpstr> Aντικείμενο του Τομέα </vt:lpstr>
      <vt:lpstr> Aντικείμενο του Τομέα </vt:lpstr>
      <vt:lpstr> Aνθρώπινο δυναμικό </vt:lpstr>
      <vt:lpstr> Eγκαταστάσεις </vt:lpstr>
      <vt:lpstr> Eργαστήρια Αστροφυσικής </vt:lpstr>
      <vt:lpstr> Eργαστήρια Αστρονομίας &amp; Εφαρμοσμένης Οπτικής </vt:lpstr>
      <vt:lpstr> Γεροσταθοπούλειο  Πανεπιστημιακό Αστεροσκοπείο </vt:lpstr>
      <vt:lpstr> … ως την ώρα επιλογής κατεύθυνσης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Mαθήματα συναφή με την  κατεύθυνση Αστροφυσική (Κ1) </vt:lpstr>
      <vt:lpstr>Παρουσίαση του PowerPoint</vt:lpstr>
      <vt:lpstr>Παρουσίαση του PowerPoint</vt:lpstr>
      <vt:lpstr>Παρουσίαση του PowerPoint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Πληροφορίες για το  ΠΜΣ 2021-2022 (ειδίκευση στην Αστροφυσική)</dc:title>
  <dc:creator>Nektarios Vlahakis</dc:creator>
  <cp:lastModifiedBy>thapostol@o365.uoa.gr</cp:lastModifiedBy>
  <cp:revision>490</cp:revision>
  <dcterms:created xsi:type="dcterms:W3CDTF">2014-10-15T19:43:36Z</dcterms:created>
  <dcterms:modified xsi:type="dcterms:W3CDTF">2024-10-08T15:30:48Z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0x0101008AA00E3D0055C345833E5C23A9766DB6</vt:lpwstr>
  </property>
</Properties>
</file>