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64" r:id="rId9"/>
    <p:sldId id="287" r:id="rId10"/>
    <p:sldId id="288" r:id="rId11"/>
    <p:sldId id="289" r:id="rId12"/>
    <p:sldId id="291" r:id="rId13"/>
    <p:sldId id="292" r:id="rId14"/>
    <p:sldId id="294" r:id="rId15"/>
    <p:sldId id="301" r:id="rId16"/>
    <p:sldId id="295" r:id="rId17"/>
    <p:sldId id="296" r:id="rId18"/>
    <p:sldId id="297" r:id="rId19"/>
    <p:sldId id="298" r:id="rId20"/>
    <p:sldId id="299" r:id="rId21"/>
    <p:sldId id="300" r:id="rId22"/>
    <p:sldId id="265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102" y="-288"/>
      </p:cViewPr>
      <p:guideLst>
        <p:guide orient="horz" pos="2160"/>
        <p:guide orient="horz" pos="22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85208-7A45-4DF8-84C8-65FAE59DAB55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A03A-7941-441F-B8CE-FEE800FB4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5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9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3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5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9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0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1CD3D-7F05-4E84-8A5D-A1ED4517C763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05CE-45D6-4701-A03E-51759CC4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5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03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Memory Hierarchy: search for data at the highest level: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Hit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or </a:t>
            </a:r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Miss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and search in the lower level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262" y="1324856"/>
            <a:ext cx="5756856" cy="553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7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43" y="435428"/>
            <a:ext cx="8325394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Memory access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 Associative Memory (Translation Lookaside Buffer) to speed-up the search.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we find the page (data) in memory: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hit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we do not find it: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miss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we have a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page fault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and it has to fetch it from the HD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For large memories: multilevel page tables</a:t>
            </a: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Internal Fragmentation: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unused space of a file within its pages.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6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312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Multi-level Page Table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773" y="789305"/>
            <a:ext cx="7484273" cy="60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7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531" y="69033"/>
            <a:ext cx="10515600" cy="75828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Segments needed to distinguish logic entities: data, code, etc.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Segmentation with Paging: Virtual Address Translation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76" y="1499711"/>
            <a:ext cx="11717309" cy="418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7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3305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Content Addressable Memory (CAM)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33" y="1662796"/>
            <a:ext cx="12097544" cy="38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5" y="0"/>
            <a:ext cx="10219386" cy="785611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Interleaved Memory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78" y="913639"/>
            <a:ext cx="11721369" cy="55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50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Page Replacement Algorithms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Least Recently Used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LRU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): A linked-list of pages. The page that is used takes the “head” of the list. We store back (or overwrite) the “tail” page.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7" y="2628900"/>
            <a:ext cx="85629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6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3" y="0"/>
            <a:ext cx="11847490" cy="86288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Working Set (with clock)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WSClock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83" y="746975"/>
            <a:ext cx="11963400" cy="5962917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set of pages that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process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is currently using is its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working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make sure that it is in memory before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letting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process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run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Load the working set before the process runs: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</a:rPr>
              <a:t>prepaging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 vs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paging on demand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</a:rPr>
              <a:t>WSClock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circular list of page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frames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pages are added, they go into the list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to form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 ring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Entries of a page record: a)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Time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of last use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b)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 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–referenced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bit c) 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–modified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bit. A pointer (hand of the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cclock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 shows the last reference page.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at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each page fault the page pointed to by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hand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examined first. If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R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bit is set to 1, the page has been used during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current tick. Set R=0 and hand=hand-&gt;next.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If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age is greater than τ and the page is clean, it is not in 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working set: overwritten.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If M=1: schedule the page’s HD transfer and search for another clean page.</a:t>
            </a:r>
          </a:p>
          <a:p>
            <a:pPr lvl="1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Efficient almost as LRU, easiest, cheapest to implement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2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82555" y="-890086"/>
            <a:ext cx="6565445" cy="8777145"/>
          </a:xfrm>
        </p:spPr>
      </p:pic>
    </p:spTree>
    <p:extLst>
      <p:ext uri="{BB962C8B-B14F-4D97-AF65-F5344CB8AC3E}">
        <p14:creationId xmlns:p14="http://schemas.microsoft.com/office/powerpoint/2010/main" val="1961717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51093" y="34925"/>
            <a:ext cx="9121564" cy="6823075"/>
          </a:xfrm>
        </p:spPr>
      </p:pic>
    </p:spTree>
    <p:extLst>
      <p:ext uri="{BB962C8B-B14F-4D97-AF65-F5344CB8AC3E}">
        <p14:creationId xmlns:p14="http://schemas.microsoft.com/office/powerpoint/2010/main" val="144779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Actual Connection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847701" cy="47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2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6902" y="0"/>
            <a:ext cx="9038796" cy="6761163"/>
          </a:xfrm>
        </p:spPr>
      </p:pic>
    </p:spTree>
    <p:extLst>
      <p:ext uri="{BB962C8B-B14F-4D97-AF65-F5344CB8AC3E}">
        <p14:creationId xmlns:p14="http://schemas.microsoft.com/office/powerpoint/2010/main" val="386565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32445" y="112713"/>
            <a:ext cx="9017572" cy="6745287"/>
          </a:xfrm>
        </p:spPr>
      </p:pic>
    </p:spTree>
    <p:extLst>
      <p:ext uri="{BB962C8B-B14F-4D97-AF65-F5344CB8AC3E}">
        <p14:creationId xmlns:p14="http://schemas.microsoft.com/office/powerpoint/2010/main" val="2750255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262" y="118745"/>
                <a:ext cx="12102737" cy="66565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Example of computing the page size</a:t>
                </a:r>
              </a:p>
              <a:p>
                <a:pPr marL="0" indent="0">
                  <a:buNone/>
                </a:pPr>
                <a:endParaRPr lang="en-US" u="sng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Needs a lot of parameters, here we consider only: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average process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size: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bytes</a:t>
                </a:r>
              </a:p>
              <a:p>
                <a:pPr lvl="1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page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size be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p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bytes</a:t>
                </a:r>
              </a:p>
              <a:p>
                <a:pPr lvl="1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each page entry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(LUT) requires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bytes</a:t>
                </a: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approximate number of pages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per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process is then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s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/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,</a:t>
                </a: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occupying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/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p)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bytes of page table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space.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last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page’s internal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fragmentation is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/2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  <a:endParaRPr lang="en-US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b="1" i="1" dirty="0">
                    <a:solidFill>
                      <a:schemeClr val="accent5">
                        <a:lumMod val="75000"/>
                      </a:schemeClr>
                    </a:solidFill>
                  </a:rPr>
                  <a:t>overhead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 =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se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/ </a:t>
                </a:r>
                <a:r>
                  <a:rPr lang="en-US" i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p)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+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/2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	</a:t>
                </a:r>
              </a:p>
              <a:p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F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irst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derivative with respect to </a:t>
                </a:r>
                <a:r>
                  <a:rPr lang="en-US" i="1" dirty="0">
                    <a:solidFill>
                      <a:schemeClr val="accent5">
                        <a:lumMod val="75000"/>
                      </a:schemeClr>
                    </a:solidFill>
                  </a:rPr>
                  <a:t>p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and equating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it to </a:t>
                </a:r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zero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(2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𝑠𝑒</m:t>
                    </m:r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30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1/2</a:t>
                </a:r>
              </a:p>
              <a:p>
                <a:endParaRPr lang="en-US" u="sng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62" y="118745"/>
                <a:ext cx="12102737" cy="6656524"/>
              </a:xfrm>
              <a:blipFill rotWithShape="0">
                <a:blip r:embed="rId2"/>
                <a:stretch>
                  <a:fillRect l="-1058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0268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7977" y="-992350"/>
            <a:ext cx="6713821" cy="8975504"/>
          </a:xfrm>
        </p:spPr>
      </p:pic>
    </p:spTree>
    <p:extLst>
      <p:ext uri="{BB962C8B-B14F-4D97-AF65-F5344CB8AC3E}">
        <p14:creationId xmlns:p14="http://schemas.microsoft.com/office/powerpoint/2010/main" val="161229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Rough Approximation for Access Time vs Volume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426" y="2044565"/>
            <a:ext cx="11629148" cy="413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L1 cache: for instructions- access no delay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L2 cache: for data- access with 1-2 cycles delay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08" y="1690688"/>
            <a:ext cx="6555348" cy="520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58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03" y="-1"/>
            <a:ext cx="9091411" cy="68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2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69" y="205829"/>
            <a:ext cx="11545388" cy="6421393"/>
          </a:xfrm>
        </p:spPr>
        <p:txBody>
          <a:bodyPr/>
          <a:lstStyle/>
          <a:p>
            <a:r>
              <a:rPr lang="en-US" b="1" u="sng" dirty="0">
                <a:solidFill>
                  <a:schemeClr val="accent5">
                    <a:lumMod val="75000"/>
                  </a:schemeClr>
                </a:solidFill>
              </a:rPr>
              <a:t>Segment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a set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of data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(or code) that belong to the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logical entity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e.g. data of a process, code of 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program.</a:t>
            </a:r>
          </a:p>
          <a:p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</a:rPr>
              <a:t>Page: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a set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contiguous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data (words in memory) that are a power of 2, e.g. 128 contiguous words, 512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contiguous words , 4096 (2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12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)contiguous words.</a:t>
            </a:r>
          </a:p>
          <a:p>
            <a:pPr marL="0" indent="0">
              <a:buNone/>
            </a:pPr>
            <a:endParaRPr lang="en-US" baseline="30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Memory Management (Mem </a:t>
            </a:r>
            <a:r>
              <a:rPr lang="en-US" sz="4000" b="1" u="sng" baseline="30000" dirty="0" err="1" smtClean="0">
                <a:solidFill>
                  <a:schemeClr val="accent5">
                    <a:lumMod val="75000"/>
                  </a:schemeClr>
                </a:solidFill>
              </a:rPr>
              <a:t>Mgt</a:t>
            </a:r>
            <a:r>
              <a:rPr lang="en-US" sz="4000" b="1" u="sng" baseline="30000" dirty="0" smtClean="0">
                <a:solidFill>
                  <a:schemeClr val="accent5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n-US" sz="4000" baseline="30000" dirty="0" smtClean="0">
                <a:solidFill>
                  <a:schemeClr val="accent5">
                    <a:lumMod val="75000"/>
                  </a:schemeClr>
                </a:solidFill>
              </a:rPr>
              <a:t>1) Bitmap</a:t>
            </a:r>
            <a:endParaRPr lang="en-US" sz="4000" baseline="30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65" y="3526789"/>
            <a:ext cx="8723266" cy="32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8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Linked List: each record contains the beginning and ending address of either an unused space or used by a segment. Four examples with unused spaces (holes) and spaces used by segments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19811"/>
            <a:ext cx="11388758" cy="45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94" y="0"/>
            <a:ext cx="12096206" cy="1245326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</a:rPr>
              <a:t>Algorithms for “Where to write a new Segment”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(Mem MGT with Segments)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63" y="1214846"/>
            <a:ext cx="11632474" cy="56431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Searching an unused space (hole) to store a new segment </a:t>
            </a:r>
          </a:p>
          <a:p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First fit: the </a:t>
            </a:r>
            <a:r>
              <a:rPr lang="en-US" sz="3100" b="1" i="1" dirty="0" smtClean="0">
                <a:solidFill>
                  <a:schemeClr val="accent5">
                    <a:lumMod val="75000"/>
                  </a:schemeClr>
                </a:solidFill>
              </a:rPr>
              <a:t>first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unused space (hole) that can contain the segment.</a:t>
            </a:r>
            <a:endParaRPr lang="en-US" sz="3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Best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fit: the </a:t>
            </a:r>
            <a:r>
              <a:rPr lang="en-US" sz="3100" b="1" i="1" dirty="0" smtClean="0">
                <a:solidFill>
                  <a:schemeClr val="accent5">
                    <a:lumMod val="75000"/>
                  </a:schemeClr>
                </a:solidFill>
              </a:rPr>
              <a:t>smallest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unused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space 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(hole) that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can contain the segment.</a:t>
            </a:r>
          </a:p>
          <a:p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Worst fit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: the </a:t>
            </a:r>
            <a:r>
              <a:rPr lang="en-US" sz="3100" b="1" i="1" dirty="0" smtClean="0">
                <a:solidFill>
                  <a:schemeClr val="accent5">
                    <a:lumMod val="75000"/>
                  </a:schemeClr>
                </a:solidFill>
              </a:rPr>
              <a:t>largest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hole that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can contain the segment.</a:t>
            </a:r>
          </a:p>
          <a:p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Buddy’s Algorithm: we keep lists for holes. Each list has the holes with the same “hole size” as powers of 2. Each time that we have a segment S of size |S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|, 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3100" baseline="30000" dirty="0" smtClean="0">
                <a:solidFill>
                  <a:schemeClr val="accent5">
                    <a:lumMod val="75000"/>
                  </a:schemeClr>
                </a:solidFill>
              </a:rPr>
              <a:t>k-1 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|</a:t>
            </a:r>
            <a:r>
              <a:rPr lang="en-US" sz="3100" dirty="0">
                <a:solidFill>
                  <a:schemeClr val="accent5">
                    <a:lumMod val="75000"/>
                  </a:schemeClr>
                </a:solidFill>
              </a:rPr>
              <a:t>S|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≤ 2</a:t>
            </a:r>
            <a:r>
              <a:rPr lang="en-US" sz="3100" baseline="30000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, we write the S into the first hole in the list of size 2</a:t>
            </a:r>
            <a:r>
              <a:rPr lang="en-US" sz="3100" baseline="30000" dirty="0" smtClean="0">
                <a:solidFill>
                  <a:schemeClr val="accent5">
                    <a:lumMod val="75000"/>
                  </a:schemeClr>
                </a:solidFill>
              </a:rPr>
              <a:t>k 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 and the rest of the space we split into powers of 2 and add to the other lists.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Example: |S|=491,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write in a 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hole of the list 512 </a:t>
            </a: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600" baseline="30000" dirty="0" smtClean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 ) and create new holes in the lists with sizes 16, 4 and 1.</a:t>
            </a:r>
          </a:p>
          <a:p>
            <a:pPr lvl="1"/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Fastest, best space management, needs the logistics overhead (lists)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en-US" sz="3100" b="1" i="1" dirty="0" smtClean="0">
                <a:solidFill>
                  <a:schemeClr val="accent5">
                    <a:lumMod val="75000"/>
                  </a:schemeClr>
                </a:solidFill>
              </a:rPr>
              <a:t>External Fragmentation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</a:rPr>
              <a:t>: the set of spaces between contiguous segments that are small and cannot be used by the newly created segments.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7145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</a:rPr>
              <a:t>Virtual Memory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: a mapping function of Virtual Addresses onto Real Addresses.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146061"/>
            <a:ext cx="10515600" cy="456587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Implemented by a memory called Look Up Table (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LUT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Use of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Pages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: to reduce the size of the LUT 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Handled by the Memory Management Unit (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MMU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4" y="2653771"/>
            <a:ext cx="6918960" cy="420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0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2532</TotalTime>
  <Words>651</Words>
  <Application>Microsoft Office PowerPoint</Application>
  <PresentationFormat>Widescreen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Memory Hierarchy: search for data at the highest level: Hit or Miss and search in the lower level</vt:lpstr>
      <vt:lpstr>Actual Connection </vt:lpstr>
      <vt:lpstr>Rough Approximation for Access Time vs Volume</vt:lpstr>
      <vt:lpstr>L1 cache: for instructions- access no delay L2 cache: for data- access with 1-2 cycles delay</vt:lpstr>
      <vt:lpstr>PowerPoint Presentation</vt:lpstr>
      <vt:lpstr>PowerPoint Presentation</vt:lpstr>
      <vt:lpstr>Linked List: each record contains the beginning and ending address of either an unused space or used by a segment. Four examples with unused spaces (holes) and spaces used by segments</vt:lpstr>
      <vt:lpstr>Algorithms for “Where to write a new Segment”  (Mem MGT with Segments)</vt:lpstr>
      <vt:lpstr>Virtual Memory: a mapping function of Virtual Addresses onto Real Addresses.</vt:lpstr>
      <vt:lpstr>PowerPoint Presentation</vt:lpstr>
      <vt:lpstr>Memory access</vt:lpstr>
      <vt:lpstr>Multi-level Page Table</vt:lpstr>
      <vt:lpstr>Segments needed to distinguish logic entities: data, code, etc. Segmentation with Paging: Virtual Address Translation</vt:lpstr>
      <vt:lpstr>Content Addressable Memory (CAM)</vt:lpstr>
      <vt:lpstr>Interleaved Memory</vt:lpstr>
      <vt:lpstr>Page Replacement Algorithms</vt:lpstr>
      <vt:lpstr>Working Set (with clock) WSClock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</dc:title>
  <dc:creator>Dionysis Reisis</dc:creator>
  <cp:lastModifiedBy>Dionysis Reisis</cp:lastModifiedBy>
  <cp:revision>168</cp:revision>
  <dcterms:created xsi:type="dcterms:W3CDTF">2019-10-15T15:59:52Z</dcterms:created>
  <dcterms:modified xsi:type="dcterms:W3CDTF">2020-04-09T12:08:55Z</dcterms:modified>
</cp:coreProperties>
</file>