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20" r:id="rId3"/>
    <p:sldId id="321" r:id="rId4"/>
    <p:sldId id="322" r:id="rId5"/>
    <p:sldId id="323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49" r:id="rId16"/>
    <p:sldId id="353" r:id="rId17"/>
    <p:sldId id="355" r:id="rId18"/>
    <p:sldId id="350" r:id="rId19"/>
    <p:sldId id="351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E44D-D196-FB0F-7052-8E8F17F7B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69ED9-C950-F8B5-6FE0-3FF2D46DF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56993-DBEE-2F5C-0B29-405E26DF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201-CD52-4623-9412-F0B034A4BAE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18D08-A743-9AEC-D09C-8E3B0887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52C51-0B89-3B7A-F4B5-AB39CD5D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70A7-3C0E-4849-8463-175674CD1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1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70B9-A9DC-0B95-855F-8631226C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F662F-EA34-1F86-2A7F-A0043BA1B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0B5BC-732A-16D9-E453-332B730F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201-CD52-4623-9412-F0B034A4BAE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6153-8520-1290-E41D-C9CC7511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89BE9-AF6C-FC81-9E9B-473D78B5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70A7-3C0E-4849-8463-175674CD1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02B39E-314F-BF56-7E63-D83F9FB9C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6A4FC-925B-50E5-5CC9-A2AD05A78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2B864-9F2F-00D5-997F-7131E15A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201-CD52-4623-9412-F0B034A4BAE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787B-38F1-3A8F-78D0-C1D06701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311BF-CC18-3950-141C-9E72153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70A7-3C0E-4849-8463-175674CD1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91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41371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330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88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387" y="712088"/>
            <a:ext cx="3403600" cy="12926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02" y="882194"/>
            <a:ext cx="11732717" cy="112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46"/>
            </a:lvl1pPr>
            <a:lvl2pPr>
              <a:defRPr sz="1346"/>
            </a:lvl2pPr>
            <a:lvl3pPr>
              <a:defRPr sz="1346"/>
            </a:lvl3pPr>
            <a:lvl4pPr>
              <a:defRPr sz="1346"/>
            </a:lvl4pPr>
            <a:lvl5pPr>
              <a:defRPr sz="1346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3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69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739C-8EEB-8ECC-4B9B-BA7EACD4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082A8-DE57-492B-35CE-4C991ABA3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12D34-3447-2C42-38A1-95F1DA8C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201-CD52-4623-9412-F0B034A4BAE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240AE-DA2D-6718-D687-CE61F84C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20210-F658-70E8-12A5-2E0E5673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70A7-3C0E-4849-8463-175674CD1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2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6147-D878-4299-801D-222A920F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F7FFC-8F32-6CD9-8A5C-6DBE6188B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F5B38-C881-2924-D815-9F5843E6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201-CD52-4623-9412-F0B034A4BAE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1CD08-F023-F86E-54D3-487DB5E5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9B97E-A1C0-A6D2-5BF9-DED4A2E6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70A7-3C0E-4849-8463-175674CD1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0632-D602-45D5-1282-EE89561D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F41E-FBA1-92CC-2909-3187560E1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0A2F9-D97E-4FC6-79F4-89441D5BB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0C428-34E3-EB80-5AFB-A01C92C5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201-CD52-4623-9412-F0B034A4BAE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FDF74-3902-9161-89DA-D0122463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EBAF2-0C49-A8AD-F8D4-5296DD86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70A7-3C0E-4849-8463-175674CD1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36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4067-7434-012A-D4FE-AC013B78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9121E-75C9-2543-9326-C7A1CF86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A6466-C602-6A46-E9B2-561409910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039B2-F82B-9E9D-AC4E-D1538FDA7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6F438-E613-2DD1-B0D2-23886576E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AD270-CDCD-67C5-B984-C1E153D2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201-CD52-4623-9412-F0B034A4BAE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4009F-70C9-3AB9-ECEC-77C1B003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6D7C84-ED7B-680C-2267-EA9C3560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70A7-3C0E-4849-8463-175674CD1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53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6CD4-D455-E34A-8EFD-8683C67A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0E243-11DF-A1BB-F343-EC6F3355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201-CD52-4623-9412-F0B034A4BAE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FA154-1711-EF23-41FD-3FB1EDE1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10A90-31BC-A93C-1C2A-AC103635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70A7-3C0E-4849-8463-175674CD1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2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AD8F8-9C40-2105-5D02-2E37EF5F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201-CD52-4623-9412-F0B034A4BAE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F5701-F2B9-DD44-1D8E-EEB386451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95604-06A9-4F29-4CB5-EB83FE26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70A7-3C0E-4849-8463-175674CD1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77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D496-7100-7C31-DB3A-8AB531BF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75932-7C8D-ADD2-554D-CCA7AF874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B77F3-A6EA-D8B0-E1AB-DD4FF08D5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1DE81-7255-69B0-FE41-CD8E7674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201-CD52-4623-9412-F0B034A4BAE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EBD82-6FAF-2156-B30D-CBA265BF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D96A9-2714-7A49-070D-0061A2A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70A7-3C0E-4849-8463-175674CD1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52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134C-070B-392F-FDAC-7340E64E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CE6A7-DEA6-7098-22B3-CA173D03C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4250F-3DF4-05A3-4AF9-604B987F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7FAE9-CFB4-8F9D-6F78-7070E7EC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D201-CD52-4623-9412-F0B034A4BAE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6C850-5AF4-9068-EEAD-D61B77AA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A0ACC-7F83-E0C5-A52D-CAFFBD20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70A7-3C0E-4849-8463-175674CD1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20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2723D-07B8-0E10-82D9-3D66DD05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36F26-5671-A70A-D202-7E2A6602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B441E-1F11-912B-DCC9-F1935B816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D201-CD52-4623-9412-F0B034A4BAE5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3C6C9-7607-FE4F-B5AC-3FB210E76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07F9-1919-2388-42AA-2E23B8A88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770A7-3C0E-4849-8463-175674CD1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5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Mελέτη της Ατμόσφαιρας μέσω της Δορυφορικής Τηλεπισκόπησης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47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7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60350"/>
            <a:ext cx="91440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941889"/>
            <a:ext cx="61214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93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D7CDCCE-F05B-46B4-B7ED-6D09894B8422}" type="slidenum">
              <a:rPr lang="el-GR"/>
              <a:pPr>
                <a:defRPr/>
              </a:pPr>
              <a:t>12</a:t>
            </a:fld>
            <a:endParaRPr lang="el-GR"/>
          </a:p>
        </p:txBody>
      </p:sp>
      <p:pic>
        <p:nvPicPr>
          <p:cNvPr id="860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3"/>
            <a:ext cx="9144000" cy="65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41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3EFEDAB-58E4-412D-B7B4-9204D4B40057}" type="slidenum">
              <a:rPr lang="el-GR"/>
              <a:pPr>
                <a:defRPr/>
              </a:pPr>
              <a:t>13</a:t>
            </a:fld>
            <a:endParaRPr lang="el-GR"/>
          </a:p>
        </p:txBody>
      </p:sp>
      <p:pic>
        <p:nvPicPr>
          <p:cNvPr id="870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3"/>
            <a:ext cx="8785225" cy="65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5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1998486-6C48-45E7-B0F3-425260A0C4DC}" type="slidenum">
              <a:rPr lang="el-GR"/>
              <a:pPr>
                <a:defRPr/>
              </a:pPr>
              <a:t>14</a:t>
            </a:fld>
            <a:endParaRPr lang="el-GR"/>
          </a:p>
        </p:txBody>
      </p:sp>
      <p:pic>
        <p:nvPicPr>
          <p:cNvPr id="880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1"/>
            <a:ext cx="8713787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96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32" y="-26377"/>
            <a:ext cx="8988669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66" y="3174024"/>
            <a:ext cx="9066335" cy="33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1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05418"/>
            <a:ext cx="5754444" cy="3309592"/>
          </a:xfrm>
        </p:spPr>
      </p:pic>
      <p:sp>
        <p:nvSpPr>
          <p:cNvPr id="5" name="Rectangle 4"/>
          <p:cNvSpPr/>
          <p:nvPr/>
        </p:nvSpPr>
        <p:spPr>
          <a:xfrm>
            <a:off x="6618099" y="2082758"/>
            <a:ext cx="3954215" cy="2371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normal ambient temperature, the peak is in the range 8–12 </a:t>
            </a:r>
            <a:r>
              <a:rPr lang="el-GR" sz="1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and most of the radiant energy lies at wavelengths greater than 5 </a:t>
            </a:r>
            <a:r>
              <a:rPr lang="el-GR" sz="1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(left image).</a:t>
            </a:r>
          </a:p>
          <a:p>
            <a:pPr algn="just"/>
            <a:endParaRPr lang="en-US" sz="16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higher temperatures typical of forest fires, the peak of the response shifts to mid-wave infrared (MWIR, 3–5 </a:t>
            </a:r>
            <a:r>
              <a:rPr lang="el-GR" sz="1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6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or shorter wavelengths (right image).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457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ΔΑΣΙΚΕΣ ΠΥΡΚΑΓΙΕΣ</a:t>
            </a:r>
          </a:p>
        </p:txBody>
      </p:sp>
    </p:spTree>
    <p:extLst>
      <p:ext uri="{BB962C8B-B14F-4D97-AF65-F5344CB8AC3E}">
        <p14:creationId xmlns:p14="http://schemas.microsoft.com/office/powerpoint/2010/main" val="29632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558" y="1018767"/>
            <a:ext cx="7560926" cy="276229"/>
          </a:xfrm>
        </p:spPr>
        <p:txBody>
          <a:bodyPr>
            <a:normAutofit fontScale="90000"/>
          </a:bodyPr>
          <a:lstStyle/>
          <a:p>
            <a:r>
              <a:rPr lang="en-US" sz="17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meteorology (</a:t>
            </a:r>
            <a:r>
              <a:rPr lang="en-US" sz="17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pyrocumulus</a:t>
            </a:r>
            <a:r>
              <a:rPr lang="en-US" sz="17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7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63046" y="1150091"/>
            <a:ext cx="3349143" cy="4667103"/>
          </a:xfrm>
        </p:spPr>
      </p:pic>
      <p:sp>
        <p:nvSpPr>
          <p:cNvPr id="5" name="TextBox 4"/>
          <p:cNvSpPr txBox="1"/>
          <p:nvPr/>
        </p:nvSpPr>
        <p:spPr>
          <a:xfrm flipH="1">
            <a:off x="7637065" y="2360361"/>
            <a:ext cx="2792272" cy="195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event of excessive ground and plant dryness, forest fires develop their own weather and propagate even in the presence of winds of low intensity. </a:t>
            </a:r>
          </a:p>
          <a:p>
            <a:pPr algn="just"/>
            <a:endParaRPr lang="en-US" sz="13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3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the vertical transfer of smoke and water </a:t>
            </a:r>
            <a:r>
              <a:rPr lang="en-US" sz="13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13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 in “</a:t>
            </a:r>
            <a:r>
              <a:rPr lang="en-US" sz="13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pyrocumulus</a:t>
            </a:r>
            <a:r>
              <a:rPr lang="en-US" sz="13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l-GR" sz="13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7065" y="4766870"/>
            <a:ext cx="2432535" cy="41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Sentinel 2 image, August 2021, </a:t>
            </a:r>
            <a:r>
              <a:rPr lang="en-US" sz="104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Vilia</a:t>
            </a:r>
            <a:r>
              <a:rPr lang="en-US" sz="10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(north west of Athens)</a:t>
            </a:r>
            <a:endParaRPr lang="el-GR" sz="104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1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9052" y="67"/>
            <a:ext cx="9108947" cy="68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46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40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7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1" y="1828800"/>
            <a:ext cx="9067799" cy="29977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17444" y="4900421"/>
            <a:ext cx="516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VIS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9678" y="4718370"/>
            <a:ext cx="1544320" cy="121158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>
              <a:spcBef>
                <a:spcPts val="1530"/>
              </a:spcBef>
            </a:pPr>
            <a:r>
              <a:rPr sz="2400" spc="-30" dirty="0">
                <a:latin typeface="Times New Roman"/>
                <a:cs typeface="Times New Roman"/>
              </a:rPr>
              <a:t>WV</a:t>
            </a:r>
            <a:endParaRPr sz="2400">
              <a:latin typeface="Times New Roman"/>
              <a:cs typeface="Times New Roman"/>
            </a:endParaRPr>
          </a:p>
          <a:p>
            <a:pPr marL="149860">
              <a:spcBef>
                <a:spcPts val="1670"/>
              </a:spcBef>
            </a:pPr>
            <a:r>
              <a:rPr sz="2800" b="1" spc="-5" dirty="0">
                <a:latin typeface="Times New Roman"/>
                <a:cs typeface="Times New Roman"/>
              </a:rPr>
              <a:t>Meteosat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9209" y="4900421"/>
            <a:ext cx="33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2860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O</a:t>
            </a:r>
            <a:r>
              <a:rPr lang="el-GR" dirty="0" err="1"/>
              <a:t>ρατό</a:t>
            </a:r>
            <a:r>
              <a:rPr lang="en-US" dirty="0"/>
              <a:t>: </a:t>
            </a:r>
            <a:r>
              <a:rPr lang="el-GR" dirty="0"/>
              <a:t>όσο πιο λευκό ένα νέφος, τόσο μεγαλύτερο το πάχος του και η περιεκτικότητα σε </a:t>
            </a:r>
            <a:r>
              <a:rPr lang="el-GR" dirty="0" err="1"/>
              <a:t>υδροσταγόνες</a:t>
            </a:r>
            <a:r>
              <a:rPr lang="el-GR" dirty="0"/>
              <a:t>.</a:t>
            </a:r>
          </a:p>
          <a:p>
            <a:pPr algn="just"/>
            <a:r>
              <a:rPr lang="el-GR" dirty="0"/>
              <a:t>Θερμικό υπέρυθρο</a:t>
            </a:r>
            <a:r>
              <a:rPr lang="en-US" dirty="0"/>
              <a:t>: </a:t>
            </a:r>
            <a:r>
              <a:rPr lang="el-GR" dirty="0"/>
              <a:t>όσο πιο λευκό το νέφος τόσο πιο ψηλά η κορυφή του, όσο πιο γκρίζο τόσο πιο χαμηλά</a:t>
            </a:r>
          </a:p>
        </p:txBody>
      </p:sp>
    </p:spTree>
    <p:extLst>
      <p:ext uri="{BB962C8B-B14F-4D97-AF65-F5344CB8AC3E}">
        <p14:creationId xmlns:p14="http://schemas.microsoft.com/office/powerpoint/2010/main" val="4126551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0111" y="156464"/>
            <a:ext cx="2600960" cy="6965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>
                <a:solidFill>
                  <a:srgbClr val="775F54"/>
                </a:solidFill>
                <a:latin typeface="Sitka Banner"/>
                <a:cs typeface="Sitka Banner"/>
              </a:rPr>
              <a:t>Χωρική</a:t>
            </a:r>
            <a:r>
              <a:rPr spc="15" dirty="0">
                <a:solidFill>
                  <a:srgbClr val="775F54"/>
                </a:solidFill>
                <a:latin typeface="Sitka Banner"/>
                <a:cs typeface="Sitka Banner"/>
              </a:rPr>
              <a:t> </a:t>
            </a:r>
            <a:r>
              <a:rPr spc="130" dirty="0">
                <a:solidFill>
                  <a:srgbClr val="775F54"/>
                </a:solidFill>
                <a:latin typeface="Sitka Banner"/>
                <a:cs typeface="Sitka Banner"/>
              </a:rPr>
              <a:t>Δ.Ι.</a:t>
            </a:r>
            <a:endParaRPr>
              <a:latin typeface="Sitka Banner"/>
              <a:cs typeface="Sitka Banner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4864" y="1196339"/>
            <a:ext cx="6371844" cy="493318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580119" y="6382511"/>
            <a:ext cx="539750" cy="287020"/>
            <a:chOff x="7056119" y="6382511"/>
            <a:chExt cx="539750" cy="287020"/>
          </a:xfrm>
        </p:grpSpPr>
        <p:sp>
          <p:nvSpPr>
            <p:cNvPr id="5" name="object 5"/>
            <p:cNvSpPr/>
            <p:nvPr/>
          </p:nvSpPr>
          <p:spPr>
            <a:xfrm>
              <a:off x="7056119" y="6382511"/>
              <a:ext cx="539750" cy="287020"/>
            </a:xfrm>
            <a:custGeom>
              <a:avLst/>
              <a:gdLst/>
              <a:ahLst/>
              <a:cxnLst/>
              <a:rect l="l" t="t" r="r" b="b"/>
              <a:pathLst>
                <a:path w="539750" h="287020">
                  <a:moveTo>
                    <a:pt x="539496" y="0"/>
                  </a:moveTo>
                  <a:lnTo>
                    <a:pt x="0" y="0"/>
                  </a:lnTo>
                  <a:lnTo>
                    <a:pt x="0" y="286511"/>
                  </a:lnTo>
                  <a:lnTo>
                    <a:pt x="539496" y="286511"/>
                  </a:lnTo>
                  <a:lnTo>
                    <a:pt x="539496" y="250697"/>
                  </a:lnTo>
                  <a:lnTo>
                    <a:pt x="377189" y="250697"/>
                  </a:lnTo>
                  <a:lnTo>
                    <a:pt x="162305" y="143255"/>
                  </a:lnTo>
                  <a:lnTo>
                    <a:pt x="377189" y="35814"/>
                  </a:lnTo>
                  <a:lnTo>
                    <a:pt x="539496" y="35814"/>
                  </a:lnTo>
                  <a:lnTo>
                    <a:pt x="539496" y="0"/>
                  </a:lnTo>
                  <a:close/>
                </a:path>
                <a:path w="539750" h="287020">
                  <a:moveTo>
                    <a:pt x="539496" y="35814"/>
                  </a:moveTo>
                  <a:lnTo>
                    <a:pt x="377189" y="35814"/>
                  </a:lnTo>
                  <a:lnTo>
                    <a:pt x="377189" y="250697"/>
                  </a:lnTo>
                  <a:lnTo>
                    <a:pt x="539496" y="250697"/>
                  </a:lnTo>
                  <a:lnTo>
                    <a:pt x="539496" y="35814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18425" y="6418325"/>
              <a:ext cx="215265" cy="215265"/>
            </a:xfrm>
            <a:custGeom>
              <a:avLst/>
              <a:gdLst/>
              <a:ahLst/>
              <a:cxnLst/>
              <a:rect l="l" t="t" r="r" b="b"/>
              <a:pathLst>
                <a:path w="215265" h="215265">
                  <a:moveTo>
                    <a:pt x="214883" y="0"/>
                  </a:moveTo>
                  <a:lnTo>
                    <a:pt x="0" y="107442"/>
                  </a:lnTo>
                  <a:lnTo>
                    <a:pt x="214883" y="214884"/>
                  </a:lnTo>
                  <a:lnTo>
                    <a:pt x="214883" y="0"/>
                  </a:lnTo>
                  <a:close/>
                </a:path>
              </a:pathLst>
            </a:custGeom>
            <a:solidFill>
              <a:srgbClr val="586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97075" y="1274826"/>
            <a:ext cx="1152525" cy="40844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26060">
              <a:spcBef>
                <a:spcPts val="30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pixel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44774" y="1552322"/>
            <a:ext cx="1227455" cy="869315"/>
          </a:xfrm>
          <a:custGeom>
            <a:avLst/>
            <a:gdLst/>
            <a:ahLst/>
            <a:cxnLst/>
            <a:rect l="l" t="t" r="r" b="b"/>
            <a:pathLst>
              <a:path w="1227454" h="869314">
                <a:moveTo>
                  <a:pt x="1126363" y="847851"/>
                </a:moveTo>
                <a:lnTo>
                  <a:pt x="1123314" y="850391"/>
                </a:lnTo>
                <a:lnTo>
                  <a:pt x="1122948" y="853694"/>
                </a:lnTo>
                <a:lnTo>
                  <a:pt x="1122679" y="857376"/>
                </a:lnTo>
                <a:lnTo>
                  <a:pt x="1125220" y="860425"/>
                </a:lnTo>
                <a:lnTo>
                  <a:pt x="1128776" y="860805"/>
                </a:lnTo>
                <a:lnTo>
                  <a:pt x="1227454" y="869314"/>
                </a:lnTo>
                <a:lnTo>
                  <a:pt x="1226527" y="867282"/>
                </a:lnTo>
                <a:lnTo>
                  <a:pt x="1213485" y="867282"/>
                </a:lnTo>
                <a:lnTo>
                  <a:pt x="1194240" y="853694"/>
                </a:lnTo>
                <a:lnTo>
                  <a:pt x="1129791" y="848105"/>
                </a:lnTo>
                <a:lnTo>
                  <a:pt x="1126363" y="847851"/>
                </a:lnTo>
                <a:close/>
              </a:path>
              <a:path w="1227454" h="869314">
                <a:moveTo>
                  <a:pt x="1194240" y="853694"/>
                </a:moveTo>
                <a:lnTo>
                  <a:pt x="1213485" y="867282"/>
                </a:lnTo>
                <a:lnTo>
                  <a:pt x="1215281" y="864742"/>
                </a:lnTo>
                <a:lnTo>
                  <a:pt x="1211452" y="864742"/>
                </a:lnTo>
                <a:lnTo>
                  <a:pt x="1206902" y="854791"/>
                </a:lnTo>
                <a:lnTo>
                  <a:pt x="1194240" y="853694"/>
                </a:lnTo>
                <a:close/>
              </a:path>
              <a:path w="1227454" h="869314">
                <a:moveTo>
                  <a:pt x="1181100" y="774573"/>
                </a:moveTo>
                <a:lnTo>
                  <a:pt x="1177925" y="775969"/>
                </a:lnTo>
                <a:lnTo>
                  <a:pt x="1174750" y="777493"/>
                </a:lnTo>
                <a:lnTo>
                  <a:pt x="1173352" y="781303"/>
                </a:lnTo>
                <a:lnTo>
                  <a:pt x="1174750" y="784478"/>
                </a:lnTo>
                <a:lnTo>
                  <a:pt x="1201653" y="843313"/>
                </a:lnTo>
                <a:lnTo>
                  <a:pt x="1220851" y="856868"/>
                </a:lnTo>
                <a:lnTo>
                  <a:pt x="1213485" y="867282"/>
                </a:lnTo>
                <a:lnTo>
                  <a:pt x="1226527" y="867282"/>
                </a:lnTo>
                <a:lnTo>
                  <a:pt x="1186306" y="779144"/>
                </a:lnTo>
                <a:lnTo>
                  <a:pt x="1184910" y="775969"/>
                </a:lnTo>
                <a:lnTo>
                  <a:pt x="1181100" y="774573"/>
                </a:lnTo>
                <a:close/>
              </a:path>
              <a:path w="1227454" h="869314">
                <a:moveTo>
                  <a:pt x="1206902" y="854791"/>
                </a:moveTo>
                <a:lnTo>
                  <a:pt x="1211452" y="864742"/>
                </a:lnTo>
                <a:lnTo>
                  <a:pt x="1217676" y="855726"/>
                </a:lnTo>
                <a:lnTo>
                  <a:pt x="1206902" y="854791"/>
                </a:lnTo>
                <a:close/>
              </a:path>
              <a:path w="1227454" h="869314">
                <a:moveTo>
                  <a:pt x="1201653" y="843313"/>
                </a:moveTo>
                <a:lnTo>
                  <a:pt x="1206902" y="854791"/>
                </a:lnTo>
                <a:lnTo>
                  <a:pt x="1217676" y="855726"/>
                </a:lnTo>
                <a:lnTo>
                  <a:pt x="1211452" y="864742"/>
                </a:lnTo>
                <a:lnTo>
                  <a:pt x="1215281" y="864742"/>
                </a:lnTo>
                <a:lnTo>
                  <a:pt x="1220851" y="856868"/>
                </a:lnTo>
                <a:lnTo>
                  <a:pt x="1201653" y="843313"/>
                </a:lnTo>
                <a:close/>
              </a:path>
              <a:path w="1227454" h="869314">
                <a:moveTo>
                  <a:pt x="7365" y="0"/>
                </a:moveTo>
                <a:lnTo>
                  <a:pt x="0" y="10413"/>
                </a:lnTo>
                <a:lnTo>
                  <a:pt x="1194240" y="853694"/>
                </a:lnTo>
                <a:lnTo>
                  <a:pt x="1206902" y="854791"/>
                </a:lnTo>
                <a:lnTo>
                  <a:pt x="1201653" y="843313"/>
                </a:lnTo>
                <a:lnTo>
                  <a:pt x="73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12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691894"/>
            <a:ext cx="9144000" cy="61661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8699" y="138429"/>
            <a:ext cx="1515745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Χ.Δ.Ι.</a:t>
            </a:r>
            <a:r>
              <a:rPr sz="24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24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km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577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755" y="1053083"/>
            <a:ext cx="6377940" cy="5471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49952" y="355550"/>
            <a:ext cx="1696085" cy="3917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Χ.Δ.Ι.</a:t>
            </a:r>
            <a:r>
              <a:rPr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1.1</a:t>
            </a:r>
            <a:r>
              <a:rPr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km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1031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646176"/>
            <a:ext cx="9144000" cy="62118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1773" y="211328"/>
            <a:ext cx="2106295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Χ.Δ.Ι.</a:t>
            </a:r>
            <a:r>
              <a:rPr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250</a:t>
            </a:r>
            <a:r>
              <a:rPr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μέτρα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5039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15313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8552688" y="0"/>
                </a:moveTo>
                <a:lnTo>
                  <a:pt x="0" y="0"/>
                </a:lnTo>
                <a:lnTo>
                  <a:pt x="0" y="228600"/>
                </a:lnTo>
                <a:lnTo>
                  <a:pt x="8552688" y="228600"/>
                </a:lnTo>
                <a:lnTo>
                  <a:pt x="8552688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4491" y="418288"/>
            <a:ext cx="5116830" cy="3460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00000"/>
                </a:solidFill>
              </a:rPr>
              <a:t>Χ.Δ.Ι.</a:t>
            </a:r>
            <a:r>
              <a:rPr sz="2100" spc="-35" dirty="0">
                <a:solidFill>
                  <a:srgbClr val="000000"/>
                </a:solidFill>
              </a:rPr>
              <a:t> </a:t>
            </a:r>
            <a:r>
              <a:rPr sz="2100" dirty="0">
                <a:solidFill>
                  <a:srgbClr val="000000"/>
                </a:solidFill>
              </a:rPr>
              <a:t>30</a:t>
            </a:r>
            <a:r>
              <a:rPr sz="2100" spc="-5" dirty="0">
                <a:solidFill>
                  <a:srgbClr val="000000"/>
                </a:solidFill>
              </a:rPr>
              <a:t> μέτρα</a:t>
            </a:r>
            <a:r>
              <a:rPr sz="2100" spc="-20" dirty="0">
                <a:solidFill>
                  <a:srgbClr val="000000"/>
                </a:solidFill>
              </a:rPr>
              <a:t> </a:t>
            </a:r>
            <a:r>
              <a:rPr sz="2100" spc="-5" dirty="0">
                <a:solidFill>
                  <a:srgbClr val="000000"/>
                </a:solidFill>
              </a:rPr>
              <a:t>(αριστερά)</a:t>
            </a:r>
            <a:r>
              <a:rPr sz="2100" spc="-25" dirty="0">
                <a:solidFill>
                  <a:srgbClr val="000000"/>
                </a:solidFill>
              </a:rPr>
              <a:t> και</a:t>
            </a:r>
            <a:r>
              <a:rPr sz="2100" spc="-20" dirty="0">
                <a:solidFill>
                  <a:srgbClr val="000000"/>
                </a:solidFill>
              </a:rPr>
              <a:t> </a:t>
            </a:r>
            <a:r>
              <a:rPr sz="2100" dirty="0">
                <a:solidFill>
                  <a:srgbClr val="000000"/>
                </a:solidFill>
              </a:rPr>
              <a:t>15</a:t>
            </a:r>
            <a:r>
              <a:rPr sz="2100" spc="-5" dirty="0">
                <a:solidFill>
                  <a:srgbClr val="000000"/>
                </a:solidFill>
              </a:rPr>
              <a:t> μέτρα</a:t>
            </a:r>
            <a:r>
              <a:rPr sz="2100" spc="-20" dirty="0">
                <a:solidFill>
                  <a:srgbClr val="000000"/>
                </a:solidFill>
              </a:rPr>
              <a:t> </a:t>
            </a:r>
            <a:r>
              <a:rPr sz="2100" spc="-5" dirty="0">
                <a:solidFill>
                  <a:srgbClr val="000000"/>
                </a:solidFill>
              </a:rPr>
              <a:t>(δεξιά</a:t>
            </a:r>
            <a:r>
              <a:rPr sz="2100" spc="-5" dirty="0">
                <a:solidFill>
                  <a:srgbClr val="775F54"/>
                </a:solidFill>
              </a:rPr>
              <a:t>)</a:t>
            </a:r>
            <a:endParaRPr sz="21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926335"/>
            <a:ext cx="4034028" cy="38054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1926335"/>
            <a:ext cx="4034028" cy="38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9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858011"/>
            <a:ext cx="9144000" cy="59999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2851" y="282955"/>
            <a:ext cx="2030095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Χ.Δ.Ι.</a:t>
            </a:r>
            <a:r>
              <a:rPr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2.5</a:t>
            </a:r>
            <a:r>
              <a:rPr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μέτρα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87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15313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8552688" y="0"/>
                </a:moveTo>
                <a:lnTo>
                  <a:pt x="0" y="0"/>
                </a:lnTo>
                <a:lnTo>
                  <a:pt x="0" y="228600"/>
                </a:lnTo>
                <a:lnTo>
                  <a:pt x="8552688" y="228600"/>
                </a:lnTo>
                <a:lnTo>
                  <a:pt x="8552688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14010" y="634111"/>
            <a:ext cx="1368425" cy="40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000000"/>
                </a:solidFill>
                <a:latin typeface="Times New Roman"/>
                <a:cs typeface="Times New Roman"/>
              </a:rPr>
              <a:t>Χ.Δ.Ι.</a:t>
            </a:r>
            <a:r>
              <a:rPr sz="25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25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767839"/>
            <a:ext cx="4034028" cy="41955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1751076"/>
            <a:ext cx="40386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17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053083"/>
            <a:ext cx="9144000" cy="58049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38751" y="355550"/>
            <a:ext cx="1696085" cy="3917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X.Δ.Ι.</a:t>
            </a:r>
            <a:r>
              <a:rPr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0.62</a:t>
            </a:r>
            <a:r>
              <a:rPr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7748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7909" y="134470"/>
            <a:ext cx="9110091" cy="66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66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4266" y="765176"/>
            <a:ext cx="33197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16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ημέρες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αλλά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120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120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7536" y="765176"/>
            <a:ext cx="3215005" cy="3308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ανά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6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ώρες</a:t>
            </a:r>
            <a:r>
              <a:rPr sz="20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αλλά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km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km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8611" y="1888235"/>
            <a:ext cx="3889248" cy="39883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1220" y="1915667"/>
            <a:ext cx="4322064" cy="40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9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143000"/>
            <a:ext cx="3742944" cy="5486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1" y="1143000"/>
            <a:ext cx="3823715" cy="5486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52409" y="708405"/>
            <a:ext cx="33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IR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8068" y="233173"/>
            <a:ext cx="3628644" cy="6797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45868" y="273812"/>
            <a:ext cx="3247390" cy="8261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spcBef>
                <a:spcPts val="370"/>
              </a:spcBef>
            </a:pPr>
            <a:r>
              <a:rPr sz="2400" b="1" spc="-5" dirty="0">
                <a:solidFill>
                  <a:srgbClr val="548AB8"/>
                </a:solidFill>
                <a:latin typeface="Times New Roman"/>
                <a:cs typeface="Times New Roman"/>
              </a:rPr>
              <a:t>Χαμηλά</a:t>
            </a:r>
            <a:r>
              <a:rPr sz="2400" b="1" spc="-30" dirty="0">
                <a:solidFill>
                  <a:srgbClr val="548AB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48AB8"/>
                </a:solidFill>
                <a:latin typeface="Times New Roman"/>
                <a:cs typeface="Times New Roman"/>
              </a:rPr>
              <a:t>νέφη</a:t>
            </a:r>
            <a:r>
              <a:rPr sz="2400" b="1" spc="-10" dirty="0">
                <a:solidFill>
                  <a:srgbClr val="548AB8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548AB8"/>
                </a:solidFill>
                <a:latin typeface="Times New Roman"/>
                <a:cs typeface="Times New Roman"/>
              </a:rPr>
              <a:t>και</a:t>
            </a:r>
            <a:r>
              <a:rPr sz="2400" b="1" spc="-10" dirty="0">
                <a:solidFill>
                  <a:srgbClr val="548AB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48AB8"/>
                </a:solidFill>
                <a:latin typeface="Times New Roman"/>
                <a:cs typeface="Times New Roman"/>
              </a:rPr>
              <a:t>ομίχλη</a:t>
            </a:r>
            <a:endParaRPr sz="2400">
              <a:latin typeface="Times New Roman"/>
              <a:cs typeface="Times New Roman"/>
            </a:endParaRPr>
          </a:p>
          <a:p>
            <a:pPr marL="1045844">
              <a:spcBef>
                <a:spcPts val="270"/>
              </a:spcBef>
            </a:pPr>
            <a:r>
              <a:rPr sz="2400" spc="-5" dirty="0">
                <a:latin typeface="Times New Roman"/>
                <a:cs typeface="Times New Roman"/>
              </a:rPr>
              <a:t>VIS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9518" y="787145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28956">
            <a:solidFill>
              <a:srgbClr val="CC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3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742" y="0"/>
            <a:ext cx="4757420" cy="1070610"/>
          </a:xfrm>
          <a:prstGeom prst="rect">
            <a:avLst/>
          </a:prstGeom>
        </p:spPr>
        <p:txBody>
          <a:bodyPr vert="horz" wrap="square" lIns="0" tIns="12192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Δορυφορική</a:t>
            </a:r>
            <a:r>
              <a:rPr sz="32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μετεωρολογία</a:t>
            </a:r>
            <a:endParaRPr sz="3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Ορατό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1208532"/>
            <a:ext cx="6827520" cy="54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3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4045" y="556005"/>
            <a:ext cx="2465705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Θερμικό</a:t>
            </a:r>
            <a:r>
              <a:rPr sz="24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υπέρυθρο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1219200"/>
            <a:ext cx="6781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1137D4E-9215-406E-8551-9F8C030C4D08}" type="slidenum">
              <a:rPr lang="el-GR"/>
              <a:pPr>
                <a:defRPr/>
              </a:pPr>
              <a:t>6</a:t>
            </a:fld>
            <a:endParaRPr lang="el-GR"/>
          </a:p>
        </p:txBody>
      </p:sp>
      <p:pic>
        <p:nvPicPr>
          <p:cNvPr id="757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9215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Box 1"/>
          <p:cNvSpPr txBox="1">
            <a:spLocks noChangeArrowheads="1"/>
          </p:cNvSpPr>
          <p:nvPr/>
        </p:nvSpPr>
        <p:spPr bwMode="auto">
          <a:xfrm>
            <a:off x="1774826" y="908050"/>
            <a:ext cx="3118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chemeClr val="bg1"/>
                </a:solidFill>
              </a:rPr>
              <a:t>Φασματικό κανάλι στο ορατό</a:t>
            </a:r>
          </a:p>
        </p:txBody>
      </p:sp>
    </p:spTree>
    <p:extLst>
      <p:ext uri="{BB962C8B-B14F-4D97-AF65-F5344CB8AC3E}">
        <p14:creationId xmlns:p14="http://schemas.microsoft.com/office/powerpoint/2010/main" val="369172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908051"/>
            <a:ext cx="89281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1774825" y="908050"/>
            <a:ext cx="43920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chemeClr val="bg1"/>
                </a:solidFill>
              </a:rPr>
              <a:t>Φασματικό κανάλι στο θερμικό υπέρυθρο</a:t>
            </a:r>
          </a:p>
        </p:txBody>
      </p:sp>
    </p:spTree>
    <p:extLst>
      <p:ext uri="{BB962C8B-B14F-4D97-AF65-F5344CB8AC3E}">
        <p14:creationId xmlns:p14="http://schemas.microsoft.com/office/powerpoint/2010/main" val="98608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20" y="533400"/>
            <a:ext cx="8810381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2"/>
          <p:cNvSpPr txBox="1">
            <a:spLocks noChangeArrowheads="1"/>
          </p:cNvSpPr>
          <p:nvPr/>
        </p:nvSpPr>
        <p:spPr bwMode="auto">
          <a:xfrm>
            <a:off x="1631951" y="1125538"/>
            <a:ext cx="3122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chemeClr val="bg1"/>
                </a:solidFill>
              </a:rPr>
              <a:t>Φασματικό κανάλι υδρατμών</a:t>
            </a:r>
          </a:p>
        </p:txBody>
      </p:sp>
    </p:spTree>
    <p:extLst>
      <p:ext uri="{BB962C8B-B14F-4D97-AF65-F5344CB8AC3E}">
        <p14:creationId xmlns:p14="http://schemas.microsoft.com/office/powerpoint/2010/main" val="366025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15313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8552688" y="0"/>
                </a:moveTo>
                <a:lnTo>
                  <a:pt x="0" y="0"/>
                </a:lnTo>
                <a:lnTo>
                  <a:pt x="0" y="228600"/>
                </a:lnTo>
                <a:lnTo>
                  <a:pt x="8552688" y="228600"/>
                </a:lnTo>
                <a:lnTo>
                  <a:pt x="8552688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6385" y="1671071"/>
            <a:ext cx="6084011" cy="429689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2768" y="358901"/>
            <a:ext cx="7234555" cy="63627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DD8046"/>
                </a:solidFill>
                <a:latin typeface="Arial"/>
                <a:cs typeface="Arial"/>
              </a:rPr>
              <a:t>Από</a:t>
            </a:r>
            <a:r>
              <a:rPr sz="2000" b="1" spc="-5" dirty="0">
                <a:solidFill>
                  <a:srgbClr val="DD8046"/>
                </a:solidFill>
                <a:latin typeface="Arial"/>
                <a:cs typeface="Arial"/>
              </a:rPr>
              <a:t> την</a:t>
            </a:r>
            <a:r>
              <a:rPr sz="2000" b="1" spc="-25" dirty="0">
                <a:solidFill>
                  <a:srgbClr val="DD804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DD8046"/>
                </a:solidFill>
                <a:latin typeface="Arial"/>
                <a:cs typeface="Arial"/>
              </a:rPr>
              <a:t>καταγραφή</a:t>
            </a:r>
            <a:r>
              <a:rPr sz="2000" b="1" spc="-35" dirty="0">
                <a:solidFill>
                  <a:srgbClr val="DD804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D8046"/>
                </a:solidFill>
                <a:latin typeface="Arial"/>
                <a:cs typeface="Arial"/>
              </a:rPr>
              <a:t>της</a:t>
            </a:r>
            <a:r>
              <a:rPr sz="2000" b="1" spc="-30" dirty="0">
                <a:solidFill>
                  <a:srgbClr val="DD804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DD8046"/>
                </a:solidFill>
                <a:latin typeface="Arial"/>
                <a:cs typeface="Arial"/>
              </a:rPr>
              <a:t>Η/Μ</a:t>
            </a:r>
            <a:r>
              <a:rPr sz="2000" b="1" spc="-20" dirty="0">
                <a:solidFill>
                  <a:srgbClr val="DD804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D8046"/>
                </a:solidFill>
                <a:latin typeface="Arial"/>
                <a:cs typeface="Arial"/>
              </a:rPr>
              <a:t>ακτινοβολίας</a:t>
            </a:r>
            <a:r>
              <a:rPr sz="2000" b="1" spc="-25" dirty="0">
                <a:solidFill>
                  <a:srgbClr val="DD804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DD8046"/>
                </a:solidFill>
                <a:latin typeface="Arial"/>
                <a:cs typeface="Arial"/>
              </a:rPr>
              <a:t>(στο</a:t>
            </a:r>
            <a:r>
              <a:rPr sz="2000" b="1" spc="-30" dirty="0">
                <a:solidFill>
                  <a:srgbClr val="DD804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DD8046"/>
                </a:solidFill>
                <a:latin typeface="Arial"/>
                <a:cs typeface="Arial"/>
              </a:rPr>
              <a:t>δορυφορικό </a:t>
            </a:r>
            <a:r>
              <a:rPr sz="2000" b="1" spc="-540" dirty="0">
                <a:solidFill>
                  <a:srgbClr val="DD804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DD8046"/>
                </a:solidFill>
                <a:latin typeface="Arial"/>
                <a:cs typeface="Arial"/>
              </a:rPr>
              <a:t>ανιχνευτή) στη</a:t>
            </a:r>
            <a:r>
              <a:rPr sz="2000" b="1" spc="-15" dirty="0">
                <a:solidFill>
                  <a:srgbClr val="DD804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DD8046"/>
                </a:solidFill>
                <a:latin typeface="Arial"/>
                <a:cs typeface="Arial"/>
              </a:rPr>
              <a:t>δορυφορική </a:t>
            </a:r>
            <a:r>
              <a:rPr sz="2000" b="1" spc="-20" dirty="0">
                <a:solidFill>
                  <a:srgbClr val="DD8046"/>
                </a:solidFill>
                <a:latin typeface="Arial"/>
                <a:cs typeface="Arial"/>
              </a:rPr>
              <a:t>εικόνα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17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311</Words>
  <Application>Microsoft Office PowerPoint</Application>
  <PresentationFormat>Widescreen</PresentationFormat>
  <Paragraphs>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Sitka Banner</vt:lpstr>
      <vt:lpstr>Times New Roman</vt:lpstr>
      <vt:lpstr>Office Theme</vt:lpstr>
      <vt:lpstr>Mελέτη της Ατμόσφαιρας μέσω της Δορυφορικής Τηλεπισκόπησης</vt:lpstr>
      <vt:lpstr>PowerPoint Presentation</vt:lpstr>
      <vt:lpstr>PowerPoint Presentation</vt:lpstr>
      <vt:lpstr>Δορυφορική μετεωρολογία Ορατό</vt:lpstr>
      <vt:lpstr>Θερμικό υπέρυθρο</vt:lpstr>
      <vt:lpstr>PowerPoint Presentation</vt:lpstr>
      <vt:lpstr>PowerPoint Presentation</vt:lpstr>
      <vt:lpstr>PowerPoint Presentation</vt:lpstr>
      <vt:lpstr>Από την καταγραφή της Η/Μ ακτινοβολίας (στο δορυφορικό  ανιχνευτή) στη δορυφορική εικόνα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meteorology (pyrocumulus)</vt:lpstr>
      <vt:lpstr>PowerPoint Presentation</vt:lpstr>
      <vt:lpstr>PowerPoint Presentation</vt:lpstr>
      <vt:lpstr>Χωρική Δ.Ι.</vt:lpstr>
      <vt:lpstr>Χ.Δ.Ι. 5 km</vt:lpstr>
      <vt:lpstr>Χ.Δ.Ι. 1.1 km</vt:lpstr>
      <vt:lpstr>Χ.Δ.Ι. 250 μέτρα</vt:lpstr>
      <vt:lpstr>Χ.Δ.Ι. 30 μέτρα (αριστερά) και 15 μέτρα (δεξιά)</vt:lpstr>
      <vt:lpstr>Χ.Δ.Ι. 2.5 μέτρα</vt:lpstr>
      <vt:lpstr>Χ.Δ.Ι. 1 m</vt:lpstr>
      <vt:lpstr>X.Δ.Ι. 0.62 m</vt:lpstr>
      <vt:lpstr>PowerPoint Presentation</vt:lpstr>
      <vt:lpstr>ανά 6 ώρες αλλά 1 km x 1 km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Mελέτη της Ατμόσφαιρας μέσω της Δορυφορικής Τηλεπισκόπησης</dc:title>
  <dc:creator>Konstantinos KARTALIS</dc:creator>
  <cp:lastModifiedBy>Konstantinos KARTALIS</cp:lastModifiedBy>
  <cp:revision>1</cp:revision>
  <dcterms:created xsi:type="dcterms:W3CDTF">2023-02-26T19:47:02Z</dcterms:created>
  <dcterms:modified xsi:type="dcterms:W3CDTF">2023-02-26T19:48:03Z</dcterms:modified>
</cp:coreProperties>
</file>