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Lst>
  <p:notesMasterIdLst>
    <p:notesMasterId r:id="rId54"/>
  </p:notesMasterIdLst>
  <p:handoutMasterIdLst>
    <p:handoutMasterId r:id="rId55"/>
  </p:handoutMasterIdLst>
  <p:sldIdLst>
    <p:sldId id="1350" r:id="rId2"/>
    <p:sldId id="1387" r:id="rId3"/>
    <p:sldId id="1317" r:id="rId4"/>
    <p:sldId id="1321" r:id="rId5"/>
    <p:sldId id="1386" r:id="rId6"/>
    <p:sldId id="1385" r:id="rId7"/>
    <p:sldId id="1319" r:id="rId8"/>
    <p:sldId id="1380" r:id="rId9"/>
    <p:sldId id="1394" r:id="rId10"/>
    <p:sldId id="275" r:id="rId11"/>
    <p:sldId id="1322" r:id="rId12"/>
    <p:sldId id="1369" r:id="rId13"/>
    <p:sldId id="280" r:id="rId14"/>
    <p:sldId id="1390" r:id="rId15"/>
    <p:sldId id="284" r:id="rId16"/>
    <p:sldId id="1318" r:id="rId17"/>
    <p:sldId id="297" r:id="rId18"/>
    <p:sldId id="1323" r:id="rId19"/>
    <p:sldId id="288" r:id="rId20"/>
    <p:sldId id="1324" r:id="rId21"/>
    <p:sldId id="1325" r:id="rId22"/>
    <p:sldId id="1336" r:id="rId23"/>
    <p:sldId id="1329" r:id="rId24"/>
    <p:sldId id="368" r:id="rId25"/>
    <p:sldId id="1341" r:id="rId26"/>
    <p:sldId id="1332" r:id="rId27"/>
    <p:sldId id="296" r:id="rId28"/>
    <p:sldId id="1362" r:id="rId29"/>
    <p:sldId id="1334" r:id="rId30"/>
    <p:sldId id="1351" r:id="rId31"/>
    <p:sldId id="1344" r:id="rId32"/>
    <p:sldId id="1346" r:id="rId33"/>
    <p:sldId id="1364" r:id="rId34"/>
    <p:sldId id="1345" r:id="rId35"/>
    <p:sldId id="1368" r:id="rId36"/>
    <p:sldId id="1343" r:id="rId37"/>
    <p:sldId id="1349" r:id="rId38"/>
    <p:sldId id="1379" r:id="rId39"/>
    <p:sldId id="1393" r:id="rId40"/>
    <p:sldId id="1391" r:id="rId41"/>
    <p:sldId id="300" r:id="rId42"/>
    <p:sldId id="1392" r:id="rId43"/>
    <p:sldId id="1388" r:id="rId44"/>
    <p:sldId id="1315" r:id="rId45"/>
    <p:sldId id="960" r:id="rId46"/>
    <p:sldId id="1331" r:id="rId47"/>
    <p:sldId id="1337" r:id="rId48"/>
    <p:sldId id="1338" r:id="rId49"/>
    <p:sldId id="924" r:id="rId50"/>
    <p:sldId id="927" r:id="rId51"/>
    <p:sldId id="1372" r:id="rId52"/>
    <p:sldId id="1383"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37" autoAdjust="0"/>
    <p:restoredTop sz="82496"/>
  </p:normalViewPr>
  <p:slideViewPr>
    <p:cSldViewPr snapToGrid="0" snapToObjects="1">
      <p:cViewPr varScale="1">
        <p:scale>
          <a:sx n="92" d="100"/>
          <a:sy n="92" d="100"/>
        </p:scale>
        <p:origin x="19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1A2196-07BF-C845-9661-7C08570C24CD}" type="datetimeFigureOut">
              <a:rPr lang="en-US" smtClean="0"/>
              <a:t>4/21/26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04B26D-BCA8-AE46-8BE5-437B4EB201CC}" type="slidenum">
              <a:rPr lang="en-US" smtClean="0"/>
              <a:t>‹#›</a:t>
            </a:fld>
            <a:endParaRPr lang="en-US"/>
          </a:p>
        </p:txBody>
      </p:sp>
    </p:spTree>
    <p:extLst>
      <p:ext uri="{BB962C8B-B14F-4D97-AF65-F5344CB8AC3E}">
        <p14:creationId xmlns:p14="http://schemas.microsoft.com/office/powerpoint/2010/main" val="30275361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4735A9-A75E-9548-9AC2-E7290202C067}" type="datetimeFigureOut">
              <a:rPr lang="en-US" smtClean="0"/>
              <a:t>4/21/26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2E475B-8348-E245-AF5E-6887559E6F2F}" type="slidenum">
              <a:rPr lang="en-US" smtClean="0"/>
              <a:t>‹#›</a:t>
            </a:fld>
            <a:endParaRPr lang="en-US"/>
          </a:p>
        </p:txBody>
      </p:sp>
    </p:spTree>
    <p:extLst>
      <p:ext uri="{BB962C8B-B14F-4D97-AF65-F5344CB8AC3E}">
        <p14:creationId xmlns:p14="http://schemas.microsoft.com/office/powerpoint/2010/main" val="3727053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easarc.gsfc.nasa.gov/docs/RXTE_Live/eclipse.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compact: NS/BHs</a:t>
            </a:r>
          </a:p>
          <a:p>
            <a:pPr marL="171450" indent="-171450">
              <a:buFontTx/>
              <a:buChar char="-"/>
            </a:pPr>
            <a:r>
              <a:rPr lang="en-US" baseline="0" dirty="0"/>
              <a:t>first massive stellar </a:t>
            </a:r>
            <a:r>
              <a:rPr lang="en-US" baseline="0" dirty="0" err="1"/>
              <a:t>binaires</a:t>
            </a:r>
            <a:endParaRPr lang="en-US" baseline="0" dirty="0"/>
          </a:p>
        </p:txBody>
      </p:sp>
      <p:sp>
        <p:nvSpPr>
          <p:cNvPr id="4" name="Slide Number Placeholder 3"/>
          <p:cNvSpPr>
            <a:spLocks noGrp="1"/>
          </p:cNvSpPr>
          <p:nvPr>
            <p:ph type="sldNum" sz="quarter" idx="10"/>
          </p:nvPr>
        </p:nvSpPr>
        <p:spPr/>
        <p:txBody>
          <a:bodyPr/>
          <a:lstStyle/>
          <a:p>
            <a:fld id="{DE2E475B-8348-E245-AF5E-6887559E6F2F}" type="slidenum">
              <a:rPr lang="en-US" smtClean="0"/>
              <a:t>1</a:t>
            </a:fld>
            <a:endParaRPr lang="en-US"/>
          </a:p>
        </p:txBody>
      </p:sp>
    </p:spTree>
    <p:extLst>
      <p:ext uri="{BB962C8B-B14F-4D97-AF65-F5344CB8AC3E}">
        <p14:creationId xmlns:p14="http://schemas.microsoft.com/office/powerpoint/2010/main" val="2471191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b4ed84248c_0_4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1500"/>
              </a:spcBef>
              <a:spcAft>
                <a:spcPts val="0"/>
              </a:spcAft>
              <a:buNone/>
            </a:pPr>
            <a:r>
              <a:rPr lang="en-US" sz="1500" b="1">
                <a:highlight>
                  <a:srgbClr val="F8F4F1"/>
                </a:highlight>
                <a:latin typeface="Roboto"/>
                <a:ea typeface="Roboto"/>
                <a:cs typeface="Roboto"/>
                <a:sym typeface="Roboto"/>
              </a:rPr>
              <a:t>Observational data from the Kepler space telescope for the red giant KIC 8430105.</a:t>
            </a:r>
            <a:endParaRPr sz="1500" b="1">
              <a:highlight>
                <a:srgbClr val="F8F4F1"/>
              </a:highlight>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r>
              <a:rPr lang="en-US" sz="1500" b="1">
                <a:highlight>
                  <a:srgbClr val="F8F4F1"/>
                </a:highlight>
                <a:latin typeface="Roboto"/>
                <a:ea typeface="Roboto"/>
                <a:cs typeface="Roboto"/>
                <a:sym typeface="Roboto"/>
              </a:rPr>
              <a:t>Primary and Secondary Eclipses can be seen </a:t>
            </a:r>
            <a:endParaRPr sz="1500" b="1">
              <a:highlight>
                <a:srgbClr val="F8F4F1"/>
              </a:highlight>
              <a:latin typeface="Roboto"/>
              <a:ea typeface="Roboto"/>
              <a:cs typeface="Roboto"/>
              <a:sym typeface="Roboto"/>
            </a:endParaRPr>
          </a:p>
        </p:txBody>
      </p:sp>
      <p:sp>
        <p:nvSpPr>
          <p:cNvPr id="523" name="Google Shape;523;g3b4ed84248c_0_4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b4ed84248c_0_5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3b4ed84248c_0_5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g3b4ed84248c_0_56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Spectroscopic survey of massive star (O-type stars)</a:t>
            </a:r>
          </a:p>
          <a:p>
            <a:r>
              <a:rPr lang="en-NL" dirty="0"/>
              <a:t>~70% are close enough to  interact (exchange mass) with their companion</a:t>
            </a:r>
          </a:p>
          <a:p>
            <a:r>
              <a:rPr lang="en-NL" dirty="0"/>
              <a:t>~50% for solar-like mass stars</a:t>
            </a:r>
          </a:p>
          <a:p>
            <a:r>
              <a:rPr lang="en-GB" dirty="0"/>
              <a:t>M</a:t>
            </a:r>
            <a:r>
              <a:rPr lang="en-NL" dirty="0"/>
              <a:t>ulti-epoch to get the period</a:t>
            </a:r>
          </a:p>
          <a:p>
            <a:r>
              <a:rPr lang="en-GB" dirty="0"/>
              <a:t>E</a:t>
            </a:r>
            <a:r>
              <a:rPr lang="en-NL" dirty="0"/>
              <a:t>asier for closer binaries</a:t>
            </a:r>
          </a:p>
          <a:p>
            <a:r>
              <a:rPr lang="en-NL" dirty="0"/>
              <a:t>Short period == Short separation (3rd Kepler’s law)</a:t>
            </a:r>
          </a:p>
        </p:txBody>
      </p:sp>
      <p:sp>
        <p:nvSpPr>
          <p:cNvPr id="4" name="Slide Number Placeholder 3"/>
          <p:cNvSpPr>
            <a:spLocks noGrp="1"/>
          </p:cNvSpPr>
          <p:nvPr>
            <p:ph type="sldNum" sz="quarter" idx="5"/>
          </p:nvPr>
        </p:nvSpPr>
        <p:spPr/>
        <p:txBody>
          <a:bodyPr/>
          <a:lstStyle/>
          <a:p>
            <a:fld id="{DE2E475B-8348-E245-AF5E-6887559E6F2F}" type="slidenum">
              <a:rPr lang="en-US" smtClean="0"/>
              <a:t>16</a:t>
            </a:fld>
            <a:endParaRPr lang="en-US"/>
          </a:p>
        </p:txBody>
      </p:sp>
    </p:spTree>
    <p:extLst>
      <p:ext uri="{BB962C8B-B14F-4D97-AF65-F5344CB8AC3E}">
        <p14:creationId xmlns:p14="http://schemas.microsoft.com/office/powerpoint/2010/main" val="729799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b4ed84248c_0_5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3b4ed84248c_0_5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 an exception</a:t>
            </a:r>
            <a:endParaRPr/>
          </a:p>
        </p:txBody>
      </p:sp>
      <p:sp>
        <p:nvSpPr>
          <p:cNvPr id="698" name="Google Shape;698;g3b4ed84248c_0_5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Equipotential lines</a:t>
            </a:r>
          </a:p>
          <a:p>
            <a:r>
              <a:rPr lang="en-GB" dirty="0"/>
              <a:t>C</a:t>
            </a:r>
            <a:r>
              <a:rPr lang="en-NL" dirty="0"/>
              <a:t>orotating frame with the orbit. Non-inertial reference frame, centrifugal forces</a:t>
            </a:r>
          </a:p>
          <a:p>
            <a:r>
              <a:rPr lang="en-GB" dirty="0"/>
              <a:t>P</a:t>
            </a:r>
            <a:r>
              <a:rPr lang="en-NL" dirty="0"/>
              <a:t>oint mass approximation </a:t>
            </a:r>
          </a:p>
          <a:p>
            <a:r>
              <a:rPr lang="en-GB" dirty="0"/>
              <a:t>C</a:t>
            </a:r>
            <a:r>
              <a:rPr lang="en-NL" dirty="0"/>
              <a:t>ircular orbit (tides)</a:t>
            </a:r>
          </a:p>
          <a:p>
            <a:r>
              <a:rPr lang="en-NL" dirty="0"/>
              <a:t>Langragian</a:t>
            </a:r>
          </a:p>
        </p:txBody>
      </p:sp>
      <p:sp>
        <p:nvSpPr>
          <p:cNvPr id="4" name="Slide Number Placeholder 3"/>
          <p:cNvSpPr>
            <a:spLocks noGrp="1"/>
          </p:cNvSpPr>
          <p:nvPr>
            <p:ph type="sldNum" sz="quarter" idx="5"/>
          </p:nvPr>
        </p:nvSpPr>
        <p:spPr/>
        <p:txBody>
          <a:bodyPr/>
          <a:lstStyle/>
          <a:p>
            <a:fld id="{DE2E475B-8348-E245-AF5E-6887559E6F2F}" type="slidenum">
              <a:rPr lang="en-US" smtClean="0"/>
              <a:t>18</a:t>
            </a:fld>
            <a:endParaRPr lang="en-US"/>
          </a:p>
        </p:txBody>
      </p:sp>
    </p:spTree>
    <p:extLst>
      <p:ext uri="{BB962C8B-B14F-4D97-AF65-F5344CB8AC3E}">
        <p14:creationId xmlns:p14="http://schemas.microsoft.com/office/powerpoint/2010/main" val="3061456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b4ed84248c_0_5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b4ed84248c_0_5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g3b4ed84248c_0_5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Not able to do 3D binary. Not even 3D star.</a:t>
            </a:r>
          </a:p>
          <a:p>
            <a:r>
              <a:rPr lang="en-NL" dirty="0"/>
              <a:t>Notion of Roche lobe</a:t>
            </a:r>
          </a:p>
          <a:p>
            <a:r>
              <a:rPr lang="en-GB" dirty="0"/>
              <a:t>E</a:t>
            </a:r>
            <a:r>
              <a:rPr lang="en-NL" dirty="0"/>
              <a:t>quation</a:t>
            </a:r>
            <a:endParaRPr lang="el-GR" dirty="0"/>
          </a:p>
          <a:p>
            <a:r>
              <a:rPr lang="en-US" dirty="0"/>
              <a:t>which expands </a:t>
            </a:r>
            <a:r>
              <a:rPr lang="en-US" b="1" dirty="0"/>
              <a:t>first</a:t>
            </a:r>
            <a:endParaRPr lang="el-GR" b="1" dirty="0"/>
          </a:p>
        </p:txBody>
      </p:sp>
      <p:sp>
        <p:nvSpPr>
          <p:cNvPr id="4" name="Slide Number Placeholder 3"/>
          <p:cNvSpPr>
            <a:spLocks noGrp="1"/>
          </p:cNvSpPr>
          <p:nvPr>
            <p:ph type="sldNum" sz="quarter" idx="5"/>
          </p:nvPr>
        </p:nvSpPr>
        <p:spPr/>
        <p:txBody>
          <a:bodyPr/>
          <a:lstStyle/>
          <a:p>
            <a:fld id="{DE2E475B-8348-E245-AF5E-6887559E6F2F}" type="slidenum">
              <a:rPr lang="en-US" smtClean="0"/>
              <a:t>20</a:t>
            </a:fld>
            <a:endParaRPr lang="en-US"/>
          </a:p>
        </p:txBody>
      </p:sp>
    </p:spTree>
    <p:extLst>
      <p:ext uri="{BB962C8B-B14F-4D97-AF65-F5344CB8AC3E}">
        <p14:creationId xmlns:p14="http://schemas.microsoft.com/office/powerpoint/2010/main" val="4073653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Not able to do 3D binary. Not even 3D star.</a:t>
            </a:r>
          </a:p>
          <a:p>
            <a:r>
              <a:rPr lang="en-NL" dirty="0"/>
              <a:t>Notion of Roche lobe</a:t>
            </a:r>
          </a:p>
          <a:p>
            <a:r>
              <a:rPr lang="en-GB" dirty="0"/>
              <a:t>E</a:t>
            </a:r>
            <a:r>
              <a:rPr lang="en-NL" dirty="0"/>
              <a:t>quation</a:t>
            </a:r>
          </a:p>
          <a:p>
            <a:r>
              <a:rPr lang="en-NL" dirty="0"/>
              <a:t>Which of the two stars is the most massive?</a:t>
            </a:r>
          </a:p>
          <a:p>
            <a:r>
              <a:rPr lang="en-NL" dirty="0"/>
              <a:t>Which star do we expect to lose its mass first, fill its RL?</a:t>
            </a:r>
          </a:p>
        </p:txBody>
      </p:sp>
      <p:sp>
        <p:nvSpPr>
          <p:cNvPr id="4" name="Slide Number Placeholder 3"/>
          <p:cNvSpPr>
            <a:spLocks noGrp="1"/>
          </p:cNvSpPr>
          <p:nvPr>
            <p:ph type="sldNum" sz="quarter" idx="5"/>
          </p:nvPr>
        </p:nvSpPr>
        <p:spPr/>
        <p:txBody>
          <a:bodyPr/>
          <a:lstStyle/>
          <a:p>
            <a:fld id="{DE2E475B-8348-E245-AF5E-6887559E6F2F}" type="slidenum">
              <a:rPr lang="en-US" smtClean="0"/>
              <a:t>21</a:t>
            </a:fld>
            <a:endParaRPr lang="en-US"/>
          </a:p>
        </p:txBody>
      </p:sp>
    </p:spTree>
    <p:extLst>
      <p:ext uri="{BB962C8B-B14F-4D97-AF65-F5344CB8AC3E}">
        <p14:creationId xmlns:p14="http://schemas.microsoft.com/office/powerpoint/2010/main" val="3424232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E2E475B-8348-E245-AF5E-6887559E6F2F}" type="slidenum">
              <a:rPr lang="en-US" smtClean="0"/>
              <a:t>22</a:t>
            </a:fld>
            <a:endParaRPr lang="en-US"/>
          </a:p>
        </p:txBody>
      </p:sp>
    </p:spTree>
    <p:extLst>
      <p:ext uri="{BB962C8B-B14F-4D97-AF65-F5344CB8AC3E}">
        <p14:creationId xmlns:p14="http://schemas.microsoft.com/office/powerpoint/2010/main" val="3035992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The initially more massive star is expected to fill its Roche lobe first!</a:t>
            </a:r>
          </a:p>
        </p:txBody>
      </p:sp>
      <p:sp>
        <p:nvSpPr>
          <p:cNvPr id="4" name="Slide Number Placeholder 3"/>
          <p:cNvSpPr>
            <a:spLocks noGrp="1"/>
          </p:cNvSpPr>
          <p:nvPr>
            <p:ph type="sldNum" sz="quarter" idx="10"/>
          </p:nvPr>
        </p:nvSpPr>
        <p:spPr/>
        <p:txBody>
          <a:bodyPr/>
          <a:lstStyle/>
          <a:p>
            <a:fld id="{DE2E475B-8348-E245-AF5E-6887559E6F2F}" type="slidenum">
              <a:rPr lang="en-US" smtClean="0"/>
              <a:t>25</a:t>
            </a:fld>
            <a:endParaRPr lang="en-US"/>
          </a:p>
        </p:txBody>
      </p:sp>
    </p:spTree>
    <p:extLst>
      <p:ext uri="{BB962C8B-B14F-4D97-AF65-F5344CB8AC3E}">
        <p14:creationId xmlns:p14="http://schemas.microsoft.com/office/powerpoint/2010/main" val="72165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t>
            </a:r>
            <a:r>
              <a:rPr lang="en-NL" dirty="0"/>
              <a:t>ravitationally bound</a:t>
            </a:r>
          </a:p>
          <a:p>
            <a:r>
              <a:rPr lang="en-GB" dirty="0"/>
              <a:t>S</a:t>
            </a:r>
            <a:r>
              <a:rPr lang="en-NL" dirty="0"/>
              <a:t>patially resolved, close-by</a:t>
            </a:r>
          </a:p>
        </p:txBody>
      </p:sp>
      <p:sp>
        <p:nvSpPr>
          <p:cNvPr id="4" name="Slide Number Placeholder 3"/>
          <p:cNvSpPr>
            <a:spLocks noGrp="1"/>
          </p:cNvSpPr>
          <p:nvPr>
            <p:ph type="sldNum" sz="quarter" idx="5"/>
          </p:nvPr>
        </p:nvSpPr>
        <p:spPr/>
        <p:txBody>
          <a:bodyPr/>
          <a:lstStyle/>
          <a:p>
            <a:fld id="{DE2E475B-8348-E245-AF5E-6887559E6F2F}" type="slidenum">
              <a:rPr lang="en-US" smtClean="0"/>
              <a:t>4</a:t>
            </a:fld>
            <a:endParaRPr lang="en-US"/>
          </a:p>
        </p:txBody>
      </p:sp>
    </p:spTree>
    <p:extLst>
      <p:ext uri="{BB962C8B-B14F-4D97-AF65-F5344CB8AC3E}">
        <p14:creationId xmlns:p14="http://schemas.microsoft.com/office/powerpoint/2010/main" val="3887477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Sensitivity of MT rate to DR/R</a:t>
            </a:r>
          </a:p>
          <a:p>
            <a:r>
              <a:rPr lang="en-NL" dirty="0"/>
              <a:t>MT rate high enough for low DR/R</a:t>
            </a:r>
          </a:p>
          <a:p>
            <a:r>
              <a:rPr lang="en-NL" dirty="0"/>
              <a:t>Star stays within its Roche lobe. R~RL</a:t>
            </a:r>
          </a:p>
        </p:txBody>
      </p:sp>
      <p:sp>
        <p:nvSpPr>
          <p:cNvPr id="4" name="Slide Number Placeholder 3"/>
          <p:cNvSpPr>
            <a:spLocks noGrp="1"/>
          </p:cNvSpPr>
          <p:nvPr>
            <p:ph type="sldNum" sz="quarter" idx="5"/>
          </p:nvPr>
        </p:nvSpPr>
        <p:spPr/>
        <p:txBody>
          <a:bodyPr/>
          <a:lstStyle/>
          <a:p>
            <a:fld id="{DE2E475B-8348-E245-AF5E-6887559E6F2F}" type="slidenum">
              <a:rPr lang="en-US" smtClean="0"/>
              <a:t>26</a:t>
            </a:fld>
            <a:endParaRPr lang="en-US"/>
          </a:p>
        </p:txBody>
      </p:sp>
    </p:spTree>
    <p:extLst>
      <p:ext uri="{BB962C8B-B14F-4D97-AF65-F5344CB8AC3E}">
        <p14:creationId xmlns:p14="http://schemas.microsoft.com/office/powerpoint/2010/main" val="2035685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b53e3ae856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3b53e3ae856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g3b53e3ae856_0_1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L" dirty="0"/>
              <a:t>Orbital angular momentum (spin orbital momentum is negligible usually) . Around the center of mass.</a:t>
            </a:r>
          </a:p>
          <a:p>
            <a:pPr marL="0" marR="0" lvl="0" indent="0" algn="l" defTabSz="457200" rtl="0" eaLnBrk="1" fontAlgn="auto" latinLnBrk="0" hangingPunct="1">
              <a:lnSpc>
                <a:spcPct val="100000"/>
              </a:lnSpc>
              <a:spcBef>
                <a:spcPts val="0"/>
              </a:spcBef>
              <a:spcAft>
                <a:spcPts val="0"/>
              </a:spcAft>
              <a:buClrTx/>
              <a:buSzTx/>
              <a:buFontTx/>
              <a:buNone/>
              <a:tabLst/>
              <a:defRPr/>
            </a:pPr>
            <a:r>
              <a:rPr lang="en-NL" dirty="0"/>
              <a:t># Why J not dependent on omega?</a:t>
            </a:r>
          </a:p>
          <a:p>
            <a:pPr marL="0" marR="0" lvl="0" indent="0" algn="l" defTabSz="457200" rtl="0" eaLnBrk="1" fontAlgn="auto" latinLnBrk="0" hangingPunct="1">
              <a:lnSpc>
                <a:spcPct val="100000"/>
              </a:lnSpc>
              <a:spcBef>
                <a:spcPts val="0"/>
              </a:spcBef>
              <a:spcAft>
                <a:spcPts val="0"/>
              </a:spcAft>
              <a:buClrTx/>
              <a:buSzTx/>
              <a:buFontTx/>
              <a:buNone/>
              <a:tabLst/>
              <a:defRPr/>
            </a:pPr>
            <a:r>
              <a:rPr lang="en-NL" dirty="0"/>
              <a:t>Logarithmic Differentiation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NL" dirty="0"/>
              <a:t>adot: change of orbit, conservation of angular momentum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L" dirty="0"/>
          </a:p>
          <a:p>
            <a:endParaRPr lang="en-NL" dirty="0"/>
          </a:p>
        </p:txBody>
      </p:sp>
      <p:sp>
        <p:nvSpPr>
          <p:cNvPr id="4" name="Slide Number Placeholder 3"/>
          <p:cNvSpPr>
            <a:spLocks noGrp="1"/>
          </p:cNvSpPr>
          <p:nvPr>
            <p:ph type="sldNum" sz="quarter" idx="5"/>
          </p:nvPr>
        </p:nvSpPr>
        <p:spPr/>
        <p:txBody>
          <a:bodyPr/>
          <a:lstStyle/>
          <a:p>
            <a:fld id="{DE2E475B-8348-E245-AF5E-6887559E6F2F}" type="slidenum">
              <a:rPr lang="en-US" smtClean="0"/>
              <a:t>28</a:t>
            </a:fld>
            <a:endParaRPr lang="en-US"/>
          </a:p>
        </p:txBody>
      </p:sp>
    </p:spTree>
    <p:extLst>
      <p:ext uri="{BB962C8B-B14F-4D97-AF65-F5344CB8AC3E}">
        <p14:creationId xmlns:p14="http://schemas.microsoft.com/office/powerpoint/2010/main" val="2913159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L" dirty="0"/>
              <a:t>donor accretor definition</a:t>
            </a:r>
          </a:p>
          <a:p>
            <a:r>
              <a:rPr lang="en-NL" dirty="0"/>
              <a:t>Ma+Md dot. Jdot</a:t>
            </a:r>
          </a:p>
        </p:txBody>
      </p:sp>
      <p:sp>
        <p:nvSpPr>
          <p:cNvPr id="4" name="Slide Number Placeholder 3"/>
          <p:cNvSpPr>
            <a:spLocks noGrp="1"/>
          </p:cNvSpPr>
          <p:nvPr>
            <p:ph type="sldNum" sz="quarter" idx="5"/>
          </p:nvPr>
        </p:nvSpPr>
        <p:spPr/>
        <p:txBody>
          <a:bodyPr/>
          <a:lstStyle/>
          <a:p>
            <a:fld id="{DE2E475B-8348-E245-AF5E-6887559E6F2F}" type="slidenum">
              <a:rPr lang="en-US" smtClean="0"/>
              <a:t>29</a:t>
            </a:fld>
            <a:endParaRPr lang="en-US"/>
          </a:p>
        </p:txBody>
      </p:sp>
    </p:spTree>
    <p:extLst>
      <p:ext uri="{BB962C8B-B14F-4D97-AF65-F5344CB8AC3E}">
        <p14:creationId xmlns:p14="http://schemas.microsoft.com/office/powerpoint/2010/main" val="1668334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mass transfer efficiency. Uncertain in binary evolution. </a:t>
            </a:r>
          </a:p>
          <a:p>
            <a:r>
              <a:rPr lang="en-NL" dirty="0"/>
              <a:t>This lost mass carries away some angular momentum. Mechanism of ejection</a:t>
            </a:r>
          </a:p>
          <a:p>
            <a:r>
              <a:rPr lang="en-NL" dirty="0"/>
              <a:t>Fast mode, Jeans mode</a:t>
            </a:r>
          </a:p>
          <a:p>
            <a:r>
              <a:rPr lang="en-NL" dirty="0"/>
              <a:t>Circum binary disk (disk)</a:t>
            </a:r>
          </a:p>
          <a:p>
            <a:r>
              <a:rPr lang="en-NL" dirty="0"/>
              <a:t>Draining angular momentum: shrinks the orbit</a:t>
            </a:r>
          </a:p>
        </p:txBody>
      </p:sp>
      <p:sp>
        <p:nvSpPr>
          <p:cNvPr id="4" name="Slide Number Placeholder 3"/>
          <p:cNvSpPr>
            <a:spLocks noGrp="1"/>
          </p:cNvSpPr>
          <p:nvPr>
            <p:ph type="sldNum" sz="quarter" idx="5"/>
          </p:nvPr>
        </p:nvSpPr>
        <p:spPr/>
        <p:txBody>
          <a:bodyPr/>
          <a:lstStyle/>
          <a:p>
            <a:fld id="{DE2E475B-8348-E245-AF5E-6887559E6F2F}" type="slidenum">
              <a:rPr lang="en-US" smtClean="0"/>
              <a:t>30</a:t>
            </a:fld>
            <a:endParaRPr lang="en-US"/>
          </a:p>
        </p:txBody>
      </p:sp>
    </p:spTree>
    <p:extLst>
      <p:ext uri="{BB962C8B-B14F-4D97-AF65-F5344CB8AC3E}">
        <p14:creationId xmlns:p14="http://schemas.microsoft.com/office/powerpoint/2010/main" val="402312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Time to adjust to change from equilibrium (Tassos lecture). </a:t>
            </a:r>
          </a:p>
          <a:p>
            <a:r>
              <a:rPr lang="en-NL" dirty="0"/>
              <a:t>Else Time to evolve</a:t>
            </a:r>
          </a:p>
          <a:p>
            <a:endParaRPr lang="en-NL" dirty="0"/>
          </a:p>
        </p:txBody>
      </p:sp>
      <p:sp>
        <p:nvSpPr>
          <p:cNvPr id="4" name="Slide Number Placeholder 3"/>
          <p:cNvSpPr>
            <a:spLocks noGrp="1"/>
          </p:cNvSpPr>
          <p:nvPr>
            <p:ph type="sldNum" sz="quarter" idx="5"/>
          </p:nvPr>
        </p:nvSpPr>
        <p:spPr/>
        <p:txBody>
          <a:bodyPr/>
          <a:lstStyle/>
          <a:p>
            <a:fld id="{DE2E475B-8348-E245-AF5E-6887559E6F2F}" type="slidenum">
              <a:rPr lang="en-US" smtClean="0"/>
              <a:t>31</a:t>
            </a:fld>
            <a:endParaRPr lang="en-US"/>
          </a:p>
        </p:txBody>
      </p:sp>
    </p:spTree>
    <p:extLst>
      <p:ext uri="{BB962C8B-B14F-4D97-AF65-F5344CB8AC3E}">
        <p14:creationId xmlns:p14="http://schemas.microsoft.com/office/powerpoint/2010/main" val="1354561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How the radius, the structure of the star readjusts going away from equilibrium.</a:t>
            </a:r>
          </a:p>
        </p:txBody>
      </p:sp>
      <p:sp>
        <p:nvSpPr>
          <p:cNvPr id="4" name="Slide Number Placeholder 3"/>
          <p:cNvSpPr>
            <a:spLocks noGrp="1"/>
          </p:cNvSpPr>
          <p:nvPr>
            <p:ph type="sldNum" sz="quarter" idx="5"/>
          </p:nvPr>
        </p:nvSpPr>
        <p:spPr/>
        <p:txBody>
          <a:bodyPr/>
          <a:lstStyle/>
          <a:p>
            <a:fld id="{DE2E475B-8348-E245-AF5E-6887559E6F2F}" type="slidenum">
              <a:rPr lang="en-US" smtClean="0"/>
              <a:t>32</a:t>
            </a:fld>
            <a:endParaRPr lang="en-US"/>
          </a:p>
        </p:txBody>
      </p:sp>
    </p:spTree>
    <p:extLst>
      <p:ext uri="{BB962C8B-B14F-4D97-AF65-F5344CB8AC3E}">
        <p14:creationId xmlns:p14="http://schemas.microsoft.com/office/powerpoint/2010/main" val="4026007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How the radius, the structure of the star readjusts going away from equilibrium.</a:t>
            </a:r>
          </a:p>
        </p:txBody>
      </p:sp>
      <p:sp>
        <p:nvSpPr>
          <p:cNvPr id="4" name="Slide Number Placeholder 3"/>
          <p:cNvSpPr>
            <a:spLocks noGrp="1"/>
          </p:cNvSpPr>
          <p:nvPr>
            <p:ph type="sldNum" sz="quarter" idx="5"/>
          </p:nvPr>
        </p:nvSpPr>
        <p:spPr/>
        <p:txBody>
          <a:bodyPr/>
          <a:lstStyle/>
          <a:p>
            <a:fld id="{DE2E475B-8348-E245-AF5E-6887559E6F2F}" type="slidenum">
              <a:rPr lang="en-US" smtClean="0"/>
              <a:t>33</a:t>
            </a:fld>
            <a:endParaRPr lang="en-US"/>
          </a:p>
        </p:txBody>
      </p:sp>
    </p:spTree>
    <p:extLst>
      <p:ext uri="{BB962C8B-B14F-4D97-AF65-F5344CB8AC3E}">
        <p14:creationId xmlns:p14="http://schemas.microsoft.com/office/powerpoint/2010/main" val="920976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Up (expansion) and then left (decrease in mass of the donor)</a:t>
            </a:r>
          </a:p>
          <a:p>
            <a:r>
              <a:rPr lang="en-NL" dirty="0"/>
              <a:t>Radiative stars: Loses mass, tries to shrink</a:t>
            </a:r>
          </a:p>
          <a:p>
            <a:r>
              <a:rPr lang="en-NL" dirty="0"/>
              <a:t>For convetive envelopes, </a:t>
            </a:r>
            <a:r>
              <a:rPr lang="el-GR" dirty="0"/>
              <a:t>ζ</a:t>
            </a:r>
            <a:r>
              <a:rPr lang="en-US" dirty="0"/>
              <a:t>ad is negative. Loses mass tries to expand, occupy the same volume</a:t>
            </a:r>
            <a:endParaRPr lang="en-NL" dirty="0"/>
          </a:p>
          <a:p>
            <a:endParaRPr lang="en-NL" dirty="0"/>
          </a:p>
        </p:txBody>
      </p:sp>
      <p:sp>
        <p:nvSpPr>
          <p:cNvPr id="4" name="Slide Number Placeholder 3"/>
          <p:cNvSpPr>
            <a:spLocks noGrp="1"/>
          </p:cNvSpPr>
          <p:nvPr>
            <p:ph type="sldNum" sz="quarter" idx="5"/>
          </p:nvPr>
        </p:nvSpPr>
        <p:spPr/>
        <p:txBody>
          <a:bodyPr/>
          <a:lstStyle/>
          <a:p>
            <a:fld id="{DE2E475B-8348-E245-AF5E-6887559E6F2F}" type="slidenum">
              <a:rPr lang="en-US" smtClean="0"/>
              <a:t>34</a:t>
            </a:fld>
            <a:endParaRPr lang="en-US"/>
          </a:p>
        </p:txBody>
      </p:sp>
    </p:spTree>
    <p:extLst>
      <p:ext uri="{BB962C8B-B14F-4D97-AF65-F5344CB8AC3E}">
        <p14:creationId xmlns:p14="http://schemas.microsoft.com/office/powerpoint/2010/main" val="1431335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O</a:t>
            </a:r>
            <a:r>
              <a:rPr lang="en-NL" dirty="0"/>
              <a:t>veflowing of mass onto the companion star: Formation of a commone envelope around both “stars” (or cores)</a:t>
            </a:r>
          </a:p>
          <a:p>
            <a:r>
              <a:rPr lang="en-NL" dirty="0"/>
              <a:t>Spiral in due to gravitational drag</a:t>
            </a:r>
          </a:p>
          <a:p>
            <a:r>
              <a:rPr lang="en-NL" dirty="0"/>
              <a:t>Shrikage of orbit. Energy from the orbit heats up the envelope and can lead to its ejection</a:t>
            </a:r>
          </a:p>
          <a:p>
            <a:r>
              <a:rPr lang="en-NL" dirty="0"/>
              <a:t>Two outcomes</a:t>
            </a:r>
          </a:p>
          <a:p>
            <a:r>
              <a:rPr lang="en-NL" dirty="0"/>
              <a:t>Very close orbit</a:t>
            </a:r>
          </a:p>
          <a:p>
            <a:r>
              <a:rPr lang="en-NL" dirty="0"/>
              <a:t>Merging: unknow process, mixing, rotation, re-adjustment</a:t>
            </a:r>
          </a:p>
        </p:txBody>
      </p:sp>
      <p:sp>
        <p:nvSpPr>
          <p:cNvPr id="4" name="Slide Number Placeholder 3"/>
          <p:cNvSpPr>
            <a:spLocks noGrp="1"/>
          </p:cNvSpPr>
          <p:nvPr>
            <p:ph type="sldNum" sz="quarter" idx="5"/>
          </p:nvPr>
        </p:nvSpPr>
        <p:spPr/>
        <p:txBody>
          <a:bodyPr/>
          <a:lstStyle/>
          <a:p>
            <a:fld id="{DE2E475B-8348-E245-AF5E-6887559E6F2F}" type="slidenum">
              <a:rPr lang="en-US" smtClean="0"/>
              <a:t>35</a:t>
            </a:fld>
            <a:endParaRPr lang="en-US"/>
          </a:p>
        </p:txBody>
      </p:sp>
    </p:spTree>
    <p:extLst>
      <p:ext uri="{BB962C8B-B14F-4D97-AF65-F5344CB8AC3E}">
        <p14:creationId xmlns:p14="http://schemas.microsoft.com/office/powerpoint/2010/main" val="774052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ui.adsabs.harvard.edu</a:t>
            </a:r>
            <a:r>
              <a:rPr lang="en-GB" dirty="0"/>
              <a:t>/abs/2017ApJ...840...70B/abstract</a:t>
            </a:r>
            <a:endParaRPr lang="en-NL" dirty="0"/>
          </a:p>
        </p:txBody>
      </p:sp>
      <p:sp>
        <p:nvSpPr>
          <p:cNvPr id="4" name="Slide Number Placeholder 3"/>
          <p:cNvSpPr>
            <a:spLocks noGrp="1"/>
          </p:cNvSpPr>
          <p:nvPr>
            <p:ph type="sldNum" sz="quarter" idx="5"/>
          </p:nvPr>
        </p:nvSpPr>
        <p:spPr/>
        <p:txBody>
          <a:bodyPr/>
          <a:lstStyle/>
          <a:p>
            <a:fld id="{DE2E475B-8348-E245-AF5E-6887559E6F2F}" type="slidenum">
              <a:rPr lang="en-US" smtClean="0"/>
              <a:t>5</a:t>
            </a:fld>
            <a:endParaRPr lang="en-US"/>
          </a:p>
        </p:txBody>
      </p:sp>
    </p:spTree>
    <p:extLst>
      <p:ext uri="{BB962C8B-B14F-4D97-AF65-F5344CB8AC3E}">
        <p14:creationId xmlns:p14="http://schemas.microsoft.com/office/powerpoint/2010/main" val="930240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Very fast dynamical process. Expensive 3D simulations</a:t>
            </a:r>
          </a:p>
        </p:txBody>
      </p:sp>
      <p:sp>
        <p:nvSpPr>
          <p:cNvPr id="4" name="Slide Number Placeholder 3"/>
          <p:cNvSpPr>
            <a:spLocks noGrp="1"/>
          </p:cNvSpPr>
          <p:nvPr>
            <p:ph type="sldNum" sz="quarter" idx="5"/>
          </p:nvPr>
        </p:nvSpPr>
        <p:spPr/>
        <p:txBody>
          <a:bodyPr/>
          <a:lstStyle/>
          <a:p>
            <a:fld id="{DE2E475B-8348-E245-AF5E-6887559E6F2F}" type="slidenum">
              <a:rPr lang="en-US" smtClean="0"/>
              <a:t>36</a:t>
            </a:fld>
            <a:endParaRPr lang="en-US"/>
          </a:p>
        </p:txBody>
      </p:sp>
    </p:spTree>
    <p:extLst>
      <p:ext uri="{BB962C8B-B14F-4D97-AF65-F5344CB8AC3E}">
        <p14:creationId xmlns:p14="http://schemas.microsoft.com/office/powerpoint/2010/main" val="231001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energy budge: </a:t>
            </a:r>
          </a:p>
          <a:p>
            <a:pPr marL="0" marR="0" lvl="0" indent="0" algn="l" defTabSz="457200" rtl="0" eaLnBrk="1" fontAlgn="auto" latinLnBrk="0" hangingPunct="1">
              <a:lnSpc>
                <a:spcPct val="100000"/>
              </a:lnSpc>
              <a:spcBef>
                <a:spcPts val="0"/>
              </a:spcBef>
              <a:spcAft>
                <a:spcPts val="0"/>
              </a:spcAft>
              <a:buClrTx/>
              <a:buSzTx/>
              <a:buFontTx/>
              <a:buNone/>
              <a:tabLst/>
              <a:defRPr/>
            </a:pPr>
            <a:r>
              <a:rPr lang="en-NL" dirty="0"/>
              <a:t>alpha-lambda prescription:</a:t>
            </a:r>
          </a:p>
          <a:p>
            <a:r>
              <a:rPr lang="en-NL" dirty="0"/>
              <a:t>uncertain parameter</a:t>
            </a:r>
          </a:p>
        </p:txBody>
      </p:sp>
      <p:sp>
        <p:nvSpPr>
          <p:cNvPr id="4" name="Slide Number Placeholder 3"/>
          <p:cNvSpPr>
            <a:spLocks noGrp="1"/>
          </p:cNvSpPr>
          <p:nvPr>
            <p:ph type="sldNum" sz="quarter" idx="5"/>
          </p:nvPr>
        </p:nvSpPr>
        <p:spPr/>
        <p:txBody>
          <a:bodyPr/>
          <a:lstStyle/>
          <a:p>
            <a:fld id="{DE2E475B-8348-E245-AF5E-6887559E6F2F}" type="slidenum">
              <a:rPr lang="en-US" smtClean="0"/>
              <a:t>37</a:t>
            </a:fld>
            <a:endParaRPr lang="en-US"/>
          </a:p>
        </p:txBody>
      </p:sp>
    </p:spTree>
    <p:extLst>
      <p:ext uri="{BB962C8B-B14F-4D97-AF65-F5344CB8AC3E}">
        <p14:creationId xmlns:p14="http://schemas.microsoft.com/office/powerpoint/2010/main" val="950387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3b53e3ae856_0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3b53e3ae856_0_1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reason for Moons synchronization with orbit</a:t>
            </a:r>
            <a:endParaRPr dirty="0"/>
          </a:p>
          <a:p>
            <a:pPr marL="0" lvl="0" indent="0" algn="l" rtl="0">
              <a:spcBef>
                <a:spcPts val="0"/>
              </a:spcBef>
              <a:spcAft>
                <a:spcPts val="0"/>
              </a:spcAft>
              <a:buNone/>
            </a:pPr>
            <a:r>
              <a:rPr lang="en-US" dirty="0"/>
              <a:t>earth’s day longer, +1min / 3.3 </a:t>
            </a:r>
            <a:r>
              <a:rPr lang="en-US" dirty="0" err="1"/>
              <a:t>Myrs</a:t>
            </a:r>
            <a:endParaRPr dirty="0"/>
          </a:p>
        </p:txBody>
      </p:sp>
      <p:sp>
        <p:nvSpPr>
          <p:cNvPr id="747" name="Google Shape;747;g3b53e3ae856_0_1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E2E475B-8348-E245-AF5E-6887559E6F2F}" type="slidenum">
              <a:rPr lang="en-US" smtClean="0"/>
              <a:t>43</a:t>
            </a:fld>
            <a:endParaRPr lang="en-US"/>
          </a:p>
        </p:txBody>
      </p:sp>
    </p:spTree>
    <p:extLst>
      <p:ext uri="{BB962C8B-B14F-4D97-AF65-F5344CB8AC3E}">
        <p14:creationId xmlns:p14="http://schemas.microsoft.com/office/powerpoint/2010/main" val="2004736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a:t>Progenitors </a:t>
            </a:r>
            <a:r>
              <a:rPr lang="en-US" b="0" dirty="0"/>
              <a:t>are </a:t>
            </a:r>
            <a:r>
              <a:rPr lang="en-US" b="1" baseline="0" dirty="0"/>
              <a:t>massive</a:t>
            </a:r>
            <a:r>
              <a:rPr lang="en-US" baseline="0" dirty="0"/>
              <a:t> stars</a:t>
            </a:r>
          </a:p>
          <a:p>
            <a:pPr marL="171450" indent="-171450">
              <a:buFontTx/>
              <a:buChar char="-"/>
            </a:pPr>
            <a:r>
              <a:rPr lang="en-US" b="1" baseline="0" dirty="0"/>
              <a:t>key property</a:t>
            </a:r>
            <a:r>
              <a:rPr lang="en-US" baseline="0" dirty="0"/>
              <a:t>. Found in binary interactions</a:t>
            </a:r>
          </a:p>
        </p:txBody>
      </p:sp>
      <p:sp>
        <p:nvSpPr>
          <p:cNvPr id="4" name="Slide Number Placeholder 3"/>
          <p:cNvSpPr>
            <a:spLocks noGrp="1"/>
          </p:cNvSpPr>
          <p:nvPr>
            <p:ph type="sldNum" sz="quarter" idx="10"/>
          </p:nvPr>
        </p:nvSpPr>
        <p:spPr/>
        <p:txBody>
          <a:bodyPr/>
          <a:lstStyle/>
          <a:p>
            <a:fld id="{DE2E475B-8348-E245-AF5E-6887559E6F2F}" type="slidenum">
              <a:rPr lang="en-US" smtClean="0"/>
              <a:t>44</a:t>
            </a:fld>
            <a:endParaRPr lang="en-US"/>
          </a:p>
        </p:txBody>
      </p:sp>
    </p:spTree>
    <p:extLst>
      <p:ext uri="{BB962C8B-B14F-4D97-AF65-F5344CB8AC3E}">
        <p14:creationId xmlns:p14="http://schemas.microsoft.com/office/powerpoint/2010/main" val="2881241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a:t>Progenitors </a:t>
            </a:r>
            <a:r>
              <a:rPr lang="en-US" b="0" dirty="0"/>
              <a:t>are </a:t>
            </a:r>
            <a:r>
              <a:rPr lang="en-US" b="1" baseline="0" dirty="0"/>
              <a:t>massive</a:t>
            </a:r>
            <a:r>
              <a:rPr lang="en-US" baseline="0" dirty="0"/>
              <a:t> stars</a:t>
            </a:r>
          </a:p>
          <a:p>
            <a:pPr marL="171450" indent="-171450">
              <a:buFontTx/>
              <a:buChar char="-"/>
            </a:pPr>
            <a:r>
              <a:rPr lang="en-US" b="1" baseline="0" dirty="0"/>
              <a:t>key property</a:t>
            </a:r>
            <a:r>
              <a:rPr lang="en-US" baseline="0" dirty="0"/>
              <a:t>. Found in binary interactions</a:t>
            </a:r>
          </a:p>
        </p:txBody>
      </p:sp>
      <p:sp>
        <p:nvSpPr>
          <p:cNvPr id="4" name="Slide Number Placeholder 3"/>
          <p:cNvSpPr>
            <a:spLocks noGrp="1"/>
          </p:cNvSpPr>
          <p:nvPr>
            <p:ph type="sldNum" sz="quarter" idx="10"/>
          </p:nvPr>
        </p:nvSpPr>
        <p:spPr/>
        <p:txBody>
          <a:bodyPr/>
          <a:lstStyle/>
          <a:p>
            <a:fld id="{DE2E475B-8348-E245-AF5E-6887559E6F2F}" type="slidenum">
              <a:rPr lang="en-US" smtClean="0"/>
              <a:t>45</a:t>
            </a:fld>
            <a:endParaRPr lang="en-US"/>
          </a:p>
        </p:txBody>
      </p:sp>
    </p:spTree>
    <p:extLst>
      <p:ext uri="{BB962C8B-B14F-4D97-AF65-F5344CB8AC3E}">
        <p14:creationId xmlns:p14="http://schemas.microsoft.com/office/powerpoint/2010/main" val="1111831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Donor usually stripped up to the (He-rich) core</a:t>
            </a:r>
          </a:p>
        </p:txBody>
      </p:sp>
      <p:sp>
        <p:nvSpPr>
          <p:cNvPr id="4" name="Slide Number Placeholder 3"/>
          <p:cNvSpPr>
            <a:spLocks noGrp="1"/>
          </p:cNvSpPr>
          <p:nvPr>
            <p:ph type="sldNum" sz="quarter" idx="10"/>
          </p:nvPr>
        </p:nvSpPr>
        <p:spPr/>
        <p:txBody>
          <a:bodyPr/>
          <a:lstStyle/>
          <a:p>
            <a:fld id="{DE2E475B-8348-E245-AF5E-6887559E6F2F}" type="slidenum">
              <a:rPr lang="en-US" smtClean="0"/>
              <a:t>46</a:t>
            </a:fld>
            <a:endParaRPr lang="en-US"/>
          </a:p>
        </p:txBody>
      </p:sp>
    </p:spTree>
    <p:extLst>
      <p:ext uri="{BB962C8B-B14F-4D97-AF65-F5344CB8AC3E}">
        <p14:creationId xmlns:p14="http://schemas.microsoft.com/office/powerpoint/2010/main" val="474220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not RSG Goes to the blue (hot). </a:t>
            </a:r>
          </a:p>
          <a:p>
            <a:r>
              <a:rPr lang="en-NL" dirty="0"/>
              <a:t>He core burning there (10% of its MS)</a:t>
            </a:r>
          </a:p>
          <a:p>
            <a:r>
              <a:rPr lang="en-NL" dirty="0"/>
              <a:t>Ionizing radiation</a:t>
            </a:r>
          </a:p>
          <a:p>
            <a:r>
              <a:rPr lang="en-NL" dirty="0"/>
              <a:t># SN Type?</a:t>
            </a:r>
          </a:p>
        </p:txBody>
      </p:sp>
      <p:sp>
        <p:nvSpPr>
          <p:cNvPr id="4" name="Slide Number Placeholder 3"/>
          <p:cNvSpPr>
            <a:spLocks noGrp="1"/>
          </p:cNvSpPr>
          <p:nvPr>
            <p:ph type="sldNum" sz="quarter" idx="5"/>
          </p:nvPr>
        </p:nvSpPr>
        <p:spPr/>
        <p:txBody>
          <a:bodyPr/>
          <a:lstStyle/>
          <a:p>
            <a:fld id="{DE2E475B-8348-E245-AF5E-6887559E6F2F}" type="slidenum">
              <a:rPr lang="en-US" smtClean="0"/>
              <a:t>48</a:t>
            </a:fld>
            <a:endParaRPr lang="en-US"/>
          </a:p>
        </p:txBody>
      </p:sp>
    </p:spTree>
    <p:extLst>
      <p:ext uri="{BB962C8B-B14F-4D97-AF65-F5344CB8AC3E}">
        <p14:creationId xmlns:p14="http://schemas.microsoft.com/office/powerpoint/2010/main" val="3426480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gain mass and angular momentum. Mixing?</a:t>
            </a:r>
            <a:endParaRPr lang="en-US" b="0" baseline="0" dirty="0"/>
          </a:p>
        </p:txBody>
      </p:sp>
      <p:sp>
        <p:nvSpPr>
          <p:cNvPr id="4" name="Slide Number Placeholder 3"/>
          <p:cNvSpPr>
            <a:spLocks noGrp="1"/>
          </p:cNvSpPr>
          <p:nvPr>
            <p:ph type="sldNum" sz="quarter" idx="10"/>
          </p:nvPr>
        </p:nvSpPr>
        <p:spPr/>
        <p:txBody>
          <a:bodyPr/>
          <a:lstStyle/>
          <a:p>
            <a:fld id="{DE2E475B-8348-E245-AF5E-6887559E6F2F}" type="slidenum">
              <a:rPr lang="en-US" smtClean="0"/>
              <a:t>49</a:t>
            </a:fld>
            <a:endParaRPr lang="en-US"/>
          </a:p>
        </p:txBody>
      </p:sp>
    </p:spTree>
    <p:extLst>
      <p:ext uri="{BB962C8B-B14F-4D97-AF65-F5344CB8AC3E}">
        <p14:creationId xmlns:p14="http://schemas.microsoft.com/office/powerpoint/2010/main" val="1111831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merging of the two stars</a:t>
            </a:r>
          </a:p>
          <a:p>
            <a:pPr marL="0" marR="0" lvl="0" indent="0" algn="l" defTabSz="457200" rtl="0" eaLnBrk="1" fontAlgn="auto" latinLnBrk="0" hangingPunct="1">
              <a:lnSpc>
                <a:spcPct val="100000"/>
              </a:lnSpc>
              <a:spcBef>
                <a:spcPts val="0"/>
              </a:spcBef>
              <a:spcAft>
                <a:spcPts val="0"/>
              </a:spcAft>
              <a:buClrTx/>
              <a:buSzTx/>
              <a:buFontTx/>
              <a:buNone/>
              <a:tabLst/>
              <a:defRPr/>
            </a:pPr>
            <a:r>
              <a:rPr lang="en-NL" dirty="0"/>
              <a:t>Merging: unknow process, mixing, rotation, re-adjustment. Magnetic </a:t>
            </a:r>
          </a:p>
          <a:p>
            <a:pPr marL="0" marR="0" lvl="0" indent="0" algn="l" defTabSz="457200" rtl="0" eaLnBrk="1" fontAlgn="auto" latinLnBrk="0" hangingPunct="1">
              <a:lnSpc>
                <a:spcPct val="100000"/>
              </a:lnSpc>
              <a:spcBef>
                <a:spcPts val="0"/>
              </a:spcBef>
              <a:spcAft>
                <a:spcPts val="0"/>
              </a:spcAft>
              <a:buClrTx/>
              <a:buSzTx/>
              <a:buFontTx/>
              <a:buNone/>
              <a:tabLst/>
              <a:defRPr/>
            </a:pPr>
            <a:r>
              <a:rPr lang="en-NL" dirty="0"/>
              <a:t>Many sinlge stars that we see may be binary mergers.</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DE2E475B-8348-E245-AF5E-6887559E6F2F}" type="slidenum">
              <a:rPr lang="en-US" smtClean="0"/>
              <a:t>50</a:t>
            </a:fld>
            <a:endParaRPr lang="en-US"/>
          </a:p>
        </p:txBody>
      </p:sp>
    </p:spTree>
    <p:extLst>
      <p:ext uri="{BB962C8B-B14F-4D97-AF65-F5344CB8AC3E}">
        <p14:creationId xmlns:p14="http://schemas.microsoft.com/office/powerpoint/2010/main" val="111183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Not 2 stars</a:t>
            </a:r>
          </a:p>
          <a:p>
            <a:r>
              <a:rPr lang="en-GB" dirty="0"/>
              <a:t>https://</a:t>
            </a:r>
            <a:r>
              <a:rPr lang="en-GB" dirty="0" err="1"/>
              <a:t>iopscience.iop.org</a:t>
            </a:r>
            <a:r>
              <a:rPr lang="en-GB" dirty="0"/>
              <a:t>/article/10.3847/1538-3881/ada9e1</a:t>
            </a:r>
            <a:endParaRPr lang="en-NL" dirty="0"/>
          </a:p>
        </p:txBody>
      </p:sp>
      <p:sp>
        <p:nvSpPr>
          <p:cNvPr id="4" name="Slide Number Placeholder 3"/>
          <p:cNvSpPr>
            <a:spLocks noGrp="1"/>
          </p:cNvSpPr>
          <p:nvPr>
            <p:ph type="sldNum" sz="quarter" idx="5"/>
          </p:nvPr>
        </p:nvSpPr>
        <p:spPr/>
        <p:txBody>
          <a:bodyPr/>
          <a:lstStyle/>
          <a:p>
            <a:fld id="{DE2E475B-8348-E245-AF5E-6887559E6F2F}" type="slidenum">
              <a:rPr lang="en-US" smtClean="0"/>
              <a:t>6</a:t>
            </a:fld>
            <a:endParaRPr lang="en-US"/>
          </a:p>
        </p:txBody>
      </p:sp>
    </p:spTree>
    <p:extLst>
      <p:ext uri="{BB962C8B-B14F-4D97-AF65-F5344CB8AC3E}">
        <p14:creationId xmlns:p14="http://schemas.microsoft.com/office/powerpoint/2010/main" val="2997351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Schneider et al. long term</a:t>
            </a:r>
          </a:p>
        </p:txBody>
      </p:sp>
      <p:sp>
        <p:nvSpPr>
          <p:cNvPr id="4" name="Slide Number Placeholder 3"/>
          <p:cNvSpPr>
            <a:spLocks noGrp="1"/>
          </p:cNvSpPr>
          <p:nvPr>
            <p:ph type="sldNum" sz="quarter" idx="5"/>
          </p:nvPr>
        </p:nvSpPr>
        <p:spPr/>
        <p:txBody>
          <a:bodyPr/>
          <a:lstStyle/>
          <a:p>
            <a:fld id="{DE2E475B-8348-E245-AF5E-6887559E6F2F}" type="slidenum">
              <a:rPr lang="en-US" smtClean="0"/>
              <a:t>51</a:t>
            </a:fld>
            <a:endParaRPr lang="en-US"/>
          </a:p>
        </p:txBody>
      </p:sp>
    </p:spTree>
    <p:extLst>
      <p:ext uri="{BB962C8B-B14F-4D97-AF65-F5344CB8AC3E}">
        <p14:creationId xmlns:p14="http://schemas.microsoft.com/office/powerpoint/2010/main" val="2076892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a:t>
            </a:r>
          </a:p>
          <a:p>
            <a:r>
              <a:rPr lang="en-US" b="1" dirty="0"/>
              <a:t>Interestingly, </a:t>
            </a:r>
            <a:r>
              <a:rPr lang="en-US" b="0" dirty="0"/>
              <a:t> man</a:t>
            </a:r>
            <a:r>
              <a:rPr lang="en-US" b="0" baseline="0" dirty="0"/>
              <a:t>y open questions</a:t>
            </a:r>
            <a:endParaRPr lang="en-US" b="1" dirty="0"/>
          </a:p>
          <a:p>
            <a:endParaRPr lang="en-US" dirty="0"/>
          </a:p>
          <a:p>
            <a:r>
              <a:rPr lang="en-US" dirty="0"/>
              <a:t>cc: which make</a:t>
            </a:r>
            <a:r>
              <a:rPr lang="en-US" baseline="0" dirty="0"/>
              <a:t> NS/BH, which explode?</a:t>
            </a:r>
          </a:p>
          <a:p>
            <a:r>
              <a:rPr lang="en-US" baseline="0" dirty="0" err="1"/>
              <a:t>Ia</a:t>
            </a:r>
            <a:r>
              <a:rPr lang="en-US" baseline="0" dirty="0"/>
              <a:t>; main mechanism (</a:t>
            </a:r>
            <a:r>
              <a:rPr lang="en-US" baseline="0" dirty="0" err="1"/>
              <a:t>sd</a:t>
            </a:r>
            <a:r>
              <a:rPr lang="en-US" baseline="0" dirty="0"/>
              <a:t> </a:t>
            </a:r>
            <a:r>
              <a:rPr lang="en-US" baseline="0" dirty="0" err="1"/>
              <a:t>vs</a:t>
            </a:r>
            <a:r>
              <a:rPr lang="en-US" baseline="0" dirty="0"/>
              <a:t> </a:t>
            </a:r>
            <a:r>
              <a:rPr lang="en-US" baseline="0" dirty="0" err="1"/>
              <a:t>dd</a:t>
            </a:r>
            <a:r>
              <a:rPr lang="en-US" baseline="0" dirty="0"/>
              <a:t>)</a:t>
            </a:r>
          </a:p>
          <a:p>
            <a:endParaRPr lang="en-US" baseline="0" dirty="0"/>
          </a:p>
          <a:p>
            <a:r>
              <a:rPr lang="en-US" baseline="0" dirty="0"/>
              <a:t> - zoo of observed classification (</a:t>
            </a:r>
            <a:r>
              <a:rPr lang="en-US" baseline="0" dirty="0" err="1"/>
              <a:t>superluminous</a:t>
            </a:r>
            <a:r>
              <a:rPr lang="en-US" baseline="0" dirty="0"/>
              <a:t>, associated with GRBs, sub-luminous, ) -&gt; which progenitors</a:t>
            </a:r>
          </a:p>
        </p:txBody>
      </p:sp>
      <p:sp>
        <p:nvSpPr>
          <p:cNvPr id="4" name="Slide Number Placeholder 3"/>
          <p:cNvSpPr>
            <a:spLocks noGrp="1"/>
          </p:cNvSpPr>
          <p:nvPr>
            <p:ph type="sldNum" sz="quarter" idx="10"/>
          </p:nvPr>
        </p:nvSpPr>
        <p:spPr/>
        <p:txBody>
          <a:bodyPr/>
          <a:lstStyle/>
          <a:p>
            <a:fld id="{DE2E475B-8348-E245-AF5E-6887559E6F2F}" type="slidenum">
              <a:rPr lang="en-US" smtClean="0"/>
              <a:t>52</a:t>
            </a:fld>
            <a:endParaRPr lang="en-US"/>
          </a:p>
        </p:txBody>
      </p:sp>
    </p:spTree>
    <p:extLst>
      <p:ext uri="{BB962C8B-B14F-4D97-AF65-F5344CB8AC3E}">
        <p14:creationId xmlns:p14="http://schemas.microsoft.com/office/powerpoint/2010/main" val="1675652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Not resolved!</a:t>
            </a:r>
          </a:p>
          <a:p>
            <a:endParaRPr lang="en-NL" dirty="0"/>
          </a:p>
          <a:p>
            <a:r>
              <a:rPr lang="en-NL" dirty="0"/>
              <a:t>Doppler effect</a:t>
            </a:r>
          </a:p>
          <a:p>
            <a:r>
              <a:rPr lang="en-NL" dirty="0"/>
              <a:t>SB1 or SB2 if both spectra are visible</a:t>
            </a:r>
          </a:p>
          <a:p>
            <a:r>
              <a:rPr lang="en-NL" dirty="0"/>
              <a:t>inclination. Face on, edge on</a:t>
            </a:r>
          </a:p>
          <a:p>
            <a:r>
              <a:rPr lang="en-GB" dirty="0"/>
              <a:t>M</a:t>
            </a:r>
            <a:r>
              <a:rPr lang="en-NL" dirty="0"/>
              <a:t>ass ratio for SB2</a:t>
            </a:r>
          </a:p>
          <a:p>
            <a:r>
              <a:rPr lang="en-NL" dirty="0"/>
              <a:t>Period</a:t>
            </a:r>
          </a:p>
        </p:txBody>
      </p:sp>
      <p:sp>
        <p:nvSpPr>
          <p:cNvPr id="4" name="Slide Number Placeholder 3"/>
          <p:cNvSpPr>
            <a:spLocks noGrp="1"/>
          </p:cNvSpPr>
          <p:nvPr>
            <p:ph type="sldNum" sz="quarter" idx="5"/>
          </p:nvPr>
        </p:nvSpPr>
        <p:spPr/>
        <p:txBody>
          <a:bodyPr/>
          <a:lstStyle/>
          <a:p>
            <a:fld id="{DE2E475B-8348-E245-AF5E-6887559E6F2F}" type="slidenum">
              <a:rPr lang="en-US" smtClean="0"/>
              <a:t>7</a:t>
            </a:fld>
            <a:endParaRPr lang="en-US"/>
          </a:p>
        </p:txBody>
      </p:sp>
    </p:spTree>
    <p:extLst>
      <p:ext uri="{BB962C8B-B14F-4D97-AF65-F5344CB8AC3E}">
        <p14:creationId xmlns:p14="http://schemas.microsoft.com/office/powerpoint/2010/main" val="2305221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b555cda948_0_4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b555cda948_0_4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https://</a:t>
            </a:r>
            <a:r>
              <a:rPr lang="en-GB" dirty="0" err="1"/>
              <a:t>people.ast.cam.ac.uk</a:t>
            </a:r>
            <a:r>
              <a:rPr lang="en-GB" dirty="0"/>
              <a:t>/~</a:t>
            </a:r>
            <a:r>
              <a:rPr lang="en-GB" dirty="0" err="1"/>
              <a:t>pettini</a:t>
            </a:r>
            <a:r>
              <a:rPr lang="en-GB" dirty="0"/>
              <a:t>/Stellar%20Structure%20Evolution/Lecture04.pdf</a:t>
            </a:r>
            <a:endParaRPr dirty="0"/>
          </a:p>
        </p:txBody>
      </p:sp>
      <p:sp>
        <p:nvSpPr>
          <p:cNvPr id="478" name="Google Shape;478;g3b555cda948_0_4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57143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b555cda948_0_4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b555cda948_0_4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ratio of the velocity semi-amplitudes (K</a:t>
            </a:r>
            <a:r>
              <a:rPr lang="en-US" sz="900" dirty="0"/>
              <a:t>1</a:t>
            </a:r>
            <a:r>
              <a:rPr lang="en-US" sz="1200" dirty="0"/>
              <a:t> and K</a:t>
            </a:r>
            <a:r>
              <a:rPr lang="en-US" sz="900" dirty="0"/>
              <a:t>2</a:t>
            </a:r>
            <a:r>
              <a:rPr lang="en-US" sz="1200" dirty="0"/>
              <a:t> ) provides the mass ratio (q) directly, independent of the orbital inclination (</a:t>
            </a:r>
            <a:r>
              <a:rPr lang="en-US" sz="1200" dirty="0" err="1"/>
              <a:t>i</a:t>
            </a:r>
            <a:r>
              <a:rPr lang="en-US" sz="1200" dirty="0"/>
              <a:t>)</a:t>
            </a:r>
          </a:p>
          <a:p>
            <a:pPr marL="0" lvl="0" indent="0" algn="l" rtl="0">
              <a:spcBef>
                <a:spcPts val="0"/>
              </a:spcBef>
              <a:spcAft>
                <a:spcPts val="0"/>
              </a:spcAft>
              <a:buNone/>
            </a:pPr>
            <a:endParaRPr dirty="0"/>
          </a:p>
        </p:txBody>
      </p:sp>
      <p:sp>
        <p:nvSpPr>
          <p:cNvPr id="478" name="Google Shape;478;g3b555cda948_0_4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Edge-on</a:t>
            </a:r>
          </a:p>
          <a:p>
            <a:r>
              <a:rPr lang="en-US" dirty="0"/>
              <a:t>Radius of the stars</a:t>
            </a:r>
          </a:p>
          <a:p>
            <a:r>
              <a:rPr lang="en-US" dirty="0"/>
              <a:t>More than one method</a:t>
            </a:r>
            <a:endParaRPr lang="en-NL" dirty="0"/>
          </a:p>
        </p:txBody>
      </p:sp>
      <p:sp>
        <p:nvSpPr>
          <p:cNvPr id="4" name="Slide Number Placeholder 3"/>
          <p:cNvSpPr>
            <a:spLocks noGrp="1"/>
          </p:cNvSpPr>
          <p:nvPr>
            <p:ph type="sldNum" sz="quarter" idx="5"/>
          </p:nvPr>
        </p:nvSpPr>
        <p:spPr/>
        <p:txBody>
          <a:bodyPr/>
          <a:lstStyle/>
          <a:p>
            <a:fld id="{DE2E475B-8348-E245-AF5E-6887559E6F2F}" type="slidenum">
              <a:rPr lang="en-US" smtClean="0"/>
              <a:t>11</a:t>
            </a:fld>
            <a:endParaRPr lang="en-US"/>
          </a:p>
        </p:txBody>
      </p:sp>
    </p:spTree>
    <p:extLst>
      <p:ext uri="{BB962C8B-B14F-4D97-AF65-F5344CB8AC3E}">
        <p14:creationId xmlns:p14="http://schemas.microsoft.com/office/powerpoint/2010/main" val="1837622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b4ed84248c_0_4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3b4ed84248c_0_4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Edge-on (i ~ 90°)</a:t>
            </a:r>
            <a:endParaRPr/>
          </a:p>
          <a:p>
            <a:pPr marL="0" lvl="0" indent="0" algn="l" rtl="0">
              <a:spcBef>
                <a:spcPts val="0"/>
              </a:spcBef>
              <a:spcAft>
                <a:spcPts val="0"/>
              </a:spcAft>
              <a:buNone/>
            </a:pPr>
            <a:r>
              <a:rPr lang="en-US"/>
              <a:t>Radius of the stars</a:t>
            </a:r>
            <a:endParaRPr/>
          </a:p>
          <a:p>
            <a:pPr marL="0" lvl="0" indent="0" algn="l" rtl="0">
              <a:spcBef>
                <a:spcPts val="0"/>
              </a:spcBef>
              <a:spcAft>
                <a:spcPts val="0"/>
              </a:spcAft>
              <a:buNone/>
            </a:pPr>
            <a:r>
              <a:rPr lang="en-US"/>
              <a:t>More than one method</a:t>
            </a:r>
            <a:endParaRPr/>
          </a:p>
          <a:p>
            <a:pPr marL="0" lvl="0" indent="0" algn="l" rtl="0">
              <a:spcBef>
                <a:spcPts val="0"/>
              </a:spcBef>
              <a:spcAft>
                <a:spcPts val="0"/>
              </a:spcAft>
              <a:buNone/>
            </a:pPr>
            <a:r>
              <a:rPr lang="en-US" sz="1100">
                <a:highlight>
                  <a:srgbClr val="F1F1F1"/>
                </a:highlight>
                <a:latin typeface="Arial"/>
                <a:ea typeface="Arial"/>
                <a:cs typeface="Arial"/>
                <a:sym typeface="Arial"/>
              </a:rPr>
              <a:t>Ingress occurs as the small star begins to move behind the larger central star. It ends when it is completely covered by the central star, at which time the period of totality begins. Egress begins when the small star begins to reappear from behind the central star and ends when it is once again completely revealed.</a:t>
            </a:r>
            <a:endParaRPr sz="1100">
              <a:highlight>
                <a:srgbClr val="F1F1F1"/>
              </a:highlight>
              <a:latin typeface="Arial"/>
              <a:ea typeface="Arial"/>
              <a:cs typeface="Arial"/>
              <a:sym typeface="Arial"/>
            </a:endParaRPr>
          </a:p>
          <a:p>
            <a:pPr marL="0" lvl="0" indent="0" algn="l" rtl="0">
              <a:spcBef>
                <a:spcPts val="0"/>
              </a:spcBef>
              <a:spcAft>
                <a:spcPts val="0"/>
              </a:spcAft>
              <a:buNone/>
            </a:pPr>
            <a:r>
              <a:rPr lang="en-US" sz="1100">
                <a:highlight>
                  <a:srgbClr val="F1F1F1"/>
                </a:highlight>
                <a:latin typeface="Arial"/>
                <a:ea typeface="Arial"/>
                <a:cs typeface="Arial"/>
                <a:sym typeface="Arial"/>
              </a:rPr>
              <a:t>Source:</a:t>
            </a:r>
            <a:r>
              <a:rPr lang="en-US" sz="1100" u="sng">
                <a:solidFill>
                  <a:schemeClr val="hlink"/>
                </a:solidFill>
                <a:latin typeface="Arial"/>
                <a:ea typeface="Arial"/>
                <a:cs typeface="Arial"/>
                <a:sym typeface="Arial"/>
                <a:hlinkClick r:id="rId3"/>
              </a:rPr>
              <a:t>Live from RXTE! Project</a:t>
            </a:r>
            <a:endParaRPr sz="1100">
              <a:highlight>
                <a:srgbClr val="F1F1F1"/>
              </a:highlight>
              <a:latin typeface="Arial"/>
              <a:ea typeface="Arial"/>
              <a:cs typeface="Arial"/>
              <a:sym typeface="Arial"/>
            </a:endParaRPr>
          </a:p>
        </p:txBody>
      </p:sp>
      <p:sp>
        <p:nvSpPr>
          <p:cNvPr id="531" name="Google Shape;531;g3b4ed84248c_0_4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6CDA6EED-8A73-3B47-8662-6E88A77096D9}" type="datetime1">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A4FCFD-6F28-6D4D-A991-C2B92FEA41EF}" type="datetime1">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2FDF2-E181-D64B-A020-AD79B06D8E56}"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DFBEAE6-27A4-D544-8A08-DE62B13BE280}" type="datetime1">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2FDF2-E181-D64B-A020-AD79B06D8E5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D2B39C3-EAED-7740-844C-C4002B7CF292}" type="datetime1">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2FDF2-E181-D64B-A020-AD79B06D8E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08AF41F2-8C02-E04D-A81C-00DDEA1F73EE}" type="datetime1">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2FDF2-E181-D64B-A020-AD79B06D8E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2539B1F-DDD5-DE44-8B82-B020A2ED1DA4}" type="datetime1">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2FDF2-E181-D64B-A020-AD79B06D8E56}"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6CCA1-D87B-DB49-8F92-F4575FA99413}" type="datetime1">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02FDF2-E181-D64B-A020-AD79B06D8E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704D4D9-4B7A-1940-8994-FE0780C7283B}" type="datetime1">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02FDF2-E181-D64B-A020-AD79B06D8E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EBD09075-CBCA-7B49-ADE0-CB09AED98D0B}" type="datetime1">
              <a:rPr lang="en-US" smtClean="0"/>
              <a:t>4/21/26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02FDF2-E181-D64B-A020-AD79B06D8E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45A4E5C-6B5F-4542-A739-062DE4B7F2A9}" type="datetime1">
              <a:rPr lang="en-US" smtClean="0"/>
              <a:t>4/21/26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02FDF2-E181-D64B-A020-AD79B06D8E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DA8C63-F4C4-0D49-A351-176AB5D9F1E3}" type="datetime1">
              <a:rPr lang="en-US" smtClean="0"/>
              <a:t>4/21/26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02FDF2-E181-D64B-A020-AD79B06D8E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4BFA30-865B-D04D-A405-D6F9F9DD526B}" type="datetime1">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F35A9CBD-9AFA-E94F-9DBD-602CEC438B00}" type="datetime1">
              <a:rPr lang="en-US" smtClean="0"/>
              <a:t>4/21/26</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2502FDF2-E181-D64B-A020-AD79B06D8E5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hf sldNum="0"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gif"/><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jpg"/><Relationship Id="rId3" Type="http://schemas.openxmlformats.org/officeDocument/2006/relationships/image" Target="../media/image170.png"/><Relationship Id="rId7" Type="http://schemas.openxmlformats.org/officeDocument/2006/relationships/image" Target="../media/image58.png"/><Relationship Id="rId12"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240.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370.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50.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50.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gif"/><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so_binaries_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2" y="0"/>
            <a:ext cx="9279464" cy="6864460"/>
          </a:xfrm>
          <a:prstGeom prst="rect">
            <a:avLst/>
          </a:prstGeom>
          <a:blipFill rotWithShape="1">
            <a:blip r:embed="rId4">
              <a:alphaModFix amt="38000"/>
              <a:extLst>
                <a:ext uri="{28A0092B-C50C-407E-A947-70E740481C1C}">
                  <a14:useLocalDpi xmlns:a14="http://schemas.microsoft.com/office/drawing/2010/main" val="0"/>
                </a:ext>
              </a:extLst>
            </a:blip>
            <a:stretch>
              <a:fillRect/>
            </a:stretch>
          </a:blipFill>
          <a:effectLst/>
        </p:spPr>
      </p:pic>
      <p:sp>
        <p:nvSpPr>
          <p:cNvPr id="3" name="Title 2">
            <a:extLst>
              <a:ext uri="{FF2B5EF4-FFF2-40B4-BE49-F238E27FC236}">
                <a16:creationId xmlns:a16="http://schemas.microsoft.com/office/drawing/2014/main" id="{449EE3F5-2750-C046-B89E-74491F61DE8E}"/>
              </a:ext>
            </a:extLst>
          </p:cNvPr>
          <p:cNvSpPr>
            <a:spLocks noGrp="1"/>
          </p:cNvSpPr>
          <p:nvPr>
            <p:ph type="title"/>
          </p:nvPr>
        </p:nvSpPr>
        <p:spPr>
          <a:xfrm>
            <a:off x="223482" y="201865"/>
            <a:ext cx="8042276" cy="1336956"/>
          </a:xfrm>
        </p:spPr>
        <p:txBody>
          <a:bodyPr/>
          <a:lstStyle/>
          <a:p>
            <a:pPr algn="l"/>
            <a:r>
              <a:rPr lang="en-NL" dirty="0">
                <a:solidFill>
                  <a:schemeClr val="bg1"/>
                </a:solidFill>
              </a:rPr>
              <a:t>Stars and compact objects</a:t>
            </a:r>
            <a:br>
              <a:rPr lang="en-NL" dirty="0">
                <a:solidFill>
                  <a:schemeClr val="bg1"/>
                </a:solidFill>
              </a:rPr>
            </a:br>
            <a:r>
              <a:rPr lang="en-NL" dirty="0">
                <a:solidFill>
                  <a:schemeClr val="bg1"/>
                </a:solidFill>
              </a:rPr>
              <a:t>in binary systems</a:t>
            </a:r>
          </a:p>
        </p:txBody>
      </p:sp>
      <p:sp>
        <p:nvSpPr>
          <p:cNvPr id="5" name="Title 2">
            <a:extLst>
              <a:ext uri="{FF2B5EF4-FFF2-40B4-BE49-F238E27FC236}">
                <a16:creationId xmlns:a16="http://schemas.microsoft.com/office/drawing/2014/main" id="{29BFB950-FC34-7545-A0E1-224EF37CE31F}"/>
              </a:ext>
            </a:extLst>
          </p:cNvPr>
          <p:cNvSpPr txBox="1">
            <a:spLocks/>
          </p:cNvSpPr>
          <p:nvPr/>
        </p:nvSpPr>
        <p:spPr>
          <a:xfrm>
            <a:off x="812761" y="4743385"/>
            <a:ext cx="5020479"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NL" sz="2000" dirty="0">
                <a:solidFill>
                  <a:schemeClr val="bg1"/>
                </a:solidFill>
              </a:rPr>
              <a:t>Manos Zapartas </a:t>
            </a:r>
          </a:p>
          <a:p>
            <a:r>
              <a:rPr lang="en-NL" sz="2000" dirty="0">
                <a:solidFill>
                  <a:schemeClr val="bg1"/>
                </a:solidFill>
              </a:rPr>
              <a:t>Stellar Structure and Nucleosynthesis</a:t>
            </a:r>
          </a:p>
        </p:txBody>
      </p:sp>
      <p:pic>
        <p:nvPicPr>
          <p:cNvPr id="2" name="Google Shape;333;p1" descr="Nkua - National and Kapodistrian University of Athens - Microbes 4 Climate">
            <a:extLst>
              <a:ext uri="{FF2B5EF4-FFF2-40B4-BE49-F238E27FC236}">
                <a16:creationId xmlns:a16="http://schemas.microsoft.com/office/drawing/2014/main" id="{CD1E26EA-C1AD-91FB-36EE-83E129B9D5A8}"/>
              </a:ext>
            </a:extLst>
          </p:cNvPr>
          <p:cNvPicPr preferRelativeResize="0"/>
          <p:nvPr/>
        </p:nvPicPr>
        <p:blipFill rotWithShape="1">
          <a:blip r:embed="rId5">
            <a:alphaModFix/>
          </a:blip>
          <a:srcRect/>
          <a:stretch/>
        </p:blipFill>
        <p:spPr>
          <a:xfrm>
            <a:off x="6079710" y="5510266"/>
            <a:ext cx="2636925" cy="761300"/>
          </a:xfrm>
          <a:prstGeom prst="rect">
            <a:avLst/>
          </a:prstGeom>
          <a:noFill/>
          <a:ln>
            <a:noFill/>
          </a:ln>
        </p:spPr>
      </p:pic>
    </p:spTree>
    <p:extLst>
      <p:ext uri="{BB962C8B-B14F-4D97-AF65-F5344CB8AC3E}">
        <p14:creationId xmlns:p14="http://schemas.microsoft.com/office/powerpoint/2010/main" val="3432124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3b555cda948_0_487"/>
          <p:cNvSpPr txBox="1">
            <a:spLocks noGrp="1"/>
          </p:cNvSpPr>
          <p:nvPr>
            <p:ph type="title"/>
          </p:nvPr>
        </p:nvSpPr>
        <p:spPr>
          <a:xfrm>
            <a:off x="476909" y="-179977"/>
            <a:ext cx="8042400" cy="1002600"/>
          </a:xfrm>
          <a:prstGeom prst="rect">
            <a:avLst/>
          </a:prstGeom>
        </p:spPr>
        <p:txBody>
          <a:bodyPr spcFirstLastPara="1" vert="horz" wrap="square" lIns="91425" tIns="45700" rIns="91425" bIns="45700" rtlCol="0" anchor="b" anchorCtr="0">
            <a:noAutofit/>
          </a:bodyPr>
          <a:lstStyle/>
          <a:p>
            <a:pPr>
              <a:spcBef>
                <a:spcPts val="0"/>
              </a:spcBef>
            </a:pPr>
            <a:r>
              <a:rPr lang="en-US" sz="3600" dirty="0"/>
              <a:t>Double spectroscopic binaries (SB2)</a:t>
            </a:r>
            <a:endParaRPr sz="3600" dirty="0"/>
          </a:p>
        </p:txBody>
      </p:sp>
      <p:pic>
        <p:nvPicPr>
          <p:cNvPr id="481" name="Google Shape;481;g3b555cda948_0_487" title="more-on-spectroscopic-binaries-l.jpg"/>
          <p:cNvPicPr preferRelativeResize="0">
            <a:picLocks noChangeAspect="1"/>
          </p:cNvPicPr>
          <p:nvPr/>
        </p:nvPicPr>
        <p:blipFill>
          <a:blip r:embed="rId3">
            <a:alphaModFix/>
          </a:blip>
          <a:stretch>
            <a:fillRect/>
          </a:stretch>
        </p:blipFill>
        <p:spPr>
          <a:xfrm>
            <a:off x="3292003" y="924216"/>
            <a:ext cx="5820513" cy="3592365"/>
          </a:xfrm>
          <a:prstGeom prst="rect">
            <a:avLst/>
          </a:prstGeom>
          <a:noFill/>
          <a:ln>
            <a:noFill/>
          </a:ln>
        </p:spPr>
      </p:pic>
      <p:sp>
        <p:nvSpPr>
          <p:cNvPr id="2" name="TextBox 1">
            <a:extLst>
              <a:ext uri="{FF2B5EF4-FFF2-40B4-BE49-F238E27FC236}">
                <a16:creationId xmlns:a16="http://schemas.microsoft.com/office/drawing/2014/main" id="{2184A93E-EB30-BA70-AB0B-F942AE2A2B60}"/>
              </a:ext>
            </a:extLst>
          </p:cNvPr>
          <p:cNvSpPr txBox="1"/>
          <p:nvPr/>
        </p:nvSpPr>
        <p:spPr>
          <a:xfrm>
            <a:off x="96981" y="1347706"/>
            <a:ext cx="3652982" cy="3693191"/>
          </a:xfrm>
          <a:prstGeom prst="rect">
            <a:avLst/>
          </a:prstGeom>
          <a:noFill/>
        </p:spPr>
        <p:txBody>
          <a:bodyPr wrap="square">
            <a:spAutoFit/>
          </a:bodyPr>
          <a:lstStyle/>
          <a:p>
            <a:pPr marL="171450" lvl="0" algn="l" rtl="0">
              <a:lnSpc>
                <a:spcPct val="115000"/>
              </a:lnSpc>
              <a:spcBef>
                <a:spcPts val="0"/>
              </a:spcBef>
              <a:spcAft>
                <a:spcPts val="0"/>
              </a:spcAft>
              <a:buClr>
                <a:schemeClr val="lt1"/>
              </a:buClr>
              <a:buSzPts val="900"/>
            </a:pPr>
            <a:r>
              <a:rPr lang="en-US" sz="1400" dirty="0"/>
              <a:t>Stars comparable luminosity </a:t>
            </a:r>
            <a:br>
              <a:rPr lang="en-US" sz="1400" dirty="0"/>
            </a:br>
            <a:r>
              <a:rPr lang="en-US" sz="1400" dirty="0"/>
              <a:t>(so both spectra and lines are visible)</a:t>
            </a:r>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r>
              <a:rPr lang="en-US" sz="1400" dirty="0"/>
              <a:t>Mass ratio:</a:t>
            </a:r>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r>
              <a:rPr lang="en-US" sz="1400" dirty="0"/>
              <a:t>As well as the mass function  </a:t>
            </a:r>
            <a:br>
              <a:rPr lang="en-US" sz="1400" dirty="0"/>
            </a:br>
            <a:r>
              <a:rPr lang="en-US" sz="1400" dirty="0"/>
              <a:t>(i.e. minimum mass) of each star</a:t>
            </a:r>
          </a:p>
          <a:p>
            <a:pPr marL="457200" lvl="0" indent="-285750" algn="l" rtl="0">
              <a:lnSpc>
                <a:spcPct val="115000"/>
              </a:lnSpc>
              <a:spcBef>
                <a:spcPts val="0"/>
              </a:spcBef>
              <a:spcAft>
                <a:spcPts val="0"/>
              </a:spcAft>
              <a:buClr>
                <a:schemeClr val="lt1"/>
              </a:buClr>
              <a:buSzPts val="900"/>
              <a:buFont typeface="Wingdings" pitchFamily="2" charset="2"/>
              <a:buChar char="v"/>
            </a:pPr>
            <a:endParaRPr lang="en-US" sz="1400" dirty="0"/>
          </a:p>
          <a:p>
            <a:pPr marL="742950" lvl="0" indent="-285750" algn="l" rtl="0">
              <a:lnSpc>
                <a:spcPct val="115000"/>
              </a:lnSpc>
              <a:spcBef>
                <a:spcPts val="1200"/>
              </a:spcBef>
              <a:spcAft>
                <a:spcPts val="0"/>
              </a:spcAft>
              <a:buFont typeface="Wingdings" pitchFamily="2" charset="2"/>
              <a:buChar char="v"/>
            </a:pPr>
            <a:endParaRPr lang="en-US" sz="1400" dirty="0"/>
          </a:p>
        </p:txBody>
      </p:sp>
      <p:cxnSp>
        <p:nvCxnSpPr>
          <p:cNvPr id="4" name="Straight Arrow Connector 3">
            <a:extLst>
              <a:ext uri="{FF2B5EF4-FFF2-40B4-BE49-F238E27FC236}">
                <a16:creationId xmlns:a16="http://schemas.microsoft.com/office/drawing/2014/main" id="{1F6CA34E-2CCE-8BFE-FA0D-815ACC14DEEF}"/>
              </a:ext>
            </a:extLst>
          </p:cNvPr>
          <p:cNvCxnSpPr>
            <a:cxnSpLocks/>
          </p:cNvCxnSpPr>
          <p:nvPr/>
        </p:nvCxnSpPr>
        <p:spPr>
          <a:xfrm flipV="1">
            <a:off x="5367174" y="3082561"/>
            <a:ext cx="0" cy="451541"/>
          </a:xfrm>
          <a:prstGeom prst="straightConnector1">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8DAA9D9-116C-3C45-9E8E-CF8CE278C4A0}"/>
              </a:ext>
            </a:extLst>
          </p:cNvPr>
          <p:cNvSpPr txBox="1"/>
          <p:nvPr/>
        </p:nvSpPr>
        <p:spPr>
          <a:xfrm>
            <a:off x="5385646" y="3214256"/>
            <a:ext cx="360213" cy="230832"/>
          </a:xfrm>
          <a:prstGeom prst="rect">
            <a:avLst/>
          </a:prstGeom>
          <a:noFill/>
        </p:spPr>
        <p:txBody>
          <a:bodyPr wrap="square" rtlCol="0">
            <a:spAutoFit/>
          </a:bodyPr>
          <a:lstStyle/>
          <a:p>
            <a:r>
              <a:rPr lang="en-NL" sz="900" b="1" dirty="0"/>
              <a:t>K</a:t>
            </a:r>
            <a:r>
              <a:rPr lang="en-NL" sz="900" b="1" baseline="-25000" dirty="0"/>
              <a:t>1</a:t>
            </a:r>
          </a:p>
        </p:txBody>
      </p:sp>
      <p:sp>
        <p:nvSpPr>
          <p:cNvPr id="14" name="TextBox 13">
            <a:extLst>
              <a:ext uri="{FF2B5EF4-FFF2-40B4-BE49-F238E27FC236}">
                <a16:creationId xmlns:a16="http://schemas.microsoft.com/office/drawing/2014/main" id="{DDAE6A15-463A-38B5-B193-0E48488C4493}"/>
              </a:ext>
            </a:extLst>
          </p:cNvPr>
          <p:cNvSpPr txBox="1"/>
          <p:nvPr/>
        </p:nvSpPr>
        <p:spPr>
          <a:xfrm>
            <a:off x="5348703" y="3484977"/>
            <a:ext cx="360213" cy="230832"/>
          </a:xfrm>
          <a:prstGeom prst="rect">
            <a:avLst/>
          </a:prstGeom>
          <a:noFill/>
        </p:spPr>
        <p:txBody>
          <a:bodyPr wrap="square" rtlCol="0">
            <a:spAutoFit/>
          </a:bodyPr>
          <a:lstStyle/>
          <a:p>
            <a:r>
              <a:rPr lang="en-NL" sz="900" b="1" dirty="0">
                <a:solidFill>
                  <a:srgbClr val="00B0F0"/>
                </a:solidFill>
              </a:rPr>
              <a:t>K</a:t>
            </a:r>
            <a:r>
              <a:rPr lang="en-NL" sz="900" b="1" baseline="-25000" dirty="0">
                <a:solidFill>
                  <a:srgbClr val="00B0F0"/>
                </a:solidFill>
              </a:rPr>
              <a:t>2</a:t>
            </a:r>
          </a:p>
        </p:txBody>
      </p:sp>
      <p:pic>
        <p:nvPicPr>
          <p:cNvPr id="16" name="Picture 15">
            <a:extLst>
              <a:ext uri="{FF2B5EF4-FFF2-40B4-BE49-F238E27FC236}">
                <a16:creationId xmlns:a16="http://schemas.microsoft.com/office/drawing/2014/main" id="{770F8EA4-ABA6-5099-F2A2-F0E713195427}"/>
              </a:ext>
            </a:extLst>
          </p:cNvPr>
          <p:cNvPicPr>
            <a:picLocks noChangeAspect="1"/>
          </p:cNvPicPr>
          <p:nvPr/>
        </p:nvPicPr>
        <p:blipFill>
          <a:blip r:embed="rId4"/>
          <a:stretch>
            <a:fillRect/>
          </a:stretch>
        </p:blipFill>
        <p:spPr>
          <a:xfrm>
            <a:off x="929406" y="2678836"/>
            <a:ext cx="1485900" cy="660400"/>
          </a:xfrm>
          <a:prstGeom prst="rect">
            <a:avLst/>
          </a:prstGeom>
        </p:spPr>
      </p:pic>
      <p:cxnSp>
        <p:nvCxnSpPr>
          <p:cNvPr id="6" name="Straight Arrow Connector 5">
            <a:extLst>
              <a:ext uri="{FF2B5EF4-FFF2-40B4-BE49-F238E27FC236}">
                <a16:creationId xmlns:a16="http://schemas.microsoft.com/office/drawing/2014/main" id="{8E9B8C4D-2408-2A7B-4D13-2253B13AF50C}"/>
              </a:ext>
            </a:extLst>
          </p:cNvPr>
          <p:cNvCxnSpPr>
            <a:cxnSpLocks/>
          </p:cNvCxnSpPr>
          <p:nvPr/>
        </p:nvCxnSpPr>
        <p:spPr>
          <a:xfrm>
            <a:off x="5367174" y="3534102"/>
            <a:ext cx="0" cy="441036"/>
          </a:xfrm>
          <a:prstGeom prst="straightConnector1">
            <a:avLst/>
          </a:prstGeom>
          <a:ln cmpd="sng">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osmic Staircase 4 - Eclipsing Binary Stars — How Knowledge Works">
            <a:extLst>
              <a:ext uri="{FF2B5EF4-FFF2-40B4-BE49-F238E27FC236}">
                <a16:creationId xmlns:a16="http://schemas.microsoft.com/office/drawing/2014/main" id="{8865BD31-2875-A344-A840-F9729B9E6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92" y="0"/>
            <a:ext cx="11337275" cy="71192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80D470-220C-4345-8979-8E0AC01276A6}"/>
              </a:ext>
            </a:extLst>
          </p:cNvPr>
          <p:cNvSpPr txBox="1"/>
          <p:nvPr/>
        </p:nvSpPr>
        <p:spPr>
          <a:xfrm>
            <a:off x="6397510" y="6406329"/>
            <a:ext cx="2746489" cy="246221"/>
          </a:xfrm>
          <a:prstGeom prst="rect">
            <a:avLst/>
          </a:prstGeom>
          <a:noFill/>
        </p:spPr>
        <p:txBody>
          <a:bodyPr wrap="square" rtlCol="0">
            <a:spAutoFit/>
          </a:bodyPr>
          <a:lstStyle/>
          <a:p>
            <a:r>
              <a:rPr lang="en-GB" sz="1000" dirty="0">
                <a:solidFill>
                  <a:schemeClr val="bg1">
                    <a:lumMod val="85000"/>
                  </a:schemeClr>
                </a:solidFill>
              </a:rPr>
              <a:t>Source - Wikimedia, NASA</a:t>
            </a:r>
            <a:endParaRPr lang="en-US" sz="1000" dirty="0">
              <a:solidFill>
                <a:schemeClr val="bg1">
                  <a:lumMod val="85000"/>
                </a:schemeClr>
              </a:solidFill>
            </a:endParaRPr>
          </a:p>
        </p:txBody>
      </p:sp>
    </p:spTree>
    <p:extLst>
      <p:ext uri="{BB962C8B-B14F-4D97-AF65-F5344CB8AC3E}">
        <p14:creationId xmlns:p14="http://schemas.microsoft.com/office/powerpoint/2010/main" val="1812858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Google Shape;534;g3b4ed84248c_0_423"/>
          <p:cNvSpPr txBox="1"/>
          <p:nvPr/>
        </p:nvSpPr>
        <p:spPr>
          <a:xfrm>
            <a:off x="4427450" y="2576800"/>
            <a:ext cx="4638900" cy="2487830"/>
          </a:xfrm>
          <a:prstGeom prst="rect">
            <a:avLst/>
          </a:prstGeom>
          <a:noFill/>
          <a:ln>
            <a:noFill/>
          </a:ln>
        </p:spPr>
        <p:txBody>
          <a:bodyPr spcFirstLastPara="1" wrap="square" lIns="91425" tIns="91425" rIns="91425" bIns="91425" anchor="t" anchorCtr="0">
            <a:spAutoFit/>
          </a:bodyPr>
          <a:lstStyle/>
          <a:p>
            <a:pPr>
              <a:lnSpc>
                <a:spcPct val="115000"/>
              </a:lnSpc>
            </a:pPr>
            <a:r>
              <a:rPr lang="en-US" sz="1200" b="1" dirty="0">
                <a:solidFill>
                  <a:schemeClr val="lt1"/>
                </a:solidFill>
              </a:rPr>
              <a:t>The Geometry of Eclipses</a:t>
            </a:r>
            <a:endParaRPr sz="1200" b="1" dirty="0">
              <a:solidFill>
                <a:schemeClr val="lt1"/>
              </a:solidFill>
            </a:endParaRPr>
          </a:p>
          <a:p>
            <a:pPr>
              <a:lnSpc>
                <a:spcPct val="115000"/>
              </a:lnSpc>
              <a:spcBef>
                <a:spcPts val="200"/>
              </a:spcBef>
            </a:pPr>
            <a:r>
              <a:rPr lang="en-US" sz="1200" dirty="0">
                <a:solidFill>
                  <a:schemeClr val="lt1"/>
                </a:solidFill>
              </a:rPr>
              <a:t>The light curve encodes detailed geometric information:</a:t>
            </a:r>
            <a:endParaRPr sz="1200" dirty="0">
              <a:solidFill>
                <a:schemeClr val="lt1"/>
              </a:solidFill>
            </a:endParaRPr>
          </a:p>
          <a:p>
            <a:pPr marL="457200" indent="-304800">
              <a:lnSpc>
                <a:spcPct val="115000"/>
              </a:lnSpc>
              <a:spcBef>
                <a:spcPts val="1200"/>
              </a:spcBef>
              <a:buClr>
                <a:schemeClr val="lt1"/>
              </a:buClr>
              <a:buSzPts val="1200"/>
              <a:buChar char="●"/>
            </a:pPr>
            <a:r>
              <a:rPr lang="en-US" sz="1200" b="1" dirty="0">
                <a:solidFill>
                  <a:schemeClr val="lt1"/>
                </a:solidFill>
              </a:rPr>
              <a:t>Primary Eclipse:</a:t>
            </a:r>
            <a:r>
              <a:rPr lang="en-US" sz="1200" dirty="0">
                <a:solidFill>
                  <a:schemeClr val="lt1"/>
                </a:solidFill>
              </a:rPr>
              <a:t> The deeper dip, occurring when the hotter star is occulted by the cooler star.</a:t>
            </a:r>
            <a:endParaRPr sz="1200" dirty="0">
              <a:solidFill>
                <a:schemeClr val="lt1"/>
              </a:solidFill>
            </a:endParaRPr>
          </a:p>
          <a:p>
            <a:pPr marL="457200" indent="-298450">
              <a:lnSpc>
                <a:spcPct val="115000"/>
              </a:lnSpc>
              <a:buClr>
                <a:schemeClr val="lt1"/>
              </a:buClr>
              <a:buSzPts val="1100"/>
              <a:buChar char="●"/>
            </a:pPr>
            <a:r>
              <a:rPr lang="en-US" sz="1200" b="1" dirty="0">
                <a:solidFill>
                  <a:schemeClr val="lt1"/>
                </a:solidFill>
              </a:rPr>
              <a:t>Secondary Eclipse:</a:t>
            </a:r>
            <a:r>
              <a:rPr lang="en-US" sz="1200" dirty="0">
                <a:solidFill>
                  <a:schemeClr val="lt1"/>
                </a:solidFill>
              </a:rPr>
              <a:t> The shallower dip, occurring when </a:t>
            </a:r>
            <a:r>
              <a:rPr lang="en-US" sz="1200" dirty="0" err="1"/>
              <a:t>with</a:t>
            </a:r>
            <a:r>
              <a:rPr lang="en-US" sz="1200" dirty="0" err="1">
                <a:solidFill>
                  <a:schemeClr val="lt1"/>
                </a:solidFill>
              </a:rPr>
              <a:t>the</a:t>
            </a:r>
            <a:r>
              <a:rPr lang="en-US" sz="1200" dirty="0">
                <a:solidFill>
                  <a:schemeClr val="lt1"/>
                </a:solidFill>
              </a:rPr>
              <a:t> cooler star is occulted by the hotter star.</a:t>
            </a:r>
            <a:endParaRPr sz="2100" baseline="30000" dirty="0">
              <a:solidFill>
                <a:schemeClr val="lt1"/>
              </a:solidFill>
            </a:endParaRPr>
          </a:p>
          <a:p>
            <a:pPr marL="457200" indent="-298450">
              <a:lnSpc>
                <a:spcPct val="115000"/>
              </a:lnSpc>
              <a:buClr>
                <a:schemeClr val="lt1"/>
              </a:buClr>
              <a:buSzPts val="1100"/>
              <a:buChar char="●"/>
            </a:pPr>
            <a:r>
              <a:rPr lang="en-US" sz="1200" b="1" dirty="0">
                <a:solidFill>
                  <a:schemeClr val="lt1"/>
                </a:solidFill>
              </a:rPr>
              <a:t>Eclipse Duration:</a:t>
            </a:r>
            <a:r>
              <a:rPr lang="en-US" sz="1200" dirty="0">
                <a:solidFill>
                  <a:schemeClr val="lt1"/>
                </a:solidFill>
              </a:rPr>
              <a:t> Relates to the sum of the radii (R</a:t>
            </a:r>
            <a:r>
              <a:rPr lang="en-US" sz="900" dirty="0">
                <a:solidFill>
                  <a:schemeClr val="lt1"/>
                </a:solidFill>
              </a:rPr>
              <a:t>1</a:t>
            </a:r>
            <a:r>
              <a:rPr lang="en-US" sz="1200" dirty="0">
                <a:solidFill>
                  <a:schemeClr val="lt1"/>
                </a:solidFill>
              </a:rPr>
              <a:t> + R</a:t>
            </a:r>
            <a:r>
              <a:rPr lang="en-US" sz="900" dirty="0">
                <a:solidFill>
                  <a:schemeClr val="lt1"/>
                </a:solidFill>
              </a:rPr>
              <a:t>2</a:t>
            </a:r>
            <a:r>
              <a:rPr lang="en-US" sz="1200" dirty="0">
                <a:solidFill>
                  <a:schemeClr val="lt1"/>
                </a:solidFill>
              </a:rPr>
              <a:t>) relative to the orbit.</a:t>
            </a:r>
            <a:endParaRPr sz="1200" dirty="0">
              <a:solidFill>
                <a:schemeClr val="lt1"/>
              </a:solidFill>
            </a:endParaRPr>
          </a:p>
          <a:p>
            <a:pPr marL="457200" indent="-304800">
              <a:lnSpc>
                <a:spcPct val="115000"/>
              </a:lnSpc>
              <a:buClr>
                <a:schemeClr val="lt1"/>
              </a:buClr>
              <a:buSzPts val="1200"/>
              <a:buChar char="●"/>
            </a:pPr>
            <a:r>
              <a:rPr lang="en-US" sz="1200" b="1" dirty="0">
                <a:solidFill>
                  <a:schemeClr val="lt1"/>
                </a:solidFill>
              </a:rPr>
              <a:t>Ingress/Egress Time:</a:t>
            </a:r>
            <a:r>
              <a:rPr lang="en-US" sz="1200" dirty="0">
                <a:solidFill>
                  <a:schemeClr val="lt1"/>
                </a:solidFill>
              </a:rPr>
              <a:t> Relates to the difference in radii, helping to resolve the individual sizes of the stars.</a:t>
            </a:r>
            <a:endParaRPr sz="1500" dirty="0">
              <a:solidFill>
                <a:schemeClr val="lt1"/>
              </a:solidFill>
            </a:endParaRPr>
          </a:p>
        </p:txBody>
      </p:sp>
      <p:sp>
        <p:nvSpPr>
          <p:cNvPr id="535" name="Google Shape;535;g3b4ed84248c_0_423"/>
          <p:cNvSpPr txBox="1"/>
          <p:nvPr/>
        </p:nvSpPr>
        <p:spPr>
          <a:xfrm>
            <a:off x="4427450" y="1009650"/>
            <a:ext cx="3761400" cy="2123628"/>
          </a:xfrm>
          <a:prstGeom prst="rect">
            <a:avLst/>
          </a:prstGeom>
          <a:noFill/>
          <a:ln>
            <a:noFill/>
          </a:ln>
        </p:spPr>
        <p:txBody>
          <a:bodyPr spcFirstLastPara="1" wrap="square" lIns="91425" tIns="91425" rIns="91425" bIns="91425" anchor="t" anchorCtr="0">
            <a:spAutoFit/>
          </a:bodyPr>
          <a:lstStyle/>
          <a:p>
            <a:r>
              <a:rPr lang="en-US">
                <a:solidFill>
                  <a:schemeClr val="lt1"/>
                </a:solidFill>
              </a:rPr>
              <a:t>In these systems, the orbital plane is inclined such that it lies nearly along the observer's line of sight (i ~ 90°). Consequently, the stars periodically pass in front of each other, causing dips in the system's total brightness.</a:t>
            </a:r>
            <a:endParaRPr>
              <a:solidFill>
                <a:schemeClr val="lt1"/>
              </a:solidFill>
            </a:endParaRPr>
          </a:p>
        </p:txBody>
      </p:sp>
      <p:pic>
        <p:nvPicPr>
          <p:cNvPr id="2" name="Google Shape;533;g3b4ed84248c_0_423" title="eclipsing1.gif">
            <a:extLst>
              <a:ext uri="{FF2B5EF4-FFF2-40B4-BE49-F238E27FC236}">
                <a16:creationId xmlns:a16="http://schemas.microsoft.com/office/drawing/2014/main" id="{57558FBB-DD15-E5DB-9D86-F00360046CF0}"/>
              </a:ext>
            </a:extLst>
          </p:cNvPr>
          <p:cNvPicPr preferRelativeResize="0">
            <a:picLocks noChangeAspect="1"/>
          </p:cNvPicPr>
          <p:nvPr/>
        </p:nvPicPr>
        <p:blipFill>
          <a:blip r:embed="rId3">
            <a:alphaModFix/>
          </a:blip>
          <a:stretch>
            <a:fillRect/>
          </a:stretch>
        </p:blipFill>
        <p:spPr>
          <a:xfrm>
            <a:off x="6115792" y="382383"/>
            <a:ext cx="2950558" cy="2950558"/>
          </a:xfrm>
          <a:prstGeom prst="rect">
            <a:avLst/>
          </a:prstGeom>
          <a:noFill/>
          <a:ln>
            <a:noFill/>
          </a:ln>
        </p:spPr>
      </p:pic>
      <p:pic>
        <p:nvPicPr>
          <p:cNvPr id="3" name="Picture 2">
            <a:extLst>
              <a:ext uri="{FF2B5EF4-FFF2-40B4-BE49-F238E27FC236}">
                <a16:creationId xmlns:a16="http://schemas.microsoft.com/office/drawing/2014/main" id="{DC4D8BAC-C0B7-967E-D3E4-DFC73490ECAF}"/>
              </a:ext>
            </a:extLst>
          </p:cNvPr>
          <p:cNvPicPr>
            <a:picLocks noChangeAspect="1"/>
          </p:cNvPicPr>
          <p:nvPr/>
        </p:nvPicPr>
        <p:blipFill>
          <a:blip r:embed="rId4"/>
          <a:stretch>
            <a:fillRect/>
          </a:stretch>
        </p:blipFill>
        <p:spPr>
          <a:xfrm>
            <a:off x="491564" y="430030"/>
            <a:ext cx="5127535" cy="2487830"/>
          </a:xfrm>
          <a:prstGeom prst="rect">
            <a:avLst/>
          </a:prstGeom>
        </p:spPr>
      </p:pic>
      <p:sp>
        <p:nvSpPr>
          <p:cNvPr id="4" name="TextBox 3">
            <a:extLst>
              <a:ext uri="{FF2B5EF4-FFF2-40B4-BE49-F238E27FC236}">
                <a16:creationId xmlns:a16="http://schemas.microsoft.com/office/drawing/2014/main" id="{1EBCB176-8CB7-ABBB-C148-F142B53D485D}"/>
              </a:ext>
            </a:extLst>
          </p:cNvPr>
          <p:cNvSpPr txBox="1"/>
          <p:nvPr/>
        </p:nvSpPr>
        <p:spPr>
          <a:xfrm>
            <a:off x="387973" y="2917860"/>
            <a:ext cx="4471398" cy="3787062"/>
          </a:xfrm>
          <a:prstGeom prst="rect">
            <a:avLst/>
          </a:prstGeom>
          <a:noFill/>
        </p:spPr>
        <p:txBody>
          <a:bodyPr wrap="square">
            <a:spAutoFit/>
          </a:bodyPr>
          <a:lstStyle/>
          <a:p>
            <a:pPr marL="171450" lvl="0" algn="l" rtl="0">
              <a:lnSpc>
                <a:spcPct val="115000"/>
              </a:lnSpc>
              <a:spcBef>
                <a:spcPts val="0"/>
              </a:spcBef>
              <a:spcAft>
                <a:spcPts val="0"/>
              </a:spcAft>
              <a:buClr>
                <a:schemeClr val="lt1"/>
              </a:buClr>
              <a:buSzPts val="900"/>
            </a:pPr>
            <a:r>
              <a:rPr lang="en-US" sz="1400" b="1" dirty="0"/>
              <a:t>Radii</a:t>
            </a:r>
            <a:r>
              <a:rPr lang="en-US" sz="1400" dirty="0"/>
              <a:t> of the two stars:</a:t>
            </a:r>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r>
              <a:rPr lang="en-US" sz="1400" dirty="0"/>
              <a:t>from                                        (small star)</a:t>
            </a:r>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a:lnSpc>
                <a:spcPct val="115000"/>
              </a:lnSpc>
              <a:buClr>
                <a:schemeClr val="lt1"/>
              </a:buClr>
              <a:buSzPts val="900"/>
            </a:pPr>
            <a:r>
              <a:rPr lang="en-US" sz="1400" dirty="0"/>
              <a:t>							(large star)</a:t>
            </a:r>
          </a:p>
          <a:p>
            <a:pPr marL="171450">
              <a:lnSpc>
                <a:spcPct val="115000"/>
              </a:lnSpc>
              <a:buClr>
                <a:schemeClr val="lt1"/>
              </a:buClr>
              <a:buSzPts val="900"/>
            </a:pPr>
            <a:endParaRPr lang="en-US" sz="1400" dirty="0"/>
          </a:p>
          <a:p>
            <a:pPr marL="171450">
              <a:lnSpc>
                <a:spcPct val="115000"/>
              </a:lnSpc>
              <a:buClr>
                <a:schemeClr val="lt1"/>
              </a:buClr>
              <a:buSzPts val="900"/>
            </a:pPr>
            <a:endParaRPr lang="en-US" sz="1400" dirty="0"/>
          </a:p>
          <a:p>
            <a:pPr marL="171450">
              <a:lnSpc>
                <a:spcPct val="115000"/>
              </a:lnSpc>
              <a:buClr>
                <a:schemeClr val="lt1"/>
              </a:buClr>
              <a:buSzPts val="900"/>
            </a:pPr>
            <a:endParaRPr lang="en-US" sz="1400" dirty="0"/>
          </a:p>
          <a:p>
            <a:pPr marL="171450">
              <a:lnSpc>
                <a:spcPct val="115000"/>
              </a:lnSpc>
              <a:buClr>
                <a:schemeClr val="lt1"/>
              </a:buClr>
              <a:buSzPts val="900"/>
            </a:pPr>
            <a:endParaRPr lang="en-US" sz="1400" dirty="0"/>
          </a:p>
          <a:p>
            <a:pPr marL="171450">
              <a:lnSpc>
                <a:spcPct val="115000"/>
              </a:lnSpc>
              <a:buClr>
                <a:schemeClr val="lt1"/>
              </a:buClr>
              <a:buSzPts val="900"/>
            </a:pPr>
            <a:r>
              <a:rPr lang="en-US" sz="1400" b="1" dirty="0"/>
              <a:t>Temperature</a:t>
            </a:r>
            <a:r>
              <a:rPr lang="en-US" sz="1400" dirty="0"/>
              <a:t> ratio</a:t>
            </a:r>
          </a:p>
          <a:p>
            <a:pPr marL="171450">
              <a:lnSpc>
                <a:spcPct val="115000"/>
              </a:lnSpc>
              <a:buClr>
                <a:schemeClr val="lt1"/>
              </a:buClr>
              <a:buSzPts val="900"/>
            </a:pPr>
            <a:r>
              <a:rPr lang="en-US" sz="1400" dirty="0"/>
              <a:t>from flux drop   </a:t>
            </a:r>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p:txBody>
      </p:sp>
      <p:pic>
        <p:nvPicPr>
          <p:cNvPr id="5" name="Picture 4">
            <a:extLst>
              <a:ext uri="{FF2B5EF4-FFF2-40B4-BE49-F238E27FC236}">
                <a16:creationId xmlns:a16="http://schemas.microsoft.com/office/drawing/2014/main" id="{9EDC1315-F543-20B8-A4C4-85D65BDEFA18}"/>
              </a:ext>
            </a:extLst>
          </p:cNvPr>
          <p:cNvPicPr>
            <a:picLocks noChangeAspect="1"/>
          </p:cNvPicPr>
          <p:nvPr/>
        </p:nvPicPr>
        <p:blipFill>
          <a:blip r:embed="rId5"/>
          <a:stretch>
            <a:fillRect/>
          </a:stretch>
        </p:blipFill>
        <p:spPr>
          <a:xfrm>
            <a:off x="2697503" y="2981892"/>
            <a:ext cx="1536700" cy="406400"/>
          </a:xfrm>
          <a:prstGeom prst="rect">
            <a:avLst/>
          </a:prstGeom>
        </p:spPr>
      </p:pic>
      <p:pic>
        <p:nvPicPr>
          <p:cNvPr id="6" name="Picture 5">
            <a:extLst>
              <a:ext uri="{FF2B5EF4-FFF2-40B4-BE49-F238E27FC236}">
                <a16:creationId xmlns:a16="http://schemas.microsoft.com/office/drawing/2014/main" id="{520BC99D-9FB2-5168-3DB2-0DCEFE0F6273}"/>
              </a:ext>
            </a:extLst>
          </p:cNvPr>
          <p:cNvPicPr>
            <a:picLocks noChangeAspect="1"/>
          </p:cNvPicPr>
          <p:nvPr/>
        </p:nvPicPr>
        <p:blipFill>
          <a:blip r:embed="rId6"/>
          <a:stretch>
            <a:fillRect/>
          </a:stretch>
        </p:blipFill>
        <p:spPr>
          <a:xfrm>
            <a:off x="1239413" y="3563812"/>
            <a:ext cx="1815918" cy="663509"/>
          </a:xfrm>
          <a:prstGeom prst="rect">
            <a:avLst/>
          </a:prstGeom>
        </p:spPr>
      </p:pic>
      <p:pic>
        <p:nvPicPr>
          <p:cNvPr id="7" name="Picture 6">
            <a:extLst>
              <a:ext uri="{FF2B5EF4-FFF2-40B4-BE49-F238E27FC236}">
                <a16:creationId xmlns:a16="http://schemas.microsoft.com/office/drawing/2014/main" id="{A045FB07-5540-9834-AFC1-5B3B0B99B0BF}"/>
              </a:ext>
            </a:extLst>
          </p:cNvPr>
          <p:cNvPicPr>
            <a:picLocks noChangeAspect="1"/>
          </p:cNvPicPr>
          <p:nvPr/>
        </p:nvPicPr>
        <p:blipFill>
          <a:blip r:embed="rId7"/>
          <a:stretch>
            <a:fillRect/>
          </a:stretch>
        </p:blipFill>
        <p:spPr>
          <a:xfrm>
            <a:off x="5736871" y="3846321"/>
            <a:ext cx="1854200" cy="381000"/>
          </a:xfrm>
          <a:prstGeom prst="rect">
            <a:avLst/>
          </a:prstGeom>
        </p:spPr>
      </p:pic>
      <p:grpSp>
        <p:nvGrpSpPr>
          <p:cNvPr id="10" name="Group 9">
            <a:extLst>
              <a:ext uri="{FF2B5EF4-FFF2-40B4-BE49-F238E27FC236}">
                <a16:creationId xmlns:a16="http://schemas.microsoft.com/office/drawing/2014/main" id="{2F33A392-811F-BFB3-1B56-CE1B1AA731C5}"/>
              </a:ext>
            </a:extLst>
          </p:cNvPr>
          <p:cNvGrpSpPr>
            <a:grpSpLocks noChangeAspect="1"/>
          </p:cNvGrpSpPr>
          <p:nvPr/>
        </p:nvGrpSpPr>
        <p:grpSpPr>
          <a:xfrm>
            <a:off x="1239413" y="4227321"/>
            <a:ext cx="2234197" cy="609902"/>
            <a:chOff x="725684" y="4309509"/>
            <a:chExt cx="3210069" cy="876300"/>
          </a:xfrm>
        </p:grpSpPr>
        <p:pic>
          <p:nvPicPr>
            <p:cNvPr id="8" name="Picture 7">
              <a:extLst>
                <a:ext uri="{FF2B5EF4-FFF2-40B4-BE49-F238E27FC236}">
                  <a16:creationId xmlns:a16="http://schemas.microsoft.com/office/drawing/2014/main" id="{926E35B1-7E1D-E576-CE2B-C50E0C4A8E90}"/>
                </a:ext>
              </a:extLst>
            </p:cNvPr>
            <p:cNvPicPr>
              <a:picLocks noChangeAspect="1"/>
            </p:cNvPicPr>
            <p:nvPr/>
          </p:nvPicPr>
          <p:blipFill>
            <a:blip r:embed="rId8"/>
            <a:stretch>
              <a:fillRect/>
            </a:stretch>
          </p:blipFill>
          <p:spPr>
            <a:xfrm>
              <a:off x="1459253" y="4309509"/>
              <a:ext cx="2476500" cy="876300"/>
            </a:xfrm>
            <a:prstGeom prst="rect">
              <a:avLst/>
            </a:prstGeom>
          </p:spPr>
        </p:pic>
        <p:pic>
          <p:nvPicPr>
            <p:cNvPr id="9" name="Picture 8">
              <a:extLst>
                <a:ext uri="{FF2B5EF4-FFF2-40B4-BE49-F238E27FC236}">
                  <a16:creationId xmlns:a16="http://schemas.microsoft.com/office/drawing/2014/main" id="{E2D7B773-4FB9-2E4B-6DF9-447BF4D5228F}"/>
                </a:ext>
              </a:extLst>
            </p:cNvPr>
            <p:cNvPicPr>
              <a:picLocks noChangeAspect="1"/>
            </p:cNvPicPr>
            <p:nvPr/>
          </p:nvPicPr>
          <p:blipFill>
            <a:blip r:embed="rId9"/>
            <a:stretch>
              <a:fillRect/>
            </a:stretch>
          </p:blipFill>
          <p:spPr>
            <a:xfrm>
              <a:off x="725684" y="4512709"/>
              <a:ext cx="736600" cy="469900"/>
            </a:xfrm>
            <a:prstGeom prst="rect">
              <a:avLst/>
            </a:prstGeom>
          </p:spPr>
        </p:pic>
      </p:grpSp>
      <p:sp>
        <p:nvSpPr>
          <p:cNvPr id="11" name="TextBox 10">
            <a:extLst>
              <a:ext uri="{FF2B5EF4-FFF2-40B4-BE49-F238E27FC236}">
                <a16:creationId xmlns:a16="http://schemas.microsoft.com/office/drawing/2014/main" id="{BF557467-3AAE-B15C-6612-E223123CAAA1}"/>
              </a:ext>
            </a:extLst>
          </p:cNvPr>
          <p:cNvSpPr txBox="1"/>
          <p:nvPr/>
        </p:nvSpPr>
        <p:spPr>
          <a:xfrm>
            <a:off x="491564" y="2470660"/>
            <a:ext cx="2208811" cy="369332"/>
          </a:xfrm>
          <a:prstGeom prst="rect">
            <a:avLst/>
          </a:prstGeom>
          <a:noFill/>
        </p:spPr>
        <p:txBody>
          <a:bodyPr wrap="square" rtlCol="0">
            <a:spAutoFit/>
          </a:bodyPr>
          <a:lstStyle/>
          <a:p>
            <a:r>
              <a:rPr lang="en-NL" dirty="0"/>
              <a:t> </a:t>
            </a:r>
            <a:r>
              <a:rPr lang="en-NL" b="1" dirty="0"/>
              <a:t>Inclination</a:t>
            </a:r>
            <a:r>
              <a:rPr lang="en-NL" dirty="0"/>
              <a:t> ~ 90</a:t>
            </a:r>
            <a:r>
              <a:rPr lang="en-NL" baseline="30000" dirty="0"/>
              <a:t>o</a:t>
            </a:r>
          </a:p>
        </p:txBody>
      </p:sp>
      <p:sp>
        <p:nvSpPr>
          <p:cNvPr id="12" name="TextBox 11">
            <a:extLst>
              <a:ext uri="{FF2B5EF4-FFF2-40B4-BE49-F238E27FC236}">
                <a16:creationId xmlns:a16="http://schemas.microsoft.com/office/drawing/2014/main" id="{1261F026-2074-BDA1-9229-2DB95D96B8C0}"/>
              </a:ext>
            </a:extLst>
          </p:cNvPr>
          <p:cNvSpPr txBox="1"/>
          <p:nvPr/>
        </p:nvSpPr>
        <p:spPr>
          <a:xfrm>
            <a:off x="2240691" y="4867080"/>
            <a:ext cx="2186759" cy="230832"/>
          </a:xfrm>
          <a:prstGeom prst="rect">
            <a:avLst/>
          </a:prstGeom>
          <a:noFill/>
        </p:spPr>
        <p:txBody>
          <a:bodyPr wrap="square" rtlCol="0">
            <a:spAutoFit/>
          </a:bodyPr>
          <a:lstStyle/>
          <a:p>
            <a:r>
              <a:rPr lang="en-NL" sz="900" i="1" dirty="0"/>
              <a:t>Eq. (4.14- 4.15) in </a:t>
            </a:r>
            <a:r>
              <a:rPr lang="en-GB" sz="900" i="1" dirty="0" err="1"/>
              <a:t>Pettini</a:t>
            </a:r>
            <a:endParaRPr lang="en-NL" sz="900" i="1" dirty="0"/>
          </a:p>
        </p:txBody>
      </p:sp>
      <p:pic>
        <p:nvPicPr>
          <p:cNvPr id="14" name="Picture 13">
            <a:extLst>
              <a:ext uri="{FF2B5EF4-FFF2-40B4-BE49-F238E27FC236}">
                <a16:creationId xmlns:a16="http://schemas.microsoft.com/office/drawing/2014/main" id="{9C838027-D662-E839-F90F-622AC0F6277C}"/>
              </a:ext>
            </a:extLst>
          </p:cNvPr>
          <p:cNvPicPr preferRelativeResize="0">
            <a:picLocks noChangeAspect="1"/>
          </p:cNvPicPr>
          <p:nvPr/>
        </p:nvPicPr>
        <p:blipFill>
          <a:blip r:embed="rId10"/>
          <a:stretch>
            <a:fillRect/>
          </a:stretch>
        </p:blipFill>
        <p:spPr>
          <a:xfrm>
            <a:off x="2657323" y="5523021"/>
            <a:ext cx="2278273" cy="410236"/>
          </a:xfrm>
          <a:prstGeom prst="rect">
            <a:avLst/>
          </a:prstGeom>
        </p:spPr>
      </p:pic>
      <p:pic>
        <p:nvPicPr>
          <p:cNvPr id="15" name="Picture 14">
            <a:extLst>
              <a:ext uri="{FF2B5EF4-FFF2-40B4-BE49-F238E27FC236}">
                <a16:creationId xmlns:a16="http://schemas.microsoft.com/office/drawing/2014/main" id="{349ECAD7-8121-83EF-1E5E-1643D905BFDD}"/>
              </a:ext>
            </a:extLst>
          </p:cNvPr>
          <p:cNvPicPr preferRelativeResize="0">
            <a:picLocks noChangeAspect="1"/>
          </p:cNvPicPr>
          <p:nvPr/>
        </p:nvPicPr>
        <p:blipFill>
          <a:blip r:embed="rId11"/>
          <a:stretch>
            <a:fillRect/>
          </a:stretch>
        </p:blipFill>
        <p:spPr>
          <a:xfrm>
            <a:off x="2679818" y="5966359"/>
            <a:ext cx="1281986" cy="417561"/>
          </a:xfrm>
          <a:prstGeom prst="rect">
            <a:avLst/>
          </a:prstGeom>
        </p:spPr>
      </p:pic>
      <p:pic>
        <p:nvPicPr>
          <p:cNvPr id="16" name="Picture 15">
            <a:extLst>
              <a:ext uri="{FF2B5EF4-FFF2-40B4-BE49-F238E27FC236}">
                <a16:creationId xmlns:a16="http://schemas.microsoft.com/office/drawing/2014/main" id="{722318CC-5358-2318-333D-13DAB4621309}"/>
              </a:ext>
            </a:extLst>
          </p:cNvPr>
          <p:cNvPicPr preferRelativeResize="0">
            <a:picLocks noChangeAspect="1"/>
          </p:cNvPicPr>
          <p:nvPr/>
        </p:nvPicPr>
        <p:blipFill>
          <a:blip r:embed="rId12"/>
          <a:stretch>
            <a:fillRect/>
          </a:stretch>
        </p:blipFill>
        <p:spPr>
          <a:xfrm>
            <a:off x="2697503" y="6407502"/>
            <a:ext cx="3091418" cy="395584"/>
          </a:xfrm>
          <a:prstGeom prst="rect">
            <a:avLst/>
          </a:prstGeom>
        </p:spPr>
      </p:pic>
      <p:pic>
        <p:nvPicPr>
          <p:cNvPr id="17" name="Picture 16">
            <a:extLst>
              <a:ext uri="{FF2B5EF4-FFF2-40B4-BE49-F238E27FC236}">
                <a16:creationId xmlns:a16="http://schemas.microsoft.com/office/drawing/2014/main" id="{912D2114-F02D-1FF7-101F-5DE439724EDA}"/>
              </a:ext>
            </a:extLst>
          </p:cNvPr>
          <p:cNvPicPr preferRelativeResize="0">
            <a:picLocks noChangeAspect="1"/>
          </p:cNvPicPr>
          <p:nvPr/>
        </p:nvPicPr>
        <p:blipFill>
          <a:blip r:embed="rId13"/>
          <a:stretch>
            <a:fillRect/>
          </a:stretch>
        </p:blipFill>
        <p:spPr>
          <a:xfrm>
            <a:off x="6439426" y="5688926"/>
            <a:ext cx="1194079" cy="688610"/>
          </a:xfrm>
          <a:prstGeom prst="rect">
            <a:avLst/>
          </a:prstGeom>
        </p:spPr>
      </p:pic>
      <p:sp>
        <p:nvSpPr>
          <p:cNvPr id="18" name="TextBox 17">
            <a:extLst>
              <a:ext uri="{FF2B5EF4-FFF2-40B4-BE49-F238E27FC236}">
                <a16:creationId xmlns:a16="http://schemas.microsoft.com/office/drawing/2014/main" id="{82032C62-EE4D-A9AE-CCE7-CF09AD4C97C3}"/>
              </a:ext>
            </a:extLst>
          </p:cNvPr>
          <p:cNvSpPr txBox="1"/>
          <p:nvPr/>
        </p:nvSpPr>
        <p:spPr>
          <a:xfrm>
            <a:off x="6746900" y="6516364"/>
            <a:ext cx="2186759" cy="230832"/>
          </a:xfrm>
          <a:prstGeom prst="rect">
            <a:avLst/>
          </a:prstGeom>
          <a:noFill/>
        </p:spPr>
        <p:txBody>
          <a:bodyPr wrap="square" rtlCol="0">
            <a:spAutoFit/>
          </a:bodyPr>
          <a:lstStyle/>
          <a:p>
            <a:r>
              <a:rPr lang="en-NL" sz="900" i="1" dirty="0"/>
              <a:t>Eq. (4.16- 4.19) in </a:t>
            </a:r>
            <a:r>
              <a:rPr lang="en-GB" sz="900" i="1" dirty="0" err="1"/>
              <a:t>Pettini</a:t>
            </a:r>
            <a:endParaRPr lang="en-NL" sz="900" i="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524"/>
        <p:cNvGrpSpPr/>
        <p:nvPr/>
      </p:nvGrpSpPr>
      <p:grpSpPr>
        <a:xfrm>
          <a:off x="0" y="0"/>
          <a:ext cx="0" cy="0"/>
          <a:chOff x="0" y="0"/>
          <a:chExt cx="0" cy="0"/>
        </a:xfrm>
      </p:grpSpPr>
      <p:sp>
        <p:nvSpPr>
          <p:cNvPr id="525" name="Google Shape;525;g3b4ed84248c_0_418"/>
          <p:cNvSpPr txBox="1">
            <a:spLocks noGrp="1"/>
          </p:cNvSpPr>
          <p:nvPr>
            <p:ph type="title"/>
          </p:nvPr>
        </p:nvSpPr>
        <p:spPr>
          <a:xfrm>
            <a:off x="538124" y="436127"/>
            <a:ext cx="8042400" cy="1002900"/>
          </a:xfrm>
          <a:prstGeom prst="rect">
            <a:avLst/>
          </a:prstGeom>
          <a:noFill/>
          <a:ln>
            <a:noFill/>
          </a:ln>
        </p:spPr>
        <p:txBody>
          <a:bodyPr spcFirstLastPara="1" vert="horz" wrap="square" lIns="91425" tIns="45700" rIns="91425" bIns="45700" rtlCol="0" anchor="b" anchorCtr="0">
            <a:noAutofit/>
          </a:bodyPr>
          <a:lstStyle/>
          <a:p>
            <a:pPr>
              <a:spcBef>
                <a:spcPts val="0"/>
              </a:spcBef>
              <a:buClr>
                <a:srgbClr val="0070C0"/>
              </a:buClr>
              <a:buSzPts val="4600"/>
            </a:pPr>
            <a:r>
              <a:rPr lang="en-US"/>
              <a:t>Eclipsing Binaries</a:t>
            </a:r>
            <a:endParaRPr/>
          </a:p>
        </p:txBody>
      </p:sp>
      <p:sp>
        <p:nvSpPr>
          <p:cNvPr id="526" name="Google Shape;526;g3b4ed84248c_0_418"/>
          <p:cNvSpPr txBox="1">
            <a:spLocks noGrp="1"/>
          </p:cNvSpPr>
          <p:nvPr>
            <p:ph type="body" idx="1"/>
          </p:nvPr>
        </p:nvSpPr>
        <p:spPr>
          <a:xfrm>
            <a:off x="636268" y="6135236"/>
            <a:ext cx="2496861" cy="593875"/>
          </a:xfrm>
          <a:prstGeom prst="rect">
            <a:avLst/>
          </a:prstGeom>
        </p:spPr>
        <p:txBody>
          <a:bodyPr spcFirstLastPara="1" vert="horz" wrap="square" lIns="91425" tIns="45700" rIns="91425" bIns="45700" rtlCol="0" anchor="t" anchorCtr="0">
            <a:normAutofit/>
          </a:bodyPr>
          <a:lstStyle/>
          <a:p>
            <a:pPr marL="0" indent="0">
              <a:spcBef>
                <a:spcPts val="1500"/>
              </a:spcBef>
              <a:buNone/>
            </a:pPr>
            <a:r>
              <a:rPr lang="en-US" sz="1100" b="1" dirty="0">
                <a:solidFill>
                  <a:srgbClr val="888888"/>
                </a:solidFill>
                <a:highlight>
                  <a:srgbClr val="F8F4F1"/>
                </a:highlight>
                <a:latin typeface="Roboto"/>
                <a:ea typeface="Roboto"/>
                <a:cs typeface="Roboto"/>
                <a:sym typeface="Roboto"/>
              </a:rPr>
              <a:t>Image: K. </a:t>
            </a:r>
            <a:r>
              <a:rPr lang="en-US" sz="1100" b="1" dirty="0" err="1">
                <a:solidFill>
                  <a:srgbClr val="888888"/>
                </a:solidFill>
                <a:highlight>
                  <a:srgbClr val="F8F4F1"/>
                </a:highlight>
                <a:latin typeface="Roboto"/>
                <a:ea typeface="Roboto"/>
                <a:cs typeface="Roboto"/>
                <a:sym typeface="Roboto"/>
              </a:rPr>
              <a:t>Gazeas</a:t>
            </a:r>
            <a:r>
              <a:rPr lang="en-US" sz="1100" b="1" dirty="0">
                <a:solidFill>
                  <a:srgbClr val="888888"/>
                </a:solidFill>
                <a:highlight>
                  <a:srgbClr val="F8F4F1"/>
                </a:highlight>
                <a:latin typeface="Roboto"/>
                <a:ea typeface="Roboto"/>
                <a:cs typeface="Roboto"/>
                <a:sym typeface="Roboto"/>
              </a:rPr>
              <a:t> &amp; G. </a:t>
            </a:r>
            <a:r>
              <a:rPr lang="en-US" sz="1100" b="1" dirty="0" err="1">
                <a:solidFill>
                  <a:srgbClr val="888888"/>
                </a:solidFill>
                <a:highlight>
                  <a:srgbClr val="F8F4F1"/>
                </a:highlight>
                <a:latin typeface="Roboto"/>
                <a:ea typeface="Roboto"/>
                <a:cs typeface="Roboto"/>
                <a:sym typeface="Roboto"/>
              </a:rPr>
              <a:t>Dellis</a:t>
            </a:r>
            <a:r>
              <a:rPr lang="en-US" sz="1100" b="1" dirty="0">
                <a:solidFill>
                  <a:srgbClr val="888888"/>
                </a:solidFill>
                <a:highlight>
                  <a:srgbClr val="F8F4F1"/>
                </a:highlight>
                <a:latin typeface="Roboto"/>
                <a:ea typeface="Roboto"/>
                <a:cs typeface="Roboto"/>
                <a:sym typeface="Roboto"/>
              </a:rPr>
              <a:t> </a:t>
            </a:r>
            <a:endParaRPr sz="600" dirty="0">
              <a:solidFill>
                <a:srgbClr val="888888"/>
              </a:solidFill>
            </a:endParaRPr>
          </a:p>
        </p:txBody>
      </p:sp>
      <p:pic>
        <p:nvPicPr>
          <p:cNvPr id="527" name="Google Shape;527;g3b4ed84248c_0_418"/>
          <p:cNvPicPr preferRelativeResize="0"/>
          <p:nvPr/>
        </p:nvPicPr>
        <p:blipFill>
          <a:blip r:embed="rId3">
            <a:alphaModFix/>
          </a:blip>
          <a:stretch>
            <a:fillRect/>
          </a:stretch>
        </p:blipFill>
        <p:spPr>
          <a:xfrm>
            <a:off x="162202" y="1806639"/>
            <a:ext cx="8819596" cy="349891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012FED-8434-4F9B-1448-1E1048A111A5}"/>
              </a:ext>
            </a:extLst>
          </p:cNvPr>
          <p:cNvSpPr>
            <a:spLocks noGrp="1"/>
          </p:cNvSpPr>
          <p:nvPr>
            <p:ph type="title"/>
          </p:nvPr>
        </p:nvSpPr>
        <p:spPr>
          <a:xfrm>
            <a:off x="69273" y="1879390"/>
            <a:ext cx="9005454" cy="661167"/>
          </a:xfrm>
        </p:spPr>
        <p:txBody>
          <a:bodyPr/>
          <a:lstStyle/>
          <a:p>
            <a:r>
              <a:rPr lang="en-US" sz="3800" dirty="0">
                <a:solidFill>
                  <a:srgbClr val="FF0000"/>
                </a:solidFill>
              </a:rPr>
              <a:t># Exercise 1</a:t>
            </a:r>
            <a:r>
              <a:rPr lang="en-US" sz="3800" dirty="0"/>
              <a:t>: Derive </a:t>
            </a:r>
            <a:br>
              <a:rPr lang="en-US" sz="3800" dirty="0"/>
            </a:br>
            <a:r>
              <a:rPr lang="en-US" sz="3800" dirty="0"/>
              <a:t>a) 3</a:t>
            </a:r>
            <a:r>
              <a:rPr lang="en-US" sz="3800" baseline="30000" dirty="0"/>
              <a:t>rd</a:t>
            </a:r>
            <a:r>
              <a:rPr lang="en-US" sz="3800" dirty="0"/>
              <a:t> Kepler’s Law for 2-body problem</a:t>
            </a:r>
            <a:br>
              <a:rPr lang="en-US" sz="3800" dirty="0"/>
            </a:br>
            <a:r>
              <a:rPr lang="en-US" sz="3800" dirty="0"/>
              <a:t>b) mass function for SB1 stars</a:t>
            </a:r>
            <a:br>
              <a:rPr lang="en-US" sz="3800" dirty="0"/>
            </a:br>
            <a:endParaRPr lang="en-NL" sz="3800" dirty="0"/>
          </a:p>
        </p:txBody>
      </p:sp>
      <p:pic>
        <p:nvPicPr>
          <p:cNvPr id="5" name="Picture 4">
            <a:extLst>
              <a:ext uri="{FF2B5EF4-FFF2-40B4-BE49-F238E27FC236}">
                <a16:creationId xmlns:a16="http://schemas.microsoft.com/office/drawing/2014/main" id="{2E1F9C4E-3615-3B7F-F342-2A95DF9CFC98}"/>
              </a:ext>
            </a:extLst>
          </p:cNvPr>
          <p:cNvPicPr>
            <a:picLocks noChangeAspect="1"/>
          </p:cNvPicPr>
          <p:nvPr/>
        </p:nvPicPr>
        <p:blipFill>
          <a:blip r:embed="rId2"/>
          <a:stretch>
            <a:fillRect/>
          </a:stretch>
        </p:blipFill>
        <p:spPr>
          <a:xfrm>
            <a:off x="1653914" y="5165766"/>
            <a:ext cx="3232148" cy="558378"/>
          </a:xfrm>
          <a:prstGeom prst="rect">
            <a:avLst/>
          </a:prstGeom>
        </p:spPr>
      </p:pic>
      <p:sp>
        <p:nvSpPr>
          <p:cNvPr id="6" name="TextBox 5">
            <a:extLst>
              <a:ext uri="{FF2B5EF4-FFF2-40B4-BE49-F238E27FC236}">
                <a16:creationId xmlns:a16="http://schemas.microsoft.com/office/drawing/2014/main" id="{F4AF4B2F-AF2D-D74A-E89F-EE64AA99A5C6}"/>
              </a:ext>
            </a:extLst>
          </p:cNvPr>
          <p:cNvSpPr txBox="1"/>
          <p:nvPr/>
        </p:nvSpPr>
        <p:spPr>
          <a:xfrm>
            <a:off x="4572000" y="5824374"/>
            <a:ext cx="1309259" cy="230832"/>
          </a:xfrm>
          <a:prstGeom prst="rect">
            <a:avLst/>
          </a:prstGeom>
          <a:noFill/>
        </p:spPr>
        <p:txBody>
          <a:bodyPr wrap="square" rtlCol="0">
            <a:spAutoFit/>
          </a:bodyPr>
          <a:lstStyle/>
          <a:p>
            <a:r>
              <a:rPr lang="en-NL" sz="900" i="1" dirty="0"/>
              <a:t>Eq. (4.10) in </a:t>
            </a:r>
            <a:r>
              <a:rPr lang="en-GB" sz="900" i="1" dirty="0" err="1"/>
              <a:t>Pettini</a:t>
            </a:r>
            <a:endParaRPr lang="en-NL" sz="900" i="1" dirty="0"/>
          </a:p>
        </p:txBody>
      </p:sp>
      <p:pic>
        <p:nvPicPr>
          <p:cNvPr id="7" name="Picture 6">
            <a:extLst>
              <a:ext uri="{FF2B5EF4-FFF2-40B4-BE49-F238E27FC236}">
                <a16:creationId xmlns:a16="http://schemas.microsoft.com/office/drawing/2014/main" id="{DDF7B5DA-6271-048B-3950-B5C1740CC859}"/>
              </a:ext>
            </a:extLst>
          </p:cNvPr>
          <p:cNvPicPr>
            <a:picLocks noChangeAspect="1"/>
          </p:cNvPicPr>
          <p:nvPr/>
        </p:nvPicPr>
        <p:blipFill>
          <a:blip r:embed="rId3"/>
          <a:stretch>
            <a:fillRect/>
          </a:stretch>
        </p:blipFill>
        <p:spPr>
          <a:xfrm>
            <a:off x="1553222" y="2717754"/>
            <a:ext cx="2133738" cy="711246"/>
          </a:xfrm>
          <a:prstGeom prst="rect">
            <a:avLst/>
          </a:prstGeom>
        </p:spPr>
      </p:pic>
      <p:sp>
        <p:nvSpPr>
          <p:cNvPr id="8" name="TextBox 7">
            <a:extLst>
              <a:ext uri="{FF2B5EF4-FFF2-40B4-BE49-F238E27FC236}">
                <a16:creationId xmlns:a16="http://schemas.microsoft.com/office/drawing/2014/main" id="{71CF1168-529E-30CB-A8F8-B6FFC7780D5B}"/>
              </a:ext>
            </a:extLst>
          </p:cNvPr>
          <p:cNvSpPr txBox="1"/>
          <p:nvPr/>
        </p:nvSpPr>
        <p:spPr>
          <a:xfrm>
            <a:off x="461818" y="2798618"/>
            <a:ext cx="969818" cy="3139321"/>
          </a:xfrm>
          <a:prstGeom prst="rect">
            <a:avLst/>
          </a:prstGeom>
          <a:noFill/>
        </p:spPr>
        <p:txBody>
          <a:bodyPr wrap="square" rtlCol="0">
            <a:spAutoFit/>
          </a:bodyPr>
          <a:lstStyle/>
          <a:p>
            <a:r>
              <a:rPr lang="en-NL" dirty="0"/>
              <a:t>a)</a:t>
            </a:r>
          </a:p>
          <a:p>
            <a:endParaRPr lang="en-NL" dirty="0"/>
          </a:p>
          <a:p>
            <a:endParaRPr lang="en-NL" dirty="0"/>
          </a:p>
          <a:p>
            <a:endParaRPr lang="en-NL" dirty="0"/>
          </a:p>
          <a:p>
            <a:endParaRPr lang="en-NL" dirty="0"/>
          </a:p>
          <a:p>
            <a:endParaRPr lang="en-NL" dirty="0"/>
          </a:p>
          <a:p>
            <a:endParaRPr lang="en-NL" dirty="0"/>
          </a:p>
          <a:p>
            <a:endParaRPr lang="en-NL" dirty="0"/>
          </a:p>
          <a:p>
            <a:endParaRPr lang="en-NL" dirty="0"/>
          </a:p>
          <a:p>
            <a:r>
              <a:rPr lang="en-NL" dirty="0"/>
              <a:t>b)</a:t>
            </a:r>
          </a:p>
          <a:p>
            <a:endParaRPr lang="en-NL" dirty="0"/>
          </a:p>
        </p:txBody>
      </p:sp>
    </p:spTree>
    <p:extLst>
      <p:ext uri="{BB962C8B-B14F-4D97-AF65-F5344CB8AC3E}">
        <p14:creationId xmlns:p14="http://schemas.microsoft.com/office/powerpoint/2010/main" val="3065742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3b4ed84248c_0_567"/>
          <p:cNvSpPr txBox="1">
            <a:spLocks noGrp="1"/>
          </p:cNvSpPr>
          <p:nvPr>
            <p:ph type="title"/>
          </p:nvPr>
        </p:nvSpPr>
        <p:spPr>
          <a:xfrm>
            <a:off x="549275" y="937932"/>
            <a:ext cx="8042400" cy="1002600"/>
          </a:xfrm>
          <a:prstGeom prst="rect">
            <a:avLst/>
          </a:prstGeom>
        </p:spPr>
        <p:txBody>
          <a:bodyPr spcFirstLastPara="1" vert="horz" wrap="square" lIns="91425" tIns="45700" rIns="91425" bIns="45700" rtlCol="0" anchor="b" anchorCtr="0">
            <a:noAutofit/>
          </a:bodyPr>
          <a:lstStyle/>
          <a:p>
            <a:pPr>
              <a:spcBef>
                <a:spcPts val="0"/>
              </a:spcBef>
            </a:pPr>
            <a:r>
              <a:rPr lang="en-US"/>
              <a:t>Binarity dominates in</a:t>
            </a:r>
            <a:br>
              <a:rPr lang="en-US"/>
            </a:br>
            <a:r>
              <a:rPr lang="en-US"/>
              <a:t> high mass stars</a:t>
            </a:r>
            <a:endParaRPr/>
          </a:p>
        </p:txBody>
      </p:sp>
      <p:sp>
        <p:nvSpPr>
          <p:cNvPr id="564" name="Google Shape;564;g3b4ed84248c_0_567"/>
          <p:cNvSpPr txBox="1">
            <a:spLocks noGrp="1"/>
          </p:cNvSpPr>
          <p:nvPr>
            <p:ph type="body" idx="1"/>
          </p:nvPr>
        </p:nvSpPr>
        <p:spPr>
          <a:xfrm>
            <a:off x="549275" y="2057401"/>
            <a:ext cx="8042400" cy="3257700"/>
          </a:xfrm>
          <a:prstGeom prst="rect">
            <a:avLst/>
          </a:prstGeom>
        </p:spPr>
        <p:txBody>
          <a:bodyPr spcFirstLastPara="1" vert="horz" wrap="square" lIns="91425" tIns="45700" rIns="91425" bIns="45700" rtlCol="0" anchor="t" anchorCtr="0">
            <a:normAutofit/>
          </a:bodyPr>
          <a:lstStyle/>
          <a:p>
            <a:pPr marL="0" indent="0">
              <a:spcBef>
                <a:spcPts val="1500"/>
              </a:spcBef>
              <a:buNone/>
            </a:pPr>
            <a:endParaRPr/>
          </a:p>
        </p:txBody>
      </p:sp>
      <p:pic>
        <p:nvPicPr>
          <p:cNvPr id="565" name="Google Shape;565;g3b4ed84248c_0_567"/>
          <p:cNvPicPr preferRelativeResize="0"/>
          <p:nvPr/>
        </p:nvPicPr>
        <p:blipFill>
          <a:blip r:embed="rId3">
            <a:alphaModFix/>
          </a:blip>
          <a:stretch>
            <a:fillRect/>
          </a:stretch>
        </p:blipFill>
        <p:spPr>
          <a:xfrm>
            <a:off x="1168126" y="1940525"/>
            <a:ext cx="6804705" cy="4060226"/>
          </a:xfrm>
          <a:prstGeom prst="rect">
            <a:avLst/>
          </a:prstGeom>
          <a:noFill/>
          <a:ln>
            <a:noFill/>
          </a:ln>
        </p:spPr>
      </p:pic>
      <p:sp>
        <p:nvSpPr>
          <p:cNvPr id="2" name="TextBox 1">
            <a:extLst>
              <a:ext uri="{FF2B5EF4-FFF2-40B4-BE49-F238E27FC236}">
                <a16:creationId xmlns:a16="http://schemas.microsoft.com/office/drawing/2014/main" id="{73DBEE08-C9C7-E09F-20E7-B36DA0DE2837}"/>
              </a:ext>
            </a:extLst>
          </p:cNvPr>
          <p:cNvSpPr txBox="1"/>
          <p:nvPr/>
        </p:nvSpPr>
        <p:spPr>
          <a:xfrm>
            <a:off x="6148128" y="5754530"/>
            <a:ext cx="2746489" cy="246221"/>
          </a:xfrm>
          <a:prstGeom prst="rect">
            <a:avLst/>
          </a:prstGeom>
          <a:noFill/>
        </p:spPr>
        <p:txBody>
          <a:bodyPr wrap="square" rtlCol="0">
            <a:spAutoFit/>
          </a:bodyPr>
          <a:lstStyle/>
          <a:p>
            <a:r>
              <a:rPr lang="en-GB" sz="1000" dirty="0">
                <a:solidFill>
                  <a:schemeClr val="bg1">
                    <a:lumMod val="50000"/>
                  </a:schemeClr>
                </a:solidFill>
              </a:rPr>
              <a:t>Duchene &amp; Kraus 2013</a:t>
            </a:r>
            <a:endParaRPr lang="en-US" sz="1000" dirty="0">
              <a:solidFill>
                <a:schemeClr val="bg1">
                  <a:lumMod val="50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9940-DC73-2E43-B0AE-F5C517F7DF1F}"/>
              </a:ext>
            </a:extLst>
          </p:cNvPr>
          <p:cNvSpPr>
            <a:spLocks noGrp="1"/>
          </p:cNvSpPr>
          <p:nvPr>
            <p:ph type="title"/>
          </p:nvPr>
        </p:nvSpPr>
        <p:spPr/>
        <p:txBody>
          <a:bodyPr/>
          <a:lstStyle/>
          <a:p>
            <a:endParaRPr lang="en-NL" dirty="0"/>
          </a:p>
        </p:txBody>
      </p:sp>
      <p:sp>
        <p:nvSpPr>
          <p:cNvPr id="3" name="Content Placeholder 2">
            <a:extLst>
              <a:ext uri="{FF2B5EF4-FFF2-40B4-BE49-F238E27FC236}">
                <a16:creationId xmlns:a16="http://schemas.microsoft.com/office/drawing/2014/main" id="{7B79E5D4-25BD-094C-9BB0-840135C4163E}"/>
              </a:ext>
            </a:extLst>
          </p:cNvPr>
          <p:cNvSpPr>
            <a:spLocks noGrp="1"/>
          </p:cNvSpPr>
          <p:nvPr>
            <p:ph idx="1"/>
          </p:nvPr>
        </p:nvSpPr>
        <p:spPr/>
        <p:txBody>
          <a:bodyPr/>
          <a:lstStyle/>
          <a:p>
            <a:endParaRPr lang="en-NL" dirty="0"/>
          </a:p>
        </p:txBody>
      </p:sp>
      <p:pic>
        <p:nvPicPr>
          <p:cNvPr id="4098" name="Picture 2" descr="Binary Interaction Dominates the Evolution of Massive Stars">
            <a:extLst>
              <a:ext uri="{FF2B5EF4-FFF2-40B4-BE49-F238E27FC236}">
                <a16:creationId xmlns:a16="http://schemas.microsoft.com/office/drawing/2014/main" id="{247F1A6D-4EB1-3E46-BD1C-BE0043945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58" y="79089"/>
            <a:ext cx="8588828" cy="67843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7C05BC-72BD-6506-23BF-B5720E3CEC31}"/>
              </a:ext>
            </a:extLst>
          </p:cNvPr>
          <p:cNvSpPr txBox="1"/>
          <p:nvPr/>
        </p:nvSpPr>
        <p:spPr>
          <a:xfrm>
            <a:off x="6103597" y="6611779"/>
            <a:ext cx="2746489" cy="246221"/>
          </a:xfrm>
          <a:prstGeom prst="rect">
            <a:avLst/>
          </a:prstGeom>
          <a:noFill/>
        </p:spPr>
        <p:txBody>
          <a:bodyPr wrap="square" rtlCol="0">
            <a:spAutoFit/>
          </a:bodyPr>
          <a:lstStyle/>
          <a:p>
            <a:r>
              <a:rPr lang="en-GB" sz="1000" dirty="0">
                <a:solidFill>
                  <a:schemeClr val="bg1">
                    <a:lumMod val="50000"/>
                  </a:schemeClr>
                </a:solidFill>
              </a:rPr>
              <a:t>Sana et al. 2012</a:t>
            </a:r>
            <a:endParaRPr lang="en-US" sz="1000" dirty="0">
              <a:solidFill>
                <a:schemeClr val="bg1">
                  <a:lumMod val="50000"/>
                </a:schemeClr>
              </a:solidFill>
            </a:endParaRPr>
          </a:p>
        </p:txBody>
      </p:sp>
    </p:spTree>
    <p:extLst>
      <p:ext uri="{BB962C8B-B14F-4D97-AF65-F5344CB8AC3E}">
        <p14:creationId xmlns:p14="http://schemas.microsoft.com/office/powerpoint/2010/main" val="965254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3b4ed84248c_0_544"/>
          <p:cNvSpPr txBox="1">
            <a:spLocks noGrp="1"/>
          </p:cNvSpPr>
          <p:nvPr>
            <p:ph type="title"/>
          </p:nvPr>
        </p:nvSpPr>
        <p:spPr>
          <a:xfrm>
            <a:off x="549275" y="937932"/>
            <a:ext cx="8042400" cy="1002600"/>
          </a:xfrm>
          <a:prstGeom prst="rect">
            <a:avLst/>
          </a:prstGeom>
          <a:noFill/>
          <a:ln>
            <a:noFill/>
          </a:ln>
        </p:spPr>
        <p:txBody>
          <a:bodyPr spcFirstLastPara="1" vert="horz" wrap="square" lIns="91425" tIns="45700" rIns="91425" bIns="45700" rtlCol="0" anchor="b" anchorCtr="0">
            <a:normAutofit fontScale="90000"/>
          </a:bodyPr>
          <a:lstStyle/>
          <a:p>
            <a:pPr>
              <a:spcBef>
                <a:spcPts val="0"/>
              </a:spcBef>
              <a:buClr>
                <a:schemeClr val="accent1"/>
              </a:buClr>
              <a:buSzPct val="97121"/>
            </a:pPr>
            <a:r>
              <a:rPr lang="en-US"/>
              <a:t>70% of O-type stars are expected to interact with a close binary companion!</a:t>
            </a:r>
            <a:endParaRPr/>
          </a:p>
        </p:txBody>
      </p:sp>
      <p:pic>
        <p:nvPicPr>
          <p:cNvPr id="701" name="Google Shape;701;g3b4ed84248c_0_544" descr="C:\Users\manos\Desktop\MSc\thesis\presentation_massive_stars_meeting\images\piechart_binary_interaction.PNG"/>
          <p:cNvPicPr preferRelativeResize="0"/>
          <p:nvPr/>
        </p:nvPicPr>
        <p:blipFill rotWithShape="1">
          <a:blip r:embed="rId3">
            <a:alphaModFix/>
          </a:blip>
          <a:srcRect/>
          <a:stretch/>
        </p:blipFill>
        <p:spPr>
          <a:xfrm>
            <a:off x="2488301" y="2057401"/>
            <a:ext cx="4164222" cy="3257550"/>
          </a:xfrm>
          <a:prstGeom prst="rect">
            <a:avLst/>
          </a:prstGeom>
          <a:noFill/>
          <a:ln>
            <a:noFill/>
          </a:ln>
        </p:spPr>
      </p:pic>
      <p:sp>
        <p:nvSpPr>
          <p:cNvPr id="702" name="Google Shape;702;g3b4ed84248c_0_544"/>
          <p:cNvSpPr txBox="1"/>
          <p:nvPr/>
        </p:nvSpPr>
        <p:spPr>
          <a:xfrm>
            <a:off x="6169688" y="5431703"/>
            <a:ext cx="2230800" cy="400200"/>
          </a:xfrm>
          <a:prstGeom prst="rect">
            <a:avLst/>
          </a:prstGeom>
          <a:noFill/>
          <a:ln>
            <a:noFill/>
          </a:ln>
        </p:spPr>
        <p:txBody>
          <a:bodyPr spcFirstLastPara="1" wrap="square" lIns="91425" tIns="45700" rIns="91425" bIns="45700" anchor="t" anchorCtr="0">
            <a:spAutoFit/>
          </a:bodyPr>
          <a:lstStyle/>
          <a:p>
            <a:pPr>
              <a:buClr>
                <a:srgbClr val="000000"/>
              </a:buClr>
              <a:buSzPts val="1000"/>
            </a:pPr>
            <a:r>
              <a:rPr lang="en-US" sz="1000">
                <a:solidFill>
                  <a:srgbClr val="7F7F7F"/>
                </a:solidFill>
                <a:latin typeface="Arial"/>
                <a:ea typeface="Arial"/>
                <a:cs typeface="Arial"/>
                <a:sym typeface="Arial"/>
              </a:rPr>
              <a:t>Adapted figure from Sana+2012, courtesy of S.E. de Mink </a:t>
            </a:r>
            <a:endParaRPr sz="1400">
              <a:solidFill>
                <a:srgbClr val="000000"/>
              </a:solidFill>
              <a:latin typeface="Arial"/>
              <a:ea typeface="Arial"/>
              <a:cs typeface="Arial"/>
              <a:sym typeface="Arial"/>
            </a:endParaRPr>
          </a:p>
        </p:txBody>
      </p:sp>
      <p:sp>
        <p:nvSpPr>
          <p:cNvPr id="703" name="Google Shape;703;g3b4ed84248c_0_544"/>
          <p:cNvSpPr txBox="1"/>
          <p:nvPr/>
        </p:nvSpPr>
        <p:spPr>
          <a:xfrm>
            <a:off x="6716889" y="4334811"/>
            <a:ext cx="2574000" cy="1015800"/>
          </a:xfrm>
          <a:prstGeom prst="rect">
            <a:avLst/>
          </a:prstGeom>
          <a:noFill/>
          <a:ln>
            <a:noFill/>
          </a:ln>
        </p:spPr>
        <p:txBody>
          <a:bodyPr spcFirstLastPara="1" wrap="square" lIns="91425" tIns="45700" rIns="91425" bIns="45700" anchor="t" anchorCtr="0">
            <a:spAutoFit/>
          </a:bodyPr>
          <a:lstStyle/>
          <a:p>
            <a:pPr>
              <a:buClr>
                <a:srgbClr val="000000"/>
              </a:buClr>
              <a:buSzPts val="1000"/>
            </a:pPr>
            <a:r>
              <a:rPr lang="en-US" sz="1000" i="1">
                <a:solidFill>
                  <a:srgbClr val="7F7F7F"/>
                </a:solidFill>
                <a:latin typeface="Arial"/>
                <a:ea typeface="Arial"/>
                <a:cs typeface="Arial"/>
                <a:sym typeface="Arial"/>
              </a:rPr>
              <a:t>Kobulnicky+Fryer 2007; Eggleton+Tokovinin2008; Chini +2012; Kiminki+Kobulnicky 2012; Sana+2012; Dunstall +2015; Moe+DiStefano 2017; Almeida+al. 2017</a:t>
            </a:r>
            <a:endParaRPr sz="1400">
              <a:solidFill>
                <a:srgbClr val="000000"/>
              </a:solidFill>
              <a:latin typeface="Arial"/>
              <a:ea typeface="Arial"/>
              <a:cs typeface="Arial"/>
              <a:sym typeface="Arial"/>
            </a:endParaRPr>
          </a:p>
          <a:p>
            <a:pPr>
              <a:buClr>
                <a:srgbClr val="000000"/>
              </a:buClr>
              <a:buSzPts val="1000"/>
            </a:pPr>
            <a:endParaRPr sz="1000" i="1">
              <a:solidFill>
                <a:srgbClr val="7F7F7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53B7D-8517-824A-BFC1-3D9923A0AF2C}"/>
              </a:ext>
            </a:extLst>
          </p:cNvPr>
          <p:cNvSpPr>
            <a:spLocks noGrp="1"/>
          </p:cNvSpPr>
          <p:nvPr>
            <p:ph type="title"/>
          </p:nvPr>
        </p:nvSpPr>
        <p:spPr>
          <a:xfrm>
            <a:off x="581931" y="-422557"/>
            <a:ext cx="8042276" cy="1336956"/>
          </a:xfrm>
        </p:spPr>
        <p:txBody>
          <a:bodyPr/>
          <a:lstStyle/>
          <a:p>
            <a:r>
              <a:rPr lang="en-NL" dirty="0"/>
              <a:t>Roche potential</a:t>
            </a:r>
          </a:p>
        </p:txBody>
      </p:sp>
      <p:sp>
        <p:nvSpPr>
          <p:cNvPr id="3" name="Content Placeholder 2">
            <a:extLst>
              <a:ext uri="{FF2B5EF4-FFF2-40B4-BE49-F238E27FC236}">
                <a16:creationId xmlns:a16="http://schemas.microsoft.com/office/drawing/2014/main" id="{4E066953-1186-4449-915C-1768D15B0689}"/>
              </a:ext>
            </a:extLst>
          </p:cNvPr>
          <p:cNvSpPr>
            <a:spLocks noGrp="1"/>
          </p:cNvSpPr>
          <p:nvPr>
            <p:ph idx="1"/>
          </p:nvPr>
        </p:nvSpPr>
        <p:spPr/>
        <p:txBody>
          <a:bodyPr/>
          <a:lstStyle/>
          <a:p>
            <a:endParaRPr lang="en-NL"/>
          </a:p>
        </p:txBody>
      </p:sp>
      <p:pic>
        <p:nvPicPr>
          <p:cNvPr id="5126" name="Picture 6">
            <a:extLst>
              <a:ext uri="{FF2B5EF4-FFF2-40B4-BE49-F238E27FC236}">
                <a16:creationId xmlns:a16="http://schemas.microsoft.com/office/drawing/2014/main" id="{264A82AC-A787-964C-9AEA-B28D02175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25" y="844931"/>
            <a:ext cx="8266176" cy="60130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F945E3A-CD74-8F43-AD1B-BE1A7610DD3B}"/>
              </a:ext>
            </a:extLst>
          </p:cNvPr>
          <p:cNvSpPr txBox="1"/>
          <p:nvPr/>
        </p:nvSpPr>
        <p:spPr>
          <a:xfrm>
            <a:off x="6397510" y="6406329"/>
            <a:ext cx="2746489" cy="246221"/>
          </a:xfrm>
          <a:prstGeom prst="rect">
            <a:avLst/>
          </a:prstGeom>
          <a:noFill/>
        </p:spPr>
        <p:txBody>
          <a:bodyPr wrap="square" rtlCol="0">
            <a:spAutoFit/>
          </a:bodyPr>
          <a:lstStyle/>
          <a:p>
            <a:r>
              <a:rPr lang="en-GB" sz="1000" dirty="0">
                <a:solidFill>
                  <a:schemeClr val="bg1">
                    <a:lumMod val="50000"/>
                  </a:schemeClr>
                </a:solidFill>
              </a:rPr>
              <a:t>Source - Marc van der </a:t>
            </a:r>
            <a:r>
              <a:rPr lang="en-GB" sz="1000" dirty="0" err="1">
                <a:solidFill>
                  <a:schemeClr val="bg1">
                    <a:lumMod val="50000"/>
                  </a:schemeClr>
                </a:solidFill>
              </a:rPr>
              <a:t>Sluys</a:t>
            </a:r>
            <a:r>
              <a:rPr lang="en-GB" sz="1000" dirty="0">
                <a:solidFill>
                  <a:schemeClr val="bg1">
                    <a:lumMod val="50000"/>
                  </a:schemeClr>
                </a:solidFill>
              </a:rPr>
              <a:t> (2006)</a:t>
            </a:r>
            <a:endParaRPr lang="en-US" sz="1000" dirty="0">
              <a:solidFill>
                <a:schemeClr val="bg1">
                  <a:lumMod val="50000"/>
                </a:schemeClr>
              </a:solidFill>
            </a:endParaRPr>
          </a:p>
        </p:txBody>
      </p:sp>
    </p:spTree>
    <p:extLst>
      <p:ext uri="{BB962C8B-B14F-4D97-AF65-F5344CB8AC3E}">
        <p14:creationId xmlns:p14="http://schemas.microsoft.com/office/powerpoint/2010/main" val="4015192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3b4ed84248c_0_587"/>
          <p:cNvSpPr txBox="1">
            <a:spLocks noGrp="1"/>
          </p:cNvSpPr>
          <p:nvPr>
            <p:ph type="body" idx="1"/>
          </p:nvPr>
        </p:nvSpPr>
        <p:spPr>
          <a:xfrm>
            <a:off x="162138" y="4740451"/>
            <a:ext cx="3403800" cy="838200"/>
          </a:xfrm>
          <a:prstGeom prst="rect">
            <a:avLst/>
          </a:prstGeom>
        </p:spPr>
        <p:txBody>
          <a:bodyPr spcFirstLastPara="1" vert="horz" wrap="square" lIns="91425" tIns="45700" rIns="91425" bIns="45700" rtlCol="0" anchor="t" anchorCtr="0">
            <a:normAutofit/>
          </a:bodyPr>
          <a:lstStyle/>
          <a:p>
            <a:pPr marL="0" indent="0">
              <a:spcBef>
                <a:spcPts val="1500"/>
              </a:spcBef>
              <a:buNone/>
            </a:pPr>
            <a:endParaRPr/>
          </a:p>
        </p:txBody>
      </p:sp>
      <p:sp>
        <p:nvSpPr>
          <p:cNvPr id="593" name="Google Shape;593;g3b4ed84248c_0_587"/>
          <p:cNvSpPr txBox="1">
            <a:spLocks noGrp="1"/>
          </p:cNvSpPr>
          <p:nvPr>
            <p:ph type="title"/>
          </p:nvPr>
        </p:nvSpPr>
        <p:spPr>
          <a:xfrm>
            <a:off x="550800" y="1102676"/>
            <a:ext cx="8042400" cy="1002600"/>
          </a:xfrm>
          <a:prstGeom prst="rect">
            <a:avLst/>
          </a:prstGeom>
          <a:noFill/>
          <a:ln>
            <a:noFill/>
          </a:ln>
        </p:spPr>
        <p:txBody>
          <a:bodyPr spcFirstLastPara="1" vert="horz" wrap="square" lIns="91425" tIns="45700" rIns="91425" bIns="45700" rtlCol="0" anchor="b" anchorCtr="0">
            <a:noAutofit/>
          </a:bodyPr>
          <a:lstStyle/>
          <a:p>
            <a:pPr>
              <a:spcBef>
                <a:spcPts val="0"/>
              </a:spcBef>
              <a:buClr>
                <a:schemeClr val="accent1"/>
              </a:buClr>
              <a:buSzPts val="4600"/>
            </a:pPr>
            <a:r>
              <a:rPr lang="en-US" dirty="0"/>
              <a:t>Roche potential=</a:t>
            </a:r>
            <a:endParaRPr dirty="0"/>
          </a:p>
          <a:p>
            <a:pPr>
              <a:spcBef>
                <a:spcPts val="0"/>
              </a:spcBef>
              <a:buClr>
                <a:schemeClr val="accent1"/>
              </a:buClr>
              <a:buSzPts val="4600"/>
            </a:pPr>
            <a:r>
              <a:rPr lang="en-US" dirty="0"/>
              <a:t>test particle around the binary system</a:t>
            </a:r>
            <a:endParaRPr dirty="0"/>
          </a:p>
        </p:txBody>
      </p:sp>
      <p:pic>
        <p:nvPicPr>
          <p:cNvPr id="594" name="Google Shape;594;g3b4ed84248c_0_587"/>
          <p:cNvPicPr preferRelativeResize="0"/>
          <p:nvPr/>
        </p:nvPicPr>
        <p:blipFill>
          <a:blip r:embed="rId3">
            <a:alphaModFix/>
          </a:blip>
          <a:stretch>
            <a:fillRect/>
          </a:stretch>
        </p:blipFill>
        <p:spPr>
          <a:xfrm>
            <a:off x="5065726" y="1956851"/>
            <a:ext cx="3403801" cy="963777"/>
          </a:xfrm>
          <a:prstGeom prst="rect">
            <a:avLst/>
          </a:prstGeom>
          <a:noFill/>
          <a:ln>
            <a:noFill/>
          </a:ln>
        </p:spPr>
      </p:pic>
      <p:pic>
        <p:nvPicPr>
          <p:cNvPr id="595" name="Google Shape;595;g3b4ed84248c_0_587"/>
          <p:cNvPicPr preferRelativeResize="0"/>
          <p:nvPr/>
        </p:nvPicPr>
        <p:blipFill>
          <a:blip r:embed="rId4">
            <a:alphaModFix/>
          </a:blip>
          <a:stretch>
            <a:fillRect/>
          </a:stretch>
        </p:blipFill>
        <p:spPr>
          <a:xfrm>
            <a:off x="3565950" y="4034700"/>
            <a:ext cx="5219700" cy="838200"/>
          </a:xfrm>
          <a:prstGeom prst="rect">
            <a:avLst/>
          </a:prstGeom>
          <a:noFill/>
          <a:ln>
            <a:noFill/>
          </a:ln>
        </p:spPr>
      </p:pic>
      <p:pic>
        <p:nvPicPr>
          <p:cNvPr id="596" name="Google Shape;596;g3b4ed84248c_0_587"/>
          <p:cNvPicPr preferRelativeResize="0"/>
          <p:nvPr/>
        </p:nvPicPr>
        <p:blipFill>
          <a:blip r:embed="rId5">
            <a:alphaModFix/>
          </a:blip>
          <a:stretch>
            <a:fillRect/>
          </a:stretch>
        </p:blipFill>
        <p:spPr>
          <a:xfrm>
            <a:off x="49400" y="3695164"/>
            <a:ext cx="3226200" cy="2250562"/>
          </a:xfrm>
          <a:prstGeom prst="rect">
            <a:avLst/>
          </a:prstGeom>
          <a:noFill/>
          <a:ln>
            <a:noFill/>
          </a:ln>
        </p:spPr>
      </p:pic>
      <p:pic>
        <p:nvPicPr>
          <p:cNvPr id="597" name="Google Shape;597;g3b4ed84248c_0_587"/>
          <p:cNvPicPr preferRelativeResize="0"/>
          <p:nvPr/>
        </p:nvPicPr>
        <p:blipFill>
          <a:blip r:embed="rId6">
            <a:alphaModFix/>
          </a:blip>
          <a:stretch>
            <a:fillRect/>
          </a:stretch>
        </p:blipFill>
        <p:spPr>
          <a:xfrm>
            <a:off x="4336825" y="4942426"/>
            <a:ext cx="4050900" cy="931375"/>
          </a:xfrm>
          <a:prstGeom prst="rect">
            <a:avLst/>
          </a:prstGeom>
          <a:noFill/>
          <a:ln>
            <a:noFill/>
          </a:ln>
        </p:spPr>
      </p:pic>
      <p:pic>
        <p:nvPicPr>
          <p:cNvPr id="598" name="Google Shape;598;g3b4ed84248c_0_587"/>
          <p:cNvPicPr preferRelativeResize="0"/>
          <p:nvPr/>
        </p:nvPicPr>
        <p:blipFill>
          <a:blip r:embed="rId7">
            <a:alphaModFix/>
          </a:blip>
          <a:stretch>
            <a:fillRect/>
          </a:stretch>
        </p:blipFill>
        <p:spPr>
          <a:xfrm>
            <a:off x="192451" y="2875963"/>
            <a:ext cx="8593199" cy="800213"/>
          </a:xfrm>
          <a:prstGeom prst="rect">
            <a:avLst/>
          </a:prstGeom>
          <a:noFill/>
          <a:ln>
            <a:noFill/>
          </a:ln>
        </p:spPr>
      </p:pic>
      <p:sp>
        <p:nvSpPr>
          <p:cNvPr id="599" name="Google Shape;599;g3b4ed84248c_0_587"/>
          <p:cNvSpPr/>
          <p:nvPr/>
        </p:nvSpPr>
        <p:spPr>
          <a:xfrm>
            <a:off x="4216575" y="2883750"/>
            <a:ext cx="1426800" cy="838200"/>
          </a:xfrm>
          <a:prstGeom prst="donut">
            <a:avLst>
              <a:gd name="adj" fmla="val 5422"/>
            </a:avLst>
          </a:prstGeom>
          <a:solidFill>
            <a:srgbClr val="FF0000"/>
          </a:solidFill>
          <a:ln>
            <a:noFill/>
          </a:ln>
        </p:spPr>
        <p:txBody>
          <a:bodyPr spcFirstLastPara="1" wrap="square" lIns="91425" tIns="91425" rIns="91425" bIns="91425" anchor="ctr" anchorCtr="0">
            <a:noAutofit/>
          </a:bodyPr>
          <a:lstStyle/>
          <a:p>
            <a:pPr algn="ctr"/>
            <a:endParaRPr/>
          </a:p>
        </p:txBody>
      </p:sp>
      <p:sp>
        <p:nvSpPr>
          <p:cNvPr id="600" name="Google Shape;600;g3b4ed84248c_0_587"/>
          <p:cNvSpPr/>
          <p:nvPr/>
        </p:nvSpPr>
        <p:spPr>
          <a:xfrm>
            <a:off x="5841150" y="2883750"/>
            <a:ext cx="1819500" cy="792300"/>
          </a:xfrm>
          <a:prstGeom prst="donut">
            <a:avLst>
              <a:gd name="adj" fmla="val 5422"/>
            </a:avLst>
          </a:prstGeom>
          <a:solidFill>
            <a:srgbClr val="00B050"/>
          </a:solidFill>
          <a:ln>
            <a:noFill/>
          </a:ln>
        </p:spPr>
        <p:txBody>
          <a:bodyPr spcFirstLastPara="1" wrap="square" lIns="91425" tIns="91425" rIns="91425" bIns="91425" anchor="ctr" anchorCtr="0">
            <a:noAutofit/>
          </a:bodyPr>
          <a:lstStyle/>
          <a:p>
            <a:pPr algn="ctr"/>
            <a:endParaRPr/>
          </a:p>
        </p:txBody>
      </p:sp>
      <p:sp>
        <p:nvSpPr>
          <p:cNvPr id="601" name="Google Shape;601;g3b4ed84248c_0_587"/>
          <p:cNvSpPr/>
          <p:nvPr/>
        </p:nvSpPr>
        <p:spPr>
          <a:xfrm>
            <a:off x="7547500" y="2856963"/>
            <a:ext cx="1503600" cy="838200"/>
          </a:xfrm>
          <a:prstGeom prst="donut">
            <a:avLst>
              <a:gd name="adj" fmla="val 5422"/>
            </a:avLst>
          </a:prstGeom>
          <a:solidFill>
            <a:srgbClr val="674EA7"/>
          </a:solidFill>
          <a:ln>
            <a:noFill/>
          </a:ln>
        </p:spPr>
        <p:txBody>
          <a:bodyPr spcFirstLastPara="1" wrap="square" lIns="91425" tIns="91425" rIns="91425" bIns="91425" anchor="ctr" anchorCtr="0">
            <a:noAutofit/>
          </a:bodyPr>
          <a:lstStyle/>
          <a:p>
            <a:pPr algn="ctr"/>
            <a:endParaRPr/>
          </a:p>
        </p:txBody>
      </p:sp>
      <p:sp>
        <p:nvSpPr>
          <p:cNvPr id="602" name="Google Shape;602;g3b4ed84248c_0_587"/>
          <p:cNvSpPr txBox="1"/>
          <p:nvPr/>
        </p:nvSpPr>
        <p:spPr>
          <a:xfrm>
            <a:off x="4409513" y="3611388"/>
            <a:ext cx="1797300" cy="838200"/>
          </a:xfrm>
          <a:prstGeom prst="rect">
            <a:avLst/>
          </a:prstGeom>
          <a:noFill/>
          <a:ln>
            <a:noFill/>
          </a:ln>
        </p:spPr>
        <p:txBody>
          <a:bodyPr spcFirstLastPara="1" wrap="square" lIns="91425" tIns="91425" rIns="91425" bIns="91425" anchor="t" anchorCtr="0">
            <a:noAutofit/>
          </a:bodyPr>
          <a:lstStyle/>
          <a:p>
            <a:r>
              <a:rPr lang="en-US" b="1">
                <a:solidFill>
                  <a:srgbClr val="FF0000"/>
                </a:solidFill>
              </a:rPr>
              <a:t>Coriolis</a:t>
            </a:r>
            <a:endParaRPr b="1">
              <a:solidFill>
                <a:srgbClr val="FF0000"/>
              </a:solidFill>
            </a:endParaRPr>
          </a:p>
        </p:txBody>
      </p:sp>
      <p:sp>
        <p:nvSpPr>
          <p:cNvPr id="603" name="Google Shape;603;g3b4ed84248c_0_587"/>
          <p:cNvSpPr txBox="1"/>
          <p:nvPr/>
        </p:nvSpPr>
        <p:spPr>
          <a:xfrm>
            <a:off x="7778863" y="3611400"/>
            <a:ext cx="1797300" cy="838200"/>
          </a:xfrm>
          <a:prstGeom prst="rect">
            <a:avLst/>
          </a:prstGeom>
          <a:noFill/>
          <a:ln>
            <a:noFill/>
          </a:ln>
        </p:spPr>
        <p:txBody>
          <a:bodyPr spcFirstLastPara="1" wrap="square" lIns="91425" tIns="91425" rIns="91425" bIns="91425" anchor="t" anchorCtr="0">
            <a:noAutofit/>
          </a:bodyPr>
          <a:lstStyle/>
          <a:p>
            <a:r>
              <a:rPr lang="en-US" b="1">
                <a:solidFill>
                  <a:srgbClr val="674EA7"/>
                </a:solidFill>
              </a:rPr>
              <a:t>Euler</a:t>
            </a:r>
            <a:endParaRPr b="1">
              <a:solidFill>
                <a:srgbClr val="674EA7"/>
              </a:solidFill>
            </a:endParaRPr>
          </a:p>
        </p:txBody>
      </p:sp>
      <p:sp>
        <p:nvSpPr>
          <p:cNvPr id="604" name="Google Shape;604;g3b4ed84248c_0_587"/>
          <p:cNvSpPr txBox="1"/>
          <p:nvPr/>
        </p:nvSpPr>
        <p:spPr>
          <a:xfrm>
            <a:off x="5981563" y="3556863"/>
            <a:ext cx="1797300" cy="838200"/>
          </a:xfrm>
          <a:prstGeom prst="rect">
            <a:avLst/>
          </a:prstGeom>
          <a:noFill/>
          <a:ln>
            <a:noFill/>
          </a:ln>
        </p:spPr>
        <p:txBody>
          <a:bodyPr spcFirstLastPara="1" wrap="square" lIns="91425" tIns="91425" rIns="91425" bIns="91425" anchor="t" anchorCtr="0">
            <a:noAutofit/>
          </a:bodyPr>
          <a:lstStyle/>
          <a:p>
            <a:r>
              <a:rPr lang="en-US" b="1">
                <a:solidFill>
                  <a:srgbClr val="00B050"/>
                </a:solidFill>
              </a:rPr>
              <a:t>centrifugal </a:t>
            </a:r>
            <a:endParaRPr b="1">
              <a:solidFill>
                <a:srgbClr val="00B050"/>
              </a:solidFill>
            </a:endParaRPr>
          </a:p>
        </p:txBody>
      </p:sp>
      <p:sp>
        <p:nvSpPr>
          <p:cNvPr id="605" name="Google Shape;605;g3b4ed84248c_0_587"/>
          <p:cNvSpPr txBox="1"/>
          <p:nvPr/>
        </p:nvSpPr>
        <p:spPr>
          <a:xfrm>
            <a:off x="427100" y="2084050"/>
            <a:ext cx="3226200" cy="638700"/>
          </a:xfrm>
          <a:prstGeom prst="rect">
            <a:avLst/>
          </a:prstGeom>
          <a:noFill/>
          <a:ln>
            <a:noFill/>
          </a:ln>
        </p:spPr>
        <p:txBody>
          <a:bodyPr spcFirstLastPara="1" wrap="square" lIns="91425" tIns="91425" rIns="91425" bIns="91425" anchor="t" anchorCtr="0">
            <a:noAutofit/>
          </a:bodyPr>
          <a:lstStyle/>
          <a:p>
            <a:pPr marL="457200" indent="-298450">
              <a:buClr>
                <a:srgbClr val="595959"/>
              </a:buClr>
              <a:buSzPts val="1100"/>
              <a:buChar char="●"/>
            </a:pPr>
            <a:r>
              <a:rPr lang="en-US" sz="1100">
                <a:solidFill>
                  <a:srgbClr val="595959"/>
                </a:solidFill>
              </a:rPr>
              <a:t>Circular orbit</a:t>
            </a:r>
            <a:endParaRPr sz="1100">
              <a:solidFill>
                <a:srgbClr val="595959"/>
              </a:solidFill>
            </a:endParaRPr>
          </a:p>
          <a:p>
            <a:pPr marL="457200" indent="-298450">
              <a:buClr>
                <a:srgbClr val="595959"/>
              </a:buClr>
              <a:buSzPts val="1100"/>
              <a:buChar char="●"/>
            </a:pPr>
            <a:r>
              <a:rPr lang="en-US" sz="1100">
                <a:solidFill>
                  <a:srgbClr val="595959"/>
                </a:solidFill>
              </a:rPr>
              <a:t>co-rotating frame of reference</a:t>
            </a:r>
            <a:endParaRPr sz="1100">
              <a:solidFill>
                <a:srgbClr val="595959"/>
              </a:solidFill>
            </a:endParaRPr>
          </a:p>
          <a:p>
            <a:pPr marL="457200" indent="-298450">
              <a:buClr>
                <a:srgbClr val="595959"/>
              </a:buClr>
              <a:buSzPts val="1100"/>
              <a:buChar char="●"/>
            </a:pPr>
            <a:r>
              <a:rPr lang="en-US" sz="1100">
                <a:solidFill>
                  <a:srgbClr val="595959"/>
                </a:solidFill>
              </a:rPr>
              <a:t>Non-moving test particle</a:t>
            </a:r>
            <a:endParaRPr sz="1100">
              <a:solidFill>
                <a:srgbClr val="595959"/>
              </a:solidFill>
            </a:endParaRPr>
          </a:p>
        </p:txBody>
      </p:sp>
      <p:cxnSp>
        <p:nvCxnSpPr>
          <p:cNvPr id="3" name="Straight Connector 2">
            <a:extLst>
              <a:ext uri="{FF2B5EF4-FFF2-40B4-BE49-F238E27FC236}">
                <a16:creationId xmlns:a16="http://schemas.microsoft.com/office/drawing/2014/main" id="{4A510F86-E633-222B-19DE-44E8057D4D89}"/>
              </a:ext>
            </a:extLst>
          </p:cNvPr>
          <p:cNvCxnSpPr/>
          <p:nvPr/>
        </p:nvCxnSpPr>
        <p:spPr>
          <a:xfrm flipV="1">
            <a:off x="4216575" y="2875963"/>
            <a:ext cx="1426800" cy="845987"/>
          </a:xfrm>
          <a:prstGeom prst="line">
            <a:avLst/>
          </a:prstGeom>
          <a:ln w="3492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0B90696-F9D4-6F88-B051-A3C70FC6C86E}"/>
              </a:ext>
            </a:extLst>
          </p:cNvPr>
          <p:cNvCxnSpPr/>
          <p:nvPr/>
        </p:nvCxnSpPr>
        <p:spPr>
          <a:xfrm flipV="1">
            <a:off x="7552009" y="2899589"/>
            <a:ext cx="1426800" cy="845987"/>
          </a:xfrm>
          <a:prstGeom prst="line">
            <a:avLst/>
          </a:prstGeom>
          <a:ln w="34925" cmpd="sng">
            <a:solidFill>
              <a:srgbClr val="7030A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61B5-2B4E-066F-2B0B-49EED9F4FB84}"/>
              </a:ext>
            </a:extLst>
          </p:cNvPr>
          <p:cNvSpPr>
            <a:spLocks noGrp="1"/>
          </p:cNvSpPr>
          <p:nvPr>
            <p:ph type="title"/>
          </p:nvPr>
        </p:nvSpPr>
        <p:spPr/>
        <p:txBody>
          <a:bodyPr/>
          <a:lstStyle/>
          <a:p>
            <a:endParaRPr lang="en-NL"/>
          </a:p>
        </p:txBody>
      </p:sp>
      <p:sp>
        <p:nvSpPr>
          <p:cNvPr id="3" name="Content Placeholder 2">
            <a:extLst>
              <a:ext uri="{FF2B5EF4-FFF2-40B4-BE49-F238E27FC236}">
                <a16:creationId xmlns:a16="http://schemas.microsoft.com/office/drawing/2014/main" id="{8EC89C1F-0D76-6197-F741-A0AB504CEDFF}"/>
              </a:ext>
            </a:extLst>
          </p:cNvPr>
          <p:cNvSpPr>
            <a:spLocks noGrp="1"/>
          </p:cNvSpPr>
          <p:nvPr>
            <p:ph idx="1"/>
          </p:nvPr>
        </p:nvSpPr>
        <p:spPr/>
        <p:txBody>
          <a:bodyPr/>
          <a:lstStyle/>
          <a:p>
            <a:endParaRPr lang="en-NL"/>
          </a:p>
        </p:txBody>
      </p:sp>
      <p:pic>
        <p:nvPicPr>
          <p:cNvPr id="4" name="Google Shape;347;g3b53e3ae856_0_209">
            <a:extLst>
              <a:ext uri="{FF2B5EF4-FFF2-40B4-BE49-F238E27FC236}">
                <a16:creationId xmlns:a16="http://schemas.microsoft.com/office/drawing/2014/main" id="{E8723DDE-FBEB-D85F-F740-6C2EE8478E0C}"/>
              </a:ext>
            </a:extLst>
          </p:cNvPr>
          <p:cNvPicPr preferRelativeResize="0"/>
          <p:nvPr/>
        </p:nvPicPr>
        <p:blipFill>
          <a:blip r:embed="rId2">
            <a:alphaModFix/>
          </a:blip>
          <a:stretch>
            <a:fillRect/>
          </a:stretch>
        </p:blipFill>
        <p:spPr>
          <a:xfrm>
            <a:off x="-118753" y="0"/>
            <a:ext cx="9381506" cy="7327075"/>
          </a:xfrm>
          <a:prstGeom prst="rect">
            <a:avLst/>
          </a:prstGeom>
          <a:noFill/>
          <a:ln>
            <a:noFill/>
          </a:ln>
        </p:spPr>
      </p:pic>
    </p:spTree>
    <p:extLst>
      <p:ext uri="{BB962C8B-B14F-4D97-AF65-F5344CB8AC3E}">
        <p14:creationId xmlns:p14="http://schemas.microsoft.com/office/powerpoint/2010/main" val="2254845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4CAB4A-C3DE-C74F-8315-6FF7AE58FC93}"/>
              </a:ext>
            </a:extLst>
          </p:cNvPr>
          <p:cNvSpPr>
            <a:spLocks noGrp="1"/>
          </p:cNvSpPr>
          <p:nvPr>
            <p:ph idx="1"/>
          </p:nvPr>
        </p:nvSpPr>
        <p:spPr/>
        <p:txBody>
          <a:bodyPr/>
          <a:lstStyle/>
          <a:p>
            <a:endParaRPr lang="en-NL"/>
          </a:p>
        </p:txBody>
      </p:sp>
      <p:sp>
        <p:nvSpPr>
          <p:cNvPr id="6" name="Title 1">
            <a:extLst>
              <a:ext uri="{FF2B5EF4-FFF2-40B4-BE49-F238E27FC236}">
                <a16:creationId xmlns:a16="http://schemas.microsoft.com/office/drawing/2014/main" id="{ADBA84F4-D36D-0D4E-9B07-40912FE1EC7C}"/>
              </a:ext>
            </a:extLst>
          </p:cNvPr>
          <p:cNvSpPr txBox="1">
            <a:spLocks/>
          </p:cNvSpPr>
          <p:nvPr/>
        </p:nvSpPr>
        <p:spPr>
          <a:xfrm>
            <a:off x="581931" y="-422557"/>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NL" dirty="0"/>
              <a:t>Roche lobe</a:t>
            </a:r>
          </a:p>
        </p:txBody>
      </p:sp>
      <p:pic>
        <p:nvPicPr>
          <p:cNvPr id="7" name="Picture 6">
            <a:extLst>
              <a:ext uri="{FF2B5EF4-FFF2-40B4-BE49-F238E27FC236}">
                <a16:creationId xmlns:a16="http://schemas.microsoft.com/office/drawing/2014/main" id="{8832F1B8-B424-9E43-B9E5-D187C4F20BFE}"/>
              </a:ext>
            </a:extLst>
          </p:cNvPr>
          <p:cNvPicPr>
            <a:picLocks noChangeAspect="1"/>
          </p:cNvPicPr>
          <p:nvPr/>
        </p:nvPicPr>
        <p:blipFill rotWithShape="1">
          <a:blip r:embed="rId3"/>
          <a:srcRect b="40800"/>
          <a:stretch/>
        </p:blipFill>
        <p:spPr>
          <a:xfrm>
            <a:off x="0" y="914399"/>
            <a:ext cx="4852416" cy="3700109"/>
          </a:xfrm>
          <a:prstGeom prst="rect">
            <a:avLst/>
          </a:prstGeom>
        </p:spPr>
      </p:pic>
      <p:pic>
        <p:nvPicPr>
          <p:cNvPr id="8" name="Picture 7">
            <a:extLst>
              <a:ext uri="{FF2B5EF4-FFF2-40B4-BE49-F238E27FC236}">
                <a16:creationId xmlns:a16="http://schemas.microsoft.com/office/drawing/2014/main" id="{8B473AA3-FE74-F948-A057-E5DF70A9D850}"/>
              </a:ext>
            </a:extLst>
          </p:cNvPr>
          <p:cNvPicPr>
            <a:picLocks noChangeAspect="1"/>
          </p:cNvPicPr>
          <p:nvPr/>
        </p:nvPicPr>
        <p:blipFill>
          <a:blip r:embed="rId4"/>
          <a:stretch>
            <a:fillRect/>
          </a:stretch>
        </p:blipFill>
        <p:spPr>
          <a:xfrm>
            <a:off x="3558794" y="4152900"/>
            <a:ext cx="5245100" cy="2705100"/>
          </a:xfrm>
          <a:prstGeom prst="rect">
            <a:avLst/>
          </a:prstGeom>
        </p:spPr>
      </p:pic>
    </p:spTree>
    <p:extLst>
      <p:ext uri="{BB962C8B-B14F-4D97-AF65-F5344CB8AC3E}">
        <p14:creationId xmlns:p14="http://schemas.microsoft.com/office/powerpoint/2010/main" val="2870310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D606160-4E30-F64C-BE80-F47D94CD05E6}"/>
              </a:ext>
            </a:extLst>
          </p:cNvPr>
          <p:cNvPicPr>
            <a:picLocks noGrp="1" noChangeAspect="1"/>
          </p:cNvPicPr>
          <p:nvPr>
            <p:ph idx="1"/>
          </p:nvPr>
        </p:nvPicPr>
        <p:blipFill>
          <a:blip r:embed="rId3"/>
          <a:stretch>
            <a:fillRect/>
          </a:stretch>
        </p:blipFill>
        <p:spPr>
          <a:xfrm>
            <a:off x="7126414" y="2933703"/>
            <a:ext cx="1130300" cy="330200"/>
          </a:xfrm>
          <a:prstGeom prst="rect">
            <a:avLst/>
          </a:prstGeom>
        </p:spPr>
      </p:pic>
      <p:sp>
        <p:nvSpPr>
          <p:cNvPr id="6" name="Title 1">
            <a:extLst>
              <a:ext uri="{FF2B5EF4-FFF2-40B4-BE49-F238E27FC236}">
                <a16:creationId xmlns:a16="http://schemas.microsoft.com/office/drawing/2014/main" id="{ADBA84F4-D36D-0D4E-9B07-40912FE1EC7C}"/>
              </a:ext>
            </a:extLst>
          </p:cNvPr>
          <p:cNvSpPr txBox="1">
            <a:spLocks/>
          </p:cNvSpPr>
          <p:nvPr/>
        </p:nvSpPr>
        <p:spPr>
          <a:xfrm>
            <a:off x="581931" y="-422557"/>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NL" dirty="0"/>
              <a:t>Roche lobe</a:t>
            </a:r>
          </a:p>
        </p:txBody>
      </p:sp>
      <p:pic>
        <p:nvPicPr>
          <p:cNvPr id="7" name="Picture 6">
            <a:extLst>
              <a:ext uri="{FF2B5EF4-FFF2-40B4-BE49-F238E27FC236}">
                <a16:creationId xmlns:a16="http://schemas.microsoft.com/office/drawing/2014/main" id="{8832F1B8-B424-9E43-B9E5-D187C4F20BFE}"/>
              </a:ext>
            </a:extLst>
          </p:cNvPr>
          <p:cNvPicPr>
            <a:picLocks noChangeAspect="1"/>
          </p:cNvPicPr>
          <p:nvPr/>
        </p:nvPicPr>
        <p:blipFill rotWithShape="1">
          <a:blip r:embed="rId4"/>
          <a:srcRect b="40800"/>
          <a:stretch/>
        </p:blipFill>
        <p:spPr>
          <a:xfrm>
            <a:off x="0" y="914399"/>
            <a:ext cx="4852416" cy="3700109"/>
          </a:xfrm>
          <a:prstGeom prst="rect">
            <a:avLst/>
          </a:prstGeom>
        </p:spPr>
      </p:pic>
      <p:pic>
        <p:nvPicPr>
          <p:cNvPr id="8" name="Picture 7">
            <a:extLst>
              <a:ext uri="{FF2B5EF4-FFF2-40B4-BE49-F238E27FC236}">
                <a16:creationId xmlns:a16="http://schemas.microsoft.com/office/drawing/2014/main" id="{8B473AA3-FE74-F948-A057-E5DF70A9D850}"/>
              </a:ext>
            </a:extLst>
          </p:cNvPr>
          <p:cNvPicPr>
            <a:picLocks noChangeAspect="1"/>
          </p:cNvPicPr>
          <p:nvPr/>
        </p:nvPicPr>
        <p:blipFill>
          <a:blip r:embed="rId5"/>
          <a:stretch>
            <a:fillRect/>
          </a:stretch>
        </p:blipFill>
        <p:spPr>
          <a:xfrm>
            <a:off x="3558794" y="4152900"/>
            <a:ext cx="5245100" cy="2705100"/>
          </a:xfrm>
          <a:prstGeom prst="rect">
            <a:avLst/>
          </a:prstGeom>
        </p:spPr>
      </p:pic>
      <p:sp>
        <p:nvSpPr>
          <p:cNvPr id="5" name="TextBox 4">
            <a:extLst>
              <a:ext uri="{FF2B5EF4-FFF2-40B4-BE49-F238E27FC236}">
                <a16:creationId xmlns:a16="http://schemas.microsoft.com/office/drawing/2014/main" id="{CC03EAE2-2574-5445-BD04-13F3D1675B47}"/>
              </a:ext>
            </a:extLst>
          </p:cNvPr>
          <p:cNvSpPr txBox="1"/>
          <p:nvPr/>
        </p:nvSpPr>
        <p:spPr>
          <a:xfrm>
            <a:off x="6471856" y="2956126"/>
            <a:ext cx="712597" cy="307777"/>
          </a:xfrm>
          <a:prstGeom prst="rect">
            <a:avLst/>
          </a:prstGeom>
          <a:noFill/>
        </p:spPr>
        <p:txBody>
          <a:bodyPr wrap="square" rtlCol="0">
            <a:spAutoFit/>
          </a:bodyPr>
          <a:lstStyle/>
          <a:p>
            <a:r>
              <a:rPr lang="en-NL" sz="1400" i="1" dirty="0"/>
              <a:t>for</a:t>
            </a:r>
          </a:p>
        </p:txBody>
      </p:sp>
      <p:sp>
        <p:nvSpPr>
          <p:cNvPr id="9" name="TextBox 8">
            <a:extLst>
              <a:ext uri="{FF2B5EF4-FFF2-40B4-BE49-F238E27FC236}">
                <a16:creationId xmlns:a16="http://schemas.microsoft.com/office/drawing/2014/main" id="{158BAF86-EA8C-3E46-B614-B88E520D8227}"/>
              </a:ext>
            </a:extLst>
          </p:cNvPr>
          <p:cNvSpPr txBox="1"/>
          <p:nvPr/>
        </p:nvSpPr>
        <p:spPr>
          <a:xfrm>
            <a:off x="7250962" y="3372691"/>
            <a:ext cx="2746489" cy="246221"/>
          </a:xfrm>
          <a:prstGeom prst="rect">
            <a:avLst/>
          </a:prstGeom>
          <a:noFill/>
        </p:spPr>
        <p:txBody>
          <a:bodyPr wrap="square" rtlCol="0">
            <a:spAutoFit/>
          </a:bodyPr>
          <a:lstStyle/>
          <a:p>
            <a:r>
              <a:rPr lang="en-GB" sz="1000" dirty="0" err="1">
                <a:solidFill>
                  <a:schemeClr val="bg1">
                    <a:lumMod val="50000"/>
                  </a:schemeClr>
                </a:solidFill>
              </a:rPr>
              <a:t>Eggleton</a:t>
            </a:r>
            <a:r>
              <a:rPr lang="en-GB" sz="1000" dirty="0">
                <a:solidFill>
                  <a:schemeClr val="bg1">
                    <a:lumMod val="50000"/>
                  </a:schemeClr>
                </a:solidFill>
              </a:rPr>
              <a:t> 1983</a:t>
            </a:r>
            <a:endParaRPr lang="en-US" sz="1000" dirty="0">
              <a:solidFill>
                <a:schemeClr val="bg1">
                  <a:lumMod val="50000"/>
                </a:schemeClr>
              </a:solidFill>
            </a:endParaRPr>
          </a:p>
        </p:txBody>
      </p:sp>
      <p:pic>
        <p:nvPicPr>
          <p:cNvPr id="11" name="Picture 10">
            <a:extLst>
              <a:ext uri="{FF2B5EF4-FFF2-40B4-BE49-F238E27FC236}">
                <a16:creationId xmlns:a16="http://schemas.microsoft.com/office/drawing/2014/main" id="{E0732F18-BC10-1643-A372-BC5BD5CECC0E}"/>
              </a:ext>
            </a:extLst>
          </p:cNvPr>
          <p:cNvPicPr>
            <a:picLocks noChangeAspect="1"/>
          </p:cNvPicPr>
          <p:nvPr/>
        </p:nvPicPr>
        <p:blipFill>
          <a:blip r:embed="rId6"/>
          <a:stretch>
            <a:fillRect/>
          </a:stretch>
        </p:blipFill>
        <p:spPr>
          <a:xfrm>
            <a:off x="5506974" y="1425910"/>
            <a:ext cx="3296920" cy="842148"/>
          </a:xfrm>
          <a:prstGeom prst="rect">
            <a:avLst/>
          </a:prstGeom>
        </p:spPr>
      </p:pic>
    </p:spTree>
    <p:extLst>
      <p:ext uri="{BB962C8B-B14F-4D97-AF65-F5344CB8AC3E}">
        <p14:creationId xmlns:p14="http://schemas.microsoft.com/office/powerpoint/2010/main" val="1028137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E4CE-38B3-854C-9800-F20BCFE9B296}"/>
              </a:ext>
            </a:extLst>
          </p:cNvPr>
          <p:cNvSpPr>
            <a:spLocks noGrp="1"/>
          </p:cNvSpPr>
          <p:nvPr>
            <p:ph type="title"/>
          </p:nvPr>
        </p:nvSpPr>
        <p:spPr/>
        <p:txBody>
          <a:bodyPr/>
          <a:lstStyle/>
          <a:p>
            <a:r>
              <a:rPr lang="en-NL" sz="3000" dirty="0"/>
              <a:t>Stars tend to expand during their evolution (and so they fill their Roche lobe)</a:t>
            </a:r>
          </a:p>
        </p:txBody>
      </p:sp>
      <p:sp>
        <p:nvSpPr>
          <p:cNvPr id="3" name="Content Placeholder 2">
            <a:extLst>
              <a:ext uri="{FF2B5EF4-FFF2-40B4-BE49-F238E27FC236}">
                <a16:creationId xmlns:a16="http://schemas.microsoft.com/office/drawing/2014/main" id="{A400DC77-9893-CF4B-9C3D-8CB0DABD6EB5}"/>
              </a:ext>
            </a:extLst>
          </p:cNvPr>
          <p:cNvSpPr>
            <a:spLocks noGrp="1"/>
          </p:cNvSpPr>
          <p:nvPr>
            <p:ph idx="1"/>
          </p:nvPr>
        </p:nvSpPr>
        <p:spPr/>
        <p:txBody>
          <a:bodyPr/>
          <a:lstStyle/>
          <a:p>
            <a:endParaRPr lang="en-NL"/>
          </a:p>
        </p:txBody>
      </p:sp>
      <p:pic>
        <p:nvPicPr>
          <p:cNvPr id="5" name="Picture 4">
            <a:extLst>
              <a:ext uri="{FF2B5EF4-FFF2-40B4-BE49-F238E27FC236}">
                <a16:creationId xmlns:a16="http://schemas.microsoft.com/office/drawing/2014/main" id="{0A1A58F5-F25D-1F40-9082-4F5D2372C0BC}"/>
              </a:ext>
            </a:extLst>
          </p:cNvPr>
          <p:cNvPicPr>
            <a:picLocks noChangeAspect="1"/>
          </p:cNvPicPr>
          <p:nvPr/>
        </p:nvPicPr>
        <p:blipFill>
          <a:blip r:embed="rId3"/>
          <a:stretch>
            <a:fillRect/>
          </a:stretch>
        </p:blipFill>
        <p:spPr>
          <a:xfrm>
            <a:off x="4570412" y="1943101"/>
            <a:ext cx="4134675" cy="4214960"/>
          </a:xfrm>
          <a:prstGeom prst="rect">
            <a:avLst/>
          </a:prstGeom>
        </p:spPr>
      </p:pic>
      <p:pic>
        <p:nvPicPr>
          <p:cNvPr id="10" name="Picture 9">
            <a:extLst>
              <a:ext uri="{FF2B5EF4-FFF2-40B4-BE49-F238E27FC236}">
                <a16:creationId xmlns:a16="http://schemas.microsoft.com/office/drawing/2014/main" id="{CC1F9637-370D-C840-9814-9765AC776955}"/>
              </a:ext>
            </a:extLst>
          </p:cNvPr>
          <p:cNvPicPr>
            <a:picLocks noChangeAspect="1"/>
          </p:cNvPicPr>
          <p:nvPr/>
        </p:nvPicPr>
        <p:blipFill>
          <a:blip r:embed="rId4"/>
          <a:stretch>
            <a:fillRect/>
          </a:stretch>
        </p:blipFill>
        <p:spPr>
          <a:xfrm>
            <a:off x="184657" y="1816100"/>
            <a:ext cx="4301093" cy="4343399"/>
          </a:xfrm>
          <a:prstGeom prst="rect">
            <a:avLst/>
          </a:prstGeom>
        </p:spPr>
      </p:pic>
    </p:spTree>
    <p:extLst>
      <p:ext uri="{BB962C8B-B14F-4D97-AF65-F5344CB8AC3E}">
        <p14:creationId xmlns:p14="http://schemas.microsoft.com/office/powerpoint/2010/main" val="1348320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E4CE-38B3-854C-9800-F20BCFE9B296}"/>
              </a:ext>
            </a:extLst>
          </p:cNvPr>
          <p:cNvSpPr>
            <a:spLocks noGrp="1"/>
          </p:cNvSpPr>
          <p:nvPr>
            <p:ph type="title"/>
          </p:nvPr>
        </p:nvSpPr>
        <p:spPr/>
        <p:txBody>
          <a:bodyPr/>
          <a:lstStyle/>
          <a:p>
            <a:r>
              <a:rPr lang="en-NL" sz="3000" dirty="0"/>
              <a:t>Stars tend to expand during their evolution (and so they fill their Roche lobe)</a:t>
            </a:r>
          </a:p>
        </p:txBody>
      </p:sp>
      <p:sp>
        <p:nvSpPr>
          <p:cNvPr id="3" name="Content Placeholder 2">
            <a:extLst>
              <a:ext uri="{FF2B5EF4-FFF2-40B4-BE49-F238E27FC236}">
                <a16:creationId xmlns:a16="http://schemas.microsoft.com/office/drawing/2014/main" id="{A400DC77-9893-CF4B-9C3D-8CB0DABD6EB5}"/>
              </a:ext>
            </a:extLst>
          </p:cNvPr>
          <p:cNvSpPr>
            <a:spLocks noGrp="1"/>
          </p:cNvSpPr>
          <p:nvPr>
            <p:ph idx="1"/>
          </p:nvPr>
        </p:nvSpPr>
        <p:spPr/>
        <p:txBody>
          <a:bodyPr/>
          <a:lstStyle/>
          <a:p>
            <a:endParaRPr lang="en-NL"/>
          </a:p>
        </p:txBody>
      </p:sp>
      <p:pic>
        <p:nvPicPr>
          <p:cNvPr id="4" name="Picture 3">
            <a:extLst>
              <a:ext uri="{FF2B5EF4-FFF2-40B4-BE49-F238E27FC236}">
                <a16:creationId xmlns:a16="http://schemas.microsoft.com/office/drawing/2014/main" id="{5BE7B44C-E1B1-694C-AD43-EC5DA76DC8EE}"/>
              </a:ext>
            </a:extLst>
          </p:cNvPr>
          <p:cNvPicPr>
            <a:picLocks noChangeAspect="1"/>
          </p:cNvPicPr>
          <p:nvPr/>
        </p:nvPicPr>
        <p:blipFill>
          <a:blip r:embed="rId2"/>
          <a:stretch>
            <a:fillRect/>
          </a:stretch>
        </p:blipFill>
        <p:spPr>
          <a:xfrm>
            <a:off x="184657" y="1816100"/>
            <a:ext cx="4301093" cy="4343399"/>
          </a:xfrm>
          <a:prstGeom prst="rect">
            <a:avLst/>
          </a:prstGeom>
        </p:spPr>
      </p:pic>
      <p:pic>
        <p:nvPicPr>
          <p:cNvPr id="5" name="Picture 4">
            <a:extLst>
              <a:ext uri="{FF2B5EF4-FFF2-40B4-BE49-F238E27FC236}">
                <a16:creationId xmlns:a16="http://schemas.microsoft.com/office/drawing/2014/main" id="{0A1A58F5-F25D-1F40-9082-4F5D2372C0BC}"/>
              </a:ext>
            </a:extLst>
          </p:cNvPr>
          <p:cNvPicPr>
            <a:picLocks noChangeAspect="1"/>
          </p:cNvPicPr>
          <p:nvPr/>
        </p:nvPicPr>
        <p:blipFill>
          <a:blip r:embed="rId3"/>
          <a:stretch>
            <a:fillRect/>
          </a:stretch>
        </p:blipFill>
        <p:spPr>
          <a:xfrm>
            <a:off x="4570412" y="1943101"/>
            <a:ext cx="4134675" cy="4214960"/>
          </a:xfrm>
          <a:prstGeom prst="rect">
            <a:avLst/>
          </a:prstGeom>
        </p:spPr>
      </p:pic>
      <p:sp>
        <p:nvSpPr>
          <p:cNvPr id="6" name="TextBox 5">
            <a:extLst>
              <a:ext uri="{FF2B5EF4-FFF2-40B4-BE49-F238E27FC236}">
                <a16:creationId xmlns:a16="http://schemas.microsoft.com/office/drawing/2014/main" id="{E5B2329C-8897-1744-9636-7FC59E40FFB8}"/>
              </a:ext>
            </a:extLst>
          </p:cNvPr>
          <p:cNvSpPr txBox="1"/>
          <p:nvPr/>
        </p:nvSpPr>
        <p:spPr>
          <a:xfrm>
            <a:off x="5462016" y="4242817"/>
            <a:ext cx="2617280" cy="461665"/>
          </a:xfrm>
          <a:prstGeom prst="rect">
            <a:avLst/>
          </a:prstGeom>
          <a:noFill/>
        </p:spPr>
        <p:txBody>
          <a:bodyPr wrap="square" rtlCol="0">
            <a:spAutoFit/>
          </a:bodyPr>
          <a:lstStyle/>
          <a:p>
            <a:r>
              <a:rPr lang="en-NL" sz="1200" dirty="0">
                <a:solidFill>
                  <a:srgbClr val="00B050"/>
                </a:solidFill>
              </a:rPr>
              <a:t>Core H burning: </a:t>
            </a:r>
            <a:br>
              <a:rPr lang="en-NL" sz="1200" dirty="0">
                <a:solidFill>
                  <a:srgbClr val="00B050"/>
                </a:solidFill>
              </a:rPr>
            </a:br>
            <a:r>
              <a:rPr lang="en-NL" sz="1200" dirty="0">
                <a:solidFill>
                  <a:srgbClr val="00B050"/>
                </a:solidFill>
              </a:rPr>
              <a:t>(Main-sequence)</a:t>
            </a:r>
          </a:p>
        </p:txBody>
      </p:sp>
      <p:sp>
        <p:nvSpPr>
          <p:cNvPr id="7" name="TextBox 6">
            <a:extLst>
              <a:ext uri="{FF2B5EF4-FFF2-40B4-BE49-F238E27FC236}">
                <a16:creationId xmlns:a16="http://schemas.microsoft.com/office/drawing/2014/main" id="{D77A0212-7E88-5B47-836B-A20FB3852C5B}"/>
              </a:ext>
            </a:extLst>
          </p:cNvPr>
          <p:cNvSpPr txBox="1"/>
          <p:nvPr/>
        </p:nvSpPr>
        <p:spPr>
          <a:xfrm>
            <a:off x="7420149" y="4070789"/>
            <a:ext cx="2617280" cy="553998"/>
          </a:xfrm>
          <a:prstGeom prst="rect">
            <a:avLst/>
          </a:prstGeom>
          <a:noFill/>
        </p:spPr>
        <p:txBody>
          <a:bodyPr wrap="square" rtlCol="0">
            <a:spAutoFit/>
          </a:bodyPr>
          <a:lstStyle/>
          <a:p>
            <a:r>
              <a:rPr lang="en-NL" sz="1000" dirty="0">
                <a:solidFill>
                  <a:srgbClr val="00B050"/>
                </a:solidFill>
              </a:rPr>
              <a:t>Shell H burning</a:t>
            </a:r>
            <a:br>
              <a:rPr lang="en-NL" sz="1000" dirty="0">
                <a:solidFill>
                  <a:srgbClr val="00B050"/>
                </a:solidFill>
              </a:rPr>
            </a:br>
            <a:r>
              <a:rPr lang="en-NL" sz="1000" dirty="0">
                <a:solidFill>
                  <a:srgbClr val="00B050"/>
                </a:solidFill>
              </a:rPr>
              <a:t>or</a:t>
            </a:r>
          </a:p>
          <a:p>
            <a:r>
              <a:rPr lang="en-NL" sz="1000" dirty="0">
                <a:solidFill>
                  <a:srgbClr val="00B050"/>
                </a:solidFill>
              </a:rPr>
              <a:t>Core He burning</a:t>
            </a:r>
          </a:p>
        </p:txBody>
      </p:sp>
      <p:sp>
        <p:nvSpPr>
          <p:cNvPr id="8" name="TextBox 7">
            <a:extLst>
              <a:ext uri="{FF2B5EF4-FFF2-40B4-BE49-F238E27FC236}">
                <a16:creationId xmlns:a16="http://schemas.microsoft.com/office/drawing/2014/main" id="{D6AF1F41-CFE4-014C-9588-7AB455564AC9}"/>
              </a:ext>
            </a:extLst>
          </p:cNvPr>
          <p:cNvSpPr txBox="1"/>
          <p:nvPr/>
        </p:nvSpPr>
        <p:spPr>
          <a:xfrm>
            <a:off x="6933152" y="2150471"/>
            <a:ext cx="2617280" cy="400110"/>
          </a:xfrm>
          <a:prstGeom prst="rect">
            <a:avLst/>
          </a:prstGeom>
          <a:noFill/>
        </p:spPr>
        <p:txBody>
          <a:bodyPr wrap="square" rtlCol="0">
            <a:spAutoFit/>
          </a:bodyPr>
          <a:lstStyle/>
          <a:p>
            <a:r>
              <a:rPr lang="en-US" sz="1000" dirty="0">
                <a:solidFill>
                  <a:srgbClr val="00B050"/>
                </a:solidFill>
              </a:rPr>
              <a:t>After core-He </a:t>
            </a:r>
            <a:r>
              <a:rPr lang="en-NL" sz="1000" dirty="0">
                <a:solidFill>
                  <a:srgbClr val="00B050"/>
                </a:solidFill>
              </a:rPr>
              <a:t>exhaustion: </a:t>
            </a:r>
            <a:br>
              <a:rPr lang="en-NL" sz="1000" dirty="0">
                <a:solidFill>
                  <a:srgbClr val="00B050"/>
                </a:solidFill>
              </a:rPr>
            </a:br>
            <a:r>
              <a:rPr lang="en-NL" sz="1000" dirty="0">
                <a:solidFill>
                  <a:srgbClr val="00B050"/>
                </a:solidFill>
              </a:rPr>
              <a:t>Red Supergiant</a:t>
            </a:r>
          </a:p>
        </p:txBody>
      </p:sp>
    </p:spTree>
    <p:extLst>
      <p:ext uri="{BB962C8B-B14F-4D97-AF65-F5344CB8AC3E}">
        <p14:creationId xmlns:p14="http://schemas.microsoft.com/office/powerpoint/2010/main" val="3092443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Evolution of a hot high-mass binary star (Artist's impress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1114" y="674913"/>
            <a:ext cx="10992154" cy="6183087"/>
          </a:xfrm>
        </p:spPr>
      </p:pic>
    </p:spTree>
    <p:extLst>
      <p:ext uri="{BB962C8B-B14F-4D97-AF65-F5344CB8AC3E}">
        <p14:creationId xmlns:p14="http://schemas.microsoft.com/office/powerpoint/2010/main" val="7441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so_binaries_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 y="-6460"/>
            <a:ext cx="9279464" cy="6864460"/>
          </a:xfrm>
          <a:prstGeom prst="rect">
            <a:avLst/>
          </a:prstGeom>
          <a:blipFill rotWithShape="1">
            <a:blip r:embed="rId4">
              <a:alphaModFix amt="38000"/>
              <a:extLst>
                <a:ext uri="{28A0092B-C50C-407E-A947-70E740481C1C}">
                  <a14:useLocalDpi xmlns:a14="http://schemas.microsoft.com/office/drawing/2010/main" val="0"/>
                </a:ext>
              </a:extLst>
            </a:blip>
            <a:stretch>
              <a:fillRect/>
            </a:stretch>
          </a:blipFill>
          <a:effectLst/>
        </p:spPr>
      </p:pic>
      <p:sp>
        <p:nvSpPr>
          <p:cNvPr id="6" name="Title 1">
            <a:extLst>
              <a:ext uri="{FF2B5EF4-FFF2-40B4-BE49-F238E27FC236}">
                <a16:creationId xmlns:a16="http://schemas.microsoft.com/office/drawing/2014/main" id="{753855CB-4AF9-454E-A7C3-5B3E208335BE}"/>
              </a:ext>
            </a:extLst>
          </p:cNvPr>
          <p:cNvSpPr txBox="1">
            <a:spLocks/>
          </p:cNvSpPr>
          <p:nvPr/>
        </p:nvSpPr>
        <p:spPr>
          <a:xfrm>
            <a:off x="-506640" y="0"/>
            <a:ext cx="6885523"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dirty="0">
                <a:solidFill>
                  <a:schemeClr val="bg1"/>
                </a:solidFill>
              </a:rPr>
              <a:t>Mass transfer</a:t>
            </a:r>
          </a:p>
        </p:txBody>
      </p:sp>
      <p:sp>
        <p:nvSpPr>
          <p:cNvPr id="3" name="Title 2">
            <a:extLst>
              <a:ext uri="{FF2B5EF4-FFF2-40B4-BE49-F238E27FC236}">
                <a16:creationId xmlns:a16="http://schemas.microsoft.com/office/drawing/2014/main" id="{449EE3F5-2750-C046-B89E-74491F61DE8E}"/>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252312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CDE0C-D0E0-AF42-9E22-D58374ACD281}"/>
              </a:ext>
            </a:extLst>
          </p:cNvPr>
          <p:cNvSpPr>
            <a:spLocks noGrp="1"/>
          </p:cNvSpPr>
          <p:nvPr>
            <p:ph type="title"/>
          </p:nvPr>
        </p:nvSpPr>
        <p:spPr>
          <a:xfrm>
            <a:off x="0" y="-212954"/>
            <a:ext cx="9022080" cy="1336956"/>
          </a:xfrm>
        </p:spPr>
        <p:txBody>
          <a:bodyPr/>
          <a:lstStyle/>
          <a:p>
            <a:r>
              <a:rPr lang="en-NL" sz="3800" dirty="0"/>
              <a:t>Mass loss rate calculation in stable MT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DE9B91-BC1B-E741-A9AA-120221FEAAA4}"/>
                  </a:ext>
                </a:extLst>
              </p:cNvPr>
              <p:cNvSpPr>
                <a:spLocks noGrp="1"/>
              </p:cNvSpPr>
              <p:nvPr>
                <p:ph idx="1"/>
              </p:nvPr>
            </p:nvSpPr>
            <p:spPr>
              <a:xfrm>
                <a:off x="549275" y="1579116"/>
                <a:ext cx="8042276" cy="5177733"/>
              </a:xfrm>
            </p:spPr>
            <p:txBody>
              <a:bodyPr>
                <a:normAutofit/>
              </a:bodyPr>
              <a:lstStyle/>
              <a:p>
                <a:pPr marL="0" indent="0">
                  <a:buNone/>
                </a:pPr>
                <a14:m>
                  <m:oMathPara xmlns:m="http://schemas.openxmlformats.org/officeDocument/2006/math">
                    <m:oMathParaPr>
                      <m:jc m:val="left"/>
                    </m:oMathParaPr>
                    <m:oMath xmlns:m="http://schemas.openxmlformats.org/officeDocument/2006/math">
                      <m:acc>
                        <m:accPr>
                          <m:chr m:val="̇"/>
                          <m:ctrlPr>
                            <a:rPr lang="en-NL" i="1" smtClean="0">
                              <a:latin typeface="Cambria Math" panose="02040503050406030204" pitchFamily="18" charset="0"/>
                            </a:rPr>
                          </m:ctrlPr>
                        </m:accPr>
                        <m:e>
                          <m:r>
                            <a:rPr lang="en-US" b="0" i="1" smtClean="0">
                              <a:latin typeface="Cambria Math" panose="02040503050406030204" pitchFamily="18" charset="0"/>
                            </a:rPr>
                            <m:t>𝑀</m:t>
                          </m:r>
                        </m:e>
                      </m:acc>
                      <m:r>
                        <a:rPr lang="en-US" b="0" i="1" smtClean="0">
                          <a:latin typeface="Cambria Math" panose="02040503050406030204" pitchFamily="18" charset="0"/>
                        </a:rPr>
                        <m:t>=</m:t>
                      </m:r>
                      <m:r>
                        <a:rPr lang="el-GR" b="0" i="1" smtClean="0">
                          <a:latin typeface="Cambria Math" panose="02040503050406030204" pitchFamily="18" charset="0"/>
                        </a:rPr>
                        <m:t>𝜌</m:t>
                      </m:r>
                      <m:r>
                        <a:rPr lang="en-US" i="1" baseline="-25000">
                          <a:latin typeface="Cambria Math" panose="02040503050406030204" pitchFamily="18" charset="0"/>
                        </a:rPr>
                        <m:t>𝐿</m:t>
                      </m:r>
                      <m:r>
                        <a:rPr lang="en-US" b="0" i="1" baseline="-25000" smtClean="0">
                          <a:latin typeface="Cambria Math" panose="02040503050406030204" pitchFamily="18" charset="0"/>
                        </a:rPr>
                        <m:t>1 </m:t>
                      </m:r>
                      <m:r>
                        <a:rPr lang="en-US" b="0" i="1" smtClean="0">
                          <a:latin typeface="Cambria Math" panose="02040503050406030204" pitchFamily="18" charset="0"/>
                        </a:rPr>
                        <m:t>𝑣</m:t>
                      </m:r>
                      <m:r>
                        <a:rPr lang="en-US" b="0" i="1" baseline="-25000" smtClean="0">
                          <a:latin typeface="Cambria Math" panose="02040503050406030204" pitchFamily="18" charset="0"/>
                        </a:rPr>
                        <m:t>𝐿</m:t>
                      </m:r>
                      <m:r>
                        <a:rPr lang="en-US" b="0" i="1" baseline="-25000" smtClean="0">
                          <a:latin typeface="Cambria Math" panose="02040503050406030204" pitchFamily="18" charset="0"/>
                        </a:rPr>
                        <m:t>1 </m:t>
                      </m:r>
                      <m:r>
                        <a:rPr lang="en-US" b="0" i="1" smtClean="0">
                          <a:latin typeface="Cambria Math" panose="02040503050406030204" pitchFamily="18" charset="0"/>
                        </a:rPr>
                        <m:t>𝑆</m:t>
                      </m:r>
                    </m:oMath>
                  </m:oMathPara>
                </a14:m>
                <a:endParaRPr lang="en-NL" dirty="0"/>
              </a:p>
              <a:p>
                <a:pPr marL="0" indent="0">
                  <a:buNone/>
                </a:pPr>
                <a:endParaRPr lang="en-GB" i="1" dirty="0">
                  <a:latin typeface="Cambria Math" panose="02040503050406030204" pitchFamily="18" charset="0"/>
                </a:endParaRPr>
              </a:p>
              <a:p>
                <a:pPr marL="0" indent="0">
                  <a:buNone/>
                </a:pPr>
                <a:endParaRPr lang="en-GB" dirty="0"/>
              </a:p>
              <a:p>
                <a:pPr marL="0" indent="0">
                  <a:buNone/>
                </a:pPr>
                <a:endParaRPr lang="en-GB" dirty="0"/>
              </a:p>
              <a:p>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E6DE9B91-BC1B-E741-A9AA-120221FEAAA4}"/>
                  </a:ext>
                </a:extLst>
              </p:cNvPr>
              <p:cNvSpPr>
                <a:spLocks noGrp="1" noRot="1" noChangeAspect="1" noMove="1" noResize="1" noEditPoints="1" noAdjustHandles="1" noChangeArrowheads="1" noChangeShapeType="1" noTextEdit="1"/>
              </p:cNvSpPr>
              <p:nvPr>
                <p:ph idx="1"/>
              </p:nvPr>
            </p:nvSpPr>
            <p:spPr>
              <a:xfrm>
                <a:off x="549275" y="1579116"/>
                <a:ext cx="8042276" cy="5177733"/>
              </a:xfrm>
              <a:blipFill>
                <a:blip r:embed="rId3"/>
                <a:stretch>
                  <a:fillRect l="-158"/>
                </a:stretch>
              </a:blipFill>
            </p:spPr>
            <p:txBody>
              <a:bodyPr/>
              <a:lstStyle/>
              <a:p>
                <a:r>
                  <a:rPr lang="en-NL">
                    <a:noFill/>
                  </a:rPr>
                  <a:t> </a:t>
                </a:r>
              </a:p>
            </p:txBody>
          </p:sp>
        </mc:Fallback>
      </mc:AlternateContent>
      <p:grpSp>
        <p:nvGrpSpPr>
          <p:cNvPr id="7" name="Group 6">
            <a:extLst>
              <a:ext uri="{FF2B5EF4-FFF2-40B4-BE49-F238E27FC236}">
                <a16:creationId xmlns:a16="http://schemas.microsoft.com/office/drawing/2014/main" id="{4496A893-BA44-3747-8061-BE03A130D8BD}"/>
              </a:ext>
            </a:extLst>
          </p:cNvPr>
          <p:cNvGrpSpPr/>
          <p:nvPr/>
        </p:nvGrpSpPr>
        <p:grpSpPr>
          <a:xfrm>
            <a:off x="3126142" y="1607282"/>
            <a:ext cx="994678" cy="449873"/>
            <a:chOff x="3126142" y="1607282"/>
            <a:chExt cx="994678" cy="449873"/>
          </a:xfrm>
        </p:grpSpPr>
        <p:sp>
          <p:nvSpPr>
            <p:cNvPr id="5" name="Can 4">
              <a:extLst>
                <a:ext uri="{FF2B5EF4-FFF2-40B4-BE49-F238E27FC236}">
                  <a16:creationId xmlns:a16="http://schemas.microsoft.com/office/drawing/2014/main" id="{9DB036C4-4104-6843-A449-8470EFA82086}"/>
                </a:ext>
              </a:extLst>
            </p:cNvPr>
            <p:cNvSpPr/>
            <p:nvPr/>
          </p:nvSpPr>
          <p:spPr>
            <a:xfrm rot="5400000">
              <a:off x="3398544" y="1334880"/>
              <a:ext cx="449873" cy="994678"/>
            </a:xfrm>
            <a:prstGeom prst="can">
              <a:avLst>
                <a:gd name="adj" fmla="val 69968"/>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D462F0C6-A845-F440-8FC6-E9D5572D9F23}"/>
                </a:ext>
              </a:extLst>
            </p:cNvPr>
            <p:cNvSpPr txBox="1"/>
            <p:nvPr/>
          </p:nvSpPr>
          <p:spPr>
            <a:xfrm rot="21353823">
              <a:off x="3819441" y="1647553"/>
              <a:ext cx="129472" cy="369332"/>
            </a:xfrm>
            <a:prstGeom prst="rect">
              <a:avLst/>
            </a:prstGeom>
            <a:noFill/>
          </p:spPr>
          <p:txBody>
            <a:bodyPr wrap="square" rtlCol="0">
              <a:spAutoFit/>
            </a:bodyPr>
            <a:lstStyle/>
            <a:p>
              <a:r>
                <a:rPr lang="en-NL" i="1" dirty="0"/>
                <a:t>S</a:t>
              </a:r>
            </a:p>
          </p:txBody>
        </p:sp>
      </p:grpSp>
      <p:pic>
        <p:nvPicPr>
          <p:cNvPr id="12" name="Picture 11">
            <a:extLst>
              <a:ext uri="{FF2B5EF4-FFF2-40B4-BE49-F238E27FC236}">
                <a16:creationId xmlns:a16="http://schemas.microsoft.com/office/drawing/2014/main" id="{343F32F8-A9D4-E945-9F00-E9D81E188360}"/>
              </a:ext>
            </a:extLst>
          </p:cNvPr>
          <p:cNvPicPr>
            <a:picLocks noChangeAspect="1"/>
          </p:cNvPicPr>
          <p:nvPr/>
        </p:nvPicPr>
        <p:blipFill>
          <a:blip r:embed="rId4"/>
          <a:stretch>
            <a:fillRect/>
          </a:stretch>
        </p:blipFill>
        <p:spPr>
          <a:xfrm>
            <a:off x="549275" y="2420066"/>
            <a:ext cx="3068884" cy="706651"/>
          </a:xfrm>
          <a:prstGeom prst="rect">
            <a:avLst/>
          </a:prstGeom>
        </p:spPr>
      </p:pic>
      <p:pic>
        <p:nvPicPr>
          <p:cNvPr id="13" name="Picture 12">
            <a:extLst>
              <a:ext uri="{FF2B5EF4-FFF2-40B4-BE49-F238E27FC236}">
                <a16:creationId xmlns:a16="http://schemas.microsoft.com/office/drawing/2014/main" id="{DDC6670C-AA43-B54B-B2D7-73A413500B9F}"/>
              </a:ext>
            </a:extLst>
          </p:cNvPr>
          <p:cNvPicPr>
            <a:picLocks noChangeAspect="1"/>
          </p:cNvPicPr>
          <p:nvPr/>
        </p:nvPicPr>
        <p:blipFill>
          <a:blip r:embed="rId5"/>
          <a:stretch>
            <a:fillRect/>
          </a:stretch>
        </p:blipFill>
        <p:spPr>
          <a:xfrm>
            <a:off x="1650241" y="3144819"/>
            <a:ext cx="3257119" cy="481760"/>
          </a:xfrm>
          <a:prstGeom prst="rect">
            <a:avLst/>
          </a:prstGeom>
        </p:spPr>
      </p:pic>
      <p:grpSp>
        <p:nvGrpSpPr>
          <p:cNvPr id="17" name="Group 16">
            <a:extLst>
              <a:ext uri="{FF2B5EF4-FFF2-40B4-BE49-F238E27FC236}">
                <a16:creationId xmlns:a16="http://schemas.microsoft.com/office/drawing/2014/main" id="{BC2A9C1E-84F3-5449-AFC8-E201DA722D89}"/>
              </a:ext>
            </a:extLst>
          </p:cNvPr>
          <p:cNvGrpSpPr/>
          <p:nvPr/>
        </p:nvGrpSpPr>
        <p:grpSpPr>
          <a:xfrm>
            <a:off x="5023182" y="1379538"/>
            <a:ext cx="3627204" cy="2638539"/>
            <a:chOff x="5023182" y="1379538"/>
            <a:chExt cx="3627204" cy="2638539"/>
          </a:xfrm>
        </p:grpSpPr>
        <p:pic>
          <p:nvPicPr>
            <p:cNvPr id="8" name="Picture 6">
              <a:extLst>
                <a:ext uri="{FF2B5EF4-FFF2-40B4-BE49-F238E27FC236}">
                  <a16:creationId xmlns:a16="http://schemas.microsoft.com/office/drawing/2014/main" id="{F47ED040-6204-DC4F-AE32-BB1BEBC687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3182" y="1379538"/>
              <a:ext cx="3627204" cy="263853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3BAF391F-1139-D549-B95B-0182B9728B0C}"/>
                </a:ext>
              </a:extLst>
            </p:cNvPr>
            <p:cNvCxnSpPr/>
            <p:nvPr/>
          </p:nvCxnSpPr>
          <p:spPr>
            <a:xfrm>
              <a:off x="5259823" y="3429000"/>
              <a:ext cx="1123437" cy="511821"/>
            </a:xfrm>
            <a:prstGeom prst="straightConnector1">
              <a:avLst/>
            </a:prstGeom>
            <a:ln cmpd="sng">
              <a:solidFill>
                <a:schemeClr val="accent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587074B-DE94-6444-BFDC-9BF8104795B6}"/>
                </a:ext>
              </a:extLst>
            </p:cNvPr>
            <p:cNvSpPr txBox="1"/>
            <p:nvPr/>
          </p:nvSpPr>
          <p:spPr>
            <a:xfrm>
              <a:off x="5353792" y="3502707"/>
              <a:ext cx="188235" cy="369332"/>
            </a:xfrm>
            <a:prstGeom prst="rect">
              <a:avLst/>
            </a:prstGeom>
            <a:noFill/>
          </p:spPr>
          <p:txBody>
            <a:bodyPr wrap="square" rtlCol="0">
              <a:spAutoFit/>
            </a:bodyPr>
            <a:lstStyle/>
            <a:p>
              <a:r>
                <a:rPr lang="en-NL" i="1" dirty="0"/>
                <a:t>y</a:t>
              </a:r>
            </a:p>
          </p:txBody>
        </p:sp>
      </p:grpSp>
      <p:pic>
        <p:nvPicPr>
          <p:cNvPr id="18" name="Picture 17">
            <a:extLst>
              <a:ext uri="{FF2B5EF4-FFF2-40B4-BE49-F238E27FC236}">
                <a16:creationId xmlns:a16="http://schemas.microsoft.com/office/drawing/2014/main" id="{84BA5921-88DE-C949-9EA2-E918D37EFB64}"/>
              </a:ext>
            </a:extLst>
          </p:cNvPr>
          <p:cNvPicPr>
            <a:picLocks noChangeAspect="1"/>
          </p:cNvPicPr>
          <p:nvPr/>
        </p:nvPicPr>
        <p:blipFill>
          <a:blip r:embed="rId7"/>
          <a:stretch>
            <a:fillRect/>
          </a:stretch>
        </p:blipFill>
        <p:spPr>
          <a:xfrm>
            <a:off x="577272" y="5192282"/>
            <a:ext cx="1980520" cy="780205"/>
          </a:xfrm>
          <a:prstGeom prst="rect">
            <a:avLst/>
          </a:prstGeom>
        </p:spPr>
      </p:pic>
      <p:sp>
        <p:nvSpPr>
          <p:cNvPr id="19" name="TextBox 18">
            <a:extLst>
              <a:ext uri="{FF2B5EF4-FFF2-40B4-BE49-F238E27FC236}">
                <a16:creationId xmlns:a16="http://schemas.microsoft.com/office/drawing/2014/main" id="{70332E3C-081D-CB4F-BF5F-B947DFFE43E7}"/>
              </a:ext>
            </a:extLst>
          </p:cNvPr>
          <p:cNvSpPr txBox="1"/>
          <p:nvPr/>
        </p:nvSpPr>
        <p:spPr>
          <a:xfrm>
            <a:off x="2782549" y="5708694"/>
            <a:ext cx="2747469" cy="230832"/>
          </a:xfrm>
          <a:prstGeom prst="rect">
            <a:avLst/>
          </a:prstGeom>
          <a:noFill/>
        </p:spPr>
        <p:txBody>
          <a:bodyPr wrap="square" rtlCol="0">
            <a:spAutoFit/>
          </a:bodyPr>
          <a:lstStyle/>
          <a:p>
            <a:r>
              <a:rPr lang="en-US" sz="900" dirty="0"/>
              <a:t>eq. (7.1-7.6) Pols notes </a:t>
            </a:r>
            <a:endParaRPr lang="en-NL" sz="900" dirty="0"/>
          </a:p>
        </p:txBody>
      </p:sp>
      <p:pic>
        <p:nvPicPr>
          <p:cNvPr id="20" name="Picture 19">
            <a:extLst>
              <a:ext uri="{FF2B5EF4-FFF2-40B4-BE49-F238E27FC236}">
                <a16:creationId xmlns:a16="http://schemas.microsoft.com/office/drawing/2014/main" id="{D30E902A-9E68-A142-9702-3700FD7C34D3}"/>
              </a:ext>
            </a:extLst>
          </p:cNvPr>
          <p:cNvPicPr>
            <a:picLocks noChangeAspect="1"/>
          </p:cNvPicPr>
          <p:nvPr/>
        </p:nvPicPr>
        <p:blipFill>
          <a:blip r:embed="rId8"/>
          <a:stretch>
            <a:fillRect/>
          </a:stretch>
        </p:blipFill>
        <p:spPr>
          <a:xfrm>
            <a:off x="343924" y="3269733"/>
            <a:ext cx="1105935" cy="219894"/>
          </a:xfrm>
          <a:prstGeom prst="rect">
            <a:avLst/>
          </a:prstGeom>
        </p:spPr>
      </p:pic>
      <p:pic>
        <p:nvPicPr>
          <p:cNvPr id="21" name="Picture 20">
            <a:extLst>
              <a:ext uri="{FF2B5EF4-FFF2-40B4-BE49-F238E27FC236}">
                <a16:creationId xmlns:a16="http://schemas.microsoft.com/office/drawing/2014/main" id="{B534CA67-1524-9542-AD66-A40EE64E4940}"/>
              </a:ext>
            </a:extLst>
          </p:cNvPr>
          <p:cNvPicPr>
            <a:picLocks noChangeAspect="1"/>
          </p:cNvPicPr>
          <p:nvPr/>
        </p:nvPicPr>
        <p:blipFill>
          <a:blip r:embed="rId9"/>
          <a:stretch>
            <a:fillRect/>
          </a:stretch>
        </p:blipFill>
        <p:spPr>
          <a:xfrm>
            <a:off x="533559" y="4115092"/>
            <a:ext cx="1423916" cy="499885"/>
          </a:xfrm>
          <a:prstGeom prst="rect">
            <a:avLst/>
          </a:prstGeom>
        </p:spPr>
      </p:pic>
      <p:pic>
        <p:nvPicPr>
          <p:cNvPr id="22" name="Picture 21">
            <a:extLst>
              <a:ext uri="{FF2B5EF4-FFF2-40B4-BE49-F238E27FC236}">
                <a16:creationId xmlns:a16="http://schemas.microsoft.com/office/drawing/2014/main" id="{8019AD25-73F8-D24F-9043-CF91949014D7}"/>
              </a:ext>
            </a:extLst>
          </p:cNvPr>
          <p:cNvPicPr>
            <a:picLocks noChangeAspect="1"/>
          </p:cNvPicPr>
          <p:nvPr/>
        </p:nvPicPr>
        <p:blipFill>
          <a:blip r:embed="rId10"/>
          <a:stretch>
            <a:fillRect/>
          </a:stretch>
        </p:blipFill>
        <p:spPr>
          <a:xfrm>
            <a:off x="2809371" y="4221195"/>
            <a:ext cx="997023" cy="393782"/>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8C376E2-503D-0F45-B2B9-8B208BAB386B}"/>
                  </a:ext>
                </a:extLst>
              </p:cNvPr>
              <p:cNvSpPr txBox="1"/>
              <p:nvPr/>
            </p:nvSpPr>
            <p:spPr>
              <a:xfrm>
                <a:off x="676656" y="6373368"/>
                <a:ext cx="5230368" cy="646331"/>
              </a:xfrm>
              <a:prstGeom prst="rect">
                <a:avLst/>
              </a:prstGeom>
              <a:noFill/>
            </p:spPr>
            <p:txBody>
              <a:bodyPr wrap="square" rtlCol="0">
                <a:spAutoFit/>
              </a:bodyPr>
              <a:lstStyle/>
              <a:p>
                <a:r>
                  <a:rPr lang="en-NL" dirty="0"/>
                  <a:t>Star stays within its Roche lobe. </a:t>
                </a:r>
                <a14:m>
                  <m:oMath xmlns:m="http://schemas.openxmlformats.org/officeDocument/2006/math">
                    <m:r>
                      <m:rPr>
                        <m:sty m:val="p"/>
                      </m:rPr>
                      <a:rPr lang="en-US" b="0" i="0" smtClean="0">
                        <a:latin typeface="Cambria Math" panose="02040503050406030204" pitchFamily="18" charset="0"/>
                      </a:rPr>
                      <m:t>R</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𝑅𝐿</m:t>
                    </m:r>
                  </m:oMath>
                </a14:m>
                <a:endParaRPr lang="en-NL" baseline="-25000" dirty="0"/>
              </a:p>
              <a:p>
                <a:endParaRPr lang="en-NL" dirty="0"/>
              </a:p>
            </p:txBody>
          </p:sp>
        </mc:Choice>
        <mc:Fallback xmlns="">
          <p:sp>
            <p:nvSpPr>
              <p:cNvPr id="23" name="TextBox 22">
                <a:extLst>
                  <a:ext uri="{FF2B5EF4-FFF2-40B4-BE49-F238E27FC236}">
                    <a16:creationId xmlns:a16="http://schemas.microsoft.com/office/drawing/2014/main" id="{28C376E2-503D-0F45-B2B9-8B208BAB386B}"/>
                  </a:ext>
                </a:extLst>
              </p:cNvPr>
              <p:cNvSpPr txBox="1">
                <a:spLocks noRot="1" noChangeAspect="1" noMove="1" noResize="1" noEditPoints="1" noAdjustHandles="1" noChangeArrowheads="1" noChangeShapeType="1" noTextEdit="1"/>
              </p:cNvSpPr>
              <p:nvPr/>
            </p:nvSpPr>
            <p:spPr>
              <a:xfrm>
                <a:off x="676656" y="6373368"/>
                <a:ext cx="5230368" cy="646331"/>
              </a:xfrm>
              <a:prstGeom prst="rect">
                <a:avLst/>
              </a:prstGeom>
              <a:blipFill>
                <a:blip r:embed="rId11"/>
                <a:stretch>
                  <a:fillRect l="-969" t="-5882"/>
                </a:stretch>
              </a:blipFill>
            </p:spPr>
            <p:txBody>
              <a:bodyPr/>
              <a:lstStyle/>
              <a:p>
                <a:r>
                  <a:rPr lang="en-NL">
                    <a:noFill/>
                  </a:rPr>
                  <a:t> </a:t>
                </a:r>
              </a:p>
            </p:txBody>
          </p:sp>
        </mc:Fallback>
      </mc:AlternateContent>
      <p:pic>
        <p:nvPicPr>
          <p:cNvPr id="4" name="Picture 3" descr="eso_binaries_image.jpg">
            <a:extLst>
              <a:ext uri="{FF2B5EF4-FFF2-40B4-BE49-F238E27FC236}">
                <a16:creationId xmlns:a16="http://schemas.microsoft.com/office/drawing/2014/main" id="{2D281679-384F-1F70-C160-51A50C05DA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1156" y="4297063"/>
            <a:ext cx="3105746" cy="2297467"/>
          </a:xfrm>
          <a:prstGeom prst="rect">
            <a:avLst/>
          </a:prstGeom>
          <a:blipFill rotWithShape="1">
            <a:blip r:embed="rId13">
              <a:alphaModFix amt="38000"/>
              <a:extLst>
                <a:ext uri="{28A0092B-C50C-407E-A947-70E740481C1C}">
                  <a14:useLocalDpi xmlns:a14="http://schemas.microsoft.com/office/drawing/2010/main" val="0"/>
                </a:ext>
              </a:extLst>
            </a:blip>
            <a:stretch>
              <a:fillRect/>
            </a:stretch>
          </a:blipFill>
          <a:effectLst/>
        </p:spPr>
      </p:pic>
    </p:spTree>
    <p:extLst>
      <p:ext uri="{BB962C8B-B14F-4D97-AF65-F5344CB8AC3E}">
        <p14:creationId xmlns:p14="http://schemas.microsoft.com/office/powerpoint/2010/main" val="319532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3b53e3ae856_0_132"/>
          <p:cNvSpPr txBox="1">
            <a:spLocks noGrp="1"/>
          </p:cNvSpPr>
          <p:nvPr>
            <p:ph type="title"/>
          </p:nvPr>
        </p:nvSpPr>
        <p:spPr>
          <a:xfrm>
            <a:off x="549275" y="937932"/>
            <a:ext cx="8042400" cy="1002600"/>
          </a:xfrm>
          <a:prstGeom prst="rect">
            <a:avLst/>
          </a:prstGeom>
        </p:spPr>
        <p:txBody>
          <a:bodyPr spcFirstLastPara="1" vert="horz" wrap="square" lIns="91425" tIns="45700" rIns="91425" bIns="45700" rtlCol="0" anchor="b" anchorCtr="0">
            <a:noAutofit/>
          </a:bodyPr>
          <a:lstStyle/>
          <a:p>
            <a:pPr>
              <a:spcBef>
                <a:spcPts val="0"/>
              </a:spcBef>
            </a:pPr>
            <a:r>
              <a:rPr lang="en-US"/>
              <a:t>Hydro simulations of mass transfer rate</a:t>
            </a:r>
            <a:endParaRPr/>
          </a:p>
        </p:txBody>
      </p:sp>
      <p:sp>
        <p:nvSpPr>
          <p:cNvPr id="692" name="Google Shape;692;g3b53e3ae856_0_132"/>
          <p:cNvSpPr txBox="1">
            <a:spLocks noGrp="1"/>
          </p:cNvSpPr>
          <p:nvPr>
            <p:ph type="body" idx="1"/>
          </p:nvPr>
        </p:nvSpPr>
        <p:spPr>
          <a:xfrm>
            <a:off x="549275" y="2057401"/>
            <a:ext cx="8042400" cy="3257700"/>
          </a:xfrm>
          <a:prstGeom prst="rect">
            <a:avLst/>
          </a:prstGeom>
        </p:spPr>
        <p:txBody>
          <a:bodyPr spcFirstLastPara="1" vert="horz" wrap="square" lIns="91425" tIns="45700" rIns="91425" bIns="45700" rtlCol="0" anchor="t" anchorCtr="0">
            <a:normAutofit/>
          </a:bodyPr>
          <a:lstStyle/>
          <a:p>
            <a:pPr marL="457200" indent="-323850">
              <a:spcBef>
                <a:spcPts val="1500"/>
              </a:spcBef>
              <a:buSzPts val="1500"/>
              <a:buChar char="❖"/>
            </a:pPr>
            <a:r>
              <a:rPr lang="en-US" sz="1500" dirty="0"/>
              <a:t>e.g. taking into account the Coriolis force</a:t>
            </a:r>
            <a:endParaRPr sz="1500" dirty="0"/>
          </a:p>
          <a:p>
            <a:pPr marL="0" indent="0">
              <a:spcBef>
                <a:spcPts val="1500"/>
              </a:spcBef>
              <a:buNone/>
            </a:pPr>
            <a:endParaRPr sz="1600" dirty="0"/>
          </a:p>
          <a:p>
            <a:pPr marL="457200" indent="-330200">
              <a:spcBef>
                <a:spcPts val="1500"/>
              </a:spcBef>
              <a:buSzPts val="1600"/>
              <a:buChar char="❖"/>
            </a:pPr>
            <a:r>
              <a:rPr lang="en-US" sz="1600" dirty="0"/>
              <a:t>Quite close to the analytical forms</a:t>
            </a:r>
            <a:endParaRPr sz="1600" dirty="0"/>
          </a:p>
        </p:txBody>
      </p:sp>
      <p:pic>
        <p:nvPicPr>
          <p:cNvPr id="693" name="Google Shape;693;g3b53e3ae856_0_132"/>
          <p:cNvPicPr preferRelativeResize="0">
            <a:picLocks noChangeAspect="1"/>
          </p:cNvPicPr>
          <p:nvPr/>
        </p:nvPicPr>
        <p:blipFill>
          <a:blip r:embed="rId3">
            <a:alphaModFix/>
          </a:blip>
          <a:stretch>
            <a:fillRect/>
          </a:stretch>
        </p:blipFill>
        <p:spPr>
          <a:xfrm>
            <a:off x="4789720" y="2142836"/>
            <a:ext cx="4151979" cy="3857915"/>
          </a:xfrm>
          <a:prstGeom prst="rect">
            <a:avLst/>
          </a:prstGeom>
          <a:noFill/>
          <a:ln>
            <a:noFill/>
          </a:ln>
        </p:spPr>
      </p:pic>
      <p:sp>
        <p:nvSpPr>
          <p:cNvPr id="694" name="Google Shape;694;g3b53e3ae856_0_132"/>
          <p:cNvSpPr txBox="1"/>
          <p:nvPr/>
        </p:nvSpPr>
        <p:spPr>
          <a:xfrm>
            <a:off x="8022545" y="6034905"/>
            <a:ext cx="1299600" cy="336300"/>
          </a:xfrm>
          <a:prstGeom prst="rect">
            <a:avLst/>
          </a:prstGeom>
          <a:noFill/>
          <a:ln>
            <a:noFill/>
          </a:ln>
        </p:spPr>
        <p:txBody>
          <a:bodyPr spcFirstLastPara="1" wrap="square" lIns="91425" tIns="91425" rIns="91425" bIns="91425" anchor="t" anchorCtr="0">
            <a:noAutofit/>
          </a:bodyPr>
          <a:lstStyle/>
          <a:p>
            <a:r>
              <a:rPr lang="en-US" sz="900" i="1" dirty="0">
                <a:solidFill>
                  <a:srgbClr val="FFFFFF"/>
                </a:solidFill>
              </a:rPr>
              <a:t>Ryu et al. 2025</a:t>
            </a:r>
            <a:endParaRPr sz="900" i="1" dirty="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E901-ADE3-534E-883B-E15A94A018CB}"/>
              </a:ext>
            </a:extLst>
          </p:cNvPr>
          <p:cNvSpPr>
            <a:spLocks noGrp="1"/>
          </p:cNvSpPr>
          <p:nvPr>
            <p:ph type="title"/>
          </p:nvPr>
        </p:nvSpPr>
        <p:spPr>
          <a:xfrm>
            <a:off x="549275" y="107576"/>
            <a:ext cx="8042276" cy="661167"/>
          </a:xfrm>
        </p:spPr>
        <p:txBody>
          <a:bodyPr/>
          <a:lstStyle/>
          <a:p>
            <a:r>
              <a:rPr lang="en-US" sz="3800" dirty="0"/>
              <a:t>Orbital evolution during stable MT</a:t>
            </a:r>
            <a:endParaRPr lang="en-NL" sz="3800" dirty="0"/>
          </a:p>
        </p:txBody>
      </p:sp>
      <p:pic>
        <p:nvPicPr>
          <p:cNvPr id="4" name="Picture 3">
            <a:extLst>
              <a:ext uri="{FF2B5EF4-FFF2-40B4-BE49-F238E27FC236}">
                <a16:creationId xmlns:a16="http://schemas.microsoft.com/office/drawing/2014/main" id="{46EB5E3D-2161-3848-99F0-14A492FA9D19}"/>
              </a:ext>
            </a:extLst>
          </p:cNvPr>
          <p:cNvPicPr>
            <a:picLocks noChangeAspect="1"/>
          </p:cNvPicPr>
          <p:nvPr/>
        </p:nvPicPr>
        <p:blipFill>
          <a:blip r:embed="rId3"/>
          <a:stretch>
            <a:fillRect/>
          </a:stretch>
        </p:blipFill>
        <p:spPr>
          <a:xfrm>
            <a:off x="971775" y="990601"/>
            <a:ext cx="2070100" cy="609600"/>
          </a:xfrm>
          <a:prstGeom prst="rect">
            <a:avLst/>
          </a:prstGeom>
        </p:spPr>
      </p:pic>
      <p:pic>
        <p:nvPicPr>
          <p:cNvPr id="5" name="Picture 4">
            <a:extLst>
              <a:ext uri="{FF2B5EF4-FFF2-40B4-BE49-F238E27FC236}">
                <a16:creationId xmlns:a16="http://schemas.microsoft.com/office/drawing/2014/main" id="{B75C3BA8-E37D-DD45-B891-099ACD205212}"/>
              </a:ext>
            </a:extLst>
          </p:cNvPr>
          <p:cNvPicPr>
            <a:picLocks noChangeAspect="1"/>
          </p:cNvPicPr>
          <p:nvPr/>
        </p:nvPicPr>
        <p:blipFill>
          <a:blip r:embed="rId4"/>
          <a:stretch>
            <a:fillRect/>
          </a:stretch>
        </p:blipFill>
        <p:spPr>
          <a:xfrm>
            <a:off x="891754" y="1820036"/>
            <a:ext cx="3492500" cy="698500"/>
          </a:xfrm>
          <a:prstGeom prst="rect">
            <a:avLst/>
          </a:prstGeom>
        </p:spPr>
      </p:pic>
      <p:sp>
        <p:nvSpPr>
          <p:cNvPr id="9" name="TextBox 8">
            <a:extLst>
              <a:ext uri="{FF2B5EF4-FFF2-40B4-BE49-F238E27FC236}">
                <a16:creationId xmlns:a16="http://schemas.microsoft.com/office/drawing/2014/main" id="{8F94F025-EE65-9B44-8332-05B5B6391821}"/>
              </a:ext>
            </a:extLst>
          </p:cNvPr>
          <p:cNvSpPr txBox="1"/>
          <p:nvPr/>
        </p:nvSpPr>
        <p:spPr>
          <a:xfrm>
            <a:off x="6169119" y="1295401"/>
            <a:ext cx="2747469" cy="230832"/>
          </a:xfrm>
          <a:prstGeom prst="rect">
            <a:avLst/>
          </a:prstGeom>
          <a:noFill/>
        </p:spPr>
        <p:txBody>
          <a:bodyPr wrap="square" rtlCol="0">
            <a:spAutoFit/>
          </a:bodyPr>
          <a:lstStyle/>
          <a:p>
            <a:r>
              <a:rPr lang="en-US" sz="900" dirty="0"/>
              <a:t>eq. (7.7) Pols notes</a:t>
            </a:r>
            <a:endParaRPr lang="en-NL" sz="900" dirty="0"/>
          </a:p>
        </p:txBody>
      </p:sp>
      <p:sp>
        <p:nvSpPr>
          <p:cNvPr id="12" name="TextBox 11">
            <a:extLst>
              <a:ext uri="{FF2B5EF4-FFF2-40B4-BE49-F238E27FC236}">
                <a16:creationId xmlns:a16="http://schemas.microsoft.com/office/drawing/2014/main" id="{B2F9DBF7-5A70-C64F-AF27-40F4CEB8B940}"/>
              </a:ext>
            </a:extLst>
          </p:cNvPr>
          <p:cNvSpPr txBox="1"/>
          <p:nvPr/>
        </p:nvSpPr>
        <p:spPr>
          <a:xfrm>
            <a:off x="6396531" y="2053870"/>
            <a:ext cx="2747469" cy="230832"/>
          </a:xfrm>
          <a:prstGeom prst="rect">
            <a:avLst/>
          </a:prstGeom>
          <a:noFill/>
        </p:spPr>
        <p:txBody>
          <a:bodyPr wrap="square" rtlCol="0">
            <a:spAutoFit/>
          </a:bodyPr>
          <a:lstStyle/>
          <a:p>
            <a:r>
              <a:rPr lang="en-US" sz="900" dirty="0"/>
              <a:t>eq. (7.8) Pols notes</a:t>
            </a:r>
            <a:endParaRPr lang="en-NL" sz="900" dirty="0"/>
          </a:p>
        </p:txBody>
      </p:sp>
      <p:sp>
        <p:nvSpPr>
          <p:cNvPr id="3" name="TextBox 2">
            <a:extLst>
              <a:ext uri="{FF2B5EF4-FFF2-40B4-BE49-F238E27FC236}">
                <a16:creationId xmlns:a16="http://schemas.microsoft.com/office/drawing/2014/main" id="{54EDE962-1189-3776-84B7-6A4E598F1791}"/>
              </a:ext>
            </a:extLst>
          </p:cNvPr>
          <p:cNvSpPr txBox="1"/>
          <p:nvPr/>
        </p:nvSpPr>
        <p:spPr>
          <a:xfrm>
            <a:off x="3357225" y="786789"/>
            <a:ext cx="5234326" cy="923330"/>
          </a:xfrm>
          <a:prstGeom prst="rect">
            <a:avLst/>
          </a:prstGeom>
          <a:solidFill>
            <a:schemeClr val="bg1"/>
          </a:solidFill>
        </p:spPr>
        <p:txBody>
          <a:bodyPr wrap="square" rtlCol="0">
            <a:spAutoFit/>
          </a:bodyPr>
          <a:lstStyle/>
          <a:p>
            <a:pPr algn="ctr"/>
            <a:r>
              <a:rPr lang="en-US" sz="1800" b="1" dirty="0">
                <a:solidFill>
                  <a:srgbClr val="FF0000"/>
                </a:solidFill>
              </a:rPr>
              <a:t># Exercise 2</a:t>
            </a:r>
          </a:p>
          <a:p>
            <a:pPr algn="ctr"/>
            <a:r>
              <a:rPr lang="en-US" b="1" dirty="0">
                <a:solidFill>
                  <a:srgbClr val="FF0000"/>
                </a:solidFill>
              </a:rPr>
              <a:t>Derive orbital angular momentum for </a:t>
            </a:r>
            <a:br>
              <a:rPr lang="en-US" b="1" dirty="0">
                <a:solidFill>
                  <a:srgbClr val="FF0000"/>
                </a:solidFill>
              </a:rPr>
            </a:br>
            <a:r>
              <a:rPr lang="en-US" b="1" dirty="0">
                <a:solidFill>
                  <a:srgbClr val="FF0000"/>
                </a:solidFill>
              </a:rPr>
              <a:t>2-body problem (at least for circular orbit)</a:t>
            </a:r>
            <a:endParaRPr lang="en-NL" b="1" dirty="0"/>
          </a:p>
        </p:txBody>
      </p:sp>
    </p:spTree>
    <p:extLst>
      <p:ext uri="{BB962C8B-B14F-4D97-AF65-F5344CB8AC3E}">
        <p14:creationId xmlns:p14="http://schemas.microsoft.com/office/powerpoint/2010/main" val="3773976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E901-ADE3-534E-883B-E15A94A018CB}"/>
              </a:ext>
            </a:extLst>
          </p:cNvPr>
          <p:cNvSpPr>
            <a:spLocks noGrp="1"/>
          </p:cNvSpPr>
          <p:nvPr>
            <p:ph type="title"/>
          </p:nvPr>
        </p:nvSpPr>
        <p:spPr>
          <a:xfrm>
            <a:off x="549275" y="107576"/>
            <a:ext cx="8042276" cy="661167"/>
          </a:xfrm>
        </p:spPr>
        <p:txBody>
          <a:bodyPr/>
          <a:lstStyle/>
          <a:p>
            <a:r>
              <a:rPr lang="en-US" sz="3800" dirty="0"/>
              <a:t>Orbital evolution during stable MT</a:t>
            </a:r>
            <a:endParaRPr lang="en-NL" sz="3800" dirty="0"/>
          </a:p>
        </p:txBody>
      </p:sp>
      <p:sp>
        <p:nvSpPr>
          <p:cNvPr id="3" name="Content Placeholder 2">
            <a:extLst>
              <a:ext uri="{FF2B5EF4-FFF2-40B4-BE49-F238E27FC236}">
                <a16:creationId xmlns:a16="http://schemas.microsoft.com/office/drawing/2014/main" id="{6FEED837-3626-6C41-AD5F-929A1F6C8328}"/>
              </a:ext>
            </a:extLst>
          </p:cNvPr>
          <p:cNvSpPr>
            <a:spLocks noGrp="1"/>
          </p:cNvSpPr>
          <p:nvPr>
            <p:ph idx="1"/>
          </p:nvPr>
        </p:nvSpPr>
        <p:spPr>
          <a:xfrm>
            <a:off x="549275" y="2651495"/>
            <a:ext cx="8042276" cy="2883457"/>
          </a:xfrm>
        </p:spPr>
        <p:txBody>
          <a:bodyPr>
            <a:normAutofit/>
          </a:bodyPr>
          <a:lstStyle/>
          <a:p>
            <a:pPr marL="0" indent="0">
              <a:buNone/>
            </a:pPr>
            <a:r>
              <a:rPr lang="en-NL" dirty="0"/>
              <a:t>Conservative MT: </a:t>
            </a:r>
          </a:p>
          <a:p>
            <a:pPr marL="0" indent="0">
              <a:buNone/>
            </a:pPr>
            <a:endParaRPr lang="en-NL" dirty="0"/>
          </a:p>
          <a:p>
            <a:endParaRPr lang="en-NL" dirty="0"/>
          </a:p>
          <a:p>
            <a:endParaRPr lang="en-NL" dirty="0"/>
          </a:p>
          <a:p>
            <a:pPr marL="0" indent="0">
              <a:buNone/>
            </a:pPr>
            <a:endParaRPr lang="en-NL" dirty="0"/>
          </a:p>
        </p:txBody>
      </p:sp>
      <p:pic>
        <p:nvPicPr>
          <p:cNvPr id="4" name="Picture 3">
            <a:extLst>
              <a:ext uri="{FF2B5EF4-FFF2-40B4-BE49-F238E27FC236}">
                <a16:creationId xmlns:a16="http://schemas.microsoft.com/office/drawing/2014/main" id="{46EB5E3D-2161-3848-99F0-14A492FA9D19}"/>
              </a:ext>
            </a:extLst>
          </p:cNvPr>
          <p:cNvPicPr>
            <a:picLocks noChangeAspect="1"/>
          </p:cNvPicPr>
          <p:nvPr/>
        </p:nvPicPr>
        <p:blipFill>
          <a:blip r:embed="rId3"/>
          <a:stretch>
            <a:fillRect/>
          </a:stretch>
        </p:blipFill>
        <p:spPr>
          <a:xfrm>
            <a:off x="971775" y="990601"/>
            <a:ext cx="2070100" cy="609600"/>
          </a:xfrm>
          <a:prstGeom prst="rect">
            <a:avLst/>
          </a:prstGeom>
        </p:spPr>
      </p:pic>
      <p:pic>
        <p:nvPicPr>
          <p:cNvPr id="5" name="Picture 4">
            <a:extLst>
              <a:ext uri="{FF2B5EF4-FFF2-40B4-BE49-F238E27FC236}">
                <a16:creationId xmlns:a16="http://schemas.microsoft.com/office/drawing/2014/main" id="{B75C3BA8-E37D-DD45-B891-099ACD205212}"/>
              </a:ext>
            </a:extLst>
          </p:cNvPr>
          <p:cNvPicPr>
            <a:picLocks noChangeAspect="1"/>
          </p:cNvPicPr>
          <p:nvPr/>
        </p:nvPicPr>
        <p:blipFill>
          <a:blip r:embed="rId4"/>
          <a:stretch>
            <a:fillRect/>
          </a:stretch>
        </p:blipFill>
        <p:spPr>
          <a:xfrm>
            <a:off x="891754" y="1820036"/>
            <a:ext cx="3492500" cy="698500"/>
          </a:xfrm>
          <a:prstGeom prst="rect">
            <a:avLst/>
          </a:prstGeom>
        </p:spPr>
      </p:pic>
      <p:pic>
        <p:nvPicPr>
          <p:cNvPr id="6" name="Picture 5">
            <a:extLst>
              <a:ext uri="{FF2B5EF4-FFF2-40B4-BE49-F238E27FC236}">
                <a16:creationId xmlns:a16="http://schemas.microsoft.com/office/drawing/2014/main" id="{0C6BD4DD-4BCE-8C4A-B15B-D8C3E489E3A2}"/>
              </a:ext>
            </a:extLst>
          </p:cNvPr>
          <p:cNvPicPr>
            <a:picLocks noChangeAspect="1"/>
          </p:cNvPicPr>
          <p:nvPr/>
        </p:nvPicPr>
        <p:blipFill>
          <a:blip r:embed="rId5"/>
          <a:stretch>
            <a:fillRect/>
          </a:stretch>
        </p:blipFill>
        <p:spPr>
          <a:xfrm>
            <a:off x="3204278" y="2651494"/>
            <a:ext cx="2747468" cy="507225"/>
          </a:xfrm>
          <a:prstGeom prst="rect">
            <a:avLst/>
          </a:prstGeom>
        </p:spPr>
      </p:pic>
      <p:pic>
        <p:nvPicPr>
          <p:cNvPr id="7" name="Picture 6">
            <a:extLst>
              <a:ext uri="{FF2B5EF4-FFF2-40B4-BE49-F238E27FC236}">
                <a16:creationId xmlns:a16="http://schemas.microsoft.com/office/drawing/2014/main" id="{8FDE5B0C-08F0-9040-BEF3-AFF78898B459}"/>
              </a:ext>
            </a:extLst>
          </p:cNvPr>
          <p:cNvPicPr>
            <a:picLocks noChangeAspect="1"/>
          </p:cNvPicPr>
          <p:nvPr/>
        </p:nvPicPr>
        <p:blipFill>
          <a:blip r:embed="rId6"/>
          <a:stretch>
            <a:fillRect/>
          </a:stretch>
        </p:blipFill>
        <p:spPr>
          <a:xfrm>
            <a:off x="971774" y="3140052"/>
            <a:ext cx="2586491" cy="1066187"/>
          </a:xfrm>
          <a:prstGeom prst="rect">
            <a:avLst/>
          </a:prstGeom>
        </p:spPr>
      </p:pic>
      <p:pic>
        <p:nvPicPr>
          <p:cNvPr id="8" name="Picture 7">
            <a:extLst>
              <a:ext uri="{FF2B5EF4-FFF2-40B4-BE49-F238E27FC236}">
                <a16:creationId xmlns:a16="http://schemas.microsoft.com/office/drawing/2014/main" id="{8B19DF99-52C2-7640-8D76-92411905E111}"/>
              </a:ext>
            </a:extLst>
          </p:cNvPr>
          <p:cNvPicPr>
            <a:picLocks noChangeAspect="1"/>
          </p:cNvPicPr>
          <p:nvPr/>
        </p:nvPicPr>
        <p:blipFill>
          <a:blip r:embed="rId7"/>
          <a:stretch>
            <a:fillRect/>
          </a:stretch>
        </p:blipFill>
        <p:spPr>
          <a:xfrm>
            <a:off x="971774" y="4401288"/>
            <a:ext cx="2714192" cy="1266623"/>
          </a:xfrm>
          <a:prstGeom prst="rect">
            <a:avLst/>
          </a:prstGeom>
        </p:spPr>
      </p:pic>
      <p:sp>
        <p:nvSpPr>
          <p:cNvPr id="9" name="TextBox 8">
            <a:extLst>
              <a:ext uri="{FF2B5EF4-FFF2-40B4-BE49-F238E27FC236}">
                <a16:creationId xmlns:a16="http://schemas.microsoft.com/office/drawing/2014/main" id="{8F94F025-EE65-9B44-8332-05B5B6391821}"/>
              </a:ext>
            </a:extLst>
          </p:cNvPr>
          <p:cNvSpPr txBox="1"/>
          <p:nvPr/>
        </p:nvSpPr>
        <p:spPr>
          <a:xfrm>
            <a:off x="6169119" y="1295401"/>
            <a:ext cx="2747469" cy="230832"/>
          </a:xfrm>
          <a:prstGeom prst="rect">
            <a:avLst/>
          </a:prstGeom>
          <a:noFill/>
        </p:spPr>
        <p:txBody>
          <a:bodyPr wrap="square" rtlCol="0">
            <a:spAutoFit/>
          </a:bodyPr>
          <a:lstStyle/>
          <a:p>
            <a:r>
              <a:rPr lang="en-US" sz="900" dirty="0"/>
              <a:t>eq. (7.7) Pols notes</a:t>
            </a:r>
            <a:endParaRPr lang="en-NL" sz="900" dirty="0"/>
          </a:p>
        </p:txBody>
      </p:sp>
      <p:sp>
        <p:nvSpPr>
          <p:cNvPr id="11" name="TextBox 10">
            <a:extLst>
              <a:ext uri="{FF2B5EF4-FFF2-40B4-BE49-F238E27FC236}">
                <a16:creationId xmlns:a16="http://schemas.microsoft.com/office/drawing/2014/main" id="{4D2AAFA4-FC37-574A-803C-DCAB881704A8}"/>
              </a:ext>
            </a:extLst>
          </p:cNvPr>
          <p:cNvSpPr txBox="1"/>
          <p:nvPr/>
        </p:nvSpPr>
        <p:spPr>
          <a:xfrm>
            <a:off x="6459637" y="2704450"/>
            <a:ext cx="2747469" cy="230832"/>
          </a:xfrm>
          <a:prstGeom prst="rect">
            <a:avLst/>
          </a:prstGeom>
          <a:noFill/>
        </p:spPr>
        <p:txBody>
          <a:bodyPr wrap="square" rtlCol="0">
            <a:spAutoFit/>
          </a:bodyPr>
          <a:lstStyle/>
          <a:p>
            <a:r>
              <a:rPr lang="en-US" sz="900" dirty="0"/>
              <a:t>section 7.2.1 Pols notes</a:t>
            </a:r>
            <a:endParaRPr lang="en-NL" sz="900" dirty="0"/>
          </a:p>
        </p:txBody>
      </p:sp>
      <p:sp>
        <p:nvSpPr>
          <p:cNvPr id="12" name="TextBox 11">
            <a:extLst>
              <a:ext uri="{FF2B5EF4-FFF2-40B4-BE49-F238E27FC236}">
                <a16:creationId xmlns:a16="http://schemas.microsoft.com/office/drawing/2014/main" id="{B2F9DBF7-5A70-C64F-AF27-40F4CEB8B940}"/>
              </a:ext>
            </a:extLst>
          </p:cNvPr>
          <p:cNvSpPr txBox="1"/>
          <p:nvPr/>
        </p:nvSpPr>
        <p:spPr>
          <a:xfrm>
            <a:off x="6396531" y="2053870"/>
            <a:ext cx="2747469" cy="230832"/>
          </a:xfrm>
          <a:prstGeom prst="rect">
            <a:avLst/>
          </a:prstGeom>
          <a:noFill/>
        </p:spPr>
        <p:txBody>
          <a:bodyPr wrap="square" rtlCol="0">
            <a:spAutoFit/>
          </a:bodyPr>
          <a:lstStyle/>
          <a:p>
            <a:r>
              <a:rPr lang="en-US" sz="900" dirty="0"/>
              <a:t>eq. (7.8) Pols notes</a:t>
            </a:r>
            <a:endParaRPr lang="en-NL" sz="900" dirty="0"/>
          </a:p>
        </p:txBody>
      </p:sp>
      <p:pic>
        <p:nvPicPr>
          <p:cNvPr id="10" name="Picture 9" descr="eso_binaries_image.jpg">
            <a:extLst>
              <a:ext uri="{FF2B5EF4-FFF2-40B4-BE49-F238E27FC236}">
                <a16:creationId xmlns:a16="http://schemas.microsoft.com/office/drawing/2014/main" id="{10B5F452-67D8-C9CA-B6B3-F7701BEEEB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1156" y="4297063"/>
            <a:ext cx="3105746" cy="2297467"/>
          </a:xfrm>
          <a:prstGeom prst="rect">
            <a:avLst/>
          </a:prstGeom>
          <a:blipFill rotWithShape="1">
            <a:blip r:embed="rId9">
              <a:alphaModFix amt="38000"/>
              <a:extLst>
                <a:ext uri="{28A0092B-C50C-407E-A947-70E740481C1C}">
                  <a14:useLocalDpi xmlns:a14="http://schemas.microsoft.com/office/drawing/2010/main" val="0"/>
                </a:ext>
              </a:extLst>
            </a:blip>
            <a:stretch>
              <a:fillRect/>
            </a:stretch>
          </a:blipFill>
          <a:effectLst/>
        </p:spPr>
      </p:pic>
    </p:spTree>
    <p:extLst>
      <p:ext uri="{BB962C8B-B14F-4D97-AF65-F5344CB8AC3E}">
        <p14:creationId xmlns:p14="http://schemas.microsoft.com/office/powerpoint/2010/main" val="2335528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2846-DA2A-DF41-9268-89F13DDAB7C7}"/>
              </a:ext>
            </a:extLst>
          </p:cNvPr>
          <p:cNvSpPr>
            <a:spLocks noGrp="1"/>
          </p:cNvSpPr>
          <p:nvPr>
            <p:ph type="title"/>
          </p:nvPr>
        </p:nvSpPr>
        <p:spPr>
          <a:xfrm>
            <a:off x="549275" y="263245"/>
            <a:ext cx="8042276" cy="1336956"/>
          </a:xfrm>
        </p:spPr>
        <p:txBody>
          <a:bodyPr/>
          <a:lstStyle/>
          <a:p>
            <a:r>
              <a:rPr lang="en-NL" dirty="0"/>
              <a:t>Observations of </a:t>
            </a:r>
            <a:br>
              <a:rPr lang="en-NL" dirty="0"/>
            </a:br>
            <a:r>
              <a:rPr lang="en-NL" dirty="0"/>
              <a:t>stellar binaries</a:t>
            </a:r>
          </a:p>
        </p:txBody>
      </p:sp>
      <p:sp>
        <p:nvSpPr>
          <p:cNvPr id="3" name="Content Placeholder 2">
            <a:extLst>
              <a:ext uri="{FF2B5EF4-FFF2-40B4-BE49-F238E27FC236}">
                <a16:creationId xmlns:a16="http://schemas.microsoft.com/office/drawing/2014/main" id="{CD8E238A-D9A5-9E4B-BDF6-53523E8E189B}"/>
              </a:ext>
            </a:extLst>
          </p:cNvPr>
          <p:cNvSpPr>
            <a:spLocks noGrp="1"/>
          </p:cNvSpPr>
          <p:nvPr>
            <p:ph idx="1"/>
          </p:nvPr>
        </p:nvSpPr>
        <p:spPr/>
        <p:txBody>
          <a:bodyPr/>
          <a:lstStyle/>
          <a:p>
            <a:endParaRPr lang="en-NL" dirty="0"/>
          </a:p>
          <a:p>
            <a:r>
              <a:rPr lang="en-NL" dirty="0"/>
              <a:t>Visual / astrometric </a:t>
            </a:r>
            <a:br>
              <a:rPr lang="en-NL" dirty="0"/>
            </a:br>
            <a:r>
              <a:rPr lang="en-NL" dirty="0"/>
              <a:t>(resolved so probably wide binaries)</a:t>
            </a:r>
          </a:p>
          <a:p>
            <a:r>
              <a:rPr lang="en-GB" dirty="0"/>
              <a:t>S</a:t>
            </a:r>
            <a:r>
              <a:rPr lang="en-NL" dirty="0"/>
              <a:t>pectroscopic binaries (SB1 or SB2)</a:t>
            </a:r>
          </a:p>
          <a:p>
            <a:r>
              <a:rPr lang="en-NL" dirty="0"/>
              <a:t>Eclipsing binaries</a:t>
            </a:r>
          </a:p>
          <a:p>
            <a:endParaRPr lang="en-NL" dirty="0"/>
          </a:p>
        </p:txBody>
      </p:sp>
    </p:spTree>
    <p:extLst>
      <p:ext uri="{BB962C8B-B14F-4D97-AF65-F5344CB8AC3E}">
        <p14:creationId xmlns:p14="http://schemas.microsoft.com/office/powerpoint/2010/main" val="1924950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E901-ADE3-534E-883B-E15A94A018CB}"/>
              </a:ext>
            </a:extLst>
          </p:cNvPr>
          <p:cNvSpPr>
            <a:spLocks noGrp="1"/>
          </p:cNvSpPr>
          <p:nvPr>
            <p:ph type="title"/>
          </p:nvPr>
        </p:nvSpPr>
        <p:spPr>
          <a:xfrm>
            <a:off x="549275" y="107576"/>
            <a:ext cx="8042276" cy="661167"/>
          </a:xfrm>
        </p:spPr>
        <p:txBody>
          <a:bodyPr/>
          <a:lstStyle/>
          <a:p>
            <a:r>
              <a:rPr lang="en-US" sz="3800" dirty="0"/>
              <a:t>Orbital evolution during stable MT</a:t>
            </a:r>
            <a:endParaRPr lang="en-NL" sz="3800" dirty="0"/>
          </a:p>
        </p:txBody>
      </p:sp>
      <p:sp>
        <p:nvSpPr>
          <p:cNvPr id="3" name="Content Placeholder 2">
            <a:extLst>
              <a:ext uri="{FF2B5EF4-FFF2-40B4-BE49-F238E27FC236}">
                <a16:creationId xmlns:a16="http://schemas.microsoft.com/office/drawing/2014/main" id="{6FEED837-3626-6C41-AD5F-929A1F6C8328}"/>
              </a:ext>
            </a:extLst>
          </p:cNvPr>
          <p:cNvSpPr>
            <a:spLocks noGrp="1"/>
          </p:cNvSpPr>
          <p:nvPr>
            <p:ph idx="1"/>
          </p:nvPr>
        </p:nvSpPr>
        <p:spPr>
          <a:xfrm>
            <a:off x="549275" y="902705"/>
            <a:ext cx="8042276" cy="3230745"/>
          </a:xfrm>
        </p:spPr>
        <p:txBody>
          <a:bodyPr>
            <a:normAutofit fontScale="92500" lnSpcReduction="10000"/>
          </a:bodyPr>
          <a:lstStyle/>
          <a:p>
            <a:pPr marL="0" indent="0">
              <a:buNone/>
            </a:pPr>
            <a:r>
              <a:rPr lang="en-NL" dirty="0"/>
              <a:t>Non-conservative MT:</a:t>
            </a:r>
          </a:p>
          <a:p>
            <a:pPr marL="0" indent="0">
              <a:buNone/>
            </a:pPr>
            <a:endParaRPr lang="en-NL" dirty="0"/>
          </a:p>
          <a:p>
            <a:pPr marL="0" indent="0">
              <a:buNone/>
            </a:pPr>
            <a:endParaRPr lang="en-NL" dirty="0"/>
          </a:p>
          <a:p>
            <a:pPr marL="0" indent="0">
              <a:buNone/>
            </a:pPr>
            <a:endParaRPr lang="en-NL" dirty="0"/>
          </a:p>
          <a:p>
            <a:pPr marL="0" indent="0">
              <a:buNone/>
            </a:pPr>
            <a:r>
              <a:rPr lang="en-NL" dirty="0"/>
              <a:t> </a:t>
            </a:r>
          </a:p>
          <a:p>
            <a:pPr marL="0" indent="0">
              <a:buNone/>
            </a:pPr>
            <a:r>
              <a:rPr lang="en-NL" dirty="0"/>
              <a:t>e.g. Isotropic re-emission</a:t>
            </a:r>
          </a:p>
        </p:txBody>
      </p:sp>
      <p:sp>
        <p:nvSpPr>
          <p:cNvPr id="11" name="TextBox 10">
            <a:extLst>
              <a:ext uri="{FF2B5EF4-FFF2-40B4-BE49-F238E27FC236}">
                <a16:creationId xmlns:a16="http://schemas.microsoft.com/office/drawing/2014/main" id="{4D2AAFA4-FC37-574A-803C-DCAB881704A8}"/>
              </a:ext>
            </a:extLst>
          </p:cNvPr>
          <p:cNvSpPr txBox="1"/>
          <p:nvPr/>
        </p:nvSpPr>
        <p:spPr>
          <a:xfrm>
            <a:off x="7770265" y="704043"/>
            <a:ext cx="2747469" cy="230832"/>
          </a:xfrm>
          <a:prstGeom prst="rect">
            <a:avLst/>
          </a:prstGeom>
          <a:noFill/>
        </p:spPr>
        <p:txBody>
          <a:bodyPr wrap="square" rtlCol="0">
            <a:spAutoFit/>
          </a:bodyPr>
          <a:lstStyle/>
          <a:p>
            <a:r>
              <a:rPr lang="en-US" sz="900" dirty="0"/>
              <a:t>section 7.2.2 Pols notes</a:t>
            </a:r>
            <a:endParaRPr lang="en-NL" sz="900" dirty="0"/>
          </a:p>
        </p:txBody>
      </p:sp>
      <p:pic>
        <p:nvPicPr>
          <p:cNvPr id="13" name="Picture 12">
            <a:extLst>
              <a:ext uri="{FF2B5EF4-FFF2-40B4-BE49-F238E27FC236}">
                <a16:creationId xmlns:a16="http://schemas.microsoft.com/office/drawing/2014/main" id="{9454C4C7-7740-3B43-89D9-0E3BBF7CB4FB}"/>
              </a:ext>
            </a:extLst>
          </p:cNvPr>
          <p:cNvPicPr>
            <a:picLocks noChangeAspect="1"/>
          </p:cNvPicPr>
          <p:nvPr/>
        </p:nvPicPr>
        <p:blipFill>
          <a:blip r:embed="rId3"/>
          <a:stretch>
            <a:fillRect/>
          </a:stretch>
        </p:blipFill>
        <p:spPr>
          <a:xfrm>
            <a:off x="3828669" y="902705"/>
            <a:ext cx="1560621" cy="477133"/>
          </a:xfrm>
          <a:prstGeom prst="rect">
            <a:avLst/>
          </a:prstGeom>
        </p:spPr>
      </p:pic>
      <p:pic>
        <p:nvPicPr>
          <p:cNvPr id="14" name="Picture 13">
            <a:extLst>
              <a:ext uri="{FF2B5EF4-FFF2-40B4-BE49-F238E27FC236}">
                <a16:creationId xmlns:a16="http://schemas.microsoft.com/office/drawing/2014/main" id="{A7687FB2-B5AC-8846-B84D-729EB08F7679}"/>
              </a:ext>
            </a:extLst>
          </p:cNvPr>
          <p:cNvPicPr>
            <a:picLocks noChangeAspect="1"/>
          </p:cNvPicPr>
          <p:nvPr/>
        </p:nvPicPr>
        <p:blipFill>
          <a:blip r:embed="rId4"/>
          <a:stretch>
            <a:fillRect/>
          </a:stretch>
        </p:blipFill>
        <p:spPr>
          <a:xfrm>
            <a:off x="5474997" y="1641578"/>
            <a:ext cx="2067151" cy="724257"/>
          </a:xfrm>
          <a:prstGeom prst="rect">
            <a:avLst/>
          </a:prstGeom>
        </p:spPr>
      </p:pic>
      <p:pic>
        <p:nvPicPr>
          <p:cNvPr id="15" name="Picture 14">
            <a:extLst>
              <a:ext uri="{FF2B5EF4-FFF2-40B4-BE49-F238E27FC236}">
                <a16:creationId xmlns:a16="http://schemas.microsoft.com/office/drawing/2014/main" id="{6DD29073-994C-4446-8E02-AA3568D560A2}"/>
              </a:ext>
            </a:extLst>
          </p:cNvPr>
          <p:cNvPicPr>
            <a:picLocks noChangeAspect="1"/>
          </p:cNvPicPr>
          <p:nvPr/>
        </p:nvPicPr>
        <p:blipFill>
          <a:blip r:embed="rId5"/>
          <a:stretch>
            <a:fillRect/>
          </a:stretch>
        </p:blipFill>
        <p:spPr>
          <a:xfrm>
            <a:off x="920496" y="2814589"/>
            <a:ext cx="4925722" cy="775113"/>
          </a:xfrm>
          <a:prstGeom prst="rect">
            <a:avLst/>
          </a:prstGeom>
        </p:spPr>
      </p:pic>
      <p:pic>
        <p:nvPicPr>
          <p:cNvPr id="10" name="Picture 9">
            <a:extLst>
              <a:ext uri="{FF2B5EF4-FFF2-40B4-BE49-F238E27FC236}">
                <a16:creationId xmlns:a16="http://schemas.microsoft.com/office/drawing/2014/main" id="{07FE4796-4EBD-A24F-AE6A-041ED8BBA2E4}"/>
              </a:ext>
            </a:extLst>
          </p:cNvPr>
          <p:cNvPicPr>
            <a:picLocks noChangeAspect="1"/>
          </p:cNvPicPr>
          <p:nvPr/>
        </p:nvPicPr>
        <p:blipFill>
          <a:blip r:embed="rId6"/>
          <a:stretch>
            <a:fillRect/>
          </a:stretch>
        </p:blipFill>
        <p:spPr>
          <a:xfrm>
            <a:off x="5733288" y="895649"/>
            <a:ext cx="2304530" cy="475253"/>
          </a:xfrm>
          <a:prstGeom prst="rect">
            <a:avLst/>
          </a:prstGeom>
        </p:spPr>
      </p:pic>
      <p:pic>
        <p:nvPicPr>
          <p:cNvPr id="16" name="Picture 15">
            <a:extLst>
              <a:ext uri="{FF2B5EF4-FFF2-40B4-BE49-F238E27FC236}">
                <a16:creationId xmlns:a16="http://schemas.microsoft.com/office/drawing/2014/main" id="{BB41F658-CBC1-2548-9590-B15535C681FD}"/>
              </a:ext>
            </a:extLst>
          </p:cNvPr>
          <p:cNvPicPr>
            <a:picLocks noChangeAspect="1"/>
          </p:cNvPicPr>
          <p:nvPr/>
        </p:nvPicPr>
        <p:blipFill>
          <a:blip r:embed="rId7"/>
          <a:stretch>
            <a:fillRect/>
          </a:stretch>
        </p:blipFill>
        <p:spPr>
          <a:xfrm>
            <a:off x="920496" y="1762031"/>
            <a:ext cx="2908173" cy="648867"/>
          </a:xfrm>
          <a:prstGeom prst="rect">
            <a:avLst/>
          </a:prstGeom>
        </p:spPr>
      </p:pic>
      <p:pic>
        <p:nvPicPr>
          <p:cNvPr id="17" name="Picture 16">
            <a:extLst>
              <a:ext uri="{FF2B5EF4-FFF2-40B4-BE49-F238E27FC236}">
                <a16:creationId xmlns:a16="http://schemas.microsoft.com/office/drawing/2014/main" id="{B83A4382-F57B-AC48-B987-B84633A10E17}"/>
              </a:ext>
            </a:extLst>
          </p:cNvPr>
          <p:cNvPicPr>
            <a:picLocks noChangeAspect="1"/>
          </p:cNvPicPr>
          <p:nvPr/>
        </p:nvPicPr>
        <p:blipFill>
          <a:blip r:embed="rId8"/>
          <a:stretch>
            <a:fillRect/>
          </a:stretch>
        </p:blipFill>
        <p:spPr>
          <a:xfrm>
            <a:off x="549275" y="4839399"/>
            <a:ext cx="3763259" cy="1940858"/>
          </a:xfrm>
          <a:prstGeom prst="rect">
            <a:avLst/>
          </a:prstGeom>
        </p:spPr>
      </p:pic>
      <p:pic>
        <p:nvPicPr>
          <p:cNvPr id="19" name="Picture 18">
            <a:extLst>
              <a:ext uri="{FF2B5EF4-FFF2-40B4-BE49-F238E27FC236}">
                <a16:creationId xmlns:a16="http://schemas.microsoft.com/office/drawing/2014/main" id="{DF208693-E650-264B-A678-5D5203DE98A1}"/>
              </a:ext>
            </a:extLst>
          </p:cNvPr>
          <p:cNvPicPr>
            <a:picLocks noChangeAspect="1"/>
          </p:cNvPicPr>
          <p:nvPr/>
        </p:nvPicPr>
        <p:blipFill>
          <a:blip r:embed="rId9"/>
          <a:stretch>
            <a:fillRect/>
          </a:stretch>
        </p:blipFill>
        <p:spPr>
          <a:xfrm>
            <a:off x="691136" y="4133450"/>
            <a:ext cx="1500632" cy="475552"/>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7207794-DD4B-394E-BB8E-00D28891A91D}"/>
                  </a:ext>
                </a:extLst>
              </p:cNvPr>
              <p:cNvSpPr txBox="1"/>
              <p:nvPr/>
            </p:nvSpPr>
            <p:spPr>
              <a:xfrm>
                <a:off x="2191768" y="3938299"/>
                <a:ext cx="6369554" cy="67884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NL" i="1" smtClean="0">
                              <a:latin typeface="Cambria Math" panose="02040503050406030204" pitchFamily="18" charset="0"/>
                            </a:rPr>
                          </m:ctrlPr>
                        </m:sSupPr>
                        <m:e>
                          <m:r>
                            <a:rPr lang="el-GR" b="0" i="1" smtClean="0">
                              <a:latin typeface="Cambria Math" panose="02040503050406030204" pitchFamily="18" charset="0"/>
                            </a:rPr>
                            <m:t>= </m:t>
                          </m:r>
                          <m:d>
                            <m:dPr>
                              <m:ctrlPr>
                                <a:rPr lang="en-NL" i="1">
                                  <a:latin typeface="Cambria Math" panose="02040503050406030204" pitchFamily="18" charset="0"/>
                                </a:rPr>
                              </m:ctrlPr>
                            </m:dPr>
                            <m:e>
                              <m:f>
                                <m:fPr>
                                  <m:ctrlPr>
                                    <a:rPr lang="en-NL" i="1">
                                      <a:latin typeface="Cambria Math" panose="02040503050406030204" pitchFamily="18" charset="0"/>
                                    </a:rPr>
                                  </m:ctrlPr>
                                </m:fPr>
                                <m:num>
                                  <m:r>
                                    <a:rPr lang="en-US" i="1">
                                      <a:latin typeface="Cambria Math" panose="02040503050406030204" pitchFamily="18" charset="0"/>
                                    </a:rPr>
                                    <m:t>𝑀</m:t>
                                  </m:r>
                                  <m:r>
                                    <a:rPr lang="en-US" i="1" baseline="-25000">
                                      <a:latin typeface="Cambria Math" panose="02040503050406030204" pitchFamily="18" charset="0"/>
                                    </a:rPr>
                                    <m:t>𝑑</m:t>
                                  </m:r>
                                </m:num>
                                <m:den>
                                  <m:r>
                                    <a:rPr lang="en-US" i="1">
                                      <a:latin typeface="Cambria Math" panose="02040503050406030204" pitchFamily="18" charset="0"/>
                                    </a:rPr>
                                    <m:t>𝑀</m:t>
                                  </m:r>
                                  <m:r>
                                    <a:rPr lang="en-US" i="1" baseline="-25000">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𝑀𝑑</m:t>
                                  </m:r>
                                </m:den>
                              </m:f>
                              <m:r>
                                <a:rPr lang="en-US" i="1">
                                  <a:latin typeface="Cambria Math" panose="02040503050406030204" pitchFamily="18" charset="0"/>
                                </a:rPr>
                                <m:t>𝑎</m:t>
                              </m:r>
                            </m:e>
                          </m:d>
                        </m:e>
                        <m:sup>
                          <m:r>
                            <a:rPr lang="el-GR" b="0" i="1" smtClean="0">
                              <a:latin typeface="Cambria Math" panose="02040503050406030204" pitchFamily="18" charset="0"/>
                            </a:rPr>
                            <m:t>2</m:t>
                          </m:r>
                        </m:sup>
                      </m:sSup>
                      <m:r>
                        <a:rPr lang="el-GR" b="0" i="1" smtClean="0">
                          <a:latin typeface="Cambria Math" panose="02040503050406030204" pitchFamily="18" charset="0"/>
                        </a:rPr>
                        <m:t>𝜔</m:t>
                      </m:r>
                      <m:r>
                        <a:rPr lang="el-GR" b="0" i="0" smtClean="0">
                          <a:latin typeface="Cambria Math" panose="02040503050406030204" pitchFamily="18" charset="0"/>
                        </a:rPr>
                        <m:t>=</m:t>
                      </m:r>
                      <m:sSup>
                        <m:sSupPr>
                          <m:ctrlPr>
                            <a:rPr lang="en-NL" i="1">
                              <a:latin typeface="Cambria Math" panose="02040503050406030204" pitchFamily="18" charset="0"/>
                            </a:rPr>
                          </m:ctrlPr>
                        </m:sSupPr>
                        <m:e>
                          <m:r>
                            <a:rPr lang="el-GR" i="1">
                              <a:latin typeface="Cambria Math" panose="02040503050406030204" pitchFamily="18" charset="0"/>
                            </a:rPr>
                            <m:t> </m:t>
                          </m:r>
                          <m:d>
                            <m:dPr>
                              <m:ctrlPr>
                                <a:rPr lang="en-NL" i="1">
                                  <a:latin typeface="Cambria Math" panose="02040503050406030204" pitchFamily="18" charset="0"/>
                                </a:rPr>
                              </m:ctrlPr>
                            </m:dPr>
                            <m:e>
                              <m:f>
                                <m:fPr>
                                  <m:ctrlPr>
                                    <a:rPr lang="en-NL" i="1">
                                      <a:latin typeface="Cambria Math" panose="02040503050406030204" pitchFamily="18" charset="0"/>
                                    </a:rPr>
                                  </m:ctrlPr>
                                </m:fPr>
                                <m:num>
                                  <m:r>
                                    <a:rPr lang="en-US" i="1">
                                      <a:latin typeface="Cambria Math" panose="02040503050406030204" pitchFamily="18" charset="0"/>
                                    </a:rPr>
                                    <m:t>𝑀</m:t>
                                  </m:r>
                                  <m:r>
                                    <a:rPr lang="en-US" i="1" baseline="-25000">
                                      <a:latin typeface="Cambria Math" panose="02040503050406030204" pitchFamily="18" charset="0"/>
                                    </a:rPr>
                                    <m:t>𝑑</m:t>
                                  </m:r>
                                </m:num>
                                <m:den>
                                  <m:r>
                                    <a:rPr lang="en-US" i="1">
                                      <a:latin typeface="Cambria Math" panose="02040503050406030204" pitchFamily="18" charset="0"/>
                                    </a:rPr>
                                    <m:t>𝑀</m:t>
                                  </m:r>
                                  <m:r>
                                    <a:rPr lang="en-US" i="1" baseline="-25000">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𝑀𝑑</m:t>
                                  </m:r>
                                </m:den>
                              </m:f>
                              <m:r>
                                <a:rPr lang="en-US" i="1">
                                  <a:latin typeface="Cambria Math" panose="02040503050406030204" pitchFamily="18" charset="0"/>
                                </a:rPr>
                                <m:t>𝑎</m:t>
                              </m:r>
                            </m:e>
                          </m:d>
                        </m:e>
                        <m:sup>
                          <m:r>
                            <a:rPr lang="el-GR" i="1">
                              <a:latin typeface="Cambria Math" panose="02040503050406030204" pitchFamily="18" charset="0"/>
                            </a:rPr>
                            <m:t>2</m:t>
                          </m:r>
                        </m:sup>
                      </m:sSup>
                      <m:rad>
                        <m:radPr>
                          <m:degHide m:val="on"/>
                          <m:ctrlPr>
                            <a:rPr lang="el-GR" i="1" smtClean="0">
                              <a:latin typeface="Cambria Math" panose="02040503050406030204" pitchFamily="18" charset="0"/>
                            </a:rPr>
                          </m:ctrlPr>
                        </m:radPr>
                        <m:deg/>
                        <m:e>
                          <m:r>
                            <a:rPr lang="en-US" b="0" i="1" smtClean="0">
                              <a:latin typeface="Cambria Math" panose="02040503050406030204" pitchFamily="18" charset="0"/>
                            </a:rPr>
                            <m:t>𝐺</m:t>
                          </m:r>
                          <m:r>
                            <a:rPr lang="en-US" b="0" i="1" smtClean="0">
                              <a:latin typeface="Cambria Math" panose="02040503050406030204" pitchFamily="18" charset="0"/>
                            </a:rPr>
                            <m:t>(</m:t>
                          </m:r>
                          <m:r>
                            <a:rPr lang="en-US" i="1">
                              <a:latin typeface="Cambria Math" panose="02040503050406030204" pitchFamily="18" charset="0"/>
                            </a:rPr>
                            <m:t>𝑀</m:t>
                          </m:r>
                          <m:r>
                            <a:rPr lang="en-US" i="1" baseline="-25000">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𝑀𝑑</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baseline="30000" smtClean="0">
                              <a:latin typeface="Cambria Math" panose="02040503050406030204" pitchFamily="18" charset="0"/>
                            </a:rPr>
                            <m:t>3</m:t>
                          </m:r>
                        </m:e>
                      </m:rad>
                    </m:oMath>
                  </m:oMathPara>
                </a14:m>
                <a:endParaRPr lang="en-NL" dirty="0"/>
              </a:p>
            </p:txBody>
          </p:sp>
        </mc:Choice>
        <mc:Fallback xmlns="">
          <p:sp>
            <p:nvSpPr>
              <p:cNvPr id="22" name="TextBox 21">
                <a:extLst>
                  <a:ext uri="{FF2B5EF4-FFF2-40B4-BE49-F238E27FC236}">
                    <a16:creationId xmlns:a16="http://schemas.microsoft.com/office/drawing/2014/main" id="{77207794-DD4B-394E-BB8E-00D28891A91D}"/>
                  </a:ext>
                </a:extLst>
              </p:cNvPr>
              <p:cNvSpPr txBox="1">
                <a:spLocks noRot="1" noChangeAspect="1" noMove="1" noResize="1" noEditPoints="1" noAdjustHandles="1" noChangeArrowheads="1" noChangeShapeType="1" noTextEdit="1"/>
              </p:cNvSpPr>
              <p:nvPr/>
            </p:nvSpPr>
            <p:spPr>
              <a:xfrm>
                <a:off x="2191768" y="3938299"/>
                <a:ext cx="6369554" cy="678840"/>
              </a:xfrm>
              <a:prstGeom prst="rect">
                <a:avLst/>
              </a:prstGeom>
              <a:blipFill>
                <a:blip r:embed="rId11"/>
                <a:stretch>
                  <a:fillRect b="-3704"/>
                </a:stretch>
              </a:blipFill>
            </p:spPr>
            <p:txBody>
              <a:bodyPr/>
              <a:lstStyle/>
              <a:p>
                <a:r>
                  <a:rPr lang="en-NL">
                    <a:noFill/>
                  </a:rPr>
                  <a:t> </a:t>
                </a:r>
              </a:p>
            </p:txBody>
          </p:sp>
        </mc:Fallback>
      </mc:AlternateContent>
      <p:sp>
        <p:nvSpPr>
          <p:cNvPr id="4" name="TextBox 3">
            <a:extLst>
              <a:ext uri="{FF2B5EF4-FFF2-40B4-BE49-F238E27FC236}">
                <a16:creationId xmlns:a16="http://schemas.microsoft.com/office/drawing/2014/main" id="{1C4140C3-011C-ED70-00BC-7B2F4BBCF964}"/>
              </a:ext>
            </a:extLst>
          </p:cNvPr>
          <p:cNvSpPr txBox="1"/>
          <p:nvPr/>
        </p:nvSpPr>
        <p:spPr>
          <a:xfrm>
            <a:off x="4661898" y="5452212"/>
            <a:ext cx="4447309" cy="1631216"/>
          </a:xfrm>
          <a:prstGeom prst="rect">
            <a:avLst/>
          </a:prstGeom>
          <a:solidFill>
            <a:schemeClr val="bg1"/>
          </a:solidFill>
        </p:spPr>
        <p:txBody>
          <a:bodyPr wrap="square" rtlCol="0">
            <a:spAutoFit/>
          </a:bodyPr>
          <a:lstStyle/>
          <a:p>
            <a:pPr algn="ctr"/>
            <a:r>
              <a:rPr lang="en-US" sz="1800" b="1" dirty="0">
                <a:solidFill>
                  <a:srgbClr val="FF0000"/>
                </a:solidFill>
              </a:rPr>
              <a:t># Exercise 3</a:t>
            </a:r>
          </a:p>
          <a:p>
            <a:pPr marL="342900" indent="-342900" algn="ctr">
              <a:buAutoNum type="alphaLcParenR"/>
            </a:pPr>
            <a:r>
              <a:rPr lang="en-US" sz="1800" b="1" dirty="0">
                <a:solidFill>
                  <a:srgbClr val="FF0000"/>
                </a:solidFill>
              </a:rPr>
              <a:t>derive </a:t>
            </a:r>
            <a:r>
              <a:rPr lang="el-GR" sz="1800" b="1" dirty="0">
                <a:solidFill>
                  <a:srgbClr val="FF0000"/>
                </a:solidFill>
              </a:rPr>
              <a:t>γ </a:t>
            </a:r>
            <a:r>
              <a:rPr lang="en-US" sz="1800" b="1" dirty="0">
                <a:solidFill>
                  <a:srgbClr val="FF0000"/>
                </a:solidFill>
              </a:rPr>
              <a:t>for isotropic re-emission</a:t>
            </a:r>
          </a:p>
          <a:p>
            <a:pPr marL="342900" indent="-342900" algn="ctr">
              <a:buAutoNum type="alphaLcParenR"/>
            </a:pPr>
            <a:r>
              <a:rPr lang="en-US" sz="1800" b="1" dirty="0">
                <a:solidFill>
                  <a:srgbClr val="FF0000"/>
                </a:solidFill>
              </a:rPr>
              <a:t>derive </a:t>
            </a:r>
            <a:r>
              <a:rPr lang="el-GR" sz="1800" b="1" dirty="0">
                <a:solidFill>
                  <a:srgbClr val="FF0000"/>
                </a:solidFill>
              </a:rPr>
              <a:t>γ </a:t>
            </a:r>
            <a:r>
              <a:rPr lang="en-US" sz="1800" b="1" dirty="0">
                <a:solidFill>
                  <a:srgbClr val="FF0000"/>
                </a:solidFill>
              </a:rPr>
              <a:t>for “fast wind / Jeans mode” </a:t>
            </a:r>
            <a:r>
              <a:rPr lang="en-US" sz="1400" b="1" dirty="0">
                <a:solidFill>
                  <a:srgbClr val="FF0000"/>
                </a:solidFill>
              </a:rPr>
              <a:t>(mass lost with the orbital angular momentum of the donor)</a:t>
            </a:r>
            <a:br>
              <a:rPr lang="en-US" sz="1400" b="1" dirty="0">
                <a:solidFill>
                  <a:srgbClr val="FF0000"/>
                </a:solidFill>
              </a:rPr>
            </a:br>
            <a:endParaRPr lang="en-US" sz="1400" b="1" dirty="0">
              <a:solidFill>
                <a:srgbClr val="FF0000"/>
              </a:solidFill>
            </a:endParaRPr>
          </a:p>
        </p:txBody>
      </p:sp>
      <p:pic>
        <p:nvPicPr>
          <p:cNvPr id="5" name="Picture 4">
            <a:extLst>
              <a:ext uri="{FF2B5EF4-FFF2-40B4-BE49-F238E27FC236}">
                <a16:creationId xmlns:a16="http://schemas.microsoft.com/office/drawing/2014/main" id="{CE4A12C7-25EC-CF2D-08EC-6386291EA037}"/>
              </a:ext>
            </a:extLst>
          </p:cNvPr>
          <p:cNvPicPr>
            <a:picLocks noChangeAspect="1"/>
          </p:cNvPicPr>
          <p:nvPr/>
        </p:nvPicPr>
        <p:blipFill>
          <a:blip r:embed="rId12"/>
          <a:stretch>
            <a:fillRect/>
          </a:stretch>
        </p:blipFill>
        <p:spPr>
          <a:xfrm>
            <a:off x="7770265" y="4521535"/>
            <a:ext cx="1206500" cy="812800"/>
          </a:xfrm>
          <a:prstGeom prst="rect">
            <a:avLst/>
          </a:prstGeom>
        </p:spPr>
      </p:pic>
      <p:sp>
        <p:nvSpPr>
          <p:cNvPr id="6" name="TextBox 5">
            <a:extLst>
              <a:ext uri="{FF2B5EF4-FFF2-40B4-BE49-F238E27FC236}">
                <a16:creationId xmlns:a16="http://schemas.microsoft.com/office/drawing/2014/main" id="{7FF32AB1-BE5A-F6B2-203D-CA6CCAA47876}"/>
              </a:ext>
            </a:extLst>
          </p:cNvPr>
          <p:cNvSpPr txBox="1"/>
          <p:nvPr/>
        </p:nvSpPr>
        <p:spPr>
          <a:xfrm>
            <a:off x="7098302" y="4735016"/>
            <a:ext cx="465715" cy="369332"/>
          </a:xfrm>
          <a:prstGeom prst="rect">
            <a:avLst/>
          </a:prstGeom>
          <a:noFill/>
        </p:spPr>
        <p:txBody>
          <a:bodyPr wrap="square" rtlCol="0">
            <a:spAutoFit/>
          </a:bodyPr>
          <a:lstStyle/>
          <a:p>
            <a:r>
              <a:rPr lang="en-NL" dirty="0"/>
              <a:t>so </a:t>
            </a:r>
          </a:p>
        </p:txBody>
      </p:sp>
    </p:spTree>
    <p:extLst>
      <p:ext uri="{BB962C8B-B14F-4D97-AF65-F5344CB8AC3E}">
        <p14:creationId xmlns:p14="http://schemas.microsoft.com/office/powerpoint/2010/main" val="334444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A552-AC9A-5C41-B60A-1486F62F6A43}"/>
              </a:ext>
            </a:extLst>
          </p:cNvPr>
          <p:cNvSpPr>
            <a:spLocks noGrp="1"/>
          </p:cNvSpPr>
          <p:nvPr>
            <p:ph type="title"/>
          </p:nvPr>
        </p:nvSpPr>
        <p:spPr>
          <a:xfrm>
            <a:off x="549275" y="107576"/>
            <a:ext cx="8042276" cy="806823"/>
          </a:xfrm>
        </p:spPr>
        <p:txBody>
          <a:bodyPr/>
          <a:lstStyle/>
          <a:p>
            <a:r>
              <a:rPr lang="en-NL" sz="4200" dirty="0"/>
              <a:t>Stellar timescales</a:t>
            </a:r>
          </a:p>
        </p:txBody>
      </p:sp>
      <p:sp>
        <p:nvSpPr>
          <p:cNvPr id="3" name="Content Placeholder 2">
            <a:extLst>
              <a:ext uri="{FF2B5EF4-FFF2-40B4-BE49-F238E27FC236}">
                <a16:creationId xmlns:a16="http://schemas.microsoft.com/office/drawing/2014/main" id="{C67CD8BB-B69D-3946-B7FB-5A7A6E77E21F}"/>
              </a:ext>
            </a:extLst>
          </p:cNvPr>
          <p:cNvSpPr>
            <a:spLocks noGrp="1"/>
          </p:cNvSpPr>
          <p:nvPr>
            <p:ph idx="1"/>
          </p:nvPr>
        </p:nvSpPr>
        <p:spPr/>
        <p:txBody>
          <a:bodyPr/>
          <a:lstStyle/>
          <a:p>
            <a:r>
              <a:rPr lang="en-US" dirty="0"/>
              <a:t>Three timescales:</a:t>
            </a:r>
            <a:endParaRPr lang="en-NL" dirty="0"/>
          </a:p>
        </p:txBody>
      </p:sp>
      <p:pic>
        <p:nvPicPr>
          <p:cNvPr id="4" name="Picture 3">
            <a:extLst>
              <a:ext uri="{FF2B5EF4-FFF2-40B4-BE49-F238E27FC236}">
                <a16:creationId xmlns:a16="http://schemas.microsoft.com/office/drawing/2014/main" id="{02B0EC82-07AF-6243-B5C1-41045F387A90}"/>
              </a:ext>
            </a:extLst>
          </p:cNvPr>
          <p:cNvPicPr>
            <a:picLocks noChangeAspect="1"/>
          </p:cNvPicPr>
          <p:nvPr/>
        </p:nvPicPr>
        <p:blipFill>
          <a:blip r:embed="rId3"/>
          <a:stretch>
            <a:fillRect/>
          </a:stretch>
        </p:blipFill>
        <p:spPr>
          <a:xfrm>
            <a:off x="618647" y="2362508"/>
            <a:ext cx="3035300" cy="685800"/>
          </a:xfrm>
          <a:prstGeom prst="rect">
            <a:avLst/>
          </a:prstGeom>
        </p:spPr>
      </p:pic>
      <p:pic>
        <p:nvPicPr>
          <p:cNvPr id="5" name="Picture 4">
            <a:extLst>
              <a:ext uri="{FF2B5EF4-FFF2-40B4-BE49-F238E27FC236}">
                <a16:creationId xmlns:a16="http://schemas.microsoft.com/office/drawing/2014/main" id="{5E9080E0-1296-EA4E-8DD1-7DF19DAEC47C}"/>
              </a:ext>
            </a:extLst>
          </p:cNvPr>
          <p:cNvPicPr>
            <a:picLocks noChangeAspect="1"/>
          </p:cNvPicPr>
          <p:nvPr/>
        </p:nvPicPr>
        <p:blipFill>
          <a:blip r:embed="rId4"/>
          <a:stretch>
            <a:fillRect/>
          </a:stretch>
        </p:blipFill>
        <p:spPr>
          <a:xfrm>
            <a:off x="549275" y="3292559"/>
            <a:ext cx="3784600" cy="622300"/>
          </a:xfrm>
          <a:prstGeom prst="rect">
            <a:avLst/>
          </a:prstGeom>
        </p:spPr>
      </p:pic>
      <p:pic>
        <p:nvPicPr>
          <p:cNvPr id="6" name="Picture 5">
            <a:extLst>
              <a:ext uri="{FF2B5EF4-FFF2-40B4-BE49-F238E27FC236}">
                <a16:creationId xmlns:a16="http://schemas.microsoft.com/office/drawing/2014/main" id="{B7ABFEF9-3F52-764C-88E8-71D1702DDAA4}"/>
              </a:ext>
            </a:extLst>
          </p:cNvPr>
          <p:cNvPicPr>
            <a:picLocks noChangeAspect="1"/>
          </p:cNvPicPr>
          <p:nvPr/>
        </p:nvPicPr>
        <p:blipFill>
          <a:blip r:embed="rId5"/>
          <a:stretch>
            <a:fillRect/>
          </a:stretch>
        </p:blipFill>
        <p:spPr>
          <a:xfrm>
            <a:off x="549275" y="4253490"/>
            <a:ext cx="3009900" cy="571500"/>
          </a:xfrm>
          <a:prstGeom prst="rect">
            <a:avLst/>
          </a:prstGeom>
        </p:spPr>
      </p:pic>
      <p:sp>
        <p:nvSpPr>
          <p:cNvPr id="7" name="TextBox 6">
            <a:extLst>
              <a:ext uri="{FF2B5EF4-FFF2-40B4-BE49-F238E27FC236}">
                <a16:creationId xmlns:a16="http://schemas.microsoft.com/office/drawing/2014/main" id="{7797B478-EB27-F34E-9AF4-D91899461E3F}"/>
              </a:ext>
            </a:extLst>
          </p:cNvPr>
          <p:cNvSpPr txBox="1"/>
          <p:nvPr/>
        </p:nvSpPr>
        <p:spPr>
          <a:xfrm>
            <a:off x="1164738" y="4932789"/>
            <a:ext cx="2747469" cy="230832"/>
          </a:xfrm>
          <a:prstGeom prst="rect">
            <a:avLst/>
          </a:prstGeom>
          <a:noFill/>
        </p:spPr>
        <p:txBody>
          <a:bodyPr wrap="square" rtlCol="0">
            <a:spAutoFit/>
          </a:bodyPr>
          <a:lstStyle/>
          <a:p>
            <a:r>
              <a:rPr lang="en-US" sz="900" dirty="0"/>
              <a:t>eq. (6.3-6.5) Pols notes </a:t>
            </a:r>
            <a:endParaRPr lang="en-NL" sz="900" dirty="0"/>
          </a:p>
        </p:txBody>
      </p:sp>
    </p:spTree>
    <p:extLst>
      <p:ext uri="{BB962C8B-B14F-4D97-AF65-F5344CB8AC3E}">
        <p14:creationId xmlns:p14="http://schemas.microsoft.com/office/powerpoint/2010/main" val="2145289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A552-AC9A-5C41-B60A-1486F62F6A43}"/>
              </a:ext>
            </a:extLst>
          </p:cNvPr>
          <p:cNvSpPr>
            <a:spLocks noGrp="1"/>
          </p:cNvSpPr>
          <p:nvPr>
            <p:ph type="title"/>
          </p:nvPr>
        </p:nvSpPr>
        <p:spPr>
          <a:xfrm>
            <a:off x="549275" y="107576"/>
            <a:ext cx="8042276" cy="806823"/>
          </a:xfrm>
        </p:spPr>
        <p:txBody>
          <a:bodyPr/>
          <a:lstStyle/>
          <a:p>
            <a:r>
              <a:rPr lang="en-NL" sz="4200" dirty="0"/>
              <a:t>Timescales of MT</a:t>
            </a:r>
          </a:p>
        </p:txBody>
      </p:sp>
      <p:sp>
        <p:nvSpPr>
          <p:cNvPr id="3" name="Content Placeholder 2">
            <a:extLst>
              <a:ext uri="{FF2B5EF4-FFF2-40B4-BE49-F238E27FC236}">
                <a16:creationId xmlns:a16="http://schemas.microsoft.com/office/drawing/2014/main" id="{C67CD8BB-B69D-3946-B7FB-5A7A6E77E21F}"/>
              </a:ext>
            </a:extLst>
          </p:cNvPr>
          <p:cNvSpPr>
            <a:spLocks noGrp="1"/>
          </p:cNvSpPr>
          <p:nvPr>
            <p:ph idx="1"/>
          </p:nvPr>
        </p:nvSpPr>
        <p:spPr/>
        <p:txBody>
          <a:bodyPr/>
          <a:lstStyle/>
          <a:p>
            <a:r>
              <a:rPr lang="en-US" dirty="0"/>
              <a:t>Three timescales:</a:t>
            </a:r>
            <a:endParaRPr lang="en-NL" dirty="0"/>
          </a:p>
        </p:txBody>
      </p:sp>
      <p:pic>
        <p:nvPicPr>
          <p:cNvPr id="4" name="Picture 3">
            <a:extLst>
              <a:ext uri="{FF2B5EF4-FFF2-40B4-BE49-F238E27FC236}">
                <a16:creationId xmlns:a16="http://schemas.microsoft.com/office/drawing/2014/main" id="{02B0EC82-07AF-6243-B5C1-41045F387A90}"/>
              </a:ext>
            </a:extLst>
          </p:cNvPr>
          <p:cNvPicPr>
            <a:picLocks noChangeAspect="1"/>
          </p:cNvPicPr>
          <p:nvPr/>
        </p:nvPicPr>
        <p:blipFill>
          <a:blip r:embed="rId3"/>
          <a:stretch>
            <a:fillRect/>
          </a:stretch>
        </p:blipFill>
        <p:spPr>
          <a:xfrm>
            <a:off x="618647" y="2362508"/>
            <a:ext cx="3035300" cy="685800"/>
          </a:xfrm>
          <a:prstGeom prst="rect">
            <a:avLst/>
          </a:prstGeom>
        </p:spPr>
      </p:pic>
      <p:pic>
        <p:nvPicPr>
          <p:cNvPr id="5" name="Picture 4">
            <a:extLst>
              <a:ext uri="{FF2B5EF4-FFF2-40B4-BE49-F238E27FC236}">
                <a16:creationId xmlns:a16="http://schemas.microsoft.com/office/drawing/2014/main" id="{5E9080E0-1296-EA4E-8DD1-7DF19DAEC47C}"/>
              </a:ext>
            </a:extLst>
          </p:cNvPr>
          <p:cNvPicPr>
            <a:picLocks noChangeAspect="1"/>
          </p:cNvPicPr>
          <p:nvPr/>
        </p:nvPicPr>
        <p:blipFill>
          <a:blip r:embed="rId4"/>
          <a:stretch>
            <a:fillRect/>
          </a:stretch>
        </p:blipFill>
        <p:spPr>
          <a:xfrm>
            <a:off x="549275" y="3292559"/>
            <a:ext cx="3784600" cy="622300"/>
          </a:xfrm>
          <a:prstGeom prst="rect">
            <a:avLst/>
          </a:prstGeom>
        </p:spPr>
      </p:pic>
      <p:pic>
        <p:nvPicPr>
          <p:cNvPr id="6" name="Picture 5">
            <a:extLst>
              <a:ext uri="{FF2B5EF4-FFF2-40B4-BE49-F238E27FC236}">
                <a16:creationId xmlns:a16="http://schemas.microsoft.com/office/drawing/2014/main" id="{B7ABFEF9-3F52-764C-88E8-71D1702DDAA4}"/>
              </a:ext>
            </a:extLst>
          </p:cNvPr>
          <p:cNvPicPr>
            <a:picLocks noChangeAspect="1"/>
          </p:cNvPicPr>
          <p:nvPr/>
        </p:nvPicPr>
        <p:blipFill>
          <a:blip r:embed="rId5"/>
          <a:stretch>
            <a:fillRect/>
          </a:stretch>
        </p:blipFill>
        <p:spPr>
          <a:xfrm>
            <a:off x="549275" y="4253490"/>
            <a:ext cx="3009900" cy="571500"/>
          </a:xfrm>
          <a:prstGeom prst="rect">
            <a:avLst/>
          </a:prstGeom>
        </p:spPr>
      </p:pic>
      <p:pic>
        <p:nvPicPr>
          <p:cNvPr id="7" name="Picture 6">
            <a:extLst>
              <a:ext uri="{FF2B5EF4-FFF2-40B4-BE49-F238E27FC236}">
                <a16:creationId xmlns:a16="http://schemas.microsoft.com/office/drawing/2014/main" id="{9C64C2D0-4FA5-564C-AADF-7AB4184457D8}"/>
              </a:ext>
            </a:extLst>
          </p:cNvPr>
          <p:cNvPicPr>
            <a:picLocks noChangeAspect="1"/>
          </p:cNvPicPr>
          <p:nvPr/>
        </p:nvPicPr>
        <p:blipFill>
          <a:blip r:embed="rId6"/>
          <a:stretch>
            <a:fillRect/>
          </a:stretch>
        </p:blipFill>
        <p:spPr>
          <a:xfrm>
            <a:off x="5405199" y="2417129"/>
            <a:ext cx="1435100" cy="558800"/>
          </a:xfrm>
          <a:prstGeom prst="rect">
            <a:avLst/>
          </a:prstGeom>
        </p:spPr>
      </p:pic>
      <p:pic>
        <p:nvPicPr>
          <p:cNvPr id="8" name="Picture 7">
            <a:extLst>
              <a:ext uri="{FF2B5EF4-FFF2-40B4-BE49-F238E27FC236}">
                <a16:creationId xmlns:a16="http://schemas.microsoft.com/office/drawing/2014/main" id="{7CAC0737-D0BC-F647-A1A0-FD6E79E629AA}"/>
              </a:ext>
            </a:extLst>
          </p:cNvPr>
          <p:cNvPicPr>
            <a:picLocks noChangeAspect="1"/>
          </p:cNvPicPr>
          <p:nvPr/>
        </p:nvPicPr>
        <p:blipFill>
          <a:blip r:embed="rId7"/>
          <a:stretch>
            <a:fillRect/>
          </a:stretch>
        </p:blipFill>
        <p:spPr>
          <a:xfrm>
            <a:off x="5405199" y="3266260"/>
            <a:ext cx="1384300" cy="558800"/>
          </a:xfrm>
          <a:prstGeom prst="rect">
            <a:avLst/>
          </a:prstGeom>
        </p:spPr>
      </p:pic>
      <p:pic>
        <p:nvPicPr>
          <p:cNvPr id="9" name="Picture 8">
            <a:extLst>
              <a:ext uri="{FF2B5EF4-FFF2-40B4-BE49-F238E27FC236}">
                <a16:creationId xmlns:a16="http://schemas.microsoft.com/office/drawing/2014/main" id="{E7FCE6FA-ACA1-A546-9A2A-C750512C6B30}"/>
              </a:ext>
            </a:extLst>
          </p:cNvPr>
          <p:cNvPicPr>
            <a:picLocks noChangeAspect="1"/>
          </p:cNvPicPr>
          <p:nvPr/>
        </p:nvPicPr>
        <p:blipFill>
          <a:blip r:embed="rId8"/>
          <a:stretch>
            <a:fillRect/>
          </a:stretch>
        </p:blipFill>
        <p:spPr>
          <a:xfrm>
            <a:off x="5405199" y="4212411"/>
            <a:ext cx="1230270" cy="672357"/>
          </a:xfrm>
          <a:prstGeom prst="rect">
            <a:avLst/>
          </a:prstGeom>
        </p:spPr>
      </p:pic>
      <p:grpSp>
        <p:nvGrpSpPr>
          <p:cNvPr id="15" name="Group 14">
            <a:extLst>
              <a:ext uri="{FF2B5EF4-FFF2-40B4-BE49-F238E27FC236}">
                <a16:creationId xmlns:a16="http://schemas.microsoft.com/office/drawing/2014/main" id="{7C533324-E44A-7E42-857E-FC83EC76FAF9}"/>
              </a:ext>
            </a:extLst>
          </p:cNvPr>
          <p:cNvGrpSpPr/>
          <p:nvPr/>
        </p:nvGrpSpPr>
        <p:grpSpPr>
          <a:xfrm>
            <a:off x="5474234" y="5075949"/>
            <a:ext cx="3205000" cy="1262707"/>
            <a:chOff x="6331990" y="4693544"/>
            <a:chExt cx="3205000" cy="1262707"/>
          </a:xfrm>
        </p:grpSpPr>
        <p:sp>
          <p:nvSpPr>
            <p:cNvPr id="10" name="TextBox 9">
              <a:extLst>
                <a:ext uri="{FF2B5EF4-FFF2-40B4-BE49-F238E27FC236}">
                  <a16:creationId xmlns:a16="http://schemas.microsoft.com/office/drawing/2014/main" id="{E2C5641A-54C7-BE45-8F77-8E792F8EC4D5}"/>
                </a:ext>
              </a:extLst>
            </p:cNvPr>
            <p:cNvSpPr txBox="1"/>
            <p:nvPr/>
          </p:nvSpPr>
          <p:spPr>
            <a:xfrm>
              <a:off x="6955105" y="4693544"/>
              <a:ext cx="1813178" cy="369332"/>
            </a:xfrm>
            <a:prstGeom prst="rect">
              <a:avLst/>
            </a:prstGeom>
            <a:noFill/>
          </p:spPr>
          <p:txBody>
            <a:bodyPr wrap="square" rtlCol="0">
              <a:spAutoFit/>
            </a:bodyPr>
            <a:lstStyle/>
            <a:p>
              <a:r>
                <a:rPr lang="en-GB" b="1" dirty="0"/>
                <a:t>v</a:t>
              </a:r>
              <a:r>
                <a:rPr lang="en-NL" b="1" dirty="0"/>
                <a:t>s </a:t>
              </a:r>
            </a:p>
          </p:txBody>
        </p:sp>
        <p:grpSp>
          <p:nvGrpSpPr>
            <p:cNvPr id="14" name="Group 13">
              <a:extLst>
                <a:ext uri="{FF2B5EF4-FFF2-40B4-BE49-F238E27FC236}">
                  <a16:creationId xmlns:a16="http://schemas.microsoft.com/office/drawing/2014/main" id="{3C30C8AB-3AF5-9940-90B4-84207C9F8AE6}"/>
                </a:ext>
              </a:extLst>
            </p:cNvPr>
            <p:cNvGrpSpPr/>
            <p:nvPr/>
          </p:nvGrpSpPr>
          <p:grpSpPr>
            <a:xfrm>
              <a:off x="6331990" y="5026286"/>
              <a:ext cx="3205000" cy="929965"/>
              <a:chOff x="6331990" y="5026286"/>
              <a:chExt cx="3205000" cy="929965"/>
            </a:xfrm>
          </p:grpSpPr>
          <p:pic>
            <p:nvPicPr>
              <p:cNvPr id="12" name="Picture 11">
                <a:extLst>
                  <a:ext uri="{FF2B5EF4-FFF2-40B4-BE49-F238E27FC236}">
                    <a16:creationId xmlns:a16="http://schemas.microsoft.com/office/drawing/2014/main" id="{F4FF2C57-FF48-A645-9A9E-228841998DF7}"/>
                  </a:ext>
                </a:extLst>
              </p:cNvPr>
              <p:cNvPicPr>
                <a:picLocks noChangeAspect="1"/>
              </p:cNvPicPr>
              <p:nvPr/>
            </p:nvPicPr>
            <p:blipFill>
              <a:blip r:embed="rId9"/>
              <a:stretch>
                <a:fillRect/>
              </a:stretch>
            </p:blipFill>
            <p:spPr>
              <a:xfrm>
                <a:off x="6331990" y="5026286"/>
                <a:ext cx="1092200" cy="571500"/>
              </a:xfrm>
              <a:prstGeom prst="rect">
                <a:avLst/>
              </a:prstGeom>
            </p:spPr>
          </p:pic>
          <p:pic>
            <p:nvPicPr>
              <p:cNvPr id="13" name="Picture 12">
                <a:extLst>
                  <a:ext uri="{FF2B5EF4-FFF2-40B4-BE49-F238E27FC236}">
                    <a16:creationId xmlns:a16="http://schemas.microsoft.com/office/drawing/2014/main" id="{4753139B-9C0A-5543-AD33-5FD89892FE58}"/>
                  </a:ext>
                </a:extLst>
              </p:cNvPr>
              <p:cNvPicPr>
                <a:picLocks noChangeAspect="1"/>
              </p:cNvPicPr>
              <p:nvPr/>
            </p:nvPicPr>
            <p:blipFill>
              <a:blip r:embed="rId10"/>
              <a:stretch>
                <a:fillRect/>
              </a:stretch>
            </p:blipFill>
            <p:spPr>
              <a:xfrm>
                <a:off x="6425490" y="5702251"/>
                <a:ext cx="3111500" cy="254000"/>
              </a:xfrm>
              <a:prstGeom prst="rect">
                <a:avLst/>
              </a:prstGeom>
            </p:spPr>
          </p:pic>
        </p:grpSp>
      </p:grpSp>
      <p:pic>
        <p:nvPicPr>
          <p:cNvPr id="16" name="Picture 15">
            <a:extLst>
              <a:ext uri="{FF2B5EF4-FFF2-40B4-BE49-F238E27FC236}">
                <a16:creationId xmlns:a16="http://schemas.microsoft.com/office/drawing/2014/main" id="{16D42785-34C0-2B4F-87B5-06139D51E328}"/>
              </a:ext>
            </a:extLst>
          </p:cNvPr>
          <p:cNvPicPr>
            <a:picLocks noChangeAspect="1"/>
          </p:cNvPicPr>
          <p:nvPr/>
        </p:nvPicPr>
        <p:blipFill>
          <a:blip r:embed="rId11"/>
          <a:stretch>
            <a:fillRect/>
          </a:stretch>
        </p:blipFill>
        <p:spPr>
          <a:xfrm>
            <a:off x="1649932" y="5391379"/>
            <a:ext cx="2751011" cy="1418802"/>
          </a:xfrm>
          <a:prstGeom prst="rect">
            <a:avLst/>
          </a:prstGeom>
        </p:spPr>
      </p:pic>
      <p:sp>
        <p:nvSpPr>
          <p:cNvPr id="17" name="TextBox 16">
            <a:extLst>
              <a:ext uri="{FF2B5EF4-FFF2-40B4-BE49-F238E27FC236}">
                <a16:creationId xmlns:a16="http://schemas.microsoft.com/office/drawing/2014/main" id="{CD4D9A80-82C3-F84A-BD5E-953200AFA668}"/>
              </a:ext>
            </a:extLst>
          </p:cNvPr>
          <p:cNvSpPr txBox="1"/>
          <p:nvPr/>
        </p:nvSpPr>
        <p:spPr>
          <a:xfrm>
            <a:off x="1164738" y="4932789"/>
            <a:ext cx="2747469" cy="230832"/>
          </a:xfrm>
          <a:prstGeom prst="rect">
            <a:avLst/>
          </a:prstGeom>
          <a:noFill/>
        </p:spPr>
        <p:txBody>
          <a:bodyPr wrap="square" rtlCol="0">
            <a:spAutoFit/>
          </a:bodyPr>
          <a:lstStyle/>
          <a:p>
            <a:r>
              <a:rPr lang="en-US" sz="900" dirty="0"/>
              <a:t>eq. (6.3-6.5) Pols notes </a:t>
            </a:r>
            <a:endParaRPr lang="en-NL" sz="900" dirty="0"/>
          </a:p>
        </p:txBody>
      </p:sp>
      <p:sp>
        <p:nvSpPr>
          <p:cNvPr id="18" name="TextBox 17">
            <a:extLst>
              <a:ext uri="{FF2B5EF4-FFF2-40B4-BE49-F238E27FC236}">
                <a16:creationId xmlns:a16="http://schemas.microsoft.com/office/drawing/2014/main" id="{1BF59CC8-141E-8E49-9A9C-74CA3A49D4C6}"/>
              </a:ext>
            </a:extLst>
          </p:cNvPr>
          <p:cNvSpPr txBox="1"/>
          <p:nvPr/>
        </p:nvSpPr>
        <p:spPr>
          <a:xfrm>
            <a:off x="5931765" y="6398571"/>
            <a:ext cx="2747469" cy="230832"/>
          </a:xfrm>
          <a:prstGeom prst="rect">
            <a:avLst/>
          </a:prstGeom>
          <a:noFill/>
        </p:spPr>
        <p:txBody>
          <a:bodyPr wrap="square" rtlCol="0">
            <a:spAutoFit/>
          </a:bodyPr>
          <a:lstStyle/>
          <a:p>
            <a:r>
              <a:rPr lang="en-US" sz="900" dirty="0"/>
              <a:t>eq. (7.22) Pols notes </a:t>
            </a:r>
            <a:endParaRPr lang="en-NL" sz="900" dirty="0"/>
          </a:p>
        </p:txBody>
      </p:sp>
      <p:sp>
        <p:nvSpPr>
          <p:cNvPr id="19" name="TextBox 18">
            <a:extLst>
              <a:ext uri="{FF2B5EF4-FFF2-40B4-BE49-F238E27FC236}">
                <a16:creationId xmlns:a16="http://schemas.microsoft.com/office/drawing/2014/main" id="{4A82E623-EBB3-8349-8E7F-CDD31AD2FDA9}"/>
              </a:ext>
            </a:extLst>
          </p:cNvPr>
          <p:cNvSpPr txBox="1"/>
          <p:nvPr/>
        </p:nvSpPr>
        <p:spPr>
          <a:xfrm>
            <a:off x="6635469" y="5586401"/>
            <a:ext cx="2747469" cy="461665"/>
          </a:xfrm>
          <a:prstGeom prst="rect">
            <a:avLst/>
          </a:prstGeom>
          <a:noFill/>
        </p:spPr>
        <p:txBody>
          <a:bodyPr wrap="square" rtlCol="0">
            <a:spAutoFit/>
          </a:bodyPr>
          <a:lstStyle/>
          <a:p>
            <a:r>
              <a:rPr lang="en-US" sz="1200" b="1" dirty="0"/>
              <a:t>which for conservative </a:t>
            </a:r>
            <a:br>
              <a:rPr lang="en-US" sz="1200" b="1" dirty="0"/>
            </a:br>
            <a:r>
              <a:rPr lang="en-US" sz="1200" b="1" dirty="0"/>
              <a:t>mass transfer:</a:t>
            </a:r>
            <a:endParaRPr lang="en-NL" sz="1200" b="1" dirty="0"/>
          </a:p>
        </p:txBody>
      </p:sp>
    </p:spTree>
    <p:extLst>
      <p:ext uri="{BB962C8B-B14F-4D97-AF65-F5344CB8AC3E}">
        <p14:creationId xmlns:p14="http://schemas.microsoft.com/office/powerpoint/2010/main" val="3419930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A552-AC9A-5C41-B60A-1486F62F6A43}"/>
              </a:ext>
            </a:extLst>
          </p:cNvPr>
          <p:cNvSpPr>
            <a:spLocks noGrp="1"/>
          </p:cNvSpPr>
          <p:nvPr>
            <p:ph type="title"/>
          </p:nvPr>
        </p:nvSpPr>
        <p:spPr>
          <a:xfrm>
            <a:off x="549275" y="537755"/>
            <a:ext cx="8042276" cy="806823"/>
          </a:xfrm>
        </p:spPr>
        <p:txBody>
          <a:bodyPr/>
          <a:lstStyle/>
          <a:p>
            <a:r>
              <a:rPr lang="en-NL" sz="4200" dirty="0"/>
              <a:t>Change of Roche lobe for conservative mass transfer</a:t>
            </a:r>
          </a:p>
        </p:txBody>
      </p:sp>
      <p:grpSp>
        <p:nvGrpSpPr>
          <p:cNvPr id="14" name="Group 13">
            <a:extLst>
              <a:ext uri="{FF2B5EF4-FFF2-40B4-BE49-F238E27FC236}">
                <a16:creationId xmlns:a16="http://schemas.microsoft.com/office/drawing/2014/main" id="{3C30C8AB-3AF5-9940-90B4-84207C9F8AE6}"/>
              </a:ext>
            </a:extLst>
          </p:cNvPr>
          <p:cNvGrpSpPr/>
          <p:nvPr/>
        </p:nvGrpSpPr>
        <p:grpSpPr>
          <a:xfrm>
            <a:off x="624911" y="4243748"/>
            <a:ext cx="4355084" cy="571500"/>
            <a:chOff x="6331990" y="5026286"/>
            <a:chExt cx="4355084" cy="571500"/>
          </a:xfrm>
        </p:grpSpPr>
        <p:pic>
          <p:nvPicPr>
            <p:cNvPr id="12" name="Picture 11">
              <a:extLst>
                <a:ext uri="{FF2B5EF4-FFF2-40B4-BE49-F238E27FC236}">
                  <a16:creationId xmlns:a16="http://schemas.microsoft.com/office/drawing/2014/main" id="{F4FF2C57-FF48-A645-9A9E-228841998DF7}"/>
                </a:ext>
              </a:extLst>
            </p:cNvPr>
            <p:cNvPicPr>
              <a:picLocks noChangeAspect="1"/>
            </p:cNvPicPr>
            <p:nvPr/>
          </p:nvPicPr>
          <p:blipFill>
            <a:blip r:embed="rId3"/>
            <a:stretch>
              <a:fillRect/>
            </a:stretch>
          </p:blipFill>
          <p:spPr>
            <a:xfrm>
              <a:off x="6331990" y="5026286"/>
              <a:ext cx="1092200" cy="571500"/>
            </a:xfrm>
            <a:prstGeom prst="rect">
              <a:avLst/>
            </a:prstGeom>
          </p:spPr>
        </p:pic>
        <p:pic>
          <p:nvPicPr>
            <p:cNvPr id="13" name="Picture 12">
              <a:extLst>
                <a:ext uri="{FF2B5EF4-FFF2-40B4-BE49-F238E27FC236}">
                  <a16:creationId xmlns:a16="http://schemas.microsoft.com/office/drawing/2014/main" id="{4753139B-9C0A-5543-AD33-5FD89892FE58}"/>
                </a:ext>
              </a:extLst>
            </p:cNvPr>
            <p:cNvPicPr>
              <a:picLocks noChangeAspect="1"/>
            </p:cNvPicPr>
            <p:nvPr/>
          </p:nvPicPr>
          <p:blipFill>
            <a:blip r:embed="rId4"/>
            <a:stretch>
              <a:fillRect/>
            </a:stretch>
          </p:blipFill>
          <p:spPr>
            <a:xfrm>
              <a:off x="7575574" y="5185036"/>
              <a:ext cx="3111500" cy="254000"/>
            </a:xfrm>
            <a:prstGeom prst="rect">
              <a:avLst/>
            </a:prstGeom>
          </p:spPr>
        </p:pic>
      </p:grpSp>
      <p:pic>
        <p:nvPicPr>
          <p:cNvPr id="16" name="Picture 15">
            <a:extLst>
              <a:ext uri="{FF2B5EF4-FFF2-40B4-BE49-F238E27FC236}">
                <a16:creationId xmlns:a16="http://schemas.microsoft.com/office/drawing/2014/main" id="{16D42785-34C0-2B4F-87B5-06139D51E328}"/>
              </a:ext>
            </a:extLst>
          </p:cNvPr>
          <p:cNvPicPr>
            <a:picLocks noChangeAspect="1"/>
          </p:cNvPicPr>
          <p:nvPr/>
        </p:nvPicPr>
        <p:blipFill>
          <a:blip r:embed="rId5"/>
          <a:stretch>
            <a:fillRect/>
          </a:stretch>
        </p:blipFill>
        <p:spPr>
          <a:xfrm>
            <a:off x="1649932" y="5391379"/>
            <a:ext cx="2751011" cy="1418802"/>
          </a:xfrm>
          <a:prstGeom prst="rect">
            <a:avLst/>
          </a:prstGeom>
        </p:spPr>
      </p:pic>
      <p:sp>
        <p:nvSpPr>
          <p:cNvPr id="17" name="TextBox 16">
            <a:extLst>
              <a:ext uri="{FF2B5EF4-FFF2-40B4-BE49-F238E27FC236}">
                <a16:creationId xmlns:a16="http://schemas.microsoft.com/office/drawing/2014/main" id="{CD4D9A80-82C3-F84A-BD5E-953200AFA668}"/>
              </a:ext>
            </a:extLst>
          </p:cNvPr>
          <p:cNvSpPr txBox="1"/>
          <p:nvPr/>
        </p:nvSpPr>
        <p:spPr>
          <a:xfrm>
            <a:off x="1164738" y="4932789"/>
            <a:ext cx="2747469" cy="230832"/>
          </a:xfrm>
          <a:prstGeom prst="rect">
            <a:avLst/>
          </a:prstGeom>
          <a:noFill/>
        </p:spPr>
        <p:txBody>
          <a:bodyPr wrap="square" rtlCol="0">
            <a:spAutoFit/>
          </a:bodyPr>
          <a:lstStyle/>
          <a:p>
            <a:r>
              <a:rPr lang="en-US" sz="900" dirty="0"/>
              <a:t>eq. (6.3-6.5) Pols notes </a:t>
            </a:r>
            <a:endParaRPr lang="en-NL" sz="900" dirty="0"/>
          </a:p>
        </p:txBody>
      </p:sp>
      <p:sp>
        <p:nvSpPr>
          <p:cNvPr id="18" name="TextBox 17">
            <a:extLst>
              <a:ext uri="{FF2B5EF4-FFF2-40B4-BE49-F238E27FC236}">
                <a16:creationId xmlns:a16="http://schemas.microsoft.com/office/drawing/2014/main" id="{1BF59CC8-141E-8E49-9A9C-74CA3A49D4C6}"/>
              </a:ext>
            </a:extLst>
          </p:cNvPr>
          <p:cNvSpPr txBox="1"/>
          <p:nvPr/>
        </p:nvSpPr>
        <p:spPr>
          <a:xfrm>
            <a:off x="5931765" y="6398571"/>
            <a:ext cx="2747469" cy="230832"/>
          </a:xfrm>
          <a:prstGeom prst="rect">
            <a:avLst/>
          </a:prstGeom>
          <a:noFill/>
        </p:spPr>
        <p:txBody>
          <a:bodyPr wrap="square" rtlCol="0">
            <a:spAutoFit/>
          </a:bodyPr>
          <a:lstStyle/>
          <a:p>
            <a:r>
              <a:rPr lang="en-US" sz="900" dirty="0"/>
              <a:t>eq. (7.22) Pols notes </a:t>
            </a:r>
            <a:endParaRPr lang="en-NL" sz="900" dirty="0"/>
          </a:p>
        </p:txBody>
      </p:sp>
      <p:pic>
        <p:nvPicPr>
          <p:cNvPr id="22" name="Picture 21">
            <a:extLst>
              <a:ext uri="{FF2B5EF4-FFF2-40B4-BE49-F238E27FC236}">
                <a16:creationId xmlns:a16="http://schemas.microsoft.com/office/drawing/2014/main" id="{83DE1573-ECCD-6445-AF66-A7EA5F8250F2}"/>
              </a:ext>
            </a:extLst>
          </p:cNvPr>
          <p:cNvPicPr>
            <a:picLocks noChangeAspect="1"/>
          </p:cNvPicPr>
          <p:nvPr/>
        </p:nvPicPr>
        <p:blipFill>
          <a:blip r:embed="rId6"/>
          <a:stretch>
            <a:fillRect/>
          </a:stretch>
        </p:blipFill>
        <p:spPr>
          <a:xfrm>
            <a:off x="4572000" y="2502791"/>
            <a:ext cx="2246914" cy="926209"/>
          </a:xfrm>
          <a:prstGeom prst="rect">
            <a:avLst/>
          </a:prstGeom>
        </p:spPr>
      </p:pic>
      <p:pic>
        <p:nvPicPr>
          <p:cNvPr id="23" name="Picture 22">
            <a:extLst>
              <a:ext uri="{FF2B5EF4-FFF2-40B4-BE49-F238E27FC236}">
                <a16:creationId xmlns:a16="http://schemas.microsoft.com/office/drawing/2014/main" id="{519B1E7A-60C5-1C4B-A025-88E452996602}"/>
              </a:ext>
            </a:extLst>
          </p:cNvPr>
          <p:cNvPicPr>
            <a:picLocks noChangeAspect="1"/>
          </p:cNvPicPr>
          <p:nvPr/>
        </p:nvPicPr>
        <p:blipFill>
          <a:blip r:embed="rId7"/>
          <a:stretch>
            <a:fillRect/>
          </a:stretch>
        </p:blipFill>
        <p:spPr>
          <a:xfrm>
            <a:off x="521787" y="2488315"/>
            <a:ext cx="3296920" cy="842148"/>
          </a:xfrm>
          <a:prstGeom prst="rect">
            <a:avLst/>
          </a:prstGeom>
        </p:spPr>
      </p:pic>
    </p:spTree>
    <p:extLst>
      <p:ext uri="{BB962C8B-B14F-4D97-AF65-F5344CB8AC3E}">
        <p14:creationId xmlns:p14="http://schemas.microsoft.com/office/powerpoint/2010/main" val="2716010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A552-AC9A-5C41-B60A-1486F62F6A43}"/>
              </a:ext>
            </a:extLst>
          </p:cNvPr>
          <p:cNvSpPr>
            <a:spLocks noGrp="1"/>
          </p:cNvSpPr>
          <p:nvPr>
            <p:ph type="title"/>
          </p:nvPr>
        </p:nvSpPr>
        <p:spPr>
          <a:xfrm>
            <a:off x="-396195" y="298328"/>
            <a:ext cx="8042276" cy="806823"/>
          </a:xfrm>
        </p:spPr>
        <p:txBody>
          <a:bodyPr/>
          <a:lstStyle/>
          <a:p>
            <a:r>
              <a:rPr lang="en-NL" sz="3500" dirty="0"/>
              <a:t>Stability of MT:</a:t>
            </a:r>
            <a:br>
              <a:rPr lang="en-NL" sz="3500"/>
            </a:br>
            <a:r>
              <a:rPr lang="en-NL" sz="3500"/>
              <a:t>stellar </a:t>
            </a:r>
            <a:r>
              <a:rPr lang="en-NL" sz="3500" dirty="0"/>
              <a:t>radius vs RL radius</a:t>
            </a:r>
          </a:p>
        </p:txBody>
      </p:sp>
      <p:pic>
        <p:nvPicPr>
          <p:cNvPr id="4" name="Picture 3">
            <a:extLst>
              <a:ext uri="{FF2B5EF4-FFF2-40B4-BE49-F238E27FC236}">
                <a16:creationId xmlns:a16="http://schemas.microsoft.com/office/drawing/2014/main" id="{27DEE50B-70FA-D74B-AC21-8A4A49620C9D}"/>
              </a:ext>
            </a:extLst>
          </p:cNvPr>
          <p:cNvPicPr>
            <a:picLocks noChangeAspect="1"/>
          </p:cNvPicPr>
          <p:nvPr/>
        </p:nvPicPr>
        <p:blipFill>
          <a:blip r:embed="rId3"/>
          <a:stretch>
            <a:fillRect/>
          </a:stretch>
        </p:blipFill>
        <p:spPr>
          <a:xfrm>
            <a:off x="182511" y="1108004"/>
            <a:ext cx="8410628" cy="5749995"/>
          </a:xfrm>
          <a:prstGeom prst="rect">
            <a:avLst/>
          </a:prstGeom>
        </p:spPr>
      </p:pic>
      <p:sp>
        <p:nvSpPr>
          <p:cNvPr id="7" name="TextBox 6">
            <a:extLst>
              <a:ext uri="{FF2B5EF4-FFF2-40B4-BE49-F238E27FC236}">
                <a16:creationId xmlns:a16="http://schemas.microsoft.com/office/drawing/2014/main" id="{48C2BEFE-0E73-D443-B17F-CECAB38F61B8}"/>
              </a:ext>
            </a:extLst>
          </p:cNvPr>
          <p:cNvSpPr txBox="1"/>
          <p:nvPr/>
        </p:nvSpPr>
        <p:spPr>
          <a:xfrm>
            <a:off x="6871859" y="544800"/>
            <a:ext cx="2747469" cy="815608"/>
          </a:xfrm>
          <a:prstGeom prst="rect">
            <a:avLst/>
          </a:prstGeom>
          <a:noFill/>
        </p:spPr>
        <p:txBody>
          <a:bodyPr wrap="square" rtlCol="0">
            <a:spAutoFit/>
          </a:bodyPr>
          <a:lstStyle/>
          <a:p>
            <a:r>
              <a:rPr lang="en-US" sz="1200" b="1" dirty="0"/>
              <a:t>dynamically unstable MT</a:t>
            </a:r>
          </a:p>
          <a:p>
            <a:r>
              <a:rPr lang="el-GR" sz="1500" i="1" dirty="0"/>
              <a:t>ζ</a:t>
            </a:r>
            <a:r>
              <a:rPr lang="en-US" sz="1500" baseline="-25000" dirty="0"/>
              <a:t>L</a:t>
            </a:r>
            <a:r>
              <a:rPr lang="en-US" sz="1500" dirty="0"/>
              <a:t>&gt;</a:t>
            </a:r>
            <a:r>
              <a:rPr lang="el-GR" sz="1500" i="1" dirty="0"/>
              <a:t>ζ</a:t>
            </a:r>
            <a:r>
              <a:rPr lang="en-US" sz="1500" baseline="-25000" dirty="0"/>
              <a:t>ad </a:t>
            </a:r>
            <a:r>
              <a:rPr lang="en-US" sz="1500" dirty="0"/>
              <a:t>and </a:t>
            </a:r>
            <a:r>
              <a:rPr lang="el-GR" sz="1500" i="1" dirty="0"/>
              <a:t>ζ</a:t>
            </a:r>
            <a:r>
              <a:rPr lang="en-US" sz="1500" i="1" baseline="-25000" dirty="0"/>
              <a:t>eq</a:t>
            </a:r>
            <a:r>
              <a:rPr lang="en-US" sz="1500" baseline="-25000" dirty="0"/>
              <a:t> </a:t>
            </a:r>
            <a:endParaRPr lang="en-US" sz="1500" dirty="0"/>
          </a:p>
          <a:p>
            <a:r>
              <a:rPr lang="en-US" sz="1000" dirty="0"/>
              <a:t>extreme mass ratio </a:t>
            </a:r>
          </a:p>
          <a:p>
            <a:r>
              <a:rPr lang="en-US" sz="1000" dirty="0">
                <a:solidFill>
                  <a:srgbClr val="FF0000"/>
                </a:solidFill>
              </a:rPr>
              <a:t>or convective envelope of the donor</a:t>
            </a:r>
            <a:endParaRPr lang="en-NL" sz="1000" dirty="0">
              <a:solidFill>
                <a:srgbClr val="FF0000"/>
              </a:solidFill>
            </a:endParaRPr>
          </a:p>
        </p:txBody>
      </p:sp>
      <p:sp>
        <p:nvSpPr>
          <p:cNvPr id="8" name="TextBox 7">
            <a:extLst>
              <a:ext uri="{FF2B5EF4-FFF2-40B4-BE49-F238E27FC236}">
                <a16:creationId xmlns:a16="http://schemas.microsoft.com/office/drawing/2014/main" id="{CD1FE508-9B2D-4A42-B75E-CF18EFA70433}"/>
              </a:ext>
            </a:extLst>
          </p:cNvPr>
          <p:cNvSpPr txBox="1"/>
          <p:nvPr/>
        </p:nvSpPr>
        <p:spPr>
          <a:xfrm>
            <a:off x="5414310" y="2064518"/>
            <a:ext cx="2421792" cy="692497"/>
          </a:xfrm>
          <a:prstGeom prst="rect">
            <a:avLst/>
          </a:prstGeom>
          <a:noFill/>
        </p:spPr>
        <p:txBody>
          <a:bodyPr wrap="square" rtlCol="0">
            <a:spAutoFit/>
          </a:bodyPr>
          <a:lstStyle/>
          <a:p>
            <a:r>
              <a:rPr lang="en-US" sz="1200" b="1" dirty="0"/>
              <a:t>stable MT at </a:t>
            </a:r>
            <a:br>
              <a:rPr lang="en-US" sz="1200" b="1" dirty="0"/>
            </a:br>
            <a:r>
              <a:rPr lang="en-US" sz="1200" b="1" dirty="0"/>
              <a:t>nuclear timescale</a:t>
            </a:r>
          </a:p>
          <a:p>
            <a:r>
              <a:rPr lang="el-GR" sz="1500" i="1" dirty="0"/>
              <a:t>ζ</a:t>
            </a:r>
            <a:r>
              <a:rPr lang="en-US" sz="1500" baseline="-25000" dirty="0"/>
              <a:t>L</a:t>
            </a:r>
            <a:r>
              <a:rPr lang="en-US" sz="1500" dirty="0"/>
              <a:t>&lt;</a:t>
            </a:r>
            <a:r>
              <a:rPr lang="el-GR" sz="1500" i="1" dirty="0"/>
              <a:t>ζ</a:t>
            </a:r>
            <a:r>
              <a:rPr lang="en-US" sz="1500" baseline="-25000" dirty="0"/>
              <a:t>ad </a:t>
            </a:r>
            <a:r>
              <a:rPr lang="en-US" sz="1500" dirty="0"/>
              <a:t>and </a:t>
            </a:r>
            <a:r>
              <a:rPr lang="el-GR" sz="1500" i="1" dirty="0"/>
              <a:t>ζ</a:t>
            </a:r>
            <a:r>
              <a:rPr lang="en-US" sz="1500" i="1" baseline="-25000" dirty="0"/>
              <a:t>eq</a:t>
            </a:r>
            <a:r>
              <a:rPr lang="en-US" sz="1500" baseline="-25000" dirty="0"/>
              <a:t> </a:t>
            </a:r>
            <a:endParaRPr lang="en-US" sz="1500" dirty="0"/>
          </a:p>
        </p:txBody>
      </p:sp>
      <p:sp>
        <p:nvSpPr>
          <p:cNvPr id="9" name="TextBox 8">
            <a:extLst>
              <a:ext uri="{FF2B5EF4-FFF2-40B4-BE49-F238E27FC236}">
                <a16:creationId xmlns:a16="http://schemas.microsoft.com/office/drawing/2014/main" id="{05550C9E-80FE-9048-99D4-56262C7E4D10}"/>
              </a:ext>
            </a:extLst>
          </p:cNvPr>
          <p:cNvSpPr txBox="1"/>
          <p:nvPr/>
        </p:nvSpPr>
        <p:spPr>
          <a:xfrm>
            <a:off x="6984583" y="3198167"/>
            <a:ext cx="2747469" cy="692497"/>
          </a:xfrm>
          <a:prstGeom prst="rect">
            <a:avLst/>
          </a:prstGeom>
          <a:noFill/>
        </p:spPr>
        <p:txBody>
          <a:bodyPr wrap="square" rtlCol="0">
            <a:spAutoFit/>
          </a:bodyPr>
          <a:lstStyle/>
          <a:p>
            <a:r>
              <a:rPr lang="en-US" sz="1200" b="1" dirty="0"/>
              <a:t>stable MT at </a:t>
            </a:r>
            <a:br>
              <a:rPr lang="en-US" sz="1200" b="1" dirty="0"/>
            </a:br>
            <a:r>
              <a:rPr lang="en-US" sz="1200" b="1" dirty="0"/>
              <a:t>thermal timescale</a:t>
            </a:r>
          </a:p>
          <a:p>
            <a:r>
              <a:rPr lang="el-GR" sz="1500" i="1" dirty="0"/>
              <a:t>ζ</a:t>
            </a:r>
            <a:r>
              <a:rPr lang="en-US" sz="1500" i="1" baseline="-25000" dirty="0"/>
              <a:t>eq</a:t>
            </a:r>
            <a:r>
              <a:rPr lang="en-US" sz="1500" baseline="-25000" dirty="0"/>
              <a:t> </a:t>
            </a:r>
            <a:r>
              <a:rPr lang="en-US" sz="1500" dirty="0"/>
              <a:t>&lt;</a:t>
            </a:r>
            <a:r>
              <a:rPr lang="el-GR" sz="1500" i="1" dirty="0"/>
              <a:t>ζ</a:t>
            </a:r>
            <a:r>
              <a:rPr lang="en-US" sz="1500" baseline="-25000" dirty="0"/>
              <a:t>L</a:t>
            </a:r>
            <a:r>
              <a:rPr lang="en-US" sz="1500" dirty="0"/>
              <a:t>&lt;</a:t>
            </a:r>
            <a:r>
              <a:rPr lang="el-GR" sz="1500" i="1" dirty="0"/>
              <a:t>ζ</a:t>
            </a:r>
            <a:r>
              <a:rPr lang="en-US" sz="1500" baseline="-25000" dirty="0"/>
              <a:t>ad</a:t>
            </a:r>
          </a:p>
        </p:txBody>
      </p:sp>
      <p:cxnSp>
        <p:nvCxnSpPr>
          <p:cNvPr id="15" name="Straight Connector 14">
            <a:extLst>
              <a:ext uri="{FF2B5EF4-FFF2-40B4-BE49-F238E27FC236}">
                <a16:creationId xmlns:a16="http://schemas.microsoft.com/office/drawing/2014/main" id="{842F7508-BB07-3649-878D-CBBB0FB81587}"/>
              </a:ext>
            </a:extLst>
          </p:cNvPr>
          <p:cNvCxnSpPr>
            <a:cxnSpLocks/>
          </p:cNvCxnSpPr>
          <p:nvPr/>
        </p:nvCxnSpPr>
        <p:spPr>
          <a:xfrm flipH="1" flipV="1">
            <a:off x="6961325" y="1406755"/>
            <a:ext cx="718754" cy="402428"/>
          </a:xfrm>
          <a:prstGeom prst="line">
            <a:avLst/>
          </a:prstGeom>
          <a:ln w="15875">
            <a:solidFill>
              <a:srgbClr val="FF0000"/>
            </a:solidFill>
            <a:prstDash val="dashDot"/>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BB30DD8-6BAA-F94F-A681-FEA3C2B0BD73}"/>
              </a:ext>
            </a:extLst>
          </p:cNvPr>
          <p:cNvCxnSpPr>
            <a:cxnSpLocks/>
          </p:cNvCxnSpPr>
          <p:nvPr/>
        </p:nvCxnSpPr>
        <p:spPr>
          <a:xfrm flipH="1" flipV="1">
            <a:off x="6265829" y="2636874"/>
            <a:ext cx="718754" cy="402428"/>
          </a:xfrm>
          <a:prstGeom prst="line">
            <a:avLst/>
          </a:prstGeom>
          <a:ln w="15875">
            <a:solidFill>
              <a:srgbClr val="FF0000"/>
            </a:solidFill>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604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A700-D4C7-EC4F-A043-AF6BF646EC67}"/>
              </a:ext>
            </a:extLst>
          </p:cNvPr>
          <p:cNvSpPr>
            <a:spLocks noGrp="1"/>
          </p:cNvSpPr>
          <p:nvPr>
            <p:ph type="title"/>
          </p:nvPr>
        </p:nvSpPr>
        <p:spPr>
          <a:xfrm>
            <a:off x="549275" y="-439480"/>
            <a:ext cx="8042276" cy="1336956"/>
          </a:xfrm>
        </p:spPr>
        <p:txBody>
          <a:bodyPr/>
          <a:lstStyle/>
          <a:p>
            <a:r>
              <a:rPr lang="en-NL" dirty="0"/>
              <a:t>Common envelope evolution</a:t>
            </a:r>
          </a:p>
        </p:txBody>
      </p:sp>
      <p:grpSp>
        <p:nvGrpSpPr>
          <p:cNvPr id="6" name="Group 5">
            <a:extLst>
              <a:ext uri="{FF2B5EF4-FFF2-40B4-BE49-F238E27FC236}">
                <a16:creationId xmlns:a16="http://schemas.microsoft.com/office/drawing/2014/main" id="{8AC74871-11A8-A146-BE92-E9691D2694C2}"/>
              </a:ext>
            </a:extLst>
          </p:cNvPr>
          <p:cNvGrpSpPr>
            <a:grpSpLocks noChangeAspect="1"/>
          </p:cNvGrpSpPr>
          <p:nvPr/>
        </p:nvGrpSpPr>
        <p:grpSpPr>
          <a:xfrm>
            <a:off x="3267434" y="591538"/>
            <a:ext cx="2454338" cy="2480569"/>
            <a:chOff x="4935412" y="8264014"/>
            <a:chExt cx="857789" cy="828001"/>
          </a:xfrm>
        </p:grpSpPr>
        <p:sp>
          <p:nvSpPr>
            <p:cNvPr id="9" name="Teardrop 27">
              <a:extLst>
                <a:ext uri="{FF2B5EF4-FFF2-40B4-BE49-F238E27FC236}">
                  <a16:creationId xmlns:a16="http://schemas.microsoft.com/office/drawing/2014/main" id="{D8FF093E-F754-884D-84AB-AD751E21D982}"/>
                </a:ext>
              </a:extLst>
            </p:cNvPr>
            <p:cNvSpPr>
              <a:spLocks noChangeAspect="1"/>
            </p:cNvSpPr>
            <p:nvPr/>
          </p:nvSpPr>
          <p:spPr>
            <a:xfrm rot="13467847">
              <a:off x="4935412" y="8264014"/>
              <a:ext cx="857789" cy="828001"/>
            </a:xfrm>
            <a:custGeom>
              <a:avLst/>
              <a:gdLst>
                <a:gd name="connsiteX0" fmla="*/ 579465 w 1066572"/>
                <a:gd name="connsiteY0" fmla="*/ 935084 h 1029938"/>
                <a:gd name="connsiteX1" fmla="*/ 339443 w 1066572"/>
                <a:gd name="connsiteY1" fmla="*/ 1029938 h 1029938"/>
                <a:gd name="connsiteX2" fmla="*/ 0 w 1066572"/>
                <a:gd name="connsiteY2" fmla="*/ 706087 h 1029938"/>
                <a:gd name="connsiteX3" fmla="*/ 1 w 1066572"/>
                <a:gd name="connsiteY3" fmla="*/ 706087 h 1029938"/>
                <a:gd name="connsiteX4" fmla="*/ 339444 w 1066572"/>
                <a:gd name="connsiteY4" fmla="*/ 382236 h 1029938"/>
                <a:gd name="connsiteX5" fmla="*/ 361204 w 1066572"/>
                <a:gd name="connsiteY5" fmla="*/ 358932 h 1029938"/>
                <a:gd name="connsiteX6" fmla="*/ 388066 w 1066572"/>
                <a:gd name="connsiteY6" fmla="*/ 339384 h 1029938"/>
                <a:gd name="connsiteX7" fmla="*/ 712374 w 1066572"/>
                <a:gd name="connsiteY7" fmla="*/ 377 h 1029938"/>
                <a:gd name="connsiteX8" fmla="*/ 1066245 w 1066572"/>
                <a:gd name="connsiteY8" fmla="*/ 308397 h 1029938"/>
                <a:gd name="connsiteX9" fmla="*/ 1066244 w 1066572"/>
                <a:gd name="connsiteY9" fmla="*/ 308397 h 1029938"/>
                <a:gd name="connsiteX10" fmla="*/ 741936 w 1066572"/>
                <a:gd name="connsiteY10" fmla="*/ 647404 h 1029938"/>
                <a:gd name="connsiteX11" fmla="*/ 668963 w 1066572"/>
                <a:gd name="connsiteY11" fmla="*/ 640700 h 1029938"/>
                <a:gd name="connsiteX12" fmla="*/ 678886 w 1066572"/>
                <a:gd name="connsiteY12" fmla="*/ 706087 h 1029938"/>
                <a:gd name="connsiteX13" fmla="*/ 579465 w 1066572"/>
                <a:gd name="connsiteY13" fmla="*/ 935084 h 1029938"/>
                <a:gd name="connsiteX0" fmla="*/ 579465 w 1066572"/>
                <a:gd name="connsiteY0" fmla="*/ 934720 h 1029574"/>
                <a:gd name="connsiteX1" fmla="*/ 339443 w 1066572"/>
                <a:gd name="connsiteY1" fmla="*/ 1029574 h 1029574"/>
                <a:gd name="connsiteX2" fmla="*/ 0 w 1066572"/>
                <a:gd name="connsiteY2" fmla="*/ 705723 h 1029574"/>
                <a:gd name="connsiteX3" fmla="*/ 1 w 1066572"/>
                <a:gd name="connsiteY3" fmla="*/ 705723 h 1029574"/>
                <a:gd name="connsiteX4" fmla="*/ 339444 w 1066572"/>
                <a:gd name="connsiteY4" fmla="*/ 381872 h 1029574"/>
                <a:gd name="connsiteX5" fmla="*/ 361204 w 1066572"/>
                <a:gd name="connsiteY5" fmla="*/ 358568 h 1029574"/>
                <a:gd name="connsiteX6" fmla="*/ 366518 w 1066572"/>
                <a:gd name="connsiteY6" fmla="*/ 317066 h 1029574"/>
                <a:gd name="connsiteX7" fmla="*/ 712374 w 1066572"/>
                <a:gd name="connsiteY7" fmla="*/ 13 h 1029574"/>
                <a:gd name="connsiteX8" fmla="*/ 1066245 w 1066572"/>
                <a:gd name="connsiteY8" fmla="*/ 308033 h 1029574"/>
                <a:gd name="connsiteX9" fmla="*/ 1066244 w 1066572"/>
                <a:gd name="connsiteY9" fmla="*/ 308033 h 1029574"/>
                <a:gd name="connsiteX10" fmla="*/ 741936 w 1066572"/>
                <a:gd name="connsiteY10" fmla="*/ 647040 h 1029574"/>
                <a:gd name="connsiteX11" fmla="*/ 668963 w 1066572"/>
                <a:gd name="connsiteY11" fmla="*/ 640336 h 1029574"/>
                <a:gd name="connsiteX12" fmla="*/ 678886 w 1066572"/>
                <a:gd name="connsiteY12" fmla="*/ 705723 h 1029574"/>
                <a:gd name="connsiteX13" fmla="*/ 579465 w 1066572"/>
                <a:gd name="connsiteY13" fmla="*/ 934720 h 1029574"/>
                <a:gd name="connsiteX0" fmla="*/ 579465 w 1066572"/>
                <a:gd name="connsiteY0" fmla="*/ 934720 h 1029574"/>
                <a:gd name="connsiteX1" fmla="*/ 339443 w 1066572"/>
                <a:gd name="connsiteY1" fmla="*/ 1029574 h 1029574"/>
                <a:gd name="connsiteX2" fmla="*/ 0 w 1066572"/>
                <a:gd name="connsiteY2" fmla="*/ 705723 h 1029574"/>
                <a:gd name="connsiteX3" fmla="*/ 1 w 1066572"/>
                <a:gd name="connsiteY3" fmla="*/ 705723 h 1029574"/>
                <a:gd name="connsiteX4" fmla="*/ 320916 w 1066572"/>
                <a:gd name="connsiteY4" fmla="*/ 369269 h 1029574"/>
                <a:gd name="connsiteX5" fmla="*/ 361204 w 1066572"/>
                <a:gd name="connsiteY5" fmla="*/ 358568 h 1029574"/>
                <a:gd name="connsiteX6" fmla="*/ 366518 w 1066572"/>
                <a:gd name="connsiteY6" fmla="*/ 317066 h 1029574"/>
                <a:gd name="connsiteX7" fmla="*/ 712374 w 1066572"/>
                <a:gd name="connsiteY7" fmla="*/ 13 h 1029574"/>
                <a:gd name="connsiteX8" fmla="*/ 1066245 w 1066572"/>
                <a:gd name="connsiteY8" fmla="*/ 308033 h 1029574"/>
                <a:gd name="connsiteX9" fmla="*/ 1066244 w 1066572"/>
                <a:gd name="connsiteY9" fmla="*/ 308033 h 1029574"/>
                <a:gd name="connsiteX10" fmla="*/ 741936 w 1066572"/>
                <a:gd name="connsiteY10" fmla="*/ 647040 h 1029574"/>
                <a:gd name="connsiteX11" fmla="*/ 668963 w 1066572"/>
                <a:gd name="connsiteY11" fmla="*/ 640336 h 1029574"/>
                <a:gd name="connsiteX12" fmla="*/ 678886 w 1066572"/>
                <a:gd name="connsiteY12" fmla="*/ 705723 h 1029574"/>
                <a:gd name="connsiteX13" fmla="*/ 579465 w 1066572"/>
                <a:gd name="connsiteY13" fmla="*/ 934720 h 1029574"/>
                <a:gd name="connsiteX0" fmla="*/ 579465 w 1066572"/>
                <a:gd name="connsiteY0" fmla="*/ 934720 h 1029574"/>
                <a:gd name="connsiteX1" fmla="*/ 339443 w 1066572"/>
                <a:gd name="connsiteY1" fmla="*/ 1029574 h 1029574"/>
                <a:gd name="connsiteX2" fmla="*/ 0 w 1066572"/>
                <a:gd name="connsiteY2" fmla="*/ 705723 h 1029574"/>
                <a:gd name="connsiteX3" fmla="*/ 1 w 1066572"/>
                <a:gd name="connsiteY3" fmla="*/ 705723 h 1029574"/>
                <a:gd name="connsiteX4" fmla="*/ 320916 w 1066572"/>
                <a:gd name="connsiteY4" fmla="*/ 369269 h 1029574"/>
                <a:gd name="connsiteX5" fmla="*/ 361204 w 1066572"/>
                <a:gd name="connsiteY5" fmla="*/ 358568 h 1029574"/>
                <a:gd name="connsiteX6" fmla="*/ 366518 w 1066572"/>
                <a:gd name="connsiteY6" fmla="*/ 317066 h 1029574"/>
                <a:gd name="connsiteX7" fmla="*/ 712374 w 1066572"/>
                <a:gd name="connsiteY7" fmla="*/ 13 h 1029574"/>
                <a:gd name="connsiteX8" fmla="*/ 1066245 w 1066572"/>
                <a:gd name="connsiteY8" fmla="*/ 308033 h 1029574"/>
                <a:gd name="connsiteX9" fmla="*/ 1066244 w 1066572"/>
                <a:gd name="connsiteY9" fmla="*/ 308033 h 1029574"/>
                <a:gd name="connsiteX10" fmla="*/ 741936 w 1066572"/>
                <a:gd name="connsiteY10" fmla="*/ 647040 h 1029574"/>
                <a:gd name="connsiteX11" fmla="*/ 693589 w 1066572"/>
                <a:gd name="connsiteY11" fmla="*/ 665427 h 1029574"/>
                <a:gd name="connsiteX12" fmla="*/ 678886 w 1066572"/>
                <a:gd name="connsiteY12" fmla="*/ 705723 h 1029574"/>
                <a:gd name="connsiteX13" fmla="*/ 579465 w 1066572"/>
                <a:gd name="connsiteY13" fmla="*/ 934720 h 1029574"/>
                <a:gd name="connsiteX0" fmla="*/ 579465 w 1066572"/>
                <a:gd name="connsiteY0" fmla="*/ 934720 h 1029574"/>
                <a:gd name="connsiteX1" fmla="*/ 339443 w 1066572"/>
                <a:gd name="connsiteY1" fmla="*/ 1029574 h 1029574"/>
                <a:gd name="connsiteX2" fmla="*/ 0 w 1066572"/>
                <a:gd name="connsiteY2" fmla="*/ 705723 h 1029574"/>
                <a:gd name="connsiteX3" fmla="*/ 1 w 1066572"/>
                <a:gd name="connsiteY3" fmla="*/ 705723 h 1029574"/>
                <a:gd name="connsiteX4" fmla="*/ 320916 w 1066572"/>
                <a:gd name="connsiteY4" fmla="*/ 369269 h 1029574"/>
                <a:gd name="connsiteX5" fmla="*/ 361204 w 1066572"/>
                <a:gd name="connsiteY5" fmla="*/ 358568 h 1029574"/>
                <a:gd name="connsiteX6" fmla="*/ 366518 w 1066572"/>
                <a:gd name="connsiteY6" fmla="*/ 317066 h 1029574"/>
                <a:gd name="connsiteX7" fmla="*/ 712374 w 1066572"/>
                <a:gd name="connsiteY7" fmla="*/ 13 h 1029574"/>
                <a:gd name="connsiteX8" fmla="*/ 1066245 w 1066572"/>
                <a:gd name="connsiteY8" fmla="*/ 308033 h 1029574"/>
                <a:gd name="connsiteX9" fmla="*/ 1066244 w 1066572"/>
                <a:gd name="connsiteY9" fmla="*/ 308033 h 1029574"/>
                <a:gd name="connsiteX10" fmla="*/ 741936 w 1066572"/>
                <a:gd name="connsiteY10" fmla="*/ 647040 h 1029574"/>
                <a:gd name="connsiteX11" fmla="*/ 693589 w 1066572"/>
                <a:gd name="connsiteY11" fmla="*/ 665427 h 1029574"/>
                <a:gd name="connsiteX12" fmla="*/ 700434 w 1066572"/>
                <a:gd name="connsiteY12" fmla="*/ 727677 h 1029574"/>
                <a:gd name="connsiteX13" fmla="*/ 579465 w 1066572"/>
                <a:gd name="connsiteY13" fmla="*/ 934720 h 1029574"/>
                <a:gd name="connsiteX0" fmla="*/ 579465 w 1066608"/>
                <a:gd name="connsiteY0" fmla="*/ 934720 h 1029574"/>
                <a:gd name="connsiteX1" fmla="*/ 339443 w 1066608"/>
                <a:gd name="connsiteY1" fmla="*/ 1029574 h 1029574"/>
                <a:gd name="connsiteX2" fmla="*/ 0 w 1066608"/>
                <a:gd name="connsiteY2" fmla="*/ 705723 h 1029574"/>
                <a:gd name="connsiteX3" fmla="*/ 1 w 1066608"/>
                <a:gd name="connsiteY3" fmla="*/ 705723 h 1029574"/>
                <a:gd name="connsiteX4" fmla="*/ 320916 w 1066608"/>
                <a:gd name="connsiteY4" fmla="*/ 369269 h 1029574"/>
                <a:gd name="connsiteX5" fmla="*/ 361204 w 1066608"/>
                <a:gd name="connsiteY5" fmla="*/ 358568 h 1029574"/>
                <a:gd name="connsiteX6" fmla="*/ 366518 w 1066608"/>
                <a:gd name="connsiteY6" fmla="*/ 317066 h 1029574"/>
                <a:gd name="connsiteX7" fmla="*/ 712374 w 1066608"/>
                <a:gd name="connsiteY7" fmla="*/ 13 h 1029574"/>
                <a:gd name="connsiteX8" fmla="*/ 1066245 w 1066608"/>
                <a:gd name="connsiteY8" fmla="*/ 308033 h 1029574"/>
                <a:gd name="connsiteX9" fmla="*/ 1066244 w 1066608"/>
                <a:gd name="connsiteY9" fmla="*/ 308033 h 1029574"/>
                <a:gd name="connsiteX10" fmla="*/ 757328 w 1066608"/>
                <a:gd name="connsiteY10" fmla="*/ 662723 h 1029574"/>
                <a:gd name="connsiteX11" fmla="*/ 693589 w 1066608"/>
                <a:gd name="connsiteY11" fmla="*/ 665427 h 1029574"/>
                <a:gd name="connsiteX12" fmla="*/ 700434 w 1066608"/>
                <a:gd name="connsiteY12" fmla="*/ 727677 h 1029574"/>
                <a:gd name="connsiteX13" fmla="*/ 579465 w 1066608"/>
                <a:gd name="connsiteY13" fmla="*/ 934720 h 1029574"/>
                <a:gd name="connsiteX0" fmla="*/ 579465 w 1066608"/>
                <a:gd name="connsiteY0" fmla="*/ 934720 h 1029574"/>
                <a:gd name="connsiteX1" fmla="*/ 339443 w 1066608"/>
                <a:gd name="connsiteY1" fmla="*/ 1029574 h 1029574"/>
                <a:gd name="connsiteX2" fmla="*/ 0 w 1066608"/>
                <a:gd name="connsiteY2" fmla="*/ 705723 h 1029574"/>
                <a:gd name="connsiteX3" fmla="*/ 1 w 1066608"/>
                <a:gd name="connsiteY3" fmla="*/ 705723 h 1029574"/>
                <a:gd name="connsiteX4" fmla="*/ 320916 w 1066608"/>
                <a:gd name="connsiteY4" fmla="*/ 369269 h 1029574"/>
                <a:gd name="connsiteX5" fmla="*/ 361204 w 1066608"/>
                <a:gd name="connsiteY5" fmla="*/ 358568 h 1029574"/>
                <a:gd name="connsiteX6" fmla="*/ 366518 w 1066608"/>
                <a:gd name="connsiteY6" fmla="*/ 317066 h 1029574"/>
                <a:gd name="connsiteX7" fmla="*/ 712374 w 1066608"/>
                <a:gd name="connsiteY7" fmla="*/ 13 h 1029574"/>
                <a:gd name="connsiteX8" fmla="*/ 1066245 w 1066608"/>
                <a:gd name="connsiteY8" fmla="*/ 308033 h 1029574"/>
                <a:gd name="connsiteX9" fmla="*/ 1066244 w 1066608"/>
                <a:gd name="connsiteY9" fmla="*/ 308033 h 1029574"/>
                <a:gd name="connsiteX10" fmla="*/ 757328 w 1066608"/>
                <a:gd name="connsiteY10" fmla="*/ 662723 h 1029574"/>
                <a:gd name="connsiteX11" fmla="*/ 721293 w 1066608"/>
                <a:gd name="connsiteY11" fmla="*/ 693654 h 1029574"/>
                <a:gd name="connsiteX12" fmla="*/ 700434 w 1066608"/>
                <a:gd name="connsiteY12" fmla="*/ 727677 h 1029574"/>
                <a:gd name="connsiteX13" fmla="*/ 579465 w 1066608"/>
                <a:gd name="connsiteY13" fmla="*/ 934720 h 1029574"/>
                <a:gd name="connsiteX0" fmla="*/ 579465 w 1066608"/>
                <a:gd name="connsiteY0" fmla="*/ 934720 h 1029574"/>
                <a:gd name="connsiteX1" fmla="*/ 339443 w 1066608"/>
                <a:gd name="connsiteY1" fmla="*/ 1029574 h 1029574"/>
                <a:gd name="connsiteX2" fmla="*/ 0 w 1066608"/>
                <a:gd name="connsiteY2" fmla="*/ 705723 h 1029574"/>
                <a:gd name="connsiteX3" fmla="*/ 1 w 1066608"/>
                <a:gd name="connsiteY3" fmla="*/ 705723 h 1029574"/>
                <a:gd name="connsiteX4" fmla="*/ 320916 w 1066608"/>
                <a:gd name="connsiteY4" fmla="*/ 369269 h 1029574"/>
                <a:gd name="connsiteX5" fmla="*/ 348891 w 1066608"/>
                <a:gd name="connsiteY5" fmla="*/ 346023 h 1029574"/>
                <a:gd name="connsiteX6" fmla="*/ 366518 w 1066608"/>
                <a:gd name="connsiteY6" fmla="*/ 317066 h 1029574"/>
                <a:gd name="connsiteX7" fmla="*/ 712374 w 1066608"/>
                <a:gd name="connsiteY7" fmla="*/ 13 h 1029574"/>
                <a:gd name="connsiteX8" fmla="*/ 1066245 w 1066608"/>
                <a:gd name="connsiteY8" fmla="*/ 308033 h 1029574"/>
                <a:gd name="connsiteX9" fmla="*/ 1066244 w 1066608"/>
                <a:gd name="connsiteY9" fmla="*/ 308033 h 1029574"/>
                <a:gd name="connsiteX10" fmla="*/ 757328 w 1066608"/>
                <a:gd name="connsiteY10" fmla="*/ 662723 h 1029574"/>
                <a:gd name="connsiteX11" fmla="*/ 721293 w 1066608"/>
                <a:gd name="connsiteY11" fmla="*/ 693654 h 1029574"/>
                <a:gd name="connsiteX12" fmla="*/ 700434 w 1066608"/>
                <a:gd name="connsiteY12" fmla="*/ 727677 h 1029574"/>
                <a:gd name="connsiteX13" fmla="*/ 579465 w 1066608"/>
                <a:gd name="connsiteY13" fmla="*/ 934720 h 1029574"/>
                <a:gd name="connsiteX0" fmla="*/ 579465 w 1066608"/>
                <a:gd name="connsiteY0" fmla="*/ 934713 h 1029567"/>
                <a:gd name="connsiteX1" fmla="*/ 339443 w 1066608"/>
                <a:gd name="connsiteY1" fmla="*/ 1029567 h 1029567"/>
                <a:gd name="connsiteX2" fmla="*/ 0 w 1066608"/>
                <a:gd name="connsiteY2" fmla="*/ 705716 h 1029567"/>
                <a:gd name="connsiteX3" fmla="*/ 1 w 1066608"/>
                <a:gd name="connsiteY3" fmla="*/ 705716 h 1029567"/>
                <a:gd name="connsiteX4" fmla="*/ 320916 w 1066608"/>
                <a:gd name="connsiteY4" fmla="*/ 369262 h 1029567"/>
                <a:gd name="connsiteX5" fmla="*/ 348891 w 1066608"/>
                <a:gd name="connsiteY5" fmla="*/ 346016 h 1029567"/>
                <a:gd name="connsiteX6" fmla="*/ 357226 w 1066608"/>
                <a:gd name="connsiteY6" fmla="*/ 313864 h 1029567"/>
                <a:gd name="connsiteX7" fmla="*/ 712374 w 1066608"/>
                <a:gd name="connsiteY7" fmla="*/ 6 h 1029567"/>
                <a:gd name="connsiteX8" fmla="*/ 1066245 w 1066608"/>
                <a:gd name="connsiteY8" fmla="*/ 308026 h 1029567"/>
                <a:gd name="connsiteX9" fmla="*/ 1066244 w 1066608"/>
                <a:gd name="connsiteY9" fmla="*/ 308026 h 1029567"/>
                <a:gd name="connsiteX10" fmla="*/ 757328 w 1066608"/>
                <a:gd name="connsiteY10" fmla="*/ 662716 h 1029567"/>
                <a:gd name="connsiteX11" fmla="*/ 721293 w 1066608"/>
                <a:gd name="connsiteY11" fmla="*/ 693647 h 1029567"/>
                <a:gd name="connsiteX12" fmla="*/ 700434 w 1066608"/>
                <a:gd name="connsiteY12" fmla="*/ 727670 h 1029567"/>
                <a:gd name="connsiteX13" fmla="*/ 579465 w 1066608"/>
                <a:gd name="connsiteY13" fmla="*/ 934713 h 1029567"/>
                <a:gd name="connsiteX0" fmla="*/ 579465 w 1066608"/>
                <a:gd name="connsiteY0" fmla="*/ 934713 h 1029567"/>
                <a:gd name="connsiteX1" fmla="*/ 339443 w 1066608"/>
                <a:gd name="connsiteY1" fmla="*/ 1029567 h 1029567"/>
                <a:gd name="connsiteX2" fmla="*/ 0 w 1066608"/>
                <a:gd name="connsiteY2" fmla="*/ 705716 h 1029567"/>
                <a:gd name="connsiteX3" fmla="*/ 1 w 1066608"/>
                <a:gd name="connsiteY3" fmla="*/ 705716 h 1029567"/>
                <a:gd name="connsiteX4" fmla="*/ 317955 w 1066608"/>
                <a:gd name="connsiteY4" fmla="*/ 353697 h 1029567"/>
                <a:gd name="connsiteX5" fmla="*/ 348891 w 1066608"/>
                <a:gd name="connsiteY5" fmla="*/ 346016 h 1029567"/>
                <a:gd name="connsiteX6" fmla="*/ 357226 w 1066608"/>
                <a:gd name="connsiteY6" fmla="*/ 313864 h 1029567"/>
                <a:gd name="connsiteX7" fmla="*/ 712374 w 1066608"/>
                <a:gd name="connsiteY7" fmla="*/ 6 h 1029567"/>
                <a:gd name="connsiteX8" fmla="*/ 1066245 w 1066608"/>
                <a:gd name="connsiteY8" fmla="*/ 308026 h 1029567"/>
                <a:gd name="connsiteX9" fmla="*/ 1066244 w 1066608"/>
                <a:gd name="connsiteY9" fmla="*/ 308026 h 1029567"/>
                <a:gd name="connsiteX10" fmla="*/ 757328 w 1066608"/>
                <a:gd name="connsiteY10" fmla="*/ 662716 h 1029567"/>
                <a:gd name="connsiteX11" fmla="*/ 721293 w 1066608"/>
                <a:gd name="connsiteY11" fmla="*/ 693647 h 1029567"/>
                <a:gd name="connsiteX12" fmla="*/ 700434 w 1066608"/>
                <a:gd name="connsiteY12" fmla="*/ 727670 h 1029567"/>
                <a:gd name="connsiteX13" fmla="*/ 579465 w 1066608"/>
                <a:gd name="connsiteY13" fmla="*/ 934713 h 1029567"/>
                <a:gd name="connsiteX0" fmla="*/ 579465 w 1066608"/>
                <a:gd name="connsiteY0" fmla="*/ 934713 h 1029567"/>
                <a:gd name="connsiteX1" fmla="*/ 339443 w 1066608"/>
                <a:gd name="connsiteY1" fmla="*/ 1029567 h 1029567"/>
                <a:gd name="connsiteX2" fmla="*/ 0 w 1066608"/>
                <a:gd name="connsiteY2" fmla="*/ 705716 h 1029567"/>
                <a:gd name="connsiteX3" fmla="*/ 1 w 1066608"/>
                <a:gd name="connsiteY3" fmla="*/ 705716 h 1029567"/>
                <a:gd name="connsiteX4" fmla="*/ 317955 w 1066608"/>
                <a:gd name="connsiteY4" fmla="*/ 353697 h 1029567"/>
                <a:gd name="connsiteX5" fmla="*/ 345813 w 1066608"/>
                <a:gd name="connsiteY5" fmla="*/ 342879 h 1029567"/>
                <a:gd name="connsiteX6" fmla="*/ 357226 w 1066608"/>
                <a:gd name="connsiteY6" fmla="*/ 313864 h 1029567"/>
                <a:gd name="connsiteX7" fmla="*/ 712374 w 1066608"/>
                <a:gd name="connsiteY7" fmla="*/ 6 h 1029567"/>
                <a:gd name="connsiteX8" fmla="*/ 1066245 w 1066608"/>
                <a:gd name="connsiteY8" fmla="*/ 308026 h 1029567"/>
                <a:gd name="connsiteX9" fmla="*/ 1066244 w 1066608"/>
                <a:gd name="connsiteY9" fmla="*/ 308026 h 1029567"/>
                <a:gd name="connsiteX10" fmla="*/ 757328 w 1066608"/>
                <a:gd name="connsiteY10" fmla="*/ 662716 h 1029567"/>
                <a:gd name="connsiteX11" fmla="*/ 721293 w 1066608"/>
                <a:gd name="connsiteY11" fmla="*/ 693647 h 1029567"/>
                <a:gd name="connsiteX12" fmla="*/ 700434 w 1066608"/>
                <a:gd name="connsiteY12" fmla="*/ 727670 h 1029567"/>
                <a:gd name="connsiteX13" fmla="*/ 579465 w 1066608"/>
                <a:gd name="connsiteY13" fmla="*/ 934713 h 102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6608" h="1029567">
                  <a:moveTo>
                    <a:pt x="579465" y="934713"/>
                  </a:moveTo>
                  <a:cubicBezTo>
                    <a:pt x="519300" y="985029"/>
                    <a:pt x="433177" y="1029567"/>
                    <a:pt x="339443" y="1029567"/>
                  </a:cubicBezTo>
                  <a:cubicBezTo>
                    <a:pt x="151974" y="1029567"/>
                    <a:pt x="0" y="884574"/>
                    <a:pt x="0" y="705716"/>
                  </a:cubicBezTo>
                  <a:lnTo>
                    <a:pt x="1" y="705716"/>
                  </a:lnTo>
                  <a:cubicBezTo>
                    <a:pt x="1" y="526858"/>
                    <a:pt x="130486" y="353697"/>
                    <a:pt x="317955" y="353697"/>
                  </a:cubicBezTo>
                  <a:lnTo>
                    <a:pt x="345813" y="342879"/>
                  </a:lnTo>
                  <a:cubicBezTo>
                    <a:pt x="342435" y="325889"/>
                    <a:pt x="360604" y="330854"/>
                    <a:pt x="357226" y="313864"/>
                  </a:cubicBezTo>
                  <a:cubicBezTo>
                    <a:pt x="349063" y="135192"/>
                    <a:pt x="594204" y="979"/>
                    <a:pt x="712374" y="6"/>
                  </a:cubicBezTo>
                  <a:cubicBezTo>
                    <a:pt x="830544" y="-967"/>
                    <a:pt x="1058081" y="129354"/>
                    <a:pt x="1066245" y="308026"/>
                  </a:cubicBezTo>
                  <a:lnTo>
                    <a:pt x="1066244" y="308026"/>
                  </a:lnTo>
                  <a:cubicBezTo>
                    <a:pt x="1074408" y="486698"/>
                    <a:pt x="944602" y="654159"/>
                    <a:pt x="757328" y="662716"/>
                  </a:cubicBezTo>
                  <a:lnTo>
                    <a:pt x="721293" y="693647"/>
                  </a:lnTo>
                  <a:lnTo>
                    <a:pt x="700434" y="727670"/>
                  </a:lnTo>
                  <a:cubicBezTo>
                    <a:pt x="700434" y="817099"/>
                    <a:pt x="639630" y="884397"/>
                    <a:pt x="579465" y="934713"/>
                  </a:cubicBezTo>
                  <a:close/>
                </a:path>
              </a:pathLst>
            </a:custGeom>
            <a:pattFill prst="ltUpDiag">
              <a:fgClr>
                <a:srgbClr val="FF0000"/>
              </a:fgClr>
              <a:bgClr>
                <a:srgbClr val="FF6600"/>
              </a:bgClr>
            </a:pattFill>
            <a:ln>
              <a:prstDash val="dash"/>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a:p>
          </p:txBody>
        </p:sp>
        <p:sp>
          <p:nvSpPr>
            <p:cNvPr id="8" name="Oval 7">
              <a:extLst>
                <a:ext uri="{FF2B5EF4-FFF2-40B4-BE49-F238E27FC236}">
                  <a16:creationId xmlns:a16="http://schemas.microsoft.com/office/drawing/2014/main" id="{371254D3-B42D-1540-B842-E6DBD31FB212}"/>
                </a:ext>
              </a:extLst>
            </p:cNvPr>
            <p:cNvSpPr>
              <a:spLocks/>
            </p:cNvSpPr>
            <p:nvPr/>
          </p:nvSpPr>
          <p:spPr>
            <a:xfrm>
              <a:off x="5062421" y="8611115"/>
              <a:ext cx="122752" cy="120166"/>
            </a:xfrm>
            <a:prstGeom prst="ellipse">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70000" lnSpcReduction="20000"/>
            </a:bodyPr>
            <a:lstStyle/>
            <a:p>
              <a:pPr algn="ctr"/>
              <a:endParaRPr lang="en-US"/>
            </a:p>
          </p:txBody>
        </p:sp>
      </p:grpSp>
      <p:grpSp>
        <p:nvGrpSpPr>
          <p:cNvPr id="15" name="Group 14">
            <a:extLst>
              <a:ext uri="{FF2B5EF4-FFF2-40B4-BE49-F238E27FC236}">
                <a16:creationId xmlns:a16="http://schemas.microsoft.com/office/drawing/2014/main" id="{7F8ECFF2-4379-B841-870B-336D46F7A72A}"/>
              </a:ext>
            </a:extLst>
          </p:cNvPr>
          <p:cNvGrpSpPr>
            <a:grpSpLocks/>
          </p:cNvGrpSpPr>
          <p:nvPr/>
        </p:nvGrpSpPr>
        <p:grpSpPr>
          <a:xfrm>
            <a:off x="6177700" y="2958490"/>
            <a:ext cx="935385" cy="941019"/>
            <a:chOff x="5370979" y="5553063"/>
            <a:chExt cx="763760" cy="729733"/>
          </a:xfrm>
        </p:grpSpPr>
        <p:sp>
          <p:nvSpPr>
            <p:cNvPr id="18" name="Oval 17">
              <a:extLst>
                <a:ext uri="{FF2B5EF4-FFF2-40B4-BE49-F238E27FC236}">
                  <a16:creationId xmlns:a16="http://schemas.microsoft.com/office/drawing/2014/main" id="{EA55D577-0FC9-E54B-B4C9-8AC9FD2B7459}"/>
                </a:ext>
              </a:extLst>
            </p:cNvPr>
            <p:cNvSpPr>
              <a:spLocks noChangeAspect="1"/>
            </p:cNvSpPr>
            <p:nvPr/>
          </p:nvSpPr>
          <p:spPr>
            <a:xfrm>
              <a:off x="5370979" y="5553063"/>
              <a:ext cx="763760" cy="729733"/>
            </a:xfrm>
            <a:prstGeom prst="ellipse">
              <a:avLst/>
            </a:prstGeom>
            <a:pattFill prst="wdDnDiag">
              <a:fgClr>
                <a:srgbClr val="00B050"/>
              </a:fgClr>
              <a:bgClr>
                <a:srgbClr val="FF6600"/>
              </a:bgClr>
            </a:pattFill>
            <a:ln>
              <a:solidFill>
                <a:srgbClr val="AEC5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4AFD00-A64D-9D4C-A490-FA9B74982BE5}"/>
                </a:ext>
              </a:extLst>
            </p:cNvPr>
            <p:cNvSpPr>
              <a:spLocks noChangeAspect="1"/>
            </p:cNvSpPr>
            <p:nvPr/>
          </p:nvSpPr>
          <p:spPr>
            <a:xfrm>
              <a:off x="5683310" y="5844242"/>
              <a:ext cx="176368" cy="167502"/>
            </a:xfrm>
            <a:prstGeom prst="ellipse">
              <a:avLst/>
            </a:prstGeom>
            <a:solidFill>
              <a:srgbClr val="000090"/>
            </a:solidFill>
            <a:ln>
              <a:solidFill>
                <a:srgbClr val="AEC5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1" name="Straight Arrow Connector 20">
            <a:extLst>
              <a:ext uri="{FF2B5EF4-FFF2-40B4-BE49-F238E27FC236}">
                <a16:creationId xmlns:a16="http://schemas.microsoft.com/office/drawing/2014/main" id="{947B2FE7-81D8-234D-BB9A-A89C3EAB4268}"/>
              </a:ext>
            </a:extLst>
          </p:cNvPr>
          <p:cNvCxnSpPr>
            <a:cxnSpLocks/>
          </p:cNvCxnSpPr>
          <p:nvPr/>
        </p:nvCxnSpPr>
        <p:spPr>
          <a:xfrm flipH="1">
            <a:off x="2482247" y="2533948"/>
            <a:ext cx="657507" cy="488773"/>
          </a:xfrm>
          <a:prstGeom prst="straightConnector1">
            <a:avLst/>
          </a:prstGeom>
          <a:ln cmpd="sng">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0FF4EEC8-C6CE-9F4D-8D5B-73B8047B547F}"/>
              </a:ext>
            </a:extLst>
          </p:cNvPr>
          <p:cNvCxnSpPr>
            <a:cxnSpLocks/>
          </p:cNvCxnSpPr>
          <p:nvPr/>
        </p:nvCxnSpPr>
        <p:spPr>
          <a:xfrm>
            <a:off x="5749314" y="2533948"/>
            <a:ext cx="542919" cy="412839"/>
          </a:xfrm>
          <a:prstGeom prst="straightConnector1">
            <a:avLst/>
          </a:prstGeom>
          <a:ln cmpd="sng">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B7EE81D2-46DE-0B45-961C-BF2BD324121B}"/>
              </a:ext>
            </a:extLst>
          </p:cNvPr>
          <p:cNvSpPr txBox="1"/>
          <p:nvPr/>
        </p:nvSpPr>
        <p:spPr>
          <a:xfrm>
            <a:off x="0" y="3779548"/>
            <a:ext cx="4110754" cy="553998"/>
          </a:xfrm>
          <a:prstGeom prst="rect">
            <a:avLst/>
          </a:prstGeom>
          <a:noFill/>
        </p:spPr>
        <p:txBody>
          <a:bodyPr wrap="square" rtlCol="0">
            <a:spAutoFit/>
          </a:bodyPr>
          <a:lstStyle/>
          <a:p>
            <a:pPr algn="ctr"/>
            <a:r>
              <a:rPr lang="en-NL" sz="1500" dirty="0"/>
              <a:t>Succesful envelope ejection:</a:t>
            </a:r>
            <a:br>
              <a:rPr lang="en-NL" sz="1500" dirty="0"/>
            </a:br>
            <a:r>
              <a:rPr lang="en-NL" sz="1500" dirty="0"/>
              <a:t>short orbit binary</a:t>
            </a:r>
          </a:p>
        </p:txBody>
      </p:sp>
      <p:sp>
        <p:nvSpPr>
          <p:cNvPr id="35" name="TextBox 34">
            <a:extLst>
              <a:ext uri="{FF2B5EF4-FFF2-40B4-BE49-F238E27FC236}">
                <a16:creationId xmlns:a16="http://schemas.microsoft.com/office/drawing/2014/main" id="{11B9EEEF-FD84-434C-9AE5-BAFD680163D3}"/>
              </a:ext>
            </a:extLst>
          </p:cNvPr>
          <p:cNvSpPr txBox="1"/>
          <p:nvPr/>
        </p:nvSpPr>
        <p:spPr>
          <a:xfrm>
            <a:off x="4504838" y="3989396"/>
            <a:ext cx="4110754" cy="323165"/>
          </a:xfrm>
          <a:prstGeom prst="rect">
            <a:avLst/>
          </a:prstGeom>
          <a:noFill/>
        </p:spPr>
        <p:txBody>
          <a:bodyPr wrap="square" rtlCol="0">
            <a:spAutoFit/>
          </a:bodyPr>
          <a:lstStyle/>
          <a:p>
            <a:pPr algn="ctr"/>
            <a:r>
              <a:rPr lang="en-NL" sz="1500" dirty="0"/>
              <a:t>Merging of the two stars in one</a:t>
            </a:r>
          </a:p>
        </p:txBody>
      </p:sp>
      <p:sp>
        <p:nvSpPr>
          <p:cNvPr id="38" name="Oval 37">
            <a:extLst>
              <a:ext uri="{FF2B5EF4-FFF2-40B4-BE49-F238E27FC236}">
                <a16:creationId xmlns:a16="http://schemas.microsoft.com/office/drawing/2014/main" id="{E55E1268-CEA8-9C4C-9BCC-5785B894CF7E}"/>
              </a:ext>
            </a:extLst>
          </p:cNvPr>
          <p:cNvSpPr>
            <a:spLocks noChangeAspect="1"/>
          </p:cNvSpPr>
          <p:nvPr/>
        </p:nvSpPr>
        <p:spPr>
          <a:xfrm>
            <a:off x="4860495" y="1560795"/>
            <a:ext cx="488992" cy="50121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pPr algn="ctr"/>
            <a:endParaRPr lang="en-US"/>
          </a:p>
        </p:txBody>
      </p:sp>
      <p:grpSp>
        <p:nvGrpSpPr>
          <p:cNvPr id="20" name="Group 19">
            <a:extLst>
              <a:ext uri="{FF2B5EF4-FFF2-40B4-BE49-F238E27FC236}">
                <a16:creationId xmlns:a16="http://schemas.microsoft.com/office/drawing/2014/main" id="{65DC5876-46DF-D040-9209-ADFF8B3160E1}"/>
              </a:ext>
            </a:extLst>
          </p:cNvPr>
          <p:cNvGrpSpPr/>
          <p:nvPr/>
        </p:nvGrpSpPr>
        <p:grpSpPr>
          <a:xfrm>
            <a:off x="1797273" y="3158277"/>
            <a:ext cx="818857" cy="501212"/>
            <a:chOff x="1797273" y="3158277"/>
            <a:chExt cx="818857" cy="501212"/>
          </a:xfrm>
        </p:grpSpPr>
        <p:sp>
          <p:nvSpPr>
            <p:cNvPr id="13" name="Oval 12">
              <a:extLst>
                <a:ext uri="{FF2B5EF4-FFF2-40B4-BE49-F238E27FC236}">
                  <a16:creationId xmlns:a16="http://schemas.microsoft.com/office/drawing/2014/main" id="{5A3B1CAF-B956-914C-8FF8-B8D2A01CD0F2}"/>
                </a:ext>
              </a:extLst>
            </p:cNvPr>
            <p:cNvSpPr>
              <a:spLocks noChangeAspect="1"/>
            </p:cNvSpPr>
            <p:nvPr/>
          </p:nvSpPr>
          <p:spPr>
            <a:xfrm>
              <a:off x="1797273" y="3354098"/>
              <a:ext cx="185499" cy="180000"/>
            </a:xfrm>
            <a:prstGeom prst="ellipse">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dirty="0"/>
            </a:p>
          </p:txBody>
        </p:sp>
        <p:sp>
          <p:nvSpPr>
            <p:cNvPr id="40" name="Oval 39">
              <a:extLst>
                <a:ext uri="{FF2B5EF4-FFF2-40B4-BE49-F238E27FC236}">
                  <a16:creationId xmlns:a16="http://schemas.microsoft.com/office/drawing/2014/main" id="{32998698-15D6-0240-88F3-75C80DC2D726}"/>
                </a:ext>
              </a:extLst>
            </p:cNvPr>
            <p:cNvSpPr>
              <a:spLocks noChangeAspect="1"/>
            </p:cNvSpPr>
            <p:nvPr/>
          </p:nvSpPr>
          <p:spPr>
            <a:xfrm>
              <a:off x="2127138" y="3158277"/>
              <a:ext cx="488992" cy="50121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pPr algn="ctr"/>
              <a:endParaRPr lang="en-US"/>
            </a:p>
          </p:txBody>
        </p:sp>
      </p:grpSp>
    </p:spTree>
    <p:extLst>
      <p:ext uri="{BB962C8B-B14F-4D97-AF65-F5344CB8AC3E}">
        <p14:creationId xmlns:p14="http://schemas.microsoft.com/office/powerpoint/2010/main" val="3195674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EBC9FF-4338-0043-97D2-2B35F3AA45D2}"/>
              </a:ext>
            </a:extLst>
          </p:cNvPr>
          <p:cNvPicPr>
            <a:picLocks noChangeAspect="1"/>
          </p:cNvPicPr>
          <p:nvPr/>
        </p:nvPicPr>
        <p:blipFill>
          <a:blip r:embed="rId3"/>
          <a:stretch>
            <a:fillRect/>
          </a:stretch>
        </p:blipFill>
        <p:spPr>
          <a:xfrm>
            <a:off x="3242071" y="829606"/>
            <a:ext cx="2656683" cy="5793725"/>
          </a:xfrm>
          <a:prstGeom prst="rect">
            <a:avLst/>
          </a:prstGeom>
        </p:spPr>
      </p:pic>
      <p:sp>
        <p:nvSpPr>
          <p:cNvPr id="7" name="Title 1">
            <a:extLst>
              <a:ext uri="{FF2B5EF4-FFF2-40B4-BE49-F238E27FC236}">
                <a16:creationId xmlns:a16="http://schemas.microsoft.com/office/drawing/2014/main" id="{A1E5D924-28DE-7642-9CD9-ADA5B420BFA8}"/>
              </a:ext>
            </a:extLst>
          </p:cNvPr>
          <p:cNvSpPr>
            <a:spLocks noGrp="1"/>
          </p:cNvSpPr>
          <p:nvPr>
            <p:ph type="title"/>
          </p:nvPr>
        </p:nvSpPr>
        <p:spPr>
          <a:xfrm>
            <a:off x="549275" y="-439480"/>
            <a:ext cx="8042276" cy="1336956"/>
          </a:xfrm>
        </p:spPr>
        <p:txBody>
          <a:bodyPr/>
          <a:lstStyle/>
          <a:p>
            <a:r>
              <a:rPr lang="en-NL" dirty="0"/>
              <a:t>Common envelope evolution</a:t>
            </a:r>
          </a:p>
        </p:txBody>
      </p:sp>
      <p:sp>
        <p:nvSpPr>
          <p:cNvPr id="8" name="TextBox 7">
            <a:extLst>
              <a:ext uri="{FF2B5EF4-FFF2-40B4-BE49-F238E27FC236}">
                <a16:creationId xmlns:a16="http://schemas.microsoft.com/office/drawing/2014/main" id="{BEAE8556-FA52-FB40-AFC2-70813CC16FE1}"/>
              </a:ext>
            </a:extLst>
          </p:cNvPr>
          <p:cNvSpPr txBox="1"/>
          <p:nvPr/>
        </p:nvSpPr>
        <p:spPr>
          <a:xfrm>
            <a:off x="6397510" y="6406329"/>
            <a:ext cx="2746489" cy="246221"/>
          </a:xfrm>
          <a:prstGeom prst="rect">
            <a:avLst/>
          </a:prstGeom>
          <a:noFill/>
        </p:spPr>
        <p:txBody>
          <a:bodyPr wrap="square" rtlCol="0">
            <a:spAutoFit/>
          </a:bodyPr>
          <a:lstStyle/>
          <a:p>
            <a:r>
              <a:rPr lang="en-GB" sz="1000" dirty="0">
                <a:solidFill>
                  <a:schemeClr val="bg1">
                    <a:lumMod val="95000"/>
                  </a:schemeClr>
                </a:solidFill>
              </a:rPr>
              <a:t>Figure from Ivanova et al (2013)</a:t>
            </a:r>
            <a:endParaRPr lang="en-US" sz="1000" dirty="0">
              <a:solidFill>
                <a:schemeClr val="bg1">
                  <a:lumMod val="95000"/>
                </a:schemeClr>
              </a:solidFill>
            </a:endParaRPr>
          </a:p>
        </p:txBody>
      </p:sp>
      <p:sp>
        <p:nvSpPr>
          <p:cNvPr id="9" name="TextBox 8">
            <a:extLst>
              <a:ext uri="{FF2B5EF4-FFF2-40B4-BE49-F238E27FC236}">
                <a16:creationId xmlns:a16="http://schemas.microsoft.com/office/drawing/2014/main" id="{5F70DE1D-3BD6-0C45-85CE-F155AE677F55}"/>
              </a:ext>
            </a:extLst>
          </p:cNvPr>
          <p:cNvSpPr txBox="1"/>
          <p:nvPr/>
        </p:nvSpPr>
        <p:spPr>
          <a:xfrm rot="18310916">
            <a:off x="493776" y="2891491"/>
            <a:ext cx="3383280" cy="646331"/>
          </a:xfrm>
          <a:prstGeom prst="rect">
            <a:avLst/>
          </a:prstGeom>
          <a:noFill/>
        </p:spPr>
        <p:txBody>
          <a:bodyPr wrap="square" rtlCol="0">
            <a:spAutoFit/>
          </a:bodyPr>
          <a:lstStyle/>
          <a:p>
            <a:r>
              <a:rPr lang="en-NL" dirty="0"/>
              <a:t>Looking the binary face-on (from above the orbit)</a:t>
            </a:r>
          </a:p>
        </p:txBody>
      </p:sp>
      <p:sp>
        <p:nvSpPr>
          <p:cNvPr id="10" name="TextBox 9">
            <a:extLst>
              <a:ext uri="{FF2B5EF4-FFF2-40B4-BE49-F238E27FC236}">
                <a16:creationId xmlns:a16="http://schemas.microsoft.com/office/drawing/2014/main" id="{330CAFB6-2E66-AD45-AAB7-F0E8857B4051}"/>
              </a:ext>
            </a:extLst>
          </p:cNvPr>
          <p:cNvSpPr txBox="1"/>
          <p:nvPr/>
        </p:nvSpPr>
        <p:spPr>
          <a:xfrm rot="18310916">
            <a:off x="5445925" y="3105834"/>
            <a:ext cx="3383280" cy="646331"/>
          </a:xfrm>
          <a:prstGeom prst="rect">
            <a:avLst/>
          </a:prstGeom>
          <a:noFill/>
        </p:spPr>
        <p:txBody>
          <a:bodyPr wrap="square" rtlCol="0">
            <a:spAutoFit/>
          </a:bodyPr>
          <a:lstStyle/>
          <a:p>
            <a:r>
              <a:rPr lang="en-NL" dirty="0"/>
              <a:t>Looking the binary edge-on (from the orbital plane)</a:t>
            </a:r>
          </a:p>
        </p:txBody>
      </p:sp>
    </p:spTree>
    <p:extLst>
      <p:ext uri="{BB962C8B-B14F-4D97-AF65-F5344CB8AC3E}">
        <p14:creationId xmlns:p14="http://schemas.microsoft.com/office/powerpoint/2010/main" val="394126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A700-D4C7-EC4F-A043-AF6BF646EC67}"/>
              </a:ext>
            </a:extLst>
          </p:cNvPr>
          <p:cNvSpPr>
            <a:spLocks noGrp="1"/>
          </p:cNvSpPr>
          <p:nvPr>
            <p:ph type="title"/>
          </p:nvPr>
        </p:nvSpPr>
        <p:spPr>
          <a:xfrm>
            <a:off x="549275" y="-439480"/>
            <a:ext cx="8042276" cy="1336956"/>
          </a:xfrm>
        </p:spPr>
        <p:txBody>
          <a:bodyPr/>
          <a:lstStyle/>
          <a:p>
            <a:r>
              <a:rPr lang="en-NL" dirty="0"/>
              <a:t>Common envelope evolution</a:t>
            </a:r>
          </a:p>
        </p:txBody>
      </p:sp>
      <p:grpSp>
        <p:nvGrpSpPr>
          <p:cNvPr id="6" name="Group 5">
            <a:extLst>
              <a:ext uri="{FF2B5EF4-FFF2-40B4-BE49-F238E27FC236}">
                <a16:creationId xmlns:a16="http://schemas.microsoft.com/office/drawing/2014/main" id="{8AC74871-11A8-A146-BE92-E9691D2694C2}"/>
              </a:ext>
            </a:extLst>
          </p:cNvPr>
          <p:cNvGrpSpPr>
            <a:grpSpLocks noChangeAspect="1"/>
          </p:cNvGrpSpPr>
          <p:nvPr/>
        </p:nvGrpSpPr>
        <p:grpSpPr>
          <a:xfrm>
            <a:off x="3267434" y="591538"/>
            <a:ext cx="2454338" cy="2480569"/>
            <a:chOff x="4935412" y="8264014"/>
            <a:chExt cx="857789" cy="828001"/>
          </a:xfrm>
        </p:grpSpPr>
        <p:sp>
          <p:nvSpPr>
            <p:cNvPr id="9" name="Teardrop 27">
              <a:extLst>
                <a:ext uri="{FF2B5EF4-FFF2-40B4-BE49-F238E27FC236}">
                  <a16:creationId xmlns:a16="http://schemas.microsoft.com/office/drawing/2014/main" id="{D8FF093E-F754-884D-84AB-AD751E21D982}"/>
                </a:ext>
              </a:extLst>
            </p:cNvPr>
            <p:cNvSpPr>
              <a:spLocks noChangeAspect="1"/>
            </p:cNvSpPr>
            <p:nvPr/>
          </p:nvSpPr>
          <p:spPr>
            <a:xfrm rot="13467847">
              <a:off x="4935412" y="8264014"/>
              <a:ext cx="857789" cy="828001"/>
            </a:xfrm>
            <a:custGeom>
              <a:avLst/>
              <a:gdLst>
                <a:gd name="connsiteX0" fmla="*/ 579465 w 1066572"/>
                <a:gd name="connsiteY0" fmla="*/ 935084 h 1029938"/>
                <a:gd name="connsiteX1" fmla="*/ 339443 w 1066572"/>
                <a:gd name="connsiteY1" fmla="*/ 1029938 h 1029938"/>
                <a:gd name="connsiteX2" fmla="*/ 0 w 1066572"/>
                <a:gd name="connsiteY2" fmla="*/ 706087 h 1029938"/>
                <a:gd name="connsiteX3" fmla="*/ 1 w 1066572"/>
                <a:gd name="connsiteY3" fmla="*/ 706087 h 1029938"/>
                <a:gd name="connsiteX4" fmla="*/ 339444 w 1066572"/>
                <a:gd name="connsiteY4" fmla="*/ 382236 h 1029938"/>
                <a:gd name="connsiteX5" fmla="*/ 361204 w 1066572"/>
                <a:gd name="connsiteY5" fmla="*/ 358932 h 1029938"/>
                <a:gd name="connsiteX6" fmla="*/ 388066 w 1066572"/>
                <a:gd name="connsiteY6" fmla="*/ 339384 h 1029938"/>
                <a:gd name="connsiteX7" fmla="*/ 712374 w 1066572"/>
                <a:gd name="connsiteY7" fmla="*/ 377 h 1029938"/>
                <a:gd name="connsiteX8" fmla="*/ 1066245 w 1066572"/>
                <a:gd name="connsiteY8" fmla="*/ 308397 h 1029938"/>
                <a:gd name="connsiteX9" fmla="*/ 1066244 w 1066572"/>
                <a:gd name="connsiteY9" fmla="*/ 308397 h 1029938"/>
                <a:gd name="connsiteX10" fmla="*/ 741936 w 1066572"/>
                <a:gd name="connsiteY10" fmla="*/ 647404 h 1029938"/>
                <a:gd name="connsiteX11" fmla="*/ 668963 w 1066572"/>
                <a:gd name="connsiteY11" fmla="*/ 640700 h 1029938"/>
                <a:gd name="connsiteX12" fmla="*/ 678886 w 1066572"/>
                <a:gd name="connsiteY12" fmla="*/ 706087 h 1029938"/>
                <a:gd name="connsiteX13" fmla="*/ 579465 w 1066572"/>
                <a:gd name="connsiteY13" fmla="*/ 935084 h 1029938"/>
                <a:gd name="connsiteX0" fmla="*/ 579465 w 1066572"/>
                <a:gd name="connsiteY0" fmla="*/ 934720 h 1029574"/>
                <a:gd name="connsiteX1" fmla="*/ 339443 w 1066572"/>
                <a:gd name="connsiteY1" fmla="*/ 1029574 h 1029574"/>
                <a:gd name="connsiteX2" fmla="*/ 0 w 1066572"/>
                <a:gd name="connsiteY2" fmla="*/ 705723 h 1029574"/>
                <a:gd name="connsiteX3" fmla="*/ 1 w 1066572"/>
                <a:gd name="connsiteY3" fmla="*/ 705723 h 1029574"/>
                <a:gd name="connsiteX4" fmla="*/ 339444 w 1066572"/>
                <a:gd name="connsiteY4" fmla="*/ 381872 h 1029574"/>
                <a:gd name="connsiteX5" fmla="*/ 361204 w 1066572"/>
                <a:gd name="connsiteY5" fmla="*/ 358568 h 1029574"/>
                <a:gd name="connsiteX6" fmla="*/ 366518 w 1066572"/>
                <a:gd name="connsiteY6" fmla="*/ 317066 h 1029574"/>
                <a:gd name="connsiteX7" fmla="*/ 712374 w 1066572"/>
                <a:gd name="connsiteY7" fmla="*/ 13 h 1029574"/>
                <a:gd name="connsiteX8" fmla="*/ 1066245 w 1066572"/>
                <a:gd name="connsiteY8" fmla="*/ 308033 h 1029574"/>
                <a:gd name="connsiteX9" fmla="*/ 1066244 w 1066572"/>
                <a:gd name="connsiteY9" fmla="*/ 308033 h 1029574"/>
                <a:gd name="connsiteX10" fmla="*/ 741936 w 1066572"/>
                <a:gd name="connsiteY10" fmla="*/ 647040 h 1029574"/>
                <a:gd name="connsiteX11" fmla="*/ 668963 w 1066572"/>
                <a:gd name="connsiteY11" fmla="*/ 640336 h 1029574"/>
                <a:gd name="connsiteX12" fmla="*/ 678886 w 1066572"/>
                <a:gd name="connsiteY12" fmla="*/ 705723 h 1029574"/>
                <a:gd name="connsiteX13" fmla="*/ 579465 w 1066572"/>
                <a:gd name="connsiteY13" fmla="*/ 934720 h 1029574"/>
                <a:gd name="connsiteX0" fmla="*/ 579465 w 1066572"/>
                <a:gd name="connsiteY0" fmla="*/ 934720 h 1029574"/>
                <a:gd name="connsiteX1" fmla="*/ 339443 w 1066572"/>
                <a:gd name="connsiteY1" fmla="*/ 1029574 h 1029574"/>
                <a:gd name="connsiteX2" fmla="*/ 0 w 1066572"/>
                <a:gd name="connsiteY2" fmla="*/ 705723 h 1029574"/>
                <a:gd name="connsiteX3" fmla="*/ 1 w 1066572"/>
                <a:gd name="connsiteY3" fmla="*/ 705723 h 1029574"/>
                <a:gd name="connsiteX4" fmla="*/ 320916 w 1066572"/>
                <a:gd name="connsiteY4" fmla="*/ 369269 h 1029574"/>
                <a:gd name="connsiteX5" fmla="*/ 361204 w 1066572"/>
                <a:gd name="connsiteY5" fmla="*/ 358568 h 1029574"/>
                <a:gd name="connsiteX6" fmla="*/ 366518 w 1066572"/>
                <a:gd name="connsiteY6" fmla="*/ 317066 h 1029574"/>
                <a:gd name="connsiteX7" fmla="*/ 712374 w 1066572"/>
                <a:gd name="connsiteY7" fmla="*/ 13 h 1029574"/>
                <a:gd name="connsiteX8" fmla="*/ 1066245 w 1066572"/>
                <a:gd name="connsiteY8" fmla="*/ 308033 h 1029574"/>
                <a:gd name="connsiteX9" fmla="*/ 1066244 w 1066572"/>
                <a:gd name="connsiteY9" fmla="*/ 308033 h 1029574"/>
                <a:gd name="connsiteX10" fmla="*/ 741936 w 1066572"/>
                <a:gd name="connsiteY10" fmla="*/ 647040 h 1029574"/>
                <a:gd name="connsiteX11" fmla="*/ 668963 w 1066572"/>
                <a:gd name="connsiteY11" fmla="*/ 640336 h 1029574"/>
                <a:gd name="connsiteX12" fmla="*/ 678886 w 1066572"/>
                <a:gd name="connsiteY12" fmla="*/ 705723 h 1029574"/>
                <a:gd name="connsiteX13" fmla="*/ 579465 w 1066572"/>
                <a:gd name="connsiteY13" fmla="*/ 934720 h 1029574"/>
                <a:gd name="connsiteX0" fmla="*/ 579465 w 1066572"/>
                <a:gd name="connsiteY0" fmla="*/ 934720 h 1029574"/>
                <a:gd name="connsiteX1" fmla="*/ 339443 w 1066572"/>
                <a:gd name="connsiteY1" fmla="*/ 1029574 h 1029574"/>
                <a:gd name="connsiteX2" fmla="*/ 0 w 1066572"/>
                <a:gd name="connsiteY2" fmla="*/ 705723 h 1029574"/>
                <a:gd name="connsiteX3" fmla="*/ 1 w 1066572"/>
                <a:gd name="connsiteY3" fmla="*/ 705723 h 1029574"/>
                <a:gd name="connsiteX4" fmla="*/ 320916 w 1066572"/>
                <a:gd name="connsiteY4" fmla="*/ 369269 h 1029574"/>
                <a:gd name="connsiteX5" fmla="*/ 361204 w 1066572"/>
                <a:gd name="connsiteY5" fmla="*/ 358568 h 1029574"/>
                <a:gd name="connsiteX6" fmla="*/ 366518 w 1066572"/>
                <a:gd name="connsiteY6" fmla="*/ 317066 h 1029574"/>
                <a:gd name="connsiteX7" fmla="*/ 712374 w 1066572"/>
                <a:gd name="connsiteY7" fmla="*/ 13 h 1029574"/>
                <a:gd name="connsiteX8" fmla="*/ 1066245 w 1066572"/>
                <a:gd name="connsiteY8" fmla="*/ 308033 h 1029574"/>
                <a:gd name="connsiteX9" fmla="*/ 1066244 w 1066572"/>
                <a:gd name="connsiteY9" fmla="*/ 308033 h 1029574"/>
                <a:gd name="connsiteX10" fmla="*/ 741936 w 1066572"/>
                <a:gd name="connsiteY10" fmla="*/ 647040 h 1029574"/>
                <a:gd name="connsiteX11" fmla="*/ 693589 w 1066572"/>
                <a:gd name="connsiteY11" fmla="*/ 665427 h 1029574"/>
                <a:gd name="connsiteX12" fmla="*/ 678886 w 1066572"/>
                <a:gd name="connsiteY12" fmla="*/ 705723 h 1029574"/>
                <a:gd name="connsiteX13" fmla="*/ 579465 w 1066572"/>
                <a:gd name="connsiteY13" fmla="*/ 934720 h 1029574"/>
                <a:gd name="connsiteX0" fmla="*/ 579465 w 1066572"/>
                <a:gd name="connsiteY0" fmla="*/ 934720 h 1029574"/>
                <a:gd name="connsiteX1" fmla="*/ 339443 w 1066572"/>
                <a:gd name="connsiteY1" fmla="*/ 1029574 h 1029574"/>
                <a:gd name="connsiteX2" fmla="*/ 0 w 1066572"/>
                <a:gd name="connsiteY2" fmla="*/ 705723 h 1029574"/>
                <a:gd name="connsiteX3" fmla="*/ 1 w 1066572"/>
                <a:gd name="connsiteY3" fmla="*/ 705723 h 1029574"/>
                <a:gd name="connsiteX4" fmla="*/ 320916 w 1066572"/>
                <a:gd name="connsiteY4" fmla="*/ 369269 h 1029574"/>
                <a:gd name="connsiteX5" fmla="*/ 361204 w 1066572"/>
                <a:gd name="connsiteY5" fmla="*/ 358568 h 1029574"/>
                <a:gd name="connsiteX6" fmla="*/ 366518 w 1066572"/>
                <a:gd name="connsiteY6" fmla="*/ 317066 h 1029574"/>
                <a:gd name="connsiteX7" fmla="*/ 712374 w 1066572"/>
                <a:gd name="connsiteY7" fmla="*/ 13 h 1029574"/>
                <a:gd name="connsiteX8" fmla="*/ 1066245 w 1066572"/>
                <a:gd name="connsiteY8" fmla="*/ 308033 h 1029574"/>
                <a:gd name="connsiteX9" fmla="*/ 1066244 w 1066572"/>
                <a:gd name="connsiteY9" fmla="*/ 308033 h 1029574"/>
                <a:gd name="connsiteX10" fmla="*/ 741936 w 1066572"/>
                <a:gd name="connsiteY10" fmla="*/ 647040 h 1029574"/>
                <a:gd name="connsiteX11" fmla="*/ 693589 w 1066572"/>
                <a:gd name="connsiteY11" fmla="*/ 665427 h 1029574"/>
                <a:gd name="connsiteX12" fmla="*/ 700434 w 1066572"/>
                <a:gd name="connsiteY12" fmla="*/ 727677 h 1029574"/>
                <a:gd name="connsiteX13" fmla="*/ 579465 w 1066572"/>
                <a:gd name="connsiteY13" fmla="*/ 934720 h 1029574"/>
                <a:gd name="connsiteX0" fmla="*/ 579465 w 1066608"/>
                <a:gd name="connsiteY0" fmla="*/ 934720 h 1029574"/>
                <a:gd name="connsiteX1" fmla="*/ 339443 w 1066608"/>
                <a:gd name="connsiteY1" fmla="*/ 1029574 h 1029574"/>
                <a:gd name="connsiteX2" fmla="*/ 0 w 1066608"/>
                <a:gd name="connsiteY2" fmla="*/ 705723 h 1029574"/>
                <a:gd name="connsiteX3" fmla="*/ 1 w 1066608"/>
                <a:gd name="connsiteY3" fmla="*/ 705723 h 1029574"/>
                <a:gd name="connsiteX4" fmla="*/ 320916 w 1066608"/>
                <a:gd name="connsiteY4" fmla="*/ 369269 h 1029574"/>
                <a:gd name="connsiteX5" fmla="*/ 361204 w 1066608"/>
                <a:gd name="connsiteY5" fmla="*/ 358568 h 1029574"/>
                <a:gd name="connsiteX6" fmla="*/ 366518 w 1066608"/>
                <a:gd name="connsiteY6" fmla="*/ 317066 h 1029574"/>
                <a:gd name="connsiteX7" fmla="*/ 712374 w 1066608"/>
                <a:gd name="connsiteY7" fmla="*/ 13 h 1029574"/>
                <a:gd name="connsiteX8" fmla="*/ 1066245 w 1066608"/>
                <a:gd name="connsiteY8" fmla="*/ 308033 h 1029574"/>
                <a:gd name="connsiteX9" fmla="*/ 1066244 w 1066608"/>
                <a:gd name="connsiteY9" fmla="*/ 308033 h 1029574"/>
                <a:gd name="connsiteX10" fmla="*/ 757328 w 1066608"/>
                <a:gd name="connsiteY10" fmla="*/ 662723 h 1029574"/>
                <a:gd name="connsiteX11" fmla="*/ 693589 w 1066608"/>
                <a:gd name="connsiteY11" fmla="*/ 665427 h 1029574"/>
                <a:gd name="connsiteX12" fmla="*/ 700434 w 1066608"/>
                <a:gd name="connsiteY12" fmla="*/ 727677 h 1029574"/>
                <a:gd name="connsiteX13" fmla="*/ 579465 w 1066608"/>
                <a:gd name="connsiteY13" fmla="*/ 934720 h 1029574"/>
                <a:gd name="connsiteX0" fmla="*/ 579465 w 1066608"/>
                <a:gd name="connsiteY0" fmla="*/ 934720 h 1029574"/>
                <a:gd name="connsiteX1" fmla="*/ 339443 w 1066608"/>
                <a:gd name="connsiteY1" fmla="*/ 1029574 h 1029574"/>
                <a:gd name="connsiteX2" fmla="*/ 0 w 1066608"/>
                <a:gd name="connsiteY2" fmla="*/ 705723 h 1029574"/>
                <a:gd name="connsiteX3" fmla="*/ 1 w 1066608"/>
                <a:gd name="connsiteY3" fmla="*/ 705723 h 1029574"/>
                <a:gd name="connsiteX4" fmla="*/ 320916 w 1066608"/>
                <a:gd name="connsiteY4" fmla="*/ 369269 h 1029574"/>
                <a:gd name="connsiteX5" fmla="*/ 361204 w 1066608"/>
                <a:gd name="connsiteY5" fmla="*/ 358568 h 1029574"/>
                <a:gd name="connsiteX6" fmla="*/ 366518 w 1066608"/>
                <a:gd name="connsiteY6" fmla="*/ 317066 h 1029574"/>
                <a:gd name="connsiteX7" fmla="*/ 712374 w 1066608"/>
                <a:gd name="connsiteY7" fmla="*/ 13 h 1029574"/>
                <a:gd name="connsiteX8" fmla="*/ 1066245 w 1066608"/>
                <a:gd name="connsiteY8" fmla="*/ 308033 h 1029574"/>
                <a:gd name="connsiteX9" fmla="*/ 1066244 w 1066608"/>
                <a:gd name="connsiteY9" fmla="*/ 308033 h 1029574"/>
                <a:gd name="connsiteX10" fmla="*/ 757328 w 1066608"/>
                <a:gd name="connsiteY10" fmla="*/ 662723 h 1029574"/>
                <a:gd name="connsiteX11" fmla="*/ 721293 w 1066608"/>
                <a:gd name="connsiteY11" fmla="*/ 693654 h 1029574"/>
                <a:gd name="connsiteX12" fmla="*/ 700434 w 1066608"/>
                <a:gd name="connsiteY12" fmla="*/ 727677 h 1029574"/>
                <a:gd name="connsiteX13" fmla="*/ 579465 w 1066608"/>
                <a:gd name="connsiteY13" fmla="*/ 934720 h 1029574"/>
                <a:gd name="connsiteX0" fmla="*/ 579465 w 1066608"/>
                <a:gd name="connsiteY0" fmla="*/ 934720 h 1029574"/>
                <a:gd name="connsiteX1" fmla="*/ 339443 w 1066608"/>
                <a:gd name="connsiteY1" fmla="*/ 1029574 h 1029574"/>
                <a:gd name="connsiteX2" fmla="*/ 0 w 1066608"/>
                <a:gd name="connsiteY2" fmla="*/ 705723 h 1029574"/>
                <a:gd name="connsiteX3" fmla="*/ 1 w 1066608"/>
                <a:gd name="connsiteY3" fmla="*/ 705723 h 1029574"/>
                <a:gd name="connsiteX4" fmla="*/ 320916 w 1066608"/>
                <a:gd name="connsiteY4" fmla="*/ 369269 h 1029574"/>
                <a:gd name="connsiteX5" fmla="*/ 348891 w 1066608"/>
                <a:gd name="connsiteY5" fmla="*/ 346023 h 1029574"/>
                <a:gd name="connsiteX6" fmla="*/ 366518 w 1066608"/>
                <a:gd name="connsiteY6" fmla="*/ 317066 h 1029574"/>
                <a:gd name="connsiteX7" fmla="*/ 712374 w 1066608"/>
                <a:gd name="connsiteY7" fmla="*/ 13 h 1029574"/>
                <a:gd name="connsiteX8" fmla="*/ 1066245 w 1066608"/>
                <a:gd name="connsiteY8" fmla="*/ 308033 h 1029574"/>
                <a:gd name="connsiteX9" fmla="*/ 1066244 w 1066608"/>
                <a:gd name="connsiteY9" fmla="*/ 308033 h 1029574"/>
                <a:gd name="connsiteX10" fmla="*/ 757328 w 1066608"/>
                <a:gd name="connsiteY10" fmla="*/ 662723 h 1029574"/>
                <a:gd name="connsiteX11" fmla="*/ 721293 w 1066608"/>
                <a:gd name="connsiteY11" fmla="*/ 693654 h 1029574"/>
                <a:gd name="connsiteX12" fmla="*/ 700434 w 1066608"/>
                <a:gd name="connsiteY12" fmla="*/ 727677 h 1029574"/>
                <a:gd name="connsiteX13" fmla="*/ 579465 w 1066608"/>
                <a:gd name="connsiteY13" fmla="*/ 934720 h 1029574"/>
                <a:gd name="connsiteX0" fmla="*/ 579465 w 1066608"/>
                <a:gd name="connsiteY0" fmla="*/ 934713 h 1029567"/>
                <a:gd name="connsiteX1" fmla="*/ 339443 w 1066608"/>
                <a:gd name="connsiteY1" fmla="*/ 1029567 h 1029567"/>
                <a:gd name="connsiteX2" fmla="*/ 0 w 1066608"/>
                <a:gd name="connsiteY2" fmla="*/ 705716 h 1029567"/>
                <a:gd name="connsiteX3" fmla="*/ 1 w 1066608"/>
                <a:gd name="connsiteY3" fmla="*/ 705716 h 1029567"/>
                <a:gd name="connsiteX4" fmla="*/ 320916 w 1066608"/>
                <a:gd name="connsiteY4" fmla="*/ 369262 h 1029567"/>
                <a:gd name="connsiteX5" fmla="*/ 348891 w 1066608"/>
                <a:gd name="connsiteY5" fmla="*/ 346016 h 1029567"/>
                <a:gd name="connsiteX6" fmla="*/ 357226 w 1066608"/>
                <a:gd name="connsiteY6" fmla="*/ 313864 h 1029567"/>
                <a:gd name="connsiteX7" fmla="*/ 712374 w 1066608"/>
                <a:gd name="connsiteY7" fmla="*/ 6 h 1029567"/>
                <a:gd name="connsiteX8" fmla="*/ 1066245 w 1066608"/>
                <a:gd name="connsiteY8" fmla="*/ 308026 h 1029567"/>
                <a:gd name="connsiteX9" fmla="*/ 1066244 w 1066608"/>
                <a:gd name="connsiteY9" fmla="*/ 308026 h 1029567"/>
                <a:gd name="connsiteX10" fmla="*/ 757328 w 1066608"/>
                <a:gd name="connsiteY10" fmla="*/ 662716 h 1029567"/>
                <a:gd name="connsiteX11" fmla="*/ 721293 w 1066608"/>
                <a:gd name="connsiteY11" fmla="*/ 693647 h 1029567"/>
                <a:gd name="connsiteX12" fmla="*/ 700434 w 1066608"/>
                <a:gd name="connsiteY12" fmla="*/ 727670 h 1029567"/>
                <a:gd name="connsiteX13" fmla="*/ 579465 w 1066608"/>
                <a:gd name="connsiteY13" fmla="*/ 934713 h 1029567"/>
                <a:gd name="connsiteX0" fmla="*/ 579465 w 1066608"/>
                <a:gd name="connsiteY0" fmla="*/ 934713 h 1029567"/>
                <a:gd name="connsiteX1" fmla="*/ 339443 w 1066608"/>
                <a:gd name="connsiteY1" fmla="*/ 1029567 h 1029567"/>
                <a:gd name="connsiteX2" fmla="*/ 0 w 1066608"/>
                <a:gd name="connsiteY2" fmla="*/ 705716 h 1029567"/>
                <a:gd name="connsiteX3" fmla="*/ 1 w 1066608"/>
                <a:gd name="connsiteY3" fmla="*/ 705716 h 1029567"/>
                <a:gd name="connsiteX4" fmla="*/ 317955 w 1066608"/>
                <a:gd name="connsiteY4" fmla="*/ 353697 h 1029567"/>
                <a:gd name="connsiteX5" fmla="*/ 348891 w 1066608"/>
                <a:gd name="connsiteY5" fmla="*/ 346016 h 1029567"/>
                <a:gd name="connsiteX6" fmla="*/ 357226 w 1066608"/>
                <a:gd name="connsiteY6" fmla="*/ 313864 h 1029567"/>
                <a:gd name="connsiteX7" fmla="*/ 712374 w 1066608"/>
                <a:gd name="connsiteY7" fmla="*/ 6 h 1029567"/>
                <a:gd name="connsiteX8" fmla="*/ 1066245 w 1066608"/>
                <a:gd name="connsiteY8" fmla="*/ 308026 h 1029567"/>
                <a:gd name="connsiteX9" fmla="*/ 1066244 w 1066608"/>
                <a:gd name="connsiteY9" fmla="*/ 308026 h 1029567"/>
                <a:gd name="connsiteX10" fmla="*/ 757328 w 1066608"/>
                <a:gd name="connsiteY10" fmla="*/ 662716 h 1029567"/>
                <a:gd name="connsiteX11" fmla="*/ 721293 w 1066608"/>
                <a:gd name="connsiteY11" fmla="*/ 693647 h 1029567"/>
                <a:gd name="connsiteX12" fmla="*/ 700434 w 1066608"/>
                <a:gd name="connsiteY12" fmla="*/ 727670 h 1029567"/>
                <a:gd name="connsiteX13" fmla="*/ 579465 w 1066608"/>
                <a:gd name="connsiteY13" fmla="*/ 934713 h 1029567"/>
                <a:gd name="connsiteX0" fmla="*/ 579465 w 1066608"/>
                <a:gd name="connsiteY0" fmla="*/ 934713 h 1029567"/>
                <a:gd name="connsiteX1" fmla="*/ 339443 w 1066608"/>
                <a:gd name="connsiteY1" fmla="*/ 1029567 h 1029567"/>
                <a:gd name="connsiteX2" fmla="*/ 0 w 1066608"/>
                <a:gd name="connsiteY2" fmla="*/ 705716 h 1029567"/>
                <a:gd name="connsiteX3" fmla="*/ 1 w 1066608"/>
                <a:gd name="connsiteY3" fmla="*/ 705716 h 1029567"/>
                <a:gd name="connsiteX4" fmla="*/ 317955 w 1066608"/>
                <a:gd name="connsiteY4" fmla="*/ 353697 h 1029567"/>
                <a:gd name="connsiteX5" fmla="*/ 345813 w 1066608"/>
                <a:gd name="connsiteY5" fmla="*/ 342879 h 1029567"/>
                <a:gd name="connsiteX6" fmla="*/ 357226 w 1066608"/>
                <a:gd name="connsiteY6" fmla="*/ 313864 h 1029567"/>
                <a:gd name="connsiteX7" fmla="*/ 712374 w 1066608"/>
                <a:gd name="connsiteY7" fmla="*/ 6 h 1029567"/>
                <a:gd name="connsiteX8" fmla="*/ 1066245 w 1066608"/>
                <a:gd name="connsiteY8" fmla="*/ 308026 h 1029567"/>
                <a:gd name="connsiteX9" fmla="*/ 1066244 w 1066608"/>
                <a:gd name="connsiteY9" fmla="*/ 308026 h 1029567"/>
                <a:gd name="connsiteX10" fmla="*/ 757328 w 1066608"/>
                <a:gd name="connsiteY10" fmla="*/ 662716 h 1029567"/>
                <a:gd name="connsiteX11" fmla="*/ 721293 w 1066608"/>
                <a:gd name="connsiteY11" fmla="*/ 693647 h 1029567"/>
                <a:gd name="connsiteX12" fmla="*/ 700434 w 1066608"/>
                <a:gd name="connsiteY12" fmla="*/ 727670 h 1029567"/>
                <a:gd name="connsiteX13" fmla="*/ 579465 w 1066608"/>
                <a:gd name="connsiteY13" fmla="*/ 934713 h 102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6608" h="1029567">
                  <a:moveTo>
                    <a:pt x="579465" y="934713"/>
                  </a:moveTo>
                  <a:cubicBezTo>
                    <a:pt x="519300" y="985029"/>
                    <a:pt x="433177" y="1029567"/>
                    <a:pt x="339443" y="1029567"/>
                  </a:cubicBezTo>
                  <a:cubicBezTo>
                    <a:pt x="151974" y="1029567"/>
                    <a:pt x="0" y="884574"/>
                    <a:pt x="0" y="705716"/>
                  </a:cubicBezTo>
                  <a:lnTo>
                    <a:pt x="1" y="705716"/>
                  </a:lnTo>
                  <a:cubicBezTo>
                    <a:pt x="1" y="526858"/>
                    <a:pt x="130486" y="353697"/>
                    <a:pt x="317955" y="353697"/>
                  </a:cubicBezTo>
                  <a:lnTo>
                    <a:pt x="345813" y="342879"/>
                  </a:lnTo>
                  <a:cubicBezTo>
                    <a:pt x="342435" y="325889"/>
                    <a:pt x="360604" y="330854"/>
                    <a:pt x="357226" y="313864"/>
                  </a:cubicBezTo>
                  <a:cubicBezTo>
                    <a:pt x="349063" y="135192"/>
                    <a:pt x="594204" y="979"/>
                    <a:pt x="712374" y="6"/>
                  </a:cubicBezTo>
                  <a:cubicBezTo>
                    <a:pt x="830544" y="-967"/>
                    <a:pt x="1058081" y="129354"/>
                    <a:pt x="1066245" y="308026"/>
                  </a:cubicBezTo>
                  <a:lnTo>
                    <a:pt x="1066244" y="308026"/>
                  </a:lnTo>
                  <a:cubicBezTo>
                    <a:pt x="1074408" y="486698"/>
                    <a:pt x="944602" y="654159"/>
                    <a:pt x="757328" y="662716"/>
                  </a:cubicBezTo>
                  <a:lnTo>
                    <a:pt x="721293" y="693647"/>
                  </a:lnTo>
                  <a:lnTo>
                    <a:pt x="700434" y="727670"/>
                  </a:lnTo>
                  <a:cubicBezTo>
                    <a:pt x="700434" y="817099"/>
                    <a:pt x="639630" y="884397"/>
                    <a:pt x="579465" y="934713"/>
                  </a:cubicBezTo>
                  <a:close/>
                </a:path>
              </a:pathLst>
            </a:custGeom>
            <a:pattFill prst="ltUpDiag">
              <a:fgClr>
                <a:srgbClr val="FF0000"/>
              </a:fgClr>
              <a:bgClr>
                <a:srgbClr val="FF6600"/>
              </a:bgClr>
            </a:pattFill>
            <a:ln>
              <a:prstDash val="dash"/>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a:p>
          </p:txBody>
        </p:sp>
        <p:sp>
          <p:nvSpPr>
            <p:cNvPr id="8" name="Oval 7">
              <a:extLst>
                <a:ext uri="{FF2B5EF4-FFF2-40B4-BE49-F238E27FC236}">
                  <a16:creationId xmlns:a16="http://schemas.microsoft.com/office/drawing/2014/main" id="{371254D3-B42D-1540-B842-E6DBD31FB212}"/>
                </a:ext>
              </a:extLst>
            </p:cNvPr>
            <p:cNvSpPr>
              <a:spLocks/>
            </p:cNvSpPr>
            <p:nvPr/>
          </p:nvSpPr>
          <p:spPr>
            <a:xfrm>
              <a:off x="5062421" y="8611115"/>
              <a:ext cx="122752" cy="120166"/>
            </a:xfrm>
            <a:prstGeom prst="ellipse">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70000" lnSpcReduction="20000"/>
            </a:bodyPr>
            <a:lstStyle/>
            <a:p>
              <a:pPr algn="ctr"/>
              <a:endParaRPr lang="en-US"/>
            </a:p>
          </p:txBody>
        </p:sp>
      </p:grpSp>
      <p:grpSp>
        <p:nvGrpSpPr>
          <p:cNvPr id="15" name="Group 14">
            <a:extLst>
              <a:ext uri="{FF2B5EF4-FFF2-40B4-BE49-F238E27FC236}">
                <a16:creationId xmlns:a16="http://schemas.microsoft.com/office/drawing/2014/main" id="{7F8ECFF2-4379-B841-870B-336D46F7A72A}"/>
              </a:ext>
            </a:extLst>
          </p:cNvPr>
          <p:cNvGrpSpPr>
            <a:grpSpLocks/>
          </p:cNvGrpSpPr>
          <p:nvPr/>
        </p:nvGrpSpPr>
        <p:grpSpPr>
          <a:xfrm>
            <a:off x="6177700" y="2958490"/>
            <a:ext cx="935385" cy="941019"/>
            <a:chOff x="5370979" y="5553063"/>
            <a:chExt cx="763760" cy="729733"/>
          </a:xfrm>
        </p:grpSpPr>
        <p:sp>
          <p:nvSpPr>
            <p:cNvPr id="18" name="Oval 17">
              <a:extLst>
                <a:ext uri="{FF2B5EF4-FFF2-40B4-BE49-F238E27FC236}">
                  <a16:creationId xmlns:a16="http://schemas.microsoft.com/office/drawing/2014/main" id="{EA55D577-0FC9-E54B-B4C9-8AC9FD2B7459}"/>
                </a:ext>
              </a:extLst>
            </p:cNvPr>
            <p:cNvSpPr>
              <a:spLocks noChangeAspect="1"/>
            </p:cNvSpPr>
            <p:nvPr/>
          </p:nvSpPr>
          <p:spPr>
            <a:xfrm>
              <a:off x="5370979" y="5553063"/>
              <a:ext cx="763760" cy="729733"/>
            </a:xfrm>
            <a:prstGeom prst="ellipse">
              <a:avLst/>
            </a:prstGeom>
            <a:pattFill prst="wdDnDiag">
              <a:fgClr>
                <a:srgbClr val="00B050"/>
              </a:fgClr>
              <a:bgClr>
                <a:srgbClr val="FF6600"/>
              </a:bgClr>
            </a:pattFill>
            <a:ln>
              <a:solidFill>
                <a:srgbClr val="AEC5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4AFD00-A64D-9D4C-A490-FA9B74982BE5}"/>
                </a:ext>
              </a:extLst>
            </p:cNvPr>
            <p:cNvSpPr>
              <a:spLocks noChangeAspect="1"/>
            </p:cNvSpPr>
            <p:nvPr/>
          </p:nvSpPr>
          <p:spPr>
            <a:xfrm>
              <a:off x="5683310" y="5844242"/>
              <a:ext cx="176368" cy="167502"/>
            </a:xfrm>
            <a:prstGeom prst="ellipse">
              <a:avLst/>
            </a:prstGeom>
            <a:solidFill>
              <a:srgbClr val="000090"/>
            </a:solidFill>
            <a:ln>
              <a:solidFill>
                <a:srgbClr val="AEC5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1" name="Straight Arrow Connector 20">
            <a:extLst>
              <a:ext uri="{FF2B5EF4-FFF2-40B4-BE49-F238E27FC236}">
                <a16:creationId xmlns:a16="http://schemas.microsoft.com/office/drawing/2014/main" id="{947B2FE7-81D8-234D-BB9A-A89C3EAB4268}"/>
              </a:ext>
            </a:extLst>
          </p:cNvPr>
          <p:cNvCxnSpPr>
            <a:cxnSpLocks/>
          </p:cNvCxnSpPr>
          <p:nvPr/>
        </p:nvCxnSpPr>
        <p:spPr>
          <a:xfrm flipH="1">
            <a:off x="2482247" y="2533948"/>
            <a:ext cx="657507" cy="488773"/>
          </a:xfrm>
          <a:prstGeom prst="straightConnector1">
            <a:avLst/>
          </a:prstGeom>
          <a:ln cmpd="sng">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0FF4EEC8-C6CE-9F4D-8D5B-73B8047B547F}"/>
              </a:ext>
            </a:extLst>
          </p:cNvPr>
          <p:cNvCxnSpPr>
            <a:cxnSpLocks/>
          </p:cNvCxnSpPr>
          <p:nvPr/>
        </p:nvCxnSpPr>
        <p:spPr>
          <a:xfrm>
            <a:off x="5749314" y="2533948"/>
            <a:ext cx="542919" cy="412839"/>
          </a:xfrm>
          <a:prstGeom prst="straightConnector1">
            <a:avLst/>
          </a:prstGeom>
          <a:ln cmpd="sng">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B7EE81D2-46DE-0B45-961C-BF2BD324121B}"/>
              </a:ext>
            </a:extLst>
          </p:cNvPr>
          <p:cNvSpPr txBox="1"/>
          <p:nvPr/>
        </p:nvSpPr>
        <p:spPr>
          <a:xfrm>
            <a:off x="0" y="3779548"/>
            <a:ext cx="4110754" cy="553998"/>
          </a:xfrm>
          <a:prstGeom prst="rect">
            <a:avLst/>
          </a:prstGeom>
          <a:noFill/>
        </p:spPr>
        <p:txBody>
          <a:bodyPr wrap="square" rtlCol="0">
            <a:spAutoFit/>
          </a:bodyPr>
          <a:lstStyle/>
          <a:p>
            <a:pPr algn="ctr"/>
            <a:r>
              <a:rPr lang="en-NL" sz="1500" dirty="0"/>
              <a:t>Succesful envelope ejection:</a:t>
            </a:r>
            <a:br>
              <a:rPr lang="en-NL" sz="1500" dirty="0"/>
            </a:br>
            <a:r>
              <a:rPr lang="en-NL" sz="1500" dirty="0"/>
              <a:t>short orbit binary</a:t>
            </a:r>
          </a:p>
        </p:txBody>
      </p:sp>
      <p:sp>
        <p:nvSpPr>
          <p:cNvPr id="35" name="TextBox 34">
            <a:extLst>
              <a:ext uri="{FF2B5EF4-FFF2-40B4-BE49-F238E27FC236}">
                <a16:creationId xmlns:a16="http://schemas.microsoft.com/office/drawing/2014/main" id="{11B9EEEF-FD84-434C-9AE5-BAFD680163D3}"/>
              </a:ext>
            </a:extLst>
          </p:cNvPr>
          <p:cNvSpPr txBox="1"/>
          <p:nvPr/>
        </p:nvSpPr>
        <p:spPr>
          <a:xfrm>
            <a:off x="4504838" y="3989396"/>
            <a:ext cx="4110754" cy="323165"/>
          </a:xfrm>
          <a:prstGeom prst="rect">
            <a:avLst/>
          </a:prstGeom>
          <a:noFill/>
        </p:spPr>
        <p:txBody>
          <a:bodyPr wrap="square" rtlCol="0">
            <a:spAutoFit/>
          </a:bodyPr>
          <a:lstStyle/>
          <a:p>
            <a:pPr algn="ctr"/>
            <a:r>
              <a:rPr lang="en-NL" sz="1500" dirty="0"/>
              <a:t>Merging of the two stars in one</a:t>
            </a:r>
          </a:p>
        </p:txBody>
      </p:sp>
      <p:sp>
        <p:nvSpPr>
          <p:cNvPr id="36" name="TextBox 35">
            <a:extLst>
              <a:ext uri="{FF2B5EF4-FFF2-40B4-BE49-F238E27FC236}">
                <a16:creationId xmlns:a16="http://schemas.microsoft.com/office/drawing/2014/main" id="{BBDC1343-FF7D-D64F-AFDC-85D08021B8FD}"/>
              </a:ext>
            </a:extLst>
          </p:cNvPr>
          <p:cNvSpPr txBox="1"/>
          <p:nvPr/>
        </p:nvSpPr>
        <p:spPr>
          <a:xfrm>
            <a:off x="4275355" y="5526427"/>
            <a:ext cx="428878" cy="369332"/>
          </a:xfrm>
          <a:prstGeom prst="rect">
            <a:avLst/>
          </a:prstGeom>
          <a:noFill/>
        </p:spPr>
        <p:txBody>
          <a:bodyPr wrap="square" rtlCol="0">
            <a:spAutoFit/>
          </a:bodyPr>
          <a:lstStyle/>
          <a:p>
            <a:r>
              <a:rPr lang="en-NL" b="1" dirty="0"/>
              <a:t>vs</a:t>
            </a:r>
          </a:p>
        </p:txBody>
      </p:sp>
      <p:sp>
        <p:nvSpPr>
          <p:cNvPr id="37" name="TextBox 36">
            <a:extLst>
              <a:ext uri="{FF2B5EF4-FFF2-40B4-BE49-F238E27FC236}">
                <a16:creationId xmlns:a16="http://schemas.microsoft.com/office/drawing/2014/main" id="{9FDBB0BF-B0B0-5E44-A415-E42076B731D0}"/>
              </a:ext>
            </a:extLst>
          </p:cNvPr>
          <p:cNvSpPr txBox="1"/>
          <p:nvPr/>
        </p:nvSpPr>
        <p:spPr>
          <a:xfrm>
            <a:off x="4763903" y="6143839"/>
            <a:ext cx="1106965" cy="246221"/>
          </a:xfrm>
          <a:prstGeom prst="rect">
            <a:avLst/>
          </a:prstGeom>
          <a:noFill/>
        </p:spPr>
        <p:txBody>
          <a:bodyPr wrap="square" rtlCol="0">
            <a:spAutoFit/>
          </a:bodyPr>
          <a:lstStyle/>
          <a:p>
            <a:r>
              <a:rPr lang="en-GB" sz="1000" dirty="0"/>
              <a:t>o</a:t>
            </a:r>
            <a:r>
              <a:rPr lang="en-NL" sz="1000" dirty="0"/>
              <a:t>r better: </a:t>
            </a:r>
          </a:p>
        </p:txBody>
      </p:sp>
      <p:pic>
        <p:nvPicPr>
          <p:cNvPr id="39" name="Picture 38">
            <a:extLst>
              <a:ext uri="{FF2B5EF4-FFF2-40B4-BE49-F238E27FC236}">
                <a16:creationId xmlns:a16="http://schemas.microsoft.com/office/drawing/2014/main" id="{7DF2EFC7-11AC-BD4C-B8B2-B41CE30ED3E4}"/>
              </a:ext>
            </a:extLst>
          </p:cNvPr>
          <p:cNvPicPr>
            <a:picLocks noChangeAspect="1"/>
          </p:cNvPicPr>
          <p:nvPr/>
        </p:nvPicPr>
        <p:blipFill>
          <a:blip r:embed="rId3"/>
          <a:stretch>
            <a:fillRect/>
          </a:stretch>
        </p:blipFill>
        <p:spPr>
          <a:xfrm>
            <a:off x="5505589" y="6101849"/>
            <a:ext cx="355600" cy="330200"/>
          </a:xfrm>
          <a:prstGeom prst="rect">
            <a:avLst/>
          </a:prstGeom>
        </p:spPr>
      </p:pic>
      <p:pic>
        <p:nvPicPr>
          <p:cNvPr id="43" name="Picture 42">
            <a:extLst>
              <a:ext uri="{FF2B5EF4-FFF2-40B4-BE49-F238E27FC236}">
                <a16:creationId xmlns:a16="http://schemas.microsoft.com/office/drawing/2014/main" id="{C45E7F95-DFC6-B24F-8712-A5E6E836D4E0}"/>
              </a:ext>
            </a:extLst>
          </p:cNvPr>
          <p:cNvPicPr>
            <a:picLocks noChangeAspect="1"/>
          </p:cNvPicPr>
          <p:nvPr/>
        </p:nvPicPr>
        <p:blipFill>
          <a:blip r:embed="rId4"/>
          <a:stretch>
            <a:fillRect/>
          </a:stretch>
        </p:blipFill>
        <p:spPr>
          <a:xfrm>
            <a:off x="5861189" y="6104298"/>
            <a:ext cx="387950" cy="327751"/>
          </a:xfrm>
          <a:prstGeom prst="rect">
            <a:avLst/>
          </a:prstGeom>
        </p:spPr>
      </p:pic>
      <p:pic>
        <p:nvPicPr>
          <p:cNvPr id="7" name="Picture 6">
            <a:extLst>
              <a:ext uri="{FF2B5EF4-FFF2-40B4-BE49-F238E27FC236}">
                <a16:creationId xmlns:a16="http://schemas.microsoft.com/office/drawing/2014/main" id="{D9DCF17E-9671-4D4A-942C-5B37218C485D}"/>
              </a:ext>
            </a:extLst>
          </p:cNvPr>
          <p:cNvPicPr>
            <a:picLocks noChangeAspect="1"/>
          </p:cNvPicPr>
          <p:nvPr/>
        </p:nvPicPr>
        <p:blipFill>
          <a:blip r:embed="rId5"/>
          <a:stretch>
            <a:fillRect/>
          </a:stretch>
        </p:blipFill>
        <p:spPr>
          <a:xfrm>
            <a:off x="4860495" y="5410267"/>
            <a:ext cx="2364120" cy="553582"/>
          </a:xfrm>
          <a:prstGeom prst="rect">
            <a:avLst/>
          </a:prstGeom>
        </p:spPr>
      </p:pic>
      <p:grpSp>
        <p:nvGrpSpPr>
          <p:cNvPr id="16" name="Group 15">
            <a:extLst>
              <a:ext uri="{FF2B5EF4-FFF2-40B4-BE49-F238E27FC236}">
                <a16:creationId xmlns:a16="http://schemas.microsoft.com/office/drawing/2014/main" id="{D1D5828A-9195-9C48-AF06-E0870043D146}"/>
              </a:ext>
            </a:extLst>
          </p:cNvPr>
          <p:cNvGrpSpPr>
            <a:grpSpLocks noChangeAspect="1"/>
          </p:cNvGrpSpPr>
          <p:nvPr/>
        </p:nvGrpSpPr>
        <p:grpSpPr>
          <a:xfrm>
            <a:off x="620717" y="5426203"/>
            <a:ext cx="3498376" cy="555587"/>
            <a:chOff x="919992" y="5242786"/>
            <a:chExt cx="2904854" cy="461328"/>
          </a:xfrm>
        </p:grpSpPr>
        <p:pic>
          <p:nvPicPr>
            <p:cNvPr id="10" name="Picture 9">
              <a:extLst>
                <a:ext uri="{FF2B5EF4-FFF2-40B4-BE49-F238E27FC236}">
                  <a16:creationId xmlns:a16="http://schemas.microsoft.com/office/drawing/2014/main" id="{86F33A06-DA1E-D94E-8356-C477E69F78E3}"/>
                </a:ext>
              </a:extLst>
            </p:cNvPr>
            <p:cNvPicPr>
              <a:picLocks noChangeAspect="1"/>
            </p:cNvPicPr>
            <p:nvPr/>
          </p:nvPicPr>
          <p:blipFill>
            <a:blip r:embed="rId6"/>
            <a:stretch>
              <a:fillRect/>
            </a:stretch>
          </p:blipFill>
          <p:spPr>
            <a:xfrm>
              <a:off x="919992" y="5254572"/>
              <a:ext cx="1891008" cy="449542"/>
            </a:xfrm>
            <a:prstGeom prst="rect">
              <a:avLst/>
            </a:prstGeom>
          </p:spPr>
        </p:pic>
        <p:pic>
          <p:nvPicPr>
            <p:cNvPr id="14" name="Picture 13">
              <a:extLst>
                <a:ext uri="{FF2B5EF4-FFF2-40B4-BE49-F238E27FC236}">
                  <a16:creationId xmlns:a16="http://schemas.microsoft.com/office/drawing/2014/main" id="{7A3D421A-DF3E-B546-820B-05CD376F53B1}"/>
                </a:ext>
              </a:extLst>
            </p:cNvPr>
            <p:cNvPicPr>
              <a:picLocks noChangeAspect="1"/>
            </p:cNvPicPr>
            <p:nvPr/>
          </p:nvPicPr>
          <p:blipFill>
            <a:blip r:embed="rId7"/>
            <a:stretch>
              <a:fillRect/>
            </a:stretch>
          </p:blipFill>
          <p:spPr>
            <a:xfrm>
              <a:off x="2811000" y="5242786"/>
              <a:ext cx="1013846" cy="461327"/>
            </a:xfrm>
            <a:prstGeom prst="rect">
              <a:avLst/>
            </a:prstGeom>
          </p:spPr>
        </p:pic>
      </p:grpSp>
      <p:sp>
        <p:nvSpPr>
          <p:cNvPr id="30" name="TextBox 29">
            <a:extLst>
              <a:ext uri="{FF2B5EF4-FFF2-40B4-BE49-F238E27FC236}">
                <a16:creationId xmlns:a16="http://schemas.microsoft.com/office/drawing/2014/main" id="{73C71DF2-8010-A048-B8A4-395C1C6AA427}"/>
              </a:ext>
            </a:extLst>
          </p:cNvPr>
          <p:cNvSpPr txBox="1"/>
          <p:nvPr/>
        </p:nvSpPr>
        <p:spPr>
          <a:xfrm>
            <a:off x="1422492" y="6101849"/>
            <a:ext cx="2747469" cy="230832"/>
          </a:xfrm>
          <a:prstGeom prst="rect">
            <a:avLst/>
          </a:prstGeom>
          <a:noFill/>
        </p:spPr>
        <p:txBody>
          <a:bodyPr wrap="square" rtlCol="0">
            <a:spAutoFit/>
          </a:bodyPr>
          <a:lstStyle/>
          <a:p>
            <a:r>
              <a:rPr lang="en-US" sz="900" dirty="0"/>
              <a:t>eq. (10.18, 10.19) Pols notes </a:t>
            </a:r>
            <a:endParaRPr lang="en-NL" sz="900" dirty="0"/>
          </a:p>
        </p:txBody>
      </p:sp>
      <p:sp>
        <p:nvSpPr>
          <p:cNvPr id="31" name="TextBox 30">
            <a:extLst>
              <a:ext uri="{FF2B5EF4-FFF2-40B4-BE49-F238E27FC236}">
                <a16:creationId xmlns:a16="http://schemas.microsoft.com/office/drawing/2014/main" id="{07843198-F832-3240-A03C-3D809FB28C38}"/>
              </a:ext>
            </a:extLst>
          </p:cNvPr>
          <p:cNvSpPr txBox="1"/>
          <p:nvPr/>
        </p:nvSpPr>
        <p:spPr>
          <a:xfrm>
            <a:off x="7363411" y="5588580"/>
            <a:ext cx="2747469" cy="230832"/>
          </a:xfrm>
          <a:prstGeom prst="rect">
            <a:avLst/>
          </a:prstGeom>
          <a:noFill/>
        </p:spPr>
        <p:txBody>
          <a:bodyPr wrap="square" rtlCol="0">
            <a:spAutoFit/>
          </a:bodyPr>
          <a:lstStyle/>
          <a:p>
            <a:r>
              <a:rPr lang="en-US" sz="900" dirty="0"/>
              <a:t>eq. (10.17) Pols notes </a:t>
            </a:r>
            <a:endParaRPr lang="en-NL" sz="900" dirty="0"/>
          </a:p>
        </p:txBody>
      </p:sp>
      <p:sp>
        <p:nvSpPr>
          <p:cNvPr id="38" name="Oval 37">
            <a:extLst>
              <a:ext uri="{FF2B5EF4-FFF2-40B4-BE49-F238E27FC236}">
                <a16:creationId xmlns:a16="http://schemas.microsoft.com/office/drawing/2014/main" id="{E55E1268-CEA8-9C4C-9BCC-5785B894CF7E}"/>
              </a:ext>
            </a:extLst>
          </p:cNvPr>
          <p:cNvSpPr>
            <a:spLocks noChangeAspect="1"/>
          </p:cNvSpPr>
          <p:nvPr/>
        </p:nvSpPr>
        <p:spPr>
          <a:xfrm>
            <a:off x="4860495" y="1560795"/>
            <a:ext cx="488992" cy="50121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pPr algn="ctr"/>
            <a:endParaRPr lang="en-US"/>
          </a:p>
        </p:txBody>
      </p:sp>
      <p:grpSp>
        <p:nvGrpSpPr>
          <p:cNvPr id="20" name="Group 19">
            <a:extLst>
              <a:ext uri="{FF2B5EF4-FFF2-40B4-BE49-F238E27FC236}">
                <a16:creationId xmlns:a16="http://schemas.microsoft.com/office/drawing/2014/main" id="{65DC5876-46DF-D040-9209-ADFF8B3160E1}"/>
              </a:ext>
            </a:extLst>
          </p:cNvPr>
          <p:cNvGrpSpPr/>
          <p:nvPr/>
        </p:nvGrpSpPr>
        <p:grpSpPr>
          <a:xfrm>
            <a:off x="1797273" y="3158277"/>
            <a:ext cx="818857" cy="501212"/>
            <a:chOff x="1797273" y="3158277"/>
            <a:chExt cx="818857" cy="501212"/>
          </a:xfrm>
        </p:grpSpPr>
        <p:sp>
          <p:nvSpPr>
            <p:cNvPr id="13" name="Oval 12">
              <a:extLst>
                <a:ext uri="{FF2B5EF4-FFF2-40B4-BE49-F238E27FC236}">
                  <a16:creationId xmlns:a16="http://schemas.microsoft.com/office/drawing/2014/main" id="{5A3B1CAF-B956-914C-8FF8-B8D2A01CD0F2}"/>
                </a:ext>
              </a:extLst>
            </p:cNvPr>
            <p:cNvSpPr>
              <a:spLocks noChangeAspect="1"/>
            </p:cNvSpPr>
            <p:nvPr/>
          </p:nvSpPr>
          <p:spPr>
            <a:xfrm>
              <a:off x="1797273" y="3354098"/>
              <a:ext cx="185499" cy="180000"/>
            </a:xfrm>
            <a:prstGeom prst="ellipse">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dirty="0"/>
            </a:p>
          </p:txBody>
        </p:sp>
        <p:sp>
          <p:nvSpPr>
            <p:cNvPr id="40" name="Oval 39">
              <a:extLst>
                <a:ext uri="{FF2B5EF4-FFF2-40B4-BE49-F238E27FC236}">
                  <a16:creationId xmlns:a16="http://schemas.microsoft.com/office/drawing/2014/main" id="{32998698-15D6-0240-88F3-75C80DC2D726}"/>
                </a:ext>
              </a:extLst>
            </p:cNvPr>
            <p:cNvSpPr>
              <a:spLocks noChangeAspect="1"/>
            </p:cNvSpPr>
            <p:nvPr/>
          </p:nvSpPr>
          <p:spPr>
            <a:xfrm>
              <a:off x="2127138" y="3158277"/>
              <a:ext cx="488992" cy="50121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pPr algn="ctr"/>
              <a:endParaRPr lang="en-US"/>
            </a:p>
          </p:txBody>
        </p:sp>
      </p:grpSp>
    </p:spTree>
    <p:extLst>
      <p:ext uri="{BB962C8B-B14F-4D97-AF65-F5344CB8AC3E}">
        <p14:creationId xmlns:p14="http://schemas.microsoft.com/office/powerpoint/2010/main" val="3758804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29CB2-FCE6-D521-1234-B92A7DFFD6E6}"/>
              </a:ext>
            </a:extLst>
          </p:cNvPr>
          <p:cNvSpPr>
            <a:spLocks noGrp="1"/>
          </p:cNvSpPr>
          <p:nvPr>
            <p:ph type="title"/>
          </p:nvPr>
        </p:nvSpPr>
        <p:spPr>
          <a:xfrm>
            <a:off x="-554183" y="-20731"/>
            <a:ext cx="10233717" cy="1336956"/>
          </a:xfrm>
        </p:spPr>
        <p:txBody>
          <a:bodyPr/>
          <a:lstStyle/>
          <a:p>
            <a:r>
              <a:rPr lang="en-NL" sz="4000" dirty="0"/>
              <a:t>Tidal forces </a:t>
            </a:r>
            <a:br>
              <a:rPr lang="en-NL" sz="4000" dirty="0"/>
            </a:br>
            <a:r>
              <a:rPr lang="en-NL" sz="4000" dirty="0"/>
              <a:t>(no point mass stars)</a:t>
            </a:r>
          </a:p>
        </p:txBody>
      </p:sp>
      <p:sp>
        <p:nvSpPr>
          <p:cNvPr id="3" name="Content Placeholder 2">
            <a:extLst>
              <a:ext uri="{FF2B5EF4-FFF2-40B4-BE49-F238E27FC236}">
                <a16:creationId xmlns:a16="http://schemas.microsoft.com/office/drawing/2014/main" id="{F60DA05F-CDC7-36E0-76D4-FB1EBFBA1CDE}"/>
              </a:ext>
            </a:extLst>
          </p:cNvPr>
          <p:cNvSpPr>
            <a:spLocks noGrp="1"/>
          </p:cNvSpPr>
          <p:nvPr>
            <p:ph idx="1"/>
          </p:nvPr>
        </p:nvSpPr>
        <p:spPr>
          <a:xfrm>
            <a:off x="549275" y="1257300"/>
            <a:ext cx="8042276" cy="5600700"/>
          </a:xfrm>
        </p:spPr>
        <p:txBody>
          <a:bodyPr>
            <a:normAutofit/>
          </a:bodyPr>
          <a:lstStyle/>
          <a:p>
            <a:r>
              <a:rPr lang="en-NL" dirty="0"/>
              <a:t>Difference in gravitational pull across star m</a:t>
            </a:r>
          </a:p>
          <a:p>
            <a:endParaRPr lang="en-NL" dirty="0"/>
          </a:p>
          <a:p>
            <a:pPr marL="2116138" lvl="7" indent="0">
              <a:buNone/>
            </a:pPr>
            <a:endParaRPr lang="en-NL" dirty="0"/>
          </a:p>
          <a:p>
            <a:endParaRPr lang="en-NL" dirty="0"/>
          </a:p>
          <a:p>
            <a:br>
              <a:rPr lang="en-NL" dirty="0">
                <a:sym typeface="Wingdings" pitchFamily="2" charset="2"/>
              </a:rPr>
            </a:br>
            <a:r>
              <a:rPr lang="en-NL" dirty="0">
                <a:sym typeface="Wingdings" pitchFamily="2" charset="2"/>
              </a:rPr>
              <a:t>cases of tidal disruption</a:t>
            </a:r>
            <a:br>
              <a:rPr lang="en-NL" dirty="0">
                <a:sym typeface="Wingdings" pitchFamily="2" charset="2"/>
              </a:rPr>
            </a:br>
            <a:r>
              <a:rPr lang="en-NL" dirty="0">
                <a:sym typeface="Wingdings" pitchFamily="2" charset="2"/>
              </a:rPr>
              <a:t>(important for SMBHs)</a:t>
            </a:r>
            <a:endParaRPr lang="en-NL" dirty="0"/>
          </a:p>
          <a:p>
            <a:endParaRPr lang="en-NL" dirty="0"/>
          </a:p>
          <a:p>
            <a:endParaRPr lang="en-NL" dirty="0"/>
          </a:p>
          <a:p>
            <a:endParaRPr lang="en-NL" dirty="0"/>
          </a:p>
        </p:txBody>
      </p:sp>
      <p:pic>
        <p:nvPicPr>
          <p:cNvPr id="4" name="Picture 3">
            <a:extLst>
              <a:ext uri="{FF2B5EF4-FFF2-40B4-BE49-F238E27FC236}">
                <a16:creationId xmlns:a16="http://schemas.microsoft.com/office/drawing/2014/main" id="{EBCC3D54-6674-60DD-C00F-A53075F4CB5C}"/>
              </a:ext>
            </a:extLst>
          </p:cNvPr>
          <p:cNvPicPr>
            <a:picLocks noChangeAspect="1"/>
          </p:cNvPicPr>
          <p:nvPr/>
        </p:nvPicPr>
        <p:blipFill>
          <a:blip r:embed="rId2"/>
          <a:stretch>
            <a:fillRect/>
          </a:stretch>
        </p:blipFill>
        <p:spPr>
          <a:xfrm>
            <a:off x="381000" y="1690256"/>
            <a:ext cx="7772400" cy="1000226"/>
          </a:xfrm>
          <a:prstGeom prst="rect">
            <a:avLst/>
          </a:prstGeom>
        </p:spPr>
      </p:pic>
      <p:pic>
        <p:nvPicPr>
          <p:cNvPr id="5" name="Picture 4">
            <a:extLst>
              <a:ext uri="{FF2B5EF4-FFF2-40B4-BE49-F238E27FC236}">
                <a16:creationId xmlns:a16="http://schemas.microsoft.com/office/drawing/2014/main" id="{E137F640-4506-0E59-285A-A325A81BC6E8}"/>
              </a:ext>
            </a:extLst>
          </p:cNvPr>
          <p:cNvPicPr>
            <a:picLocks noChangeAspect="1"/>
          </p:cNvPicPr>
          <p:nvPr/>
        </p:nvPicPr>
        <p:blipFill>
          <a:blip r:embed="rId3"/>
          <a:stretch>
            <a:fillRect/>
          </a:stretch>
        </p:blipFill>
        <p:spPr>
          <a:xfrm>
            <a:off x="868191" y="3860625"/>
            <a:ext cx="3094845" cy="919856"/>
          </a:xfrm>
          <a:prstGeom prst="rect">
            <a:avLst/>
          </a:prstGeom>
        </p:spPr>
      </p:pic>
      <p:sp>
        <p:nvSpPr>
          <p:cNvPr id="6" name="TextBox 5">
            <a:extLst>
              <a:ext uri="{FF2B5EF4-FFF2-40B4-BE49-F238E27FC236}">
                <a16:creationId xmlns:a16="http://schemas.microsoft.com/office/drawing/2014/main" id="{502F62F8-FF9A-2090-9E00-C88557594BD7}"/>
              </a:ext>
            </a:extLst>
          </p:cNvPr>
          <p:cNvSpPr txBox="1"/>
          <p:nvPr/>
        </p:nvSpPr>
        <p:spPr>
          <a:xfrm>
            <a:off x="4281951" y="4549649"/>
            <a:ext cx="2747469" cy="230832"/>
          </a:xfrm>
          <a:prstGeom prst="rect">
            <a:avLst/>
          </a:prstGeom>
          <a:noFill/>
        </p:spPr>
        <p:txBody>
          <a:bodyPr wrap="square" rtlCol="0">
            <a:spAutoFit/>
          </a:bodyPr>
          <a:lstStyle/>
          <a:p>
            <a:r>
              <a:rPr lang="en-US" sz="900" dirty="0"/>
              <a:t>eq. (3) Renzo notes</a:t>
            </a:r>
            <a:endParaRPr lang="en-NL" sz="900" dirty="0"/>
          </a:p>
        </p:txBody>
      </p:sp>
      <p:sp>
        <p:nvSpPr>
          <p:cNvPr id="7" name="TextBox 6">
            <a:extLst>
              <a:ext uri="{FF2B5EF4-FFF2-40B4-BE49-F238E27FC236}">
                <a16:creationId xmlns:a16="http://schemas.microsoft.com/office/drawing/2014/main" id="{6F6BF56D-0029-6FF7-345D-D2F92FD27615}"/>
              </a:ext>
            </a:extLst>
          </p:cNvPr>
          <p:cNvSpPr txBox="1"/>
          <p:nvPr/>
        </p:nvSpPr>
        <p:spPr>
          <a:xfrm>
            <a:off x="725228" y="2766543"/>
            <a:ext cx="2747469" cy="230832"/>
          </a:xfrm>
          <a:prstGeom prst="rect">
            <a:avLst/>
          </a:prstGeom>
          <a:noFill/>
        </p:spPr>
        <p:txBody>
          <a:bodyPr wrap="square" rtlCol="0">
            <a:spAutoFit/>
          </a:bodyPr>
          <a:lstStyle/>
          <a:p>
            <a:r>
              <a:rPr lang="en-US" sz="900" dirty="0"/>
              <a:t>eq. (2) Renzo notes</a:t>
            </a:r>
            <a:endParaRPr lang="en-NL" sz="900" dirty="0"/>
          </a:p>
        </p:txBody>
      </p:sp>
      <p:pic>
        <p:nvPicPr>
          <p:cNvPr id="9" name="Picture 8">
            <a:extLst>
              <a:ext uri="{FF2B5EF4-FFF2-40B4-BE49-F238E27FC236}">
                <a16:creationId xmlns:a16="http://schemas.microsoft.com/office/drawing/2014/main" id="{777C66F1-A6AF-F7A4-B8A7-5648F725397D}"/>
              </a:ext>
            </a:extLst>
          </p:cNvPr>
          <p:cNvPicPr>
            <a:picLocks noChangeAspect="1"/>
          </p:cNvPicPr>
          <p:nvPr/>
        </p:nvPicPr>
        <p:blipFill>
          <a:blip r:embed="rId4"/>
          <a:stretch>
            <a:fillRect/>
          </a:stretch>
        </p:blipFill>
        <p:spPr>
          <a:xfrm>
            <a:off x="6126504" y="2648469"/>
            <a:ext cx="2154472" cy="889293"/>
          </a:xfrm>
          <a:prstGeom prst="rect">
            <a:avLst/>
          </a:prstGeom>
        </p:spPr>
      </p:pic>
      <p:sp>
        <p:nvSpPr>
          <p:cNvPr id="11" name="TextBox 10">
            <a:extLst>
              <a:ext uri="{FF2B5EF4-FFF2-40B4-BE49-F238E27FC236}">
                <a16:creationId xmlns:a16="http://schemas.microsoft.com/office/drawing/2014/main" id="{84F800D7-4B93-5582-89A1-D083B68189B7}"/>
              </a:ext>
            </a:extLst>
          </p:cNvPr>
          <p:cNvSpPr txBox="1"/>
          <p:nvPr/>
        </p:nvSpPr>
        <p:spPr>
          <a:xfrm>
            <a:off x="3904873" y="3005618"/>
            <a:ext cx="1890279" cy="369332"/>
          </a:xfrm>
          <a:prstGeom prst="rect">
            <a:avLst/>
          </a:prstGeom>
          <a:noFill/>
        </p:spPr>
        <p:txBody>
          <a:bodyPr wrap="square" rtlCol="0">
            <a:spAutoFit/>
          </a:bodyPr>
          <a:lstStyle/>
          <a:p>
            <a:r>
              <a:rPr lang="en-NL" dirty="0"/>
              <a:t>or equivalently</a:t>
            </a:r>
          </a:p>
        </p:txBody>
      </p:sp>
      <p:grpSp>
        <p:nvGrpSpPr>
          <p:cNvPr id="20" name="Group 19">
            <a:extLst>
              <a:ext uri="{FF2B5EF4-FFF2-40B4-BE49-F238E27FC236}">
                <a16:creationId xmlns:a16="http://schemas.microsoft.com/office/drawing/2014/main" id="{332CA4EF-0CF7-706E-FF16-B3774BDF1DC7}"/>
              </a:ext>
            </a:extLst>
          </p:cNvPr>
          <p:cNvGrpSpPr/>
          <p:nvPr/>
        </p:nvGrpSpPr>
        <p:grpSpPr>
          <a:xfrm>
            <a:off x="247621" y="3428999"/>
            <a:ext cx="5878883" cy="3505061"/>
            <a:chOff x="-814388" y="914400"/>
            <a:chExt cx="6781799" cy="3814762"/>
          </a:xfrm>
        </p:grpSpPr>
        <p:grpSp>
          <p:nvGrpSpPr>
            <p:cNvPr id="21" name="Group 20">
              <a:extLst>
                <a:ext uri="{FF2B5EF4-FFF2-40B4-BE49-F238E27FC236}">
                  <a16:creationId xmlns:a16="http://schemas.microsoft.com/office/drawing/2014/main" id="{05C289CD-0C51-91F5-2273-9306C2899AA6}"/>
                </a:ext>
              </a:extLst>
            </p:cNvPr>
            <p:cNvGrpSpPr/>
            <p:nvPr/>
          </p:nvGrpSpPr>
          <p:grpSpPr>
            <a:xfrm>
              <a:off x="-814388" y="914400"/>
              <a:ext cx="6781799" cy="3814762"/>
              <a:chOff x="-814388" y="914400"/>
              <a:chExt cx="6781799" cy="3814762"/>
            </a:xfrm>
          </p:grpSpPr>
          <p:pic>
            <p:nvPicPr>
              <p:cNvPr id="26" name="Picture 6" descr="Tides - NASA Science">
                <a:extLst>
                  <a:ext uri="{FF2B5EF4-FFF2-40B4-BE49-F238E27FC236}">
                    <a16:creationId xmlns:a16="http://schemas.microsoft.com/office/drawing/2014/main" id="{0D1FCED0-B594-F238-EE87-F8A7B1BC7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388" y="914400"/>
                <a:ext cx="6781799" cy="381476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300DF54-EE7B-9DD6-DFB6-0D848B212C79}"/>
                  </a:ext>
                </a:extLst>
              </p:cNvPr>
              <p:cNvSpPr/>
              <p:nvPr/>
            </p:nvSpPr>
            <p:spPr>
              <a:xfrm>
                <a:off x="1285876" y="4214811"/>
                <a:ext cx="2429597" cy="38033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a:p>
            </p:txBody>
          </p:sp>
          <p:sp>
            <p:nvSpPr>
              <p:cNvPr id="28" name="Rectangle 27">
                <a:extLst>
                  <a:ext uri="{FF2B5EF4-FFF2-40B4-BE49-F238E27FC236}">
                    <a16:creationId xmlns:a16="http://schemas.microsoft.com/office/drawing/2014/main" id="{B61F0BDC-5700-10AD-9136-2E9B52F49BFA}"/>
                  </a:ext>
                </a:extLst>
              </p:cNvPr>
              <p:cNvSpPr/>
              <p:nvPr/>
            </p:nvSpPr>
            <p:spPr>
              <a:xfrm>
                <a:off x="4367213" y="2943225"/>
                <a:ext cx="1190625" cy="423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a:p>
            </p:txBody>
          </p:sp>
        </p:grpSp>
        <p:sp>
          <p:nvSpPr>
            <p:cNvPr id="22" name="Βέλος: Δεξιό 18">
              <a:extLst>
                <a:ext uri="{FF2B5EF4-FFF2-40B4-BE49-F238E27FC236}">
                  <a16:creationId xmlns:a16="http://schemas.microsoft.com/office/drawing/2014/main" id="{FDA7B081-F7E0-6D73-175B-E1281CDBBA3F}"/>
                </a:ext>
              </a:extLst>
            </p:cNvPr>
            <p:cNvSpPr/>
            <p:nvPr/>
          </p:nvSpPr>
          <p:spPr>
            <a:xfrm>
              <a:off x="4069434" y="2614731"/>
              <a:ext cx="540000" cy="171448"/>
            </a:xfrm>
            <a:custGeom>
              <a:avLst>
                <a:gd name="f0" fmla="val 1527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0000"/>
            </a:solidFill>
            <a:ln w="12701" cap="flat">
              <a:solidFill>
                <a:srgbClr val="2F528F"/>
              </a:solidFill>
              <a:prstDash val="solid"/>
              <a:miter/>
            </a:ln>
          </p:spPr>
          <p:txBody>
            <a:bodyPr vert="horz" wrap="square" lIns="68598" tIns="34299" rIns="68598" bIns="34299" anchor="ctr" anchorCtr="1" compatLnSpc="1">
              <a:noAutofit/>
            </a:bodyPr>
            <a:lstStyle/>
            <a:p>
              <a:pPr algn="ctr" defTabSz="685983">
                <a:defRPr sz="1800" b="0" i="0" u="none" strike="noStrike" kern="0" cap="none" spc="0" baseline="0">
                  <a:solidFill>
                    <a:srgbClr val="000000"/>
                  </a:solidFill>
                  <a:uFillTx/>
                </a:defRPr>
              </a:pPr>
              <a:endParaRPr lang="el-GR" sz="1350">
                <a:solidFill>
                  <a:srgbClr val="FFFFFF"/>
                </a:solidFill>
                <a:latin typeface="Calibri"/>
              </a:endParaRPr>
            </a:p>
          </p:txBody>
        </p:sp>
        <p:sp>
          <p:nvSpPr>
            <p:cNvPr id="23" name="Βέλος: Δεξιό 18">
              <a:extLst>
                <a:ext uri="{FF2B5EF4-FFF2-40B4-BE49-F238E27FC236}">
                  <a16:creationId xmlns:a16="http://schemas.microsoft.com/office/drawing/2014/main" id="{D076555B-A4A9-B946-DBFC-E12A5726F14C}"/>
                </a:ext>
              </a:extLst>
            </p:cNvPr>
            <p:cNvSpPr/>
            <p:nvPr/>
          </p:nvSpPr>
          <p:spPr>
            <a:xfrm>
              <a:off x="2701970" y="3789419"/>
              <a:ext cx="360000" cy="171448"/>
            </a:xfrm>
            <a:custGeom>
              <a:avLst>
                <a:gd name="f0" fmla="val 1527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0000"/>
            </a:solidFill>
            <a:ln w="12701" cap="flat">
              <a:solidFill>
                <a:srgbClr val="2F528F"/>
              </a:solidFill>
              <a:prstDash val="solid"/>
              <a:miter/>
            </a:ln>
          </p:spPr>
          <p:txBody>
            <a:bodyPr vert="horz" wrap="square" lIns="68598" tIns="34299" rIns="68598" bIns="34299" anchor="ctr" anchorCtr="1" compatLnSpc="1">
              <a:noAutofit/>
            </a:bodyPr>
            <a:lstStyle/>
            <a:p>
              <a:pPr algn="ctr" defTabSz="685983">
                <a:defRPr sz="1800" b="0" i="0" u="none" strike="noStrike" kern="0" cap="none" spc="0" baseline="0">
                  <a:solidFill>
                    <a:srgbClr val="000000"/>
                  </a:solidFill>
                  <a:uFillTx/>
                </a:defRPr>
              </a:pPr>
              <a:endParaRPr lang="el-GR" sz="1350">
                <a:solidFill>
                  <a:srgbClr val="FFFFFF"/>
                </a:solidFill>
                <a:latin typeface="Calibri"/>
              </a:endParaRPr>
            </a:p>
          </p:txBody>
        </p:sp>
        <p:sp>
          <p:nvSpPr>
            <p:cNvPr id="24" name="Βέλος: Δεξιό 18">
              <a:extLst>
                <a:ext uri="{FF2B5EF4-FFF2-40B4-BE49-F238E27FC236}">
                  <a16:creationId xmlns:a16="http://schemas.microsoft.com/office/drawing/2014/main" id="{42DE6697-CA55-193B-4D8E-FDF74C312A7A}"/>
                </a:ext>
              </a:extLst>
            </p:cNvPr>
            <p:cNvSpPr/>
            <p:nvPr/>
          </p:nvSpPr>
          <p:spPr>
            <a:xfrm>
              <a:off x="2747177" y="1515445"/>
              <a:ext cx="360000" cy="171448"/>
            </a:xfrm>
            <a:custGeom>
              <a:avLst>
                <a:gd name="f0" fmla="val 1527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0000"/>
            </a:solidFill>
            <a:ln w="12701" cap="flat">
              <a:solidFill>
                <a:srgbClr val="2F528F"/>
              </a:solidFill>
              <a:prstDash val="solid"/>
              <a:miter/>
            </a:ln>
          </p:spPr>
          <p:txBody>
            <a:bodyPr vert="horz" wrap="square" lIns="68598" tIns="34299" rIns="68598" bIns="34299" anchor="ctr" anchorCtr="1" compatLnSpc="1">
              <a:noAutofit/>
            </a:bodyPr>
            <a:lstStyle/>
            <a:p>
              <a:pPr algn="ctr" defTabSz="685983">
                <a:defRPr sz="1800" b="0" i="0" u="none" strike="noStrike" kern="0" cap="none" spc="0" baseline="0">
                  <a:solidFill>
                    <a:srgbClr val="000000"/>
                  </a:solidFill>
                  <a:uFillTx/>
                </a:defRPr>
              </a:pPr>
              <a:endParaRPr lang="el-GR" sz="1350">
                <a:solidFill>
                  <a:srgbClr val="FFFFFF"/>
                </a:solidFill>
                <a:latin typeface="Calibri"/>
              </a:endParaRPr>
            </a:p>
          </p:txBody>
        </p:sp>
        <p:sp>
          <p:nvSpPr>
            <p:cNvPr id="25" name="Βέλος: Δεξιό 18">
              <a:extLst>
                <a:ext uri="{FF2B5EF4-FFF2-40B4-BE49-F238E27FC236}">
                  <a16:creationId xmlns:a16="http://schemas.microsoft.com/office/drawing/2014/main" id="{50CC30D1-9708-9139-0EE3-27F2F5A8728C}"/>
                </a:ext>
              </a:extLst>
            </p:cNvPr>
            <p:cNvSpPr/>
            <p:nvPr/>
          </p:nvSpPr>
          <p:spPr>
            <a:xfrm>
              <a:off x="1087523" y="2652432"/>
              <a:ext cx="216000" cy="171448"/>
            </a:xfrm>
            <a:custGeom>
              <a:avLst>
                <a:gd name="f0" fmla="val 1527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FF0000"/>
            </a:solidFill>
            <a:ln w="12701" cap="flat">
              <a:solidFill>
                <a:srgbClr val="2F528F"/>
              </a:solidFill>
              <a:prstDash val="solid"/>
              <a:miter/>
            </a:ln>
          </p:spPr>
          <p:txBody>
            <a:bodyPr vert="horz" wrap="square" lIns="68598" tIns="34299" rIns="68598" bIns="34299" anchor="ctr" anchorCtr="1" compatLnSpc="1">
              <a:noAutofit/>
            </a:bodyPr>
            <a:lstStyle/>
            <a:p>
              <a:pPr algn="ctr" defTabSz="685983">
                <a:defRPr sz="1800" b="0" i="0" u="none" strike="noStrike" kern="0" cap="none" spc="0" baseline="0">
                  <a:solidFill>
                    <a:srgbClr val="000000"/>
                  </a:solidFill>
                  <a:uFillTx/>
                </a:defRPr>
              </a:pPr>
              <a:endParaRPr lang="el-GR" sz="1350">
                <a:solidFill>
                  <a:srgbClr val="FFFFFF"/>
                </a:solidFill>
                <a:latin typeface="Calibri"/>
              </a:endParaRPr>
            </a:p>
          </p:txBody>
        </p:sp>
      </p:grpSp>
      <p:sp>
        <p:nvSpPr>
          <p:cNvPr id="8" name="TextBox 7">
            <a:extLst>
              <a:ext uri="{FF2B5EF4-FFF2-40B4-BE49-F238E27FC236}">
                <a16:creationId xmlns:a16="http://schemas.microsoft.com/office/drawing/2014/main" id="{50BFBFE7-E9FE-3450-CE8C-77BC88A90EA1}"/>
              </a:ext>
            </a:extLst>
          </p:cNvPr>
          <p:cNvSpPr txBox="1"/>
          <p:nvPr/>
        </p:nvSpPr>
        <p:spPr>
          <a:xfrm>
            <a:off x="6271754" y="6253822"/>
            <a:ext cx="2747469" cy="507831"/>
          </a:xfrm>
          <a:prstGeom prst="rect">
            <a:avLst/>
          </a:prstGeom>
          <a:noFill/>
        </p:spPr>
        <p:txBody>
          <a:bodyPr wrap="square" rtlCol="0">
            <a:spAutoFit/>
          </a:bodyPr>
          <a:lstStyle/>
          <a:p>
            <a:r>
              <a:rPr lang="en-NL" sz="900" dirty="0"/>
              <a:t>check Renzo notes here: </a:t>
            </a:r>
            <a:r>
              <a:rPr lang="en-GB" sz="900" i="1" dirty="0"/>
              <a:t>https://</a:t>
            </a:r>
            <a:r>
              <a:rPr lang="en-GB" sz="900" i="1" dirty="0" err="1"/>
              <a:t>www.as.arizona.edu</a:t>
            </a:r>
            <a:r>
              <a:rPr lang="en-GB" sz="900" i="1" dirty="0"/>
              <a:t>/~</a:t>
            </a:r>
            <a:r>
              <a:rPr lang="en-GB" sz="900" i="1" dirty="0" err="1"/>
              <a:t>mrenzo</a:t>
            </a:r>
            <a:r>
              <a:rPr lang="en-GB" sz="900" i="1" dirty="0"/>
              <a:t>/courses/545/notes-lecture-</a:t>
            </a:r>
            <a:r>
              <a:rPr lang="en-GB" sz="900" i="1" dirty="0" err="1"/>
              <a:t>tides.html</a:t>
            </a:r>
            <a:endParaRPr lang="en-NL" sz="900" i="1" dirty="0"/>
          </a:p>
        </p:txBody>
      </p:sp>
    </p:spTree>
    <p:extLst>
      <p:ext uri="{BB962C8B-B14F-4D97-AF65-F5344CB8AC3E}">
        <p14:creationId xmlns:p14="http://schemas.microsoft.com/office/powerpoint/2010/main" val="1359221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29CB2-FCE6-D521-1234-B92A7DFFD6E6}"/>
              </a:ext>
            </a:extLst>
          </p:cNvPr>
          <p:cNvSpPr>
            <a:spLocks noGrp="1"/>
          </p:cNvSpPr>
          <p:nvPr>
            <p:ph type="title"/>
          </p:nvPr>
        </p:nvSpPr>
        <p:spPr>
          <a:xfrm>
            <a:off x="-554183" y="-20731"/>
            <a:ext cx="10233717" cy="1336956"/>
          </a:xfrm>
        </p:spPr>
        <p:txBody>
          <a:bodyPr/>
          <a:lstStyle/>
          <a:p>
            <a:r>
              <a:rPr lang="en-NL" sz="4000" dirty="0"/>
              <a:t>Tidal forces </a:t>
            </a:r>
            <a:br>
              <a:rPr lang="en-NL" sz="4000" dirty="0"/>
            </a:br>
            <a:r>
              <a:rPr lang="en-NL" sz="4000" dirty="0"/>
              <a:t>(no point mass stars)</a:t>
            </a:r>
          </a:p>
        </p:txBody>
      </p:sp>
      <p:sp>
        <p:nvSpPr>
          <p:cNvPr id="3" name="Content Placeholder 2">
            <a:extLst>
              <a:ext uri="{FF2B5EF4-FFF2-40B4-BE49-F238E27FC236}">
                <a16:creationId xmlns:a16="http://schemas.microsoft.com/office/drawing/2014/main" id="{F60DA05F-CDC7-36E0-76D4-FB1EBFBA1CDE}"/>
              </a:ext>
            </a:extLst>
          </p:cNvPr>
          <p:cNvSpPr>
            <a:spLocks noGrp="1"/>
          </p:cNvSpPr>
          <p:nvPr>
            <p:ph idx="1"/>
          </p:nvPr>
        </p:nvSpPr>
        <p:spPr>
          <a:xfrm>
            <a:off x="549275" y="1257300"/>
            <a:ext cx="8042276" cy="5600700"/>
          </a:xfrm>
        </p:spPr>
        <p:txBody>
          <a:bodyPr>
            <a:normAutofit fontScale="92500" lnSpcReduction="10000"/>
          </a:bodyPr>
          <a:lstStyle/>
          <a:p>
            <a:r>
              <a:rPr lang="en-NL" dirty="0"/>
              <a:t>Difference in gravitational pull across star m</a:t>
            </a:r>
          </a:p>
          <a:p>
            <a:endParaRPr lang="en-NL" dirty="0"/>
          </a:p>
          <a:p>
            <a:pPr marL="2116138" lvl="7" indent="0">
              <a:buNone/>
            </a:pPr>
            <a:endParaRPr lang="en-NL" dirty="0"/>
          </a:p>
          <a:p>
            <a:endParaRPr lang="en-NL" dirty="0"/>
          </a:p>
          <a:p>
            <a:endParaRPr lang="en-NL" dirty="0"/>
          </a:p>
          <a:p>
            <a:endParaRPr lang="en-NL" dirty="0"/>
          </a:p>
          <a:p>
            <a:endParaRPr lang="en-NL" dirty="0"/>
          </a:p>
          <a:p>
            <a:r>
              <a:rPr lang="en-NL" dirty="0"/>
              <a:t>Tidal forces drop faster than just gravity force. </a:t>
            </a:r>
            <a:r>
              <a:rPr lang="en-NL" dirty="0">
                <a:sym typeface="Wingdings" pitchFamily="2" charset="2"/>
              </a:rPr>
              <a:t> important usually for </a:t>
            </a:r>
            <a:r>
              <a:rPr lang="en-NL" b="1" dirty="0">
                <a:sym typeface="Wingdings" pitchFamily="2" charset="2"/>
              </a:rPr>
              <a:t>tight</a:t>
            </a:r>
            <a:r>
              <a:rPr lang="en-NL" dirty="0">
                <a:sym typeface="Wingdings" pitchFamily="2" charset="2"/>
              </a:rPr>
              <a:t> binary orbits</a:t>
            </a:r>
          </a:p>
          <a:p>
            <a:r>
              <a:rPr lang="en-NL" dirty="0">
                <a:sym typeface="Wingdings" pitchFamily="2" charset="2"/>
              </a:rPr>
              <a:t> We do not have in stars</a:t>
            </a:r>
            <a:br>
              <a:rPr lang="en-NL" dirty="0">
                <a:sym typeface="Wingdings" pitchFamily="2" charset="2"/>
              </a:rPr>
            </a:br>
            <a:r>
              <a:rPr lang="en-NL" dirty="0">
                <a:sym typeface="Wingdings" pitchFamily="2" charset="2"/>
              </a:rPr>
              <a:t>cases of tidal disruption</a:t>
            </a:r>
            <a:br>
              <a:rPr lang="en-NL" dirty="0">
                <a:sym typeface="Wingdings" pitchFamily="2" charset="2"/>
              </a:rPr>
            </a:br>
            <a:r>
              <a:rPr lang="en-NL" dirty="0">
                <a:sym typeface="Wingdings" pitchFamily="2" charset="2"/>
              </a:rPr>
              <a:t>(important for SMBHs)</a:t>
            </a:r>
            <a:endParaRPr lang="en-NL" dirty="0"/>
          </a:p>
          <a:p>
            <a:endParaRPr lang="en-NL" dirty="0"/>
          </a:p>
          <a:p>
            <a:endParaRPr lang="en-NL" dirty="0"/>
          </a:p>
          <a:p>
            <a:endParaRPr lang="en-NL" dirty="0"/>
          </a:p>
        </p:txBody>
      </p:sp>
      <p:pic>
        <p:nvPicPr>
          <p:cNvPr id="4" name="Picture 3">
            <a:extLst>
              <a:ext uri="{FF2B5EF4-FFF2-40B4-BE49-F238E27FC236}">
                <a16:creationId xmlns:a16="http://schemas.microsoft.com/office/drawing/2014/main" id="{EBCC3D54-6674-60DD-C00F-A53075F4CB5C}"/>
              </a:ext>
            </a:extLst>
          </p:cNvPr>
          <p:cNvPicPr>
            <a:picLocks noChangeAspect="1"/>
          </p:cNvPicPr>
          <p:nvPr/>
        </p:nvPicPr>
        <p:blipFill>
          <a:blip r:embed="rId2"/>
          <a:stretch>
            <a:fillRect/>
          </a:stretch>
        </p:blipFill>
        <p:spPr>
          <a:xfrm>
            <a:off x="381000" y="1690256"/>
            <a:ext cx="7772400" cy="1000226"/>
          </a:xfrm>
          <a:prstGeom prst="rect">
            <a:avLst/>
          </a:prstGeom>
        </p:spPr>
      </p:pic>
      <p:pic>
        <p:nvPicPr>
          <p:cNvPr id="5" name="Picture 4">
            <a:extLst>
              <a:ext uri="{FF2B5EF4-FFF2-40B4-BE49-F238E27FC236}">
                <a16:creationId xmlns:a16="http://schemas.microsoft.com/office/drawing/2014/main" id="{E137F640-4506-0E59-285A-A325A81BC6E8}"/>
              </a:ext>
            </a:extLst>
          </p:cNvPr>
          <p:cNvPicPr>
            <a:picLocks noChangeAspect="1"/>
          </p:cNvPicPr>
          <p:nvPr/>
        </p:nvPicPr>
        <p:blipFill>
          <a:blip r:embed="rId3"/>
          <a:stretch>
            <a:fillRect/>
          </a:stretch>
        </p:blipFill>
        <p:spPr>
          <a:xfrm>
            <a:off x="868191" y="3860625"/>
            <a:ext cx="3094845" cy="919856"/>
          </a:xfrm>
          <a:prstGeom prst="rect">
            <a:avLst/>
          </a:prstGeom>
        </p:spPr>
      </p:pic>
      <p:sp>
        <p:nvSpPr>
          <p:cNvPr id="6" name="TextBox 5">
            <a:extLst>
              <a:ext uri="{FF2B5EF4-FFF2-40B4-BE49-F238E27FC236}">
                <a16:creationId xmlns:a16="http://schemas.microsoft.com/office/drawing/2014/main" id="{502F62F8-FF9A-2090-9E00-C88557594BD7}"/>
              </a:ext>
            </a:extLst>
          </p:cNvPr>
          <p:cNvSpPr txBox="1"/>
          <p:nvPr/>
        </p:nvSpPr>
        <p:spPr>
          <a:xfrm>
            <a:off x="4281951" y="4549649"/>
            <a:ext cx="2747469" cy="230832"/>
          </a:xfrm>
          <a:prstGeom prst="rect">
            <a:avLst/>
          </a:prstGeom>
          <a:noFill/>
        </p:spPr>
        <p:txBody>
          <a:bodyPr wrap="square" rtlCol="0">
            <a:spAutoFit/>
          </a:bodyPr>
          <a:lstStyle/>
          <a:p>
            <a:r>
              <a:rPr lang="en-US" sz="900" dirty="0"/>
              <a:t>eq. (3) Renzo notes</a:t>
            </a:r>
            <a:endParaRPr lang="en-NL" sz="900" dirty="0"/>
          </a:p>
        </p:txBody>
      </p:sp>
      <p:sp>
        <p:nvSpPr>
          <p:cNvPr id="7" name="TextBox 6">
            <a:extLst>
              <a:ext uri="{FF2B5EF4-FFF2-40B4-BE49-F238E27FC236}">
                <a16:creationId xmlns:a16="http://schemas.microsoft.com/office/drawing/2014/main" id="{6F6BF56D-0029-6FF7-345D-D2F92FD27615}"/>
              </a:ext>
            </a:extLst>
          </p:cNvPr>
          <p:cNvSpPr txBox="1"/>
          <p:nvPr/>
        </p:nvSpPr>
        <p:spPr>
          <a:xfrm>
            <a:off x="725228" y="2766543"/>
            <a:ext cx="2747469" cy="230832"/>
          </a:xfrm>
          <a:prstGeom prst="rect">
            <a:avLst/>
          </a:prstGeom>
          <a:noFill/>
        </p:spPr>
        <p:txBody>
          <a:bodyPr wrap="square" rtlCol="0">
            <a:spAutoFit/>
          </a:bodyPr>
          <a:lstStyle/>
          <a:p>
            <a:r>
              <a:rPr lang="en-US" sz="900" dirty="0"/>
              <a:t>eq. (2) Renzo notes</a:t>
            </a:r>
            <a:endParaRPr lang="en-NL" sz="900" dirty="0"/>
          </a:p>
        </p:txBody>
      </p:sp>
      <p:pic>
        <p:nvPicPr>
          <p:cNvPr id="9" name="Picture 8">
            <a:extLst>
              <a:ext uri="{FF2B5EF4-FFF2-40B4-BE49-F238E27FC236}">
                <a16:creationId xmlns:a16="http://schemas.microsoft.com/office/drawing/2014/main" id="{777C66F1-A6AF-F7A4-B8A7-5648F725397D}"/>
              </a:ext>
            </a:extLst>
          </p:cNvPr>
          <p:cNvPicPr>
            <a:picLocks noChangeAspect="1"/>
          </p:cNvPicPr>
          <p:nvPr/>
        </p:nvPicPr>
        <p:blipFill>
          <a:blip r:embed="rId4"/>
          <a:stretch>
            <a:fillRect/>
          </a:stretch>
        </p:blipFill>
        <p:spPr>
          <a:xfrm>
            <a:off x="6126504" y="2648469"/>
            <a:ext cx="2154472" cy="889293"/>
          </a:xfrm>
          <a:prstGeom prst="rect">
            <a:avLst/>
          </a:prstGeom>
        </p:spPr>
      </p:pic>
      <p:pic>
        <p:nvPicPr>
          <p:cNvPr id="10" name="Picture 9">
            <a:extLst>
              <a:ext uri="{FF2B5EF4-FFF2-40B4-BE49-F238E27FC236}">
                <a16:creationId xmlns:a16="http://schemas.microsoft.com/office/drawing/2014/main" id="{05A41E01-94B5-6E3E-1A59-3A05120FC7C7}"/>
              </a:ext>
            </a:extLst>
          </p:cNvPr>
          <p:cNvPicPr>
            <a:picLocks noChangeAspect="1"/>
          </p:cNvPicPr>
          <p:nvPr/>
        </p:nvPicPr>
        <p:blipFill>
          <a:blip r:embed="rId5"/>
          <a:stretch>
            <a:fillRect/>
          </a:stretch>
        </p:blipFill>
        <p:spPr>
          <a:xfrm>
            <a:off x="4553613" y="5780085"/>
            <a:ext cx="3956597" cy="889292"/>
          </a:xfrm>
          <a:prstGeom prst="rect">
            <a:avLst/>
          </a:prstGeom>
        </p:spPr>
      </p:pic>
      <p:sp>
        <p:nvSpPr>
          <p:cNvPr id="11" name="TextBox 10">
            <a:extLst>
              <a:ext uri="{FF2B5EF4-FFF2-40B4-BE49-F238E27FC236}">
                <a16:creationId xmlns:a16="http://schemas.microsoft.com/office/drawing/2014/main" id="{84F800D7-4B93-5582-89A1-D083B68189B7}"/>
              </a:ext>
            </a:extLst>
          </p:cNvPr>
          <p:cNvSpPr txBox="1"/>
          <p:nvPr/>
        </p:nvSpPr>
        <p:spPr>
          <a:xfrm>
            <a:off x="3904873" y="3005618"/>
            <a:ext cx="1890279" cy="369332"/>
          </a:xfrm>
          <a:prstGeom prst="rect">
            <a:avLst/>
          </a:prstGeom>
          <a:noFill/>
        </p:spPr>
        <p:txBody>
          <a:bodyPr wrap="square" rtlCol="0">
            <a:spAutoFit/>
          </a:bodyPr>
          <a:lstStyle/>
          <a:p>
            <a:r>
              <a:rPr lang="en-NL" dirty="0"/>
              <a:t>or equivalently</a:t>
            </a:r>
          </a:p>
        </p:txBody>
      </p:sp>
    </p:spTree>
    <p:extLst>
      <p:ext uri="{BB962C8B-B14F-4D97-AF65-F5344CB8AC3E}">
        <p14:creationId xmlns:p14="http://schemas.microsoft.com/office/powerpoint/2010/main" val="3683769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sual binary - Liberal Dictionary">
            <a:extLst>
              <a:ext uri="{FF2B5EF4-FFF2-40B4-BE49-F238E27FC236}">
                <a16:creationId xmlns:a16="http://schemas.microsoft.com/office/drawing/2014/main" id="{2ADFB33F-3919-D24A-812E-FD0923E6D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3599"/>
            <a:ext cx="9144000" cy="5475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AE99A5-F1A0-214A-A049-714B051449D2}"/>
              </a:ext>
            </a:extLst>
          </p:cNvPr>
          <p:cNvSpPr>
            <a:spLocks noGrp="1"/>
          </p:cNvSpPr>
          <p:nvPr>
            <p:ph type="title"/>
          </p:nvPr>
        </p:nvSpPr>
        <p:spPr>
          <a:xfrm>
            <a:off x="550862" y="-172184"/>
            <a:ext cx="8042276" cy="1336956"/>
          </a:xfrm>
        </p:spPr>
        <p:txBody>
          <a:bodyPr/>
          <a:lstStyle/>
          <a:p>
            <a:r>
              <a:rPr lang="en-NL" dirty="0"/>
              <a:t>Visual binaries</a:t>
            </a:r>
          </a:p>
        </p:txBody>
      </p:sp>
      <p:sp>
        <p:nvSpPr>
          <p:cNvPr id="6" name="TextBox 5">
            <a:extLst>
              <a:ext uri="{FF2B5EF4-FFF2-40B4-BE49-F238E27FC236}">
                <a16:creationId xmlns:a16="http://schemas.microsoft.com/office/drawing/2014/main" id="{C280D470-220C-4345-8979-8E0AC01276A6}"/>
              </a:ext>
            </a:extLst>
          </p:cNvPr>
          <p:cNvSpPr txBox="1"/>
          <p:nvPr/>
        </p:nvSpPr>
        <p:spPr>
          <a:xfrm>
            <a:off x="5156540" y="6471644"/>
            <a:ext cx="2329432" cy="215444"/>
          </a:xfrm>
          <a:prstGeom prst="rect">
            <a:avLst/>
          </a:prstGeom>
          <a:noFill/>
        </p:spPr>
        <p:txBody>
          <a:bodyPr wrap="square" rtlCol="0">
            <a:spAutoFit/>
          </a:bodyPr>
          <a:lstStyle/>
          <a:p>
            <a:r>
              <a:rPr lang="en-US" sz="800" dirty="0">
                <a:solidFill>
                  <a:schemeClr val="bg1">
                    <a:lumMod val="65000"/>
                  </a:schemeClr>
                </a:solidFill>
              </a:rPr>
              <a:t>I</a:t>
            </a:r>
            <a:r>
              <a:rPr lang="tr-TR" sz="800" dirty="0" err="1">
                <a:solidFill>
                  <a:schemeClr val="bg1">
                    <a:lumMod val="65000"/>
                  </a:schemeClr>
                </a:solidFill>
              </a:rPr>
              <a:t>mage</a:t>
            </a:r>
            <a:r>
              <a:rPr lang="tr-TR" sz="800" dirty="0">
                <a:solidFill>
                  <a:schemeClr val="bg1">
                    <a:lumMod val="65000"/>
                  </a:schemeClr>
                </a:solidFill>
              </a:rPr>
              <a:t> </a:t>
            </a:r>
            <a:r>
              <a:rPr lang="tr-TR" sz="800" dirty="0" err="1">
                <a:solidFill>
                  <a:schemeClr val="bg1">
                    <a:lumMod val="65000"/>
                  </a:schemeClr>
                </a:solidFill>
              </a:rPr>
              <a:t>from</a:t>
            </a:r>
            <a:r>
              <a:rPr lang="tr-TR" sz="800" dirty="0">
                <a:solidFill>
                  <a:schemeClr val="bg1">
                    <a:lumMod val="65000"/>
                  </a:schemeClr>
                </a:solidFill>
              </a:rPr>
              <a:t>: Liberal </a:t>
            </a:r>
            <a:r>
              <a:rPr lang="tr-TR" sz="800" dirty="0" err="1">
                <a:solidFill>
                  <a:schemeClr val="bg1">
                    <a:lumMod val="65000"/>
                  </a:schemeClr>
                </a:solidFill>
              </a:rPr>
              <a:t>dictionaries</a:t>
            </a:r>
            <a:endParaRPr lang="en-US" sz="800" dirty="0">
              <a:solidFill>
                <a:schemeClr val="bg1">
                  <a:lumMod val="65000"/>
                </a:schemeClr>
              </a:solidFill>
            </a:endParaRPr>
          </a:p>
        </p:txBody>
      </p:sp>
    </p:spTree>
    <p:extLst>
      <p:ext uri="{BB962C8B-B14F-4D97-AF65-F5344CB8AC3E}">
        <p14:creationId xmlns:p14="http://schemas.microsoft.com/office/powerpoint/2010/main" val="3176508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0DA05F-CDC7-36E0-76D4-FB1EBFBA1CDE}"/>
              </a:ext>
            </a:extLst>
          </p:cNvPr>
          <p:cNvSpPr>
            <a:spLocks noGrp="1"/>
          </p:cNvSpPr>
          <p:nvPr>
            <p:ph idx="1"/>
          </p:nvPr>
        </p:nvSpPr>
        <p:spPr>
          <a:xfrm>
            <a:off x="0" y="1257300"/>
            <a:ext cx="9143999" cy="5600700"/>
          </a:xfrm>
        </p:spPr>
        <p:txBody>
          <a:bodyPr>
            <a:normAutofit/>
          </a:bodyPr>
          <a:lstStyle/>
          <a:p>
            <a:r>
              <a:rPr lang="en-NL" dirty="0"/>
              <a:t>Tidal deformation, tidal bulges!</a:t>
            </a:r>
          </a:p>
          <a:p>
            <a:pPr lvl="1"/>
            <a:r>
              <a:rPr lang="en-NL" sz="2100" dirty="0"/>
              <a:t>Spin rotation and orbit coupled. Exchange of angular momentum, although total conserved.</a:t>
            </a:r>
          </a:p>
          <a:p>
            <a:pPr lvl="1"/>
            <a:r>
              <a:rPr lang="en-NL" sz="2100" dirty="0"/>
              <a:t>Excess kinetic energy </a:t>
            </a:r>
            <a:r>
              <a:rPr lang="en-GB" sz="2100" dirty="0"/>
              <a:t>in form of waves, </a:t>
            </a:r>
            <a:r>
              <a:rPr lang="en-NL" sz="2100" dirty="0"/>
              <a:t> dissipated inside the star</a:t>
            </a:r>
          </a:p>
          <a:p>
            <a:pPr lvl="1"/>
            <a:endParaRPr lang="en-NL" dirty="0"/>
          </a:p>
          <a:p>
            <a:pPr lvl="1"/>
            <a:endParaRPr lang="en-NL" dirty="0"/>
          </a:p>
          <a:p>
            <a:pPr lvl="1"/>
            <a:endParaRPr lang="en-NL" dirty="0"/>
          </a:p>
          <a:p>
            <a:pPr lvl="1"/>
            <a:endParaRPr lang="en-NL" dirty="0"/>
          </a:p>
          <a:p>
            <a:endParaRPr lang="en-NL" dirty="0"/>
          </a:p>
          <a:p>
            <a:endParaRPr lang="en-NL" dirty="0"/>
          </a:p>
          <a:p>
            <a:endParaRPr lang="en-NL" dirty="0"/>
          </a:p>
          <a:p>
            <a:endParaRPr lang="en-NL" dirty="0"/>
          </a:p>
          <a:p>
            <a:endParaRPr lang="en-NL" dirty="0"/>
          </a:p>
        </p:txBody>
      </p:sp>
      <p:pic>
        <p:nvPicPr>
          <p:cNvPr id="14" name="Picture 4" descr="Professor Robert B. Laughlin, Department of Physics, Stanford University">
            <a:extLst>
              <a:ext uri="{FF2B5EF4-FFF2-40B4-BE49-F238E27FC236}">
                <a16:creationId xmlns:a16="http://schemas.microsoft.com/office/drawing/2014/main" id="{5FAB1475-4EDA-DFCD-44A6-C1A080B40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549" y="3264083"/>
            <a:ext cx="5417033" cy="34068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77910C7-12BD-A8AE-E0BD-AF75ABBD488E}"/>
              </a:ext>
            </a:extLst>
          </p:cNvPr>
          <p:cNvSpPr txBox="1"/>
          <p:nvPr/>
        </p:nvSpPr>
        <p:spPr>
          <a:xfrm>
            <a:off x="3343475" y="5223164"/>
            <a:ext cx="1219200" cy="230832"/>
          </a:xfrm>
          <a:prstGeom prst="rect">
            <a:avLst/>
          </a:prstGeom>
          <a:noFill/>
        </p:spPr>
        <p:txBody>
          <a:bodyPr wrap="square" rtlCol="0">
            <a:spAutoFit/>
          </a:bodyPr>
          <a:lstStyle/>
          <a:p>
            <a:r>
              <a:rPr lang="en-NL" sz="900" b="1" dirty="0"/>
              <a:t>Earth spins down!</a:t>
            </a:r>
          </a:p>
        </p:txBody>
      </p:sp>
      <p:sp>
        <p:nvSpPr>
          <p:cNvPr id="16" name="TextBox 15">
            <a:extLst>
              <a:ext uri="{FF2B5EF4-FFF2-40B4-BE49-F238E27FC236}">
                <a16:creationId xmlns:a16="http://schemas.microsoft.com/office/drawing/2014/main" id="{65313ECF-0A80-1F37-A635-72C7A4DD2320}"/>
              </a:ext>
            </a:extLst>
          </p:cNvPr>
          <p:cNvSpPr txBox="1"/>
          <p:nvPr/>
        </p:nvSpPr>
        <p:spPr>
          <a:xfrm>
            <a:off x="6003550" y="5338580"/>
            <a:ext cx="1219200" cy="230832"/>
          </a:xfrm>
          <a:prstGeom prst="rect">
            <a:avLst/>
          </a:prstGeom>
          <a:noFill/>
        </p:spPr>
        <p:txBody>
          <a:bodyPr wrap="square" rtlCol="0">
            <a:spAutoFit/>
          </a:bodyPr>
          <a:lstStyle/>
          <a:p>
            <a:r>
              <a:rPr lang="en-NL" sz="900" b="1" dirty="0"/>
              <a:t>Orbit re-adjusts</a:t>
            </a:r>
          </a:p>
        </p:txBody>
      </p:sp>
      <p:sp>
        <p:nvSpPr>
          <p:cNvPr id="6" name="Google Shape;749;g3b53e3ae856_0_161">
            <a:extLst>
              <a:ext uri="{FF2B5EF4-FFF2-40B4-BE49-F238E27FC236}">
                <a16:creationId xmlns:a16="http://schemas.microsoft.com/office/drawing/2014/main" id="{E131884A-E520-1CB8-DEE9-75509801A7FF}"/>
              </a:ext>
            </a:extLst>
          </p:cNvPr>
          <p:cNvSpPr txBox="1">
            <a:spLocks/>
          </p:cNvSpPr>
          <p:nvPr/>
        </p:nvSpPr>
        <p:spPr>
          <a:xfrm>
            <a:off x="386520" y="154594"/>
            <a:ext cx="8042400" cy="1002600"/>
          </a:xfrm>
          <a:prstGeom prst="rect">
            <a:avLst/>
          </a:prstGeom>
        </p:spPr>
        <p:txBody>
          <a:bodyPr spcFirstLastPara="1" vert="horz" wrap="square" lIns="91425" tIns="45700" rIns="91425" bIns="4570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spcBef>
                <a:spcPts val="0"/>
              </a:spcBef>
            </a:pPr>
            <a:r>
              <a:rPr lang="en-US"/>
              <a:t>Tidal evolution</a:t>
            </a:r>
            <a:endParaRPr lang="en-US" dirty="0"/>
          </a:p>
        </p:txBody>
      </p:sp>
    </p:spTree>
    <p:extLst>
      <p:ext uri="{BB962C8B-B14F-4D97-AF65-F5344CB8AC3E}">
        <p14:creationId xmlns:p14="http://schemas.microsoft.com/office/powerpoint/2010/main" val="685358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3b53e3ae856_0_161"/>
          <p:cNvSpPr txBox="1">
            <a:spLocks noGrp="1"/>
          </p:cNvSpPr>
          <p:nvPr>
            <p:ph type="title"/>
          </p:nvPr>
        </p:nvSpPr>
        <p:spPr>
          <a:xfrm>
            <a:off x="386520" y="154594"/>
            <a:ext cx="8042400" cy="1002600"/>
          </a:xfrm>
          <a:prstGeom prst="rect">
            <a:avLst/>
          </a:prstGeom>
        </p:spPr>
        <p:txBody>
          <a:bodyPr spcFirstLastPara="1" vert="horz" wrap="square" lIns="91425" tIns="45700" rIns="91425" bIns="45700" rtlCol="0" anchor="b" anchorCtr="0">
            <a:noAutofit/>
          </a:bodyPr>
          <a:lstStyle/>
          <a:p>
            <a:pPr>
              <a:spcBef>
                <a:spcPts val="0"/>
              </a:spcBef>
            </a:pPr>
            <a:r>
              <a:rPr lang="en-US" dirty="0"/>
              <a:t>Tidal evolution</a:t>
            </a:r>
            <a:endParaRPr dirty="0"/>
          </a:p>
        </p:txBody>
      </p:sp>
      <p:grpSp>
        <p:nvGrpSpPr>
          <p:cNvPr id="48" name="Group 47">
            <a:extLst>
              <a:ext uri="{FF2B5EF4-FFF2-40B4-BE49-F238E27FC236}">
                <a16:creationId xmlns:a16="http://schemas.microsoft.com/office/drawing/2014/main" id="{A15DECE6-4CF1-7CF3-B439-92B134E408A6}"/>
              </a:ext>
            </a:extLst>
          </p:cNvPr>
          <p:cNvGrpSpPr/>
          <p:nvPr/>
        </p:nvGrpSpPr>
        <p:grpSpPr>
          <a:xfrm>
            <a:off x="6730686" y="2913873"/>
            <a:ext cx="1461078" cy="1191017"/>
            <a:chOff x="7099541" y="3334871"/>
            <a:chExt cx="1461078" cy="1191017"/>
          </a:xfrm>
        </p:grpSpPr>
        <p:sp>
          <p:nvSpPr>
            <p:cNvPr id="47" name="Oval 46">
              <a:extLst>
                <a:ext uri="{FF2B5EF4-FFF2-40B4-BE49-F238E27FC236}">
                  <a16:creationId xmlns:a16="http://schemas.microsoft.com/office/drawing/2014/main" id="{5325A27F-50B2-FF00-2F1F-42D5FDFE559D}"/>
                </a:ext>
              </a:extLst>
            </p:cNvPr>
            <p:cNvSpPr/>
            <p:nvPr/>
          </p:nvSpPr>
          <p:spPr>
            <a:xfrm>
              <a:off x="7505937" y="3674788"/>
              <a:ext cx="559859" cy="55744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t>v</a:t>
              </a:r>
            </a:p>
          </p:txBody>
        </p:sp>
        <p:grpSp>
          <p:nvGrpSpPr>
            <p:cNvPr id="31" name="Group 30">
              <a:extLst>
                <a:ext uri="{FF2B5EF4-FFF2-40B4-BE49-F238E27FC236}">
                  <a16:creationId xmlns:a16="http://schemas.microsoft.com/office/drawing/2014/main" id="{772BF814-8371-0337-22FF-627169ECF9C3}"/>
                </a:ext>
              </a:extLst>
            </p:cNvPr>
            <p:cNvGrpSpPr/>
            <p:nvPr/>
          </p:nvGrpSpPr>
          <p:grpSpPr>
            <a:xfrm>
              <a:off x="7099541" y="3334871"/>
              <a:ext cx="1461078" cy="1191017"/>
              <a:chOff x="1943894" y="3465650"/>
              <a:chExt cx="1461078" cy="1191017"/>
            </a:xfrm>
          </p:grpSpPr>
          <p:sp>
            <p:nvSpPr>
              <p:cNvPr id="33" name="Oval 32">
                <a:extLst>
                  <a:ext uri="{FF2B5EF4-FFF2-40B4-BE49-F238E27FC236}">
                    <a16:creationId xmlns:a16="http://schemas.microsoft.com/office/drawing/2014/main" id="{50601736-A1C5-BF8E-7AA9-98FCA01BC8BE}"/>
                  </a:ext>
                </a:extLst>
              </p:cNvPr>
              <p:cNvSpPr/>
              <p:nvPr/>
            </p:nvSpPr>
            <p:spPr>
              <a:xfrm>
                <a:off x="1943894" y="3465650"/>
                <a:ext cx="1331382" cy="1191017"/>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32" name="Group 31">
                <a:extLst>
                  <a:ext uri="{FF2B5EF4-FFF2-40B4-BE49-F238E27FC236}">
                    <a16:creationId xmlns:a16="http://schemas.microsoft.com/office/drawing/2014/main" id="{812C8EEE-5643-B025-9347-CCB8A253A0F2}"/>
                  </a:ext>
                </a:extLst>
              </p:cNvPr>
              <p:cNvGrpSpPr/>
              <p:nvPr/>
            </p:nvGrpSpPr>
            <p:grpSpPr>
              <a:xfrm>
                <a:off x="2039952" y="3625921"/>
                <a:ext cx="1365020" cy="714712"/>
                <a:chOff x="2039952" y="3625921"/>
                <a:chExt cx="1365020" cy="714712"/>
              </a:xfrm>
            </p:grpSpPr>
            <p:sp>
              <p:nvSpPr>
                <p:cNvPr id="34" name="Oval 33">
                  <a:extLst>
                    <a:ext uri="{FF2B5EF4-FFF2-40B4-BE49-F238E27FC236}">
                      <a16:creationId xmlns:a16="http://schemas.microsoft.com/office/drawing/2014/main" id="{E2D0D42D-538B-4CA1-57BD-674C4250F998}"/>
                    </a:ext>
                  </a:extLst>
                </p:cNvPr>
                <p:cNvSpPr/>
                <p:nvPr/>
              </p:nvSpPr>
              <p:spPr>
                <a:xfrm>
                  <a:off x="3167906" y="3951091"/>
                  <a:ext cx="237066" cy="22013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5" name="Oval 34">
                  <a:extLst>
                    <a:ext uri="{FF2B5EF4-FFF2-40B4-BE49-F238E27FC236}">
                      <a16:creationId xmlns:a16="http://schemas.microsoft.com/office/drawing/2014/main" id="{AE681315-4791-5B95-42DA-D27DE91E272F}"/>
                    </a:ext>
                  </a:extLst>
                </p:cNvPr>
                <p:cNvSpPr/>
                <p:nvPr/>
              </p:nvSpPr>
              <p:spPr>
                <a:xfrm>
                  <a:off x="2039952" y="3826131"/>
                  <a:ext cx="559859" cy="5145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6" name="Straight Arrow Connector 35">
                  <a:extLst>
                    <a:ext uri="{FF2B5EF4-FFF2-40B4-BE49-F238E27FC236}">
                      <a16:creationId xmlns:a16="http://schemas.microsoft.com/office/drawing/2014/main" id="{610B5442-4F39-9F04-48E5-2E0A059DD9C3}"/>
                    </a:ext>
                  </a:extLst>
                </p:cNvPr>
                <p:cNvCxnSpPr>
                  <a:cxnSpLocks/>
                </p:cNvCxnSpPr>
                <p:nvPr/>
              </p:nvCxnSpPr>
              <p:spPr>
                <a:xfrm flipV="1">
                  <a:off x="3275276" y="3625921"/>
                  <a:ext cx="0" cy="46542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EFF8DAC-C102-FF96-80E6-1D277152C3E3}"/>
                    </a:ext>
                  </a:extLst>
                </p:cNvPr>
                <p:cNvCxnSpPr>
                  <a:cxnSpLocks/>
                </p:cNvCxnSpPr>
                <p:nvPr/>
              </p:nvCxnSpPr>
              <p:spPr>
                <a:xfrm flipH="1" flipV="1">
                  <a:off x="2299448" y="3657688"/>
                  <a:ext cx="11403" cy="438221"/>
                </a:xfrm>
                <a:prstGeom prst="straightConnector1">
                  <a:avLst/>
                </a:prstGeom>
                <a:ln>
                  <a:solidFill>
                    <a:schemeClr val="tx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A751FE9-6276-C012-EF08-BC4B4D729695}"/>
                    </a:ext>
                  </a:extLst>
                </p:cNvPr>
                <p:cNvCxnSpPr>
                  <a:cxnSpLocks/>
                </p:cNvCxnSpPr>
                <p:nvPr/>
              </p:nvCxnSpPr>
              <p:spPr>
                <a:xfrm flipV="1">
                  <a:off x="2630219" y="3625921"/>
                  <a:ext cx="0" cy="4982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46" name="Group 45">
            <a:extLst>
              <a:ext uri="{FF2B5EF4-FFF2-40B4-BE49-F238E27FC236}">
                <a16:creationId xmlns:a16="http://schemas.microsoft.com/office/drawing/2014/main" id="{422C7AE3-4CA5-1B2D-BEC1-87C441A63146}"/>
              </a:ext>
            </a:extLst>
          </p:cNvPr>
          <p:cNvGrpSpPr/>
          <p:nvPr/>
        </p:nvGrpSpPr>
        <p:grpSpPr>
          <a:xfrm>
            <a:off x="873394" y="2787140"/>
            <a:ext cx="3328256" cy="1451738"/>
            <a:chOff x="244148" y="3238555"/>
            <a:chExt cx="3328256" cy="1451738"/>
          </a:xfrm>
        </p:grpSpPr>
        <p:sp>
          <p:nvSpPr>
            <p:cNvPr id="45" name="Oval 44">
              <a:extLst>
                <a:ext uri="{FF2B5EF4-FFF2-40B4-BE49-F238E27FC236}">
                  <a16:creationId xmlns:a16="http://schemas.microsoft.com/office/drawing/2014/main" id="{9F185811-CE8C-9743-5A22-8801C934A8AC}"/>
                </a:ext>
              </a:extLst>
            </p:cNvPr>
            <p:cNvSpPr/>
            <p:nvPr/>
          </p:nvSpPr>
          <p:spPr>
            <a:xfrm>
              <a:off x="596866" y="3856020"/>
              <a:ext cx="1232264" cy="667281"/>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30" name="Group 29">
              <a:extLst>
                <a:ext uri="{FF2B5EF4-FFF2-40B4-BE49-F238E27FC236}">
                  <a16:creationId xmlns:a16="http://schemas.microsoft.com/office/drawing/2014/main" id="{A04E0055-0F7D-5083-56EA-4EB4CE9CC7A6}"/>
                </a:ext>
              </a:extLst>
            </p:cNvPr>
            <p:cNvGrpSpPr/>
            <p:nvPr/>
          </p:nvGrpSpPr>
          <p:grpSpPr>
            <a:xfrm>
              <a:off x="244148" y="3238555"/>
              <a:ext cx="3328256" cy="1451738"/>
              <a:chOff x="244148" y="3238555"/>
              <a:chExt cx="3328256" cy="1451738"/>
            </a:xfrm>
          </p:grpSpPr>
          <p:sp>
            <p:nvSpPr>
              <p:cNvPr id="28" name="Oval 27">
                <a:extLst>
                  <a:ext uri="{FF2B5EF4-FFF2-40B4-BE49-F238E27FC236}">
                    <a16:creationId xmlns:a16="http://schemas.microsoft.com/office/drawing/2014/main" id="{4CE46DAF-642D-8F85-6898-76BF66D5D1C2}"/>
                  </a:ext>
                </a:extLst>
              </p:cNvPr>
              <p:cNvSpPr/>
              <p:nvPr/>
            </p:nvSpPr>
            <p:spPr>
              <a:xfrm>
                <a:off x="1151995" y="3604463"/>
                <a:ext cx="1994491" cy="108583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nvGrpSpPr>
              <p:cNvPr id="19" name="Group 18">
                <a:extLst>
                  <a:ext uri="{FF2B5EF4-FFF2-40B4-BE49-F238E27FC236}">
                    <a16:creationId xmlns:a16="http://schemas.microsoft.com/office/drawing/2014/main" id="{B022FB17-BAF4-F1D9-2D25-602A05B40126}"/>
                  </a:ext>
                </a:extLst>
              </p:cNvPr>
              <p:cNvGrpSpPr/>
              <p:nvPr/>
            </p:nvGrpSpPr>
            <p:grpSpPr>
              <a:xfrm>
                <a:off x="244148" y="3238555"/>
                <a:ext cx="3328256" cy="1166074"/>
                <a:chOff x="244148" y="3238555"/>
                <a:chExt cx="3328256" cy="1166074"/>
              </a:xfrm>
            </p:grpSpPr>
            <p:sp>
              <p:nvSpPr>
                <p:cNvPr id="4" name="Oval 3">
                  <a:extLst>
                    <a:ext uri="{FF2B5EF4-FFF2-40B4-BE49-F238E27FC236}">
                      <a16:creationId xmlns:a16="http://schemas.microsoft.com/office/drawing/2014/main" id="{9016DCE6-499A-77A4-74D2-AEBD679E0AD7}"/>
                    </a:ext>
                  </a:extLst>
                </p:cNvPr>
                <p:cNvSpPr/>
                <p:nvPr/>
              </p:nvSpPr>
              <p:spPr>
                <a:xfrm>
                  <a:off x="2988734" y="4068231"/>
                  <a:ext cx="237066" cy="22013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Oval 4">
                  <a:extLst>
                    <a:ext uri="{FF2B5EF4-FFF2-40B4-BE49-F238E27FC236}">
                      <a16:creationId xmlns:a16="http://schemas.microsoft.com/office/drawing/2014/main" id="{4C65A609-65AD-21A3-6AD0-77276CCD0EB2}"/>
                    </a:ext>
                  </a:extLst>
                </p:cNvPr>
                <p:cNvSpPr/>
                <p:nvPr/>
              </p:nvSpPr>
              <p:spPr>
                <a:xfrm>
                  <a:off x="352563" y="3890127"/>
                  <a:ext cx="559859" cy="5145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7" name="Straight Arrow Connector 6">
                  <a:extLst>
                    <a:ext uri="{FF2B5EF4-FFF2-40B4-BE49-F238E27FC236}">
                      <a16:creationId xmlns:a16="http://schemas.microsoft.com/office/drawing/2014/main" id="{114761A8-E6ED-CFE3-FE5A-65CCFB4AA531}"/>
                    </a:ext>
                  </a:extLst>
                </p:cNvPr>
                <p:cNvCxnSpPr>
                  <a:cxnSpLocks/>
                </p:cNvCxnSpPr>
                <p:nvPr/>
              </p:nvCxnSpPr>
              <p:spPr>
                <a:xfrm flipV="1">
                  <a:off x="3132138" y="3872215"/>
                  <a:ext cx="440266" cy="27516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D413EAB-B035-6326-646F-929D9D53ABF7}"/>
                    </a:ext>
                  </a:extLst>
                </p:cNvPr>
                <p:cNvCxnSpPr>
                  <a:cxnSpLocks/>
                </p:cNvCxnSpPr>
                <p:nvPr/>
              </p:nvCxnSpPr>
              <p:spPr>
                <a:xfrm flipH="1" flipV="1">
                  <a:off x="244148" y="3666631"/>
                  <a:ext cx="295804" cy="403790"/>
                </a:xfrm>
                <a:prstGeom prst="straightConnector1">
                  <a:avLst/>
                </a:prstGeom>
                <a:ln>
                  <a:solidFill>
                    <a:schemeClr val="tx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149FA40-26D5-57C5-3C19-E197A7CA07DD}"/>
                    </a:ext>
                  </a:extLst>
                </p:cNvPr>
                <p:cNvCxnSpPr>
                  <a:cxnSpLocks/>
                </p:cNvCxnSpPr>
                <p:nvPr/>
              </p:nvCxnSpPr>
              <p:spPr>
                <a:xfrm flipV="1">
                  <a:off x="1477731" y="3238555"/>
                  <a:ext cx="0" cy="9155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TextBox 2">
            <a:extLst>
              <a:ext uri="{FF2B5EF4-FFF2-40B4-BE49-F238E27FC236}">
                <a16:creationId xmlns:a16="http://schemas.microsoft.com/office/drawing/2014/main" id="{ADD55FA6-3B0A-31A0-67DD-8D0A37C8589A}"/>
              </a:ext>
            </a:extLst>
          </p:cNvPr>
          <p:cNvSpPr txBox="1"/>
          <p:nvPr/>
        </p:nvSpPr>
        <p:spPr>
          <a:xfrm>
            <a:off x="386520" y="1419420"/>
            <a:ext cx="8204169" cy="1477328"/>
          </a:xfrm>
          <a:prstGeom prst="rect">
            <a:avLst/>
          </a:prstGeom>
          <a:noFill/>
        </p:spPr>
        <p:txBody>
          <a:bodyPr wrap="square">
            <a:spAutoFit/>
          </a:bodyPr>
          <a:lstStyle/>
          <a:p>
            <a:pPr marL="285750" indent="-285750">
              <a:buFont typeface="Arial" panose="020B0604020202020204" pitchFamily="34" charset="0"/>
              <a:buChar char="•"/>
            </a:pPr>
            <a:r>
              <a:rPr lang="en-NL" dirty="0"/>
              <a:t>Tides tend to do the following at the :</a:t>
            </a:r>
          </a:p>
          <a:p>
            <a:pPr marL="742950" lvl="1" indent="-285750">
              <a:buFont typeface="Arial" panose="020B0604020202020204" pitchFamily="34" charset="0"/>
              <a:buChar char="•"/>
            </a:pPr>
            <a:r>
              <a:rPr lang="en-NL" b="1" dirty="0"/>
              <a:t>Synchronize</a:t>
            </a:r>
            <a:r>
              <a:rPr lang="en-NL" dirty="0"/>
              <a:t> spins with the orbit (P</a:t>
            </a:r>
            <a:r>
              <a:rPr lang="en-NL" baseline="-25000" dirty="0"/>
              <a:t>spins </a:t>
            </a:r>
            <a:r>
              <a:rPr lang="en-NL" dirty="0"/>
              <a:t>= P</a:t>
            </a:r>
            <a:r>
              <a:rPr lang="en-NL" baseline="-25000" dirty="0"/>
              <a:t>orbit</a:t>
            </a:r>
            <a:r>
              <a:rPr lang="en-NL" dirty="0"/>
              <a:t>)</a:t>
            </a:r>
          </a:p>
          <a:p>
            <a:pPr marL="1200150" lvl="2" indent="-285750">
              <a:buFont typeface="Arial" panose="020B0604020202020204" pitchFamily="34" charset="0"/>
              <a:buChar char="•"/>
            </a:pPr>
            <a:r>
              <a:rPr lang="en-NL" dirty="0"/>
              <a:t>and </a:t>
            </a:r>
            <a:r>
              <a:rPr lang="en-NL" b="1" dirty="0"/>
              <a:t>corotate</a:t>
            </a:r>
          </a:p>
          <a:p>
            <a:pPr marL="742950" lvl="1" indent="-285750">
              <a:buFont typeface="Arial" panose="020B0604020202020204" pitchFamily="34" charset="0"/>
              <a:buChar char="•"/>
            </a:pPr>
            <a:r>
              <a:rPr lang="en-NL" b="1" dirty="0"/>
              <a:t>Circularize</a:t>
            </a:r>
            <a:r>
              <a:rPr lang="en-NL" dirty="0"/>
              <a:t> the orbit (e=0)</a:t>
            </a:r>
          </a:p>
          <a:p>
            <a:pPr marL="742950" lvl="1" indent="-285750">
              <a:buFont typeface="Arial" panose="020B0604020202020204" pitchFamily="34" charset="0"/>
              <a:buChar char="•"/>
            </a:pPr>
            <a:endParaRPr lang="en-NL" dirty="0"/>
          </a:p>
        </p:txBody>
      </p:sp>
      <p:sp>
        <p:nvSpPr>
          <p:cNvPr id="6" name="TextBox 5">
            <a:extLst>
              <a:ext uri="{FF2B5EF4-FFF2-40B4-BE49-F238E27FC236}">
                <a16:creationId xmlns:a16="http://schemas.microsoft.com/office/drawing/2014/main" id="{867114BD-E1F7-952B-E566-DC21A8C7892C}"/>
              </a:ext>
            </a:extLst>
          </p:cNvPr>
          <p:cNvSpPr txBox="1"/>
          <p:nvPr/>
        </p:nvSpPr>
        <p:spPr>
          <a:xfrm>
            <a:off x="648495" y="4869712"/>
            <a:ext cx="7680217" cy="877163"/>
          </a:xfrm>
          <a:prstGeom prst="rect">
            <a:avLst/>
          </a:prstGeom>
          <a:noFill/>
        </p:spPr>
        <p:txBody>
          <a:bodyPr wrap="square" rtlCol="0">
            <a:spAutoFit/>
          </a:bodyPr>
          <a:lstStyle/>
          <a:p>
            <a:pPr marL="285750" indent="-285750">
              <a:buFont typeface="Arial" panose="020B0604020202020204" pitchFamily="34" charset="0"/>
              <a:buChar char="•"/>
            </a:pPr>
            <a:r>
              <a:rPr lang="en-NL" dirty="0"/>
              <a:t>Extreme case: </a:t>
            </a:r>
            <a:r>
              <a:rPr lang="en-NL" b="1" dirty="0"/>
              <a:t>tidal locking</a:t>
            </a:r>
            <a:r>
              <a:rPr lang="en-NL" dirty="0"/>
              <a:t>!</a:t>
            </a:r>
          </a:p>
          <a:p>
            <a:r>
              <a:rPr lang="en-NL" sz="1500" i="1"/>
              <a:t>“</a:t>
            </a:r>
            <a:r>
              <a:rPr lang="en-NL" sz="1500" i="1" dirty="0"/>
              <a:t>The buldge is steady and </a:t>
            </a:r>
            <a:r>
              <a:rPr lang="en-NL" sz="1500" i="1"/>
              <a:t>looks always at </a:t>
            </a:r>
            <a:r>
              <a:rPr lang="en-NL" sz="1500" i="1" dirty="0"/>
              <a:t>the companion!”</a:t>
            </a:r>
          </a:p>
          <a:p>
            <a:endParaRPr lang="en-NL" dirty="0"/>
          </a:p>
        </p:txBody>
      </p:sp>
      <p:pic>
        <p:nvPicPr>
          <p:cNvPr id="12" name="Picture 2" descr="Tidal Locking—Why the Man in the Moon ...">
            <a:extLst>
              <a:ext uri="{FF2B5EF4-FFF2-40B4-BE49-F238E27FC236}">
                <a16:creationId xmlns:a16="http://schemas.microsoft.com/office/drawing/2014/main" id="{91AE0A3A-975B-ABF3-DF49-36812F7A5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864" y="4869712"/>
            <a:ext cx="2741983" cy="18581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29CB2-FCE6-D521-1234-B92A7DFFD6E6}"/>
              </a:ext>
            </a:extLst>
          </p:cNvPr>
          <p:cNvSpPr>
            <a:spLocks noGrp="1"/>
          </p:cNvSpPr>
          <p:nvPr>
            <p:ph type="title"/>
          </p:nvPr>
        </p:nvSpPr>
        <p:spPr>
          <a:xfrm>
            <a:off x="-554183" y="-20731"/>
            <a:ext cx="10233717" cy="1336956"/>
          </a:xfrm>
        </p:spPr>
        <p:txBody>
          <a:bodyPr/>
          <a:lstStyle/>
          <a:p>
            <a:r>
              <a:rPr lang="en-NL" sz="4000" dirty="0"/>
              <a:t>Tidal evolution </a:t>
            </a:r>
            <a:br>
              <a:rPr lang="en-NL" sz="4000" dirty="0"/>
            </a:br>
            <a:r>
              <a:rPr lang="en-NL" sz="4000" dirty="0"/>
              <a:t>(no point mass stars)</a:t>
            </a:r>
          </a:p>
        </p:txBody>
      </p:sp>
      <p:sp>
        <p:nvSpPr>
          <p:cNvPr id="3" name="Content Placeholder 2">
            <a:extLst>
              <a:ext uri="{FF2B5EF4-FFF2-40B4-BE49-F238E27FC236}">
                <a16:creationId xmlns:a16="http://schemas.microsoft.com/office/drawing/2014/main" id="{F60DA05F-CDC7-36E0-76D4-FB1EBFBA1CDE}"/>
              </a:ext>
            </a:extLst>
          </p:cNvPr>
          <p:cNvSpPr>
            <a:spLocks noGrp="1"/>
          </p:cNvSpPr>
          <p:nvPr>
            <p:ph idx="1"/>
          </p:nvPr>
        </p:nvSpPr>
        <p:spPr>
          <a:xfrm>
            <a:off x="549275" y="1257300"/>
            <a:ext cx="8042276" cy="5600700"/>
          </a:xfrm>
        </p:spPr>
        <p:txBody>
          <a:bodyPr>
            <a:normAutofit/>
          </a:bodyPr>
          <a:lstStyle/>
          <a:p>
            <a:r>
              <a:rPr lang="en-NL" dirty="0"/>
              <a:t>Highly dependent on (R/r) ratio!</a:t>
            </a:r>
            <a:br>
              <a:rPr lang="en-NL" dirty="0"/>
            </a:br>
            <a:r>
              <a:rPr lang="en-NL" dirty="0"/>
              <a:t>So important for:</a:t>
            </a:r>
          </a:p>
          <a:p>
            <a:pPr lvl="1"/>
            <a:r>
              <a:rPr lang="en-NL" b="1" dirty="0"/>
              <a:t>tight orbits </a:t>
            </a:r>
          </a:p>
          <a:p>
            <a:pPr lvl="1"/>
            <a:r>
              <a:rPr lang="en-NL" b="1" dirty="0"/>
              <a:t>extended stars</a:t>
            </a:r>
            <a:endParaRPr lang="en-NL" dirty="0"/>
          </a:p>
          <a:p>
            <a:endParaRPr lang="en-NL" dirty="0"/>
          </a:p>
          <a:p>
            <a:r>
              <a:rPr lang="en-NL" dirty="0"/>
              <a:t>Synchonization occurs faster than circularization</a:t>
            </a:r>
          </a:p>
          <a:p>
            <a:endParaRPr lang="en-NL" dirty="0"/>
          </a:p>
        </p:txBody>
      </p:sp>
      <p:sp>
        <p:nvSpPr>
          <p:cNvPr id="12" name="Rectangle 11">
            <a:extLst>
              <a:ext uri="{FF2B5EF4-FFF2-40B4-BE49-F238E27FC236}">
                <a16:creationId xmlns:a16="http://schemas.microsoft.com/office/drawing/2014/main" id="{66AFB085-423E-D816-99AB-FA0BD29E6163}"/>
              </a:ext>
            </a:extLst>
          </p:cNvPr>
          <p:cNvSpPr/>
          <p:nvPr/>
        </p:nvSpPr>
        <p:spPr>
          <a:xfrm>
            <a:off x="6744276" y="1253234"/>
            <a:ext cx="2136488" cy="882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502F62F8-FF9A-2090-9E00-C88557594BD7}"/>
              </a:ext>
            </a:extLst>
          </p:cNvPr>
          <p:cNvSpPr txBox="1"/>
          <p:nvPr/>
        </p:nvSpPr>
        <p:spPr>
          <a:xfrm>
            <a:off x="7136475" y="318444"/>
            <a:ext cx="2747469" cy="230832"/>
          </a:xfrm>
          <a:prstGeom prst="rect">
            <a:avLst/>
          </a:prstGeom>
          <a:noFill/>
        </p:spPr>
        <p:txBody>
          <a:bodyPr wrap="square" rtlCol="0">
            <a:spAutoFit/>
          </a:bodyPr>
          <a:lstStyle/>
          <a:p>
            <a:r>
              <a:rPr lang="en-US" sz="900" dirty="0"/>
              <a:t>eq. (3) Renzo notes</a:t>
            </a:r>
            <a:endParaRPr lang="en-NL" sz="900" dirty="0"/>
          </a:p>
        </p:txBody>
      </p:sp>
      <p:grpSp>
        <p:nvGrpSpPr>
          <p:cNvPr id="13" name="Group 12">
            <a:extLst>
              <a:ext uri="{FF2B5EF4-FFF2-40B4-BE49-F238E27FC236}">
                <a16:creationId xmlns:a16="http://schemas.microsoft.com/office/drawing/2014/main" id="{D88C2C78-EE6A-0B28-EA83-6725E4631171}"/>
              </a:ext>
            </a:extLst>
          </p:cNvPr>
          <p:cNvGrpSpPr/>
          <p:nvPr/>
        </p:nvGrpSpPr>
        <p:grpSpPr>
          <a:xfrm>
            <a:off x="4366113" y="1869481"/>
            <a:ext cx="4144096" cy="919856"/>
            <a:chOff x="4570413" y="5756485"/>
            <a:chExt cx="4144096" cy="919856"/>
          </a:xfrm>
        </p:grpSpPr>
        <p:pic>
          <p:nvPicPr>
            <p:cNvPr id="5" name="Picture 4">
              <a:extLst>
                <a:ext uri="{FF2B5EF4-FFF2-40B4-BE49-F238E27FC236}">
                  <a16:creationId xmlns:a16="http://schemas.microsoft.com/office/drawing/2014/main" id="{E137F640-4506-0E59-285A-A325A81BC6E8}"/>
                </a:ext>
              </a:extLst>
            </p:cNvPr>
            <p:cNvPicPr>
              <a:picLocks noChangeAspect="1"/>
            </p:cNvPicPr>
            <p:nvPr/>
          </p:nvPicPr>
          <p:blipFill>
            <a:blip r:embed="rId2"/>
            <a:stretch>
              <a:fillRect/>
            </a:stretch>
          </p:blipFill>
          <p:spPr>
            <a:xfrm>
              <a:off x="4570413" y="5756485"/>
              <a:ext cx="3094845" cy="919856"/>
            </a:xfrm>
            <a:prstGeom prst="rect">
              <a:avLst/>
            </a:prstGeom>
          </p:spPr>
        </p:pic>
        <p:pic>
          <p:nvPicPr>
            <p:cNvPr id="8" name="Picture 7">
              <a:extLst>
                <a:ext uri="{FF2B5EF4-FFF2-40B4-BE49-F238E27FC236}">
                  <a16:creationId xmlns:a16="http://schemas.microsoft.com/office/drawing/2014/main" id="{B99D3792-30CF-6C01-4EAF-862D37B7F3F4}"/>
                </a:ext>
              </a:extLst>
            </p:cNvPr>
            <p:cNvPicPr>
              <a:picLocks noChangeAspect="1"/>
            </p:cNvPicPr>
            <p:nvPr/>
          </p:nvPicPr>
          <p:blipFill>
            <a:blip r:embed="rId3"/>
            <a:stretch>
              <a:fillRect/>
            </a:stretch>
          </p:blipFill>
          <p:spPr>
            <a:xfrm>
              <a:off x="7054851" y="5757357"/>
              <a:ext cx="1659658" cy="918984"/>
            </a:xfrm>
            <a:prstGeom prst="rect">
              <a:avLst/>
            </a:prstGeom>
          </p:spPr>
        </p:pic>
      </p:grpSp>
      <p:pic>
        <p:nvPicPr>
          <p:cNvPr id="4" name="Picture 3">
            <a:extLst>
              <a:ext uri="{FF2B5EF4-FFF2-40B4-BE49-F238E27FC236}">
                <a16:creationId xmlns:a16="http://schemas.microsoft.com/office/drawing/2014/main" id="{3C574BB2-A150-2787-5953-6483000F46CC}"/>
              </a:ext>
            </a:extLst>
          </p:cNvPr>
          <p:cNvPicPr>
            <a:picLocks noChangeAspect="1"/>
          </p:cNvPicPr>
          <p:nvPr/>
        </p:nvPicPr>
        <p:blipFill>
          <a:blip r:embed="rId4"/>
          <a:stretch>
            <a:fillRect/>
          </a:stretch>
        </p:blipFill>
        <p:spPr>
          <a:xfrm>
            <a:off x="1552342" y="4464050"/>
            <a:ext cx="1854200" cy="800100"/>
          </a:xfrm>
          <a:prstGeom prst="rect">
            <a:avLst/>
          </a:prstGeom>
        </p:spPr>
      </p:pic>
      <p:pic>
        <p:nvPicPr>
          <p:cNvPr id="7" name="Picture 6">
            <a:extLst>
              <a:ext uri="{FF2B5EF4-FFF2-40B4-BE49-F238E27FC236}">
                <a16:creationId xmlns:a16="http://schemas.microsoft.com/office/drawing/2014/main" id="{AB15D954-E8BD-D1B2-2E3C-323060B3223B}"/>
              </a:ext>
            </a:extLst>
          </p:cNvPr>
          <p:cNvPicPr>
            <a:picLocks noChangeAspect="1"/>
          </p:cNvPicPr>
          <p:nvPr/>
        </p:nvPicPr>
        <p:blipFill>
          <a:blip r:embed="rId5"/>
          <a:stretch>
            <a:fillRect/>
          </a:stretch>
        </p:blipFill>
        <p:spPr>
          <a:xfrm>
            <a:off x="5263335" y="4398218"/>
            <a:ext cx="1790700" cy="850900"/>
          </a:xfrm>
          <a:prstGeom prst="rect">
            <a:avLst/>
          </a:prstGeom>
        </p:spPr>
      </p:pic>
      <p:sp>
        <p:nvSpPr>
          <p:cNvPr id="9" name="TextBox 8">
            <a:extLst>
              <a:ext uri="{FF2B5EF4-FFF2-40B4-BE49-F238E27FC236}">
                <a16:creationId xmlns:a16="http://schemas.microsoft.com/office/drawing/2014/main" id="{3CE2FD7B-2D1E-99C8-8F0F-4635DAF44932}"/>
              </a:ext>
            </a:extLst>
          </p:cNvPr>
          <p:cNvSpPr txBox="1"/>
          <p:nvPr/>
        </p:nvSpPr>
        <p:spPr>
          <a:xfrm>
            <a:off x="6483927" y="5389418"/>
            <a:ext cx="2784764" cy="261610"/>
          </a:xfrm>
          <a:prstGeom prst="rect">
            <a:avLst/>
          </a:prstGeom>
          <a:noFill/>
        </p:spPr>
        <p:txBody>
          <a:bodyPr wrap="square" rtlCol="0">
            <a:spAutoFit/>
          </a:bodyPr>
          <a:lstStyle/>
          <a:p>
            <a:r>
              <a:rPr lang="en-NL" sz="1100" i="1" dirty="0">
                <a:solidFill>
                  <a:schemeClr val="bg1">
                    <a:lumMod val="50000"/>
                  </a:schemeClr>
                </a:solidFill>
              </a:rPr>
              <a:t>mianly Hut 1982, Zahn 1977</a:t>
            </a:r>
          </a:p>
        </p:txBody>
      </p:sp>
    </p:spTree>
    <p:extLst>
      <p:ext uri="{BB962C8B-B14F-4D97-AF65-F5344CB8AC3E}">
        <p14:creationId xmlns:p14="http://schemas.microsoft.com/office/powerpoint/2010/main" val="3170285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EEA8-968E-AFDA-C6A0-5937871DB6CB}"/>
              </a:ext>
            </a:extLst>
          </p:cNvPr>
          <p:cNvSpPr>
            <a:spLocks noGrp="1"/>
          </p:cNvSpPr>
          <p:nvPr>
            <p:ph type="title"/>
          </p:nvPr>
        </p:nvSpPr>
        <p:spPr>
          <a:xfrm>
            <a:off x="687820" y="-529733"/>
            <a:ext cx="8042276" cy="1336956"/>
          </a:xfrm>
        </p:spPr>
        <p:txBody>
          <a:bodyPr/>
          <a:lstStyle/>
          <a:p>
            <a:r>
              <a:rPr lang="en-NL" sz="4000" dirty="0"/>
              <a:t>Mass transfer and tidal </a:t>
            </a:r>
            <a:r>
              <a:rPr lang="en-NL" sz="4000" b="1" dirty="0"/>
              <a:t>spin up</a:t>
            </a:r>
            <a:r>
              <a:rPr lang="en-NL" sz="4000" dirty="0"/>
              <a:t>!</a:t>
            </a:r>
          </a:p>
        </p:txBody>
      </p:sp>
      <p:sp>
        <p:nvSpPr>
          <p:cNvPr id="3" name="Content Placeholder 2">
            <a:extLst>
              <a:ext uri="{FF2B5EF4-FFF2-40B4-BE49-F238E27FC236}">
                <a16:creationId xmlns:a16="http://schemas.microsoft.com/office/drawing/2014/main" id="{E7B3318F-7266-CADD-9FA1-41CD1955156E}"/>
              </a:ext>
            </a:extLst>
          </p:cNvPr>
          <p:cNvSpPr>
            <a:spLocks noGrp="1"/>
          </p:cNvSpPr>
          <p:nvPr>
            <p:ph idx="1"/>
          </p:nvPr>
        </p:nvSpPr>
        <p:spPr>
          <a:xfrm>
            <a:off x="549275" y="1011382"/>
            <a:ext cx="8042276" cy="4932219"/>
          </a:xfrm>
        </p:spPr>
        <p:txBody>
          <a:bodyPr/>
          <a:lstStyle/>
          <a:p>
            <a:r>
              <a:rPr lang="en-NL" sz="2400" dirty="0"/>
              <a:t>Stars in binaries tend to rotate fast!</a:t>
            </a:r>
          </a:p>
          <a:p>
            <a:pPr lvl="1"/>
            <a:r>
              <a:rPr lang="en-NL" dirty="0"/>
              <a:t>Chemical homogeneous evolution </a:t>
            </a:r>
          </a:p>
          <a:p>
            <a:pPr lvl="1"/>
            <a:endParaRPr lang="en-NL" dirty="0"/>
          </a:p>
          <a:p>
            <a:pPr lvl="1"/>
            <a:endParaRPr lang="en-NL" dirty="0"/>
          </a:p>
          <a:p>
            <a:pPr lvl="1"/>
            <a:endParaRPr lang="en-NL" dirty="0"/>
          </a:p>
          <a:p>
            <a:pPr marL="349250" lvl="1" indent="0">
              <a:buNone/>
            </a:pPr>
            <a:endParaRPr lang="en-NL" dirty="0"/>
          </a:p>
          <a:p>
            <a:pPr lvl="1"/>
            <a:endParaRPr lang="en-NL" dirty="0"/>
          </a:p>
          <a:p>
            <a:pPr lvl="1"/>
            <a:endParaRPr lang="en-NL" dirty="0"/>
          </a:p>
          <a:p>
            <a:pPr lvl="1"/>
            <a:endParaRPr lang="en-NL" dirty="0"/>
          </a:p>
          <a:p>
            <a:pPr lvl="1"/>
            <a:r>
              <a:rPr lang="en-NL" dirty="0"/>
              <a:t>Highly rotating cores when reach collapse</a:t>
            </a:r>
          </a:p>
          <a:p>
            <a:pPr lvl="2"/>
            <a:r>
              <a:rPr lang="en-NL" dirty="0"/>
              <a:t>(else winds tend to spin down the surface)</a:t>
            </a:r>
          </a:p>
          <a:p>
            <a:pPr lvl="2"/>
            <a:r>
              <a:rPr lang="en-NL" dirty="0"/>
              <a:t>Computational Assignment 2!</a:t>
            </a:r>
          </a:p>
        </p:txBody>
      </p:sp>
      <p:pic>
        <p:nvPicPr>
          <p:cNvPr id="2050" name="Picture 2" descr="Cartoon representation the evolution of a core hydrogen burning star. A...  | Download Scientific Diagram">
            <a:extLst>
              <a:ext uri="{FF2B5EF4-FFF2-40B4-BE49-F238E27FC236}">
                <a16:creationId xmlns:a16="http://schemas.microsoft.com/office/drawing/2014/main" id="{1A2F0DE7-A37B-6ADC-5DBE-D3D28E069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298" y="2043553"/>
            <a:ext cx="3135910" cy="17525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365AB0-AD04-A989-E67A-E03C37FC8038}"/>
              </a:ext>
            </a:extLst>
          </p:cNvPr>
          <p:cNvSpPr txBox="1"/>
          <p:nvPr/>
        </p:nvSpPr>
        <p:spPr>
          <a:xfrm>
            <a:off x="1824825" y="4184769"/>
            <a:ext cx="2867421" cy="261610"/>
          </a:xfrm>
          <a:prstGeom prst="rect">
            <a:avLst/>
          </a:prstGeom>
          <a:noFill/>
        </p:spPr>
        <p:txBody>
          <a:bodyPr wrap="square" rtlCol="0">
            <a:spAutoFit/>
          </a:bodyPr>
          <a:lstStyle/>
          <a:p>
            <a:r>
              <a:rPr lang="en-NL" sz="1100" i="1" dirty="0">
                <a:solidFill>
                  <a:schemeClr val="bg1">
                    <a:lumMod val="50000"/>
                  </a:schemeClr>
                </a:solidFill>
              </a:rPr>
              <a:t>Creidts: Maeder+Meynet</a:t>
            </a:r>
          </a:p>
        </p:txBody>
      </p:sp>
      <p:pic>
        <p:nvPicPr>
          <p:cNvPr id="2052" name="Picture 4" descr="The consequences of stellar rotation | astrobites">
            <a:extLst>
              <a:ext uri="{FF2B5EF4-FFF2-40B4-BE49-F238E27FC236}">
                <a16:creationId xmlns:a16="http://schemas.microsoft.com/office/drawing/2014/main" id="{E5D12003-A201-D3C2-A1FF-4194CB2B6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721" y="1870938"/>
            <a:ext cx="2867421" cy="23138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380595-F928-6BB9-E205-5754BD8F3DF1}"/>
              </a:ext>
            </a:extLst>
          </p:cNvPr>
          <p:cNvSpPr txBox="1"/>
          <p:nvPr/>
        </p:nvSpPr>
        <p:spPr>
          <a:xfrm>
            <a:off x="7103220" y="3890012"/>
            <a:ext cx="1221809" cy="230832"/>
          </a:xfrm>
          <a:prstGeom prst="rect">
            <a:avLst/>
          </a:prstGeom>
          <a:noFill/>
        </p:spPr>
        <p:txBody>
          <a:bodyPr wrap="none" rtlCol="0">
            <a:spAutoFit/>
          </a:bodyPr>
          <a:lstStyle/>
          <a:p>
            <a:r>
              <a:rPr lang="en-NL" sz="900" i="1" dirty="0">
                <a:solidFill>
                  <a:schemeClr val="bg1">
                    <a:lumMod val="50000"/>
                  </a:schemeClr>
                </a:solidFill>
              </a:rPr>
              <a:t>De Mink et al. 2008</a:t>
            </a:r>
            <a:endParaRPr lang="en-NL" sz="900" dirty="0"/>
          </a:p>
        </p:txBody>
      </p:sp>
      <p:pic>
        <p:nvPicPr>
          <p:cNvPr id="6" name="novahrd3.jpg" descr="novahrd3.jpg">
            <a:extLst>
              <a:ext uri="{FF2B5EF4-FFF2-40B4-BE49-F238E27FC236}">
                <a16:creationId xmlns:a16="http://schemas.microsoft.com/office/drawing/2014/main" id="{22BAEE93-7461-414A-AF0D-428033F39D25}"/>
              </a:ext>
            </a:extLst>
          </p:cNvPr>
          <p:cNvPicPr>
            <a:picLocks noChangeAspect="1"/>
          </p:cNvPicPr>
          <p:nvPr/>
        </p:nvPicPr>
        <p:blipFill>
          <a:blip r:embed="rId5"/>
          <a:stretch>
            <a:fillRect/>
          </a:stretch>
        </p:blipFill>
        <p:spPr>
          <a:xfrm>
            <a:off x="1832156" y="2043553"/>
            <a:ext cx="5831399" cy="4164958"/>
          </a:xfrm>
          <a:prstGeom prst="rect">
            <a:avLst/>
          </a:prstGeom>
          <a:ln w="12700">
            <a:miter lim="400000"/>
          </a:ln>
          <a:effectLst>
            <a:outerShdw blurRad="38100" dist="107763" dir="2700000" rotWithShape="0">
              <a:srgbClr val="000000"/>
            </a:outerShdw>
          </a:effectLst>
        </p:spPr>
      </p:pic>
      <p:pic>
        <p:nvPicPr>
          <p:cNvPr id="1026" name="Picture 2" descr="Gamma-ray burst - Wikipedia">
            <a:extLst>
              <a:ext uri="{FF2B5EF4-FFF2-40B4-BE49-F238E27FC236}">
                <a16:creationId xmlns:a16="http://schemas.microsoft.com/office/drawing/2014/main" id="{E9B477AC-6631-6596-3419-C02B2CDCCF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5239376"/>
            <a:ext cx="2189018" cy="152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70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so_binaries_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 y="-6460"/>
            <a:ext cx="9279464" cy="6864460"/>
          </a:xfrm>
          <a:prstGeom prst="rect">
            <a:avLst/>
          </a:prstGeom>
          <a:blipFill rotWithShape="1">
            <a:blip r:embed="rId4">
              <a:alphaModFix amt="38000"/>
              <a:extLst>
                <a:ext uri="{28A0092B-C50C-407E-A947-70E740481C1C}">
                  <a14:useLocalDpi xmlns:a14="http://schemas.microsoft.com/office/drawing/2010/main" val="0"/>
                </a:ext>
              </a:extLst>
            </a:blip>
            <a:stretch>
              <a:fillRect/>
            </a:stretch>
          </a:blipFill>
          <a:effectLst/>
        </p:spPr>
      </p:pic>
      <p:sp>
        <p:nvSpPr>
          <p:cNvPr id="6" name="Title 1">
            <a:extLst>
              <a:ext uri="{FF2B5EF4-FFF2-40B4-BE49-F238E27FC236}">
                <a16:creationId xmlns:a16="http://schemas.microsoft.com/office/drawing/2014/main" id="{753855CB-4AF9-454E-A7C3-5B3E208335BE}"/>
              </a:ext>
            </a:extLst>
          </p:cNvPr>
          <p:cNvSpPr txBox="1">
            <a:spLocks/>
          </p:cNvSpPr>
          <p:nvPr/>
        </p:nvSpPr>
        <p:spPr>
          <a:xfrm>
            <a:off x="-506640" y="0"/>
            <a:ext cx="6885523"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dirty="0">
                <a:solidFill>
                  <a:schemeClr val="bg1"/>
                </a:solidFill>
              </a:rPr>
              <a:t>Mass transfer</a:t>
            </a:r>
          </a:p>
        </p:txBody>
      </p:sp>
      <p:sp>
        <p:nvSpPr>
          <p:cNvPr id="3" name="Title 2">
            <a:extLst>
              <a:ext uri="{FF2B5EF4-FFF2-40B4-BE49-F238E27FC236}">
                <a16:creationId xmlns:a16="http://schemas.microsoft.com/office/drawing/2014/main" id="{449EE3F5-2750-C046-B89E-74491F61DE8E}"/>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121487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so_binaries_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 y="-6460"/>
            <a:ext cx="9279464" cy="6864460"/>
          </a:xfrm>
          <a:prstGeom prst="rect">
            <a:avLst/>
          </a:prstGeom>
          <a:blipFill rotWithShape="1">
            <a:blip r:embed="rId4">
              <a:alphaModFix amt="38000"/>
              <a:extLst>
                <a:ext uri="{28A0092B-C50C-407E-A947-70E740481C1C}">
                  <a14:useLocalDpi xmlns:a14="http://schemas.microsoft.com/office/drawing/2010/main" val="0"/>
                </a:ext>
              </a:extLst>
            </a:blip>
            <a:stretch>
              <a:fillRect/>
            </a:stretch>
          </a:blipFill>
          <a:effectLst/>
        </p:spPr>
      </p:pic>
      <p:sp>
        <p:nvSpPr>
          <p:cNvPr id="9" name="3 - Τίτλος"/>
          <p:cNvSpPr>
            <a:spLocks noGrp="1"/>
          </p:cNvSpPr>
          <p:nvPr>
            <p:ph type="title"/>
          </p:nvPr>
        </p:nvSpPr>
        <p:spPr>
          <a:xfrm>
            <a:off x="5141478" y="2286000"/>
            <a:ext cx="2983783" cy="805390"/>
          </a:xfrm>
          <a:noFill/>
          <a:ln>
            <a:noFill/>
          </a:ln>
        </p:spPr>
        <p:txBody>
          <a:bodyPr>
            <a:normAutofit fontScale="90000"/>
          </a:bodyPr>
          <a:lstStyle/>
          <a:p>
            <a:r>
              <a:rPr lang="en-US" b="1" dirty="0">
                <a:solidFill>
                  <a:schemeClr val="tx1"/>
                </a:solidFill>
              </a:rPr>
              <a:t>mass</a:t>
            </a:r>
            <a:br>
              <a:rPr lang="en-US" b="1" dirty="0">
                <a:solidFill>
                  <a:schemeClr val="tx1"/>
                </a:solidFill>
              </a:rPr>
            </a:br>
            <a:r>
              <a:rPr lang="en-US" b="1" dirty="0">
                <a:solidFill>
                  <a:schemeClr val="tx1"/>
                </a:solidFill>
              </a:rPr>
              <a:t>stripping</a:t>
            </a:r>
          </a:p>
        </p:txBody>
      </p:sp>
      <p:sp>
        <p:nvSpPr>
          <p:cNvPr id="6" name="Title 1">
            <a:extLst>
              <a:ext uri="{FF2B5EF4-FFF2-40B4-BE49-F238E27FC236}">
                <a16:creationId xmlns:a16="http://schemas.microsoft.com/office/drawing/2014/main" id="{753855CB-4AF9-454E-A7C3-5B3E208335BE}"/>
              </a:ext>
            </a:extLst>
          </p:cNvPr>
          <p:cNvSpPr txBox="1">
            <a:spLocks/>
          </p:cNvSpPr>
          <p:nvPr/>
        </p:nvSpPr>
        <p:spPr>
          <a:xfrm>
            <a:off x="-506640" y="0"/>
            <a:ext cx="6885523"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dirty="0">
                <a:solidFill>
                  <a:schemeClr val="bg1"/>
                </a:solidFill>
              </a:rPr>
              <a:t>Mass transfer</a:t>
            </a:r>
          </a:p>
        </p:txBody>
      </p:sp>
    </p:spTree>
    <p:extLst>
      <p:ext uri="{BB962C8B-B14F-4D97-AF65-F5344CB8AC3E}">
        <p14:creationId xmlns:p14="http://schemas.microsoft.com/office/powerpoint/2010/main" val="3459169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394BCA-DA64-124A-82DA-E681BD7A16D0}"/>
              </a:ext>
            </a:extLst>
          </p:cNvPr>
          <p:cNvPicPr>
            <a:picLocks noChangeAspect="1"/>
          </p:cNvPicPr>
          <p:nvPr/>
        </p:nvPicPr>
        <p:blipFill>
          <a:blip r:embed="rId3"/>
          <a:stretch>
            <a:fillRect/>
          </a:stretch>
        </p:blipFill>
        <p:spPr>
          <a:xfrm>
            <a:off x="-4774" y="1219200"/>
            <a:ext cx="9142426" cy="5010912"/>
          </a:xfrm>
          <a:prstGeom prst="rect">
            <a:avLst/>
          </a:prstGeom>
        </p:spPr>
      </p:pic>
      <p:sp>
        <p:nvSpPr>
          <p:cNvPr id="9" name="3 - Τίτλος"/>
          <p:cNvSpPr>
            <a:spLocks noGrp="1"/>
          </p:cNvSpPr>
          <p:nvPr>
            <p:ph type="title"/>
          </p:nvPr>
        </p:nvSpPr>
        <p:spPr>
          <a:xfrm>
            <a:off x="5354586" y="1615440"/>
            <a:ext cx="3783066" cy="805390"/>
          </a:xfrm>
          <a:noFill/>
          <a:ln>
            <a:noFill/>
          </a:ln>
        </p:spPr>
        <p:txBody>
          <a:bodyPr>
            <a:normAutofit fontScale="90000"/>
          </a:bodyPr>
          <a:lstStyle/>
          <a:p>
            <a:r>
              <a:rPr lang="en-US" b="1" dirty="0">
                <a:solidFill>
                  <a:schemeClr val="bg1"/>
                </a:solidFill>
              </a:rPr>
              <a:t>Stripped star</a:t>
            </a:r>
          </a:p>
        </p:txBody>
      </p:sp>
    </p:spTree>
    <p:extLst>
      <p:ext uri="{BB962C8B-B14F-4D97-AF65-F5344CB8AC3E}">
        <p14:creationId xmlns:p14="http://schemas.microsoft.com/office/powerpoint/2010/main" val="3369360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E4CE-38B3-854C-9800-F20BCFE9B296}"/>
              </a:ext>
            </a:extLst>
          </p:cNvPr>
          <p:cNvSpPr>
            <a:spLocks noGrp="1"/>
          </p:cNvSpPr>
          <p:nvPr>
            <p:ph type="title"/>
          </p:nvPr>
        </p:nvSpPr>
        <p:spPr/>
        <p:txBody>
          <a:bodyPr/>
          <a:lstStyle/>
          <a:p>
            <a:r>
              <a:rPr lang="en-NL" sz="3000" dirty="0"/>
              <a:t>Different evolution of a stripped star</a:t>
            </a:r>
          </a:p>
        </p:txBody>
      </p:sp>
      <p:sp>
        <p:nvSpPr>
          <p:cNvPr id="3" name="Content Placeholder 2">
            <a:extLst>
              <a:ext uri="{FF2B5EF4-FFF2-40B4-BE49-F238E27FC236}">
                <a16:creationId xmlns:a16="http://schemas.microsoft.com/office/drawing/2014/main" id="{A400DC77-9893-CF4B-9C3D-8CB0DABD6EB5}"/>
              </a:ext>
            </a:extLst>
          </p:cNvPr>
          <p:cNvSpPr>
            <a:spLocks noGrp="1"/>
          </p:cNvSpPr>
          <p:nvPr>
            <p:ph idx="1"/>
          </p:nvPr>
        </p:nvSpPr>
        <p:spPr/>
        <p:txBody>
          <a:bodyPr/>
          <a:lstStyle/>
          <a:p>
            <a:endParaRPr lang="en-NL"/>
          </a:p>
        </p:txBody>
      </p:sp>
      <p:pic>
        <p:nvPicPr>
          <p:cNvPr id="4" name="Picture 3">
            <a:extLst>
              <a:ext uri="{FF2B5EF4-FFF2-40B4-BE49-F238E27FC236}">
                <a16:creationId xmlns:a16="http://schemas.microsoft.com/office/drawing/2014/main" id="{5BE7B44C-E1B1-694C-AD43-EC5DA76DC8EE}"/>
              </a:ext>
            </a:extLst>
          </p:cNvPr>
          <p:cNvPicPr>
            <a:picLocks noChangeAspect="1"/>
          </p:cNvPicPr>
          <p:nvPr/>
        </p:nvPicPr>
        <p:blipFill>
          <a:blip r:embed="rId2"/>
          <a:stretch>
            <a:fillRect/>
          </a:stretch>
        </p:blipFill>
        <p:spPr>
          <a:xfrm>
            <a:off x="184657" y="1816100"/>
            <a:ext cx="4301093" cy="4343399"/>
          </a:xfrm>
          <a:prstGeom prst="rect">
            <a:avLst/>
          </a:prstGeom>
        </p:spPr>
      </p:pic>
      <p:pic>
        <p:nvPicPr>
          <p:cNvPr id="5" name="Picture 4">
            <a:extLst>
              <a:ext uri="{FF2B5EF4-FFF2-40B4-BE49-F238E27FC236}">
                <a16:creationId xmlns:a16="http://schemas.microsoft.com/office/drawing/2014/main" id="{0A1A58F5-F25D-1F40-9082-4F5D2372C0BC}"/>
              </a:ext>
            </a:extLst>
          </p:cNvPr>
          <p:cNvPicPr>
            <a:picLocks noChangeAspect="1"/>
          </p:cNvPicPr>
          <p:nvPr/>
        </p:nvPicPr>
        <p:blipFill>
          <a:blip r:embed="rId3"/>
          <a:stretch>
            <a:fillRect/>
          </a:stretch>
        </p:blipFill>
        <p:spPr>
          <a:xfrm>
            <a:off x="4570412" y="1943101"/>
            <a:ext cx="4134675" cy="4214960"/>
          </a:xfrm>
          <a:prstGeom prst="rect">
            <a:avLst/>
          </a:prstGeom>
        </p:spPr>
      </p:pic>
      <p:sp>
        <p:nvSpPr>
          <p:cNvPr id="6" name="TextBox 5">
            <a:extLst>
              <a:ext uri="{FF2B5EF4-FFF2-40B4-BE49-F238E27FC236}">
                <a16:creationId xmlns:a16="http://schemas.microsoft.com/office/drawing/2014/main" id="{E5B2329C-8897-1744-9636-7FC59E40FFB8}"/>
              </a:ext>
            </a:extLst>
          </p:cNvPr>
          <p:cNvSpPr txBox="1"/>
          <p:nvPr/>
        </p:nvSpPr>
        <p:spPr>
          <a:xfrm>
            <a:off x="5462016" y="4242817"/>
            <a:ext cx="2617280" cy="461665"/>
          </a:xfrm>
          <a:prstGeom prst="rect">
            <a:avLst/>
          </a:prstGeom>
          <a:noFill/>
        </p:spPr>
        <p:txBody>
          <a:bodyPr wrap="square" rtlCol="0">
            <a:spAutoFit/>
          </a:bodyPr>
          <a:lstStyle/>
          <a:p>
            <a:r>
              <a:rPr lang="en-NL" sz="1200" dirty="0">
                <a:solidFill>
                  <a:srgbClr val="00B050"/>
                </a:solidFill>
              </a:rPr>
              <a:t>Core H burning: </a:t>
            </a:r>
            <a:br>
              <a:rPr lang="en-NL" sz="1200" dirty="0">
                <a:solidFill>
                  <a:srgbClr val="00B050"/>
                </a:solidFill>
              </a:rPr>
            </a:br>
            <a:r>
              <a:rPr lang="en-NL" sz="1200" dirty="0">
                <a:solidFill>
                  <a:srgbClr val="00B050"/>
                </a:solidFill>
              </a:rPr>
              <a:t>(Main-sequence)</a:t>
            </a:r>
          </a:p>
        </p:txBody>
      </p:sp>
      <p:sp>
        <p:nvSpPr>
          <p:cNvPr id="7" name="TextBox 6">
            <a:extLst>
              <a:ext uri="{FF2B5EF4-FFF2-40B4-BE49-F238E27FC236}">
                <a16:creationId xmlns:a16="http://schemas.microsoft.com/office/drawing/2014/main" id="{D77A0212-7E88-5B47-836B-A20FB3852C5B}"/>
              </a:ext>
            </a:extLst>
          </p:cNvPr>
          <p:cNvSpPr txBox="1"/>
          <p:nvPr/>
        </p:nvSpPr>
        <p:spPr>
          <a:xfrm>
            <a:off x="7420149" y="4070789"/>
            <a:ext cx="2617280" cy="553998"/>
          </a:xfrm>
          <a:prstGeom prst="rect">
            <a:avLst/>
          </a:prstGeom>
          <a:noFill/>
        </p:spPr>
        <p:txBody>
          <a:bodyPr wrap="square" rtlCol="0">
            <a:spAutoFit/>
          </a:bodyPr>
          <a:lstStyle/>
          <a:p>
            <a:r>
              <a:rPr lang="en-NL" sz="1000" dirty="0">
                <a:solidFill>
                  <a:srgbClr val="00B050"/>
                </a:solidFill>
              </a:rPr>
              <a:t>Shell H burning</a:t>
            </a:r>
            <a:br>
              <a:rPr lang="en-NL" sz="1000" dirty="0">
                <a:solidFill>
                  <a:srgbClr val="00B050"/>
                </a:solidFill>
              </a:rPr>
            </a:br>
            <a:r>
              <a:rPr lang="en-NL" sz="1000" dirty="0">
                <a:solidFill>
                  <a:srgbClr val="00B050"/>
                </a:solidFill>
              </a:rPr>
              <a:t>or</a:t>
            </a:r>
          </a:p>
          <a:p>
            <a:r>
              <a:rPr lang="en-NL" sz="1000" dirty="0">
                <a:solidFill>
                  <a:srgbClr val="00B050"/>
                </a:solidFill>
              </a:rPr>
              <a:t>Core He burning</a:t>
            </a:r>
          </a:p>
        </p:txBody>
      </p:sp>
      <p:sp>
        <p:nvSpPr>
          <p:cNvPr id="8" name="TextBox 7">
            <a:extLst>
              <a:ext uri="{FF2B5EF4-FFF2-40B4-BE49-F238E27FC236}">
                <a16:creationId xmlns:a16="http://schemas.microsoft.com/office/drawing/2014/main" id="{D6AF1F41-CFE4-014C-9588-7AB455564AC9}"/>
              </a:ext>
            </a:extLst>
          </p:cNvPr>
          <p:cNvSpPr txBox="1"/>
          <p:nvPr/>
        </p:nvSpPr>
        <p:spPr>
          <a:xfrm>
            <a:off x="6933152" y="2150471"/>
            <a:ext cx="2617280" cy="400110"/>
          </a:xfrm>
          <a:prstGeom prst="rect">
            <a:avLst/>
          </a:prstGeom>
          <a:noFill/>
        </p:spPr>
        <p:txBody>
          <a:bodyPr wrap="square" rtlCol="0">
            <a:spAutoFit/>
          </a:bodyPr>
          <a:lstStyle/>
          <a:p>
            <a:r>
              <a:rPr lang="en-US" sz="1000" dirty="0">
                <a:solidFill>
                  <a:srgbClr val="00B050"/>
                </a:solidFill>
              </a:rPr>
              <a:t>After core-He </a:t>
            </a:r>
            <a:r>
              <a:rPr lang="en-NL" sz="1000" dirty="0">
                <a:solidFill>
                  <a:srgbClr val="00B050"/>
                </a:solidFill>
              </a:rPr>
              <a:t>exhaustion: </a:t>
            </a:r>
            <a:br>
              <a:rPr lang="en-NL" sz="1000" dirty="0">
                <a:solidFill>
                  <a:srgbClr val="00B050"/>
                </a:solidFill>
              </a:rPr>
            </a:br>
            <a:r>
              <a:rPr lang="en-NL" sz="1000" dirty="0">
                <a:solidFill>
                  <a:srgbClr val="00B050"/>
                </a:solidFill>
              </a:rPr>
              <a:t>Red Supergiant</a:t>
            </a:r>
          </a:p>
        </p:txBody>
      </p:sp>
    </p:spTree>
    <p:extLst>
      <p:ext uri="{BB962C8B-B14F-4D97-AF65-F5344CB8AC3E}">
        <p14:creationId xmlns:p14="http://schemas.microsoft.com/office/powerpoint/2010/main" val="508990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005E-5A7A-1D4A-B47C-EF531B0F1DB6}"/>
              </a:ext>
            </a:extLst>
          </p:cNvPr>
          <p:cNvSpPr>
            <a:spLocks noGrp="1"/>
          </p:cNvSpPr>
          <p:nvPr>
            <p:ph type="title"/>
          </p:nvPr>
        </p:nvSpPr>
        <p:spPr/>
        <p:txBody>
          <a:bodyPr/>
          <a:lstStyle/>
          <a:p>
            <a:r>
              <a:rPr lang="en-NL" dirty="0"/>
              <a:t>HRD of a stripped star</a:t>
            </a:r>
          </a:p>
        </p:txBody>
      </p:sp>
      <p:pic>
        <p:nvPicPr>
          <p:cNvPr id="8" name="Picture 7">
            <a:extLst>
              <a:ext uri="{FF2B5EF4-FFF2-40B4-BE49-F238E27FC236}">
                <a16:creationId xmlns:a16="http://schemas.microsoft.com/office/drawing/2014/main" id="{37FECEBF-238E-CD47-AA6F-67DEFD2B4D21}"/>
              </a:ext>
            </a:extLst>
          </p:cNvPr>
          <p:cNvPicPr>
            <a:picLocks noChangeAspect="1"/>
          </p:cNvPicPr>
          <p:nvPr/>
        </p:nvPicPr>
        <p:blipFill>
          <a:blip r:embed="rId3"/>
          <a:stretch>
            <a:fillRect/>
          </a:stretch>
        </p:blipFill>
        <p:spPr>
          <a:xfrm>
            <a:off x="1012317" y="1443817"/>
            <a:ext cx="6628560" cy="5317416"/>
          </a:xfrm>
          <a:prstGeom prst="rect">
            <a:avLst/>
          </a:prstGeom>
        </p:spPr>
      </p:pic>
      <p:sp>
        <p:nvSpPr>
          <p:cNvPr id="5" name="TextBox 4">
            <a:extLst>
              <a:ext uri="{FF2B5EF4-FFF2-40B4-BE49-F238E27FC236}">
                <a16:creationId xmlns:a16="http://schemas.microsoft.com/office/drawing/2014/main" id="{10EB504B-638C-2A46-B581-3CA58C9D866E}"/>
              </a:ext>
            </a:extLst>
          </p:cNvPr>
          <p:cNvSpPr txBox="1"/>
          <p:nvPr/>
        </p:nvSpPr>
        <p:spPr>
          <a:xfrm>
            <a:off x="5569489" y="6515012"/>
            <a:ext cx="2746489" cy="246221"/>
          </a:xfrm>
          <a:prstGeom prst="rect">
            <a:avLst/>
          </a:prstGeom>
          <a:noFill/>
        </p:spPr>
        <p:txBody>
          <a:bodyPr wrap="square" rtlCol="0">
            <a:spAutoFit/>
          </a:bodyPr>
          <a:lstStyle/>
          <a:p>
            <a:r>
              <a:rPr lang="en-GB" sz="1000" dirty="0">
                <a:solidFill>
                  <a:schemeClr val="bg1">
                    <a:lumMod val="75000"/>
                  </a:schemeClr>
                </a:solidFill>
              </a:rPr>
              <a:t>Figure from </a:t>
            </a:r>
            <a:r>
              <a:rPr lang="en-GB" sz="1000" dirty="0" err="1">
                <a:solidFill>
                  <a:schemeClr val="bg1">
                    <a:lumMod val="75000"/>
                  </a:schemeClr>
                </a:solidFill>
              </a:rPr>
              <a:t>Götberg</a:t>
            </a:r>
            <a:r>
              <a:rPr lang="en-GB" sz="1000" dirty="0">
                <a:solidFill>
                  <a:schemeClr val="bg1">
                    <a:lumMod val="75000"/>
                  </a:schemeClr>
                </a:solidFill>
              </a:rPr>
              <a:t> et al (2017)</a:t>
            </a:r>
            <a:endParaRPr lang="en-US" sz="1000" dirty="0">
              <a:solidFill>
                <a:schemeClr val="bg1">
                  <a:lumMod val="75000"/>
                </a:schemeClr>
              </a:solidFill>
            </a:endParaRPr>
          </a:p>
        </p:txBody>
      </p:sp>
    </p:spTree>
    <p:extLst>
      <p:ext uri="{BB962C8B-B14F-4D97-AF65-F5344CB8AC3E}">
        <p14:creationId xmlns:p14="http://schemas.microsoft.com/office/powerpoint/2010/main" val="276099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so_binaries_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 y="-6460"/>
            <a:ext cx="9279464" cy="6864460"/>
          </a:xfrm>
          <a:prstGeom prst="rect">
            <a:avLst/>
          </a:prstGeom>
          <a:blipFill rotWithShape="1">
            <a:blip r:embed="rId4">
              <a:alphaModFix amt="38000"/>
              <a:extLst>
                <a:ext uri="{28A0092B-C50C-407E-A947-70E740481C1C}">
                  <a14:useLocalDpi xmlns:a14="http://schemas.microsoft.com/office/drawing/2010/main" val="0"/>
                </a:ext>
              </a:extLst>
            </a:blip>
            <a:stretch>
              <a:fillRect/>
            </a:stretch>
          </a:blipFill>
          <a:effectLst/>
        </p:spPr>
      </p:pic>
      <p:sp>
        <p:nvSpPr>
          <p:cNvPr id="9" name="3 - Τίτλος"/>
          <p:cNvSpPr>
            <a:spLocks noGrp="1"/>
          </p:cNvSpPr>
          <p:nvPr>
            <p:ph type="title"/>
          </p:nvPr>
        </p:nvSpPr>
        <p:spPr>
          <a:xfrm>
            <a:off x="838413" y="3119234"/>
            <a:ext cx="1985079" cy="875357"/>
          </a:xfrm>
        </p:spPr>
        <p:txBody>
          <a:bodyPr>
            <a:noAutofit/>
          </a:bodyPr>
          <a:lstStyle/>
          <a:p>
            <a:r>
              <a:rPr lang="en-US" sz="3200" b="1" dirty="0">
                <a:solidFill>
                  <a:srgbClr val="000000"/>
                </a:solidFill>
              </a:rPr>
              <a:t>mass gaining</a:t>
            </a:r>
          </a:p>
        </p:txBody>
      </p:sp>
      <p:sp>
        <p:nvSpPr>
          <p:cNvPr id="5" name="Title 1">
            <a:extLst>
              <a:ext uri="{FF2B5EF4-FFF2-40B4-BE49-F238E27FC236}">
                <a16:creationId xmlns:a16="http://schemas.microsoft.com/office/drawing/2014/main" id="{E95E8769-26E7-C047-9D54-B99F1F65287C}"/>
              </a:ext>
            </a:extLst>
          </p:cNvPr>
          <p:cNvSpPr txBox="1">
            <a:spLocks/>
          </p:cNvSpPr>
          <p:nvPr/>
        </p:nvSpPr>
        <p:spPr>
          <a:xfrm>
            <a:off x="-506640" y="0"/>
            <a:ext cx="6885523"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dirty="0">
                <a:solidFill>
                  <a:schemeClr val="bg1"/>
                </a:solidFill>
              </a:rPr>
              <a:t>Mass transfer</a:t>
            </a:r>
          </a:p>
        </p:txBody>
      </p:sp>
    </p:spTree>
    <p:extLst>
      <p:ext uri="{BB962C8B-B14F-4D97-AF65-F5344CB8AC3E}">
        <p14:creationId xmlns:p14="http://schemas.microsoft.com/office/powerpoint/2010/main" val="2026780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EFA03-209D-BEA2-7FE1-FE6A1798506D}"/>
              </a:ext>
            </a:extLst>
          </p:cNvPr>
          <p:cNvSpPr>
            <a:spLocks noGrp="1"/>
          </p:cNvSpPr>
          <p:nvPr>
            <p:ph type="title"/>
          </p:nvPr>
        </p:nvSpPr>
        <p:spPr>
          <a:xfrm>
            <a:off x="-1169356" y="-434453"/>
            <a:ext cx="8042276" cy="1336956"/>
          </a:xfrm>
        </p:spPr>
        <p:txBody>
          <a:bodyPr/>
          <a:lstStyle/>
          <a:p>
            <a:r>
              <a:rPr lang="en-NL" dirty="0"/>
              <a:t>Visual binaries</a:t>
            </a:r>
          </a:p>
        </p:txBody>
      </p:sp>
      <p:sp>
        <p:nvSpPr>
          <p:cNvPr id="3" name="Content Placeholder 2">
            <a:extLst>
              <a:ext uri="{FF2B5EF4-FFF2-40B4-BE49-F238E27FC236}">
                <a16:creationId xmlns:a16="http://schemas.microsoft.com/office/drawing/2014/main" id="{A8886982-74C6-DBED-1A69-32762E93692B}"/>
              </a:ext>
            </a:extLst>
          </p:cNvPr>
          <p:cNvSpPr>
            <a:spLocks noGrp="1"/>
          </p:cNvSpPr>
          <p:nvPr>
            <p:ph idx="1"/>
          </p:nvPr>
        </p:nvSpPr>
        <p:spPr>
          <a:xfrm>
            <a:off x="300576" y="1010344"/>
            <a:ext cx="8042276" cy="5359998"/>
          </a:xfrm>
        </p:spPr>
        <p:txBody>
          <a:bodyPr>
            <a:normAutofit fontScale="92500" lnSpcReduction="20000"/>
          </a:bodyPr>
          <a:lstStyle/>
          <a:p>
            <a:r>
              <a:rPr lang="en-NL" dirty="0"/>
              <a:t>B</a:t>
            </a:r>
            <a:r>
              <a:rPr lang="en-GB" dirty="0"/>
              <a:t>o</a:t>
            </a:r>
            <a:r>
              <a:rPr lang="en-NL" dirty="0"/>
              <a:t>th stars and their orbit visible</a:t>
            </a:r>
          </a:p>
          <a:p>
            <a:pPr lvl="1"/>
            <a:r>
              <a:rPr lang="en-US" dirty="0"/>
              <a:t>e.g. Sirius A/B</a:t>
            </a:r>
            <a:endParaRPr lang="en-NL" dirty="0"/>
          </a:p>
          <a:p>
            <a:pPr lvl="1"/>
            <a:endParaRPr lang="en-NL" dirty="0"/>
          </a:p>
          <a:p>
            <a:r>
              <a:rPr lang="en-NL" dirty="0"/>
              <a:t>Whole orbit fitting:</a:t>
            </a:r>
            <a:endParaRPr lang="el-GR" dirty="0"/>
          </a:p>
          <a:p>
            <a:endParaRPr lang="el-GR" dirty="0"/>
          </a:p>
          <a:p>
            <a:endParaRPr lang="el-GR" dirty="0"/>
          </a:p>
          <a:p>
            <a:r>
              <a:rPr lang="en-NL" dirty="0"/>
              <a:t>Derivation of sum of masses</a:t>
            </a:r>
          </a:p>
          <a:p>
            <a:pPr lvl="1"/>
            <a:r>
              <a:rPr lang="en-NL" dirty="0"/>
              <a:t>for known distance from parallax</a:t>
            </a:r>
            <a:br>
              <a:rPr lang="en-NL" dirty="0"/>
            </a:br>
            <a:r>
              <a:rPr lang="en-NL" dirty="0"/>
              <a:t>from 3</a:t>
            </a:r>
            <a:r>
              <a:rPr lang="en-NL" baseline="30000" dirty="0"/>
              <a:t>rd</a:t>
            </a:r>
            <a:r>
              <a:rPr lang="en-NL" dirty="0"/>
              <a:t> Kepler law</a:t>
            </a:r>
          </a:p>
          <a:p>
            <a:endParaRPr lang="en-NL" dirty="0"/>
          </a:p>
          <a:p>
            <a:r>
              <a:rPr lang="en-NL" dirty="0"/>
              <a:t>If also motion around the baricenter:</a:t>
            </a:r>
          </a:p>
          <a:p>
            <a:pPr lvl="1"/>
            <a:r>
              <a:rPr lang="en-NL" dirty="0"/>
              <a:t>individual M</a:t>
            </a:r>
            <a:r>
              <a:rPr lang="en-NL" baseline="-25000" dirty="0"/>
              <a:t>1</a:t>
            </a:r>
            <a:r>
              <a:rPr lang="en-NL" dirty="0"/>
              <a:t>, M</a:t>
            </a:r>
            <a:r>
              <a:rPr lang="en-NL" baseline="-25000" dirty="0"/>
              <a:t>2</a:t>
            </a:r>
          </a:p>
        </p:txBody>
      </p:sp>
      <p:pic>
        <p:nvPicPr>
          <p:cNvPr id="4" name="Picture 3">
            <a:extLst>
              <a:ext uri="{FF2B5EF4-FFF2-40B4-BE49-F238E27FC236}">
                <a16:creationId xmlns:a16="http://schemas.microsoft.com/office/drawing/2014/main" id="{5EAFFA92-348A-0081-F3DA-220450A830FF}"/>
              </a:ext>
            </a:extLst>
          </p:cNvPr>
          <p:cNvPicPr>
            <a:picLocks noChangeAspect="1"/>
          </p:cNvPicPr>
          <p:nvPr/>
        </p:nvPicPr>
        <p:blipFill>
          <a:blip r:embed="rId3"/>
          <a:stretch>
            <a:fillRect/>
          </a:stretch>
        </p:blipFill>
        <p:spPr>
          <a:xfrm>
            <a:off x="6443297" y="2110115"/>
            <a:ext cx="2400128" cy="1987892"/>
          </a:xfrm>
          <a:prstGeom prst="rect">
            <a:avLst/>
          </a:prstGeom>
        </p:spPr>
      </p:pic>
      <p:pic>
        <p:nvPicPr>
          <p:cNvPr id="5" name="Picture 4">
            <a:extLst>
              <a:ext uri="{FF2B5EF4-FFF2-40B4-BE49-F238E27FC236}">
                <a16:creationId xmlns:a16="http://schemas.microsoft.com/office/drawing/2014/main" id="{617A58EA-256A-BDC2-3D1D-B9C90D6A9001}"/>
              </a:ext>
            </a:extLst>
          </p:cNvPr>
          <p:cNvPicPr>
            <a:picLocks noChangeAspect="1"/>
          </p:cNvPicPr>
          <p:nvPr/>
        </p:nvPicPr>
        <p:blipFill>
          <a:blip r:embed="rId4"/>
          <a:stretch>
            <a:fillRect/>
          </a:stretch>
        </p:blipFill>
        <p:spPr>
          <a:xfrm>
            <a:off x="5215660" y="99696"/>
            <a:ext cx="2400128" cy="1977117"/>
          </a:xfrm>
          <a:prstGeom prst="rect">
            <a:avLst/>
          </a:prstGeom>
        </p:spPr>
      </p:pic>
      <p:sp>
        <p:nvSpPr>
          <p:cNvPr id="6" name="TextBox 5">
            <a:extLst>
              <a:ext uri="{FF2B5EF4-FFF2-40B4-BE49-F238E27FC236}">
                <a16:creationId xmlns:a16="http://schemas.microsoft.com/office/drawing/2014/main" id="{50355200-B97C-7EED-7C23-142B7083E0B0}"/>
              </a:ext>
            </a:extLst>
          </p:cNvPr>
          <p:cNvSpPr txBox="1"/>
          <p:nvPr/>
        </p:nvSpPr>
        <p:spPr>
          <a:xfrm>
            <a:off x="7706343" y="1709946"/>
            <a:ext cx="1108364" cy="230832"/>
          </a:xfrm>
          <a:prstGeom prst="rect">
            <a:avLst/>
          </a:prstGeom>
          <a:noFill/>
        </p:spPr>
        <p:txBody>
          <a:bodyPr wrap="square" rtlCol="0">
            <a:spAutoFit/>
          </a:bodyPr>
          <a:lstStyle/>
          <a:p>
            <a:r>
              <a:rPr lang="en-NL" sz="900" i="1" dirty="0">
                <a:solidFill>
                  <a:schemeClr val="bg1">
                    <a:lumMod val="50000"/>
                  </a:schemeClr>
                </a:solidFill>
              </a:rPr>
              <a:t>Bond+2017</a:t>
            </a:r>
          </a:p>
        </p:txBody>
      </p:sp>
      <p:pic>
        <p:nvPicPr>
          <p:cNvPr id="7" name="Picture 6">
            <a:extLst>
              <a:ext uri="{FF2B5EF4-FFF2-40B4-BE49-F238E27FC236}">
                <a16:creationId xmlns:a16="http://schemas.microsoft.com/office/drawing/2014/main" id="{CFCA2727-CEC0-617C-5F9C-C6CE99DB75BD}"/>
              </a:ext>
            </a:extLst>
          </p:cNvPr>
          <p:cNvPicPr>
            <a:picLocks noChangeAspect="1"/>
          </p:cNvPicPr>
          <p:nvPr/>
        </p:nvPicPr>
        <p:blipFill>
          <a:blip r:embed="rId5"/>
          <a:stretch>
            <a:fillRect/>
          </a:stretch>
        </p:blipFill>
        <p:spPr>
          <a:xfrm>
            <a:off x="3465150" y="4454520"/>
            <a:ext cx="2133738" cy="711246"/>
          </a:xfrm>
          <a:prstGeom prst="rect">
            <a:avLst/>
          </a:prstGeom>
        </p:spPr>
      </p:pic>
      <p:pic>
        <p:nvPicPr>
          <p:cNvPr id="8" name="Picture 7">
            <a:extLst>
              <a:ext uri="{FF2B5EF4-FFF2-40B4-BE49-F238E27FC236}">
                <a16:creationId xmlns:a16="http://schemas.microsoft.com/office/drawing/2014/main" id="{591CB440-BB47-638C-F689-A498D521633E}"/>
              </a:ext>
            </a:extLst>
          </p:cNvPr>
          <p:cNvPicPr>
            <a:picLocks noChangeAspect="1"/>
          </p:cNvPicPr>
          <p:nvPr/>
        </p:nvPicPr>
        <p:blipFill>
          <a:blip r:embed="rId6"/>
          <a:stretch>
            <a:fillRect/>
          </a:stretch>
        </p:blipFill>
        <p:spPr>
          <a:xfrm>
            <a:off x="3465150" y="6136738"/>
            <a:ext cx="1499476" cy="406400"/>
          </a:xfrm>
          <a:prstGeom prst="rect">
            <a:avLst/>
          </a:prstGeom>
        </p:spPr>
      </p:pic>
      <p:pic>
        <p:nvPicPr>
          <p:cNvPr id="9" name="Picture 8">
            <a:extLst>
              <a:ext uri="{FF2B5EF4-FFF2-40B4-BE49-F238E27FC236}">
                <a16:creationId xmlns:a16="http://schemas.microsoft.com/office/drawing/2014/main" id="{D292223A-9B02-4152-49B1-A62A3ACC2B8B}"/>
              </a:ext>
            </a:extLst>
          </p:cNvPr>
          <p:cNvPicPr>
            <a:picLocks noChangeAspect="1"/>
          </p:cNvPicPr>
          <p:nvPr/>
        </p:nvPicPr>
        <p:blipFill>
          <a:blip r:embed="rId7"/>
          <a:stretch>
            <a:fillRect/>
          </a:stretch>
        </p:blipFill>
        <p:spPr>
          <a:xfrm>
            <a:off x="974813" y="6107329"/>
            <a:ext cx="1816100" cy="406400"/>
          </a:xfrm>
          <a:prstGeom prst="rect">
            <a:avLst/>
          </a:prstGeom>
        </p:spPr>
      </p:pic>
      <p:pic>
        <p:nvPicPr>
          <p:cNvPr id="11" name="Picture 10">
            <a:extLst>
              <a:ext uri="{FF2B5EF4-FFF2-40B4-BE49-F238E27FC236}">
                <a16:creationId xmlns:a16="http://schemas.microsoft.com/office/drawing/2014/main" id="{B08AE25A-A64D-D387-C513-631ED6BE4C27}"/>
              </a:ext>
            </a:extLst>
          </p:cNvPr>
          <p:cNvPicPr>
            <a:picLocks noChangeAspect="1"/>
          </p:cNvPicPr>
          <p:nvPr/>
        </p:nvPicPr>
        <p:blipFill rotWithShape="1">
          <a:blip r:embed="rId8"/>
          <a:srcRect t="12831"/>
          <a:stretch/>
        </p:blipFill>
        <p:spPr>
          <a:xfrm>
            <a:off x="3349755" y="2303171"/>
            <a:ext cx="2444489" cy="1368579"/>
          </a:xfrm>
          <a:prstGeom prst="rect">
            <a:avLst/>
          </a:prstGeom>
        </p:spPr>
      </p:pic>
      <p:pic>
        <p:nvPicPr>
          <p:cNvPr id="15" name="Graphic 14">
            <a:extLst>
              <a:ext uri="{FF2B5EF4-FFF2-40B4-BE49-F238E27FC236}">
                <a16:creationId xmlns:a16="http://schemas.microsoft.com/office/drawing/2014/main" id="{97B510EF-857C-573A-7C63-30A1040687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53088" y="4308388"/>
            <a:ext cx="2400128" cy="2163577"/>
          </a:xfrm>
          <a:prstGeom prst="rect">
            <a:avLst/>
          </a:prstGeom>
        </p:spPr>
      </p:pic>
    </p:spTree>
    <p:extLst>
      <p:ext uri="{BB962C8B-B14F-4D97-AF65-F5344CB8AC3E}">
        <p14:creationId xmlns:p14="http://schemas.microsoft.com/office/powerpoint/2010/main" val="2497207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 Τίτλος"/>
          <p:cNvSpPr>
            <a:spLocks noGrp="1"/>
          </p:cNvSpPr>
          <p:nvPr>
            <p:ph type="title"/>
          </p:nvPr>
        </p:nvSpPr>
        <p:spPr>
          <a:xfrm>
            <a:off x="838413" y="3119234"/>
            <a:ext cx="1985079" cy="875357"/>
          </a:xfrm>
        </p:spPr>
        <p:txBody>
          <a:bodyPr>
            <a:noAutofit/>
          </a:bodyPr>
          <a:lstStyle/>
          <a:p>
            <a:r>
              <a:rPr lang="en-US" sz="3200" b="1" dirty="0">
                <a:solidFill>
                  <a:srgbClr val="000000"/>
                </a:solidFill>
              </a:rPr>
              <a:t>mass gaining</a:t>
            </a:r>
          </a:p>
        </p:txBody>
      </p:sp>
      <p:pic>
        <p:nvPicPr>
          <p:cNvPr id="2" name="Picture 1"/>
          <p:cNvPicPr>
            <a:picLocks noChangeAspect="1"/>
          </p:cNvPicPr>
          <p:nvPr/>
        </p:nvPicPr>
        <p:blipFill>
          <a:blip r:embed="rId3"/>
          <a:stretch>
            <a:fillRect/>
          </a:stretch>
        </p:blipFill>
        <p:spPr>
          <a:xfrm>
            <a:off x="-370038" y="-283567"/>
            <a:ext cx="10729114" cy="7141567"/>
          </a:xfrm>
          <a:prstGeom prst="rect">
            <a:avLst/>
          </a:prstGeom>
        </p:spPr>
      </p:pic>
      <p:sp>
        <p:nvSpPr>
          <p:cNvPr id="6" name="3 - Τίτλος"/>
          <p:cNvSpPr txBox="1">
            <a:spLocks/>
          </p:cNvSpPr>
          <p:nvPr/>
        </p:nvSpPr>
        <p:spPr>
          <a:xfrm>
            <a:off x="2965937" y="2681555"/>
            <a:ext cx="4422174" cy="87535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5500" b="1" dirty="0">
                <a:solidFill>
                  <a:srgbClr val="000000"/>
                </a:solidFill>
              </a:rPr>
              <a:t>Merging</a:t>
            </a:r>
          </a:p>
        </p:txBody>
      </p:sp>
      <p:sp>
        <p:nvSpPr>
          <p:cNvPr id="8" name="TextBox 7"/>
          <p:cNvSpPr txBox="1"/>
          <p:nvPr/>
        </p:nvSpPr>
        <p:spPr>
          <a:xfrm>
            <a:off x="7388111" y="5825065"/>
            <a:ext cx="2329432" cy="246221"/>
          </a:xfrm>
          <a:prstGeom prst="rect">
            <a:avLst/>
          </a:prstGeom>
          <a:noFill/>
        </p:spPr>
        <p:txBody>
          <a:bodyPr wrap="square" rtlCol="0">
            <a:spAutoFit/>
          </a:bodyPr>
          <a:lstStyle/>
          <a:p>
            <a:r>
              <a:rPr lang="en-US" sz="1000" dirty="0">
                <a:solidFill>
                  <a:schemeClr val="bg1">
                    <a:lumMod val="65000"/>
                  </a:schemeClr>
                </a:solidFill>
              </a:rPr>
              <a:t>C</a:t>
            </a:r>
            <a:r>
              <a:rPr lang="tr-TR" sz="1000" dirty="0" err="1">
                <a:solidFill>
                  <a:schemeClr val="bg1">
                    <a:lumMod val="65000"/>
                  </a:schemeClr>
                </a:solidFill>
              </a:rPr>
              <a:t>redits</a:t>
            </a:r>
            <a:r>
              <a:rPr lang="tr-TR" sz="1000" dirty="0">
                <a:solidFill>
                  <a:schemeClr val="bg1">
                    <a:lumMod val="65000"/>
                  </a:schemeClr>
                </a:solidFill>
              </a:rPr>
              <a:t>: (ESO) / L. </a:t>
            </a:r>
            <a:r>
              <a:rPr lang="tr-TR" sz="1000" dirty="0" err="1">
                <a:solidFill>
                  <a:schemeClr val="bg1">
                    <a:lumMod val="65000"/>
                  </a:schemeClr>
                </a:solidFill>
              </a:rPr>
              <a:t>Calçada</a:t>
            </a:r>
            <a:endParaRPr lang="en-US" sz="1000" dirty="0">
              <a:solidFill>
                <a:schemeClr val="bg1">
                  <a:lumMod val="65000"/>
                </a:schemeClr>
              </a:solidFill>
            </a:endParaRPr>
          </a:p>
        </p:txBody>
      </p:sp>
    </p:spTree>
    <p:extLst>
      <p:ext uri="{BB962C8B-B14F-4D97-AF65-F5344CB8AC3E}">
        <p14:creationId xmlns:p14="http://schemas.microsoft.com/office/powerpoint/2010/main" val="3583178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175B4-D987-C15E-69C5-31B5CA075FB7}"/>
              </a:ext>
            </a:extLst>
          </p:cNvPr>
          <p:cNvSpPr>
            <a:spLocks noGrp="1"/>
          </p:cNvSpPr>
          <p:nvPr>
            <p:ph type="title"/>
          </p:nvPr>
        </p:nvSpPr>
        <p:spPr>
          <a:xfrm>
            <a:off x="-1587" y="-483067"/>
            <a:ext cx="9144000" cy="1336956"/>
          </a:xfrm>
        </p:spPr>
        <p:txBody>
          <a:bodyPr/>
          <a:lstStyle/>
          <a:p>
            <a:r>
              <a:rPr lang="en-NL" sz="3600" dirty="0"/>
              <a:t>Hydrodynamical simulations of merging</a:t>
            </a:r>
          </a:p>
        </p:txBody>
      </p:sp>
      <p:sp>
        <p:nvSpPr>
          <p:cNvPr id="3" name="Content Placeholder 2">
            <a:extLst>
              <a:ext uri="{FF2B5EF4-FFF2-40B4-BE49-F238E27FC236}">
                <a16:creationId xmlns:a16="http://schemas.microsoft.com/office/drawing/2014/main" id="{779AF44D-D071-C084-E735-795E72F1BFA1}"/>
              </a:ext>
            </a:extLst>
          </p:cNvPr>
          <p:cNvSpPr>
            <a:spLocks noGrp="1"/>
          </p:cNvSpPr>
          <p:nvPr>
            <p:ph idx="1"/>
          </p:nvPr>
        </p:nvSpPr>
        <p:spPr/>
        <p:txBody>
          <a:bodyPr/>
          <a:lstStyle/>
          <a:p>
            <a:endParaRPr lang="en-NL" dirty="0"/>
          </a:p>
        </p:txBody>
      </p:sp>
      <p:pic>
        <p:nvPicPr>
          <p:cNvPr id="4" name="Picture 3">
            <a:extLst>
              <a:ext uri="{FF2B5EF4-FFF2-40B4-BE49-F238E27FC236}">
                <a16:creationId xmlns:a16="http://schemas.microsoft.com/office/drawing/2014/main" id="{B270CB54-6D1A-EC1A-BA45-07FA43A588F6}"/>
              </a:ext>
            </a:extLst>
          </p:cNvPr>
          <p:cNvPicPr>
            <a:picLocks noChangeAspect="1"/>
          </p:cNvPicPr>
          <p:nvPr/>
        </p:nvPicPr>
        <p:blipFill>
          <a:blip r:embed="rId3"/>
          <a:stretch>
            <a:fillRect/>
          </a:stretch>
        </p:blipFill>
        <p:spPr>
          <a:xfrm>
            <a:off x="3969075" y="853889"/>
            <a:ext cx="4776014" cy="5978309"/>
          </a:xfrm>
          <a:prstGeom prst="rect">
            <a:avLst/>
          </a:prstGeom>
        </p:spPr>
      </p:pic>
      <p:sp>
        <p:nvSpPr>
          <p:cNvPr id="6" name="TextBox 5">
            <a:extLst>
              <a:ext uri="{FF2B5EF4-FFF2-40B4-BE49-F238E27FC236}">
                <a16:creationId xmlns:a16="http://schemas.microsoft.com/office/drawing/2014/main" id="{E0F115EE-F21D-8A51-0F2E-ACF788D3BF87}"/>
              </a:ext>
            </a:extLst>
          </p:cNvPr>
          <p:cNvSpPr txBox="1"/>
          <p:nvPr/>
        </p:nvSpPr>
        <p:spPr>
          <a:xfrm>
            <a:off x="826286" y="1099125"/>
            <a:ext cx="3383280" cy="646331"/>
          </a:xfrm>
          <a:prstGeom prst="rect">
            <a:avLst/>
          </a:prstGeom>
          <a:noFill/>
        </p:spPr>
        <p:txBody>
          <a:bodyPr wrap="square" rtlCol="0">
            <a:spAutoFit/>
          </a:bodyPr>
          <a:lstStyle/>
          <a:p>
            <a:r>
              <a:rPr lang="en-NL" dirty="0"/>
              <a:t>Looking the binary face-on (from above the orbit)</a:t>
            </a:r>
          </a:p>
        </p:txBody>
      </p:sp>
      <p:sp>
        <p:nvSpPr>
          <p:cNvPr id="7" name="TextBox 6">
            <a:extLst>
              <a:ext uri="{FF2B5EF4-FFF2-40B4-BE49-F238E27FC236}">
                <a16:creationId xmlns:a16="http://schemas.microsoft.com/office/drawing/2014/main" id="{27054870-E62F-980D-4349-4E56626F8A7C}"/>
              </a:ext>
            </a:extLst>
          </p:cNvPr>
          <p:cNvSpPr txBox="1"/>
          <p:nvPr/>
        </p:nvSpPr>
        <p:spPr>
          <a:xfrm>
            <a:off x="292104" y="6111978"/>
            <a:ext cx="3383280" cy="646331"/>
          </a:xfrm>
          <a:prstGeom prst="rect">
            <a:avLst/>
          </a:prstGeom>
          <a:noFill/>
        </p:spPr>
        <p:txBody>
          <a:bodyPr wrap="square" rtlCol="0">
            <a:spAutoFit/>
          </a:bodyPr>
          <a:lstStyle/>
          <a:p>
            <a:r>
              <a:rPr lang="en-NL" dirty="0"/>
              <a:t>Looking the binary edge-on (from inside the orbital plane)</a:t>
            </a:r>
          </a:p>
        </p:txBody>
      </p:sp>
      <p:sp>
        <p:nvSpPr>
          <p:cNvPr id="8" name="TextBox 7">
            <a:extLst>
              <a:ext uri="{FF2B5EF4-FFF2-40B4-BE49-F238E27FC236}">
                <a16:creationId xmlns:a16="http://schemas.microsoft.com/office/drawing/2014/main" id="{44A23642-2A1D-CBDF-3F4A-B0118F781E83}"/>
              </a:ext>
            </a:extLst>
          </p:cNvPr>
          <p:cNvSpPr txBox="1"/>
          <p:nvPr/>
        </p:nvSpPr>
        <p:spPr>
          <a:xfrm>
            <a:off x="5788984" y="743185"/>
            <a:ext cx="1566454" cy="261610"/>
          </a:xfrm>
          <a:prstGeom prst="rect">
            <a:avLst/>
          </a:prstGeom>
          <a:noFill/>
        </p:spPr>
        <p:txBody>
          <a:bodyPr wrap="none" rtlCol="0">
            <a:spAutoFit/>
          </a:bodyPr>
          <a:lstStyle/>
          <a:p>
            <a:r>
              <a:rPr lang="en-NL" sz="1100" i="1" dirty="0">
                <a:solidFill>
                  <a:schemeClr val="bg1">
                    <a:lumMod val="50000"/>
                  </a:schemeClr>
                </a:solidFill>
              </a:rPr>
              <a:t>Schneider et al. 2019</a:t>
            </a:r>
          </a:p>
        </p:txBody>
      </p:sp>
    </p:spTree>
    <p:extLst>
      <p:ext uri="{BB962C8B-B14F-4D97-AF65-F5344CB8AC3E}">
        <p14:creationId xmlns:p14="http://schemas.microsoft.com/office/powerpoint/2010/main" val="1474402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029" y="-16075"/>
            <a:ext cx="11200249" cy="7121228"/>
          </a:xfrm>
          <a:prstGeom prst="rect">
            <a:avLst/>
          </a:prstGeom>
        </p:spPr>
      </p:pic>
      <p:sp>
        <p:nvSpPr>
          <p:cNvPr id="7" name="3 - Τίτλος"/>
          <p:cNvSpPr>
            <a:spLocks noGrp="1"/>
          </p:cNvSpPr>
          <p:nvPr>
            <p:ph type="title"/>
          </p:nvPr>
        </p:nvSpPr>
        <p:spPr>
          <a:xfrm>
            <a:off x="549275" y="107576"/>
            <a:ext cx="8042276" cy="1046969"/>
          </a:xfrm>
        </p:spPr>
        <p:txBody>
          <a:bodyPr>
            <a:normAutofit/>
          </a:bodyPr>
          <a:lstStyle/>
          <a:p>
            <a:r>
              <a:rPr lang="en-US" sz="4800" b="1" dirty="0">
                <a:solidFill>
                  <a:schemeClr val="bg1"/>
                </a:solidFill>
              </a:rPr>
              <a:t>Questions?</a:t>
            </a:r>
          </a:p>
        </p:txBody>
      </p:sp>
    </p:spTree>
    <p:extLst>
      <p:ext uri="{BB962C8B-B14F-4D97-AF65-F5344CB8AC3E}">
        <p14:creationId xmlns:p14="http://schemas.microsoft.com/office/powerpoint/2010/main" val="1457311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4CE2-2DEB-2A12-84A0-A6A989522BFD}"/>
              </a:ext>
            </a:extLst>
          </p:cNvPr>
          <p:cNvSpPr>
            <a:spLocks noGrp="1"/>
          </p:cNvSpPr>
          <p:nvPr>
            <p:ph type="title"/>
          </p:nvPr>
        </p:nvSpPr>
        <p:spPr/>
        <p:txBody>
          <a:bodyPr/>
          <a:lstStyle/>
          <a:p>
            <a:r>
              <a:rPr lang="en-NL" dirty="0"/>
              <a:t>Astrometric binaries</a:t>
            </a:r>
          </a:p>
        </p:txBody>
      </p:sp>
      <p:sp>
        <p:nvSpPr>
          <p:cNvPr id="3" name="Content Placeholder 2">
            <a:extLst>
              <a:ext uri="{FF2B5EF4-FFF2-40B4-BE49-F238E27FC236}">
                <a16:creationId xmlns:a16="http://schemas.microsoft.com/office/drawing/2014/main" id="{1BC28262-113C-0DED-5BF9-5C1AA8E01639}"/>
              </a:ext>
            </a:extLst>
          </p:cNvPr>
          <p:cNvSpPr>
            <a:spLocks noGrp="1"/>
          </p:cNvSpPr>
          <p:nvPr>
            <p:ph idx="1"/>
          </p:nvPr>
        </p:nvSpPr>
        <p:spPr/>
        <p:txBody>
          <a:bodyPr/>
          <a:lstStyle/>
          <a:p>
            <a:r>
              <a:rPr lang="en-NL" dirty="0"/>
              <a:t>The “wobble” motion of on</a:t>
            </a:r>
            <a:r>
              <a:rPr lang="en-GB" dirty="0" err="1"/>
              <a:t>ly</a:t>
            </a:r>
            <a:r>
              <a:rPr lang="en-NL" dirty="0"/>
              <a:t> one star detected</a:t>
            </a:r>
          </a:p>
          <a:p>
            <a:pPr lvl="1"/>
            <a:r>
              <a:rPr lang="en-NL" dirty="0"/>
              <a:t>faint, “dark” (i.e. compact object) or planet companion</a:t>
            </a:r>
          </a:p>
          <a:p>
            <a:endParaRPr lang="en-NL" dirty="0"/>
          </a:p>
        </p:txBody>
      </p:sp>
      <p:pic>
        <p:nvPicPr>
          <p:cNvPr id="1026" name="Picture 2" descr="COSMOS Gaia mission logo - current version Gaia mission logo - version pre  2020 - Gaia mission logo - Gaia - Cosmos">
            <a:extLst>
              <a:ext uri="{FF2B5EF4-FFF2-40B4-BE49-F238E27FC236}">
                <a16:creationId xmlns:a16="http://schemas.microsoft.com/office/drawing/2014/main" id="{BF2AE1E3-7A5B-7D9D-E8F4-84D8A9898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18" y="5193146"/>
            <a:ext cx="1500909" cy="15009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A147A16-7BEE-5229-6C76-A81956B326EF}"/>
              </a:ext>
            </a:extLst>
          </p:cNvPr>
          <p:cNvPicPr>
            <a:picLocks noChangeAspect="1"/>
          </p:cNvPicPr>
          <p:nvPr/>
        </p:nvPicPr>
        <p:blipFill>
          <a:blip r:embed="rId4"/>
          <a:stretch>
            <a:fillRect/>
          </a:stretch>
        </p:blipFill>
        <p:spPr>
          <a:xfrm>
            <a:off x="6411103" y="2898523"/>
            <a:ext cx="1582624" cy="712181"/>
          </a:xfrm>
          <a:prstGeom prst="rect">
            <a:avLst/>
          </a:prstGeom>
        </p:spPr>
      </p:pic>
      <p:pic>
        <p:nvPicPr>
          <p:cNvPr id="5" name="Picture 4">
            <a:extLst>
              <a:ext uri="{FF2B5EF4-FFF2-40B4-BE49-F238E27FC236}">
                <a16:creationId xmlns:a16="http://schemas.microsoft.com/office/drawing/2014/main" id="{561B0879-4750-B642-C57A-A3672E3E65C2}"/>
              </a:ext>
            </a:extLst>
          </p:cNvPr>
          <p:cNvPicPr>
            <a:picLocks noChangeAspect="1"/>
          </p:cNvPicPr>
          <p:nvPr/>
        </p:nvPicPr>
        <p:blipFill rotWithShape="1">
          <a:blip r:embed="rId5"/>
          <a:srcRect t="12831"/>
          <a:stretch/>
        </p:blipFill>
        <p:spPr>
          <a:xfrm>
            <a:off x="1020100" y="2712384"/>
            <a:ext cx="2444489" cy="1368579"/>
          </a:xfrm>
          <a:prstGeom prst="rect">
            <a:avLst/>
          </a:prstGeom>
        </p:spPr>
      </p:pic>
      <p:sp>
        <p:nvSpPr>
          <p:cNvPr id="7" name="Rectangle 6">
            <a:extLst>
              <a:ext uri="{FF2B5EF4-FFF2-40B4-BE49-F238E27FC236}">
                <a16:creationId xmlns:a16="http://schemas.microsoft.com/office/drawing/2014/main" id="{AD8BA12D-91C5-C9C5-31F7-630DEC232BDB}"/>
              </a:ext>
            </a:extLst>
          </p:cNvPr>
          <p:cNvSpPr/>
          <p:nvPr/>
        </p:nvSpPr>
        <p:spPr>
          <a:xfrm>
            <a:off x="2997276" y="3103419"/>
            <a:ext cx="505211" cy="1924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a:solidFill>
                  <a:srgbClr val="FF0000"/>
                </a:solidFill>
              </a:rPr>
              <a:t>α</a:t>
            </a:r>
            <a:r>
              <a:rPr lang="en-NL" baseline="-25000" dirty="0">
                <a:solidFill>
                  <a:srgbClr val="FF0000"/>
                </a:solidFill>
              </a:rPr>
              <a:t>1</a:t>
            </a:r>
          </a:p>
        </p:txBody>
      </p:sp>
      <p:pic>
        <p:nvPicPr>
          <p:cNvPr id="9" name="Picture 8">
            <a:extLst>
              <a:ext uri="{FF2B5EF4-FFF2-40B4-BE49-F238E27FC236}">
                <a16:creationId xmlns:a16="http://schemas.microsoft.com/office/drawing/2014/main" id="{5671B6B2-0A17-C1CD-6124-AC06E663E913}"/>
              </a:ext>
            </a:extLst>
          </p:cNvPr>
          <p:cNvPicPr>
            <a:picLocks noChangeAspect="1"/>
          </p:cNvPicPr>
          <p:nvPr/>
        </p:nvPicPr>
        <p:blipFill>
          <a:blip r:embed="rId6"/>
          <a:stretch>
            <a:fillRect/>
          </a:stretch>
        </p:blipFill>
        <p:spPr>
          <a:xfrm>
            <a:off x="4816301" y="3090668"/>
            <a:ext cx="952500" cy="292100"/>
          </a:xfrm>
          <a:prstGeom prst="rect">
            <a:avLst/>
          </a:prstGeom>
        </p:spPr>
      </p:pic>
      <p:sp>
        <p:nvSpPr>
          <p:cNvPr id="10" name="TextBox 9">
            <a:extLst>
              <a:ext uri="{FF2B5EF4-FFF2-40B4-BE49-F238E27FC236}">
                <a16:creationId xmlns:a16="http://schemas.microsoft.com/office/drawing/2014/main" id="{50B6C41B-F3DC-9548-7983-B8B37AE0FC1A}"/>
              </a:ext>
            </a:extLst>
          </p:cNvPr>
          <p:cNvSpPr txBox="1"/>
          <p:nvPr/>
        </p:nvSpPr>
        <p:spPr>
          <a:xfrm>
            <a:off x="3387812" y="3103419"/>
            <a:ext cx="1368915" cy="400110"/>
          </a:xfrm>
          <a:prstGeom prst="rect">
            <a:avLst/>
          </a:prstGeom>
          <a:noFill/>
        </p:spPr>
        <p:txBody>
          <a:bodyPr wrap="square" rtlCol="0">
            <a:spAutoFit/>
          </a:bodyPr>
          <a:lstStyle/>
          <a:p>
            <a:r>
              <a:rPr lang="en-US" sz="1000" dirty="0"/>
              <a:t>from center of mass</a:t>
            </a:r>
            <a:endParaRPr lang="en-NL" sz="1000" dirty="0"/>
          </a:p>
        </p:txBody>
      </p:sp>
      <p:pic>
        <p:nvPicPr>
          <p:cNvPr id="1028" name="Picture 4">
            <a:extLst>
              <a:ext uri="{FF2B5EF4-FFF2-40B4-BE49-F238E27FC236}">
                <a16:creationId xmlns:a16="http://schemas.microsoft.com/office/drawing/2014/main" id="{7CD92BEB-911B-C519-CE40-83FF360E99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564" y="3773803"/>
            <a:ext cx="4366670" cy="30013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4691CE0-B7EF-B62A-470C-BFF0145EB8E3}"/>
              </a:ext>
            </a:extLst>
          </p:cNvPr>
          <p:cNvSpPr txBox="1"/>
          <p:nvPr/>
        </p:nvSpPr>
        <p:spPr>
          <a:xfrm>
            <a:off x="2752032" y="6486666"/>
            <a:ext cx="1500909" cy="230832"/>
          </a:xfrm>
          <a:prstGeom prst="rect">
            <a:avLst/>
          </a:prstGeom>
          <a:noFill/>
        </p:spPr>
        <p:txBody>
          <a:bodyPr wrap="square" rtlCol="0">
            <a:spAutoFit/>
          </a:bodyPr>
          <a:lstStyle/>
          <a:p>
            <a:r>
              <a:rPr lang="en-GB" sz="900" b="0" i="1" dirty="0">
                <a:solidFill>
                  <a:schemeClr val="bg1">
                    <a:lumMod val="95000"/>
                  </a:schemeClr>
                </a:solidFill>
                <a:effectLst/>
                <a:latin typeface="-apple-system"/>
              </a:rPr>
              <a:t>Stefánsson+2025</a:t>
            </a:r>
            <a:endParaRPr lang="en-NL" sz="900" i="1" dirty="0">
              <a:solidFill>
                <a:schemeClr val="bg1">
                  <a:lumMod val="95000"/>
                </a:schemeClr>
              </a:solidFill>
            </a:endParaRPr>
          </a:p>
        </p:txBody>
      </p:sp>
    </p:spTree>
    <p:extLst>
      <p:ext uri="{BB962C8B-B14F-4D97-AF65-F5344CB8AC3E}">
        <p14:creationId xmlns:p14="http://schemas.microsoft.com/office/powerpoint/2010/main" val="1072512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A073-1432-C64E-9B66-AA60AF12F922}"/>
              </a:ext>
            </a:extLst>
          </p:cNvPr>
          <p:cNvSpPr>
            <a:spLocks noGrp="1"/>
          </p:cNvSpPr>
          <p:nvPr>
            <p:ph type="title"/>
          </p:nvPr>
        </p:nvSpPr>
        <p:spPr/>
        <p:txBody>
          <a:bodyPr/>
          <a:lstStyle/>
          <a:p>
            <a:endParaRPr lang="en-NL"/>
          </a:p>
        </p:txBody>
      </p:sp>
      <p:pic>
        <p:nvPicPr>
          <p:cNvPr id="8" name="Spectroscopic_Binary_movie2.mp4" descr="Spectroscopic_Binary_movie2.mp4">
            <a:hlinkClick r:id="" action="ppaction://media"/>
            <a:extLst>
              <a:ext uri="{FF2B5EF4-FFF2-40B4-BE49-F238E27FC236}">
                <a16:creationId xmlns:a16="http://schemas.microsoft.com/office/drawing/2014/main" id="{A30432C2-4ADD-3C44-8D27-84EBBBF498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92450"/>
            <a:ext cx="9221786" cy="6916340"/>
          </a:xfrm>
        </p:spPr>
      </p:pic>
      <p:sp>
        <p:nvSpPr>
          <p:cNvPr id="5" name="TextBox 4">
            <a:extLst>
              <a:ext uri="{FF2B5EF4-FFF2-40B4-BE49-F238E27FC236}">
                <a16:creationId xmlns:a16="http://schemas.microsoft.com/office/drawing/2014/main" id="{0814510F-7D67-1C42-80F9-30F94954639A}"/>
              </a:ext>
            </a:extLst>
          </p:cNvPr>
          <p:cNvSpPr txBox="1"/>
          <p:nvPr/>
        </p:nvSpPr>
        <p:spPr>
          <a:xfrm>
            <a:off x="6582568" y="6423780"/>
            <a:ext cx="2329432" cy="400110"/>
          </a:xfrm>
          <a:prstGeom prst="rect">
            <a:avLst/>
          </a:prstGeom>
          <a:noFill/>
        </p:spPr>
        <p:txBody>
          <a:bodyPr wrap="square" rtlCol="0">
            <a:spAutoFit/>
          </a:bodyPr>
          <a:lstStyle/>
          <a:p>
            <a:r>
              <a:rPr lang="en-US" sz="1000" dirty="0">
                <a:solidFill>
                  <a:schemeClr val="bg1">
                    <a:lumMod val="65000"/>
                  </a:schemeClr>
                </a:solidFill>
              </a:rPr>
              <a:t>Video from</a:t>
            </a:r>
            <a:r>
              <a:rPr lang="tr-TR" sz="1000" dirty="0">
                <a:solidFill>
                  <a:schemeClr val="bg1">
                    <a:lumMod val="65000"/>
                  </a:schemeClr>
                </a:solidFill>
              </a:rPr>
              <a:t>: </a:t>
            </a:r>
            <a:r>
              <a:rPr lang="en-GB" sz="1000" dirty="0">
                <a:solidFill>
                  <a:schemeClr val="bg1">
                    <a:lumMod val="65000"/>
                  </a:schemeClr>
                </a:solidFill>
              </a:rPr>
              <a:t>Animations for Physics and Astronomy</a:t>
            </a:r>
            <a:endParaRPr lang="en-US" sz="1000" dirty="0">
              <a:solidFill>
                <a:schemeClr val="bg1">
                  <a:lumMod val="65000"/>
                </a:schemeClr>
              </a:solidFill>
            </a:endParaRPr>
          </a:p>
        </p:txBody>
      </p:sp>
      <p:sp>
        <p:nvSpPr>
          <p:cNvPr id="9" name="Title 1">
            <a:extLst>
              <a:ext uri="{FF2B5EF4-FFF2-40B4-BE49-F238E27FC236}">
                <a16:creationId xmlns:a16="http://schemas.microsoft.com/office/drawing/2014/main" id="{EFF72A3F-8B30-3F47-9268-D57D1FAB5474}"/>
              </a:ext>
            </a:extLst>
          </p:cNvPr>
          <p:cNvSpPr txBox="1">
            <a:spLocks/>
          </p:cNvSpPr>
          <p:nvPr/>
        </p:nvSpPr>
        <p:spPr>
          <a:xfrm>
            <a:off x="550862" y="-172184"/>
            <a:ext cx="8042276"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NL" dirty="0"/>
              <a:t>Spectroscopic binaries</a:t>
            </a:r>
          </a:p>
        </p:txBody>
      </p:sp>
    </p:spTree>
    <p:extLst>
      <p:ext uri="{BB962C8B-B14F-4D97-AF65-F5344CB8AC3E}">
        <p14:creationId xmlns:p14="http://schemas.microsoft.com/office/powerpoint/2010/main" val="39386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3b555cda948_0_487"/>
          <p:cNvSpPr txBox="1">
            <a:spLocks noGrp="1"/>
          </p:cNvSpPr>
          <p:nvPr>
            <p:ph type="title"/>
          </p:nvPr>
        </p:nvSpPr>
        <p:spPr>
          <a:xfrm>
            <a:off x="476909" y="-179977"/>
            <a:ext cx="8042400" cy="1002600"/>
          </a:xfrm>
          <a:prstGeom prst="rect">
            <a:avLst/>
          </a:prstGeom>
        </p:spPr>
        <p:txBody>
          <a:bodyPr spcFirstLastPara="1" vert="horz" wrap="square" lIns="91425" tIns="45700" rIns="91425" bIns="45700" rtlCol="0" anchor="b" anchorCtr="0">
            <a:noAutofit/>
          </a:bodyPr>
          <a:lstStyle/>
          <a:p>
            <a:pPr>
              <a:spcBef>
                <a:spcPts val="0"/>
              </a:spcBef>
            </a:pPr>
            <a:r>
              <a:rPr lang="en-US" sz="3600" dirty="0"/>
              <a:t>Single spectroscopic binaries (SB1)</a:t>
            </a:r>
            <a:endParaRPr sz="3600" dirty="0"/>
          </a:p>
        </p:txBody>
      </p:sp>
      <p:sp>
        <p:nvSpPr>
          <p:cNvPr id="2" name="TextBox 1">
            <a:extLst>
              <a:ext uri="{FF2B5EF4-FFF2-40B4-BE49-F238E27FC236}">
                <a16:creationId xmlns:a16="http://schemas.microsoft.com/office/drawing/2014/main" id="{2184A93E-EB30-BA70-AB0B-F942AE2A2B60}"/>
              </a:ext>
            </a:extLst>
          </p:cNvPr>
          <p:cNvSpPr txBox="1"/>
          <p:nvPr/>
        </p:nvSpPr>
        <p:spPr>
          <a:xfrm>
            <a:off x="96980" y="1347706"/>
            <a:ext cx="3874651" cy="5675272"/>
          </a:xfrm>
          <a:prstGeom prst="rect">
            <a:avLst/>
          </a:prstGeom>
          <a:noFill/>
        </p:spPr>
        <p:txBody>
          <a:bodyPr wrap="square">
            <a:spAutoFit/>
          </a:bodyPr>
          <a:lstStyle/>
          <a:p>
            <a:pPr marL="171450" lvl="0" algn="l" rtl="0">
              <a:lnSpc>
                <a:spcPct val="115000"/>
              </a:lnSpc>
              <a:spcBef>
                <a:spcPts val="0"/>
              </a:spcBef>
              <a:spcAft>
                <a:spcPts val="0"/>
              </a:spcAft>
              <a:buClr>
                <a:schemeClr val="lt1"/>
              </a:buClr>
              <a:buSzPts val="900"/>
            </a:pPr>
            <a:r>
              <a:rPr lang="en-US" sz="1400" dirty="0"/>
              <a:t>Companion not visible (faint, compact object, planet)</a:t>
            </a:r>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r>
              <a:rPr lang="en-US" sz="1400" b="1" dirty="0"/>
              <a:t>Mass function</a:t>
            </a:r>
            <a:r>
              <a:rPr lang="en-US" sz="1400" dirty="0"/>
              <a:t>:</a:t>
            </a:r>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r>
              <a:rPr lang="en-US" sz="1400" dirty="0"/>
              <a:t>As </a:t>
            </a:r>
            <a:r>
              <a:rPr lang="en-US" sz="1400" i="1" dirty="0"/>
              <a:t>M</a:t>
            </a:r>
            <a:r>
              <a:rPr lang="en-US" sz="1400" i="1" baseline="-25000" dirty="0"/>
              <a:t>1</a:t>
            </a:r>
            <a:r>
              <a:rPr lang="en-US" sz="1400" dirty="0"/>
              <a:t> &gt; 0:</a:t>
            </a:r>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r>
              <a:rPr lang="en-US" sz="1400" dirty="0"/>
              <a:t>we get the absolute minimum mass for </a:t>
            </a:r>
            <a:r>
              <a:rPr lang="en-US" sz="1400" i="1" dirty="0"/>
              <a:t>M</a:t>
            </a:r>
            <a:r>
              <a:rPr lang="en-US" sz="1400" i="1" baseline="-25000" dirty="0"/>
              <a:t>2 </a:t>
            </a:r>
            <a:r>
              <a:rPr lang="en-US" sz="1400" dirty="0"/>
              <a:t> (the not visible star), setting sin(</a:t>
            </a:r>
            <a:r>
              <a:rPr lang="en-US" sz="1400" dirty="0" err="1"/>
              <a:t>i</a:t>
            </a:r>
            <a:r>
              <a:rPr lang="en-US" sz="1400" dirty="0"/>
              <a:t>) = 1</a:t>
            </a:r>
            <a:endParaRPr lang="en-US" sz="1400" b="1" dirty="0"/>
          </a:p>
          <a:p>
            <a:pPr marL="171450" lvl="0" algn="l" rtl="0">
              <a:lnSpc>
                <a:spcPct val="115000"/>
              </a:lnSpc>
              <a:spcBef>
                <a:spcPts val="0"/>
              </a:spcBef>
              <a:spcAft>
                <a:spcPts val="0"/>
              </a:spcAft>
              <a:buClr>
                <a:schemeClr val="lt1"/>
              </a:buClr>
              <a:buSzPts val="900"/>
            </a:pPr>
            <a:endParaRPr lang="en-US" sz="1400" dirty="0"/>
          </a:p>
          <a:p>
            <a:pPr marL="171450" lvl="0" algn="l" rtl="0">
              <a:lnSpc>
                <a:spcPct val="115000"/>
              </a:lnSpc>
              <a:spcBef>
                <a:spcPts val="0"/>
              </a:spcBef>
              <a:spcAft>
                <a:spcPts val="0"/>
              </a:spcAft>
              <a:buClr>
                <a:schemeClr val="lt1"/>
              </a:buClr>
              <a:buSzPts val="900"/>
            </a:pPr>
            <a:r>
              <a:rPr lang="en-US" sz="1400" dirty="0"/>
              <a:t>If we assume </a:t>
            </a:r>
            <a:r>
              <a:rPr lang="en-US" sz="1400" i="1" dirty="0"/>
              <a:t>M</a:t>
            </a:r>
            <a:r>
              <a:rPr lang="en-US" sz="1400" i="1" baseline="-25000" dirty="0"/>
              <a:t>1 </a:t>
            </a:r>
            <a:r>
              <a:rPr lang="en-US" sz="1400" dirty="0"/>
              <a:t>= known, we have an even stronger constraint on </a:t>
            </a:r>
            <a:r>
              <a:rPr lang="en-US" sz="1400" i="1" dirty="0"/>
              <a:t>M</a:t>
            </a:r>
            <a:r>
              <a:rPr lang="en-US" sz="1400" i="1" baseline="-25000" dirty="0"/>
              <a:t>2 </a:t>
            </a:r>
          </a:p>
          <a:p>
            <a:pPr marL="171450" lvl="0" algn="l" rtl="0">
              <a:lnSpc>
                <a:spcPct val="115000"/>
              </a:lnSpc>
              <a:spcBef>
                <a:spcPts val="0"/>
              </a:spcBef>
              <a:spcAft>
                <a:spcPts val="0"/>
              </a:spcAft>
              <a:buClr>
                <a:schemeClr val="lt1"/>
              </a:buClr>
              <a:buSzPts val="900"/>
            </a:pPr>
            <a:endParaRPr lang="en-US" sz="1400" i="1" baseline="-25000" dirty="0"/>
          </a:p>
          <a:p>
            <a:pPr marL="171450" lvl="0" algn="l" rtl="0">
              <a:lnSpc>
                <a:spcPct val="115000"/>
              </a:lnSpc>
              <a:spcBef>
                <a:spcPts val="0"/>
              </a:spcBef>
              <a:spcAft>
                <a:spcPts val="0"/>
              </a:spcAft>
              <a:buClr>
                <a:schemeClr val="lt1"/>
              </a:buClr>
              <a:buSzPts val="900"/>
            </a:pPr>
            <a:endParaRPr lang="en-US" sz="1400" i="1" baseline="-25000" dirty="0"/>
          </a:p>
          <a:p>
            <a:pPr marL="171450" lvl="0" algn="l" rtl="0">
              <a:lnSpc>
                <a:spcPct val="115000"/>
              </a:lnSpc>
              <a:spcBef>
                <a:spcPts val="0"/>
              </a:spcBef>
              <a:spcAft>
                <a:spcPts val="0"/>
              </a:spcAft>
              <a:buClr>
                <a:schemeClr val="lt1"/>
              </a:buClr>
              <a:buSzPts val="900"/>
            </a:pPr>
            <a:endParaRPr lang="en-US" sz="1400" i="1" baseline="-25000" dirty="0"/>
          </a:p>
          <a:p>
            <a:pPr marL="171450" lvl="0" algn="l" rtl="0">
              <a:lnSpc>
                <a:spcPct val="115000"/>
              </a:lnSpc>
              <a:spcBef>
                <a:spcPts val="0"/>
              </a:spcBef>
              <a:spcAft>
                <a:spcPts val="0"/>
              </a:spcAft>
              <a:buClr>
                <a:schemeClr val="lt1"/>
              </a:buClr>
              <a:buSzPts val="900"/>
            </a:pPr>
            <a:r>
              <a:rPr lang="en-US" sz="1400" dirty="0"/>
              <a:t>	</a:t>
            </a:r>
          </a:p>
          <a:p>
            <a:pPr marL="742950" lvl="0" indent="-285750" algn="l" rtl="0">
              <a:lnSpc>
                <a:spcPct val="115000"/>
              </a:lnSpc>
              <a:spcBef>
                <a:spcPts val="1200"/>
              </a:spcBef>
              <a:spcAft>
                <a:spcPts val="0"/>
              </a:spcAft>
              <a:buFont typeface="Wingdings" pitchFamily="2" charset="2"/>
              <a:buChar char="v"/>
            </a:pPr>
            <a:endParaRPr lang="en-US" sz="1400" dirty="0"/>
          </a:p>
        </p:txBody>
      </p:sp>
      <p:pic>
        <p:nvPicPr>
          <p:cNvPr id="5" name="Picture 4">
            <a:extLst>
              <a:ext uri="{FF2B5EF4-FFF2-40B4-BE49-F238E27FC236}">
                <a16:creationId xmlns:a16="http://schemas.microsoft.com/office/drawing/2014/main" id="{B338A3D6-9AB6-A070-CE90-95AAFB55160A}"/>
              </a:ext>
            </a:extLst>
          </p:cNvPr>
          <p:cNvPicPr>
            <a:picLocks noChangeAspect="1"/>
          </p:cNvPicPr>
          <p:nvPr/>
        </p:nvPicPr>
        <p:blipFill>
          <a:blip r:embed="rId3"/>
          <a:stretch>
            <a:fillRect/>
          </a:stretch>
        </p:blipFill>
        <p:spPr>
          <a:xfrm>
            <a:off x="213041" y="2416503"/>
            <a:ext cx="3232148" cy="558378"/>
          </a:xfrm>
          <a:prstGeom prst="rect">
            <a:avLst/>
          </a:prstGeom>
        </p:spPr>
      </p:pic>
      <p:pic>
        <p:nvPicPr>
          <p:cNvPr id="6" name="Picture 5">
            <a:extLst>
              <a:ext uri="{FF2B5EF4-FFF2-40B4-BE49-F238E27FC236}">
                <a16:creationId xmlns:a16="http://schemas.microsoft.com/office/drawing/2014/main" id="{0E6FB404-8EBF-DC47-14DE-38A16265A683}"/>
              </a:ext>
            </a:extLst>
          </p:cNvPr>
          <p:cNvPicPr>
            <a:picLocks noChangeAspect="1"/>
          </p:cNvPicPr>
          <p:nvPr/>
        </p:nvPicPr>
        <p:blipFill>
          <a:blip r:embed="rId4"/>
          <a:stretch>
            <a:fillRect/>
          </a:stretch>
        </p:blipFill>
        <p:spPr>
          <a:xfrm>
            <a:off x="780470" y="3905440"/>
            <a:ext cx="1625600" cy="393700"/>
          </a:xfrm>
          <a:prstGeom prst="rect">
            <a:avLst/>
          </a:prstGeom>
        </p:spPr>
      </p:pic>
      <p:pic>
        <p:nvPicPr>
          <p:cNvPr id="1026" name="Picture 2" descr="Spectroscopic Binaries (Chapter 23) - Spectral Atlas for Amateur Astronomers">
            <a:extLst>
              <a:ext uri="{FF2B5EF4-FFF2-40B4-BE49-F238E27FC236}">
                <a16:creationId xmlns:a16="http://schemas.microsoft.com/office/drawing/2014/main" id="{84091FF1-AF0C-94A6-98DB-FAB88A2F3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5782" y="1017514"/>
            <a:ext cx="4715177" cy="27472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ectroscopic Binaries (Chapter 23) - Spectral Atlas for Amateur Astronomers">
            <a:extLst>
              <a:ext uri="{FF2B5EF4-FFF2-40B4-BE49-F238E27FC236}">
                <a16:creationId xmlns:a16="http://schemas.microsoft.com/office/drawing/2014/main" id="{03CDB423-073F-DA69-9640-4F3920AF3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6545" y="3959651"/>
            <a:ext cx="2763745" cy="26993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8A3D0D4-7B57-6FCA-AE21-F82A66FC1580}"/>
              </a:ext>
            </a:extLst>
          </p:cNvPr>
          <p:cNvSpPr txBox="1"/>
          <p:nvPr/>
        </p:nvSpPr>
        <p:spPr>
          <a:xfrm>
            <a:off x="2129818" y="3093912"/>
            <a:ext cx="1309259" cy="230832"/>
          </a:xfrm>
          <a:prstGeom prst="rect">
            <a:avLst/>
          </a:prstGeom>
          <a:noFill/>
        </p:spPr>
        <p:txBody>
          <a:bodyPr wrap="square" rtlCol="0">
            <a:spAutoFit/>
          </a:bodyPr>
          <a:lstStyle/>
          <a:p>
            <a:r>
              <a:rPr lang="en-NL" sz="900" i="1" dirty="0"/>
              <a:t>Eq. (4.10) in </a:t>
            </a:r>
            <a:r>
              <a:rPr lang="en-GB" sz="900" i="1" dirty="0" err="1"/>
              <a:t>Pettini</a:t>
            </a:r>
            <a:endParaRPr lang="en-NL" sz="900" i="1" dirty="0"/>
          </a:p>
        </p:txBody>
      </p:sp>
    </p:spTree>
    <p:extLst>
      <p:ext uri="{BB962C8B-B14F-4D97-AF65-F5344CB8AC3E}">
        <p14:creationId xmlns:p14="http://schemas.microsoft.com/office/powerpoint/2010/main" val="180236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1384E-A559-28EC-5B84-7B2CC35DBE06}"/>
              </a:ext>
            </a:extLst>
          </p:cNvPr>
          <p:cNvSpPr>
            <a:spLocks noGrp="1"/>
          </p:cNvSpPr>
          <p:nvPr>
            <p:ph type="title"/>
          </p:nvPr>
        </p:nvSpPr>
        <p:spPr/>
        <p:txBody>
          <a:bodyPr/>
          <a:lstStyle/>
          <a:p>
            <a:endParaRPr lang="en-NL"/>
          </a:p>
        </p:txBody>
      </p:sp>
      <p:sp>
        <p:nvSpPr>
          <p:cNvPr id="3" name="Content Placeholder 2">
            <a:extLst>
              <a:ext uri="{FF2B5EF4-FFF2-40B4-BE49-F238E27FC236}">
                <a16:creationId xmlns:a16="http://schemas.microsoft.com/office/drawing/2014/main" id="{724DB131-B1F8-E39B-5305-0180C0BB0A4D}"/>
              </a:ext>
            </a:extLst>
          </p:cNvPr>
          <p:cNvSpPr>
            <a:spLocks noGrp="1"/>
          </p:cNvSpPr>
          <p:nvPr>
            <p:ph idx="1"/>
          </p:nvPr>
        </p:nvSpPr>
        <p:spPr/>
        <p:txBody>
          <a:bodyPr/>
          <a:lstStyle/>
          <a:p>
            <a:endParaRPr lang="en-NL"/>
          </a:p>
        </p:txBody>
      </p:sp>
      <p:pic>
        <p:nvPicPr>
          <p:cNvPr id="1028" name="Picture 4">
            <a:extLst>
              <a:ext uri="{FF2B5EF4-FFF2-40B4-BE49-F238E27FC236}">
                <a16:creationId xmlns:a16="http://schemas.microsoft.com/office/drawing/2014/main" id="{949EEA9A-20D7-11B6-0D4A-9D3F6B0B6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33" y="1285676"/>
            <a:ext cx="8285018" cy="4972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7075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32925</TotalTime>
  <Words>2358</Words>
  <Application>Microsoft Macintosh PowerPoint</Application>
  <PresentationFormat>On-screen Show (4:3)</PresentationFormat>
  <Paragraphs>438</Paragraphs>
  <Slides>52</Slides>
  <Notes>41</Notes>
  <HiddenSlides>1</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-apple-system</vt:lpstr>
      <vt:lpstr>Arial</vt:lpstr>
      <vt:lpstr>Calibri</vt:lpstr>
      <vt:lpstr>Cambria Math</vt:lpstr>
      <vt:lpstr>News Gothic MT</vt:lpstr>
      <vt:lpstr>Roboto</vt:lpstr>
      <vt:lpstr>Wingdings</vt:lpstr>
      <vt:lpstr>Wingdings 2</vt:lpstr>
      <vt:lpstr>Breeze</vt:lpstr>
      <vt:lpstr>Stars and compact objects in binary systems</vt:lpstr>
      <vt:lpstr>PowerPoint Presentation</vt:lpstr>
      <vt:lpstr>Observations of  stellar binaries</vt:lpstr>
      <vt:lpstr>Visual binaries</vt:lpstr>
      <vt:lpstr>Visual binaries</vt:lpstr>
      <vt:lpstr>Astrometric binaries</vt:lpstr>
      <vt:lpstr>PowerPoint Presentation</vt:lpstr>
      <vt:lpstr>Single spectroscopic binaries (SB1)</vt:lpstr>
      <vt:lpstr>PowerPoint Presentation</vt:lpstr>
      <vt:lpstr>Double spectroscopic binaries (SB2)</vt:lpstr>
      <vt:lpstr>PowerPoint Presentation</vt:lpstr>
      <vt:lpstr>PowerPoint Presentation</vt:lpstr>
      <vt:lpstr>Eclipsing Binaries</vt:lpstr>
      <vt:lpstr># Exercise 1: Derive  a) 3rd Kepler’s Law for 2-body problem b) mass function for SB1 stars </vt:lpstr>
      <vt:lpstr>Binarity dominates in  high mass stars</vt:lpstr>
      <vt:lpstr>PowerPoint Presentation</vt:lpstr>
      <vt:lpstr>70% of O-type stars are expected to interact with a close binary companion!</vt:lpstr>
      <vt:lpstr>Roche potential</vt:lpstr>
      <vt:lpstr>Roche potential= test particle around the binary system</vt:lpstr>
      <vt:lpstr>PowerPoint Presentation</vt:lpstr>
      <vt:lpstr>PowerPoint Presentation</vt:lpstr>
      <vt:lpstr>Stars tend to expand during their evolution (and so they fill their Roche lobe)</vt:lpstr>
      <vt:lpstr>Stars tend to expand during their evolution (and so they fill their Roche lobe)</vt:lpstr>
      <vt:lpstr>PowerPoint Presentation</vt:lpstr>
      <vt:lpstr>PowerPoint Presentation</vt:lpstr>
      <vt:lpstr>Mass loss rate calculation in stable MT</vt:lpstr>
      <vt:lpstr>Hydro simulations of mass transfer rate</vt:lpstr>
      <vt:lpstr>Orbital evolution during stable MT</vt:lpstr>
      <vt:lpstr>Orbital evolution during stable MT</vt:lpstr>
      <vt:lpstr>Orbital evolution during stable MT</vt:lpstr>
      <vt:lpstr>Stellar timescales</vt:lpstr>
      <vt:lpstr>Timescales of MT</vt:lpstr>
      <vt:lpstr>Change of Roche lobe for conservative mass transfer</vt:lpstr>
      <vt:lpstr>Stability of MT: stellar radius vs RL radius</vt:lpstr>
      <vt:lpstr>Common envelope evolution</vt:lpstr>
      <vt:lpstr>Common envelope evolution</vt:lpstr>
      <vt:lpstr>Common envelope evolution</vt:lpstr>
      <vt:lpstr>Tidal forces  (no point mass stars)</vt:lpstr>
      <vt:lpstr>Tidal forces  (no point mass stars)</vt:lpstr>
      <vt:lpstr>PowerPoint Presentation</vt:lpstr>
      <vt:lpstr>Tidal evolution</vt:lpstr>
      <vt:lpstr>Tidal evolution  (no point mass stars)</vt:lpstr>
      <vt:lpstr>Mass transfer and tidal spin up!</vt:lpstr>
      <vt:lpstr>PowerPoint Presentation</vt:lpstr>
      <vt:lpstr>mass stripping</vt:lpstr>
      <vt:lpstr>Stripped star</vt:lpstr>
      <vt:lpstr>Different evolution of a stripped star</vt:lpstr>
      <vt:lpstr>HRD of a stripped star</vt:lpstr>
      <vt:lpstr>mass gaining</vt:lpstr>
      <vt:lpstr>mass gaining</vt:lpstr>
      <vt:lpstr>Hydrodynamical simulations of merging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deaths of massive stars in binaries:  The delay time distribution of core-collapse supernovae</dc:title>
  <dc:creator>Hans</dc:creator>
  <cp:lastModifiedBy>Emmanouil Zapartas</cp:lastModifiedBy>
  <cp:revision>340</cp:revision>
  <cp:lastPrinted>2015-05-19T11:13:35Z</cp:lastPrinted>
  <dcterms:created xsi:type="dcterms:W3CDTF">2015-03-16T15:42:16Z</dcterms:created>
  <dcterms:modified xsi:type="dcterms:W3CDTF">2026-04-21T13:22:12Z</dcterms:modified>
</cp:coreProperties>
</file>