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343" r:id="rId4"/>
    <p:sldId id="488" r:id="rId5"/>
    <p:sldId id="489" r:id="rId6"/>
    <p:sldId id="338" r:id="rId7"/>
    <p:sldId id="339" r:id="rId8"/>
    <p:sldId id="493" r:id="rId9"/>
    <p:sldId id="341" r:id="rId10"/>
    <p:sldId id="490" r:id="rId11"/>
    <p:sldId id="479" r:id="rId12"/>
    <p:sldId id="460" r:id="rId13"/>
    <p:sldId id="462" r:id="rId14"/>
    <p:sldId id="465" r:id="rId15"/>
    <p:sldId id="461" r:id="rId16"/>
    <p:sldId id="414" r:id="rId17"/>
    <p:sldId id="342" r:id="rId18"/>
    <p:sldId id="346" r:id="rId19"/>
    <p:sldId id="492" r:id="rId20"/>
    <p:sldId id="345" r:id="rId21"/>
    <p:sldId id="263" r:id="rId22"/>
    <p:sldId id="494" r:id="rId23"/>
    <p:sldId id="312" r:id="rId24"/>
    <p:sldId id="334" r:id="rId25"/>
    <p:sldId id="398" r:id="rId26"/>
    <p:sldId id="495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71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A78B4C-219A-419F-A679-2F82E37A7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1BEAA32-DDEB-41E1-81B6-CF8E87041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A9A29D-1FAA-4CE0-9FB0-C790932E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0BB145-7A47-4F8A-B0F1-D118B4E5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20C491-02E2-4AFE-8CB8-3B8FD69E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1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1794E8-C4F0-4484-9A06-F0D06E75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A4EAD65-247A-4082-908D-53EFDE5EE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C35DFE-4E50-4180-B930-3520AC6F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96B05D-135E-4AC0-8D34-84F6E9FB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E9C90B-BCFA-4CE3-AF87-1130AAFC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2E14DFE-4D5C-4881-AAF2-F2E44E020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4081768-FDD7-4CD3-948E-7BA787181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3B8267-D278-4DE7-A1C5-7F05B893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DEDF25-EAB6-4910-9746-BCE0024C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DB46AF-7C76-4E89-A9DA-9C9AFA84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47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F6AFFF-E949-463A-A035-9A323F51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CC957E-82E1-4867-993E-424CBF79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14AD79-30D1-4CC4-8CD7-B7030145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5DAAFB-9AA0-49C9-B279-6E193084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2DA6BA-BF9F-449C-B353-BCB286ED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CF9B3F-538B-49FA-BDE0-8E2E1B61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885F888-3F62-4E68-BE74-C2E3A731C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B4477F-01CF-46A4-8966-0D49D6A9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893524-3913-4A58-88BA-13D8941E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DC8F6E-F5F3-46D8-A4D7-67DA6782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719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D11CFA-E21C-4594-B5E0-B64C9266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05261A-071E-4A27-87F6-84C7C3245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C18E201-E7F7-4BAE-9834-DEDA7AEC7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770EF8-5203-47FD-9A99-517D1BCE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6A99C5F-6DB3-4637-99BF-A2C5EC07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46DF2B3-4BD9-4A23-8FE7-D299C504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69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AFF498-2B28-4E75-A1DE-286BFA14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2FDDA2A-91F8-45F8-8583-A3E09EC67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AFBDEDB-B1A8-4D96-BC94-C401B4087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991D4A6-BD52-4260-AC46-5E361E5EE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E23CB6C-1F51-4417-8034-0518B9A1F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D345C17-7874-4A5F-9BB8-B6E51010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1AE9E73-6EDF-4AA6-8BD4-59216D4C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7A97772-9338-464D-BB22-AAA57458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75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50B3C-FFB8-4011-9599-35A4B360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155ED6A-4CC7-4BF2-9E6C-9BAF1EE8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E854FB1-818A-46B9-AFA4-2F94CC8D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9FB8586-47A1-4FA6-BC19-DE365FD3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72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3583173-DE13-4766-9E7D-38A95AF1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73EC778-E3FA-4437-8513-9722F949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D02EE2A-1748-4AE9-BDEB-021CFDAB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34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42F082-AC66-4104-9A08-51852711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D2259D-BB76-41BD-B63D-357832B37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928B02E-3392-4C11-B9E7-0AD2B8A60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A2C77AA-10B3-4BEF-BEC0-E9AE9618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9761CF8-81DA-488C-8B74-58713A7E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2EF75F3-1CEF-4EA2-9BBF-F07F0747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440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17228D-DE31-49DD-9665-943D7F2E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874BB24-535F-4CDF-8E04-0D414CB53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88F3350-713F-4F90-B223-94C79E3E3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2D2B77-D059-4079-AAAA-BE9F2143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5F3189-8F5C-4AB8-84FF-D52FFB2F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56B84F4-9156-435C-ACBB-EFF6A9B5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47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CBA887F-1C59-4EF8-80A9-E9857BEC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172D9C9-3ECF-4088-8602-CF1498077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ACAD30-C00B-4DDF-A009-799F4D2BC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CB4A-1DEC-48D7-8EDE-D52241A21C61}" type="datetimeFigureOut">
              <a:rPr lang="el-GR" smtClean="0"/>
              <a:t>10/4/2024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7B6AA8-905E-473F-82A0-BF3E26509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576E04-0815-41C2-806C-5C5A04B1A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A384-5E8D-407F-8498-F2915F92E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6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obichf\Documents\Class\PHYS460\wave1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30A2D5-C068-4298-A1B3-7B6FC2B2D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518" y="471783"/>
            <a:ext cx="9144000" cy="2387600"/>
          </a:xfrm>
        </p:spPr>
        <p:txBody>
          <a:bodyPr>
            <a:normAutofit/>
          </a:bodyPr>
          <a:lstStyle/>
          <a:p>
            <a:r>
              <a:rPr lang="en-US" sz="5300" dirty="0">
                <a:solidFill>
                  <a:srgbClr val="00B0F0"/>
                </a:solidFill>
                <a:latin typeface="Arial Black" panose="020B0A04020102020204" pitchFamily="34" charset="0"/>
              </a:rPr>
              <a:t>KYMATIKH</a:t>
            </a:r>
            <a:br>
              <a:rPr lang="en-US" sz="5300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sz="5300" dirty="0">
                <a:solidFill>
                  <a:srgbClr val="00B0F0"/>
                </a:solidFill>
                <a:latin typeface="Arial Black" panose="020B0A04020102020204" pitchFamily="34" charset="0"/>
              </a:rPr>
              <a:t>I. M</a:t>
            </a:r>
            <a:r>
              <a:rPr lang="el-GR" sz="5300" dirty="0" err="1">
                <a:solidFill>
                  <a:srgbClr val="00B0F0"/>
                </a:solidFill>
                <a:latin typeface="Arial Black" panose="020B0A04020102020204" pitchFamily="34" charset="0"/>
              </a:rPr>
              <a:t>ηχανικά</a:t>
            </a:r>
            <a:r>
              <a:rPr lang="el-GR" sz="5300" dirty="0">
                <a:solidFill>
                  <a:srgbClr val="00B0F0"/>
                </a:solidFill>
                <a:latin typeface="Arial Black" panose="020B0A04020102020204" pitchFamily="34" charset="0"/>
              </a:rPr>
              <a:t> κύματα</a:t>
            </a:r>
            <a:br>
              <a:rPr lang="el-GR" sz="40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el-GR" sz="5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172BA45-1B1F-48BC-8C18-B93043DC0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708" y="2859384"/>
            <a:ext cx="7285564" cy="28002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dirty="0"/>
              <a:t>Συμβολή κυμάτων με λίγο διαφορετικές συχνότητες – διαμόρφωση πλάτους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dirty="0"/>
              <a:t>Οι έννοιες της φασικής και ομαδικής ταχύτητας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dirty="0"/>
              <a:t>Διάδοση πληροφορίας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3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AA113A-9AD6-D3D1-2BDB-DC437CB6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1"/>
                </a:solidFill>
              </a:rPr>
              <a:t>Ανάλυση </a:t>
            </a:r>
            <a:r>
              <a:rPr lang="en-US" sz="3200" b="1" dirty="0">
                <a:solidFill>
                  <a:schemeClr val="accent1"/>
                </a:solidFill>
              </a:rPr>
              <a:t>Fourier</a:t>
            </a:r>
            <a:endParaRPr lang="el-GR" sz="3200" b="1" dirty="0">
              <a:solidFill>
                <a:schemeClr val="accent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075839-01B1-385F-34E9-C2CAAA71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43" y="1318661"/>
            <a:ext cx="10689657" cy="485830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Θα μάθετε αργότερα ότι οποιαδήποτε  πραγματική συνάρτηση (είτε περιοδική είτε όχι) μπορεί να προκύψει από την επαλληλία θεωρητικά άπειρων αρμονικών συναρτήσεων. 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Για κάθε αρμονική συνιστώσα του μετασχηματισμού </a:t>
            </a:r>
            <a:r>
              <a:rPr lang="en-US" sz="2600" dirty="0"/>
              <a:t>Fourier </a:t>
            </a:r>
            <a:r>
              <a:rPr lang="el-GR" sz="2600" dirty="0"/>
              <a:t>της συνάρτησης, όπως λέγεται, μπορούμε να βρούμε τη συχνότητα, το πλάτος και τη φάση της.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Κάθε συνάρτηση έχει τη δική της ξεχωριστή ανάλυση σε αρμονικές συνιστώσες.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Καταλαβαίνουμε λοιπόν γιατί η εξιδανικευμένη ανάλυση που κάναμε για αρμονικά κύματα είναι χρήσιμη για τη μελέτη πραγματικών κυματικών φαινομένων.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02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time_vs_freq1">
            <a:extLst>
              <a:ext uri="{FF2B5EF4-FFF2-40B4-BE49-F238E27FC236}">
                <a16:creationId xmlns:a16="http://schemas.microsoft.com/office/drawing/2014/main" id="{5038C15D-AB00-7278-FFC4-5ADB245C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25539"/>
            <a:ext cx="864235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image10">
            <a:extLst>
              <a:ext uri="{FF2B5EF4-FFF2-40B4-BE49-F238E27FC236}">
                <a16:creationId xmlns:a16="http://schemas.microsoft.com/office/drawing/2014/main" id="{F68FCDE0-6909-5B8A-7FC0-B0E775D4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844675"/>
            <a:ext cx="3744912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image11">
            <a:extLst>
              <a:ext uri="{FF2B5EF4-FFF2-40B4-BE49-F238E27FC236}">
                <a16:creationId xmlns:a16="http://schemas.microsoft.com/office/drawing/2014/main" id="{6239F08D-B6B8-4508-4846-74B20B5E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76250"/>
            <a:ext cx="3435350" cy="5761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WordArt 6">
            <a:extLst>
              <a:ext uri="{FF2B5EF4-FFF2-40B4-BE49-F238E27FC236}">
                <a16:creationId xmlns:a16="http://schemas.microsoft.com/office/drawing/2014/main" id="{690792D0-72EE-E94A-E9A9-264747BE32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24125" y="315913"/>
            <a:ext cx="2774950" cy="111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l-GR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98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846" name="Text Box 8">
            <a:extLst>
              <a:ext uri="{FF2B5EF4-FFF2-40B4-BE49-F238E27FC236}">
                <a16:creationId xmlns:a16="http://schemas.microsoft.com/office/drawing/2014/main" id="{BBA6B925-B1F0-289F-0223-86BC968B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2924175"/>
            <a:ext cx="45085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600" dirty="0"/>
              <a:t>=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awtooth_Fourier_Animation">
            <a:extLst>
              <a:ext uri="{FF2B5EF4-FFF2-40B4-BE49-F238E27FC236}">
                <a16:creationId xmlns:a16="http://schemas.microsoft.com/office/drawing/2014/main" id="{E666AC8D-36C5-1F2B-808A-BAA6435001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70" y="542925"/>
            <a:ext cx="44577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wave-packet">
            <a:extLst>
              <a:ext uri="{FF2B5EF4-FFF2-40B4-BE49-F238E27FC236}">
                <a16:creationId xmlns:a16="http://schemas.microsoft.com/office/drawing/2014/main" id="{D9B917DE-A81A-5F3B-4A22-DA4A5D4E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60350"/>
            <a:ext cx="7632700" cy="440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63F0AD4D-D03F-39BA-7565-AAA76C60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262" y="5097564"/>
            <a:ext cx="9277982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l-G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μαύρη διαταραχή προκύπτει από την επαλληλία των</a:t>
            </a:r>
          </a:p>
          <a:p>
            <a:pPr algn="just" eaLnBrk="1" hangingPunct="1"/>
            <a:r>
              <a:rPr lang="el-GR" altLang="el-G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τριών έγχρωμων διαταραχών, που έχουν ίσα πλάτη, </a:t>
            </a:r>
          </a:p>
          <a:p>
            <a:pPr algn="just" eaLnBrk="1" hangingPunct="1"/>
            <a:r>
              <a:rPr lang="el-GR" altLang="el-G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αλλά διαφορετικές συχνότητες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gibbs">
            <a:extLst>
              <a:ext uri="{FF2B5EF4-FFF2-40B4-BE49-F238E27FC236}">
                <a16:creationId xmlns:a16="http://schemas.microsoft.com/office/drawing/2014/main" id="{86FB56F6-ACC0-66AE-2406-E775F7BE8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15888"/>
            <a:ext cx="6553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9B74E-AC58-F457-0B9E-9E0621F243DD}"/>
              </a:ext>
            </a:extLst>
          </p:cNvPr>
          <p:cNvSpPr txBox="1"/>
          <p:nvPr/>
        </p:nvSpPr>
        <p:spPr>
          <a:xfrm>
            <a:off x="1320500" y="188912"/>
            <a:ext cx="292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accent1"/>
                </a:solidFill>
              </a:rPr>
              <a:t>Τετραγωνικός παλμός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4" descr="Picture 1847">
            <a:extLst>
              <a:ext uri="{FF2B5EF4-FFF2-40B4-BE49-F238E27FC236}">
                <a16:creationId xmlns:a16="http://schemas.microsoft.com/office/drawing/2014/main" id="{F5648EEE-7764-3D07-9308-6E253FBA9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476250"/>
            <a:ext cx="87852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5">
            <a:extLst>
              <a:ext uri="{FF2B5EF4-FFF2-40B4-BE49-F238E27FC236}">
                <a16:creationId xmlns:a16="http://schemas.microsoft.com/office/drawing/2014/main" id="{CAB31DAB-7F12-09C6-395B-FA1F1D01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620714"/>
            <a:ext cx="598487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>
                <a:latin typeface="Book Antiqua" panose="02040602050305030304" pitchFamily="18" charset="0"/>
              </a:rPr>
              <a:t>f(t)</a:t>
            </a:r>
            <a:endParaRPr lang="el-GR" altLang="el-GR" sz="2400">
              <a:latin typeface="Book Antiqua" panose="02040602050305030304" pitchFamily="18" charset="0"/>
            </a:endParaRPr>
          </a:p>
        </p:txBody>
      </p:sp>
      <p:sp>
        <p:nvSpPr>
          <p:cNvPr id="5129" name="Rectangle 6">
            <a:extLst>
              <a:ext uri="{FF2B5EF4-FFF2-40B4-BE49-F238E27FC236}">
                <a16:creationId xmlns:a16="http://schemas.microsoft.com/office/drawing/2014/main" id="{4F9EC433-3BA3-DB3C-7700-4C19F5B5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844675"/>
            <a:ext cx="3889375" cy="7191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>
                <a:latin typeface="Book Antiqua" panose="02040602050305030304" pitchFamily="18" charset="0"/>
              </a:rPr>
              <a:t>Συνεχές αρμονικό κύμα</a:t>
            </a:r>
          </a:p>
          <a:p>
            <a:pPr eaLnBrk="1" hangingPunct="1"/>
            <a:r>
              <a:rPr lang="el-GR" altLang="el-GR" sz="2400">
                <a:latin typeface="Book Antiqua" panose="02040602050305030304" pitchFamily="18" charset="0"/>
              </a:rPr>
              <a:t>συχνότητας</a:t>
            </a:r>
            <a:r>
              <a:rPr lang="el-GR" altLang="el-GR"/>
              <a:t> </a:t>
            </a:r>
          </a:p>
        </p:txBody>
      </p:sp>
      <p:graphicFrame>
        <p:nvGraphicFramePr>
          <p:cNvPr id="5122" name="Object 7">
            <a:extLst>
              <a:ext uri="{FF2B5EF4-FFF2-40B4-BE49-F238E27FC236}">
                <a16:creationId xmlns:a16="http://schemas.microsoft.com/office/drawing/2014/main" id="{8CA4964A-4D8F-404C-4BF0-B303C6310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133600"/>
          <a:ext cx="419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28600" progId="Equation.3">
                  <p:embed/>
                </p:oleObj>
              </mc:Choice>
              <mc:Fallback>
                <p:oleObj name="Equation" r:id="rId3" imgW="190440" imgH="228600" progId="Equation.3">
                  <p:embed/>
                  <p:pic>
                    <p:nvPicPr>
                      <p:cNvPr id="5122" name="Object 7">
                        <a:extLst>
                          <a:ext uri="{FF2B5EF4-FFF2-40B4-BE49-F238E27FC236}">
                            <a16:creationId xmlns:a16="http://schemas.microsoft.com/office/drawing/2014/main" id="{8CA4964A-4D8F-404C-4BF0-B303C6310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33600"/>
                        <a:ext cx="4191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8">
            <a:extLst>
              <a:ext uri="{FF2B5EF4-FFF2-40B4-BE49-F238E27FC236}">
                <a16:creationId xmlns:a16="http://schemas.microsoft.com/office/drawing/2014/main" id="{9A1F7254-5704-8145-4374-D8D838BCD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933825"/>
            <a:ext cx="4103687" cy="831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>
                <a:latin typeface="Book Antiqua" panose="02040602050305030304" pitchFamily="18" charset="0"/>
              </a:rPr>
              <a:t>Κυματοσυρμός διάρκειας Τ</a:t>
            </a:r>
          </a:p>
          <a:p>
            <a:pPr eaLnBrk="1" hangingPunct="1"/>
            <a:r>
              <a:rPr lang="el-GR" altLang="el-GR" sz="2400">
                <a:latin typeface="Book Antiqua" panose="02040602050305030304" pitchFamily="18" charset="0"/>
              </a:rPr>
              <a:t>συχνότητας</a:t>
            </a:r>
          </a:p>
        </p:txBody>
      </p:sp>
      <p:graphicFrame>
        <p:nvGraphicFramePr>
          <p:cNvPr id="5123" name="Object 9">
            <a:extLst>
              <a:ext uri="{FF2B5EF4-FFF2-40B4-BE49-F238E27FC236}">
                <a16:creationId xmlns:a16="http://schemas.microsoft.com/office/drawing/2014/main" id="{A97D442B-F109-8B9E-9F1E-287D74B9E3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475" y="4292600"/>
          <a:ext cx="419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28600" progId="Equation.3">
                  <p:embed/>
                </p:oleObj>
              </mc:Choice>
              <mc:Fallback>
                <p:oleObj name="Equation" r:id="rId5" imgW="190440" imgH="228600" progId="Equation.3">
                  <p:embed/>
                  <p:pic>
                    <p:nvPicPr>
                      <p:cNvPr id="5123" name="Object 9">
                        <a:extLst>
                          <a:ext uri="{FF2B5EF4-FFF2-40B4-BE49-F238E27FC236}">
                            <a16:creationId xmlns:a16="http://schemas.microsoft.com/office/drawing/2014/main" id="{A97D442B-F109-8B9E-9F1E-287D74B9E3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4292600"/>
                        <a:ext cx="4191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0">
            <a:extLst>
              <a:ext uri="{FF2B5EF4-FFF2-40B4-BE49-F238E27FC236}">
                <a16:creationId xmlns:a16="http://schemas.microsoft.com/office/drawing/2014/main" id="{E2851048-37AE-ED24-0C51-2CFF046B1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60928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32" name="Rectangle 11">
            <a:extLst>
              <a:ext uri="{FF2B5EF4-FFF2-40B4-BE49-F238E27FC236}">
                <a16:creationId xmlns:a16="http://schemas.microsoft.com/office/drawing/2014/main" id="{5BC6ABF8-724D-782E-767C-8B0FFE8BA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6092826"/>
            <a:ext cx="3240087" cy="5318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latin typeface="Book Antiqua" panose="02040602050305030304" pitchFamily="18" charset="0"/>
              </a:rPr>
              <a:t>Μοναδικός παλμός διάρκειας τ</a:t>
            </a:r>
          </a:p>
        </p:txBody>
      </p:sp>
      <p:sp>
        <p:nvSpPr>
          <p:cNvPr id="5133" name="Text Box 12">
            <a:extLst>
              <a:ext uri="{FF2B5EF4-FFF2-40B4-BE49-F238E27FC236}">
                <a16:creationId xmlns:a16="http://schemas.microsoft.com/office/drawing/2014/main" id="{6701EAC3-380B-8D94-3CB4-CDD15D85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620714"/>
            <a:ext cx="776288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>
                <a:latin typeface="Book Antiqua" panose="02040602050305030304" pitchFamily="18" charset="0"/>
              </a:rPr>
              <a:t>F(</a:t>
            </a:r>
            <a:r>
              <a:rPr lang="el-GR" altLang="el-GR" sz="2400">
                <a:latin typeface="Book Antiqua" panose="02040602050305030304" pitchFamily="18" charset="0"/>
              </a:rPr>
              <a:t>ω)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C330942B-0A41-F712-DC52-B5A158CE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636839"/>
            <a:ext cx="776288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>
                <a:latin typeface="Book Antiqua" panose="02040602050305030304" pitchFamily="18" charset="0"/>
              </a:rPr>
              <a:t>F(</a:t>
            </a:r>
            <a:r>
              <a:rPr lang="el-GR" altLang="el-GR" sz="2400">
                <a:latin typeface="Book Antiqua" panose="02040602050305030304" pitchFamily="18" charset="0"/>
              </a:rPr>
              <a:t>ω)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B8EE8FFC-485F-8389-24B3-7FA6E38D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4724401"/>
            <a:ext cx="776287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>
                <a:latin typeface="Book Antiqua" panose="02040602050305030304" pitchFamily="18" charset="0"/>
              </a:rPr>
              <a:t>F(</a:t>
            </a:r>
            <a:r>
              <a:rPr lang="el-GR" altLang="el-GR" sz="2400">
                <a:latin typeface="Book Antiqua" panose="02040602050305030304" pitchFamily="18" charset="0"/>
              </a:rPr>
              <a:t>ω)</a:t>
            </a:r>
          </a:p>
        </p:txBody>
      </p:sp>
      <p:graphicFrame>
        <p:nvGraphicFramePr>
          <p:cNvPr id="5124" name="Object 17">
            <a:extLst>
              <a:ext uri="{FF2B5EF4-FFF2-40B4-BE49-F238E27FC236}">
                <a16:creationId xmlns:a16="http://schemas.microsoft.com/office/drawing/2014/main" id="{6DE07812-CE3E-34F0-6FDF-3A04303360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3925" y="3284539"/>
          <a:ext cx="674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393480" progId="Equation.3">
                  <p:embed/>
                </p:oleObj>
              </mc:Choice>
              <mc:Fallback>
                <p:oleObj name="Equation" r:id="rId7" imgW="368280" imgH="393480" progId="Equation.3">
                  <p:embed/>
                  <p:pic>
                    <p:nvPicPr>
                      <p:cNvPr id="5124" name="Object 17">
                        <a:extLst>
                          <a:ext uri="{FF2B5EF4-FFF2-40B4-BE49-F238E27FC236}">
                            <a16:creationId xmlns:a16="http://schemas.microsoft.com/office/drawing/2014/main" id="{6DE07812-CE3E-34F0-6FDF-3A0430336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5" y="3284539"/>
                        <a:ext cx="674688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AutoShape 18">
            <a:extLst>
              <a:ext uri="{FF2B5EF4-FFF2-40B4-BE49-F238E27FC236}">
                <a16:creationId xmlns:a16="http://schemas.microsoft.com/office/drawing/2014/main" id="{38F12356-9FC0-0B56-DE47-3C092BA2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644901"/>
            <a:ext cx="431800" cy="142875"/>
          </a:xfrm>
          <a:prstGeom prst="leftRightArrow">
            <a:avLst>
              <a:gd name="adj1" fmla="val 50000"/>
              <a:gd name="adj2" fmla="val 604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5125" name="Object 19">
            <a:extLst>
              <a:ext uri="{FF2B5EF4-FFF2-40B4-BE49-F238E27FC236}">
                <a16:creationId xmlns:a16="http://schemas.microsoft.com/office/drawing/2014/main" id="{95403F81-F41E-97AE-5AE2-09EE1346EF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2489" y="5229225"/>
          <a:ext cx="809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393480" progId="Equation.3">
                  <p:embed/>
                </p:oleObj>
              </mc:Choice>
              <mc:Fallback>
                <p:oleObj name="Equation" r:id="rId9" imgW="368280" imgH="393480" progId="Equation.3">
                  <p:embed/>
                  <p:pic>
                    <p:nvPicPr>
                      <p:cNvPr id="5125" name="Object 19">
                        <a:extLst>
                          <a:ext uri="{FF2B5EF4-FFF2-40B4-BE49-F238E27FC236}">
                            <a16:creationId xmlns:a16="http://schemas.microsoft.com/office/drawing/2014/main" id="{95403F81-F41E-97AE-5AE2-09EE1346EF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9" y="5229225"/>
                        <a:ext cx="8096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20">
            <a:extLst>
              <a:ext uri="{FF2B5EF4-FFF2-40B4-BE49-F238E27FC236}">
                <a16:creationId xmlns:a16="http://schemas.microsoft.com/office/drawing/2014/main" id="{AEBFAB39-D82B-7C34-BB70-99A415BF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5445126"/>
            <a:ext cx="3603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38" name="AutoShape 21">
            <a:extLst>
              <a:ext uri="{FF2B5EF4-FFF2-40B4-BE49-F238E27FC236}">
                <a16:creationId xmlns:a16="http://schemas.microsoft.com/office/drawing/2014/main" id="{D572B980-BB88-4949-CAB3-50CFA188A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5661026"/>
            <a:ext cx="1079500" cy="144463"/>
          </a:xfrm>
          <a:prstGeom prst="leftRightArrow">
            <a:avLst>
              <a:gd name="adj1" fmla="val 50000"/>
              <a:gd name="adj2" fmla="val 14945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39" name="WordArt 22">
            <a:extLst>
              <a:ext uri="{FF2B5EF4-FFF2-40B4-BE49-F238E27FC236}">
                <a16:creationId xmlns:a16="http://schemas.microsoft.com/office/drawing/2014/main" id="{C695DAA8-A75E-38C9-BD87-B28C788EB9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487269">
            <a:off x="7975601" y="527051"/>
            <a:ext cx="2670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Μετασχηματισμός 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Fourier</a:t>
            </a:r>
            <a:endParaRPr lang="el-G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98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126" name="Object 23">
            <a:extLst>
              <a:ext uri="{FF2B5EF4-FFF2-40B4-BE49-F238E27FC236}">
                <a16:creationId xmlns:a16="http://schemas.microsoft.com/office/drawing/2014/main" id="{A724C843-B9C0-8679-2F4D-19AC090B6A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21801" y="4437064"/>
          <a:ext cx="12350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393480" progId="Equation.DSMT4">
                  <p:embed/>
                </p:oleObj>
              </mc:Choice>
              <mc:Fallback>
                <p:oleObj name="Equation" r:id="rId11" imgW="545760" imgH="393480" progId="Equation.DSMT4">
                  <p:embed/>
                  <p:pic>
                    <p:nvPicPr>
                      <p:cNvPr id="5126" name="Object 23">
                        <a:extLst>
                          <a:ext uri="{FF2B5EF4-FFF2-40B4-BE49-F238E27FC236}">
                            <a16:creationId xmlns:a16="http://schemas.microsoft.com/office/drawing/2014/main" id="{A724C843-B9C0-8679-2F4D-19AC090B6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801" y="4437064"/>
                        <a:ext cx="1235075" cy="890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Text Box 24">
            <a:extLst>
              <a:ext uri="{FF2B5EF4-FFF2-40B4-BE49-F238E27FC236}">
                <a16:creationId xmlns:a16="http://schemas.microsoft.com/office/drawing/2014/main" id="{0235EFE3-3857-3688-BEBF-7654DE235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115889"/>
            <a:ext cx="1941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>
                <a:solidFill>
                  <a:srgbClr val="3333FF"/>
                </a:solidFill>
                <a:latin typeface="Book Antiqua" panose="02040602050305030304" pitchFamily="18" charset="0"/>
              </a:rPr>
              <a:t>ΧΡΟΝΟΣ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C39546-C539-6FF1-5264-3532645F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88" y="102704"/>
            <a:ext cx="1136663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Κάθε αρμονική συνιστώσα μιας συνάρτησης που περιγράφει μια διαταραχή, έχει τη δική της </a:t>
            </a:r>
            <a:r>
              <a:rPr lang="el-GR" sz="2400" dirty="0">
                <a:solidFill>
                  <a:srgbClr val="0070C0"/>
                </a:solidFill>
              </a:rPr>
              <a:t>φασική ταχύτητα</a:t>
            </a:r>
            <a:r>
              <a:rPr lang="el-GR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Η διαταραχή προκύπτει από την επαλληλία όλων των αρμονικών συνιστωσών</a:t>
            </a:r>
            <a:endParaRPr lang="el-GR" sz="2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B0F0"/>
                </a:solidFill>
              </a:rPr>
              <a:t>Αν η φασική ταχύτητα είναι η ίδια για όλες τις συχνότητες</a:t>
            </a:r>
            <a:r>
              <a:rPr lang="el-GR" sz="2400" dirty="0"/>
              <a:t>, τότε όλα τα αρμονικά κύματα διαδίδονται με την ίδια φασική ταχύτητα και </a:t>
            </a:r>
            <a:r>
              <a:rPr lang="el-GR" sz="2400" dirty="0">
                <a:solidFill>
                  <a:srgbClr val="00B0F0"/>
                </a:solidFill>
              </a:rPr>
              <a:t>το «σχήμα» της διαταραχής παραμένει </a:t>
            </a:r>
            <a:r>
              <a:rPr lang="el-GR" sz="2400" dirty="0">
                <a:solidFill>
                  <a:srgbClr val="FF0000"/>
                </a:solidFill>
              </a:rPr>
              <a:t>αναλλοίωτο</a:t>
            </a:r>
            <a:r>
              <a:rPr lang="el-GR" sz="2400" dirty="0"/>
              <a:t> κατά τη διάδοσή του στο μέσο (παραμένει αναλλοίωτη και η πληροφορία που μεταφέρει)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4" descr="group-phase-4">
            <a:extLst>
              <a:ext uri="{FF2B5EF4-FFF2-40B4-BE49-F238E27FC236}">
                <a16:creationId xmlns:a16="http://schemas.microsoft.com/office/drawing/2014/main" id="{7DD02B2A-759F-BEA0-4A54-972A606536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69" y="3200229"/>
            <a:ext cx="5917531" cy="365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0E167A3-B82D-A5F3-8305-2F81671F7C79}"/>
              </a:ext>
            </a:extLst>
          </p:cNvPr>
          <p:cNvSpPr/>
          <p:nvPr/>
        </p:nvSpPr>
        <p:spPr>
          <a:xfrm>
            <a:off x="8881309" y="3753852"/>
            <a:ext cx="3080084" cy="232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Αυτή η διαταραχή προκύπτει από την επαλληλία 100 αρμονικών κυμάτων διαφορετικών συχνοτήτων, που διαδίδονται με την ίδια ταχύτητα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Line 5">
            <a:extLst>
              <a:ext uri="{FF2B5EF4-FFF2-40B4-BE49-F238E27FC236}">
                <a16:creationId xmlns:a16="http://schemas.microsoft.com/office/drawing/2014/main" id="{5F8D68FA-A440-3543-0C4A-0B644648A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33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5A78E373-10DC-F3BE-323B-7A1D9BC26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8213" y="3141663"/>
            <a:ext cx="0" cy="2374900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E2D57A19-8229-C875-2F1B-25BD79661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4" y="5516563"/>
            <a:ext cx="3024187" cy="0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47864CE9-C7C3-6263-E8F5-B1B65678AA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8213" y="3357563"/>
            <a:ext cx="2303462" cy="2159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18887191-95B0-AE0E-5619-6E32023528C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40519" y="3732766"/>
            <a:ext cx="1328854" cy="4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Book Antiqua" panose="02040602050305030304" pitchFamily="18" charset="0"/>
              </a:rPr>
              <a:t>ω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EB86C6D9-CE11-F03E-85C4-9BF6CFF9B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617" y="5505451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 dirty="0">
                <a:latin typeface="Book Antiqua" panose="02040602050305030304" pitchFamily="18" charset="0"/>
              </a:rPr>
              <a:t>k</a:t>
            </a:r>
            <a:endParaRPr lang="el-GR" altLang="el-GR" sz="2400" dirty="0">
              <a:latin typeface="Book Antiqua" panose="02040602050305030304" pitchFamily="18" charset="0"/>
            </a:endParaRPr>
          </a:p>
        </p:txBody>
      </p:sp>
      <p:sp>
        <p:nvSpPr>
          <p:cNvPr id="8205" name="Line 14">
            <a:extLst>
              <a:ext uri="{FF2B5EF4-FFF2-40B4-BE49-F238E27FC236}">
                <a16:creationId xmlns:a16="http://schemas.microsoft.com/office/drawing/2014/main" id="{5DF9095E-C765-2A1B-7C48-8414973A7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4076701"/>
            <a:ext cx="0" cy="1439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6" name="Line 15">
            <a:extLst>
              <a:ext uri="{FF2B5EF4-FFF2-40B4-BE49-F238E27FC236}">
                <a16:creationId xmlns:a16="http://schemas.microsoft.com/office/drawing/2014/main" id="{C28599D0-9660-00C5-3846-B15D58597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5516563"/>
            <a:ext cx="1512888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8196" name="Object 16">
            <a:extLst>
              <a:ext uri="{FF2B5EF4-FFF2-40B4-BE49-F238E27FC236}">
                <a16:creationId xmlns:a16="http://schemas.microsoft.com/office/drawing/2014/main" id="{1C87F504-6DAB-B6CD-F6C0-23247E20A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71673"/>
              </p:ext>
            </p:extLst>
          </p:nvPr>
        </p:nvGraphicFramePr>
        <p:xfrm>
          <a:off x="2927350" y="4941888"/>
          <a:ext cx="3841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41200" progId="Equation.3">
                  <p:embed/>
                </p:oleObj>
              </mc:Choice>
              <mc:Fallback>
                <p:oleObj name="Equation" r:id="rId2" imgW="177480" imgH="241200" progId="Equation.3">
                  <p:embed/>
                  <p:pic>
                    <p:nvPicPr>
                      <p:cNvPr id="8196" name="Object 16">
                        <a:extLst>
                          <a:ext uri="{FF2B5EF4-FFF2-40B4-BE49-F238E27FC236}">
                            <a16:creationId xmlns:a16="http://schemas.microsoft.com/office/drawing/2014/main" id="{1C87F504-6DAB-B6CD-F6C0-23247E20A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4941888"/>
                        <a:ext cx="384175" cy="522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 Box 17">
            <a:extLst>
              <a:ext uri="{FF2B5EF4-FFF2-40B4-BE49-F238E27FC236}">
                <a16:creationId xmlns:a16="http://schemas.microsoft.com/office/drawing/2014/main" id="{24DF84FF-FB9A-66FA-6175-F5F7D2299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15888"/>
            <a:ext cx="4366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…αθλητές ίδιας δυναμικότητας….</a:t>
            </a:r>
          </a:p>
        </p:txBody>
      </p:sp>
      <p:grpSp>
        <p:nvGrpSpPr>
          <p:cNvPr id="8208" name="Group 20">
            <a:extLst>
              <a:ext uri="{FF2B5EF4-FFF2-40B4-BE49-F238E27FC236}">
                <a16:creationId xmlns:a16="http://schemas.microsoft.com/office/drawing/2014/main" id="{F958C422-00A1-43D2-C960-792277A9713A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620714"/>
            <a:ext cx="2519363" cy="1506537"/>
            <a:chOff x="1746" y="73"/>
            <a:chExt cx="2041" cy="1312"/>
          </a:xfrm>
        </p:grpSpPr>
        <p:pic>
          <p:nvPicPr>
            <p:cNvPr id="8229" name="Picture 21" descr="DD7CAT2V9RYCAKQB8BUCA6G04BICA3R9KWTCAQQ9T3GCATCLA3ZCAO7TXV6CAWXCQNVCANBQ00OCAVQFPHHCARBHTRLCAUUB2N0CAFLQFDECALOGZN0CA26WJZSCAABVM8JCAWHQ6RECA415KCGCAJL52ON">
              <a:extLst>
                <a:ext uri="{FF2B5EF4-FFF2-40B4-BE49-F238E27FC236}">
                  <a16:creationId xmlns:a16="http://schemas.microsoft.com/office/drawing/2014/main" id="{E8DAF5F3-6B54-63C8-0A16-9FFAC274F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73"/>
              <a:ext cx="2041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0" name="Oval 22">
              <a:extLst>
                <a:ext uri="{FF2B5EF4-FFF2-40B4-BE49-F238E27FC236}">
                  <a16:creationId xmlns:a16="http://schemas.microsoft.com/office/drawing/2014/main" id="{73580C77-302E-F706-AA3A-BE2D0B901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207"/>
              <a:ext cx="181" cy="168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31" name="Oval 23">
              <a:extLst>
                <a:ext uri="{FF2B5EF4-FFF2-40B4-BE49-F238E27FC236}">
                  <a16:creationId xmlns:a16="http://schemas.microsoft.com/office/drawing/2014/main" id="{AD5FCAF1-762A-23D8-A179-275E4BBE2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117"/>
              <a:ext cx="181" cy="168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32" name="Oval 24">
              <a:extLst>
                <a:ext uri="{FF2B5EF4-FFF2-40B4-BE49-F238E27FC236}">
                  <a16:creationId xmlns:a16="http://schemas.microsoft.com/office/drawing/2014/main" id="{92F1E83C-3D21-8538-5169-98778D4DF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981"/>
              <a:ext cx="181" cy="168"/>
            </a:xfrm>
            <a:prstGeom prst="ellipse">
              <a:avLst/>
            </a:prstGeom>
            <a:solidFill>
              <a:srgbClr val="8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33" name="Oval 25">
              <a:extLst>
                <a:ext uri="{FF2B5EF4-FFF2-40B4-BE49-F238E27FC236}">
                  <a16:creationId xmlns:a16="http://schemas.microsoft.com/office/drawing/2014/main" id="{B0F4EA3B-4E38-10E3-F4F2-0CEEAE227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890"/>
              <a:ext cx="181" cy="16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34" name="Oval 26">
              <a:extLst>
                <a:ext uri="{FF2B5EF4-FFF2-40B4-BE49-F238E27FC236}">
                  <a16:creationId xmlns:a16="http://schemas.microsoft.com/office/drawing/2014/main" id="{60CEAFFA-E9F9-BAD5-1207-AF5773E2F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799"/>
              <a:ext cx="181" cy="16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8209" name="Group 27">
            <a:extLst>
              <a:ext uri="{FF2B5EF4-FFF2-40B4-BE49-F238E27FC236}">
                <a16:creationId xmlns:a16="http://schemas.microsoft.com/office/drawing/2014/main" id="{47D28DA0-0B9F-402F-C39F-821807077D35}"/>
              </a:ext>
            </a:extLst>
          </p:cNvPr>
          <p:cNvGrpSpPr>
            <a:grpSpLocks/>
          </p:cNvGrpSpPr>
          <p:nvPr/>
        </p:nvGrpSpPr>
        <p:grpSpPr bwMode="auto">
          <a:xfrm>
            <a:off x="4872038" y="620714"/>
            <a:ext cx="2519362" cy="1506537"/>
            <a:chOff x="1746" y="73"/>
            <a:chExt cx="2041" cy="1312"/>
          </a:xfrm>
        </p:grpSpPr>
        <p:pic>
          <p:nvPicPr>
            <p:cNvPr id="8223" name="Picture 28" descr="DD7CAT2V9RYCAKQB8BUCA6G04BICA3R9KWTCAQQ9T3GCATCLA3ZCAO7TXV6CAWXCQNVCANBQ00OCAVQFPHHCARBHTRLCAUUB2N0CAFLQFDECALOGZN0CA26WJZSCAABVM8JCAWHQ6RECA415KCGCAJL52ON">
              <a:extLst>
                <a:ext uri="{FF2B5EF4-FFF2-40B4-BE49-F238E27FC236}">
                  <a16:creationId xmlns:a16="http://schemas.microsoft.com/office/drawing/2014/main" id="{4D11DEB4-A6E0-86A7-889C-048484956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73"/>
              <a:ext cx="2041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4" name="Oval 29">
              <a:extLst>
                <a:ext uri="{FF2B5EF4-FFF2-40B4-BE49-F238E27FC236}">
                  <a16:creationId xmlns:a16="http://schemas.microsoft.com/office/drawing/2014/main" id="{66BFE5FA-600C-6006-CB87-1B8870479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207"/>
              <a:ext cx="181" cy="168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25" name="Oval 30">
              <a:extLst>
                <a:ext uri="{FF2B5EF4-FFF2-40B4-BE49-F238E27FC236}">
                  <a16:creationId xmlns:a16="http://schemas.microsoft.com/office/drawing/2014/main" id="{F9C6D602-1134-D727-337E-1DB0CA07E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117"/>
              <a:ext cx="181" cy="168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26" name="Oval 31">
              <a:extLst>
                <a:ext uri="{FF2B5EF4-FFF2-40B4-BE49-F238E27FC236}">
                  <a16:creationId xmlns:a16="http://schemas.microsoft.com/office/drawing/2014/main" id="{004AA4DE-AF29-33B8-CF17-BED372DA5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981"/>
              <a:ext cx="181" cy="168"/>
            </a:xfrm>
            <a:prstGeom prst="ellipse">
              <a:avLst/>
            </a:prstGeom>
            <a:solidFill>
              <a:srgbClr val="8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27" name="Oval 32">
              <a:extLst>
                <a:ext uri="{FF2B5EF4-FFF2-40B4-BE49-F238E27FC236}">
                  <a16:creationId xmlns:a16="http://schemas.microsoft.com/office/drawing/2014/main" id="{5530AF9D-731F-C859-E336-7CCD3582C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890"/>
              <a:ext cx="181" cy="16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28" name="Oval 33">
              <a:extLst>
                <a:ext uri="{FF2B5EF4-FFF2-40B4-BE49-F238E27FC236}">
                  <a16:creationId xmlns:a16="http://schemas.microsoft.com/office/drawing/2014/main" id="{01F3AB25-50D9-6D08-8253-1171E291D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799"/>
              <a:ext cx="181" cy="16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8210" name="Group 34">
            <a:extLst>
              <a:ext uri="{FF2B5EF4-FFF2-40B4-BE49-F238E27FC236}">
                <a16:creationId xmlns:a16="http://schemas.microsoft.com/office/drawing/2014/main" id="{05D36785-2946-F664-2C14-EF14BEA3C57C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620714"/>
            <a:ext cx="2519363" cy="1506537"/>
            <a:chOff x="1746" y="73"/>
            <a:chExt cx="2041" cy="1312"/>
          </a:xfrm>
        </p:grpSpPr>
        <p:pic>
          <p:nvPicPr>
            <p:cNvPr id="8217" name="Picture 35" descr="DD7CAT2V9RYCAKQB8BUCA6G04BICA3R9KWTCAQQ9T3GCATCLA3ZCAO7TXV6CAWXCQNVCANBQ00OCAVQFPHHCARBHTRLCAUUB2N0CAFLQFDECALOGZN0CA26WJZSCAABVM8JCAWHQ6RECA415KCGCAJL52ON">
              <a:extLst>
                <a:ext uri="{FF2B5EF4-FFF2-40B4-BE49-F238E27FC236}">
                  <a16:creationId xmlns:a16="http://schemas.microsoft.com/office/drawing/2014/main" id="{35C34193-4CA2-084E-676C-C726B8637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73"/>
              <a:ext cx="2041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Oval 36">
              <a:extLst>
                <a:ext uri="{FF2B5EF4-FFF2-40B4-BE49-F238E27FC236}">
                  <a16:creationId xmlns:a16="http://schemas.microsoft.com/office/drawing/2014/main" id="{1AC94D21-B079-C4DD-1022-0C5C19499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207"/>
              <a:ext cx="181" cy="168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19" name="Oval 37">
              <a:extLst>
                <a:ext uri="{FF2B5EF4-FFF2-40B4-BE49-F238E27FC236}">
                  <a16:creationId xmlns:a16="http://schemas.microsoft.com/office/drawing/2014/main" id="{B9BCD485-1CEE-2CD9-F0B4-CE76CA87E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117"/>
              <a:ext cx="181" cy="168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20" name="Oval 38">
              <a:extLst>
                <a:ext uri="{FF2B5EF4-FFF2-40B4-BE49-F238E27FC236}">
                  <a16:creationId xmlns:a16="http://schemas.microsoft.com/office/drawing/2014/main" id="{B730BDB1-486B-113F-0CAA-63E6C8F91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981"/>
              <a:ext cx="181" cy="168"/>
            </a:xfrm>
            <a:prstGeom prst="ellipse">
              <a:avLst/>
            </a:prstGeom>
            <a:solidFill>
              <a:srgbClr val="8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21" name="Oval 39">
              <a:extLst>
                <a:ext uri="{FF2B5EF4-FFF2-40B4-BE49-F238E27FC236}">
                  <a16:creationId xmlns:a16="http://schemas.microsoft.com/office/drawing/2014/main" id="{150500B7-0D24-A85C-9696-D77F40F3D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890"/>
              <a:ext cx="181" cy="16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222" name="Oval 40">
              <a:extLst>
                <a:ext uri="{FF2B5EF4-FFF2-40B4-BE49-F238E27FC236}">
                  <a16:creationId xmlns:a16="http://schemas.microsoft.com/office/drawing/2014/main" id="{303DE23A-2B56-9609-9645-23C167FF4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799"/>
              <a:ext cx="181" cy="16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8211" name="AutoShape 41">
            <a:extLst>
              <a:ext uri="{FF2B5EF4-FFF2-40B4-BE49-F238E27FC236}">
                <a16:creationId xmlns:a16="http://schemas.microsoft.com/office/drawing/2014/main" id="{86256508-9BD7-58C0-0280-43F7EEA81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981076"/>
            <a:ext cx="3095625" cy="360363"/>
          </a:xfrm>
          <a:prstGeom prst="rightArrow">
            <a:avLst>
              <a:gd name="adj1" fmla="val 50000"/>
              <a:gd name="adj2" fmla="val 214757"/>
            </a:avLst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212" name="Text Box 42">
            <a:extLst>
              <a:ext uri="{FF2B5EF4-FFF2-40B4-BE49-F238E27FC236}">
                <a16:creationId xmlns:a16="http://schemas.microsoft.com/office/drawing/2014/main" id="{7C77A1FB-EB20-9B70-36F7-680E1458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765175"/>
            <a:ext cx="31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3600">
                <a:solidFill>
                  <a:srgbClr val="CC6600"/>
                </a:solidFill>
              </a:rPr>
              <a:t>t</a:t>
            </a:r>
            <a:endParaRPr lang="el-GR" altLang="el-GR" sz="3600">
              <a:solidFill>
                <a:srgbClr val="CC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5" name="Text Box 45">
                <a:extLst>
                  <a:ext uri="{FF2B5EF4-FFF2-40B4-BE49-F238E27FC236}">
                    <a16:creationId xmlns:a16="http://schemas.microsoft.com/office/drawing/2014/main" id="{433E997A-8718-4B7A-7D08-4249E48E5C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3946" y="3145412"/>
                <a:ext cx="6060282" cy="213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2400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Αυτό συμβαίνει κατά τη διάδοση μίας διαταραχής σε τεντωμένη χορδή. Όλες οι αρμονικές συνιστώσες έχουν την ίδια φασική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l-G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l-G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altLang="el-GR" sz="2400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altLang="el-G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el-GR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altLang="el-GR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altLang="el-GR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</m:rad>
                    <m:groupChr>
                      <m:groupChrPr>
                        <m:chr m:val="⇒"/>
                        <m:pos m:val="top"/>
                        <m:ctrlPr>
                          <a:rPr lang="el-GR" altLang="el-G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endParaRPr lang="en-US" altLang="el-G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l-GR" altLang="el-G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altLang="el-G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l-GR" sz="2400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l-GR" altLang="el-GR" sz="2400" dirty="0">
                  <a:solidFill>
                    <a:srgbClr val="0070C0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8215" name="Text Box 45">
                <a:extLst>
                  <a:ext uri="{FF2B5EF4-FFF2-40B4-BE49-F238E27FC236}">
                    <a16:creationId xmlns:a16="http://schemas.microsoft.com/office/drawing/2014/main" id="{433E997A-8718-4B7A-7D08-4249E48E5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3946" y="3145412"/>
                <a:ext cx="6060282" cy="2139240"/>
              </a:xfrm>
              <a:prstGeom prst="rect">
                <a:avLst/>
              </a:prstGeom>
              <a:blipFill>
                <a:blip r:embed="rId5"/>
                <a:stretch>
                  <a:fillRect l="-1509" t="-2279" b="-8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6" name="Text Box 46">
            <a:extLst>
              <a:ext uri="{FF2B5EF4-FFF2-40B4-BE49-F238E27FC236}">
                <a16:creationId xmlns:a16="http://schemas.microsoft.com/office/drawing/2014/main" id="{D1F7DA5F-D9EC-AE74-9B00-3FF3D5128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264" y="2300583"/>
            <a:ext cx="456458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….η ομάδα δεν παραμορφώνεται…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5312DC8-9D1A-B773-E4A4-8FDA5A28AD42}"/>
              </a:ext>
            </a:extLst>
          </p:cNvPr>
          <p:cNvSpPr/>
          <p:nvPr/>
        </p:nvSpPr>
        <p:spPr>
          <a:xfrm>
            <a:off x="6103946" y="4796632"/>
            <a:ext cx="1259682" cy="480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group-phase-5">
            <a:extLst>
              <a:ext uri="{FF2B5EF4-FFF2-40B4-BE49-F238E27FC236}">
                <a16:creationId xmlns:a16="http://schemas.microsoft.com/office/drawing/2014/main" id="{FAF802E6-0EE8-10EF-1077-BF5A2F9440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708276"/>
            <a:ext cx="6223000" cy="384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92C643A7-ED43-9730-AF1C-A2B16985E914}"/>
              </a:ext>
            </a:extLst>
          </p:cNvPr>
          <p:cNvSpPr txBox="1">
            <a:spLocks/>
          </p:cNvSpPr>
          <p:nvPr/>
        </p:nvSpPr>
        <p:spPr>
          <a:xfrm>
            <a:off x="616819" y="304799"/>
            <a:ext cx="10769868" cy="2091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Αν, όμως, η φασική ταχύτητα ΔΕΝ είναι η ίδια για όλες τις συχνότητες</a:t>
            </a:r>
            <a:r>
              <a:rPr lang="el-GR" sz="2400" dirty="0"/>
              <a:t>, τότε καθώς διαδίδεται το κύμα το «σχήμα» της διαταραχής παραμορφώνεται και στο τέλος χάνεται… (μαζί και η πληροφορία που μεταφέρει)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Αυτό είναι το λεγόμενο </a:t>
            </a:r>
            <a:r>
              <a:rPr lang="el-GR" sz="2400" b="1" dirty="0">
                <a:solidFill>
                  <a:srgbClr val="FF0000"/>
                </a:solidFill>
              </a:rPr>
              <a:t>φαινόμενο της διασποράς ή του </a:t>
            </a:r>
            <a:r>
              <a:rPr lang="el-GR" sz="2400" b="1" dirty="0" err="1">
                <a:solidFill>
                  <a:srgbClr val="FF0000"/>
                </a:solidFill>
              </a:rPr>
              <a:t>διασκεδασμού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l-GR" sz="2400" b="1" dirty="0">
                <a:solidFill>
                  <a:srgbClr val="FF0000"/>
                </a:solidFill>
              </a:rPr>
              <a:t>ω=ω(</a:t>
            </a:r>
            <a:r>
              <a:rPr lang="en-US" sz="2400" b="1" dirty="0">
                <a:solidFill>
                  <a:srgbClr val="FF0000"/>
                </a:solidFill>
              </a:rPr>
              <a:t>k)</a:t>
            </a:r>
            <a:endParaRPr lang="el-GR" sz="24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72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70A4B1-3D0F-4941-8F18-9038C23B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8688"/>
            <a:ext cx="10781211" cy="1325563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Ταχύτητα του </a:t>
            </a:r>
            <a:r>
              <a:rPr lang="el-GR" sz="2800" b="1" dirty="0" err="1">
                <a:solidFill>
                  <a:srgbClr val="0070C0"/>
                </a:solidFill>
              </a:rPr>
              <a:t>οδεύοντος</a:t>
            </a:r>
            <a:r>
              <a:rPr lang="el-GR" sz="2800" b="1" dirty="0">
                <a:solidFill>
                  <a:srgbClr val="0070C0"/>
                </a:solidFill>
              </a:rPr>
              <a:t> </a:t>
            </a:r>
            <a:r>
              <a:rPr lang="el-G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αρμονικού κύματος </a:t>
            </a:r>
            <a:r>
              <a:rPr lang="el-GR" sz="2800" b="1" dirty="0">
                <a:solidFill>
                  <a:srgbClr val="0070C0"/>
                </a:solidFill>
              </a:rPr>
              <a:t>= Ταχύτητα φάσης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7E9E101-59A6-45B5-834A-44C92F40F2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966918"/>
                <a:ext cx="11804982" cy="56515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200" dirty="0">
                    <a:solidFill>
                      <a:srgbClr val="002060"/>
                    </a:solidFill>
                  </a:rPr>
                  <a:t>Είδαμε ότι καθώς </a:t>
                </a:r>
                <a:r>
                  <a:rPr lang="el-GR" sz="2200" dirty="0">
                    <a:solidFill>
                      <a:srgbClr val="00B0F0"/>
                    </a:solidFill>
                  </a:rPr>
                  <a:t>διαδίδεται</a:t>
                </a:r>
                <a:r>
                  <a:rPr lang="el-GR" sz="2200" dirty="0">
                    <a:solidFill>
                      <a:srgbClr val="002060"/>
                    </a:solidFill>
                  </a:rPr>
                  <a:t> ένα μονοδιάστατο αρμονικό κύμα που περιγράφεται από τη σχέση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𝐴𝑠𝑖𝑛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l-GR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𝜊</m:t>
                            </m:r>
                          </m:sub>
                        </m:sSub>
                      </m:e>
                    </m:d>
                    <m:r>
                      <a:rPr lang="el-GR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2200" dirty="0">
                    <a:solidFill>
                      <a:srgbClr val="002060"/>
                    </a:solidFill>
                  </a:rPr>
                  <a:t> τα διάφορα (υλικά) σημεία στο μέσο διάδοσης (εδώ στη τεντωμένη χορδή) έχουν γενικά διαφορετική φάση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l-GR" sz="2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𝜊</m:t>
                        </m:r>
                      </m:sub>
                    </m:sSub>
                    <m:r>
                      <a:rPr lang="el-GR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sz="2200" dirty="0">
                    <a:solidFill>
                      <a:srgbClr val="002060"/>
                    </a:solidFill>
                  </a:rPr>
                  <a:t>που εξαρτάται από τη θέση του υλικού σημείου και το χρόνο.</a:t>
                </a:r>
                <a:r>
                  <a:rPr lang="en-US" sz="2200" dirty="0">
                    <a:solidFill>
                      <a:srgbClr val="002060"/>
                    </a:solidFill>
                  </a:rPr>
                  <a:t> </a:t>
                </a:r>
                <a:endParaRPr lang="el-GR" sz="22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2060"/>
                    </a:solidFill>
                  </a:rPr>
                  <a:t>A</a:t>
                </a:r>
                <a:r>
                  <a:rPr lang="el-GR" sz="2200" dirty="0">
                    <a:solidFill>
                      <a:srgbClr val="002060"/>
                    </a:solidFill>
                  </a:rPr>
                  <a:t>ς θεωρήσουμε ότι το κύμα </a:t>
                </a:r>
                <a:r>
                  <a:rPr lang="en-US" sz="2200" dirty="0">
                    <a:solidFill>
                      <a:srgbClr val="002060"/>
                    </a:solidFill>
                  </a:rPr>
                  <a:t>(</a:t>
                </a:r>
                <a:r>
                  <a:rPr lang="el-GR" sz="2200" dirty="0">
                    <a:solidFill>
                      <a:srgbClr val="002060"/>
                    </a:solidFill>
                  </a:rPr>
                  <a:t>πράσινη γραμμή</a:t>
                </a:r>
                <a:r>
                  <a:rPr lang="en-US" sz="2200" dirty="0">
                    <a:solidFill>
                      <a:srgbClr val="002060"/>
                    </a:solidFill>
                  </a:rPr>
                  <a:t>: </a:t>
                </a:r>
                <a:r>
                  <a:rPr lang="el-GR" sz="2200" dirty="0">
                    <a:solidFill>
                      <a:srgbClr val="002060"/>
                    </a:solidFill>
                  </a:rPr>
                  <a:t>το στιγμιότυπο του κύματος τη χρονική στιγμή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)</a:t>
                </a:r>
                <a:r>
                  <a:rPr lang="el-GR" sz="2200" dirty="0">
                    <a:solidFill>
                      <a:srgbClr val="002060"/>
                    </a:solidFill>
                  </a:rPr>
                  <a:t> διαδίδεται στο μέσο (στη χορδή)  για χρόνο Δ</a:t>
                </a:r>
                <a:r>
                  <a:rPr lang="en-US" sz="2200" dirty="0">
                    <a:solidFill>
                      <a:srgbClr val="002060"/>
                    </a:solidFill>
                  </a:rPr>
                  <a:t>t </a:t>
                </a:r>
                <a:r>
                  <a:rPr lang="el-GR" sz="2200" dirty="0">
                    <a:solidFill>
                      <a:srgbClr val="002060"/>
                    </a:solidFill>
                  </a:rPr>
                  <a:t>(πορτοκαλιά γραμμή</a:t>
                </a:r>
                <a:r>
                  <a:rPr lang="en-US" sz="2200" dirty="0">
                    <a:solidFill>
                      <a:srgbClr val="002060"/>
                    </a:solidFill>
                  </a:rPr>
                  <a:t>: </a:t>
                </a:r>
                <a:r>
                  <a:rPr lang="el-GR" sz="2200" dirty="0">
                    <a:solidFill>
                      <a:srgbClr val="002060"/>
                    </a:solidFill>
                  </a:rPr>
                  <a:t>το στιγμιότυπο του κύματος τη χρονική στιγμή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20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2200" dirty="0">
                    <a:solidFill>
                      <a:srgbClr val="002060"/>
                    </a:solidFill>
                  </a:rPr>
                  <a:t>). Ας θεωρήσουμε την κορυφή Α στη πράσινη καμπύλη. Το πλησιέστερο σημείο με την ίδια ακριβώς φάση</a:t>
                </a:r>
                <a:r>
                  <a:rPr lang="en-US" sz="2200" dirty="0">
                    <a:solidFill>
                      <a:srgbClr val="002060"/>
                    </a:solidFill>
                  </a:rPr>
                  <a:t>, </a:t>
                </a:r>
                <a:r>
                  <a:rPr lang="el-GR" sz="2200" dirty="0">
                    <a:solidFill>
                      <a:srgbClr val="002060"/>
                    </a:solidFill>
                  </a:rPr>
                  <a:t>δηλ.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22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dirty="0">
                    <a:solidFill>
                      <a:srgbClr val="002060"/>
                    </a:solidFill>
                  </a:rPr>
                  <a:t>, στην πορτοκαλιά γραμμή (δηλ. το στιγμιότυπο τη χρονική στιγμή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2200" dirty="0">
                    <a:solidFill>
                      <a:srgbClr val="002060"/>
                    </a:solidFill>
                  </a:rPr>
                  <a:t>) απέχει κατά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200" dirty="0">
                    <a:solidFill>
                      <a:srgbClr val="002060"/>
                    </a:solidFill>
                  </a:rPr>
                  <a:t> από το Α</a:t>
                </a:r>
                <a:r>
                  <a:rPr lang="en-US" sz="2200" dirty="0">
                    <a:solidFill>
                      <a:srgbClr val="002060"/>
                    </a:solidFill>
                  </a:rPr>
                  <a:t>. </a:t>
                </a:r>
                <a:endParaRPr lang="el-GR" sz="22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l-GR" sz="22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l-G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l-G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l-G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l-G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l-G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l-G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l-G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7E9E101-59A6-45B5-834A-44C92F40F2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966918"/>
                <a:ext cx="11804982" cy="5651595"/>
              </a:xfrm>
              <a:blipFill>
                <a:blip r:embed="rId2"/>
                <a:stretch>
                  <a:fillRect l="-671" t="-1402" r="-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BAB3EE90-BE42-4664-AEF9-C3196B30A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1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58066" r="30638" b="10762"/>
          <a:stretch/>
        </p:blipFill>
        <p:spPr>
          <a:xfrm>
            <a:off x="7194153" y="3792715"/>
            <a:ext cx="4885508" cy="2524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>
                <a:extLst>
                  <a:ext uri="{FF2B5EF4-FFF2-40B4-BE49-F238E27FC236}">
                    <a16:creationId xmlns:a16="http://schemas.microsoft.com/office/drawing/2014/main" id="{39A89C0D-E6FD-4AD1-B98C-719B5AE121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18" y="4015259"/>
                <a:ext cx="6902057" cy="2524518"/>
              </a:xfrm>
              <a:prstGeom prst="rect">
                <a:avLst/>
              </a:prstGeom>
              <a:solidFill>
                <a:srgbClr val="FFC000">
                  <a:alpha val="40000"/>
                </a:srgbClr>
              </a:solidFill>
              <a:effectLst>
                <a:softEdge rad="0"/>
              </a:effectLst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Δφ</m:t>
                    </m:r>
                    <m:r>
                      <a:rPr lang="el-GR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  <m:groupChr>
                      <m:groupChrPr>
                        <m:chr m:val="⇒"/>
                        <m:pos m:val="top"/>
                        <m:ctrlPr>
                          <a:rPr lang="el-G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  <m:groupChr>
                      <m:groupChrPr>
                        <m:chr m:val="⇒"/>
                        <m:pos m:val="top"/>
                        <m:ctrlPr>
                          <a:rPr lang="el-G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  <m:groupChr>
                      <m:groupChrPr>
                        <m:chr m:val="⇒"/>
                        <m:pos m:val="top"/>
                        <m:ctrlPr>
                          <a:rPr lang="el-G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1"/>
                          </m:rPr>
                          <a:rPr lang="el-GR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brk m:alnAt="1"/>
                          </m:r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e>
                    </m:groupCh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  <m:groupChr>
                      <m:groupChrPr>
                        <m:chr m:val="⇒"/>
                        <m:pos m:val="top"/>
                        <m:ctrlPr>
                          <a:rPr lang="el-G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l-G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𝜐</m:t>
                    </m:r>
                    <m:r>
                      <a:rPr lang="el-G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l-G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l-GR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Τ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l-GR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den>
                    </m:f>
                    <m:r>
                      <a:rPr lang="el-G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srgbClr val="002060"/>
                    </a:solidFill>
                  </a:rPr>
                  <a:t> 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l-GR" sz="2400" dirty="0">
                    <a:solidFill>
                      <a:srgbClr val="FF0000"/>
                    </a:solidFill>
                  </a:rPr>
                  <a:t>Φασική ταχύτητα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l-GR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l-GR" sz="2400" dirty="0">
                    <a:solidFill>
                      <a:schemeClr val="accent6">
                        <a:lumMod val="75000"/>
                      </a:schemeClr>
                    </a:solidFill>
                  </a:rPr>
                  <a:t>Είναι στην ουσία η ταχύτητα με την οποία διαδίδεται ένα «μονοχρωματικό» κύμα (δηλ. μία συχνότητα, ένα μήκος κύματος)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l-GR" sz="2400" dirty="0">
                    <a:solidFill>
                      <a:schemeClr val="accent6">
                        <a:lumMod val="75000"/>
                      </a:schemeClr>
                    </a:solidFill>
                  </a:rPr>
                  <a:t>στο μέσο. </a:t>
                </a:r>
              </a:p>
              <a:p>
                <a:pPr marL="0" indent="0">
                  <a:buNone/>
                </a:pPr>
                <a:endParaRPr lang="el-G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2">
                <a:extLst>
                  <a:ext uri="{FF2B5EF4-FFF2-40B4-BE49-F238E27FC236}">
                    <a16:creationId xmlns:a16="http://schemas.microsoft.com/office/drawing/2014/main" id="{39A89C0D-E6FD-4AD1-B98C-719B5AE12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" y="4015259"/>
                <a:ext cx="6902057" cy="2524518"/>
              </a:xfrm>
              <a:prstGeom prst="rect">
                <a:avLst/>
              </a:prstGeom>
              <a:blipFill>
                <a:blip r:embed="rId5"/>
                <a:stretch>
                  <a:fillRect l="-1148" t="-8213" b="-1932"/>
                </a:stretch>
              </a:blipFill>
              <a:effectLst>
                <a:softEdge rad="0"/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Έκρηξη: 14 ακτίνες 6">
            <a:extLst>
              <a:ext uri="{FF2B5EF4-FFF2-40B4-BE49-F238E27FC236}">
                <a16:creationId xmlns:a16="http://schemas.microsoft.com/office/drawing/2014/main" id="{2CBEB565-12BE-A785-4ACD-140EF75C3E80}"/>
              </a:ext>
            </a:extLst>
          </p:cNvPr>
          <p:cNvSpPr/>
          <p:nvPr/>
        </p:nvSpPr>
        <p:spPr>
          <a:xfrm>
            <a:off x="9056914" y="103162"/>
            <a:ext cx="3139955" cy="994118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υπενθύμιση</a:t>
            </a:r>
          </a:p>
        </p:txBody>
      </p:sp>
    </p:spTree>
    <p:extLst>
      <p:ext uri="{BB962C8B-B14F-4D97-AF65-F5344CB8AC3E}">
        <p14:creationId xmlns:p14="http://schemas.microsoft.com/office/powerpoint/2010/main" val="294051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3">
            <a:extLst>
              <a:ext uri="{FF2B5EF4-FFF2-40B4-BE49-F238E27FC236}">
                <a16:creationId xmlns:a16="http://schemas.microsoft.com/office/drawing/2014/main" id="{24B2212F-E2E3-E1FC-6881-7232F003C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276475"/>
            <a:ext cx="768498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l-GR" alt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ας φανταστούμε μία ομάδα αθλητών πολύ διαφορετικών </a:t>
            </a:r>
          </a:p>
          <a:p>
            <a:pPr eaLnBrk="1" hangingPunct="1"/>
            <a:r>
              <a:rPr lang="el-GR" alt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επιδόσεων… </a:t>
            </a:r>
          </a:p>
          <a:p>
            <a:pPr eaLnBrk="1" hangingPunct="1"/>
            <a:r>
              <a:rPr lang="el-GR" alt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την εκκίνηση αποτελούν μία ομάδα.</a:t>
            </a:r>
          </a:p>
        </p:txBody>
      </p:sp>
      <p:sp>
        <p:nvSpPr>
          <p:cNvPr id="9222" name="Line 8">
            <a:extLst>
              <a:ext uri="{FF2B5EF4-FFF2-40B4-BE49-F238E27FC236}">
                <a16:creationId xmlns:a16="http://schemas.microsoft.com/office/drawing/2014/main" id="{4AAAB340-B8D0-B442-014E-CF1869C9C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4652963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3" name="Rectangle 9">
            <a:extLst>
              <a:ext uri="{FF2B5EF4-FFF2-40B4-BE49-F238E27FC236}">
                <a16:creationId xmlns:a16="http://schemas.microsoft.com/office/drawing/2014/main" id="{EBDE2396-8277-305B-1CF9-EF4A765BB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4005263"/>
            <a:ext cx="144462" cy="6477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24" name="Rectangle 12">
            <a:extLst>
              <a:ext uri="{FF2B5EF4-FFF2-40B4-BE49-F238E27FC236}">
                <a16:creationId xmlns:a16="http://schemas.microsoft.com/office/drawing/2014/main" id="{28BDEDD1-1949-24F9-26EF-539B33AEA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005263"/>
            <a:ext cx="144463" cy="6477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25" name="Rectangle 13">
            <a:extLst>
              <a:ext uri="{FF2B5EF4-FFF2-40B4-BE49-F238E27FC236}">
                <a16:creationId xmlns:a16="http://schemas.microsoft.com/office/drawing/2014/main" id="{0857C272-B9DE-31F8-6D50-07E6F95B5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4005263"/>
            <a:ext cx="144463" cy="647700"/>
          </a:xfrm>
          <a:prstGeom prst="rect">
            <a:avLst/>
          </a:prstGeom>
          <a:solidFill>
            <a:srgbClr val="80008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26" name="Rectangle 14">
            <a:extLst>
              <a:ext uri="{FF2B5EF4-FFF2-40B4-BE49-F238E27FC236}">
                <a16:creationId xmlns:a16="http://schemas.microsoft.com/office/drawing/2014/main" id="{9A778575-D0C9-C1A2-160D-4C594D4D1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4005263"/>
            <a:ext cx="144463" cy="6477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27" name="Rectangle 15">
            <a:extLst>
              <a:ext uri="{FF2B5EF4-FFF2-40B4-BE49-F238E27FC236}">
                <a16:creationId xmlns:a16="http://schemas.microsoft.com/office/drawing/2014/main" id="{B342EC8C-964C-EE71-9D8E-07727E768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4005263"/>
            <a:ext cx="144462" cy="6477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28" name="Line 16">
            <a:extLst>
              <a:ext uri="{FF2B5EF4-FFF2-40B4-BE49-F238E27FC236}">
                <a16:creationId xmlns:a16="http://schemas.microsoft.com/office/drawing/2014/main" id="{23799CC4-9856-D379-F3E7-1D1A4560D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389" y="5876925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9229" name="Rectangle 17">
            <a:extLst>
              <a:ext uri="{FF2B5EF4-FFF2-40B4-BE49-F238E27FC236}">
                <a16:creationId xmlns:a16="http://schemas.microsoft.com/office/drawing/2014/main" id="{6EDF1114-4F03-1166-AF3B-C92B6C828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151" y="5229225"/>
            <a:ext cx="144463" cy="6477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30" name="Rectangle 18">
            <a:extLst>
              <a:ext uri="{FF2B5EF4-FFF2-40B4-BE49-F238E27FC236}">
                <a16:creationId xmlns:a16="http://schemas.microsoft.com/office/drawing/2014/main" id="{69F695C8-9D5B-1DA7-ECB4-4221DFD8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5229225"/>
            <a:ext cx="144463" cy="647700"/>
          </a:xfrm>
          <a:prstGeom prst="rect">
            <a:avLst/>
          </a:prstGeom>
          <a:solidFill>
            <a:srgbClr val="80008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31" name="Rectangle 19">
            <a:extLst>
              <a:ext uri="{FF2B5EF4-FFF2-40B4-BE49-F238E27FC236}">
                <a16:creationId xmlns:a16="http://schemas.microsoft.com/office/drawing/2014/main" id="{632CE55E-743B-6955-50C2-E002A26EF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5229225"/>
            <a:ext cx="144463" cy="6477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32" name="Rectangle 20">
            <a:extLst>
              <a:ext uri="{FF2B5EF4-FFF2-40B4-BE49-F238E27FC236}">
                <a16:creationId xmlns:a16="http://schemas.microsoft.com/office/drawing/2014/main" id="{97F5B519-A550-9FE8-759C-9D5A7F8A7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5229225"/>
            <a:ext cx="144463" cy="6477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33" name="Rectangle 21">
            <a:extLst>
              <a:ext uri="{FF2B5EF4-FFF2-40B4-BE49-F238E27FC236}">
                <a16:creationId xmlns:a16="http://schemas.microsoft.com/office/drawing/2014/main" id="{8D541E7A-7AF6-0D8F-C008-EF21DD0B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5229225"/>
            <a:ext cx="144462" cy="6477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9234" name="Group 30">
            <a:extLst>
              <a:ext uri="{FF2B5EF4-FFF2-40B4-BE49-F238E27FC236}">
                <a16:creationId xmlns:a16="http://schemas.microsoft.com/office/drawing/2014/main" id="{754D397B-0D91-A7A0-E8F7-E90BC12B0FAC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115888"/>
            <a:ext cx="3240088" cy="2082800"/>
            <a:chOff x="1746" y="73"/>
            <a:chExt cx="2041" cy="1312"/>
          </a:xfrm>
        </p:grpSpPr>
        <p:pic>
          <p:nvPicPr>
            <p:cNvPr id="9238" name="Picture 2" descr="DD7CAT2V9RYCAKQB8BUCA6G04BICA3R9KWTCAQQ9T3GCATCLA3ZCAO7TXV6CAWXCQNVCANBQ00OCAVQFPHHCARBHTRLCAUUB2N0CAFLQFDECALOGZN0CA26WJZSCAABVM8JCAWHQ6RECA415KCGCAJL52ON">
              <a:extLst>
                <a:ext uri="{FF2B5EF4-FFF2-40B4-BE49-F238E27FC236}">
                  <a16:creationId xmlns:a16="http://schemas.microsoft.com/office/drawing/2014/main" id="{F7D3C3CE-0771-507C-08E8-C80840E4B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73"/>
              <a:ext cx="2041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9" name="Oval 22">
              <a:extLst>
                <a:ext uri="{FF2B5EF4-FFF2-40B4-BE49-F238E27FC236}">
                  <a16:creationId xmlns:a16="http://schemas.microsoft.com/office/drawing/2014/main" id="{CE837F0D-4DBC-A716-BE50-E3E49FCD3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207"/>
              <a:ext cx="181" cy="168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40" name="Oval 23">
              <a:extLst>
                <a:ext uri="{FF2B5EF4-FFF2-40B4-BE49-F238E27FC236}">
                  <a16:creationId xmlns:a16="http://schemas.microsoft.com/office/drawing/2014/main" id="{8B5EAE00-E2E4-61B5-E7A8-B0C075E4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117"/>
              <a:ext cx="181" cy="168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41" name="Oval 24">
              <a:extLst>
                <a:ext uri="{FF2B5EF4-FFF2-40B4-BE49-F238E27FC236}">
                  <a16:creationId xmlns:a16="http://schemas.microsoft.com/office/drawing/2014/main" id="{61DFC278-DA43-0D32-AFC3-0A03E54C4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981"/>
              <a:ext cx="181" cy="168"/>
            </a:xfrm>
            <a:prstGeom prst="ellipse">
              <a:avLst/>
            </a:prstGeom>
            <a:solidFill>
              <a:srgbClr val="8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42" name="Oval 25">
              <a:extLst>
                <a:ext uri="{FF2B5EF4-FFF2-40B4-BE49-F238E27FC236}">
                  <a16:creationId xmlns:a16="http://schemas.microsoft.com/office/drawing/2014/main" id="{127D8498-7F3C-D9DE-3512-B3BD2B55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890"/>
              <a:ext cx="181" cy="16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43" name="Oval 26">
              <a:extLst>
                <a:ext uri="{FF2B5EF4-FFF2-40B4-BE49-F238E27FC236}">
                  <a16:creationId xmlns:a16="http://schemas.microsoft.com/office/drawing/2014/main" id="{5DD1C054-F86B-C4A7-7B35-FC1E43A8F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799"/>
              <a:ext cx="181" cy="16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9235" name="Text Box 27">
            <a:extLst>
              <a:ext uri="{FF2B5EF4-FFF2-40B4-BE49-F238E27FC236}">
                <a16:creationId xmlns:a16="http://schemas.microsoft.com/office/drawing/2014/main" id="{14CD253D-B5C0-BB9A-1739-6BF1DF604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644" y="6222999"/>
            <a:ext cx="635488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….με τη πάροδο του χρόνου η ομάδα διαλύεται…</a:t>
            </a:r>
          </a:p>
        </p:txBody>
      </p:sp>
      <p:sp>
        <p:nvSpPr>
          <p:cNvPr id="9236" name="Line 28">
            <a:extLst>
              <a:ext uri="{FF2B5EF4-FFF2-40B4-BE49-F238E27FC236}">
                <a16:creationId xmlns:a16="http://schemas.microsoft.com/office/drawing/2014/main" id="{A11F0415-6B1C-7500-3F51-D526E2BB0F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573464"/>
            <a:ext cx="9144000" cy="714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37" name="Text Box 31">
            <a:extLst>
              <a:ext uri="{FF2B5EF4-FFF2-40B4-BE49-F238E27FC236}">
                <a16:creationId xmlns:a16="http://schemas.microsoft.com/office/drawing/2014/main" id="{1D5ED639-C8A9-BC5D-256D-29BD6CB8C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1" y="754064"/>
            <a:ext cx="766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3200">
                <a:latin typeface="Book Antiqua" panose="02040602050305030304" pitchFamily="18" charset="0"/>
              </a:rPr>
              <a:t>t=0</a:t>
            </a:r>
            <a:endParaRPr lang="el-GR" altLang="el-GR" sz="3200">
              <a:latin typeface="Book Antiqua" panose="02040602050305030304" pitchFamily="18" charset="0"/>
            </a:endParaRPr>
          </a:p>
        </p:txBody>
      </p:sp>
      <p:graphicFrame>
        <p:nvGraphicFramePr>
          <p:cNvPr id="9218" name="Object 32">
            <a:extLst>
              <a:ext uri="{FF2B5EF4-FFF2-40B4-BE49-F238E27FC236}">
                <a16:creationId xmlns:a16="http://schemas.microsoft.com/office/drawing/2014/main" id="{AAEE0E40-FE9F-E375-E37F-26B8A6E94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46617"/>
              </p:ext>
            </p:extLst>
          </p:nvPr>
        </p:nvGraphicFramePr>
        <p:xfrm>
          <a:off x="5087939" y="3789363"/>
          <a:ext cx="4667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215640" progId="Equation.3">
                  <p:embed/>
                </p:oleObj>
              </mc:Choice>
              <mc:Fallback>
                <p:oleObj name="Equation" r:id="rId3" imgW="126720" imgH="215640" progId="Equation.3">
                  <p:embed/>
                  <p:pic>
                    <p:nvPicPr>
                      <p:cNvPr id="9218" name="Object 32">
                        <a:extLst>
                          <a:ext uri="{FF2B5EF4-FFF2-40B4-BE49-F238E27FC236}">
                            <a16:creationId xmlns:a16="http://schemas.microsoft.com/office/drawing/2014/main" id="{AAEE0E40-FE9F-E375-E37F-26B8A6E94D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9" y="3789363"/>
                        <a:ext cx="466725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3">
            <a:extLst>
              <a:ext uri="{FF2B5EF4-FFF2-40B4-BE49-F238E27FC236}">
                <a16:creationId xmlns:a16="http://schemas.microsoft.com/office/drawing/2014/main" id="{26F4D183-7176-EE34-32E7-AA266A67B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634366"/>
              </p:ext>
            </p:extLst>
          </p:nvPr>
        </p:nvGraphicFramePr>
        <p:xfrm>
          <a:off x="5808664" y="4941889"/>
          <a:ext cx="5111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215640" progId="Equation.3">
                  <p:embed/>
                </p:oleObj>
              </mc:Choice>
              <mc:Fallback>
                <p:oleObj name="Equation" r:id="rId5" imgW="139680" imgH="215640" progId="Equation.3">
                  <p:embed/>
                  <p:pic>
                    <p:nvPicPr>
                      <p:cNvPr id="9219" name="Object 33">
                        <a:extLst>
                          <a:ext uri="{FF2B5EF4-FFF2-40B4-BE49-F238E27FC236}">
                            <a16:creationId xmlns:a16="http://schemas.microsoft.com/office/drawing/2014/main" id="{26F4D183-7176-EE34-32E7-AA266A67BB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4941889"/>
                        <a:ext cx="511175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Text Box 2">
                <a:extLst>
                  <a:ext uri="{FF2B5EF4-FFF2-40B4-BE49-F238E27FC236}">
                    <a16:creationId xmlns:a16="http://schemas.microsoft.com/office/drawing/2014/main" id="{E4E8C1DB-8A88-B29C-A016-9595726F12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101" y="1939920"/>
                <a:ext cx="4271210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φασική ταχύτητα εξαρτάται </a:t>
                </a:r>
              </a:p>
              <a:p>
                <a:pPr eaLnBrk="1" hangingPunct="1"/>
                <a:r>
                  <a:rPr lang="el-GR" altLang="el-G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από τις κεντρικές τιμές</a:t>
                </a:r>
                <a:r>
                  <a:rPr lang="el-G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altLang="el-GR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316" name="Text Box 2">
                <a:extLst>
                  <a:ext uri="{FF2B5EF4-FFF2-40B4-BE49-F238E27FC236}">
                    <a16:creationId xmlns:a16="http://schemas.microsoft.com/office/drawing/2014/main" id="{E4E8C1DB-8A88-B29C-A016-9595726F1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101" y="1939920"/>
                <a:ext cx="4271210" cy="830997"/>
              </a:xfrm>
              <a:prstGeom prst="rect">
                <a:avLst/>
              </a:prstGeom>
              <a:blipFill>
                <a:blip r:embed="rId2"/>
                <a:stretch>
                  <a:fillRect l="-2286" t="-5839" b="-15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Object 5">
                <a:extLst>
                  <a:ext uri="{FF2B5EF4-FFF2-40B4-BE49-F238E27FC236}">
                    <a16:creationId xmlns:a16="http://schemas.microsoft.com/office/drawing/2014/main" id="{4D62288E-F662-8B02-E137-0CA325B3807A}"/>
                  </a:ext>
                </a:extLst>
              </p:cNvPr>
              <p:cNvSpPr txBox="1"/>
              <p:nvPr/>
            </p:nvSpPr>
            <p:spPr bwMode="auto">
              <a:xfrm>
                <a:off x="916377" y="1014005"/>
                <a:ext cx="2056249" cy="93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l-G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315" name="Object 5">
                <a:extLst>
                  <a:ext uri="{FF2B5EF4-FFF2-40B4-BE49-F238E27FC236}">
                    <a16:creationId xmlns:a16="http://schemas.microsoft.com/office/drawing/2014/main" id="{4D62288E-F662-8B02-E137-0CA325B38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377" y="1014005"/>
                <a:ext cx="2056249" cy="938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5252491-9D9F-17AF-DDBD-C65F3815F113}"/>
              </a:ext>
            </a:extLst>
          </p:cNvPr>
          <p:cNvSpPr txBox="1"/>
          <p:nvPr/>
        </p:nvSpPr>
        <p:spPr>
          <a:xfrm>
            <a:off x="720573" y="318593"/>
            <a:ext cx="243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Φασική ταχύτητα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4F52398-B97D-C724-140B-CEDC8C523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89" t="22877" r="15842" b="10456"/>
          <a:stretch/>
        </p:blipFill>
        <p:spPr>
          <a:xfrm>
            <a:off x="529389" y="3145540"/>
            <a:ext cx="4492983" cy="344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EF3BAF-69CF-AFE9-919D-F34DC2C3B8F7}"/>
              </a:ext>
            </a:extLst>
          </p:cNvPr>
          <p:cNvSpPr txBox="1"/>
          <p:nvPr/>
        </p:nvSpPr>
        <p:spPr>
          <a:xfrm>
            <a:off x="6995962" y="312238"/>
            <a:ext cx="2461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Ταχύτητα ομάδας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F4A51-8270-95B6-3F0C-7A0A361FCB16}"/>
                  </a:ext>
                </a:extLst>
              </p:cNvPr>
              <p:cNvSpPr txBox="1"/>
              <p:nvPr/>
            </p:nvSpPr>
            <p:spPr>
              <a:xfrm>
                <a:off x="4842311" y="769502"/>
                <a:ext cx="6097604" cy="795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l-G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sSub>
                        <m:sSub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F4A51-8270-95B6-3F0C-7A0A361FC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311" y="769502"/>
                <a:ext cx="6097604" cy="795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1AA1607A-8DFE-B87A-D380-D09AA62275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8705" y="1595391"/>
                <a:ext cx="4271210" cy="1200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φασική ταχύτητα εξαρτάται </a:t>
                </a:r>
              </a:p>
              <a:p>
                <a:pPr eaLnBrk="1" hangingPunct="1"/>
                <a:r>
                  <a:rPr lang="el-GR" altLang="el-G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από το πως μεταβάλλεται το ω με το </a:t>
                </a:r>
                <a:r>
                  <a:rPr lang="en-US" altLang="el-G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 (</a:t>
                </a:r>
                <a:r>
                  <a:rPr lang="el-GR" altLang="el-G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για </a:t>
                </a:r>
                <a14:m>
                  <m:oMath xmlns:m="http://schemas.openxmlformats.org/officeDocument/2006/math">
                    <m:r>
                      <a:rPr lang="en-US" altLang="el-GR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l-GR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altLang="el-GR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1AA1607A-8DFE-B87A-D380-D09AA6227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8705" y="1595391"/>
                <a:ext cx="4271210" cy="1200329"/>
              </a:xfrm>
              <a:prstGeom prst="rect">
                <a:avLst/>
              </a:prstGeom>
              <a:blipFill>
                <a:blip r:embed="rId6"/>
                <a:stretch>
                  <a:fillRect l="-2282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2F44D9E-A83B-A713-FEF3-688982B14E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42" t="22596" r="18605" b="11158"/>
          <a:stretch/>
        </p:blipFill>
        <p:spPr>
          <a:xfrm>
            <a:off x="6697189" y="2917935"/>
            <a:ext cx="4492983" cy="367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B4D5D0-502A-D1A7-768E-9896F0DFA472}"/>
                  </a:ext>
                </a:extLst>
              </p:cNvPr>
              <p:cNvSpPr txBox="1"/>
              <p:nvPr/>
            </p:nvSpPr>
            <p:spPr>
              <a:xfrm>
                <a:off x="4223938" y="584036"/>
                <a:ext cx="1241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l-GR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l-GR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B4D5D0-502A-D1A7-768E-9896F0DF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938" y="584036"/>
                <a:ext cx="124104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B6D5DA-8A05-3DAF-C1AC-6F4AE7A22876}"/>
                  </a:ext>
                </a:extLst>
              </p:cNvPr>
              <p:cNvSpPr txBox="1"/>
              <p:nvPr/>
            </p:nvSpPr>
            <p:spPr>
              <a:xfrm>
                <a:off x="548090" y="3244334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B6D5DA-8A05-3DAF-C1AC-6F4AE7A2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90" y="3244334"/>
                <a:ext cx="4093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D33FD-A328-1298-EFDC-8E5402852BD6}"/>
                  </a:ext>
                </a:extLst>
              </p:cNvPr>
              <p:cNvSpPr txBox="1"/>
              <p:nvPr/>
            </p:nvSpPr>
            <p:spPr>
              <a:xfrm>
                <a:off x="4051455" y="6223973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D33FD-A328-1298-EFDC-8E540285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455" y="6223973"/>
                <a:ext cx="3709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6DF3C70-5F71-FABC-6063-50692011C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099" y="680219"/>
                <a:ext cx="11458475" cy="54414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3200" dirty="0">
                    <a:solidFill>
                      <a:srgbClr val="0070C0"/>
                    </a:solidFill>
                  </a:rPr>
                  <a:t>Σχέση διασποράς (ή </a:t>
                </a:r>
                <a:r>
                  <a:rPr lang="el-GR" sz="3200" dirty="0" err="1">
                    <a:solidFill>
                      <a:srgbClr val="0070C0"/>
                    </a:solidFill>
                  </a:rPr>
                  <a:t>διασκεδασμού</a:t>
                </a:r>
                <a:r>
                  <a:rPr lang="el-GR" sz="3200" dirty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l-GR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l-GR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l-GR" sz="3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70C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l-G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sSub>
                      <m:sSubPr>
                        <m:ctrl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l-GR" sz="2400" dirty="0"/>
                  <a:t>    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srgbClr val="FF0000"/>
                    </a:solidFill>
                  </a:rPr>
                  <a:t> δεν έχουμε διασπορά</a:t>
                </a:r>
                <a:r>
                  <a:rPr lang="el-GR" sz="2400" dirty="0"/>
                  <a:t>. Αυτό συμβαίνει στα κύματα   </a:t>
                </a:r>
              </a:p>
              <a:p>
                <a:pPr marL="0" indent="0">
                  <a:buNone/>
                </a:pPr>
                <a:r>
                  <a:rPr lang="el-GR" sz="2400" dirty="0"/>
                  <a:t>    που διαδίδονται στη τεντωμένη χορδή, όπου είδαμε ότι</a:t>
                </a:r>
              </a:p>
              <a:p>
                <a:pPr marL="0" indent="0">
                  <a:buNone/>
                </a:pPr>
                <a:r>
                  <a:rPr lang="el-GR" sz="2400" dirty="0"/>
                  <a:t>   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el-GR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num>
                          <m:den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l-GR" sz="2400" dirty="0"/>
                  <a:t>οπότε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l-G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el-GR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F</m:t>
                            </m:r>
                          </m:num>
                          <m:den>
                            <m:r>
                              <a:rPr lang="el-GR" sz="24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  </a:t>
                </a:r>
                <a:r>
                  <a:rPr lang="el-GR" sz="24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r>
                      <a:rPr lang="el-GR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el-GR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F</m:t>
                            </m:r>
                          </m:num>
                          <m:den>
                            <m:r>
                              <a:rPr lang="el-GR" sz="24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2400" dirty="0"/>
                  <a:t>, δηλ.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l-GR" sz="2400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sz="2400" dirty="0"/>
                  <a:t> 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l-GR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l-GR" sz="24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l-G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>
                    <a:solidFill>
                      <a:schemeClr val="tx1"/>
                    </a:solidFill>
                  </a:rPr>
                  <a:t>λέμε ότι έχουμε </a:t>
                </a:r>
                <a:r>
                  <a:rPr lang="el-GR" sz="2400" dirty="0">
                    <a:solidFill>
                      <a:srgbClr val="00B0F0"/>
                    </a:solidFill>
                  </a:rPr>
                  <a:t>ομαλό </a:t>
                </a:r>
                <a:r>
                  <a:rPr lang="el-GR" sz="2400" dirty="0" err="1">
                    <a:solidFill>
                      <a:srgbClr val="00B0F0"/>
                    </a:solidFill>
                  </a:rPr>
                  <a:t>διασκεδασμό</a:t>
                </a:r>
                <a:endParaRPr lang="el-GR" sz="2400" dirty="0">
                  <a:solidFill>
                    <a:srgbClr val="00B0F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sz="2400" dirty="0"/>
                  <a:t> 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l-GR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l-G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l-GR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>
                    <a:solidFill>
                      <a:schemeClr val="tx1"/>
                    </a:solidFill>
                  </a:rPr>
                  <a:t>λέμε ότι έχουμε </a:t>
                </a:r>
                <a:r>
                  <a:rPr lang="el-GR" sz="2400" dirty="0">
                    <a:solidFill>
                      <a:srgbClr val="00B0F0"/>
                    </a:solidFill>
                  </a:rPr>
                  <a:t>ανώμαλο </a:t>
                </a:r>
                <a:r>
                  <a:rPr lang="el-GR" sz="2400" dirty="0" err="1">
                    <a:solidFill>
                      <a:srgbClr val="00B0F0"/>
                    </a:solidFill>
                  </a:rPr>
                  <a:t>διασκεδασμό</a:t>
                </a:r>
                <a:endParaRPr lang="el-GR" sz="24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6DF3C70-5F71-FABC-6063-50692011C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099" y="680219"/>
                <a:ext cx="11458475" cy="5441448"/>
              </a:xfrm>
              <a:blipFill>
                <a:blip r:embed="rId2"/>
                <a:stretch>
                  <a:fillRect l="-1384" t="-2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18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Line 5">
            <a:extLst>
              <a:ext uri="{FF2B5EF4-FFF2-40B4-BE49-F238E27FC236}">
                <a16:creationId xmlns:a16="http://schemas.microsoft.com/office/drawing/2014/main" id="{DEFA6599-DECA-D697-DA4C-72F3B6CC2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4" y="2133600"/>
            <a:ext cx="2592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15F7B956-8518-22A9-B9DC-606B25A6D6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3" y="115888"/>
            <a:ext cx="0" cy="2017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150CE307-9B38-D177-FC2C-09BF8E7D5A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3" y="333376"/>
            <a:ext cx="215900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43A6E9E6-DE81-8C7D-7FED-9571F971B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4" y="4149725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C790BB-7411-1B77-723A-5C58ECBC6A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3" y="2420939"/>
            <a:ext cx="0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37D6B37E-747B-4C1F-63FA-7167C0E2C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3" y="2565400"/>
            <a:ext cx="2519362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9467" name="Picture 13" descr="Picture2">
            <a:extLst>
              <a:ext uri="{FF2B5EF4-FFF2-40B4-BE49-F238E27FC236}">
                <a16:creationId xmlns:a16="http://schemas.microsoft.com/office/drawing/2014/main" id="{DCDA56E2-B7BF-B56B-B6E9-A0C9FF89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365625"/>
            <a:ext cx="273526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Line 14">
            <a:extLst>
              <a:ext uri="{FF2B5EF4-FFF2-40B4-BE49-F238E27FC236}">
                <a16:creationId xmlns:a16="http://schemas.microsoft.com/office/drawing/2014/main" id="{2C92B2D2-21FE-44FC-8F1D-1AF763D29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4" y="6308725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9" name="Line 15">
            <a:extLst>
              <a:ext uri="{FF2B5EF4-FFF2-40B4-BE49-F238E27FC236}">
                <a16:creationId xmlns:a16="http://schemas.microsoft.com/office/drawing/2014/main" id="{78D1F6E7-D081-C142-3F86-B00A6A26D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3" y="4437063"/>
            <a:ext cx="0" cy="187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0" name="Text Box 16">
            <a:extLst>
              <a:ext uri="{FF2B5EF4-FFF2-40B4-BE49-F238E27FC236}">
                <a16:creationId xmlns:a16="http://schemas.microsoft.com/office/drawing/2014/main" id="{D73A6449-D373-2C87-C2F9-05A8CF722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8913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400">
                <a:latin typeface="Book Antiqua" panose="02040602050305030304" pitchFamily="18" charset="0"/>
              </a:rPr>
              <a:t>ω</a:t>
            </a:r>
          </a:p>
        </p:txBody>
      </p:sp>
      <p:sp>
        <p:nvSpPr>
          <p:cNvPr id="19471" name="Text Box 17">
            <a:extLst>
              <a:ext uri="{FF2B5EF4-FFF2-40B4-BE49-F238E27FC236}">
                <a16:creationId xmlns:a16="http://schemas.microsoft.com/office/drawing/2014/main" id="{A6AA9ADE-BBE0-0F68-5751-A561D084C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636838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400">
                <a:latin typeface="Book Antiqua" panose="02040602050305030304" pitchFamily="18" charset="0"/>
              </a:rPr>
              <a:t>ω</a:t>
            </a:r>
          </a:p>
        </p:txBody>
      </p:sp>
      <p:sp>
        <p:nvSpPr>
          <p:cNvPr id="19472" name="Text Box 18">
            <a:extLst>
              <a:ext uri="{FF2B5EF4-FFF2-40B4-BE49-F238E27FC236}">
                <a16:creationId xmlns:a16="http://schemas.microsoft.com/office/drawing/2014/main" id="{EC6C654E-483F-8E7E-C177-F4B64227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652963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400">
                <a:latin typeface="Book Antiqua" panose="02040602050305030304" pitchFamily="18" charset="0"/>
              </a:rPr>
              <a:t>ω</a:t>
            </a:r>
          </a:p>
        </p:txBody>
      </p:sp>
      <p:sp>
        <p:nvSpPr>
          <p:cNvPr id="19473" name="Text Box 19">
            <a:extLst>
              <a:ext uri="{FF2B5EF4-FFF2-40B4-BE49-F238E27FC236}">
                <a16:creationId xmlns:a16="http://schemas.microsoft.com/office/drawing/2014/main" id="{BFE33CBF-D38D-8E6E-D1DB-9F57D0B40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22050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l-GR" sz="2400">
                <a:latin typeface="Book Antiqua" panose="02040602050305030304" pitchFamily="18" charset="0"/>
              </a:rPr>
              <a:t>k</a:t>
            </a:r>
            <a:endParaRPr lang="el-GR" altLang="el-GR" sz="2400">
              <a:latin typeface="Book Antiqua" panose="02040602050305030304" pitchFamily="18" charset="0"/>
            </a:endParaRPr>
          </a:p>
        </p:txBody>
      </p:sp>
      <p:sp>
        <p:nvSpPr>
          <p:cNvPr id="19474" name="Text Box 20">
            <a:extLst>
              <a:ext uri="{FF2B5EF4-FFF2-40B4-BE49-F238E27FC236}">
                <a16:creationId xmlns:a16="http://schemas.microsoft.com/office/drawing/2014/main" id="{CCA0CB97-F31B-236F-EB38-203A61F5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4149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l-GR" sz="2400">
                <a:latin typeface="Book Antiqua" panose="02040602050305030304" pitchFamily="18" charset="0"/>
              </a:rPr>
              <a:t>k</a:t>
            </a:r>
            <a:endParaRPr lang="el-GR" altLang="el-GR" sz="2400">
              <a:latin typeface="Book Antiqua" panose="02040602050305030304" pitchFamily="18" charset="0"/>
            </a:endParaRPr>
          </a:p>
        </p:txBody>
      </p:sp>
      <p:sp>
        <p:nvSpPr>
          <p:cNvPr id="19475" name="Text Box 21">
            <a:extLst>
              <a:ext uri="{FF2B5EF4-FFF2-40B4-BE49-F238E27FC236}">
                <a16:creationId xmlns:a16="http://schemas.microsoft.com/office/drawing/2014/main" id="{05653F53-63EA-0EC7-BC91-95A19F58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6308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l-GR" sz="2400">
                <a:latin typeface="Book Antiqua" panose="02040602050305030304" pitchFamily="18" charset="0"/>
              </a:rPr>
              <a:t>k</a:t>
            </a:r>
            <a:endParaRPr lang="el-GR" altLang="el-GR" sz="2400">
              <a:latin typeface="Book Antiqua" panose="02040602050305030304" pitchFamily="18" charset="0"/>
            </a:endParaRPr>
          </a:p>
        </p:txBody>
      </p:sp>
      <p:sp>
        <p:nvSpPr>
          <p:cNvPr id="19476" name="Line 22">
            <a:extLst>
              <a:ext uri="{FF2B5EF4-FFF2-40B4-BE49-F238E27FC236}">
                <a16:creationId xmlns:a16="http://schemas.microsoft.com/office/drawing/2014/main" id="{F144BAA8-7621-C86D-BAE8-6F62EE2210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3" y="2997201"/>
            <a:ext cx="1511300" cy="1152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7" name="Line 23">
            <a:extLst>
              <a:ext uri="{FF2B5EF4-FFF2-40B4-BE49-F238E27FC236}">
                <a16:creationId xmlns:a16="http://schemas.microsoft.com/office/drawing/2014/main" id="{A3B6AA25-05BF-CA05-772F-CB39954AA9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4" y="4941889"/>
            <a:ext cx="1368425" cy="13668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8" name="Line 24">
            <a:extLst>
              <a:ext uri="{FF2B5EF4-FFF2-40B4-BE49-F238E27FC236}">
                <a16:creationId xmlns:a16="http://schemas.microsoft.com/office/drawing/2014/main" id="{4BD13A7B-5085-976C-D4AB-F1CE8C1EAF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6276" y="4652963"/>
            <a:ext cx="1008063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79" name="Line 25">
            <a:extLst>
              <a:ext uri="{FF2B5EF4-FFF2-40B4-BE49-F238E27FC236}">
                <a16:creationId xmlns:a16="http://schemas.microsoft.com/office/drawing/2014/main" id="{5853CF6D-4018-E4B9-5F0B-BE16748F9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4" y="2636839"/>
            <a:ext cx="2376487" cy="15128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80" name="Rectangle 27">
            <a:extLst>
              <a:ext uri="{FF2B5EF4-FFF2-40B4-BE49-F238E27FC236}">
                <a16:creationId xmlns:a16="http://schemas.microsoft.com/office/drawing/2014/main" id="{45722285-7857-F0C8-8645-4B47D30D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2924176"/>
            <a:ext cx="1431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800">
                <a:solidFill>
                  <a:schemeClr val="accent2"/>
                </a:solidFill>
                <a:latin typeface="Book Antiqua" panose="02040602050305030304" pitchFamily="18" charset="0"/>
              </a:rPr>
              <a:t>ω=ak+b</a:t>
            </a:r>
          </a:p>
        </p:txBody>
      </p:sp>
      <p:sp>
        <p:nvSpPr>
          <p:cNvPr id="19481" name="Rectangle 28">
            <a:extLst>
              <a:ext uri="{FF2B5EF4-FFF2-40B4-BE49-F238E27FC236}">
                <a16:creationId xmlns:a16="http://schemas.microsoft.com/office/drawing/2014/main" id="{1BF10F7B-4BB1-6CC5-8794-C3BE9307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1052514"/>
            <a:ext cx="1522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3200">
                <a:latin typeface="Book Antiqua" panose="02040602050305030304" pitchFamily="18" charset="0"/>
              </a:rPr>
              <a:t>ω=ak</a:t>
            </a:r>
          </a:p>
        </p:txBody>
      </p:sp>
      <p:graphicFrame>
        <p:nvGraphicFramePr>
          <p:cNvPr id="19458" name="Object 29">
            <a:extLst>
              <a:ext uri="{FF2B5EF4-FFF2-40B4-BE49-F238E27FC236}">
                <a16:creationId xmlns:a16="http://schemas.microsoft.com/office/drawing/2014/main" id="{8EB1A6ED-9B70-61A3-1221-70D76A5DB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0826" y="908051"/>
          <a:ext cx="38893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241200" progId="Equation.3">
                  <p:embed/>
                </p:oleObj>
              </mc:Choice>
              <mc:Fallback>
                <p:oleObj name="Equation" r:id="rId3" imgW="1028520" imgH="241200" progId="Equation.3">
                  <p:embed/>
                  <p:pic>
                    <p:nvPicPr>
                      <p:cNvPr id="19458" name="Object 29">
                        <a:extLst>
                          <a:ext uri="{FF2B5EF4-FFF2-40B4-BE49-F238E27FC236}">
                            <a16:creationId xmlns:a16="http://schemas.microsoft.com/office/drawing/2014/main" id="{8EB1A6ED-9B70-61A3-1221-70D76A5DB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908051"/>
                        <a:ext cx="38893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1">
            <a:extLst>
              <a:ext uri="{FF2B5EF4-FFF2-40B4-BE49-F238E27FC236}">
                <a16:creationId xmlns:a16="http://schemas.microsoft.com/office/drawing/2014/main" id="{1D10D558-4ABB-754C-9953-F02FE618B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8450" y="2420939"/>
          <a:ext cx="20637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41200" progId="Equation.DSMT4">
                  <p:embed/>
                </p:oleObj>
              </mc:Choice>
              <mc:Fallback>
                <p:oleObj name="Equation" r:id="rId5" imgW="545760" imgH="241200" progId="Equation.DSMT4">
                  <p:embed/>
                  <p:pic>
                    <p:nvPicPr>
                      <p:cNvPr id="19459" name="Object 31">
                        <a:extLst>
                          <a:ext uri="{FF2B5EF4-FFF2-40B4-BE49-F238E27FC236}">
                            <a16:creationId xmlns:a16="http://schemas.microsoft.com/office/drawing/2014/main" id="{1D10D558-4ABB-754C-9953-F02FE618B9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2420939"/>
                        <a:ext cx="20637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2">
            <a:extLst>
              <a:ext uri="{FF2B5EF4-FFF2-40B4-BE49-F238E27FC236}">
                <a16:creationId xmlns:a16="http://schemas.microsoft.com/office/drawing/2014/main" id="{B0FC50B0-2BFF-8593-489E-ECB8BA94E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3701" y="3429001"/>
          <a:ext cx="25447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241200" progId="Equation.3">
                  <p:embed/>
                </p:oleObj>
              </mc:Choice>
              <mc:Fallback>
                <p:oleObj name="Equation" r:id="rId7" imgW="672840" imgH="241200" progId="Equation.3">
                  <p:embed/>
                  <p:pic>
                    <p:nvPicPr>
                      <p:cNvPr id="19460" name="Object 32">
                        <a:extLst>
                          <a:ext uri="{FF2B5EF4-FFF2-40B4-BE49-F238E27FC236}">
                            <a16:creationId xmlns:a16="http://schemas.microsoft.com/office/drawing/2014/main" id="{B0FC50B0-2BFF-8593-489E-ECB8BA94E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3429001"/>
                        <a:ext cx="25447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Text Box 33">
            <a:extLst>
              <a:ext uri="{FF2B5EF4-FFF2-40B4-BE49-F238E27FC236}">
                <a16:creationId xmlns:a16="http://schemas.microsoft.com/office/drawing/2014/main" id="{10BCB782-E0EF-A400-BCAC-46C3BE3CE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5241925"/>
            <a:ext cx="677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400">
                <a:latin typeface="Book Antiqua" panose="02040602050305030304" pitchFamily="18" charset="0"/>
              </a:rPr>
              <a:t>Η ω ΕΞΑΡΤΑΤΑΙ </a:t>
            </a:r>
            <a:r>
              <a:rPr lang="en-US" altLang="el-GR" sz="2400">
                <a:latin typeface="Book Antiqua" panose="02040602050305030304" pitchFamily="18" charset="0"/>
              </a:rPr>
              <a:t>M</a:t>
            </a:r>
            <a:r>
              <a:rPr lang="el-GR" altLang="el-GR" sz="2400">
                <a:latin typeface="Book Antiqua" panose="02040602050305030304" pitchFamily="18" charset="0"/>
              </a:rPr>
              <a:t>Η ΓΡΑΜΜΙΚΑ ΑΠΟ ΤΟΝ </a:t>
            </a:r>
            <a:r>
              <a:rPr lang="en-US" altLang="el-GR" sz="2400">
                <a:latin typeface="Book Antiqua" panose="02040602050305030304" pitchFamily="18" charset="0"/>
              </a:rPr>
              <a:t>k</a:t>
            </a:r>
            <a:endParaRPr lang="el-GR" altLang="el-GR" sz="2400">
              <a:latin typeface="Book Antiqua" panose="02040602050305030304" pitchFamily="18" charset="0"/>
            </a:endParaRPr>
          </a:p>
        </p:txBody>
      </p:sp>
      <p:sp>
        <p:nvSpPr>
          <p:cNvPr id="19484" name="Line 34">
            <a:extLst>
              <a:ext uri="{FF2B5EF4-FFF2-40B4-BE49-F238E27FC236}">
                <a16:creationId xmlns:a16="http://schemas.microsoft.com/office/drawing/2014/main" id="{AA0C92D1-0D35-0B8F-881C-9828FEF770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4" y="981076"/>
            <a:ext cx="13684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Picture 1831">
            <a:extLst>
              <a:ext uri="{FF2B5EF4-FFF2-40B4-BE49-F238E27FC236}">
                <a16:creationId xmlns:a16="http://schemas.microsoft.com/office/drawing/2014/main" id="{31D0AB9F-0B6A-3DE3-B308-CBA9C877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260351"/>
            <a:ext cx="5030787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">
            <a:extLst>
              <a:ext uri="{FF2B5EF4-FFF2-40B4-BE49-F238E27FC236}">
                <a16:creationId xmlns:a16="http://schemas.microsoft.com/office/drawing/2014/main" id="{D8A7061F-ACE7-ED3A-5512-26356911171E}"/>
              </a:ext>
            </a:extLst>
          </p:cNvPr>
          <p:cNvSpPr txBox="1">
            <a:spLocks noChangeArrowheads="1"/>
          </p:cNvSpPr>
          <p:nvPr/>
        </p:nvSpPr>
        <p:spPr bwMode="auto">
          <a:xfrm rot="2044632">
            <a:off x="7032625" y="1268413"/>
            <a:ext cx="311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800">
                <a:solidFill>
                  <a:srgbClr val="FF0000"/>
                </a:solidFill>
                <a:latin typeface="Book Antiqua" panose="02040602050305030304" pitchFamily="18" charset="0"/>
              </a:rPr>
              <a:t>ΔΙΑΣΚΕΔΑΣΜΟΣ</a:t>
            </a:r>
          </a:p>
        </p:txBody>
      </p:sp>
      <p:sp>
        <p:nvSpPr>
          <p:cNvPr id="23557" name="Oval 4">
            <a:extLst>
              <a:ext uri="{FF2B5EF4-FFF2-40B4-BE49-F238E27FC236}">
                <a16:creationId xmlns:a16="http://schemas.microsoft.com/office/drawing/2014/main" id="{56D03521-9934-EA6C-2118-90B7BC5C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26368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58" name="Oval 5">
            <a:extLst>
              <a:ext uri="{FF2B5EF4-FFF2-40B4-BE49-F238E27FC236}">
                <a16:creationId xmlns:a16="http://schemas.microsoft.com/office/drawing/2014/main" id="{B589BD38-79C1-D05A-A8F5-2B083F81F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29241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59" name="Oval 6">
            <a:extLst>
              <a:ext uri="{FF2B5EF4-FFF2-40B4-BE49-F238E27FC236}">
                <a16:creationId xmlns:a16="http://schemas.microsoft.com/office/drawing/2014/main" id="{1967FA31-D3BB-9F68-7ACB-5D2C82768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2845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60" name="Oval 7">
            <a:extLst>
              <a:ext uri="{FF2B5EF4-FFF2-40B4-BE49-F238E27FC236}">
                <a16:creationId xmlns:a16="http://schemas.microsoft.com/office/drawing/2014/main" id="{FA35A2A9-A1C7-E5F1-C49B-10BEFBBC1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6449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61" name="Oval 8">
            <a:extLst>
              <a:ext uri="{FF2B5EF4-FFF2-40B4-BE49-F238E27FC236}">
                <a16:creationId xmlns:a16="http://schemas.microsoft.com/office/drawing/2014/main" id="{98EBD421-846F-036D-675D-6B31E5D7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9338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62" name="Line 9">
            <a:extLst>
              <a:ext uri="{FF2B5EF4-FFF2-40B4-BE49-F238E27FC236}">
                <a16:creationId xmlns:a16="http://schemas.microsoft.com/office/drawing/2014/main" id="{437E8A03-8470-4240-DEE8-8F2E2E7D2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27813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3" name="Line 10">
            <a:extLst>
              <a:ext uri="{FF2B5EF4-FFF2-40B4-BE49-F238E27FC236}">
                <a16:creationId xmlns:a16="http://schemas.microsoft.com/office/drawing/2014/main" id="{06080C41-41F9-966A-A29F-A6629B935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437063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4" name="Text Box 11">
            <a:extLst>
              <a:ext uri="{FF2B5EF4-FFF2-40B4-BE49-F238E27FC236}">
                <a16:creationId xmlns:a16="http://schemas.microsoft.com/office/drawing/2014/main" id="{A4D8D9F5-6A59-A6C4-5D81-C26F0B2CE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2492375"/>
            <a:ext cx="620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l-GR" sz="2400">
                <a:latin typeface="Book Antiqua" panose="02040602050305030304" pitchFamily="18" charset="0"/>
              </a:rPr>
              <a:t>t=0</a:t>
            </a:r>
            <a:endParaRPr lang="el-GR" altLang="el-GR" sz="2400">
              <a:latin typeface="Book Antiqua" panose="02040602050305030304" pitchFamily="18" charset="0"/>
            </a:endParaRPr>
          </a:p>
        </p:txBody>
      </p:sp>
      <p:sp>
        <p:nvSpPr>
          <p:cNvPr id="23565" name="Text Box 12">
            <a:extLst>
              <a:ext uri="{FF2B5EF4-FFF2-40B4-BE49-F238E27FC236}">
                <a16:creationId xmlns:a16="http://schemas.microsoft.com/office/drawing/2014/main" id="{8CCF0E70-7B8D-8DD4-44AA-5245118B3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3860800"/>
            <a:ext cx="28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l-GR" sz="2400">
                <a:latin typeface="Book Antiqua" panose="02040602050305030304" pitchFamily="18" charset="0"/>
              </a:rPr>
              <a:t>t</a:t>
            </a:r>
            <a:endParaRPr lang="el-GR" altLang="el-GR" sz="2400">
              <a:latin typeface="Book Antiqua" panose="02040602050305030304" pitchFamily="18" charset="0"/>
            </a:endParaRPr>
          </a:p>
        </p:txBody>
      </p:sp>
      <p:sp>
        <p:nvSpPr>
          <p:cNvPr id="23566" name="Text Box 13">
            <a:extLst>
              <a:ext uri="{FF2B5EF4-FFF2-40B4-BE49-F238E27FC236}">
                <a16:creationId xmlns:a16="http://schemas.microsoft.com/office/drawing/2014/main" id="{9D20095D-9C76-5C62-BD87-0C1D6DA9E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6" y="4468813"/>
            <a:ext cx="544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400">
                <a:latin typeface="Book Antiqua" panose="02040602050305030304" pitchFamily="18" charset="0"/>
              </a:rPr>
              <a:t>Δ</a:t>
            </a:r>
            <a:r>
              <a:rPr lang="en-US" altLang="el-GR" sz="2400">
                <a:latin typeface="Book Antiqua" panose="02040602050305030304" pitchFamily="18" charset="0"/>
              </a:rPr>
              <a:t>x</a:t>
            </a:r>
            <a:endParaRPr lang="el-GR" altLang="el-GR" sz="2400">
              <a:latin typeface="Book Antiqua" panose="02040602050305030304" pitchFamily="18" charset="0"/>
            </a:endParaRPr>
          </a:p>
        </p:txBody>
      </p:sp>
      <p:graphicFrame>
        <p:nvGraphicFramePr>
          <p:cNvPr id="23554" name="Object 14">
            <a:extLst>
              <a:ext uri="{FF2B5EF4-FFF2-40B4-BE49-F238E27FC236}">
                <a16:creationId xmlns:a16="http://schemas.microsoft.com/office/drawing/2014/main" id="{0B58AE70-FC8C-5376-B16E-128393469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04289" y="5013326"/>
          <a:ext cx="14700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0" imgH="393480" progId="Equation.3">
                  <p:embed/>
                </p:oleObj>
              </mc:Choice>
              <mc:Fallback>
                <p:oleObj name="Equation" r:id="rId3" imgW="533160" imgH="393480" progId="Equation.3">
                  <p:embed/>
                  <p:pic>
                    <p:nvPicPr>
                      <p:cNvPr id="23554" name="Object 14">
                        <a:extLst>
                          <a:ext uri="{FF2B5EF4-FFF2-40B4-BE49-F238E27FC236}">
                            <a16:creationId xmlns:a16="http://schemas.microsoft.com/office/drawing/2014/main" id="{0B58AE70-FC8C-5376-B16E-12839346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9" y="5013326"/>
                        <a:ext cx="1470025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Line 15">
            <a:extLst>
              <a:ext uri="{FF2B5EF4-FFF2-40B4-BE49-F238E27FC236}">
                <a16:creationId xmlns:a16="http://schemas.microsoft.com/office/drawing/2014/main" id="{EE350683-92FB-FB0A-EA0B-79BDC16DA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2997200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8" name="Text Box 16">
            <a:extLst>
              <a:ext uri="{FF2B5EF4-FFF2-40B4-BE49-F238E27FC236}">
                <a16:creationId xmlns:a16="http://schemas.microsoft.com/office/drawing/2014/main" id="{D252D783-20F6-BE94-179E-A1C43DA7A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4149725"/>
            <a:ext cx="377825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l-GR" sz="2800">
                <a:latin typeface="Book Antiqua" panose="02040602050305030304" pitchFamily="18" charset="0"/>
              </a:rPr>
              <a:t>x</a:t>
            </a:r>
            <a:endParaRPr lang="el-GR" altLang="el-GR" sz="2800">
              <a:latin typeface="Book Antiqua" panose="02040602050305030304" pitchFamily="18" charset="0"/>
            </a:endParaRPr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3AF78DD4-BF8F-E5AD-617F-988ECE8C4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467" y="5179968"/>
            <a:ext cx="6048375" cy="1323439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000" dirty="0">
                <a:latin typeface="Book Antiqua" panose="02040602050305030304" pitchFamily="18" charset="0"/>
              </a:rPr>
              <a:t>H TAXYTHTA O</a:t>
            </a:r>
            <a:r>
              <a:rPr lang="el-GR" altLang="el-GR" sz="2000" dirty="0">
                <a:latin typeface="Book Antiqua" panose="02040602050305030304" pitchFamily="18" charset="0"/>
              </a:rPr>
              <a:t>ΜΑΔΟΣ</a:t>
            </a:r>
            <a:br>
              <a:rPr lang="el-GR" altLang="el-GR" sz="2000" dirty="0">
                <a:latin typeface="Book Antiqua" panose="02040602050305030304" pitchFamily="18" charset="0"/>
              </a:rPr>
            </a:br>
            <a:r>
              <a:rPr lang="el-GR" altLang="el-GR" sz="2000" dirty="0">
                <a:latin typeface="Book Antiqua" panose="02040602050305030304" pitchFamily="18" charset="0"/>
              </a:rPr>
              <a:t>ΕΙΝΑΙ Η ΤΑΧΥΤΗΤΑ </a:t>
            </a:r>
            <a:br>
              <a:rPr lang="el-GR" altLang="el-GR" sz="2000" dirty="0">
                <a:latin typeface="Book Antiqua" panose="02040602050305030304" pitchFamily="18" charset="0"/>
              </a:rPr>
            </a:br>
            <a:r>
              <a:rPr lang="el-GR" altLang="el-GR" sz="2000" dirty="0">
                <a:latin typeface="Book Antiqua" panose="02040602050305030304" pitchFamily="18" charset="0"/>
              </a:rPr>
              <a:t>ΤΟΥ ΚΕΝΤΡΟΕΙΔΟΥΣ</a:t>
            </a:r>
            <a:br>
              <a:rPr lang="el-GR" altLang="el-GR" sz="2000" dirty="0">
                <a:latin typeface="Book Antiqua" panose="02040602050305030304" pitchFamily="18" charset="0"/>
              </a:rPr>
            </a:br>
            <a:r>
              <a:rPr lang="el-GR" altLang="el-GR" sz="2000" dirty="0">
                <a:latin typeface="Book Antiqua" panose="02040602050305030304" pitchFamily="18" charset="0"/>
              </a:rPr>
              <a:t>ΤΟΥ ‘’ΦΑΚΕΛΟΥ’’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>
            <a:extLst>
              <a:ext uri="{FF2B5EF4-FFF2-40B4-BE49-F238E27FC236}">
                <a16:creationId xmlns:a16="http://schemas.microsoft.com/office/drawing/2014/main" id="{05E1064F-CAB6-CB2E-6BAD-44867C260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0" y="843932"/>
            <a:ext cx="1099205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Περίληψη</a:t>
            </a:r>
          </a:p>
          <a:p>
            <a:pPr eaLnBrk="1" hangingPunct="1"/>
            <a:endParaRPr lang="el-GR" altLang="el-GR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altLang="el-G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φασική ταχύτητα </a:t>
            </a:r>
            <a:r>
              <a:rPr lang="el-GR" alt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μαθηματική οντότητα και αναφέρεται στα αρμονικά κύματα (που είναι επίσης μαθηματικές οντότητες). Είναι η ταχύτητα κίνησης νοητών σημείων (για μονοδιάστατα κύματα) ίδιας φάσης.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l-GR" alt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Το αρμονικό κύμα δεν μεταδίδει πληροφορία (εκτός από εκείνη της ύπαρξής του).</a:t>
            </a:r>
          </a:p>
          <a:p>
            <a:pPr marL="0" indent="0" eaLnBrk="1" hangingPunct="1">
              <a:lnSpc>
                <a:spcPct val="120000"/>
              </a:lnSpc>
            </a:pPr>
            <a:endParaRPr lang="el-GR" alt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ταχύτητα ομάδας </a:t>
            </a:r>
            <a:r>
              <a:rPr lang="el-GR" alt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φυσική οντότητα που αναφέρεται σε πραγματικές διαταραχές. Είναι η ταχύτητα με την οποία διαδίδεται η ενέργεια του κύματος. Είναι η ταχύτητα με την οποία διαδίδεται η πληροφορία.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5E7EAB6-C4FD-DE61-36FB-9C4C38007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02093" y="282101"/>
            <a:ext cx="7787814" cy="629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>
            <a:extLst>
              <a:ext uri="{FF2B5EF4-FFF2-40B4-BE49-F238E27FC236}">
                <a16:creationId xmlns:a16="http://schemas.microsoft.com/office/drawing/2014/main" id="{9E18A552-623F-629C-AE2C-50AB38242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3" y="52544"/>
            <a:ext cx="11617235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dirty="0">
                <a:latin typeface="+mn-lt"/>
              </a:rPr>
              <a:t>Η φασική ταχύτητα αναφέρεται στο αρμονικό κύμα, που είναι βέβαια μία μαθηματική οντότητα. Το αρμονικό κύμα έχει </a:t>
            </a:r>
            <a:r>
              <a:rPr lang="el-GR" altLang="el-GR" sz="2200" dirty="0">
                <a:solidFill>
                  <a:schemeClr val="accent1"/>
                </a:solidFill>
                <a:latin typeface="+mn-lt"/>
              </a:rPr>
              <a:t>άπειρη χρονική διάρκεια </a:t>
            </a:r>
            <a:r>
              <a:rPr lang="el-GR" altLang="el-GR" sz="2200" dirty="0">
                <a:latin typeface="+mn-lt"/>
              </a:rPr>
              <a:t>και </a:t>
            </a:r>
            <a:r>
              <a:rPr lang="el-GR" altLang="el-GR" sz="2200" dirty="0">
                <a:solidFill>
                  <a:schemeClr val="accent1"/>
                </a:solidFill>
                <a:latin typeface="+mn-lt"/>
              </a:rPr>
              <a:t>άπειρη χωρική έκταση, </a:t>
            </a:r>
            <a:r>
              <a:rPr lang="el-GR" altLang="el-GR" sz="2200" dirty="0">
                <a:latin typeface="+mn-lt"/>
              </a:rPr>
              <a:t>και δεν μεταφέρει κάποια πληροφορία (πέρα από τη συχνότητά του) </a:t>
            </a:r>
            <a:endParaRPr lang="en-US" altLang="el-GR" sz="2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8">
                <a:extLst>
                  <a:ext uri="{FF2B5EF4-FFF2-40B4-BE49-F238E27FC236}">
                    <a16:creationId xmlns:a16="http://schemas.microsoft.com/office/drawing/2014/main" id="{9B00CDCE-D8D4-9FCF-65A7-3D07FD3540B5}"/>
                  </a:ext>
                </a:extLst>
              </p:cNvPr>
              <p:cNvSpPr txBox="1"/>
              <p:nvPr/>
            </p:nvSpPr>
            <p:spPr bwMode="auto">
              <a:xfrm>
                <a:off x="5712823" y="1316503"/>
                <a:ext cx="1129710" cy="910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50" name="Object 8">
                <a:extLst>
                  <a:ext uri="{FF2B5EF4-FFF2-40B4-BE49-F238E27FC236}">
                    <a16:creationId xmlns:a16="http://schemas.microsoft.com/office/drawing/2014/main" id="{9B00CDCE-D8D4-9FCF-65A7-3D07FD354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2823" y="1316503"/>
                <a:ext cx="1129710" cy="910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1" name="Object 10">
            <a:extLst>
              <a:ext uri="{FF2B5EF4-FFF2-40B4-BE49-F238E27FC236}">
                <a16:creationId xmlns:a16="http://schemas.microsoft.com/office/drawing/2014/main" id="{E90EFDE0-DDFF-A664-44CF-9DBD1237D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6906"/>
              </p:ext>
            </p:extLst>
          </p:nvPr>
        </p:nvGraphicFramePr>
        <p:xfrm>
          <a:off x="6032641" y="351263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2051" name="Object 10">
                        <a:extLst>
                          <a:ext uri="{FF2B5EF4-FFF2-40B4-BE49-F238E27FC236}">
                            <a16:creationId xmlns:a16="http://schemas.microsoft.com/office/drawing/2014/main" id="{E90EFDE0-DDFF-A664-44CF-9DBD1237D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641" y="351263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8">
            <a:extLst>
              <a:ext uri="{FF2B5EF4-FFF2-40B4-BE49-F238E27FC236}">
                <a16:creationId xmlns:a16="http://schemas.microsoft.com/office/drawing/2014/main" id="{40D04922-45FF-6B3D-3536-7A7DF7EF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4" y="3417018"/>
            <a:ext cx="48955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dirty="0">
                <a:solidFill>
                  <a:srgbClr val="FF0000"/>
                </a:solidFill>
                <a:latin typeface="+mn-lt"/>
              </a:rPr>
              <a:t>Τέτοιες διαταραχές δεν υπάρχουν στη φύση!</a:t>
            </a:r>
          </a:p>
        </p:txBody>
      </p:sp>
      <p:pic>
        <p:nvPicPr>
          <p:cNvPr id="2" name="wave1.avi">
            <a:hlinkClick r:id="" action="ppaction://media"/>
            <a:extLst>
              <a:ext uri="{FF2B5EF4-FFF2-40B4-BE49-F238E27FC236}">
                <a16:creationId xmlns:a16="http://schemas.microsoft.com/office/drawing/2014/main" id="{0A8CE150-7C44-211D-2D83-28884230861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24" y="1245815"/>
            <a:ext cx="4461453" cy="27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5181D3-AB55-9E86-AE66-628BB31714C9}"/>
              </a:ext>
            </a:extLst>
          </p:cNvPr>
          <p:cNvSpPr txBox="1"/>
          <p:nvPr/>
        </p:nvSpPr>
        <p:spPr>
          <a:xfrm>
            <a:off x="522514" y="4164133"/>
            <a:ext cx="11094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200" dirty="0"/>
              <a:t>Οι πραγματικές διαταραχές έχουν </a:t>
            </a:r>
            <a:r>
              <a:rPr lang="el-GR" altLang="el-GR" sz="2200" dirty="0">
                <a:solidFill>
                  <a:schemeClr val="accent1"/>
                </a:solidFill>
              </a:rPr>
              <a:t>πεπερασμένη χρονική διάρκεια </a:t>
            </a:r>
            <a:r>
              <a:rPr lang="el-GR" altLang="el-GR" sz="2200" dirty="0"/>
              <a:t>και </a:t>
            </a:r>
            <a:r>
              <a:rPr lang="el-GR" altLang="el-GR" sz="2200" dirty="0">
                <a:solidFill>
                  <a:schemeClr val="accent1"/>
                </a:solidFill>
              </a:rPr>
              <a:t>πεπερασμένη χωρική έκταση</a:t>
            </a:r>
            <a:r>
              <a:rPr lang="el-GR" altLang="el-GR" sz="2200" dirty="0"/>
              <a:t>. Είναι </a:t>
            </a:r>
            <a:r>
              <a:rPr lang="el-GR" altLang="el-GR" sz="2200" b="1" dirty="0">
                <a:solidFill>
                  <a:srgbClr val="FF0000"/>
                </a:solidFill>
              </a:rPr>
              <a:t>μη</a:t>
            </a:r>
            <a:r>
              <a:rPr lang="el-GR" altLang="el-GR" sz="2200" dirty="0"/>
              <a:t> περιοδικές! </a:t>
            </a:r>
          </a:p>
        </p:txBody>
      </p:sp>
      <p:pic>
        <p:nvPicPr>
          <p:cNvPr id="7" name="Picture 8" descr="αρχείο λήψης">
            <a:extLst>
              <a:ext uri="{FF2B5EF4-FFF2-40B4-BE49-F238E27FC236}">
                <a16:creationId xmlns:a16="http://schemas.microsoft.com/office/drawing/2014/main" id="{2360689F-A3B3-133D-8053-06572A8F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8" y="5111866"/>
            <a:ext cx="2262187" cy="10953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αρχείο λήψης">
            <a:extLst>
              <a:ext uri="{FF2B5EF4-FFF2-40B4-BE49-F238E27FC236}">
                <a16:creationId xmlns:a16="http://schemas.microsoft.com/office/drawing/2014/main" id="{2E23F001-071C-0DC4-37DA-5EAD631E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36" y="5152634"/>
            <a:ext cx="2262187" cy="10953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8EDC5CD8-CB94-63BD-805C-7CEF7A5AA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371" y="6248009"/>
            <a:ext cx="490537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Book Antiqua" panose="02040602050305030304" pitchFamily="18" charset="0"/>
              </a:rPr>
              <a:t>Δ</a:t>
            </a:r>
            <a:r>
              <a:rPr lang="en-US" altLang="el-GR" sz="2400" dirty="0">
                <a:latin typeface="Book Antiqua" panose="02040602050305030304" pitchFamily="18" charset="0"/>
              </a:rPr>
              <a:t>t</a:t>
            </a:r>
            <a:endParaRPr lang="el-GR" altLang="el-GR" sz="2400" dirty="0">
              <a:latin typeface="Book Antiqua" panose="02040602050305030304" pitchFamily="18" charset="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12BEC47F-54D9-9F6D-3B4F-89730C4AA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883" y="6333284"/>
            <a:ext cx="54451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Book Antiqua" panose="02040602050305030304" pitchFamily="18" charset="0"/>
              </a:rPr>
              <a:t>Δ</a:t>
            </a:r>
            <a:r>
              <a:rPr lang="en-US" altLang="el-GR" sz="2400" dirty="0">
                <a:latin typeface="Book Antiqua" panose="02040602050305030304" pitchFamily="18" charset="0"/>
              </a:rPr>
              <a:t>x</a:t>
            </a:r>
            <a:endParaRPr lang="el-GR" altLang="el-GR" sz="2400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6EC2E7-5DA4-0045-975D-69786CB2AD5F}"/>
              </a:ext>
            </a:extLst>
          </p:cNvPr>
          <p:cNvSpPr txBox="1"/>
          <p:nvPr/>
        </p:nvSpPr>
        <p:spPr>
          <a:xfrm>
            <a:off x="6032641" y="522747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1800" dirty="0">
                <a:solidFill>
                  <a:srgbClr val="FF0000"/>
                </a:solidFill>
              </a:rPr>
              <a:t>Ακόμη και διαταραχές σαν αυτές του διπλανού σχήματος (πεπερασ</a:t>
            </a:r>
            <a:r>
              <a:rPr lang="el-GR" altLang="el-GR" dirty="0">
                <a:solidFill>
                  <a:srgbClr val="FF0000"/>
                </a:solidFill>
              </a:rPr>
              <a:t>μένες)</a:t>
            </a:r>
            <a:r>
              <a:rPr lang="el-GR" altLang="el-GR" sz="1800" dirty="0">
                <a:solidFill>
                  <a:srgbClr val="FF0000"/>
                </a:solidFill>
              </a:rPr>
              <a:t>, που μοιάζουν να είναι περιοδικές</a:t>
            </a:r>
            <a:r>
              <a:rPr lang="en-US" altLang="el-GR" sz="1800" dirty="0">
                <a:solidFill>
                  <a:srgbClr val="FF0000"/>
                </a:solidFill>
              </a:rPr>
              <a:t> </a:t>
            </a:r>
            <a:r>
              <a:rPr lang="el-GR" altLang="el-GR" sz="1800" dirty="0">
                <a:solidFill>
                  <a:srgbClr val="FF0000"/>
                </a:solidFill>
              </a:rPr>
              <a:t>εντός των διαστημάτων </a:t>
            </a:r>
            <a:r>
              <a:rPr lang="el-GR" altLang="el-GR" dirty="0">
                <a:solidFill>
                  <a:srgbClr val="FF0000"/>
                </a:solidFill>
              </a:rPr>
              <a:t>Δ</a:t>
            </a:r>
            <a:r>
              <a:rPr lang="en-US" altLang="el-GR" dirty="0">
                <a:solidFill>
                  <a:srgbClr val="FF0000"/>
                </a:solidFill>
              </a:rPr>
              <a:t>x </a:t>
            </a:r>
            <a:r>
              <a:rPr lang="el-GR" altLang="el-GR" dirty="0">
                <a:solidFill>
                  <a:srgbClr val="FF0000"/>
                </a:solidFill>
              </a:rPr>
              <a:t>και Δ</a:t>
            </a:r>
            <a:r>
              <a:rPr lang="en-US" altLang="el-GR" dirty="0">
                <a:solidFill>
                  <a:srgbClr val="FF0000"/>
                </a:solidFill>
              </a:rPr>
              <a:t>t, </a:t>
            </a:r>
            <a:r>
              <a:rPr lang="el-GR" altLang="el-GR" dirty="0">
                <a:solidFill>
                  <a:srgbClr val="FF0000"/>
                </a:solidFill>
              </a:rPr>
              <a:t>είναι απεριοδικές, δεν είναι αρμονικά κύματα. 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4FFD1E-CFBB-487E-6439-7696EF4F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1" y="18255"/>
            <a:ext cx="10935789" cy="756807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solidFill>
                  <a:schemeClr val="accent1"/>
                </a:solidFill>
              </a:rPr>
              <a:t>Επαλληλία δύο αρμονικών κυμάτων με ίσα πλάτη και διαφορετικές συχνότητες </a:t>
            </a:r>
            <a:r>
              <a:rPr lang="el-GR" sz="2800" dirty="0">
                <a:solidFill>
                  <a:schemeClr val="accent1"/>
                </a:solidFill>
                <a:sym typeface="Wingdings" panose="05000000000000000000" pitchFamily="2" charset="2"/>
              </a:rPr>
              <a:t> διαμόρφωση πλάτους πληροφορία</a:t>
            </a:r>
            <a:endParaRPr lang="el-GR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9F2B51D-1139-D8F0-45AF-EE22FA6FC0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57698"/>
                <a:ext cx="12192000" cy="6128951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40000"/>
                  </a:lnSpc>
                  <a:buNone/>
                </a:pPr>
                <a:r>
                  <a:rPr lang="el-GR" sz="8800" dirty="0">
                    <a:solidFill>
                      <a:schemeClr val="tx1"/>
                    </a:solidFill>
                  </a:rPr>
                  <a:t>Έστω τα δυο αρμονικά κύματα που διαδίδονται σε μία τεντωμένη χορδή, με ίδια φασική ταχύτητα </a:t>
                </a:r>
                <a14:m>
                  <m:oMath xmlns:m="http://schemas.openxmlformats.org/officeDocument/2006/math">
                    <m:r>
                      <a:rPr lang="el-GR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𝜐</m:t>
                    </m:r>
                    <m:r>
                      <a:rPr lang="el-GR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el-GR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8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num>
                          <m:den>
                            <m:r>
                              <a:rPr lang="el-GR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rad>
                  </m:oMath>
                </a14:m>
                <a:endParaRPr lang="en-US" sz="8800" b="0" i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𝐴𝑠𝑖𝑛</m:t>
                    </m:r>
                    <m:d>
                      <m:d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8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l-GR" sz="8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8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𝐴𝑠𝑖𝑛</m:t>
                    </m:r>
                    <m:d>
                      <m:d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8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8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8800" dirty="0"/>
                  <a:t>,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8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sz="8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8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8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sz="8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8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8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8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8800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8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sz="8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8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8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sz="8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8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8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8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8800" dirty="0"/>
                  <a:t> και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l-GR" sz="8800" dirty="0"/>
                  <a:t>                                         αντίστοιχα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8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l-GR" sz="8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8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8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l-GR" sz="8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8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8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sz="8800" dirty="0"/>
                  <a:t> 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8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l-GR" sz="8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8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8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l-GR" sz="8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8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8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sz="8800" dirty="0"/>
                  <a:t> </a:t>
                </a:r>
                <a:r>
                  <a:rPr lang="en-US" sz="8800" dirty="0"/>
                  <a:t> (</a:t>
                </a:r>
                <a:r>
                  <a:rPr lang="el-GR" sz="8800" dirty="0"/>
                  <a:t>με Δω και Δ</a:t>
                </a:r>
                <a:r>
                  <a:rPr lang="en-US" sz="8800" dirty="0"/>
                  <a:t>k &lt;&lt;)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l-GR" sz="8800" b="1" dirty="0">
                    <a:solidFill>
                      <a:schemeClr val="accent1"/>
                    </a:solidFill>
                  </a:rPr>
                  <a:t>Αρχή της υπέρθεσης</a:t>
                </a:r>
                <a:r>
                  <a:rPr lang="en-US" sz="8800" b="1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8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8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8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8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8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8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8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8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8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8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8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8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8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8800" dirty="0"/>
                  <a:t> </a:t>
                </a:r>
                <a14:m>
                  <m:oMath xmlns:m="http://schemas.openxmlformats.org/officeDocument/2006/math">
                    <m:r>
                      <a:rPr lang="en-US" sz="8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{"/>
                        <m:endChr m:val="}"/>
                        <m:ctrlPr>
                          <a:rPr lang="en-US" sz="8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8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8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l-GR" sz="8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88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l-GR" sz="8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sz="8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l-GR" sz="8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88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8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8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88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l-GR" sz="8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sz="8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88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groupChr>
                      <m:groupChrPr>
                        <m:chr m:val="⇒"/>
                        <m:pos m:val="top"/>
                        <m:ctrlPr>
                          <a:rPr lang="en-US" sz="8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8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8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groupChr>
                  </m:oMath>
                </a14:m>
                <a:endParaRPr lang="en-US" sz="8800" i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8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𝐴𝑠𝑖𝑛</m:t>
                    </m:r>
                    <m:d>
                      <m:dPr>
                        <m:ctrlPr>
                          <a:rPr lang="en-US" sz="8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8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8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8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8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8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8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8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l-GR" sz="8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8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8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8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8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groupChr>
                      <m:groupChrPr>
                        <m:chr m:val="⇒"/>
                        <m:pos m:val="top"/>
                        <m:ctrlPr>
                          <a:rPr lang="en-US" sz="8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l-GR" sz="8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8800" i="1" dirty="0">
                    <a:solidFill>
                      <a:schemeClr val="accent1"/>
                    </a:solidFill>
                  </a:rPr>
                  <a:t> </a:t>
                </a:r>
                <a:endParaRPr lang="en-US" sz="8800" i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8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8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8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8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800" b="0" i="1" smtClean="0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8800" i="1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8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8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8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8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8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8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8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8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8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8800" b="0" i="1" smtClean="0">
                            <a:solidFill>
                              <a:schemeClr val="accent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8800" b="0" i="0" smtClean="0">
                            <a:solidFill>
                              <a:schemeClr val="accent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8800" b="0" i="1" smtClean="0">
                                <a:solidFill>
                                  <a:schemeClr val="accent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8800" b="0" i="1" smtClean="0">
                                    <a:solidFill>
                                      <a:schemeClr val="accent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solidFill>
                                      <a:schemeClr val="accent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l-GR" sz="8800" b="0" i="1" smtClean="0">
                                    <a:solidFill>
                                      <a:schemeClr val="accent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8800" b="0" i="1" smtClean="0">
                                <a:solidFill>
                                  <a:schemeClr val="accent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8800" b="0" i="1" smtClean="0">
                                <a:solidFill>
                                  <a:schemeClr val="accent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d>
                              <m:dPr>
                                <m:ctrlPr>
                                  <a:rPr lang="en-US" sz="8800" b="0" i="1" smtClean="0">
                                    <a:solidFill>
                                      <a:schemeClr val="accent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8800" b="0" i="0" smtClean="0">
                                    <a:solidFill>
                                      <a:schemeClr val="accent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8800" b="0" i="1" smtClean="0">
                                    <a:solidFill>
                                      <a:schemeClr val="accent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8800" b="0" i="1" smtClean="0">
                                <a:solidFill>
                                  <a:schemeClr val="accent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8800" b="0" i="1" smtClean="0">
                            <a:solidFill>
                              <a:schemeClr val="accent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8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800" i="1" dirty="0">
                    <a:solidFill>
                      <a:schemeClr val="accent1"/>
                    </a:solidFill>
                  </a:rPr>
                  <a:t>   </a:t>
                </a:r>
                <a:endParaRPr lang="el-GR" sz="8800" i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8800" b="0" dirty="0">
                    <a:solidFill>
                      <a:schemeClr val="tx1"/>
                    </a:solidFill>
                  </a:rPr>
                  <a:t>(</a:t>
                </a:r>
                <a:r>
                  <a:rPr lang="en-US" sz="8800" b="0" dirty="0">
                    <a:solidFill>
                      <a:srgbClr val="00B0F0"/>
                    </a:solidFill>
                  </a:rPr>
                  <a:t>*</a:t>
                </a:r>
                <a:r>
                  <a:rPr lang="en-US" sz="8800" b="0" dirty="0">
                    <a:solidFill>
                      <a:schemeClr val="tx1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𝑠𝑖𝑛𝑎</m:t>
                    </m:r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𝑠𝑖𝑛𝑏</m:t>
                    </m:r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8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8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US" sz="8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8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8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8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8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8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8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8800" i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l-GR" sz="20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9F2B51D-1139-D8F0-45AF-EE22FA6FC0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57698"/>
                <a:ext cx="12192000" cy="6128951"/>
              </a:xfr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βάλ 8">
            <a:extLst>
              <a:ext uri="{FF2B5EF4-FFF2-40B4-BE49-F238E27FC236}">
                <a16:creationId xmlns:a16="http://schemas.microsoft.com/office/drawing/2014/main" id="{1F532045-4518-839D-CAF7-85964760E914}"/>
              </a:ext>
            </a:extLst>
          </p:cNvPr>
          <p:cNvSpPr/>
          <p:nvPr/>
        </p:nvSpPr>
        <p:spPr>
          <a:xfrm>
            <a:off x="4013738" y="5563404"/>
            <a:ext cx="404261" cy="5417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F55371B0-C940-EA80-179A-8B4F1E8CE49C}"/>
              </a:ext>
            </a:extLst>
          </p:cNvPr>
          <p:cNvSpPr/>
          <p:nvPr/>
        </p:nvSpPr>
        <p:spPr>
          <a:xfrm>
            <a:off x="5147162" y="5563404"/>
            <a:ext cx="371321" cy="4674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F386C435-A44D-0537-F6A2-4A92665EE632}"/>
              </a:ext>
            </a:extLst>
          </p:cNvPr>
          <p:cNvCxnSpPr>
            <a:cxnSpLocks/>
          </p:cNvCxnSpPr>
          <p:nvPr/>
        </p:nvCxnSpPr>
        <p:spPr>
          <a:xfrm flipH="1">
            <a:off x="1622323" y="4931858"/>
            <a:ext cx="188779" cy="35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702C4C8D-7363-76B2-8C5F-34CC34E434ED}"/>
              </a:ext>
            </a:extLst>
          </p:cNvPr>
          <p:cNvCxnSpPr>
            <a:cxnSpLocks/>
          </p:cNvCxnSpPr>
          <p:nvPr/>
        </p:nvCxnSpPr>
        <p:spPr>
          <a:xfrm flipH="1">
            <a:off x="4009391" y="5005800"/>
            <a:ext cx="188779" cy="35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33ADC9BB-89B7-1128-479B-F9879D510B95}"/>
              </a:ext>
            </a:extLst>
          </p:cNvPr>
          <p:cNvCxnSpPr>
            <a:cxnSpLocks/>
          </p:cNvCxnSpPr>
          <p:nvPr/>
        </p:nvCxnSpPr>
        <p:spPr>
          <a:xfrm flipH="1">
            <a:off x="2721467" y="5011698"/>
            <a:ext cx="188779" cy="35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60D13128-E6D0-A196-11FA-E6BE1A52B78F}"/>
              </a:ext>
            </a:extLst>
          </p:cNvPr>
          <p:cNvCxnSpPr>
            <a:cxnSpLocks/>
          </p:cNvCxnSpPr>
          <p:nvPr/>
        </p:nvCxnSpPr>
        <p:spPr>
          <a:xfrm flipH="1">
            <a:off x="5108535" y="5016561"/>
            <a:ext cx="188779" cy="35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CA65318D-E0DB-19B4-9B7B-C8E74106D490}"/>
              </a:ext>
            </a:extLst>
          </p:cNvPr>
          <p:cNvCxnSpPr/>
          <p:nvPr/>
        </p:nvCxnSpPr>
        <p:spPr>
          <a:xfrm flipH="1">
            <a:off x="6477492" y="4923205"/>
            <a:ext cx="312665" cy="388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133C7779-3FE9-E6E7-7B1C-0566FFFFC927}"/>
              </a:ext>
            </a:extLst>
          </p:cNvPr>
          <p:cNvCxnSpPr/>
          <p:nvPr/>
        </p:nvCxnSpPr>
        <p:spPr>
          <a:xfrm flipH="1">
            <a:off x="8913146" y="4953743"/>
            <a:ext cx="312665" cy="388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2E4AC731-E431-74B6-64E3-96BCE3F94D41}"/>
              </a:ext>
            </a:extLst>
          </p:cNvPr>
          <p:cNvCxnSpPr/>
          <p:nvPr/>
        </p:nvCxnSpPr>
        <p:spPr>
          <a:xfrm flipH="1">
            <a:off x="7669757" y="4894748"/>
            <a:ext cx="312665" cy="388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AF0083A3-AD2F-B43A-C80E-08AC5BA34133}"/>
              </a:ext>
            </a:extLst>
          </p:cNvPr>
          <p:cNvCxnSpPr/>
          <p:nvPr/>
        </p:nvCxnSpPr>
        <p:spPr>
          <a:xfrm flipH="1">
            <a:off x="9905797" y="4965014"/>
            <a:ext cx="312665" cy="388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ED6713E7-D8BF-8A9F-D2CD-931595F34E76}"/>
              </a:ext>
            </a:extLst>
          </p:cNvPr>
          <p:cNvCxnSpPr/>
          <p:nvPr/>
        </p:nvCxnSpPr>
        <p:spPr>
          <a:xfrm>
            <a:off x="4417999" y="6030894"/>
            <a:ext cx="1493155" cy="38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F5407647-B95D-7FE3-D980-C889A8D648B5}"/>
              </a:ext>
            </a:extLst>
          </p:cNvPr>
          <p:cNvCxnSpPr/>
          <p:nvPr/>
        </p:nvCxnSpPr>
        <p:spPr>
          <a:xfrm>
            <a:off x="5468702" y="6030894"/>
            <a:ext cx="471948" cy="38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2744352-4DA5-1A8C-7AAA-32262B4FAA1F}"/>
              </a:ext>
            </a:extLst>
          </p:cNvPr>
          <p:cNvSpPr txBox="1"/>
          <p:nvPr/>
        </p:nvSpPr>
        <p:spPr>
          <a:xfrm>
            <a:off x="6052738" y="6477492"/>
            <a:ext cx="586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Μικρή συχνότητα </a:t>
            </a:r>
            <a:r>
              <a:rPr lang="el-GR" dirty="0">
                <a:sym typeface="Wingdings" panose="05000000000000000000" pitchFamily="2" charset="2"/>
              </a:rPr>
              <a:t> μεγάλη περίοδος, μικρό Δ</a:t>
            </a:r>
            <a:r>
              <a:rPr lang="en-US" dirty="0">
                <a:sym typeface="Wingdings" panose="05000000000000000000" pitchFamily="2" charset="2"/>
              </a:rPr>
              <a:t>k </a:t>
            </a:r>
            <a:r>
              <a:rPr lang="el-GR" dirty="0">
                <a:sym typeface="Wingdings" panose="05000000000000000000" pitchFamily="2" charset="2"/>
              </a:rPr>
              <a:t>μεγάλο 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28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4FFD1E-CFBB-487E-6439-7696EF4F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1" y="18255"/>
            <a:ext cx="10935789" cy="756807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accent1"/>
                </a:solidFill>
              </a:rPr>
              <a:t>Επαλληλία δύο αρμονικών κυμάτων με ίσα πλάτη και διαφορετικές συχνότητες </a:t>
            </a:r>
            <a:r>
              <a:rPr lang="el-G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διαμόρφωση πλάτους πληροφορία</a:t>
            </a:r>
            <a:endParaRPr lang="el-GR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7E75D-030F-BFD3-90EF-1A03A8C13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2822" b="-1"/>
          <a:stretch/>
        </p:blipFill>
        <p:spPr bwMode="auto">
          <a:xfrm>
            <a:off x="328522" y="1298156"/>
            <a:ext cx="5328431" cy="435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8F42B-442D-E657-9B5F-8F3DE7EF4902}"/>
              </a:ext>
            </a:extLst>
          </p:cNvPr>
          <p:cNvSpPr txBox="1"/>
          <p:nvPr/>
        </p:nvSpPr>
        <p:spPr>
          <a:xfrm>
            <a:off x="6139898" y="2092506"/>
            <a:ext cx="251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Envelope – </a:t>
            </a:r>
            <a:r>
              <a:rPr lang="el-GR" sz="2000" dirty="0"/>
              <a:t>περίβλημα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69D2D68F-FC6B-9FFA-0A20-C3181248B92D}"/>
              </a:ext>
            </a:extLst>
          </p:cNvPr>
          <p:cNvCxnSpPr>
            <a:cxnSpLocks/>
          </p:cNvCxnSpPr>
          <p:nvPr/>
        </p:nvCxnSpPr>
        <p:spPr>
          <a:xfrm flipH="1">
            <a:off x="3965608" y="2454442"/>
            <a:ext cx="2056197" cy="2300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8C2C03-8FFC-5CFD-F159-58088771A42E}"/>
              </a:ext>
            </a:extLst>
          </p:cNvPr>
          <p:cNvSpPr txBox="1"/>
          <p:nvPr/>
        </p:nvSpPr>
        <p:spPr>
          <a:xfrm>
            <a:off x="7171116" y="2487211"/>
            <a:ext cx="3892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rgbClr val="00B0F0"/>
                </a:solidFill>
                <a:sym typeface="Wingdings" panose="05000000000000000000" pitchFamily="2" charset="2"/>
              </a:rPr>
              <a:t>Διαμόρφωση πλάτους</a:t>
            </a:r>
          </a:p>
          <a:p>
            <a:r>
              <a:rPr lang="el-GR" sz="2000" b="1" dirty="0">
                <a:solidFill>
                  <a:srgbClr val="00B0F0"/>
                </a:solidFill>
                <a:sym typeface="Wingdings" panose="05000000000000000000" pitchFamily="2" charset="2"/>
              </a:rPr>
              <a:t>      </a:t>
            </a:r>
            <a:r>
              <a:rPr lang="en-US" sz="2000" b="1" dirty="0">
                <a:solidFill>
                  <a:srgbClr val="00B0F0"/>
                </a:solidFill>
                <a:sym typeface="Wingdings" panose="05000000000000000000" pitchFamily="2" charset="2"/>
              </a:rPr>
              <a:t>phase velocity</a:t>
            </a:r>
            <a:endParaRPr lang="el-GR" sz="2000" b="1" dirty="0">
              <a:solidFill>
                <a:srgbClr val="00B0F0"/>
              </a:solidFill>
            </a:endParaRP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D2786054-8FA6-9D7C-2D38-D513987FCAEF}"/>
              </a:ext>
            </a:extLst>
          </p:cNvPr>
          <p:cNvCxnSpPr>
            <a:cxnSpLocks/>
          </p:cNvCxnSpPr>
          <p:nvPr/>
        </p:nvCxnSpPr>
        <p:spPr>
          <a:xfrm>
            <a:off x="3288163" y="3679319"/>
            <a:ext cx="599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73CC9C-3F38-4FD3-6FA2-751B04F0C479}"/>
                  </a:ext>
                </a:extLst>
              </p:cNvPr>
              <p:cNvSpPr txBox="1"/>
              <p:nvPr/>
            </p:nvSpPr>
            <p:spPr>
              <a:xfrm>
                <a:off x="3612673" y="3150222"/>
                <a:ext cx="548996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73CC9C-3F38-4FD3-6FA2-751B04F0C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73" y="3150222"/>
                <a:ext cx="548996" cy="491738"/>
              </a:xfrm>
              <a:prstGeom prst="rect">
                <a:avLst/>
              </a:prstGeom>
              <a:blipFill>
                <a:blip r:embed="rId3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C0D080-6626-30D3-7873-2FD0830824F8}"/>
                  </a:ext>
                </a:extLst>
              </p:cNvPr>
              <p:cNvSpPr txBox="1"/>
              <p:nvPr/>
            </p:nvSpPr>
            <p:spPr>
              <a:xfrm>
                <a:off x="5466060" y="3747076"/>
                <a:ext cx="6382388" cy="1500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l-GR" sz="2000" dirty="0"/>
                  <a:t>Η </a:t>
                </a:r>
                <a:r>
                  <a:rPr lang="el-GR" sz="2000" dirty="0" err="1"/>
                  <a:t>περιβάλουσα</a:t>
                </a:r>
                <a:r>
                  <a:rPr lang="el-GR" sz="2000" dirty="0"/>
                  <a:t> είναι και αυτή κύμα που διαδίδεται </a:t>
                </a:r>
              </a:p>
              <a:p>
                <a:pPr>
                  <a:lnSpc>
                    <a:spcPct val="120000"/>
                  </a:lnSpc>
                </a:pPr>
                <a:r>
                  <a:rPr lang="el-GR" sz="2000" dirty="0"/>
                  <a:t>προς τα δεξιά (στο παράδειγμά μας) με ταχύτητα διάδοσης</a:t>
                </a:r>
              </a:p>
              <a:p>
                <a:pPr>
                  <a:lnSpc>
                    <a:spcPct val="120000"/>
                  </a:lnSpc>
                </a:pPr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groupChr>
                      <m:groupChrPr>
                        <m:chr m:val="→"/>
                        <m:pos m:val="top"/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400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brk m:alnAt="1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</m:groupCh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C0D080-6626-30D3-7873-2FD083082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60" y="3747076"/>
                <a:ext cx="6382388" cy="1500411"/>
              </a:xfrm>
              <a:prstGeom prst="rect">
                <a:avLst/>
              </a:prstGeom>
              <a:blipFill>
                <a:blip r:embed="rId4"/>
                <a:stretch>
                  <a:fillRect l="-1051" r="-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EA7EE3-E608-2696-1937-915893858343}"/>
                  </a:ext>
                </a:extLst>
              </p:cNvPr>
              <p:cNvSpPr txBox="1"/>
              <p:nvPr/>
            </p:nvSpPr>
            <p:spPr>
              <a:xfrm>
                <a:off x="7036278" y="4563406"/>
                <a:ext cx="1484868" cy="624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r>
                      <a:rPr lang="el-GR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l-GR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EA7EE3-E608-2696-1937-915893858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278" y="4563406"/>
                <a:ext cx="1484868" cy="624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033FB5C3-E1E7-5AFD-A031-E68ACDBCCD76}"/>
              </a:ext>
            </a:extLst>
          </p:cNvPr>
          <p:cNvSpPr/>
          <p:nvPr/>
        </p:nvSpPr>
        <p:spPr>
          <a:xfrm>
            <a:off x="6950338" y="4563406"/>
            <a:ext cx="1202517" cy="718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5E7FC-FA93-61E5-8E6F-C44F438FBED6}"/>
              </a:ext>
            </a:extLst>
          </p:cNvPr>
          <p:cNvSpPr txBox="1"/>
          <p:nvPr/>
        </p:nvSpPr>
        <p:spPr>
          <a:xfrm>
            <a:off x="8422778" y="4653516"/>
            <a:ext cx="2089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Ταχύτητα ομάδας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group velocity</a:t>
            </a:r>
            <a:endParaRPr lang="el-GR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1F5826-29C1-DA45-998B-84DF7192F208}"/>
                  </a:ext>
                </a:extLst>
              </p:cNvPr>
              <p:cNvSpPr txBox="1"/>
              <p:nvPr/>
            </p:nvSpPr>
            <p:spPr>
              <a:xfrm>
                <a:off x="6920994" y="2070228"/>
                <a:ext cx="60976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l-GR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Αcos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l-GR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1F5826-29C1-DA45-998B-84DF7192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94" y="2070228"/>
                <a:ext cx="609760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9CEFE7-56AA-8EAC-9B5D-37BCDC1B0C08}"/>
                  </a:ext>
                </a:extLst>
              </p:cNvPr>
              <p:cNvSpPr txBox="1"/>
              <p:nvPr/>
            </p:nvSpPr>
            <p:spPr>
              <a:xfrm>
                <a:off x="3423797" y="1611549"/>
                <a:ext cx="72249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9CEFE7-56AA-8EAC-9B5D-37BCDC1B0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797" y="1611549"/>
                <a:ext cx="72249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5FD86F4A-21C9-5A94-1C61-388E9A0812FB}"/>
              </a:ext>
            </a:extLst>
          </p:cNvPr>
          <p:cNvCxnSpPr>
            <a:cxnSpLocks/>
          </p:cNvCxnSpPr>
          <p:nvPr/>
        </p:nvCxnSpPr>
        <p:spPr>
          <a:xfrm flipH="1">
            <a:off x="3906742" y="1961966"/>
            <a:ext cx="2115063" cy="2021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2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5AEAFE52-9101-7DDD-E7DE-0AAA449D6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137" y="0"/>
            <a:ext cx="11758863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3600" dirty="0">
                <a:solidFill>
                  <a:srgbClr val="0070C0"/>
                </a:solidFill>
              </a:rPr>
              <a:t>…</a:t>
            </a:r>
            <a:r>
              <a:rPr lang="el-GR" altLang="en-US" sz="3200" dirty="0">
                <a:solidFill>
                  <a:srgbClr val="0070C0"/>
                </a:solidFill>
              </a:rPr>
              <a:t>τι θα γίνει αν προσθέσουμε και άλλα αρμονικά κύματα…….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5">
                <a:extLst>
                  <a:ext uri="{FF2B5EF4-FFF2-40B4-BE49-F238E27FC236}">
                    <a16:creationId xmlns:a16="http://schemas.microsoft.com/office/drawing/2014/main" id="{6B1DD577-7687-9BA4-2E9B-1D341495C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795" y="1460634"/>
                <a:ext cx="10050379" cy="2400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Έστω ότι, ακολουθώντας το προηγούμενο παράδειγμα, συνεχίζουμε να προσθέτουμε αρμονικά κύματα με </a:t>
                </a:r>
                <a:r>
                  <a:rPr lang="el-GR" altLang="en-US" sz="2400" dirty="0" err="1"/>
                  <a:t>κυματάριθμους</a:t>
                </a:r>
                <a:r>
                  <a:rPr lang="el-GR" altLang="en-US" sz="2400" dirty="0"/>
                  <a:t> </a:t>
                </a:r>
                <a14:m>
                  <m:oMath xmlns:m="http://schemas.openxmlformats.org/officeDocument/2006/math">
                    <m:r>
                      <a:rPr lang="el-GR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l-GR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l-GR" alt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l-GR" altLang="en-US" sz="2400" dirty="0"/>
                  <a:t>κλπ.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l-GR" altLang="en-US" sz="2800" dirty="0"/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Στα παρακάτω διαγράμματα Ν είναι ο αριθμός των αρμονικών κυμάτων που προσθέτω στο αρχικό αρμονικό κύμα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altLang="en-US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sub>
                    </m:sSub>
                    <m:r>
                      <a:rPr lang="el-GR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l-GR" altLang="en-US" sz="2400" i="1">
                            <a:latin typeface="Cambria Math" panose="02040503050406030204" pitchFamily="18" charset="0"/>
                          </a:rPr>
                          <m:t>𝜊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9219" name="Text Box 5">
                <a:extLst>
                  <a:ext uri="{FF2B5EF4-FFF2-40B4-BE49-F238E27FC236}">
                    <a16:creationId xmlns:a16="http://schemas.microsoft.com/office/drawing/2014/main" id="{6B1DD577-7687-9BA4-2E9B-1D341495C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795" y="1460634"/>
                <a:ext cx="10050379" cy="2400657"/>
              </a:xfrm>
              <a:prstGeom prst="rect">
                <a:avLst/>
              </a:prstGeom>
              <a:blipFill>
                <a:blip r:embed="rId2"/>
                <a:stretch>
                  <a:fillRect l="-971" t="-2036" b="-50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nt1">
            <a:extLst>
              <a:ext uri="{FF2B5EF4-FFF2-40B4-BE49-F238E27FC236}">
                <a16:creationId xmlns:a16="http://schemas.microsoft.com/office/drawing/2014/main" id="{878B27A8-1825-ED45-FC75-134B47693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864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Int2">
            <a:extLst>
              <a:ext uri="{FF2B5EF4-FFF2-40B4-BE49-F238E27FC236}">
                <a16:creationId xmlns:a16="http://schemas.microsoft.com/office/drawing/2014/main" id="{C47AA483-B74A-F24E-DDF9-C419643B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95526"/>
            <a:ext cx="50292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Int3">
            <a:extLst>
              <a:ext uri="{FF2B5EF4-FFF2-40B4-BE49-F238E27FC236}">
                <a16:creationId xmlns:a16="http://schemas.microsoft.com/office/drawing/2014/main" id="{45FBD2BD-62DD-7ED1-78FA-27D7AA35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8976"/>
            <a:ext cx="4902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nt4">
            <a:extLst>
              <a:ext uri="{FF2B5EF4-FFF2-40B4-BE49-F238E27FC236}">
                <a16:creationId xmlns:a16="http://schemas.microsoft.com/office/drawing/2014/main" id="{94A85D44-04F5-0DD3-A74D-7E81C870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5400"/>
            <a:ext cx="63436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Int5">
            <a:extLst>
              <a:ext uri="{FF2B5EF4-FFF2-40B4-BE49-F238E27FC236}">
                <a16:creationId xmlns:a16="http://schemas.microsoft.com/office/drawing/2014/main" id="{D5C0B0A9-197F-CDB3-5AE9-53E5C52F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1"/>
            <a:ext cx="631825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Int6">
            <a:extLst>
              <a:ext uri="{FF2B5EF4-FFF2-40B4-BE49-F238E27FC236}">
                <a16:creationId xmlns:a16="http://schemas.microsoft.com/office/drawing/2014/main" id="{DA2BEC6C-B346-DF51-C81B-C201C5CC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31750"/>
            <a:ext cx="65532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Int7">
            <a:extLst>
              <a:ext uri="{FF2B5EF4-FFF2-40B4-BE49-F238E27FC236}">
                <a16:creationId xmlns:a16="http://schemas.microsoft.com/office/drawing/2014/main" id="{80EE1CB4-F2FC-E494-CA2A-957C1FB8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98788"/>
            <a:ext cx="68580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8613</TotalTime>
  <Words>1253</Words>
  <Application>Microsoft Office PowerPoint</Application>
  <PresentationFormat>Ευρεία οθόνη</PresentationFormat>
  <Paragraphs>134</Paragraphs>
  <Slides>26</Slides>
  <Notes>0</Notes>
  <HiddenSlides>0</HiddenSlides>
  <MMClips>1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Book Antiqua</vt:lpstr>
      <vt:lpstr>Calibri</vt:lpstr>
      <vt:lpstr>Calibri Light</vt:lpstr>
      <vt:lpstr>Cambria Math</vt:lpstr>
      <vt:lpstr>Wingdings</vt:lpstr>
      <vt:lpstr>Θέμα του Office</vt:lpstr>
      <vt:lpstr>Equation</vt:lpstr>
      <vt:lpstr>KYMATIKH I. Mηχανικά κύματα </vt:lpstr>
      <vt:lpstr>Ταχύτητα του οδεύοντος αρμονικού κύματος = Ταχύτητα φάσης</vt:lpstr>
      <vt:lpstr>Παρουσίαση του PowerPoint</vt:lpstr>
      <vt:lpstr>Επαλληλία δύο αρμονικών κυμάτων με ίσα πλάτη και διαφορετικές συχνότητες  διαμόρφωση πλάτους πληροφορία</vt:lpstr>
      <vt:lpstr>Επαλληλία δύο αρμονικών κυμάτων με ίσα πλάτη και διαφορετικές συχνότητες  διαμόρφωση πλάτους πληροφορία</vt:lpstr>
      <vt:lpstr>…τι θα γίνει αν προσθέσουμε και άλλα αρμονικά κύματα…….</vt:lpstr>
      <vt:lpstr>Παρουσίαση του PowerPoint</vt:lpstr>
      <vt:lpstr>Παρουσίαση του PowerPoint</vt:lpstr>
      <vt:lpstr>Παρουσίαση του PowerPoint</vt:lpstr>
      <vt:lpstr>Ανάλυση Fourier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KYMATIKH I. Mηχανικά κύματα</dc:title>
  <dc:creator>Despina Hatzidimitriou</dc:creator>
  <cp:lastModifiedBy>Despina Hatzidimitriou</cp:lastModifiedBy>
  <cp:revision>139</cp:revision>
  <cp:lastPrinted>2022-04-08T18:58:29Z</cp:lastPrinted>
  <dcterms:created xsi:type="dcterms:W3CDTF">2022-02-27T08:45:20Z</dcterms:created>
  <dcterms:modified xsi:type="dcterms:W3CDTF">2024-04-10T13:54:41Z</dcterms:modified>
</cp:coreProperties>
</file>