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317" r:id="rId9"/>
    <p:sldId id="318" r:id="rId10"/>
    <p:sldId id="263" r:id="rId11"/>
    <p:sldId id="264" r:id="rId12"/>
    <p:sldId id="319" r:id="rId13"/>
    <p:sldId id="320" r:id="rId14"/>
    <p:sldId id="265" r:id="rId15"/>
    <p:sldId id="266" r:id="rId16"/>
    <p:sldId id="267" r:id="rId17"/>
    <p:sldId id="268" r:id="rId18"/>
    <p:sldId id="269" r:id="rId19"/>
    <p:sldId id="321" r:id="rId20"/>
    <p:sldId id="323" r:id="rId21"/>
    <p:sldId id="322"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324" r:id="rId36"/>
    <p:sldId id="325" r:id="rId37"/>
    <p:sldId id="283" r:id="rId38"/>
    <p:sldId id="284" r:id="rId39"/>
    <p:sldId id="285" r:id="rId40"/>
    <p:sldId id="286" r:id="rId41"/>
    <p:sldId id="287" r:id="rId42"/>
    <p:sldId id="288" r:id="rId43"/>
    <p:sldId id="289" r:id="rId44"/>
    <p:sldId id="290" r:id="rId45"/>
    <p:sldId id="291" r:id="rId46"/>
    <p:sldId id="326" r:id="rId47"/>
    <p:sldId id="327" r:id="rId48"/>
    <p:sldId id="292" r:id="rId49"/>
    <p:sldId id="293" r:id="rId50"/>
    <p:sldId id="294" r:id="rId51"/>
    <p:sldId id="295" r:id="rId52"/>
    <p:sldId id="296" r:id="rId53"/>
    <p:sldId id="297" r:id="rId54"/>
    <p:sldId id="298" r:id="rId55"/>
    <p:sldId id="299" r:id="rId56"/>
    <p:sldId id="300" r:id="rId57"/>
    <p:sldId id="301" r:id="rId58"/>
    <p:sldId id="302" r:id="rId59"/>
    <p:sldId id="303" r:id="rId60"/>
    <p:sldId id="304" r:id="rId61"/>
    <p:sldId id="305" r:id="rId62"/>
    <p:sldId id="306" r:id="rId63"/>
    <p:sldId id="307" r:id="rId64"/>
    <p:sldId id="308" r:id="rId65"/>
    <p:sldId id="309" r:id="rId66"/>
    <p:sldId id="310" r:id="rId67"/>
    <p:sldId id="311" r:id="rId68"/>
    <p:sldId id="312" r:id="rId69"/>
    <p:sldId id="313" r:id="rId70"/>
    <p:sldId id="316" r:id="rId71"/>
    <p:sldId id="315" r:id="rId72"/>
    <p:sldId id="314" r:id="rId7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06" autoAdjust="0"/>
    <p:restoredTop sz="94660"/>
  </p:normalViewPr>
  <p:slideViewPr>
    <p:cSldViewPr snapToGrid="0">
      <p:cViewPr varScale="1">
        <p:scale>
          <a:sx n="89" d="100"/>
          <a:sy n="89" d="100"/>
        </p:scale>
        <p:origin x="171"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asiliki Kousoulini" userId="27d6ad4fd7685091" providerId="LiveId" clId="{32F381D2-874E-4EA9-86FC-6E84D619C799}"/>
    <pc:docChg chg="undo redo custSel addSld modSld">
      <pc:chgData name="Vasiliki Kousoulini" userId="27d6ad4fd7685091" providerId="LiveId" clId="{32F381D2-874E-4EA9-86FC-6E84D619C799}" dt="2025-12-01T07:09:48.805" v="1534" actId="123"/>
      <pc:docMkLst>
        <pc:docMk/>
      </pc:docMkLst>
      <pc:sldChg chg="modSp mod">
        <pc:chgData name="Vasiliki Kousoulini" userId="27d6ad4fd7685091" providerId="LiveId" clId="{32F381D2-874E-4EA9-86FC-6E84D619C799}" dt="2025-11-30T08:41:18.275" v="20" actId="20577"/>
        <pc:sldMkLst>
          <pc:docMk/>
          <pc:sldMk cId="3303399912" sldId="257"/>
        </pc:sldMkLst>
        <pc:spChg chg="mod">
          <ac:chgData name="Vasiliki Kousoulini" userId="27d6ad4fd7685091" providerId="LiveId" clId="{32F381D2-874E-4EA9-86FC-6E84D619C799}" dt="2025-11-30T08:41:18.275" v="20" actId="20577"/>
          <ac:spMkLst>
            <pc:docMk/>
            <pc:sldMk cId="3303399912" sldId="257"/>
            <ac:spMk id="4" creationId="{77B4F536-B401-79AB-AF00-5B146C928C30}"/>
          </ac:spMkLst>
        </pc:spChg>
      </pc:sldChg>
      <pc:sldChg chg="modSp mod">
        <pc:chgData name="Vasiliki Kousoulini" userId="27d6ad4fd7685091" providerId="LiveId" clId="{32F381D2-874E-4EA9-86FC-6E84D619C799}" dt="2025-12-01T06:40:30.644" v="1492" actId="113"/>
        <pc:sldMkLst>
          <pc:docMk/>
          <pc:sldMk cId="2810548358" sldId="258"/>
        </pc:sldMkLst>
        <pc:spChg chg="mod">
          <ac:chgData name="Vasiliki Kousoulini" userId="27d6ad4fd7685091" providerId="LiveId" clId="{32F381D2-874E-4EA9-86FC-6E84D619C799}" dt="2025-12-01T06:40:30.644" v="1492" actId="113"/>
          <ac:spMkLst>
            <pc:docMk/>
            <pc:sldMk cId="2810548358" sldId="258"/>
            <ac:spMk id="3" creationId="{E68ED456-2FBD-76EB-8044-B24189BC35CF}"/>
          </ac:spMkLst>
        </pc:spChg>
      </pc:sldChg>
      <pc:sldChg chg="modSp mod">
        <pc:chgData name="Vasiliki Kousoulini" userId="27d6ad4fd7685091" providerId="LiveId" clId="{32F381D2-874E-4EA9-86FC-6E84D619C799}" dt="2025-12-01T06:41:10.094" v="1493" actId="2711"/>
        <pc:sldMkLst>
          <pc:docMk/>
          <pc:sldMk cId="1843009413" sldId="260"/>
        </pc:sldMkLst>
        <pc:spChg chg="mod">
          <ac:chgData name="Vasiliki Kousoulini" userId="27d6ad4fd7685091" providerId="LiveId" clId="{32F381D2-874E-4EA9-86FC-6E84D619C799}" dt="2025-12-01T06:41:10.094" v="1493" actId="2711"/>
          <ac:spMkLst>
            <pc:docMk/>
            <pc:sldMk cId="1843009413" sldId="260"/>
            <ac:spMk id="3" creationId="{F47BFEE4-DC66-43B0-D9B9-9E8FE95033D2}"/>
          </ac:spMkLst>
        </pc:spChg>
      </pc:sldChg>
      <pc:sldChg chg="modSp mod">
        <pc:chgData name="Vasiliki Kousoulini" userId="27d6ad4fd7685091" providerId="LiveId" clId="{32F381D2-874E-4EA9-86FC-6E84D619C799}" dt="2025-12-01T06:42:09.845" v="1497" actId="113"/>
        <pc:sldMkLst>
          <pc:docMk/>
          <pc:sldMk cId="3744699194" sldId="261"/>
        </pc:sldMkLst>
        <pc:spChg chg="mod">
          <ac:chgData name="Vasiliki Kousoulini" userId="27d6ad4fd7685091" providerId="LiveId" clId="{32F381D2-874E-4EA9-86FC-6E84D619C799}" dt="2025-12-01T06:42:09.845" v="1497" actId="113"/>
          <ac:spMkLst>
            <pc:docMk/>
            <pc:sldMk cId="3744699194" sldId="261"/>
            <ac:spMk id="3" creationId="{121B8E71-753B-143A-37B8-730E065BAF4F}"/>
          </ac:spMkLst>
        </pc:spChg>
      </pc:sldChg>
      <pc:sldChg chg="modSp mod">
        <pc:chgData name="Vasiliki Kousoulini" userId="27d6ad4fd7685091" providerId="LiveId" clId="{32F381D2-874E-4EA9-86FC-6E84D619C799}" dt="2025-11-30T11:58:56.588" v="592" actId="115"/>
        <pc:sldMkLst>
          <pc:docMk/>
          <pc:sldMk cId="3324122110" sldId="263"/>
        </pc:sldMkLst>
        <pc:spChg chg="mod">
          <ac:chgData name="Vasiliki Kousoulini" userId="27d6ad4fd7685091" providerId="LiveId" clId="{32F381D2-874E-4EA9-86FC-6E84D619C799}" dt="2025-11-30T11:58:56.588" v="592" actId="115"/>
          <ac:spMkLst>
            <pc:docMk/>
            <pc:sldMk cId="3324122110" sldId="263"/>
            <ac:spMk id="3" creationId="{6FCE1DE6-7E6F-E5AB-B4A1-29B63009D2B7}"/>
          </ac:spMkLst>
        </pc:spChg>
      </pc:sldChg>
      <pc:sldChg chg="modSp mod">
        <pc:chgData name="Vasiliki Kousoulini" userId="27d6ad4fd7685091" providerId="LiveId" clId="{32F381D2-874E-4EA9-86FC-6E84D619C799}" dt="2025-12-01T06:43:32.048" v="1498" actId="123"/>
        <pc:sldMkLst>
          <pc:docMk/>
          <pc:sldMk cId="3006797940" sldId="265"/>
        </pc:sldMkLst>
        <pc:spChg chg="mod">
          <ac:chgData name="Vasiliki Kousoulini" userId="27d6ad4fd7685091" providerId="LiveId" clId="{32F381D2-874E-4EA9-86FC-6E84D619C799}" dt="2025-12-01T06:43:32.048" v="1498" actId="123"/>
          <ac:spMkLst>
            <pc:docMk/>
            <pc:sldMk cId="3006797940" sldId="265"/>
            <ac:spMk id="3" creationId="{08D9E787-1B8B-A8A6-CAC8-E52FE8601803}"/>
          </ac:spMkLst>
        </pc:spChg>
      </pc:sldChg>
      <pc:sldChg chg="modSp mod">
        <pc:chgData name="Vasiliki Kousoulini" userId="27d6ad4fd7685091" providerId="LiveId" clId="{32F381D2-874E-4EA9-86FC-6E84D619C799}" dt="2025-12-01T06:44:21.953" v="1499" actId="123"/>
        <pc:sldMkLst>
          <pc:docMk/>
          <pc:sldMk cId="2873099749" sldId="266"/>
        </pc:sldMkLst>
        <pc:spChg chg="mod">
          <ac:chgData name="Vasiliki Kousoulini" userId="27d6ad4fd7685091" providerId="LiveId" clId="{32F381D2-874E-4EA9-86FC-6E84D619C799}" dt="2025-12-01T06:44:21.953" v="1499" actId="123"/>
          <ac:spMkLst>
            <pc:docMk/>
            <pc:sldMk cId="2873099749" sldId="266"/>
            <ac:spMk id="3" creationId="{EB816A9E-DBE3-38BF-9AC8-46625E231178}"/>
          </ac:spMkLst>
        </pc:spChg>
      </pc:sldChg>
      <pc:sldChg chg="modSp mod">
        <pc:chgData name="Vasiliki Kousoulini" userId="27d6ad4fd7685091" providerId="LiveId" clId="{32F381D2-874E-4EA9-86FC-6E84D619C799}" dt="2025-12-01T06:44:32.215" v="1500" actId="123"/>
        <pc:sldMkLst>
          <pc:docMk/>
          <pc:sldMk cId="343822208" sldId="267"/>
        </pc:sldMkLst>
        <pc:spChg chg="mod">
          <ac:chgData name="Vasiliki Kousoulini" userId="27d6ad4fd7685091" providerId="LiveId" clId="{32F381D2-874E-4EA9-86FC-6E84D619C799}" dt="2025-12-01T06:44:32.215" v="1500" actId="123"/>
          <ac:spMkLst>
            <pc:docMk/>
            <pc:sldMk cId="343822208" sldId="267"/>
            <ac:spMk id="3" creationId="{3E4C32F2-A792-83A1-B444-9B15DFDE7566}"/>
          </ac:spMkLst>
        </pc:spChg>
      </pc:sldChg>
      <pc:sldChg chg="modSp mod">
        <pc:chgData name="Vasiliki Kousoulini" userId="27d6ad4fd7685091" providerId="LiveId" clId="{32F381D2-874E-4EA9-86FC-6E84D619C799}" dt="2025-12-01T06:44:38.847" v="1501" actId="123"/>
        <pc:sldMkLst>
          <pc:docMk/>
          <pc:sldMk cId="3770504057" sldId="268"/>
        </pc:sldMkLst>
        <pc:spChg chg="mod">
          <ac:chgData name="Vasiliki Kousoulini" userId="27d6ad4fd7685091" providerId="LiveId" clId="{32F381D2-874E-4EA9-86FC-6E84D619C799}" dt="2025-12-01T06:44:38.847" v="1501" actId="123"/>
          <ac:spMkLst>
            <pc:docMk/>
            <pc:sldMk cId="3770504057" sldId="268"/>
            <ac:spMk id="3" creationId="{504B92C1-DA71-F4B0-1BAD-3EFA06D7C92A}"/>
          </ac:spMkLst>
        </pc:spChg>
      </pc:sldChg>
      <pc:sldChg chg="modSp mod">
        <pc:chgData name="Vasiliki Kousoulini" userId="27d6ad4fd7685091" providerId="LiveId" clId="{32F381D2-874E-4EA9-86FC-6E84D619C799}" dt="2025-12-01T06:44:47.469" v="1502" actId="123"/>
        <pc:sldMkLst>
          <pc:docMk/>
          <pc:sldMk cId="786498873" sldId="269"/>
        </pc:sldMkLst>
        <pc:spChg chg="mod">
          <ac:chgData name="Vasiliki Kousoulini" userId="27d6ad4fd7685091" providerId="LiveId" clId="{32F381D2-874E-4EA9-86FC-6E84D619C799}" dt="2025-12-01T06:44:47.469" v="1502" actId="123"/>
          <ac:spMkLst>
            <pc:docMk/>
            <pc:sldMk cId="786498873" sldId="269"/>
            <ac:spMk id="3" creationId="{D3E917A5-257C-15C9-3CB9-3A6E5E8965BB}"/>
          </ac:spMkLst>
        </pc:spChg>
      </pc:sldChg>
      <pc:sldChg chg="modSp mod">
        <pc:chgData name="Vasiliki Kousoulini" userId="27d6ad4fd7685091" providerId="LiveId" clId="{32F381D2-874E-4EA9-86FC-6E84D619C799}" dt="2025-12-01T06:49:50.836" v="1504" actId="115"/>
        <pc:sldMkLst>
          <pc:docMk/>
          <pc:sldMk cId="1155094379" sldId="277"/>
        </pc:sldMkLst>
        <pc:spChg chg="mod">
          <ac:chgData name="Vasiliki Kousoulini" userId="27d6ad4fd7685091" providerId="LiveId" clId="{32F381D2-874E-4EA9-86FC-6E84D619C799}" dt="2025-12-01T06:49:50.836" v="1504" actId="115"/>
          <ac:spMkLst>
            <pc:docMk/>
            <pc:sldMk cId="1155094379" sldId="277"/>
            <ac:spMk id="3" creationId="{D7E31C76-B804-EE92-1C13-9832D3999978}"/>
          </ac:spMkLst>
        </pc:spChg>
      </pc:sldChg>
      <pc:sldChg chg="modSp mod">
        <pc:chgData name="Vasiliki Kousoulini" userId="27d6ad4fd7685091" providerId="LiveId" clId="{32F381D2-874E-4EA9-86FC-6E84D619C799}" dt="2025-12-01T07:03:04.081" v="1505" actId="123"/>
        <pc:sldMkLst>
          <pc:docMk/>
          <pc:sldMk cId="1219217317" sldId="280"/>
        </pc:sldMkLst>
        <pc:spChg chg="mod">
          <ac:chgData name="Vasiliki Kousoulini" userId="27d6ad4fd7685091" providerId="LiveId" clId="{32F381D2-874E-4EA9-86FC-6E84D619C799}" dt="2025-12-01T07:03:04.081" v="1505" actId="123"/>
          <ac:spMkLst>
            <pc:docMk/>
            <pc:sldMk cId="1219217317" sldId="280"/>
            <ac:spMk id="3" creationId="{22F03EFE-9F43-62FB-EC2D-FFF245E2B2B7}"/>
          </ac:spMkLst>
        </pc:spChg>
      </pc:sldChg>
      <pc:sldChg chg="modSp mod">
        <pc:chgData name="Vasiliki Kousoulini" userId="27d6ad4fd7685091" providerId="LiveId" clId="{32F381D2-874E-4EA9-86FC-6E84D619C799}" dt="2025-12-01T07:03:22.217" v="1506" actId="123"/>
        <pc:sldMkLst>
          <pc:docMk/>
          <pc:sldMk cId="1241054113" sldId="282"/>
        </pc:sldMkLst>
        <pc:spChg chg="mod">
          <ac:chgData name="Vasiliki Kousoulini" userId="27d6ad4fd7685091" providerId="LiveId" clId="{32F381D2-874E-4EA9-86FC-6E84D619C799}" dt="2025-12-01T07:03:22.217" v="1506" actId="123"/>
          <ac:spMkLst>
            <pc:docMk/>
            <pc:sldMk cId="1241054113" sldId="282"/>
            <ac:spMk id="3" creationId="{0577CF54-B71A-7339-0D3D-11B431D7CF4E}"/>
          </ac:spMkLst>
        </pc:spChg>
      </pc:sldChg>
      <pc:sldChg chg="modSp mod">
        <pc:chgData name="Vasiliki Kousoulini" userId="27d6ad4fd7685091" providerId="LiveId" clId="{32F381D2-874E-4EA9-86FC-6E84D619C799}" dt="2025-12-01T07:05:01.041" v="1508" actId="123"/>
        <pc:sldMkLst>
          <pc:docMk/>
          <pc:sldMk cId="229787972" sldId="283"/>
        </pc:sldMkLst>
        <pc:spChg chg="mod">
          <ac:chgData name="Vasiliki Kousoulini" userId="27d6ad4fd7685091" providerId="LiveId" clId="{32F381D2-874E-4EA9-86FC-6E84D619C799}" dt="2025-12-01T07:05:01.041" v="1508" actId="123"/>
          <ac:spMkLst>
            <pc:docMk/>
            <pc:sldMk cId="229787972" sldId="283"/>
            <ac:spMk id="3" creationId="{251917A8-F491-404F-6D58-E89476D41BF3}"/>
          </ac:spMkLst>
        </pc:spChg>
      </pc:sldChg>
      <pc:sldChg chg="modSp mod">
        <pc:chgData name="Vasiliki Kousoulini" userId="27d6ad4fd7685091" providerId="LiveId" clId="{32F381D2-874E-4EA9-86FC-6E84D619C799}" dt="2025-12-01T07:05:10.014" v="1509" actId="123"/>
        <pc:sldMkLst>
          <pc:docMk/>
          <pc:sldMk cId="516130010" sldId="284"/>
        </pc:sldMkLst>
        <pc:spChg chg="mod">
          <ac:chgData name="Vasiliki Kousoulini" userId="27d6ad4fd7685091" providerId="LiveId" clId="{32F381D2-874E-4EA9-86FC-6E84D619C799}" dt="2025-12-01T07:05:10.014" v="1509" actId="123"/>
          <ac:spMkLst>
            <pc:docMk/>
            <pc:sldMk cId="516130010" sldId="284"/>
            <ac:spMk id="3" creationId="{4778298D-BD98-0806-63A9-793CC28854D9}"/>
          </ac:spMkLst>
        </pc:spChg>
      </pc:sldChg>
      <pc:sldChg chg="modSp mod">
        <pc:chgData name="Vasiliki Kousoulini" userId="27d6ad4fd7685091" providerId="LiveId" clId="{32F381D2-874E-4EA9-86FC-6E84D619C799}" dt="2025-12-01T07:05:16.556" v="1510" actId="123"/>
        <pc:sldMkLst>
          <pc:docMk/>
          <pc:sldMk cId="4245330000" sldId="285"/>
        </pc:sldMkLst>
        <pc:spChg chg="mod">
          <ac:chgData name="Vasiliki Kousoulini" userId="27d6ad4fd7685091" providerId="LiveId" clId="{32F381D2-874E-4EA9-86FC-6E84D619C799}" dt="2025-12-01T07:05:16.556" v="1510" actId="123"/>
          <ac:spMkLst>
            <pc:docMk/>
            <pc:sldMk cId="4245330000" sldId="285"/>
            <ac:spMk id="3" creationId="{B54CA1D7-9972-A0B9-1503-BF344D8DE438}"/>
          </ac:spMkLst>
        </pc:spChg>
      </pc:sldChg>
      <pc:sldChg chg="modSp mod">
        <pc:chgData name="Vasiliki Kousoulini" userId="27d6ad4fd7685091" providerId="LiveId" clId="{32F381D2-874E-4EA9-86FC-6E84D619C799}" dt="2025-12-01T07:05:27.173" v="1511" actId="123"/>
        <pc:sldMkLst>
          <pc:docMk/>
          <pc:sldMk cId="3151765583" sldId="286"/>
        </pc:sldMkLst>
        <pc:spChg chg="mod">
          <ac:chgData name="Vasiliki Kousoulini" userId="27d6ad4fd7685091" providerId="LiveId" clId="{32F381D2-874E-4EA9-86FC-6E84D619C799}" dt="2025-12-01T07:05:27.173" v="1511" actId="123"/>
          <ac:spMkLst>
            <pc:docMk/>
            <pc:sldMk cId="3151765583" sldId="286"/>
            <ac:spMk id="3" creationId="{04B0E87E-FD40-111C-508A-9D20B5F74A38}"/>
          </ac:spMkLst>
        </pc:spChg>
      </pc:sldChg>
      <pc:sldChg chg="modSp mod">
        <pc:chgData name="Vasiliki Kousoulini" userId="27d6ad4fd7685091" providerId="LiveId" clId="{32F381D2-874E-4EA9-86FC-6E84D619C799}" dt="2025-12-01T07:05:46.502" v="1512" actId="123"/>
        <pc:sldMkLst>
          <pc:docMk/>
          <pc:sldMk cId="4119085529" sldId="287"/>
        </pc:sldMkLst>
        <pc:spChg chg="mod">
          <ac:chgData name="Vasiliki Kousoulini" userId="27d6ad4fd7685091" providerId="LiveId" clId="{32F381D2-874E-4EA9-86FC-6E84D619C799}" dt="2025-12-01T07:05:46.502" v="1512" actId="123"/>
          <ac:spMkLst>
            <pc:docMk/>
            <pc:sldMk cId="4119085529" sldId="287"/>
            <ac:spMk id="3" creationId="{2C520A1A-5468-2342-9411-8EC814B9DF12}"/>
          </ac:spMkLst>
        </pc:spChg>
      </pc:sldChg>
      <pc:sldChg chg="modSp mod">
        <pc:chgData name="Vasiliki Kousoulini" userId="27d6ad4fd7685091" providerId="LiveId" clId="{32F381D2-874E-4EA9-86FC-6E84D619C799}" dt="2025-12-01T07:06:04.729" v="1513" actId="123"/>
        <pc:sldMkLst>
          <pc:docMk/>
          <pc:sldMk cId="1907901608" sldId="291"/>
        </pc:sldMkLst>
        <pc:spChg chg="mod">
          <ac:chgData name="Vasiliki Kousoulini" userId="27d6ad4fd7685091" providerId="LiveId" clId="{32F381D2-874E-4EA9-86FC-6E84D619C799}" dt="2025-12-01T07:06:04.729" v="1513" actId="123"/>
          <ac:spMkLst>
            <pc:docMk/>
            <pc:sldMk cId="1907901608" sldId="291"/>
            <ac:spMk id="3" creationId="{CC9C6ABC-0FE1-EEF9-5392-046FBDDBC651}"/>
          </ac:spMkLst>
        </pc:spChg>
      </pc:sldChg>
      <pc:sldChg chg="modSp mod">
        <pc:chgData name="Vasiliki Kousoulini" userId="27d6ad4fd7685091" providerId="LiveId" clId="{32F381D2-874E-4EA9-86FC-6E84D619C799}" dt="2025-11-30T12:43:31.618" v="1476" actId="113"/>
        <pc:sldMkLst>
          <pc:docMk/>
          <pc:sldMk cId="1226453273" sldId="295"/>
        </pc:sldMkLst>
        <pc:spChg chg="mod">
          <ac:chgData name="Vasiliki Kousoulini" userId="27d6ad4fd7685091" providerId="LiveId" clId="{32F381D2-874E-4EA9-86FC-6E84D619C799}" dt="2025-11-30T12:43:31.618" v="1476" actId="113"/>
          <ac:spMkLst>
            <pc:docMk/>
            <pc:sldMk cId="1226453273" sldId="295"/>
            <ac:spMk id="3" creationId="{B74CA32A-2D9B-B372-62FD-4FB67A88C848}"/>
          </ac:spMkLst>
        </pc:spChg>
      </pc:sldChg>
      <pc:sldChg chg="modSp mod">
        <pc:chgData name="Vasiliki Kousoulini" userId="27d6ad4fd7685091" providerId="LiveId" clId="{32F381D2-874E-4EA9-86FC-6E84D619C799}" dt="2025-12-01T07:06:54.442" v="1515" actId="123"/>
        <pc:sldMkLst>
          <pc:docMk/>
          <pc:sldMk cId="2857367377" sldId="296"/>
        </pc:sldMkLst>
        <pc:spChg chg="mod">
          <ac:chgData name="Vasiliki Kousoulini" userId="27d6ad4fd7685091" providerId="LiveId" clId="{32F381D2-874E-4EA9-86FC-6E84D619C799}" dt="2025-12-01T07:06:54.442" v="1515" actId="123"/>
          <ac:spMkLst>
            <pc:docMk/>
            <pc:sldMk cId="2857367377" sldId="296"/>
            <ac:spMk id="3" creationId="{835D7A57-FF6D-9691-2BBA-A47C7E725B4E}"/>
          </ac:spMkLst>
        </pc:spChg>
      </pc:sldChg>
      <pc:sldChg chg="modSp mod">
        <pc:chgData name="Vasiliki Kousoulini" userId="27d6ad4fd7685091" providerId="LiveId" clId="{32F381D2-874E-4EA9-86FC-6E84D619C799}" dt="2025-12-01T07:07:09.431" v="1516" actId="123"/>
        <pc:sldMkLst>
          <pc:docMk/>
          <pc:sldMk cId="985630139" sldId="297"/>
        </pc:sldMkLst>
        <pc:spChg chg="mod">
          <ac:chgData name="Vasiliki Kousoulini" userId="27d6ad4fd7685091" providerId="LiveId" clId="{32F381D2-874E-4EA9-86FC-6E84D619C799}" dt="2025-12-01T07:07:09.431" v="1516" actId="123"/>
          <ac:spMkLst>
            <pc:docMk/>
            <pc:sldMk cId="985630139" sldId="297"/>
            <ac:spMk id="3" creationId="{310BA466-5A7D-26DA-8BB8-E2A41E2046DF}"/>
          </ac:spMkLst>
        </pc:spChg>
      </pc:sldChg>
      <pc:sldChg chg="modSp mod">
        <pc:chgData name="Vasiliki Kousoulini" userId="27d6ad4fd7685091" providerId="LiveId" clId="{32F381D2-874E-4EA9-86FC-6E84D619C799}" dt="2025-12-01T07:07:17.188" v="1517" actId="123"/>
        <pc:sldMkLst>
          <pc:docMk/>
          <pc:sldMk cId="846976744" sldId="298"/>
        </pc:sldMkLst>
        <pc:spChg chg="mod">
          <ac:chgData name="Vasiliki Kousoulini" userId="27d6ad4fd7685091" providerId="LiveId" clId="{32F381D2-874E-4EA9-86FC-6E84D619C799}" dt="2025-12-01T07:07:17.188" v="1517" actId="123"/>
          <ac:spMkLst>
            <pc:docMk/>
            <pc:sldMk cId="846976744" sldId="298"/>
            <ac:spMk id="3" creationId="{58E6163A-BA0C-F795-D771-7F2474B6B4C0}"/>
          </ac:spMkLst>
        </pc:spChg>
      </pc:sldChg>
      <pc:sldChg chg="modSp mod">
        <pc:chgData name="Vasiliki Kousoulini" userId="27d6ad4fd7685091" providerId="LiveId" clId="{32F381D2-874E-4EA9-86FC-6E84D619C799}" dt="2025-12-01T07:07:23.131" v="1518" actId="123"/>
        <pc:sldMkLst>
          <pc:docMk/>
          <pc:sldMk cId="1001702047" sldId="299"/>
        </pc:sldMkLst>
        <pc:spChg chg="mod">
          <ac:chgData name="Vasiliki Kousoulini" userId="27d6ad4fd7685091" providerId="LiveId" clId="{32F381D2-874E-4EA9-86FC-6E84D619C799}" dt="2025-12-01T07:07:23.131" v="1518" actId="123"/>
          <ac:spMkLst>
            <pc:docMk/>
            <pc:sldMk cId="1001702047" sldId="299"/>
            <ac:spMk id="3" creationId="{55880DCC-8C93-0AB7-CEEF-80FA7E319C74}"/>
          </ac:spMkLst>
        </pc:spChg>
      </pc:sldChg>
      <pc:sldChg chg="modSp mod">
        <pc:chgData name="Vasiliki Kousoulini" userId="27d6ad4fd7685091" providerId="LiveId" clId="{32F381D2-874E-4EA9-86FC-6E84D619C799}" dt="2025-12-01T07:07:28.401" v="1519" actId="123"/>
        <pc:sldMkLst>
          <pc:docMk/>
          <pc:sldMk cId="917392418" sldId="300"/>
        </pc:sldMkLst>
        <pc:spChg chg="mod">
          <ac:chgData name="Vasiliki Kousoulini" userId="27d6ad4fd7685091" providerId="LiveId" clId="{32F381D2-874E-4EA9-86FC-6E84D619C799}" dt="2025-12-01T07:07:28.401" v="1519" actId="123"/>
          <ac:spMkLst>
            <pc:docMk/>
            <pc:sldMk cId="917392418" sldId="300"/>
            <ac:spMk id="3" creationId="{DD45ABBB-80BA-F0DD-C462-C1D5D7D7C519}"/>
          </ac:spMkLst>
        </pc:spChg>
      </pc:sldChg>
      <pc:sldChg chg="modSp mod">
        <pc:chgData name="Vasiliki Kousoulini" userId="27d6ad4fd7685091" providerId="LiveId" clId="{32F381D2-874E-4EA9-86FC-6E84D619C799}" dt="2025-12-01T07:07:34.334" v="1520" actId="123"/>
        <pc:sldMkLst>
          <pc:docMk/>
          <pc:sldMk cId="1812656343" sldId="301"/>
        </pc:sldMkLst>
        <pc:spChg chg="mod">
          <ac:chgData name="Vasiliki Kousoulini" userId="27d6ad4fd7685091" providerId="LiveId" clId="{32F381D2-874E-4EA9-86FC-6E84D619C799}" dt="2025-12-01T07:07:34.334" v="1520" actId="123"/>
          <ac:spMkLst>
            <pc:docMk/>
            <pc:sldMk cId="1812656343" sldId="301"/>
            <ac:spMk id="3" creationId="{A2DB9ED2-5933-9196-F21B-41CCF4DB9B94}"/>
          </ac:spMkLst>
        </pc:spChg>
      </pc:sldChg>
      <pc:sldChg chg="modSp mod">
        <pc:chgData name="Vasiliki Kousoulini" userId="27d6ad4fd7685091" providerId="LiveId" clId="{32F381D2-874E-4EA9-86FC-6E84D619C799}" dt="2025-12-01T07:07:39.974" v="1521" actId="123"/>
        <pc:sldMkLst>
          <pc:docMk/>
          <pc:sldMk cId="3099756033" sldId="302"/>
        </pc:sldMkLst>
        <pc:spChg chg="mod">
          <ac:chgData name="Vasiliki Kousoulini" userId="27d6ad4fd7685091" providerId="LiveId" clId="{32F381D2-874E-4EA9-86FC-6E84D619C799}" dt="2025-12-01T07:07:39.974" v="1521" actId="123"/>
          <ac:spMkLst>
            <pc:docMk/>
            <pc:sldMk cId="3099756033" sldId="302"/>
            <ac:spMk id="3" creationId="{300932B1-01D0-42C7-F918-0F1578B73725}"/>
          </ac:spMkLst>
        </pc:spChg>
      </pc:sldChg>
      <pc:sldChg chg="modSp mod">
        <pc:chgData name="Vasiliki Kousoulini" userId="27d6ad4fd7685091" providerId="LiveId" clId="{32F381D2-874E-4EA9-86FC-6E84D619C799}" dt="2025-12-01T07:07:45.375" v="1522" actId="123"/>
        <pc:sldMkLst>
          <pc:docMk/>
          <pc:sldMk cId="2485014599" sldId="303"/>
        </pc:sldMkLst>
        <pc:spChg chg="mod">
          <ac:chgData name="Vasiliki Kousoulini" userId="27d6ad4fd7685091" providerId="LiveId" clId="{32F381D2-874E-4EA9-86FC-6E84D619C799}" dt="2025-12-01T07:07:45.375" v="1522" actId="123"/>
          <ac:spMkLst>
            <pc:docMk/>
            <pc:sldMk cId="2485014599" sldId="303"/>
            <ac:spMk id="3" creationId="{BEB34C84-B303-C994-D34F-EAA9E950C1A1}"/>
          </ac:spMkLst>
        </pc:spChg>
      </pc:sldChg>
      <pc:sldChg chg="modSp mod">
        <pc:chgData name="Vasiliki Kousoulini" userId="27d6ad4fd7685091" providerId="LiveId" clId="{32F381D2-874E-4EA9-86FC-6E84D619C799}" dt="2025-12-01T07:08:03.974" v="1523" actId="123"/>
        <pc:sldMkLst>
          <pc:docMk/>
          <pc:sldMk cId="552345149" sldId="304"/>
        </pc:sldMkLst>
        <pc:spChg chg="mod">
          <ac:chgData name="Vasiliki Kousoulini" userId="27d6ad4fd7685091" providerId="LiveId" clId="{32F381D2-874E-4EA9-86FC-6E84D619C799}" dt="2025-12-01T07:08:03.974" v="1523" actId="123"/>
          <ac:spMkLst>
            <pc:docMk/>
            <pc:sldMk cId="552345149" sldId="304"/>
            <ac:spMk id="3" creationId="{8C5611B6-2460-826D-9FBB-1076B4A3731F}"/>
          </ac:spMkLst>
        </pc:spChg>
      </pc:sldChg>
      <pc:sldChg chg="modSp mod">
        <pc:chgData name="Vasiliki Kousoulini" userId="27d6ad4fd7685091" providerId="LiveId" clId="{32F381D2-874E-4EA9-86FC-6E84D619C799}" dt="2025-12-01T07:08:11.124" v="1524" actId="123"/>
        <pc:sldMkLst>
          <pc:docMk/>
          <pc:sldMk cId="1266008883" sldId="305"/>
        </pc:sldMkLst>
        <pc:spChg chg="mod">
          <ac:chgData name="Vasiliki Kousoulini" userId="27d6ad4fd7685091" providerId="LiveId" clId="{32F381D2-874E-4EA9-86FC-6E84D619C799}" dt="2025-12-01T07:08:11.124" v="1524" actId="123"/>
          <ac:spMkLst>
            <pc:docMk/>
            <pc:sldMk cId="1266008883" sldId="305"/>
            <ac:spMk id="3" creationId="{16AF37FF-C0C9-E2DC-DAAA-1ED9E151F46C}"/>
          </ac:spMkLst>
        </pc:spChg>
      </pc:sldChg>
      <pc:sldChg chg="modSp mod">
        <pc:chgData name="Vasiliki Kousoulini" userId="27d6ad4fd7685091" providerId="LiveId" clId="{32F381D2-874E-4EA9-86FC-6E84D619C799}" dt="2025-12-01T07:08:55.133" v="1525" actId="123"/>
        <pc:sldMkLst>
          <pc:docMk/>
          <pc:sldMk cId="2475000572" sldId="307"/>
        </pc:sldMkLst>
        <pc:spChg chg="mod">
          <ac:chgData name="Vasiliki Kousoulini" userId="27d6ad4fd7685091" providerId="LiveId" clId="{32F381D2-874E-4EA9-86FC-6E84D619C799}" dt="2025-12-01T07:08:55.133" v="1525" actId="123"/>
          <ac:spMkLst>
            <pc:docMk/>
            <pc:sldMk cId="2475000572" sldId="307"/>
            <ac:spMk id="3" creationId="{356406BE-408F-BBBB-B7F9-F8373D78E1EE}"/>
          </ac:spMkLst>
        </pc:spChg>
      </pc:sldChg>
      <pc:sldChg chg="modSp mod">
        <pc:chgData name="Vasiliki Kousoulini" userId="27d6ad4fd7685091" providerId="LiveId" clId="{32F381D2-874E-4EA9-86FC-6E84D619C799}" dt="2025-12-01T07:09:04.447" v="1526" actId="123"/>
        <pc:sldMkLst>
          <pc:docMk/>
          <pc:sldMk cId="1345402993" sldId="308"/>
        </pc:sldMkLst>
        <pc:spChg chg="mod">
          <ac:chgData name="Vasiliki Kousoulini" userId="27d6ad4fd7685091" providerId="LiveId" clId="{32F381D2-874E-4EA9-86FC-6E84D619C799}" dt="2025-12-01T07:09:04.447" v="1526" actId="123"/>
          <ac:spMkLst>
            <pc:docMk/>
            <pc:sldMk cId="1345402993" sldId="308"/>
            <ac:spMk id="3" creationId="{B82A08E4-1E9B-AE73-AA98-7845CD301835}"/>
          </ac:spMkLst>
        </pc:spChg>
      </pc:sldChg>
      <pc:sldChg chg="modSp mod">
        <pc:chgData name="Vasiliki Kousoulini" userId="27d6ad4fd7685091" providerId="LiveId" clId="{32F381D2-874E-4EA9-86FC-6E84D619C799}" dt="2025-12-01T07:09:17.625" v="1529" actId="123"/>
        <pc:sldMkLst>
          <pc:docMk/>
          <pc:sldMk cId="4134880384" sldId="309"/>
        </pc:sldMkLst>
        <pc:spChg chg="mod">
          <ac:chgData name="Vasiliki Kousoulini" userId="27d6ad4fd7685091" providerId="LiveId" clId="{32F381D2-874E-4EA9-86FC-6E84D619C799}" dt="2025-12-01T07:09:17.625" v="1529" actId="123"/>
          <ac:spMkLst>
            <pc:docMk/>
            <pc:sldMk cId="4134880384" sldId="309"/>
            <ac:spMk id="3" creationId="{46D5784B-57E9-8A0A-2FBE-57023B2D2E28}"/>
          </ac:spMkLst>
        </pc:spChg>
      </pc:sldChg>
      <pc:sldChg chg="modSp mod">
        <pc:chgData name="Vasiliki Kousoulini" userId="27d6ad4fd7685091" providerId="LiveId" clId="{32F381D2-874E-4EA9-86FC-6E84D619C799}" dt="2025-12-01T07:09:25.589" v="1530" actId="123"/>
        <pc:sldMkLst>
          <pc:docMk/>
          <pc:sldMk cId="1042061874" sldId="310"/>
        </pc:sldMkLst>
        <pc:spChg chg="mod">
          <ac:chgData name="Vasiliki Kousoulini" userId="27d6ad4fd7685091" providerId="LiveId" clId="{32F381D2-874E-4EA9-86FC-6E84D619C799}" dt="2025-12-01T07:09:25.589" v="1530" actId="123"/>
          <ac:spMkLst>
            <pc:docMk/>
            <pc:sldMk cId="1042061874" sldId="310"/>
            <ac:spMk id="3" creationId="{BEABAA4B-44AF-5003-4F25-ACC233C9FC40}"/>
          </ac:spMkLst>
        </pc:spChg>
      </pc:sldChg>
      <pc:sldChg chg="modSp mod">
        <pc:chgData name="Vasiliki Kousoulini" userId="27d6ad4fd7685091" providerId="LiveId" clId="{32F381D2-874E-4EA9-86FC-6E84D619C799}" dt="2025-12-01T07:09:38.975" v="1533" actId="20577"/>
        <pc:sldMkLst>
          <pc:docMk/>
          <pc:sldMk cId="2945998068" sldId="311"/>
        </pc:sldMkLst>
        <pc:spChg chg="mod">
          <ac:chgData name="Vasiliki Kousoulini" userId="27d6ad4fd7685091" providerId="LiveId" clId="{32F381D2-874E-4EA9-86FC-6E84D619C799}" dt="2025-12-01T07:09:38.975" v="1533" actId="20577"/>
          <ac:spMkLst>
            <pc:docMk/>
            <pc:sldMk cId="2945998068" sldId="311"/>
            <ac:spMk id="3" creationId="{92BCEBFE-3C58-BBD2-BD9A-BF85343273AD}"/>
          </ac:spMkLst>
        </pc:spChg>
      </pc:sldChg>
      <pc:sldChg chg="modSp mod">
        <pc:chgData name="Vasiliki Kousoulini" userId="27d6ad4fd7685091" providerId="LiveId" clId="{32F381D2-874E-4EA9-86FC-6E84D619C799}" dt="2025-12-01T07:09:48.805" v="1534" actId="123"/>
        <pc:sldMkLst>
          <pc:docMk/>
          <pc:sldMk cId="3501205355" sldId="312"/>
        </pc:sldMkLst>
        <pc:spChg chg="mod">
          <ac:chgData name="Vasiliki Kousoulini" userId="27d6ad4fd7685091" providerId="LiveId" clId="{32F381D2-874E-4EA9-86FC-6E84D619C799}" dt="2025-12-01T07:09:48.805" v="1534" actId="123"/>
          <ac:spMkLst>
            <pc:docMk/>
            <pc:sldMk cId="3501205355" sldId="312"/>
            <ac:spMk id="3" creationId="{71938A84-9210-0B1F-D643-D6CEFB5C56FB}"/>
          </ac:spMkLst>
        </pc:spChg>
      </pc:sldChg>
      <pc:sldChg chg="modSp mod">
        <pc:chgData name="Vasiliki Kousoulini" userId="27d6ad4fd7685091" providerId="LiveId" clId="{32F381D2-874E-4EA9-86FC-6E84D619C799}" dt="2025-11-30T11:41:03.408" v="233" actId="123"/>
        <pc:sldMkLst>
          <pc:docMk/>
          <pc:sldMk cId="1228247054" sldId="313"/>
        </pc:sldMkLst>
        <pc:spChg chg="mod">
          <ac:chgData name="Vasiliki Kousoulini" userId="27d6ad4fd7685091" providerId="LiveId" clId="{32F381D2-874E-4EA9-86FC-6E84D619C799}" dt="2025-11-30T11:41:03.408" v="233" actId="123"/>
          <ac:spMkLst>
            <pc:docMk/>
            <pc:sldMk cId="1228247054" sldId="313"/>
            <ac:spMk id="3" creationId="{65FB1B7E-C5EF-FB87-A546-FC6DCC9F38EA}"/>
          </ac:spMkLst>
        </pc:spChg>
      </pc:sldChg>
      <pc:sldChg chg="modSp new mod">
        <pc:chgData name="Vasiliki Kousoulini" userId="27d6ad4fd7685091" providerId="LiveId" clId="{32F381D2-874E-4EA9-86FC-6E84D619C799}" dt="2025-11-30T11:45:40.897" v="305" actId="20577"/>
        <pc:sldMkLst>
          <pc:docMk/>
          <pc:sldMk cId="2117594924" sldId="315"/>
        </pc:sldMkLst>
        <pc:spChg chg="mod">
          <ac:chgData name="Vasiliki Kousoulini" userId="27d6ad4fd7685091" providerId="LiveId" clId="{32F381D2-874E-4EA9-86FC-6E84D619C799}" dt="2025-11-30T11:38:40.788" v="161" actId="20577"/>
          <ac:spMkLst>
            <pc:docMk/>
            <pc:sldMk cId="2117594924" sldId="315"/>
            <ac:spMk id="2" creationId="{CB5B1BF8-84C9-E63E-C5BD-9CF7CC895120}"/>
          </ac:spMkLst>
        </pc:spChg>
        <pc:spChg chg="mod">
          <ac:chgData name="Vasiliki Kousoulini" userId="27d6ad4fd7685091" providerId="LiveId" clId="{32F381D2-874E-4EA9-86FC-6E84D619C799}" dt="2025-11-30T11:45:34.894" v="304" actId="14100"/>
          <ac:spMkLst>
            <pc:docMk/>
            <pc:sldMk cId="2117594924" sldId="315"/>
            <ac:spMk id="3" creationId="{4314AD84-666A-FB8E-5AFD-46CF854B241A}"/>
          </ac:spMkLst>
        </pc:spChg>
        <pc:spChg chg="mod">
          <ac:chgData name="Vasiliki Kousoulini" userId="27d6ad4fd7685091" providerId="LiveId" clId="{32F381D2-874E-4EA9-86FC-6E84D619C799}" dt="2025-11-30T11:45:40.897" v="305" actId="20577"/>
          <ac:spMkLst>
            <pc:docMk/>
            <pc:sldMk cId="2117594924" sldId="315"/>
            <ac:spMk id="4" creationId="{8DD588DA-AF3B-ACAB-EBA7-A2337CC60660}"/>
          </ac:spMkLst>
        </pc:spChg>
      </pc:sldChg>
      <pc:sldChg chg="modSp new mod">
        <pc:chgData name="Vasiliki Kousoulini" userId="27d6ad4fd7685091" providerId="LiveId" clId="{32F381D2-874E-4EA9-86FC-6E84D619C799}" dt="2025-11-30T11:44:06.202" v="293" actId="20577"/>
        <pc:sldMkLst>
          <pc:docMk/>
          <pc:sldMk cId="1608999116" sldId="316"/>
        </pc:sldMkLst>
        <pc:spChg chg="mod">
          <ac:chgData name="Vasiliki Kousoulini" userId="27d6ad4fd7685091" providerId="LiveId" clId="{32F381D2-874E-4EA9-86FC-6E84D619C799}" dt="2025-11-30T11:41:10.020" v="235"/>
          <ac:spMkLst>
            <pc:docMk/>
            <pc:sldMk cId="1608999116" sldId="316"/>
            <ac:spMk id="2" creationId="{457849D7-88D3-3846-55FF-CDB3B1F02795}"/>
          </ac:spMkLst>
        </pc:spChg>
        <pc:spChg chg="mod">
          <ac:chgData name="Vasiliki Kousoulini" userId="27d6ad4fd7685091" providerId="LiveId" clId="{32F381D2-874E-4EA9-86FC-6E84D619C799}" dt="2025-11-30T11:44:06.202" v="293" actId="20577"/>
          <ac:spMkLst>
            <pc:docMk/>
            <pc:sldMk cId="1608999116" sldId="316"/>
            <ac:spMk id="3" creationId="{B1CC60F7-EA51-5101-6F44-BB910B6F2B43}"/>
          </ac:spMkLst>
        </pc:spChg>
      </pc:sldChg>
      <pc:sldChg chg="modSp new mod">
        <pc:chgData name="Vasiliki Kousoulini" userId="27d6ad4fd7685091" providerId="LiveId" clId="{32F381D2-874E-4EA9-86FC-6E84D619C799}" dt="2025-11-30T11:56:10.436" v="566" actId="115"/>
        <pc:sldMkLst>
          <pc:docMk/>
          <pc:sldMk cId="3184094530" sldId="317"/>
        </pc:sldMkLst>
        <pc:spChg chg="mod">
          <ac:chgData name="Vasiliki Kousoulini" userId="27d6ad4fd7685091" providerId="LiveId" clId="{32F381D2-874E-4EA9-86FC-6E84D619C799}" dt="2025-11-30T11:48:41.125" v="311" actId="20577"/>
          <ac:spMkLst>
            <pc:docMk/>
            <pc:sldMk cId="3184094530" sldId="317"/>
            <ac:spMk id="2" creationId="{F0964072-967F-D9CF-6B9C-E3A6A74EEBA2}"/>
          </ac:spMkLst>
        </pc:spChg>
        <pc:spChg chg="mod">
          <ac:chgData name="Vasiliki Kousoulini" userId="27d6ad4fd7685091" providerId="LiveId" clId="{32F381D2-874E-4EA9-86FC-6E84D619C799}" dt="2025-11-30T11:56:10.436" v="566" actId="115"/>
          <ac:spMkLst>
            <pc:docMk/>
            <pc:sldMk cId="3184094530" sldId="317"/>
            <ac:spMk id="3" creationId="{C54534D6-45A9-BFD2-B17F-87A6B212D60A}"/>
          </ac:spMkLst>
        </pc:spChg>
      </pc:sldChg>
      <pc:sldChg chg="modSp new mod">
        <pc:chgData name="Vasiliki Kousoulini" userId="27d6ad4fd7685091" providerId="LiveId" clId="{32F381D2-874E-4EA9-86FC-6E84D619C799}" dt="2025-11-30T11:56:53.246" v="589" actId="5793"/>
        <pc:sldMkLst>
          <pc:docMk/>
          <pc:sldMk cId="1424702331" sldId="318"/>
        </pc:sldMkLst>
        <pc:spChg chg="mod">
          <ac:chgData name="Vasiliki Kousoulini" userId="27d6ad4fd7685091" providerId="LiveId" clId="{32F381D2-874E-4EA9-86FC-6E84D619C799}" dt="2025-11-30T11:49:43.636" v="412" actId="20577"/>
          <ac:spMkLst>
            <pc:docMk/>
            <pc:sldMk cId="1424702331" sldId="318"/>
            <ac:spMk id="2" creationId="{935B584A-9213-4100-404F-9F18B8C1E241}"/>
          </ac:spMkLst>
        </pc:spChg>
        <pc:spChg chg="mod">
          <ac:chgData name="Vasiliki Kousoulini" userId="27d6ad4fd7685091" providerId="LiveId" clId="{32F381D2-874E-4EA9-86FC-6E84D619C799}" dt="2025-11-30T11:56:53.246" v="589" actId="5793"/>
          <ac:spMkLst>
            <pc:docMk/>
            <pc:sldMk cId="1424702331" sldId="318"/>
            <ac:spMk id="3" creationId="{D2C46623-50AE-560C-DED2-D2B534ECD69A}"/>
          </ac:spMkLst>
        </pc:spChg>
      </pc:sldChg>
      <pc:sldChg chg="modSp new mod">
        <pc:chgData name="Vasiliki Kousoulini" userId="27d6ad4fd7685091" providerId="LiveId" clId="{32F381D2-874E-4EA9-86FC-6E84D619C799}" dt="2025-11-30T12:04:56.420" v="707" actId="115"/>
        <pc:sldMkLst>
          <pc:docMk/>
          <pc:sldMk cId="4269289748" sldId="319"/>
        </pc:sldMkLst>
        <pc:spChg chg="mod">
          <ac:chgData name="Vasiliki Kousoulini" userId="27d6ad4fd7685091" providerId="LiveId" clId="{32F381D2-874E-4EA9-86FC-6E84D619C799}" dt="2025-11-30T11:59:19.515" v="608" actId="20577"/>
          <ac:spMkLst>
            <pc:docMk/>
            <pc:sldMk cId="4269289748" sldId="319"/>
            <ac:spMk id="2" creationId="{A22D9802-2E9B-EEEA-50AA-FD30EBD59165}"/>
          </ac:spMkLst>
        </pc:spChg>
        <pc:spChg chg="mod">
          <ac:chgData name="Vasiliki Kousoulini" userId="27d6ad4fd7685091" providerId="LiveId" clId="{32F381D2-874E-4EA9-86FC-6E84D619C799}" dt="2025-11-30T12:04:56.420" v="707" actId="115"/>
          <ac:spMkLst>
            <pc:docMk/>
            <pc:sldMk cId="4269289748" sldId="319"/>
            <ac:spMk id="3" creationId="{8D9DF241-14FA-04D0-1317-D6D610D2370D}"/>
          </ac:spMkLst>
        </pc:spChg>
      </pc:sldChg>
      <pc:sldChg chg="modSp new mod">
        <pc:chgData name="Vasiliki Kousoulini" userId="27d6ad4fd7685091" providerId="LiveId" clId="{32F381D2-874E-4EA9-86FC-6E84D619C799}" dt="2025-11-30T12:05:17.899" v="720" actId="20577"/>
        <pc:sldMkLst>
          <pc:docMk/>
          <pc:sldMk cId="2176545878" sldId="320"/>
        </pc:sldMkLst>
        <pc:spChg chg="mod">
          <ac:chgData name="Vasiliki Kousoulini" userId="27d6ad4fd7685091" providerId="LiveId" clId="{32F381D2-874E-4EA9-86FC-6E84D619C799}" dt="2025-11-30T12:02:54.627" v="682" actId="20577"/>
          <ac:spMkLst>
            <pc:docMk/>
            <pc:sldMk cId="2176545878" sldId="320"/>
            <ac:spMk id="2" creationId="{B20BD28C-2509-0218-C7D6-F4CEDDC70A9B}"/>
          </ac:spMkLst>
        </pc:spChg>
        <pc:spChg chg="mod">
          <ac:chgData name="Vasiliki Kousoulini" userId="27d6ad4fd7685091" providerId="LiveId" clId="{32F381D2-874E-4EA9-86FC-6E84D619C799}" dt="2025-11-30T12:05:17.899" v="720" actId="20577"/>
          <ac:spMkLst>
            <pc:docMk/>
            <pc:sldMk cId="2176545878" sldId="320"/>
            <ac:spMk id="3" creationId="{2813BB63-F0BD-6E56-C509-6F4EEBF4F09E}"/>
          </ac:spMkLst>
        </pc:spChg>
      </pc:sldChg>
      <pc:sldChg chg="modSp new mod">
        <pc:chgData name="Vasiliki Kousoulini" userId="27d6ad4fd7685091" providerId="LiveId" clId="{32F381D2-874E-4EA9-86FC-6E84D619C799}" dt="2025-11-30T12:14:22.162" v="826" actId="115"/>
        <pc:sldMkLst>
          <pc:docMk/>
          <pc:sldMk cId="546734937" sldId="321"/>
        </pc:sldMkLst>
        <pc:spChg chg="mod">
          <ac:chgData name="Vasiliki Kousoulini" userId="27d6ad4fd7685091" providerId="LiveId" clId="{32F381D2-874E-4EA9-86FC-6E84D619C799}" dt="2025-11-30T12:06:55.146" v="726" actId="20577"/>
          <ac:spMkLst>
            <pc:docMk/>
            <pc:sldMk cId="546734937" sldId="321"/>
            <ac:spMk id="2" creationId="{2352C811-8301-35D8-7744-FD87CD229F3F}"/>
          </ac:spMkLst>
        </pc:spChg>
        <pc:spChg chg="mod">
          <ac:chgData name="Vasiliki Kousoulini" userId="27d6ad4fd7685091" providerId="LiveId" clId="{32F381D2-874E-4EA9-86FC-6E84D619C799}" dt="2025-11-30T12:14:22.162" v="826" actId="115"/>
          <ac:spMkLst>
            <pc:docMk/>
            <pc:sldMk cId="546734937" sldId="321"/>
            <ac:spMk id="3" creationId="{6C298890-E048-EF31-A0FA-E72920C0BDF6}"/>
          </ac:spMkLst>
        </pc:spChg>
      </pc:sldChg>
      <pc:sldChg chg="modSp new mod">
        <pc:chgData name="Vasiliki Kousoulini" userId="27d6ad4fd7685091" providerId="LiveId" clId="{32F381D2-874E-4EA9-86FC-6E84D619C799}" dt="2025-12-01T06:45:07.787" v="1503" actId="123"/>
        <pc:sldMkLst>
          <pc:docMk/>
          <pc:sldMk cId="2235706137" sldId="322"/>
        </pc:sldMkLst>
        <pc:spChg chg="mod">
          <ac:chgData name="Vasiliki Kousoulini" userId="27d6ad4fd7685091" providerId="LiveId" clId="{32F381D2-874E-4EA9-86FC-6E84D619C799}" dt="2025-11-30T12:08:28.747" v="774" actId="20577"/>
          <ac:spMkLst>
            <pc:docMk/>
            <pc:sldMk cId="2235706137" sldId="322"/>
            <ac:spMk id="2" creationId="{F42CAA3F-976D-FC64-08AB-C2D149F2958E}"/>
          </ac:spMkLst>
        </pc:spChg>
        <pc:spChg chg="mod">
          <ac:chgData name="Vasiliki Kousoulini" userId="27d6ad4fd7685091" providerId="LiveId" clId="{32F381D2-874E-4EA9-86FC-6E84D619C799}" dt="2025-12-01T06:45:07.787" v="1503" actId="123"/>
          <ac:spMkLst>
            <pc:docMk/>
            <pc:sldMk cId="2235706137" sldId="322"/>
            <ac:spMk id="3" creationId="{4657C19D-0384-730A-1311-E82595BE0DC8}"/>
          </ac:spMkLst>
        </pc:spChg>
      </pc:sldChg>
      <pc:sldChg chg="modSp new mod">
        <pc:chgData name="Vasiliki Kousoulini" userId="27d6ad4fd7685091" providerId="LiveId" clId="{32F381D2-874E-4EA9-86FC-6E84D619C799}" dt="2025-11-30T12:23:29.759" v="1080" actId="20577"/>
        <pc:sldMkLst>
          <pc:docMk/>
          <pc:sldMk cId="2567349580" sldId="323"/>
        </pc:sldMkLst>
        <pc:spChg chg="mod">
          <ac:chgData name="Vasiliki Kousoulini" userId="27d6ad4fd7685091" providerId="LiveId" clId="{32F381D2-874E-4EA9-86FC-6E84D619C799}" dt="2025-11-30T12:14:33.881" v="832" actId="20577"/>
          <ac:spMkLst>
            <pc:docMk/>
            <pc:sldMk cId="2567349580" sldId="323"/>
            <ac:spMk id="2" creationId="{E08C8599-CF34-F96E-0313-27B06197DED4}"/>
          </ac:spMkLst>
        </pc:spChg>
        <pc:spChg chg="mod">
          <ac:chgData name="Vasiliki Kousoulini" userId="27d6ad4fd7685091" providerId="LiveId" clId="{32F381D2-874E-4EA9-86FC-6E84D619C799}" dt="2025-11-30T12:23:29.759" v="1080" actId="20577"/>
          <ac:spMkLst>
            <pc:docMk/>
            <pc:sldMk cId="2567349580" sldId="323"/>
            <ac:spMk id="3" creationId="{109093D7-B0B7-BB34-B8C3-B163F18EE7B7}"/>
          </ac:spMkLst>
        </pc:spChg>
      </pc:sldChg>
      <pc:sldChg chg="modSp new mod">
        <pc:chgData name="Vasiliki Kousoulini" userId="27d6ad4fd7685091" providerId="LiveId" clId="{32F381D2-874E-4EA9-86FC-6E84D619C799}" dt="2025-11-30T12:36:32.513" v="1299" actId="20577"/>
        <pc:sldMkLst>
          <pc:docMk/>
          <pc:sldMk cId="2534508297" sldId="324"/>
        </pc:sldMkLst>
        <pc:spChg chg="mod">
          <ac:chgData name="Vasiliki Kousoulini" userId="27d6ad4fd7685091" providerId="LiveId" clId="{32F381D2-874E-4EA9-86FC-6E84D619C799}" dt="2025-11-30T12:25:45.805" v="1086" actId="20577"/>
          <ac:spMkLst>
            <pc:docMk/>
            <pc:sldMk cId="2534508297" sldId="324"/>
            <ac:spMk id="2" creationId="{DD6B013A-2E6D-CB2E-1E77-AFB25DF42EF9}"/>
          </ac:spMkLst>
        </pc:spChg>
        <pc:spChg chg="mod">
          <ac:chgData name="Vasiliki Kousoulini" userId="27d6ad4fd7685091" providerId="LiveId" clId="{32F381D2-874E-4EA9-86FC-6E84D619C799}" dt="2025-11-30T12:36:32.513" v="1299" actId="20577"/>
          <ac:spMkLst>
            <pc:docMk/>
            <pc:sldMk cId="2534508297" sldId="324"/>
            <ac:spMk id="3" creationId="{D35D88E4-AB65-76BA-9E2E-0FBE26D377FE}"/>
          </ac:spMkLst>
        </pc:spChg>
      </pc:sldChg>
      <pc:sldChg chg="modSp new mod">
        <pc:chgData name="Vasiliki Kousoulini" userId="27d6ad4fd7685091" providerId="LiveId" clId="{32F381D2-874E-4EA9-86FC-6E84D619C799}" dt="2025-12-01T07:04:50.111" v="1507" actId="123"/>
        <pc:sldMkLst>
          <pc:docMk/>
          <pc:sldMk cId="3664739054" sldId="325"/>
        </pc:sldMkLst>
        <pc:spChg chg="mod">
          <ac:chgData name="Vasiliki Kousoulini" userId="27d6ad4fd7685091" providerId="LiveId" clId="{32F381D2-874E-4EA9-86FC-6E84D619C799}" dt="2025-11-30T12:28:07.136" v="1175" actId="20577"/>
          <ac:spMkLst>
            <pc:docMk/>
            <pc:sldMk cId="3664739054" sldId="325"/>
            <ac:spMk id="2" creationId="{5F2766DF-5165-71E1-8A4C-24D23B50A934}"/>
          </ac:spMkLst>
        </pc:spChg>
        <pc:spChg chg="mod">
          <ac:chgData name="Vasiliki Kousoulini" userId="27d6ad4fd7685091" providerId="LiveId" clId="{32F381D2-874E-4EA9-86FC-6E84D619C799}" dt="2025-12-01T07:04:50.111" v="1507" actId="123"/>
          <ac:spMkLst>
            <pc:docMk/>
            <pc:sldMk cId="3664739054" sldId="325"/>
            <ac:spMk id="3" creationId="{7B18A7F9-35F8-6D1A-EB6C-F1A6391FC75F}"/>
          </ac:spMkLst>
        </pc:spChg>
      </pc:sldChg>
      <pc:sldChg chg="modSp new mod">
        <pc:chgData name="Vasiliki Kousoulini" userId="27d6ad4fd7685091" providerId="LiveId" clId="{32F381D2-874E-4EA9-86FC-6E84D619C799}" dt="2025-12-01T07:06:18.678" v="1514" actId="123"/>
        <pc:sldMkLst>
          <pc:docMk/>
          <pc:sldMk cId="1454059155" sldId="326"/>
        </pc:sldMkLst>
        <pc:spChg chg="mod">
          <ac:chgData name="Vasiliki Kousoulini" userId="27d6ad4fd7685091" providerId="LiveId" clId="{32F381D2-874E-4EA9-86FC-6E84D619C799}" dt="2025-11-30T12:37:15.011" v="1305" actId="20577"/>
          <ac:spMkLst>
            <pc:docMk/>
            <pc:sldMk cId="1454059155" sldId="326"/>
            <ac:spMk id="2" creationId="{551BB7AE-9E97-DE40-AFE2-39D8EC05973C}"/>
          </ac:spMkLst>
        </pc:spChg>
        <pc:spChg chg="mod">
          <ac:chgData name="Vasiliki Kousoulini" userId="27d6ad4fd7685091" providerId="LiveId" clId="{32F381D2-874E-4EA9-86FC-6E84D619C799}" dt="2025-12-01T07:06:18.678" v="1514" actId="123"/>
          <ac:spMkLst>
            <pc:docMk/>
            <pc:sldMk cId="1454059155" sldId="326"/>
            <ac:spMk id="3" creationId="{297E71AC-E630-787D-0518-E2493A73FD45}"/>
          </ac:spMkLst>
        </pc:spChg>
      </pc:sldChg>
      <pc:sldChg chg="modSp new mod">
        <pc:chgData name="Vasiliki Kousoulini" userId="27d6ad4fd7685091" providerId="LiveId" clId="{32F381D2-874E-4EA9-86FC-6E84D619C799}" dt="2025-11-30T12:42:38.670" v="1469" actId="20577"/>
        <pc:sldMkLst>
          <pc:docMk/>
          <pc:sldMk cId="2916039169" sldId="327"/>
        </pc:sldMkLst>
        <pc:spChg chg="mod">
          <ac:chgData name="Vasiliki Kousoulini" userId="27d6ad4fd7685091" providerId="LiveId" clId="{32F381D2-874E-4EA9-86FC-6E84D619C799}" dt="2025-11-30T12:39:27.789" v="1385" actId="20577"/>
          <ac:spMkLst>
            <pc:docMk/>
            <pc:sldMk cId="2916039169" sldId="327"/>
            <ac:spMk id="2" creationId="{9D020B9B-DEDC-08DC-A247-1795EA459CCD}"/>
          </ac:spMkLst>
        </pc:spChg>
        <pc:spChg chg="mod">
          <ac:chgData name="Vasiliki Kousoulini" userId="27d6ad4fd7685091" providerId="LiveId" clId="{32F381D2-874E-4EA9-86FC-6E84D619C799}" dt="2025-11-30T12:42:38.670" v="1469" actId="20577"/>
          <ac:spMkLst>
            <pc:docMk/>
            <pc:sldMk cId="2916039169" sldId="327"/>
            <ac:spMk id="3" creationId="{EC9E405E-DB4B-8651-EF08-A81EF8F62F5C}"/>
          </ac:spMkLst>
        </pc:spChg>
      </pc:sld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12/1/2025</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61BEF0D-F0BB-DE4B-95CE-6DB70DBA9567}" type="datetimeFigureOut">
              <a:rPr lang="en-US" dirty="0"/>
              <a:pPr/>
              <a:t>12/1/2025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12/1/2025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l-GR"/>
              <a:t>Κάντε κλικ για να επεξεργαστείτε τον τίτλο υποδείγματος</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l-GR"/>
              <a:t>Στυλ κειμένου υποδείγματος</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12/1/2025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12/1/2025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l-GR"/>
              <a:t>Κάντε κλικ για να επεξεργαστείτε τον τίτλο υποδείγματος</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12/1/2025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l-GR"/>
              <a:t>Κάντε κλικ για να επεξεργαστείτε τον τίτλο υποδείγματος</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12/1/2025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B61BEF0D-F0BB-DE4B-95CE-6DB70DBA9567}" type="datetimeFigureOut">
              <a:rPr lang="en-US" dirty="0"/>
              <a:pPr/>
              <a:t>12/1/2025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12/1/2025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12/1/2025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12/1/2025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61BEF0D-F0BB-DE4B-95CE-6DB70DBA9567}" type="datetimeFigureOut">
              <a:rPr lang="en-US" dirty="0"/>
              <a:pPr/>
              <a:t>12/1/2025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l-GR"/>
              <a:t>Κάντε κλικ για να επεξεργαστείτε τον τίτλο υποδείγματος</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B61BEF0D-F0BB-DE4B-95CE-6DB70DBA9567}" type="datetimeFigureOut">
              <a:rPr lang="en-US" dirty="0"/>
              <a:pPr/>
              <a:t>12/1/2025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12/1/2025</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649A451-9119-8376-8C02-F42ED9B43D14}"/>
              </a:ext>
            </a:extLst>
          </p:cNvPr>
          <p:cNvSpPr>
            <a:spLocks noGrp="1"/>
          </p:cNvSpPr>
          <p:nvPr>
            <p:ph type="ctrTitle"/>
          </p:nvPr>
        </p:nvSpPr>
        <p:spPr/>
        <p:txBody>
          <a:bodyPr/>
          <a:lstStyle/>
          <a:p>
            <a:r>
              <a:rPr lang="en-US" dirty="0"/>
              <a:t>Ancient Greek (Intermediate Level)</a:t>
            </a:r>
            <a:endParaRPr lang="el-GR" dirty="0"/>
          </a:p>
        </p:txBody>
      </p:sp>
      <p:sp>
        <p:nvSpPr>
          <p:cNvPr id="3" name="Υπότιτλος 2">
            <a:extLst>
              <a:ext uri="{FF2B5EF4-FFF2-40B4-BE49-F238E27FC236}">
                <a16:creationId xmlns:a16="http://schemas.microsoft.com/office/drawing/2014/main" id="{69F135E9-7893-B1EC-840A-48BC939817C8}"/>
              </a:ext>
            </a:extLst>
          </p:cNvPr>
          <p:cNvSpPr>
            <a:spLocks noGrp="1"/>
          </p:cNvSpPr>
          <p:nvPr>
            <p:ph type="subTitle" idx="1"/>
          </p:nvPr>
        </p:nvSpPr>
        <p:spPr/>
        <p:txBody>
          <a:bodyPr>
            <a:normAutofit fontScale="47500" lnSpcReduction="20000"/>
          </a:bodyPr>
          <a:lstStyle/>
          <a:p>
            <a:r>
              <a:rPr lang="en-US" dirty="0"/>
              <a:t>ATHENS MA IN ANCIENT PHILOSOPHY</a:t>
            </a:r>
          </a:p>
          <a:p>
            <a:r>
              <a:rPr lang="en-US" dirty="0"/>
              <a:t>NATIONAL AND KAPODISTRIAN UNIVERSITY OF ATHENS / Department of History and Philosophy of Science </a:t>
            </a:r>
          </a:p>
          <a:p>
            <a:r>
              <a:rPr lang="en-US" dirty="0"/>
              <a:t>In collaboration with:</a:t>
            </a:r>
          </a:p>
          <a:p>
            <a:r>
              <a:rPr lang="en-US" dirty="0"/>
              <a:t>•UNIVERSITY OF PATRAS / Department of Philosophy</a:t>
            </a:r>
          </a:p>
          <a:p>
            <a:r>
              <a:rPr lang="en-US" dirty="0"/>
              <a:t>•UNIVERSITY OF CRETE / Department of Philosophy and Social Studies </a:t>
            </a:r>
          </a:p>
          <a:p>
            <a:endParaRPr lang="el-GR" dirty="0"/>
          </a:p>
        </p:txBody>
      </p:sp>
    </p:spTree>
    <p:extLst>
      <p:ext uri="{BB962C8B-B14F-4D97-AF65-F5344CB8AC3E}">
        <p14:creationId xmlns:p14="http://schemas.microsoft.com/office/powerpoint/2010/main" val="4201416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FD397EF-C54C-4A19-4863-E69799B88842}"/>
              </a:ext>
            </a:extLst>
          </p:cNvPr>
          <p:cNvSpPr>
            <a:spLocks noGrp="1"/>
          </p:cNvSpPr>
          <p:nvPr>
            <p:ph type="title"/>
          </p:nvPr>
        </p:nvSpPr>
        <p:spPr/>
        <p:txBody>
          <a:bodyPr/>
          <a:lstStyle/>
          <a:p>
            <a:r>
              <a:rPr lang="en-US" dirty="0"/>
              <a:t>Cases</a:t>
            </a:r>
            <a:endParaRPr lang="el-GR" dirty="0"/>
          </a:p>
        </p:txBody>
      </p:sp>
      <p:sp>
        <p:nvSpPr>
          <p:cNvPr id="3" name="Θέση περιεχομένου 2">
            <a:extLst>
              <a:ext uri="{FF2B5EF4-FFF2-40B4-BE49-F238E27FC236}">
                <a16:creationId xmlns:a16="http://schemas.microsoft.com/office/drawing/2014/main" id="{6FCE1DE6-7E6F-E5AB-B4A1-29B63009D2B7}"/>
              </a:ext>
            </a:extLst>
          </p:cNvPr>
          <p:cNvSpPr>
            <a:spLocks noGrp="1"/>
          </p:cNvSpPr>
          <p:nvPr>
            <p:ph idx="1"/>
          </p:nvPr>
        </p:nvSpPr>
        <p:spPr/>
        <p:txBody>
          <a:bodyPr>
            <a:normAutofit fontScale="92500"/>
          </a:bodyPr>
          <a:lstStyle/>
          <a:p>
            <a:r>
              <a:rPr lang="en-US" b="1" dirty="0"/>
              <a:t>ACCUSATIVE: Direct Object</a:t>
            </a:r>
          </a:p>
          <a:p>
            <a:pPr marL="0" indent="0">
              <a:buNone/>
            </a:pPr>
            <a:r>
              <a:rPr lang="en-US" dirty="0"/>
              <a:t>The accusative is used to complement verbs (its most frequent function), as well as in various adverbial expressions.</a:t>
            </a:r>
          </a:p>
          <a:p>
            <a:pPr marL="0" indent="0">
              <a:buNone/>
            </a:pPr>
            <a:r>
              <a:rPr lang="en-US" dirty="0"/>
              <a:t>The accusative is the standard case for the direct object with verbs which take an</a:t>
            </a:r>
          </a:p>
          <a:p>
            <a:pPr marL="0" indent="0">
              <a:buNone/>
            </a:pPr>
            <a:r>
              <a:rPr lang="en-US" dirty="0"/>
              <a:t>object:</a:t>
            </a:r>
          </a:p>
          <a:p>
            <a:pPr marL="0" indent="0">
              <a:buNone/>
            </a:pPr>
            <a:r>
              <a:rPr lang="en-US" u="sng" dirty="0" err="1">
                <a:latin typeface="Times New Roman" panose="02020603050405020304" pitchFamily="18" charset="0"/>
                <a:cs typeface="Times New Roman" panose="02020603050405020304" pitchFamily="18" charset="0"/>
              </a:rPr>
              <a:t>γυν</a:t>
            </a:r>
            <a:r>
              <a:rPr lang="en-US" u="sng" dirty="0">
                <a:latin typeface="Times New Roman" panose="02020603050405020304" pitchFamily="18" charset="0"/>
                <a:cs typeface="Times New Roman" panose="02020603050405020304" pitchFamily="18" charset="0"/>
              </a:rPr>
              <a:t>αῖκα</a:t>
            </a:r>
            <a:r>
              <a:rPr lang="en-US" dirty="0">
                <a:latin typeface="Times New Roman" panose="02020603050405020304" pitchFamily="18" charset="0"/>
                <a:cs typeface="Times New Roman" panose="02020603050405020304" pitchFamily="18" charset="0"/>
              </a:rPr>
              <a:t> ἠγαγόμην εἰς τὴν οἰκίαν. </a:t>
            </a:r>
            <a:r>
              <a:rPr lang="en-US" dirty="0"/>
              <a:t>(Lys. 1.6)</a:t>
            </a:r>
          </a:p>
          <a:p>
            <a:pPr marL="0" indent="0">
              <a:buNone/>
            </a:pPr>
            <a:r>
              <a:rPr lang="en-US" dirty="0"/>
              <a:t>I brought a wife into my house.</a:t>
            </a:r>
          </a:p>
          <a:p>
            <a:endParaRPr lang="el-GR" dirty="0"/>
          </a:p>
        </p:txBody>
      </p:sp>
    </p:spTree>
    <p:extLst>
      <p:ext uri="{BB962C8B-B14F-4D97-AF65-F5344CB8AC3E}">
        <p14:creationId xmlns:p14="http://schemas.microsoft.com/office/powerpoint/2010/main" val="33241221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60D1C88-84C5-C0D1-AD17-A9DDC047C265}"/>
              </a:ext>
            </a:extLst>
          </p:cNvPr>
          <p:cNvSpPr>
            <a:spLocks noGrp="1"/>
          </p:cNvSpPr>
          <p:nvPr>
            <p:ph type="title"/>
          </p:nvPr>
        </p:nvSpPr>
        <p:spPr/>
        <p:txBody>
          <a:bodyPr/>
          <a:lstStyle/>
          <a:p>
            <a:r>
              <a:rPr lang="en-US" dirty="0"/>
              <a:t>Cases</a:t>
            </a:r>
            <a:endParaRPr lang="el-GR" dirty="0"/>
          </a:p>
        </p:txBody>
      </p:sp>
      <p:sp>
        <p:nvSpPr>
          <p:cNvPr id="3" name="Θέση περιεχομένου 2">
            <a:extLst>
              <a:ext uri="{FF2B5EF4-FFF2-40B4-BE49-F238E27FC236}">
                <a16:creationId xmlns:a16="http://schemas.microsoft.com/office/drawing/2014/main" id="{74C73457-AF51-B138-930E-46E999B7D65A}"/>
              </a:ext>
            </a:extLst>
          </p:cNvPr>
          <p:cNvSpPr>
            <a:spLocks noGrp="1"/>
          </p:cNvSpPr>
          <p:nvPr>
            <p:ph idx="1"/>
          </p:nvPr>
        </p:nvSpPr>
        <p:spPr/>
        <p:txBody>
          <a:bodyPr>
            <a:normAutofit fontScale="85000" lnSpcReduction="20000"/>
          </a:bodyPr>
          <a:lstStyle/>
          <a:p>
            <a:r>
              <a:rPr lang="en-US" b="1" dirty="0"/>
              <a:t>ACCUSATIVE: Internal Object</a:t>
            </a:r>
          </a:p>
          <a:p>
            <a:r>
              <a:rPr lang="en-US" dirty="0"/>
              <a:t>With verbs that normally do not take a direct object, an ‘internal’ or ‘cognate’ object in the accusative can be added to specify the nature of the action.</a:t>
            </a:r>
          </a:p>
          <a:p>
            <a:r>
              <a:rPr lang="en-US" dirty="0"/>
              <a:t>This accusative is often related in meaning and lexical origin to the verb, and is usually plural and/or modified by an adjective or pronoun:</a:t>
            </a:r>
          </a:p>
          <a:p>
            <a:pPr marL="0" indent="0">
              <a:buNone/>
            </a:pPr>
            <a:r>
              <a:rPr lang="en-US" dirty="0">
                <a:latin typeface="Times New Roman" panose="02020603050405020304" pitchFamily="18" charset="0"/>
                <a:cs typeface="Times New Roman" panose="02020603050405020304" pitchFamily="18" charset="0"/>
              </a:rPr>
              <a:t>π</a:t>
            </a:r>
            <a:r>
              <a:rPr lang="en-US" dirty="0" err="1">
                <a:latin typeface="Times New Roman" panose="02020603050405020304" pitchFamily="18" charset="0"/>
                <a:cs typeface="Times New Roman" panose="02020603050405020304" pitchFamily="18" charset="0"/>
              </a:rPr>
              <a:t>έντε</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τριήρεις</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ἐθελοντὴς</a:t>
            </a:r>
            <a:r>
              <a:rPr lang="en-US" dirty="0">
                <a:latin typeface="Times New Roman" panose="02020603050405020304" pitchFamily="18" charset="0"/>
                <a:cs typeface="Times New Roman" panose="02020603050405020304" pitchFamily="18" charset="0"/>
              </a:rPr>
              <a:t> ἐπ</a:t>
            </a:r>
            <a:r>
              <a:rPr lang="en-US" dirty="0" err="1">
                <a:latin typeface="Times New Roman" panose="02020603050405020304" pitchFamily="18" charset="0"/>
                <a:cs typeface="Times New Roman" panose="02020603050405020304" pitchFamily="18" charset="0"/>
              </a:rPr>
              <a:t>ιδοὺς</a:t>
            </a:r>
            <a:r>
              <a:rPr lang="en-US" dirty="0">
                <a:latin typeface="Times New Roman" panose="02020603050405020304" pitchFamily="18" charset="0"/>
                <a:cs typeface="Times New Roman" panose="02020603050405020304" pitchFamily="18" charset="0"/>
              </a:rPr>
              <a:t> . . . </a:t>
            </a:r>
            <a:r>
              <a:rPr lang="en-US" u="sng" dirty="0" err="1">
                <a:latin typeface="Times New Roman" panose="02020603050405020304" pitchFamily="18" charset="0"/>
                <a:cs typeface="Times New Roman" panose="02020603050405020304" pitchFamily="18" charset="0"/>
              </a:rPr>
              <a:t>ἐτριηράρχησε</a:t>
            </a:r>
            <a:r>
              <a:rPr lang="en-US" u="sng" dirty="0">
                <a:latin typeface="Times New Roman" panose="02020603050405020304" pitchFamily="18" charset="0"/>
                <a:cs typeface="Times New Roman" panose="02020603050405020304" pitchFamily="18" charset="0"/>
              </a:rPr>
              <a:t> </a:t>
            </a:r>
            <a:r>
              <a:rPr lang="en-US" u="sng" dirty="0" err="1">
                <a:latin typeface="Times New Roman" panose="02020603050405020304" pitchFamily="18" charset="0"/>
                <a:cs typeface="Times New Roman" panose="02020603050405020304" pitchFamily="18" charset="0"/>
              </a:rPr>
              <a:t>τριηρ</a:t>
            </a:r>
            <a:r>
              <a:rPr lang="en-US" u="sng" dirty="0">
                <a:latin typeface="Times New Roman" panose="02020603050405020304" pitchFamily="18" charset="0"/>
                <a:cs typeface="Times New Roman" panose="02020603050405020304" pitchFamily="18" charset="0"/>
              </a:rPr>
              <a:t>αρχίας</a:t>
            </a:r>
            <a:r>
              <a:rPr lang="en-US" dirty="0">
                <a:latin typeface="Times New Roman" panose="02020603050405020304" pitchFamily="18" charset="0"/>
                <a:cs typeface="Times New Roman" panose="02020603050405020304" pitchFamily="18" charset="0"/>
              </a:rPr>
              <a:t>.</a:t>
            </a:r>
            <a:r>
              <a:rPr lang="en-US" dirty="0"/>
              <a:t> (Dem. 45.85)</a:t>
            </a:r>
          </a:p>
          <a:p>
            <a:pPr marL="0" indent="0">
              <a:buNone/>
            </a:pPr>
            <a:r>
              <a:rPr lang="en-US" dirty="0"/>
              <a:t>He performed his duties as trierarch by contributing five ships willingly.</a:t>
            </a:r>
          </a:p>
          <a:p>
            <a:pPr marL="0" indent="0">
              <a:buNone/>
            </a:pPr>
            <a:r>
              <a:rPr lang="en-US" dirty="0" err="1">
                <a:latin typeface="Times New Roman" panose="02020603050405020304" pitchFamily="18" charset="0"/>
                <a:cs typeface="Times New Roman" panose="02020603050405020304" pitchFamily="18" charset="0"/>
              </a:rPr>
              <a:t>ἑωρᾶτε</a:t>
            </a:r>
            <a:r>
              <a:rPr lang="en-US" dirty="0">
                <a:latin typeface="Times New Roman" panose="02020603050405020304" pitchFamily="18" charset="0"/>
                <a:cs typeface="Times New Roman" panose="02020603050405020304" pitchFamily="18" charset="0"/>
              </a:rPr>
              <a:t> . . . </a:t>
            </a:r>
            <a:r>
              <a:rPr lang="en-US" dirty="0" err="1">
                <a:latin typeface="Times New Roman" panose="02020603050405020304" pitchFamily="18" charset="0"/>
                <a:cs typeface="Times New Roman" panose="02020603050405020304" pitchFamily="18" charset="0"/>
              </a:rPr>
              <a:t>Σωκράτη</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τινὰ</a:t>
            </a:r>
            <a:r>
              <a:rPr lang="en-US" dirty="0">
                <a:latin typeface="Times New Roman" panose="02020603050405020304" pitchFamily="18" charset="0"/>
                <a:cs typeface="Times New Roman" panose="02020603050405020304" pitchFamily="18" charset="0"/>
              </a:rPr>
              <a:t> . . . π</a:t>
            </a:r>
            <a:r>
              <a:rPr lang="en-US" dirty="0" err="1">
                <a:latin typeface="Times New Roman" panose="02020603050405020304" pitchFamily="18" charset="0"/>
                <a:cs typeface="Times New Roman" panose="02020603050405020304" pitchFamily="18" charset="0"/>
              </a:rPr>
              <a:t>ολλὴν</a:t>
            </a:r>
            <a:r>
              <a:rPr lang="en-US" dirty="0">
                <a:latin typeface="Times New Roman" panose="02020603050405020304" pitchFamily="18" charset="0"/>
                <a:cs typeface="Times New Roman" panose="02020603050405020304" pitchFamily="18" charset="0"/>
              </a:rPr>
              <a:t> </a:t>
            </a:r>
            <a:r>
              <a:rPr lang="en-US" u="sng" dirty="0" err="1">
                <a:latin typeface="Times New Roman" panose="02020603050405020304" pitchFamily="18" charset="0"/>
                <a:cs typeface="Times New Roman" panose="02020603050405020304" pitchFamily="18" charset="0"/>
              </a:rPr>
              <a:t>φλυ</a:t>
            </a:r>
            <a:r>
              <a:rPr lang="en-US" u="sng" dirty="0">
                <a:latin typeface="Times New Roman" panose="02020603050405020304" pitchFamily="18" charset="0"/>
                <a:cs typeface="Times New Roman" panose="02020603050405020304" pitchFamily="18" charset="0"/>
              </a:rPr>
              <a:t>αρίαν φλυαροῦντα</a:t>
            </a:r>
            <a:r>
              <a:rPr lang="en-US" dirty="0">
                <a:latin typeface="Times New Roman" panose="02020603050405020304" pitchFamily="18" charset="0"/>
                <a:cs typeface="Times New Roman" panose="02020603050405020304" pitchFamily="18" charset="0"/>
              </a:rPr>
              <a:t>. </a:t>
            </a:r>
            <a:r>
              <a:rPr lang="en-US" dirty="0"/>
              <a:t>(Pl. </a:t>
            </a:r>
            <a:r>
              <a:rPr lang="en-US" i="1" dirty="0"/>
              <a:t>Ap.</a:t>
            </a:r>
            <a:r>
              <a:rPr lang="en-US" dirty="0"/>
              <a:t> 19c) </a:t>
            </a:r>
          </a:p>
          <a:p>
            <a:pPr marL="0" indent="0">
              <a:buNone/>
            </a:pPr>
            <a:r>
              <a:rPr lang="en-US" dirty="0"/>
              <a:t>You have seen that a certain Socrates talks a lot of nonsense (lit. ‘drivels a lot of drivel’).</a:t>
            </a:r>
          </a:p>
          <a:p>
            <a:endParaRPr lang="el-GR" dirty="0"/>
          </a:p>
        </p:txBody>
      </p:sp>
    </p:spTree>
    <p:extLst>
      <p:ext uri="{BB962C8B-B14F-4D97-AF65-F5344CB8AC3E}">
        <p14:creationId xmlns:p14="http://schemas.microsoft.com/office/powerpoint/2010/main" val="2572585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22D9802-2E9B-EEEA-50AA-FD30EBD59165}"/>
              </a:ext>
            </a:extLst>
          </p:cNvPr>
          <p:cNvSpPr>
            <a:spLocks noGrp="1"/>
          </p:cNvSpPr>
          <p:nvPr>
            <p:ph type="title"/>
          </p:nvPr>
        </p:nvSpPr>
        <p:spPr/>
        <p:txBody>
          <a:bodyPr/>
          <a:lstStyle/>
          <a:p>
            <a:r>
              <a:rPr lang="en-US" dirty="0"/>
              <a:t>Cases</a:t>
            </a:r>
            <a:endParaRPr lang="el-GR" dirty="0"/>
          </a:p>
        </p:txBody>
      </p:sp>
      <p:sp>
        <p:nvSpPr>
          <p:cNvPr id="3" name="Θέση περιεχομένου 2">
            <a:extLst>
              <a:ext uri="{FF2B5EF4-FFF2-40B4-BE49-F238E27FC236}">
                <a16:creationId xmlns:a16="http://schemas.microsoft.com/office/drawing/2014/main" id="{8D9DF241-14FA-04D0-1317-D6D610D2370D}"/>
              </a:ext>
            </a:extLst>
          </p:cNvPr>
          <p:cNvSpPr>
            <a:spLocks noGrp="1"/>
          </p:cNvSpPr>
          <p:nvPr>
            <p:ph idx="1"/>
          </p:nvPr>
        </p:nvSpPr>
        <p:spPr/>
        <p:txBody>
          <a:bodyPr/>
          <a:lstStyle/>
          <a:p>
            <a:r>
              <a:rPr lang="en-US" b="1" dirty="0"/>
              <a:t>Exercise 2:</a:t>
            </a:r>
            <a:r>
              <a:rPr lang="en-US" dirty="0"/>
              <a:t> Find the use of the accusative case:</a:t>
            </a:r>
          </a:p>
          <a:p>
            <a:r>
              <a:rPr lang="en-US" dirty="0"/>
              <a:t>1) </a:t>
            </a:r>
            <a:r>
              <a:rPr lang="el-GR" dirty="0" err="1">
                <a:latin typeface="Times New Roman" panose="02020603050405020304" pitchFamily="18" charset="0"/>
                <a:cs typeface="Times New Roman" panose="02020603050405020304" pitchFamily="18" charset="0"/>
              </a:rPr>
              <a:t>πλεῖς</a:t>
            </a:r>
            <a:r>
              <a:rPr lang="el-GR" dirty="0">
                <a:latin typeface="Times New Roman" panose="02020603050405020304" pitchFamily="18" charset="0"/>
                <a:cs typeface="Times New Roman" panose="02020603050405020304" pitchFamily="18" charset="0"/>
              </a:rPr>
              <a:t> δ’ </a:t>
            </a:r>
            <a:r>
              <a:rPr lang="el-GR" dirty="0" err="1">
                <a:latin typeface="Times New Roman" panose="02020603050405020304" pitchFamily="18" charset="0"/>
                <a:cs typeface="Times New Roman" panose="02020603050405020304" pitchFamily="18" charset="0"/>
              </a:rPr>
              <a:t>ὡς</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πρὸς</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οἶκον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ἐκλιπὼν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τὸ</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ναυτικὸν</a:t>
            </a:r>
            <a:r>
              <a:rPr lang="en-US"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στράτευμ</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Ἀχαιῶν</a:t>
            </a:r>
            <a:r>
              <a:rPr lang="el-GR" dirty="0">
                <a:latin typeface="Times New Roman" panose="02020603050405020304" pitchFamily="18" charset="0"/>
                <a:cs typeface="Times New Roman" panose="02020603050405020304" pitchFamily="18" charset="0"/>
              </a:rPr>
              <a:t>, </a:t>
            </a:r>
            <a:r>
              <a:rPr lang="el-GR" u="sng" dirty="0" err="1">
                <a:latin typeface="Times New Roman" panose="02020603050405020304" pitchFamily="18" charset="0"/>
                <a:cs typeface="Times New Roman" panose="02020603050405020304" pitchFamily="18" charset="0"/>
              </a:rPr>
              <a:t>ἔχθος</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ἐχθήρας</a:t>
            </a:r>
            <a:r>
              <a:rPr lang="el-GR" dirty="0">
                <a:latin typeface="Times New Roman" panose="02020603050405020304" pitchFamily="18" charset="0"/>
                <a:cs typeface="Times New Roman" panose="02020603050405020304" pitchFamily="18" charset="0"/>
              </a:rPr>
              <a:t> μέγα </a:t>
            </a:r>
            <a:r>
              <a:rPr lang="el-GR" dirty="0"/>
              <a:t>… (</a:t>
            </a:r>
            <a:r>
              <a:rPr lang="en-US" dirty="0"/>
              <a:t>S. </a:t>
            </a:r>
            <a:r>
              <a:rPr lang="en-US" i="1" dirty="0"/>
              <a:t>Ph. </a:t>
            </a:r>
            <a:r>
              <a:rPr lang="en-US" dirty="0"/>
              <a:t>58–59.) And you are sailing as for home, leaving the naval expedition of the Achaeans, having developed a great hatred …</a:t>
            </a:r>
          </a:p>
          <a:p>
            <a:r>
              <a:rPr lang="en-US" dirty="0"/>
              <a:t>2) </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ἀλλ</a:t>
            </a:r>
            <a:r>
              <a:rPr lang="en-US" dirty="0">
                <a:latin typeface="Times New Roman" panose="02020603050405020304" pitchFamily="18" charset="0"/>
                <a:cs typeface="Times New Roman" panose="02020603050405020304" pitchFamily="18" charset="0"/>
              </a:rPr>
              <a:t>’ α</a:t>
            </a:r>
            <a:r>
              <a:rPr lang="en-US" dirty="0" err="1">
                <a:latin typeface="Times New Roman" panose="02020603050405020304" pitchFamily="18" charset="0"/>
                <a:cs typeface="Times New Roman" panose="02020603050405020304" pitchFamily="18" charset="0"/>
              </a:rPr>
              <a:t>ὐτός</a:t>
            </a:r>
            <a:r>
              <a:rPr lang="en-US" dirty="0">
                <a:latin typeface="Times New Roman" panose="02020603050405020304" pitchFamily="18" charset="0"/>
                <a:cs typeface="Times New Roman" panose="02020603050405020304" pitchFamily="18" charset="0"/>
              </a:rPr>
              <a:t>, ὦ παῖ, </a:t>
            </a:r>
            <a:r>
              <a:rPr lang="en-US" dirty="0" err="1">
                <a:latin typeface="Times New Roman" panose="02020603050405020304" pitchFamily="18" charset="0"/>
                <a:cs typeface="Times New Roman" panose="02020603050405020304" pitchFamily="18" charset="0"/>
              </a:rPr>
              <a:t>τοῦτο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κήδευσον</a:t>
            </a:r>
            <a:r>
              <a:rPr lang="en-US" dirty="0">
                <a:latin typeface="Times New Roman" panose="02020603050405020304" pitchFamily="18" charset="0"/>
                <a:cs typeface="Times New Roman" panose="02020603050405020304" pitchFamily="18" charset="0"/>
              </a:rPr>
              <a:t> </a:t>
            </a:r>
            <a:r>
              <a:rPr lang="en-US" u="sng" dirty="0" err="1">
                <a:latin typeface="Times New Roman" panose="02020603050405020304" pitchFamily="18" charset="0"/>
                <a:cs typeface="Times New Roman" panose="02020603050405020304" pitchFamily="18" charset="0"/>
              </a:rPr>
              <a:t>λέχος</a:t>
            </a:r>
            <a:r>
              <a:rPr lang="en-US" dirty="0"/>
              <a:t>. (S. </a:t>
            </a:r>
            <a:r>
              <a:rPr lang="en-US" i="1" dirty="0"/>
              <a:t>Tr.</a:t>
            </a:r>
            <a:r>
              <a:rPr lang="en-US" dirty="0"/>
              <a:t> 1227.) … but you yourself, my boy, undertake this marriage.</a:t>
            </a:r>
            <a:endParaRPr lang="el-GR" dirty="0"/>
          </a:p>
        </p:txBody>
      </p:sp>
    </p:spTree>
    <p:extLst>
      <p:ext uri="{BB962C8B-B14F-4D97-AF65-F5344CB8AC3E}">
        <p14:creationId xmlns:p14="http://schemas.microsoft.com/office/powerpoint/2010/main" val="42692897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20BD28C-2509-0218-C7D6-F4CEDDC70A9B}"/>
              </a:ext>
            </a:extLst>
          </p:cNvPr>
          <p:cNvSpPr>
            <a:spLocks noGrp="1"/>
          </p:cNvSpPr>
          <p:nvPr>
            <p:ph type="title"/>
          </p:nvPr>
        </p:nvSpPr>
        <p:spPr/>
        <p:txBody>
          <a:bodyPr/>
          <a:lstStyle/>
          <a:p>
            <a:r>
              <a:rPr lang="en-US" dirty="0"/>
              <a:t>Cases</a:t>
            </a:r>
            <a:endParaRPr lang="el-GR" dirty="0"/>
          </a:p>
        </p:txBody>
      </p:sp>
      <p:sp>
        <p:nvSpPr>
          <p:cNvPr id="3" name="Θέση περιεχομένου 2">
            <a:extLst>
              <a:ext uri="{FF2B5EF4-FFF2-40B4-BE49-F238E27FC236}">
                <a16:creationId xmlns:a16="http://schemas.microsoft.com/office/drawing/2014/main" id="{2813BB63-F0BD-6E56-C509-6F4EEBF4F09E}"/>
              </a:ext>
            </a:extLst>
          </p:cNvPr>
          <p:cNvSpPr>
            <a:spLocks noGrp="1"/>
          </p:cNvSpPr>
          <p:nvPr>
            <p:ph idx="1"/>
          </p:nvPr>
        </p:nvSpPr>
        <p:spPr/>
        <p:txBody>
          <a:bodyPr/>
          <a:lstStyle/>
          <a:p>
            <a:r>
              <a:rPr lang="en-US" dirty="0"/>
              <a:t>1) The Accusative </a:t>
            </a:r>
            <a:r>
              <a:rPr lang="en-US" dirty="0" err="1"/>
              <a:t>ἔχθος</a:t>
            </a:r>
            <a:r>
              <a:rPr lang="en-US" dirty="0"/>
              <a:t> is etymologically cognate with </a:t>
            </a:r>
            <a:r>
              <a:rPr lang="en-US" dirty="0" err="1"/>
              <a:t>ἐχθήρ</a:t>
            </a:r>
            <a:r>
              <a:rPr lang="en-US" dirty="0"/>
              <a:t>ας, object</a:t>
            </a:r>
          </a:p>
          <a:p>
            <a:r>
              <a:rPr lang="en-US" dirty="0"/>
              <a:t>2) The Accusative </a:t>
            </a:r>
            <a:r>
              <a:rPr lang="en-US" dirty="0" err="1"/>
              <a:t>λέχος</a:t>
            </a:r>
            <a:r>
              <a:rPr lang="en-US" dirty="0"/>
              <a:t> is conceptually cognate with </a:t>
            </a:r>
            <a:r>
              <a:rPr lang="en-US" dirty="0" err="1"/>
              <a:t>κήδευσον</a:t>
            </a:r>
            <a:r>
              <a:rPr lang="en-US" dirty="0"/>
              <a:t>, object</a:t>
            </a:r>
            <a:endParaRPr lang="el-GR" dirty="0"/>
          </a:p>
        </p:txBody>
      </p:sp>
    </p:spTree>
    <p:extLst>
      <p:ext uri="{BB962C8B-B14F-4D97-AF65-F5344CB8AC3E}">
        <p14:creationId xmlns:p14="http://schemas.microsoft.com/office/powerpoint/2010/main" val="21765458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5878F76-814B-D0E9-6973-536E0083AA26}"/>
              </a:ext>
            </a:extLst>
          </p:cNvPr>
          <p:cNvSpPr>
            <a:spLocks noGrp="1"/>
          </p:cNvSpPr>
          <p:nvPr>
            <p:ph type="title"/>
          </p:nvPr>
        </p:nvSpPr>
        <p:spPr/>
        <p:txBody>
          <a:bodyPr/>
          <a:lstStyle/>
          <a:p>
            <a:r>
              <a:rPr lang="en-US" dirty="0"/>
              <a:t>Cases</a:t>
            </a:r>
            <a:endParaRPr lang="el-GR" dirty="0"/>
          </a:p>
        </p:txBody>
      </p:sp>
      <p:sp>
        <p:nvSpPr>
          <p:cNvPr id="3" name="Θέση περιεχομένου 2">
            <a:extLst>
              <a:ext uri="{FF2B5EF4-FFF2-40B4-BE49-F238E27FC236}">
                <a16:creationId xmlns:a16="http://schemas.microsoft.com/office/drawing/2014/main" id="{08D9E787-1B8B-A8A6-CAC8-E52FE8601803}"/>
              </a:ext>
            </a:extLst>
          </p:cNvPr>
          <p:cNvSpPr>
            <a:spLocks noGrp="1"/>
          </p:cNvSpPr>
          <p:nvPr>
            <p:ph idx="1"/>
          </p:nvPr>
        </p:nvSpPr>
        <p:spPr/>
        <p:txBody>
          <a:bodyPr>
            <a:normAutofit/>
          </a:bodyPr>
          <a:lstStyle/>
          <a:p>
            <a:pPr algn="just"/>
            <a:r>
              <a:rPr lang="en-US" b="1" dirty="0"/>
              <a:t>ACCUSATIVE: As an Optional Constituent (Adverbial Modifier)</a:t>
            </a:r>
          </a:p>
          <a:p>
            <a:pPr algn="just"/>
            <a:r>
              <a:rPr lang="en-US" dirty="0"/>
              <a:t> With active and middle verbs which do not take an object, with passive verbs, and with adjectives, an </a:t>
            </a:r>
            <a:r>
              <a:rPr lang="en-US" b="1" dirty="0"/>
              <a:t>accusative of respect or limitation </a:t>
            </a:r>
            <a:r>
              <a:rPr lang="en-US" dirty="0"/>
              <a:t>may be added to specify to which particular element the action or adjective applies (‘as concerns . . .’, ‘with respect to’):</a:t>
            </a:r>
          </a:p>
          <a:p>
            <a:pPr algn="just"/>
            <a:r>
              <a:rPr lang="en-US" dirty="0" err="1">
                <a:latin typeface="Times New Roman" panose="02020603050405020304" pitchFamily="18" charset="0"/>
                <a:cs typeface="Times New Roman" panose="02020603050405020304" pitchFamily="18" charset="0"/>
              </a:rPr>
              <a:t>ἀλγεῖ</a:t>
            </a:r>
            <a:r>
              <a:rPr lang="en-US" dirty="0">
                <a:latin typeface="Times New Roman" panose="02020603050405020304" pitchFamily="18" charset="0"/>
                <a:cs typeface="Times New Roman" panose="02020603050405020304" pitchFamily="18" charset="0"/>
              </a:rPr>
              <a:t> </a:t>
            </a:r>
            <a:r>
              <a:rPr lang="en-US" u="sng" dirty="0" err="1">
                <a:latin typeface="Times New Roman" panose="02020603050405020304" pitchFamily="18" charset="0"/>
                <a:cs typeface="Times New Roman" panose="02020603050405020304" pitchFamily="18" charset="0"/>
              </a:rPr>
              <a:t>τοὺς</a:t>
            </a:r>
            <a:r>
              <a:rPr lang="en-US" u="sng" dirty="0">
                <a:latin typeface="Times New Roman" panose="02020603050405020304" pitchFamily="18" charset="0"/>
                <a:cs typeface="Times New Roman" panose="02020603050405020304" pitchFamily="18" charset="0"/>
              </a:rPr>
              <a:t> π</a:t>
            </a:r>
            <a:r>
              <a:rPr lang="en-US" u="sng" dirty="0" err="1">
                <a:latin typeface="Times New Roman" panose="02020603050405020304" pitchFamily="18" charset="0"/>
                <a:cs typeface="Times New Roman" panose="02020603050405020304" pitchFamily="18" charset="0"/>
              </a:rPr>
              <a:t>όδ</a:t>
            </a:r>
            <a:r>
              <a:rPr lang="en-US" u="sng" dirty="0">
                <a:latin typeface="Times New Roman" panose="02020603050405020304" pitchFamily="18" charset="0"/>
                <a:cs typeface="Times New Roman" panose="02020603050405020304" pitchFamily="18" charset="0"/>
              </a:rPr>
              <a:t>ας </a:t>
            </a:r>
            <a:r>
              <a:rPr lang="en-US" dirty="0"/>
              <a:t>his feet hurt (lit. ‘he has a pain with respect to his feet’)</a:t>
            </a:r>
            <a:endParaRPr lang="el-GR" dirty="0"/>
          </a:p>
        </p:txBody>
      </p:sp>
    </p:spTree>
    <p:extLst>
      <p:ext uri="{BB962C8B-B14F-4D97-AF65-F5344CB8AC3E}">
        <p14:creationId xmlns:p14="http://schemas.microsoft.com/office/powerpoint/2010/main" val="30067979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297696B-00DF-D33E-255A-8DE15A9AAF6E}"/>
              </a:ext>
            </a:extLst>
          </p:cNvPr>
          <p:cNvSpPr>
            <a:spLocks noGrp="1"/>
          </p:cNvSpPr>
          <p:nvPr>
            <p:ph type="title"/>
          </p:nvPr>
        </p:nvSpPr>
        <p:spPr/>
        <p:txBody>
          <a:bodyPr/>
          <a:lstStyle/>
          <a:p>
            <a:r>
              <a:rPr lang="en-US" dirty="0"/>
              <a:t>Cases</a:t>
            </a:r>
            <a:endParaRPr lang="el-GR" dirty="0"/>
          </a:p>
        </p:txBody>
      </p:sp>
      <p:sp>
        <p:nvSpPr>
          <p:cNvPr id="3" name="Θέση περιεχομένου 2">
            <a:extLst>
              <a:ext uri="{FF2B5EF4-FFF2-40B4-BE49-F238E27FC236}">
                <a16:creationId xmlns:a16="http://schemas.microsoft.com/office/drawing/2014/main" id="{EB816A9E-DBE3-38BF-9AC8-46625E231178}"/>
              </a:ext>
            </a:extLst>
          </p:cNvPr>
          <p:cNvSpPr>
            <a:spLocks noGrp="1"/>
          </p:cNvSpPr>
          <p:nvPr>
            <p:ph idx="1"/>
          </p:nvPr>
        </p:nvSpPr>
        <p:spPr/>
        <p:txBody>
          <a:bodyPr>
            <a:normAutofit/>
          </a:bodyPr>
          <a:lstStyle/>
          <a:p>
            <a:pPr algn="just"/>
            <a:r>
              <a:rPr lang="en-US" b="1" dirty="0"/>
              <a:t>ACCUSATIVE: As an Optional Constituent (Adverbial Modifier)</a:t>
            </a:r>
          </a:p>
          <a:p>
            <a:pPr algn="just"/>
            <a:r>
              <a:rPr lang="en-US" dirty="0"/>
              <a:t>The </a:t>
            </a:r>
            <a:r>
              <a:rPr lang="en-US" b="1" dirty="0"/>
              <a:t>accusative of (duration of) time </a:t>
            </a:r>
            <a:r>
              <a:rPr lang="en-US" dirty="0"/>
              <a:t>expresses the length of time taken up by an action. Usually, such accusatives are accompanied by a numeral or an adjective of quantity (e.g. </a:t>
            </a:r>
            <a:r>
              <a:rPr lang="en-US" dirty="0">
                <a:latin typeface="Times New Roman" panose="02020603050405020304" pitchFamily="18" charset="0"/>
                <a:cs typeface="Times New Roman" panose="02020603050405020304" pitchFamily="18" charset="0"/>
              </a:rPr>
              <a:t>π</a:t>
            </a:r>
            <a:r>
              <a:rPr lang="en-US" dirty="0" err="1">
                <a:latin typeface="Times New Roman" panose="02020603050405020304" pitchFamily="18" charset="0"/>
                <a:cs typeface="Times New Roman" panose="02020603050405020304" pitchFamily="18" charset="0"/>
              </a:rPr>
              <a:t>ολύς</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ὀλίγος</a:t>
            </a:r>
            <a:r>
              <a:rPr lang="en-US" dirty="0"/>
              <a:t>):</a:t>
            </a:r>
          </a:p>
          <a:p>
            <a:pPr marL="0" indent="0" algn="just">
              <a:buNone/>
            </a:pPr>
            <a:r>
              <a:rPr lang="en-US" dirty="0">
                <a:latin typeface="Times New Roman" panose="02020603050405020304" pitchFamily="18" charset="0"/>
                <a:cs typeface="Times New Roman" panose="02020603050405020304" pitchFamily="18" charset="0"/>
              </a:rPr>
              <a:t>ἀπέπ</a:t>
            </a:r>
            <a:r>
              <a:rPr lang="en-US" dirty="0" err="1">
                <a:latin typeface="Times New Roman" panose="02020603050405020304" pitchFamily="18" charset="0"/>
                <a:cs typeface="Times New Roman" panose="02020603050405020304" pitchFamily="18" charset="0"/>
              </a:rPr>
              <a:t>λεε</a:t>
            </a:r>
            <a:r>
              <a:rPr lang="en-US" dirty="0">
                <a:latin typeface="Times New Roman" panose="02020603050405020304" pitchFamily="18" charset="0"/>
                <a:cs typeface="Times New Roman" panose="02020603050405020304" pitchFamily="18" charset="0"/>
              </a:rPr>
              <a:t> . . . π</a:t>
            </a:r>
            <a:r>
              <a:rPr lang="en-US" dirty="0" err="1">
                <a:latin typeface="Times New Roman" panose="02020603050405020304" pitchFamily="18" charset="0"/>
                <a:cs typeface="Times New Roman" panose="02020603050405020304" pitchFamily="18" charset="0"/>
              </a:rPr>
              <a:t>ολιορκήσ</a:t>
            </a:r>
            <a:r>
              <a:rPr lang="en-US" dirty="0">
                <a:latin typeface="Times New Roman" panose="02020603050405020304" pitchFamily="18" charset="0"/>
                <a:cs typeface="Times New Roman" panose="02020603050405020304" pitchFamily="18" charset="0"/>
              </a:rPr>
              <a:t>ας . . . </a:t>
            </a:r>
            <a:r>
              <a:rPr lang="en-US" dirty="0" err="1">
                <a:latin typeface="Times New Roman" panose="02020603050405020304" pitchFamily="18" charset="0"/>
                <a:cs typeface="Times New Roman" panose="02020603050405020304" pitchFamily="18" charset="0"/>
              </a:rPr>
              <a:t>ἓξ</a:t>
            </a:r>
            <a:r>
              <a:rPr lang="en-US" dirty="0">
                <a:latin typeface="Times New Roman" panose="02020603050405020304" pitchFamily="18" charset="0"/>
                <a:cs typeface="Times New Roman" panose="02020603050405020304" pitchFamily="18" charset="0"/>
              </a:rPr>
              <a:t> καὶ </a:t>
            </a:r>
            <a:r>
              <a:rPr lang="en-US" dirty="0" err="1">
                <a:latin typeface="Times New Roman" panose="02020603050405020304" pitchFamily="18" charset="0"/>
                <a:cs typeface="Times New Roman" panose="02020603050405020304" pitchFamily="18" charset="0"/>
              </a:rPr>
              <a:t>εἴκοσι</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ἡμέρ</a:t>
            </a:r>
            <a:r>
              <a:rPr lang="en-US" dirty="0">
                <a:latin typeface="Times New Roman" panose="02020603050405020304" pitchFamily="18" charset="0"/>
                <a:cs typeface="Times New Roman" panose="02020603050405020304" pitchFamily="18" charset="0"/>
              </a:rPr>
              <a:t>ας . . . </a:t>
            </a:r>
            <a:r>
              <a:rPr lang="en-US" u="sng" dirty="0" err="1">
                <a:latin typeface="Times New Roman" panose="02020603050405020304" pitchFamily="18" charset="0"/>
                <a:cs typeface="Times New Roman" panose="02020603050405020304" pitchFamily="18" charset="0"/>
              </a:rPr>
              <a:t>τὴν</a:t>
            </a:r>
            <a:r>
              <a:rPr lang="en-US" u="sng" dirty="0">
                <a:latin typeface="Times New Roman" panose="02020603050405020304" pitchFamily="18" charset="0"/>
                <a:cs typeface="Times New Roman" panose="02020603050405020304" pitchFamily="18" charset="0"/>
              </a:rPr>
              <a:t> </a:t>
            </a:r>
            <a:r>
              <a:rPr lang="en-US" u="sng" dirty="0" err="1">
                <a:latin typeface="Times New Roman" panose="02020603050405020304" pitchFamily="18" charset="0"/>
                <a:cs typeface="Times New Roman" panose="02020603050405020304" pitchFamily="18" charset="0"/>
              </a:rPr>
              <a:t>νῆσον</a:t>
            </a:r>
            <a:r>
              <a:rPr lang="en-US" dirty="0"/>
              <a:t>. (</a:t>
            </a:r>
            <a:r>
              <a:rPr lang="en-US" dirty="0" err="1"/>
              <a:t>Hdt</a:t>
            </a:r>
            <a:r>
              <a:rPr lang="en-US" dirty="0"/>
              <a:t>. 6.135.1)</a:t>
            </a:r>
          </a:p>
          <a:p>
            <a:pPr marL="0" indent="0" algn="just">
              <a:buNone/>
            </a:pPr>
            <a:r>
              <a:rPr lang="en-US" dirty="0"/>
              <a:t>He sailed away after having laid siege to the island for twenty-six days.</a:t>
            </a:r>
            <a:endParaRPr lang="el-GR" dirty="0"/>
          </a:p>
        </p:txBody>
      </p:sp>
    </p:spTree>
    <p:extLst>
      <p:ext uri="{BB962C8B-B14F-4D97-AF65-F5344CB8AC3E}">
        <p14:creationId xmlns:p14="http://schemas.microsoft.com/office/powerpoint/2010/main" val="28730997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D58B7CF-B60B-6370-0C31-6412E4E60E05}"/>
              </a:ext>
            </a:extLst>
          </p:cNvPr>
          <p:cNvSpPr>
            <a:spLocks noGrp="1"/>
          </p:cNvSpPr>
          <p:nvPr>
            <p:ph type="title"/>
          </p:nvPr>
        </p:nvSpPr>
        <p:spPr/>
        <p:txBody>
          <a:bodyPr/>
          <a:lstStyle/>
          <a:p>
            <a:r>
              <a:rPr lang="en-US" dirty="0"/>
              <a:t>Cases</a:t>
            </a:r>
            <a:endParaRPr lang="el-GR" dirty="0"/>
          </a:p>
        </p:txBody>
      </p:sp>
      <p:sp>
        <p:nvSpPr>
          <p:cNvPr id="3" name="Θέση περιεχομένου 2">
            <a:extLst>
              <a:ext uri="{FF2B5EF4-FFF2-40B4-BE49-F238E27FC236}">
                <a16:creationId xmlns:a16="http://schemas.microsoft.com/office/drawing/2014/main" id="{3E4C32F2-A792-83A1-B444-9B15DFDE7566}"/>
              </a:ext>
            </a:extLst>
          </p:cNvPr>
          <p:cNvSpPr>
            <a:spLocks noGrp="1"/>
          </p:cNvSpPr>
          <p:nvPr>
            <p:ph idx="1"/>
          </p:nvPr>
        </p:nvSpPr>
        <p:spPr/>
        <p:txBody>
          <a:bodyPr>
            <a:normAutofit lnSpcReduction="10000"/>
          </a:bodyPr>
          <a:lstStyle/>
          <a:p>
            <a:pPr algn="just"/>
            <a:r>
              <a:rPr lang="en-US" b="1" dirty="0"/>
              <a:t>ACCUSATIVE: As an Optional Constituent (Adverbial Modifier)</a:t>
            </a:r>
          </a:p>
          <a:p>
            <a:pPr algn="just"/>
            <a:r>
              <a:rPr lang="en-US" dirty="0"/>
              <a:t>Similarly, </a:t>
            </a:r>
            <a:r>
              <a:rPr lang="en-US" b="1" dirty="0"/>
              <a:t>the accusative of space </a:t>
            </a:r>
            <a:r>
              <a:rPr lang="en-US" dirty="0"/>
              <a:t>is used to express the extent of space or distance traversed in an action; this accusative is again often accompanied by a numeral (compare the accusative of duration above):</a:t>
            </a:r>
          </a:p>
          <a:p>
            <a:pPr marL="0" indent="0" algn="just">
              <a:buNone/>
            </a:pPr>
            <a:r>
              <a:rPr lang="en-US" dirty="0" err="1">
                <a:latin typeface="Times New Roman" panose="02020603050405020304" pitchFamily="18" charset="0"/>
                <a:cs typeface="Times New Roman" panose="02020603050405020304" pitchFamily="18" charset="0"/>
              </a:rPr>
              <a:t>Μενέλ</a:t>
            </a:r>
            <a:r>
              <a:rPr lang="en-US" dirty="0">
                <a:latin typeface="Times New Roman" panose="02020603050405020304" pitchFamily="18" charset="0"/>
                <a:cs typeface="Times New Roman" panose="02020603050405020304" pitchFamily="18" charset="0"/>
              </a:rPr>
              <a:t>αε, . . . </a:t>
            </a:r>
            <a:r>
              <a:rPr lang="en-US" dirty="0" err="1">
                <a:latin typeface="Times New Roman" panose="02020603050405020304" pitchFamily="18" charset="0"/>
                <a:cs typeface="Times New Roman" panose="02020603050405020304" pitchFamily="18" charset="0"/>
              </a:rPr>
              <a:t>σε</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κιγχάνω</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μόλις</a:t>
            </a:r>
            <a:r>
              <a:rPr lang="en-US" dirty="0">
                <a:latin typeface="Times New Roman" panose="02020603050405020304" pitchFamily="18" charset="0"/>
                <a:cs typeface="Times New Roman" panose="02020603050405020304" pitchFamily="18" charset="0"/>
              </a:rPr>
              <a:t>, | </a:t>
            </a:r>
            <a:r>
              <a:rPr lang="en-US" u="sng" dirty="0">
                <a:latin typeface="Times New Roman" panose="02020603050405020304" pitchFamily="18" charset="0"/>
                <a:cs typeface="Times New Roman" panose="02020603050405020304" pitchFamily="18" charset="0"/>
              </a:rPr>
              <a:t>π</a:t>
            </a:r>
            <a:r>
              <a:rPr lang="en-US" u="sng" dirty="0" err="1">
                <a:latin typeface="Times New Roman" panose="02020603050405020304" pitchFamily="18" charset="0"/>
                <a:cs typeface="Times New Roman" panose="02020603050405020304" pitchFamily="18" charset="0"/>
              </a:rPr>
              <a:t>ᾶσ</a:t>
            </a:r>
            <a:r>
              <a:rPr lang="en-US" u="sng" dirty="0">
                <a:latin typeface="Times New Roman" panose="02020603050405020304" pitchFamily="18" charset="0"/>
                <a:cs typeface="Times New Roman" panose="02020603050405020304" pitchFamily="18" charset="0"/>
              </a:rPr>
              <a:t>αν </a:t>
            </a:r>
            <a:r>
              <a:rPr lang="en-US" dirty="0">
                <a:latin typeface="Times New Roman" panose="02020603050405020304" pitchFamily="18" charset="0"/>
                <a:cs typeface="Times New Roman" panose="02020603050405020304" pitchFamily="18" charset="0"/>
              </a:rPr>
              <a:t>πλανηθεὶς </a:t>
            </a:r>
            <a:r>
              <a:rPr lang="en-US" u="sng" dirty="0">
                <a:latin typeface="Times New Roman" panose="02020603050405020304" pitchFamily="18" charset="0"/>
                <a:cs typeface="Times New Roman" panose="02020603050405020304" pitchFamily="18" charset="0"/>
              </a:rPr>
              <a:t>τήνδε βάρβαρον χθόνα</a:t>
            </a:r>
            <a:r>
              <a:rPr lang="en-US" dirty="0"/>
              <a:t>. (Eur. </a:t>
            </a:r>
            <a:r>
              <a:rPr lang="en-US" i="1" dirty="0"/>
              <a:t>Hel.</a:t>
            </a:r>
            <a:r>
              <a:rPr lang="en-US" dirty="0"/>
              <a:t> 597–8) </a:t>
            </a:r>
          </a:p>
          <a:p>
            <a:pPr marL="0" indent="0" algn="just">
              <a:buNone/>
            </a:pPr>
            <a:r>
              <a:rPr lang="en-US" dirty="0"/>
              <a:t>Menelaus, I come to you at last, having wandered through all of this barbarian country.</a:t>
            </a:r>
            <a:endParaRPr lang="el-GR" dirty="0"/>
          </a:p>
        </p:txBody>
      </p:sp>
    </p:spTree>
    <p:extLst>
      <p:ext uri="{BB962C8B-B14F-4D97-AF65-F5344CB8AC3E}">
        <p14:creationId xmlns:p14="http://schemas.microsoft.com/office/powerpoint/2010/main" val="3438222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AA46B94-6665-1541-3462-D97380DC8A87}"/>
              </a:ext>
            </a:extLst>
          </p:cNvPr>
          <p:cNvSpPr>
            <a:spLocks noGrp="1"/>
          </p:cNvSpPr>
          <p:nvPr>
            <p:ph type="title"/>
          </p:nvPr>
        </p:nvSpPr>
        <p:spPr/>
        <p:txBody>
          <a:bodyPr/>
          <a:lstStyle/>
          <a:p>
            <a:r>
              <a:rPr lang="en-US" dirty="0"/>
              <a:t>Cases</a:t>
            </a:r>
            <a:endParaRPr lang="el-GR" dirty="0"/>
          </a:p>
        </p:txBody>
      </p:sp>
      <p:sp>
        <p:nvSpPr>
          <p:cNvPr id="3" name="Θέση περιεχομένου 2">
            <a:extLst>
              <a:ext uri="{FF2B5EF4-FFF2-40B4-BE49-F238E27FC236}">
                <a16:creationId xmlns:a16="http://schemas.microsoft.com/office/drawing/2014/main" id="{504B92C1-DA71-F4B0-1BAD-3EFA06D7C92A}"/>
              </a:ext>
            </a:extLst>
          </p:cNvPr>
          <p:cNvSpPr>
            <a:spLocks noGrp="1"/>
          </p:cNvSpPr>
          <p:nvPr>
            <p:ph idx="1"/>
          </p:nvPr>
        </p:nvSpPr>
        <p:spPr/>
        <p:txBody>
          <a:bodyPr/>
          <a:lstStyle/>
          <a:p>
            <a:pPr algn="just"/>
            <a:r>
              <a:rPr lang="en-US" b="1" dirty="0"/>
              <a:t>ACCUSATIVE: As an Optional Constituent (Adverbial Modifier)</a:t>
            </a:r>
          </a:p>
          <a:p>
            <a:pPr algn="just"/>
            <a:r>
              <a:rPr lang="en-US" dirty="0"/>
              <a:t>In poetry only, the bare </a:t>
            </a:r>
            <a:r>
              <a:rPr lang="en-US" b="1" dirty="0"/>
              <a:t>accusative of direction </a:t>
            </a:r>
            <a:r>
              <a:rPr lang="en-US" dirty="0"/>
              <a:t>is sometimes used to express the place ‘to where’:</a:t>
            </a:r>
          </a:p>
          <a:p>
            <a:pPr marL="0" indent="0" algn="just">
              <a:buNone/>
            </a:pPr>
            <a:r>
              <a:rPr lang="en-US" dirty="0">
                <a:latin typeface="Times New Roman" panose="02020603050405020304" pitchFamily="18" charset="0"/>
                <a:cs typeface="Times New Roman" panose="02020603050405020304" pitchFamily="18" charset="0"/>
              </a:rPr>
              <a:t>ἐπ</a:t>
            </a:r>
            <a:r>
              <a:rPr lang="en-US" dirty="0" err="1">
                <a:latin typeface="Times New Roman" panose="02020603050405020304" pitchFamily="18" charset="0"/>
                <a:cs typeface="Times New Roman" panose="02020603050405020304" pitchFamily="18" charset="0"/>
              </a:rPr>
              <a:t>εὶ</a:t>
            </a:r>
            <a:r>
              <a:rPr lang="en-US" dirty="0">
                <a:latin typeface="Times New Roman" panose="02020603050405020304" pitchFamily="18" charset="0"/>
                <a:cs typeface="Times New Roman" panose="02020603050405020304" pitchFamily="18" charset="0"/>
              </a:rPr>
              <a:t> . . . </a:t>
            </a:r>
            <a:r>
              <a:rPr lang="en-US" dirty="0" err="1">
                <a:latin typeface="Times New Roman" panose="02020603050405020304" pitchFamily="18" charset="0"/>
                <a:cs typeface="Times New Roman" panose="02020603050405020304" pitchFamily="18" charset="0"/>
              </a:rPr>
              <a:t>ἦλθον</a:t>
            </a:r>
            <a:r>
              <a:rPr lang="en-US" dirty="0">
                <a:latin typeface="Times New Roman" panose="02020603050405020304" pitchFamily="18" charset="0"/>
                <a:cs typeface="Times New Roman" panose="02020603050405020304" pitchFamily="18" charset="0"/>
              </a:rPr>
              <a:t> πα</a:t>
            </a:r>
            <a:r>
              <a:rPr lang="en-US" dirty="0" err="1">
                <a:latin typeface="Times New Roman" panose="02020603050405020304" pitchFamily="18" charset="0"/>
                <a:cs typeface="Times New Roman" panose="02020603050405020304" pitchFamily="18" charset="0"/>
              </a:rPr>
              <a:t>τρὸς</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ἀρχ</a:t>
            </a:r>
            <a:r>
              <a:rPr lang="en-US" dirty="0">
                <a:latin typeface="Times New Roman" panose="02020603050405020304" pitchFamily="18" charset="0"/>
                <a:cs typeface="Times New Roman" panose="02020603050405020304" pitchFamily="18" charset="0"/>
              </a:rPr>
              <a:t>αῖον τάφον</a:t>
            </a:r>
            <a:r>
              <a:rPr lang="en-US" dirty="0"/>
              <a:t>. (Soph. </a:t>
            </a:r>
            <a:r>
              <a:rPr lang="en-US" i="1" dirty="0"/>
              <a:t>El. </a:t>
            </a:r>
            <a:r>
              <a:rPr lang="en-US" dirty="0"/>
              <a:t>893)</a:t>
            </a:r>
          </a:p>
          <a:p>
            <a:pPr marL="0" indent="0" algn="just">
              <a:buNone/>
            </a:pPr>
            <a:r>
              <a:rPr lang="en-US" dirty="0"/>
              <a:t>When I had come to my father’s old grave, . . .</a:t>
            </a:r>
            <a:endParaRPr lang="el-GR" dirty="0"/>
          </a:p>
        </p:txBody>
      </p:sp>
    </p:spTree>
    <p:extLst>
      <p:ext uri="{BB962C8B-B14F-4D97-AF65-F5344CB8AC3E}">
        <p14:creationId xmlns:p14="http://schemas.microsoft.com/office/powerpoint/2010/main" val="37705040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725AB8B-BB70-7B4B-2236-EDDC0AA6F233}"/>
              </a:ext>
            </a:extLst>
          </p:cNvPr>
          <p:cNvSpPr>
            <a:spLocks noGrp="1"/>
          </p:cNvSpPr>
          <p:nvPr>
            <p:ph type="title"/>
          </p:nvPr>
        </p:nvSpPr>
        <p:spPr/>
        <p:txBody>
          <a:bodyPr/>
          <a:lstStyle/>
          <a:p>
            <a:r>
              <a:rPr lang="en-US" dirty="0"/>
              <a:t>Cases</a:t>
            </a:r>
            <a:endParaRPr lang="el-GR" dirty="0"/>
          </a:p>
        </p:txBody>
      </p:sp>
      <p:sp>
        <p:nvSpPr>
          <p:cNvPr id="3" name="Θέση περιεχομένου 2">
            <a:extLst>
              <a:ext uri="{FF2B5EF4-FFF2-40B4-BE49-F238E27FC236}">
                <a16:creationId xmlns:a16="http://schemas.microsoft.com/office/drawing/2014/main" id="{D3E917A5-257C-15C9-3CB9-3A6E5E8965BB}"/>
              </a:ext>
            </a:extLst>
          </p:cNvPr>
          <p:cNvSpPr>
            <a:spLocks noGrp="1"/>
          </p:cNvSpPr>
          <p:nvPr>
            <p:ph idx="1"/>
          </p:nvPr>
        </p:nvSpPr>
        <p:spPr/>
        <p:txBody>
          <a:bodyPr>
            <a:normAutofit lnSpcReduction="10000"/>
          </a:bodyPr>
          <a:lstStyle/>
          <a:p>
            <a:pPr algn="just"/>
            <a:r>
              <a:rPr lang="en-US" b="1" dirty="0"/>
              <a:t>ACCUSATIVE: As an Optional Constituent (Adverbial Modifier)</a:t>
            </a:r>
          </a:p>
          <a:p>
            <a:pPr algn="just"/>
            <a:r>
              <a:rPr lang="en-US" dirty="0"/>
              <a:t>Many </a:t>
            </a:r>
            <a:r>
              <a:rPr lang="en-US" b="1" dirty="0"/>
              <a:t>adverbs derive their form from the neuter accusative </a:t>
            </a:r>
            <a:r>
              <a:rPr lang="en-US" dirty="0"/>
              <a:t>of corresponding adjectives: this is often called the </a:t>
            </a:r>
            <a:r>
              <a:rPr lang="en-US" b="1" dirty="0"/>
              <a:t>adverbial accusative</a:t>
            </a:r>
            <a:r>
              <a:rPr lang="en-US" dirty="0"/>
              <a:t>:</a:t>
            </a:r>
          </a:p>
          <a:p>
            <a:pPr algn="just"/>
            <a:r>
              <a:rPr lang="en-US" dirty="0" err="1">
                <a:latin typeface="Times New Roman" panose="02020603050405020304" pitchFamily="18" charset="0"/>
                <a:cs typeface="Times New Roman" panose="02020603050405020304" pitchFamily="18" charset="0"/>
              </a:rPr>
              <a:t>οὐδέν</a:t>
            </a:r>
            <a:r>
              <a:rPr lang="en-US" dirty="0">
                <a:latin typeface="Times New Roman" panose="02020603050405020304" pitchFamily="18" charset="0"/>
                <a:cs typeface="Times New Roman" panose="02020603050405020304" pitchFamily="18" charset="0"/>
              </a:rPr>
              <a:t> </a:t>
            </a:r>
            <a:r>
              <a:rPr lang="en-US" dirty="0"/>
              <a:t>in no way</a:t>
            </a:r>
          </a:p>
          <a:p>
            <a:pPr algn="just"/>
            <a:r>
              <a:rPr lang="en-US" dirty="0" err="1">
                <a:latin typeface="Times New Roman" panose="02020603050405020304" pitchFamily="18" charset="0"/>
                <a:cs typeface="Times New Roman" panose="02020603050405020304" pitchFamily="18" charset="0"/>
              </a:rPr>
              <a:t>μέγ</a:t>
            </a:r>
            <a:r>
              <a:rPr lang="en-US" dirty="0">
                <a:latin typeface="Times New Roman" panose="02020603050405020304" pitchFamily="18" charset="0"/>
                <a:cs typeface="Times New Roman" panose="02020603050405020304" pitchFamily="18" charset="0"/>
              </a:rPr>
              <a:t>α</a:t>
            </a:r>
            <a:r>
              <a:rPr lang="en-US" dirty="0"/>
              <a:t> greatly, loudly</a:t>
            </a:r>
          </a:p>
          <a:p>
            <a:pPr algn="just"/>
            <a:r>
              <a:rPr lang="en-US" dirty="0">
                <a:latin typeface="Times New Roman" panose="02020603050405020304" pitchFamily="18" charset="0"/>
                <a:cs typeface="Times New Roman" panose="02020603050405020304" pitchFamily="18" charset="0"/>
              </a:rPr>
              <a:t>π</a:t>
            </a:r>
            <a:r>
              <a:rPr lang="en-US" dirty="0" err="1">
                <a:latin typeface="Times New Roman" panose="02020603050405020304" pitchFamily="18" charset="0"/>
                <a:cs typeface="Times New Roman" panose="02020603050405020304" pitchFamily="18" charset="0"/>
              </a:rPr>
              <a:t>ολύ</a:t>
            </a:r>
            <a:r>
              <a:rPr lang="en-US" dirty="0"/>
              <a:t> very, highly, much</a:t>
            </a:r>
          </a:p>
          <a:p>
            <a:pPr algn="just"/>
            <a:r>
              <a:rPr lang="en-US" dirty="0">
                <a:latin typeface="Times New Roman" panose="02020603050405020304" pitchFamily="18" charset="0"/>
                <a:cs typeface="Times New Roman" panose="02020603050405020304" pitchFamily="18" charset="0"/>
              </a:rPr>
              <a:t>π</a:t>
            </a:r>
            <a:r>
              <a:rPr lang="en-US" dirty="0" err="1">
                <a:latin typeface="Times New Roman" panose="02020603050405020304" pitchFamily="18" charset="0"/>
                <a:cs typeface="Times New Roman" panose="02020603050405020304" pitchFamily="18" charset="0"/>
              </a:rPr>
              <a:t>ολλά</a:t>
            </a:r>
            <a:r>
              <a:rPr lang="en-US" dirty="0">
                <a:latin typeface="Times New Roman" panose="02020603050405020304" pitchFamily="18" charset="0"/>
                <a:cs typeface="Times New Roman" panose="02020603050405020304" pitchFamily="18" charset="0"/>
              </a:rPr>
              <a:t> </a:t>
            </a:r>
            <a:r>
              <a:rPr lang="en-US" dirty="0"/>
              <a:t>often, frequently</a:t>
            </a:r>
            <a:endParaRPr lang="el-GR" dirty="0"/>
          </a:p>
        </p:txBody>
      </p:sp>
    </p:spTree>
    <p:extLst>
      <p:ext uri="{BB962C8B-B14F-4D97-AF65-F5344CB8AC3E}">
        <p14:creationId xmlns:p14="http://schemas.microsoft.com/office/powerpoint/2010/main" val="7864988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352C811-8301-35D8-7744-FD87CD229F3F}"/>
              </a:ext>
            </a:extLst>
          </p:cNvPr>
          <p:cNvSpPr>
            <a:spLocks noGrp="1"/>
          </p:cNvSpPr>
          <p:nvPr>
            <p:ph type="title"/>
          </p:nvPr>
        </p:nvSpPr>
        <p:spPr/>
        <p:txBody>
          <a:bodyPr/>
          <a:lstStyle/>
          <a:p>
            <a:r>
              <a:rPr lang="en-US" dirty="0"/>
              <a:t>Cases</a:t>
            </a:r>
            <a:endParaRPr lang="el-GR" dirty="0"/>
          </a:p>
        </p:txBody>
      </p:sp>
      <p:sp>
        <p:nvSpPr>
          <p:cNvPr id="3" name="Θέση περιεχομένου 2">
            <a:extLst>
              <a:ext uri="{FF2B5EF4-FFF2-40B4-BE49-F238E27FC236}">
                <a16:creationId xmlns:a16="http://schemas.microsoft.com/office/drawing/2014/main" id="{6C298890-E048-EF31-A0FA-E72920C0BDF6}"/>
              </a:ext>
            </a:extLst>
          </p:cNvPr>
          <p:cNvSpPr>
            <a:spLocks noGrp="1"/>
          </p:cNvSpPr>
          <p:nvPr>
            <p:ph idx="1"/>
          </p:nvPr>
        </p:nvSpPr>
        <p:spPr/>
        <p:txBody>
          <a:bodyPr>
            <a:normAutofit/>
          </a:bodyPr>
          <a:lstStyle/>
          <a:p>
            <a:pPr algn="just"/>
            <a:r>
              <a:rPr lang="en-US" b="1" dirty="0"/>
              <a:t>Exercise 3</a:t>
            </a:r>
            <a:r>
              <a:rPr lang="en-US" dirty="0"/>
              <a:t>: Translate the following passages. Comment briefly on the function of the Accusative phrases in bold type in each passage, for example, direct Object of what verb (citing the form in the text).</a:t>
            </a:r>
          </a:p>
          <a:p>
            <a:pPr algn="just"/>
            <a:r>
              <a:rPr lang="en-US" dirty="0"/>
              <a:t>1) </a:t>
            </a:r>
            <a:r>
              <a:rPr lang="el-GR" dirty="0" err="1">
                <a:latin typeface="Times New Roman" panose="02020603050405020304" pitchFamily="18" charset="0"/>
                <a:cs typeface="Times New Roman" panose="02020603050405020304" pitchFamily="18" charset="0"/>
              </a:rPr>
              <a:t>διδάσκουσι</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δὲ</a:t>
            </a:r>
            <a:r>
              <a:rPr lang="el-GR" dirty="0">
                <a:latin typeface="Times New Roman" panose="02020603050405020304" pitchFamily="18" charset="0"/>
                <a:cs typeface="Times New Roman" panose="02020603050405020304" pitchFamily="18" charset="0"/>
              </a:rPr>
              <a:t> </a:t>
            </a:r>
            <a:r>
              <a:rPr lang="el-GR" u="sng" dirty="0" err="1">
                <a:latin typeface="Times New Roman" panose="02020603050405020304" pitchFamily="18" charset="0"/>
                <a:cs typeface="Times New Roman" panose="02020603050405020304" pitchFamily="18" charset="0"/>
              </a:rPr>
              <a:t>τοὺς</a:t>
            </a:r>
            <a:r>
              <a:rPr lang="el-GR" u="sng" dirty="0">
                <a:latin typeface="Times New Roman" panose="02020603050405020304" pitchFamily="18" charset="0"/>
                <a:cs typeface="Times New Roman" panose="02020603050405020304" pitchFamily="18" charset="0"/>
              </a:rPr>
              <a:t> </a:t>
            </a:r>
            <a:r>
              <a:rPr lang="el-GR" u="sng" dirty="0" err="1">
                <a:latin typeface="Times New Roman" panose="02020603050405020304" pitchFamily="18" charset="0"/>
                <a:cs typeface="Times New Roman" panose="02020603050405020304" pitchFamily="18" charset="0"/>
              </a:rPr>
              <a:t>παῖδας</a:t>
            </a:r>
            <a:r>
              <a:rPr lang="el-GR" u="sng"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καὶ</a:t>
            </a:r>
            <a:r>
              <a:rPr lang="el-GR" dirty="0">
                <a:latin typeface="Times New Roman" panose="02020603050405020304" pitchFamily="18" charset="0"/>
                <a:cs typeface="Times New Roman" panose="02020603050405020304" pitchFamily="18" charset="0"/>
              </a:rPr>
              <a:t> </a:t>
            </a:r>
            <a:r>
              <a:rPr lang="el-GR" u="sng" dirty="0" err="1">
                <a:latin typeface="Times New Roman" panose="02020603050405020304" pitchFamily="18" charset="0"/>
                <a:cs typeface="Times New Roman" panose="02020603050405020304" pitchFamily="18" charset="0"/>
              </a:rPr>
              <a:t>σωφροσύνην</a:t>
            </a:r>
            <a:r>
              <a:rPr lang="el-GR" dirty="0"/>
              <a:t>·</a:t>
            </a:r>
            <a:r>
              <a:rPr lang="en-US" dirty="0"/>
              <a:t> </a:t>
            </a:r>
            <a:r>
              <a:rPr lang="el-GR" dirty="0"/>
              <a:t>(</a:t>
            </a:r>
            <a:r>
              <a:rPr lang="en-US" dirty="0"/>
              <a:t>X. </a:t>
            </a:r>
            <a:r>
              <a:rPr lang="en-US" i="1" dirty="0"/>
              <a:t>Cyr. </a:t>
            </a:r>
            <a:r>
              <a:rPr lang="en-US" dirty="0"/>
              <a:t>1.2.8.)</a:t>
            </a:r>
          </a:p>
          <a:p>
            <a:pPr algn="just"/>
            <a:r>
              <a:rPr lang="en-US" dirty="0"/>
              <a:t>2</a:t>
            </a: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 ὁ </a:t>
            </a:r>
            <a:r>
              <a:rPr lang="el-GR" dirty="0" err="1">
                <a:latin typeface="Times New Roman" panose="02020603050405020304" pitchFamily="18" charset="0"/>
                <a:cs typeface="Times New Roman" panose="02020603050405020304" pitchFamily="18" charset="0"/>
              </a:rPr>
              <a:t>Ἱστιαῖος</a:t>
            </a:r>
            <a:r>
              <a:rPr lang="el-GR" dirty="0">
                <a:latin typeface="Times New Roman" panose="02020603050405020304" pitchFamily="18" charset="0"/>
                <a:cs typeface="Times New Roman" panose="02020603050405020304" pitchFamily="18" charset="0"/>
              </a:rPr>
              <a:t> … </a:t>
            </a:r>
            <a:r>
              <a:rPr lang="el-GR" dirty="0" err="1">
                <a:latin typeface="Times New Roman" panose="02020603050405020304" pitchFamily="18" charset="0"/>
                <a:cs typeface="Times New Roman" panose="02020603050405020304" pitchFamily="18" charset="0"/>
              </a:rPr>
              <a:t>τιτρώσκεται</a:t>
            </a:r>
            <a:r>
              <a:rPr lang="el-GR" dirty="0">
                <a:latin typeface="Times New Roman" panose="02020603050405020304" pitchFamily="18" charset="0"/>
                <a:cs typeface="Times New Roman" panose="02020603050405020304" pitchFamily="18" charset="0"/>
              </a:rPr>
              <a:t> </a:t>
            </a:r>
            <a:r>
              <a:rPr lang="el-GR" u="sng" dirty="0" err="1">
                <a:latin typeface="Times New Roman" panose="02020603050405020304" pitchFamily="18" charset="0"/>
                <a:cs typeface="Times New Roman" panose="02020603050405020304" pitchFamily="18" charset="0"/>
              </a:rPr>
              <a:t>τὸν</a:t>
            </a:r>
            <a:r>
              <a:rPr lang="el-GR" u="sng" dirty="0">
                <a:latin typeface="Times New Roman" panose="02020603050405020304" pitchFamily="18" charset="0"/>
                <a:cs typeface="Times New Roman" panose="02020603050405020304" pitchFamily="18" charset="0"/>
              </a:rPr>
              <a:t> </a:t>
            </a:r>
            <a:r>
              <a:rPr lang="el-GR" u="sng" dirty="0" err="1">
                <a:latin typeface="Times New Roman" panose="02020603050405020304" pitchFamily="18" charset="0"/>
                <a:cs typeface="Times New Roman" panose="02020603050405020304" pitchFamily="18" charset="0"/>
              </a:rPr>
              <a:t>μηρὸν</a:t>
            </a:r>
            <a:r>
              <a:rPr lang="el-GR" u="sng"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ὑπό</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τευ</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τῶν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Μιλησίων</a:t>
            </a:r>
            <a:r>
              <a:rPr lang="el-GR" dirty="0"/>
              <a:t>.</a:t>
            </a:r>
            <a:r>
              <a:rPr lang="en-US" dirty="0"/>
              <a:t> </a:t>
            </a:r>
            <a:r>
              <a:rPr lang="el-GR" dirty="0"/>
              <a:t>(</a:t>
            </a:r>
            <a:r>
              <a:rPr lang="en-US" dirty="0" err="1"/>
              <a:t>Hdt</a:t>
            </a:r>
            <a:r>
              <a:rPr lang="en-US" dirty="0"/>
              <a:t>. 6.5.2.)</a:t>
            </a:r>
          </a:p>
          <a:p>
            <a:pPr algn="just"/>
            <a:r>
              <a:rPr lang="en-US" dirty="0"/>
              <a:t>3) </a:t>
            </a:r>
            <a:r>
              <a:rPr lang="el-GR" u="sng" dirty="0" err="1">
                <a:latin typeface="Times New Roman" panose="02020603050405020304" pitchFamily="18" charset="0"/>
                <a:cs typeface="Times New Roman" panose="02020603050405020304" pitchFamily="18" charset="0"/>
              </a:rPr>
              <a:t>τὸν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μὲν</a:t>
            </a:r>
            <a:r>
              <a:rPr lang="el-GR" dirty="0">
                <a:latin typeface="Times New Roman" panose="02020603050405020304" pitchFamily="18" charset="0"/>
                <a:cs typeface="Times New Roman" panose="02020603050405020304" pitchFamily="18" charset="0"/>
              </a:rPr>
              <a:t> </a:t>
            </a:r>
            <a:r>
              <a:rPr lang="el-GR" u="sng" dirty="0" err="1">
                <a:latin typeface="Times New Roman" panose="02020603050405020304" pitchFamily="18" charset="0"/>
                <a:cs typeface="Times New Roman" panose="02020603050405020304" pitchFamily="18" charset="0"/>
              </a:rPr>
              <a:t>πρῶτον</a:t>
            </a:r>
            <a:r>
              <a:rPr lang="el-GR" u="sng" dirty="0">
                <a:latin typeface="Times New Roman" panose="02020603050405020304" pitchFamily="18" charset="0"/>
                <a:cs typeface="Times New Roman" panose="02020603050405020304" pitchFamily="18" charset="0"/>
              </a:rPr>
              <a:t> </a:t>
            </a:r>
            <a:r>
              <a:rPr lang="el-GR" u="sng" dirty="0" err="1">
                <a:latin typeface="Times New Roman" panose="02020603050405020304" pitchFamily="18" charset="0"/>
                <a:cs typeface="Times New Roman" panose="02020603050405020304" pitchFamily="18" charset="0"/>
              </a:rPr>
              <a:t>ἐνιαυτὸν</a:t>
            </a:r>
            <a:r>
              <a:rPr lang="el-GR" u="sng"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ἐν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Πειραιεῖ</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διῃτῶντο</a:t>
            </a:r>
            <a:r>
              <a:rPr lang="el-GR" dirty="0"/>
              <a:t>· (</a:t>
            </a:r>
            <a:r>
              <a:rPr lang="en-US" dirty="0"/>
              <a:t>Lys. 32.8.)</a:t>
            </a:r>
          </a:p>
        </p:txBody>
      </p:sp>
    </p:spTree>
    <p:extLst>
      <p:ext uri="{BB962C8B-B14F-4D97-AF65-F5344CB8AC3E}">
        <p14:creationId xmlns:p14="http://schemas.microsoft.com/office/powerpoint/2010/main" val="546734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09D5F92-9D50-9799-2EB1-5D54AF57BCCE}"/>
              </a:ext>
            </a:extLst>
          </p:cNvPr>
          <p:cNvSpPr>
            <a:spLocks noGrp="1"/>
          </p:cNvSpPr>
          <p:nvPr>
            <p:ph type="title"/>
          </p:nvPr>
        </p:nvSpPr>
        <p:spPr/>
        <p:txBody>
          <a:bodyPr/>
          <a:lstStyle/>
          <a:p>
            <a:r>
              <a:rPr lang="en-US" dirty="0"/>
              <a:t>WEEK 9</a:t>
            </a:r>
            <a:endParaRPr lang="el-GR" dirty="0"/>
          </a:p>
        </p:txBody>
      </p:sp>
      <p:pic>
        <p:nvPicPr>
          <p:cNvPr id="6" name="Θέση περιεχομένου 5">
            <a:extLst>
              <a:ext uri="{FF2B5EF4-FFF2-40B4-BE49-F238E27FC236}">
                <a16:creationId xmlns:a16="http://schemas.microsoft.com/office/drawing/2014/main" id="{49D60A7C-66D3-ECCA-2A31-A9BB687069AC}"/>
              </a:ext>
            </a:extLst>
          </p:cNvPr>
          <p:cNvPicPr>
            <a:picLocks noGrp="1" noChangeAspect="1"/>
          </p:cNvPicPr>
          <p:nvPr>
            <p:ph idx="1"/>
          </p:nvPr>
        </p:nvPicPr>
        <p:blipFill>
          <a:blip r:embed="rId2"/>
          <a:stretch>
            <a:fillRect/>
          </a:stretch>
        </p:blipFill>
        <p:spPr>
          <a:xfrm>
            <a:off x="5418138" y="2203831"/>
            <a:ext cx="5470525" cy="2450339"/>
          </a:xfrm>
        </p:spPr>
      </p:pic>
      <p:sp>
        <p:nvSpPr>
          <p:cNvPr id="4" name="Θέση κειμένου 3">
            <a:extLst>
              <a:ext uri="{FF2B5EF4-FFF2-40B4-BE49-F238E27FC236}">
                <a16:creationId xmlns:a16="http://schemas.microsoft.com/office/drawing/2014/main" id="{77B4F536-B401-79AB-AF00-5B146C928C30}"/>
              </a:ext>
            </a:extLst>
          </p:cNvPr>
          <p:cNvSpPr>
            <a:spLocks noGrp="1"/>
          </p:cNvSpPr>
          <p:nvPr>
            <p:ph type="body" sz="half" idx="2"/>
          </p:nvPr>
        </p:nvSpPr>
        <p:spPr/>
        <p:txBody>
          <a:bodyPr/>
          <a:lstStyle/>
          <a:p>
            <a:r>
              <a:rPr lang="en-US"/>
              <a:t>Cases</a:t>
            </a:r>
            <a:endParaRPr lang="en-US" dirty="0"/>
          </a:p>
        </p:txBody>
      </p:sp>
    </p:spTree>
    <p:extLst>
      <p:ext uri="{BB962C8B-B14F-4D97-AF65-F5344CB8AC3E}">
        <p14:creationId xmlns:p14="http://schemas.microsoft.com/office/powerpoint/2010/main" val="33033999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08C8599-CF34-F96E-0313-27B06197DED4}"/>
              </a:ext>
            </a:extLst>
          </p:cNvPr>
          <p:cNvSpPr>
            <a:spLocks noGrp="1"/>
          </p:cNvSpPr>
          <p:nvPr>
            <p:ph type="title"/>
          </p:nvPr>
        </p:nvSpPr>
        <p:spPr/>
        <p:txBody>
          <a:bodyPr/>
          <a:lstStyle/>
          <a:p>
            <a:r>
              <a:rPr lang="en-US" dirty="0"/>
              <a:t>Cases</a:t>
            </a:r>
            <a:endParaRPr lang="el-GR" dirty="0"/>
          </a:p>
        </p:txBody>
      </p:sp>
      <p:sp>
        <p:nvSpPr>
          <p:cNvPr id="3" name="Θέση περιεχομένου 2">
            <a:extLst>
              <a:ext uri="{FF2B5EF4-FFF2-40B4-BE49-F238E27FC236}">
                <a16:creationId xmlns:a16="http://schemas.microsoft.com/office/drawing/2014/main" id="{109093D7-B0B7-BB34-B8C3-B163F18EE7B7}"/>
              </a:ext>
            </a:extLst>
          </p:cNvPr>
          <p:cNvSpPr>
            <a:spLocks noGrp="1"/>
          </p:cNvSpPr>
          <p:nvPr>
            <p:ph idx="1"/>
          </p:nvPr>
        </p:nvSpPr>
        <p:spPr/>
        <p:txBody>
          <a:bodyPr/>
          <a:lstStyle/>
          <a:p>
            <a:r>
              <a:rPr lang="en-US" dirty="0"/>
              <a:t>Vocabulary:</a:t>
            </a:r>
          </a:p>
          <a:p>
            <a:r>
              <a:rPr lang="el-GR" dirty="0"/>
              <a:t>διδάσκω = </a:t>
            </a:r>
            <a:r>
              <a:rPr lang="en-US" dirty="0"/>
              <a:t>teach, </a:t>
            </a:r>
            <a:r>
              <a:rPr lang="el-GR" dirty="0" err="1"/>
              <a:t>παῖς</a:t>
            </a:r>
            <a:r>
              <a:rPr lang="el-GR" dirty="0"/>
              <a:t> = </a:t>
            </a:r>
            <a:r>
              <a:rPr lang="en-US" dirty="0"/>
              <a:t>child, </a:t>
            </a:r>
            <a:r>
              <a:rPr lang="el-GR" dirty="0"/>
              <a:t>σωφροσύνη (ἡ) = </a:t>
            </a:r>
            <a:r>
              <a:rPr lang="en-US" dirty="0" err="1"/>
              <a:t>modertation</a:t>
            </a:r>
            <a:endParaRPr lang="en-US" dirty="0"/>
          </a:p>
          <a:p>
            <a:r>
              <a:rPr lang="el-GR" dirty="0" err="1"/>
              <a:t>Ἱστιαῖος</a:t>
            </a:r>
            <a:r>
              <a:rPr lang="en-US" dirty="0"/>
              <a:t> =</a:t>
            </a:r>
            <a:r>
              <a:rPr lang="el-GR" dirty="0"/>
              <a:t> </a:t>
            </a:r>
            <a:r>
              <a:rPr lang="en-US" dirty="0"/>
              <a:t>Histiaeus, </a:t>
            </a:r>
            <a:r>
              <a:rPr lang="el-GR" dirty="0"/>
              <a:t>τιτρώσκω = </a:t>
            </a:r>
            <a:r>
              <a:rPr lang="en-US" dirty="0"/>
              <a:t>wound,  </a:t>
            </a:r>
            <a:r>
              <a:rPr lang="el-GR" dirty="0" err="1"/>
              <a:t>Μιλήσιος</a:t>
            </a:r>
            <a:r>
              <a:rPr lang="el-GR" dirty="0"/>
              <a:t> = </a:t>
            </a:r>
            <a:r>
              <a:rPr lang="en-US" dirty="0"/>
              <a:t>Milesian</a:t>
            </a:r>
            <a:r>
              <a:rPr lang="el-GR" dirty="0"/>
              <a:t>, </a:t>
            </a:r>
            <a:r>
              <a:rPr lang="el-GR" dirty="0" err="1"/>
              <a:t>τευ</a:t>
            </a:r>
            <a:r>
              <a:rPr lang="el-GR" dirty="0"/>
              <a:t> = </a:t>
            </a:r>
            <a:r>
              <a:rPr lang="en-US" dirty="0" err="1"/>
              <a:t>enclit</a:t>
            </a:r>
            <a:r>
              <a:rPr lang="en-US" dirty="0"/>
              <a:t>., gen. of </a:t>
            </a:r>
            <a:r>
              <a:rPr lang="en-US" dirty="0" err="1"/>
              <a:t>τις</a:t>
            </a:r>
            <a:r>
              <a:rPr lang="en-US" dirty="0"/>
              <a:t>, some one</a:t>
            </a:r>
            <a:r>
              <a:rPr lang="el-GR" dirty="0"/>
              <a:t>, μηρός, </a:t>
            </a:r>
            <a:r>
              <a:rPr lang="el-GR" dirty="0" err="1"/>
              <a:t>μηροῦ</a:t>
            </a:r>
            <a:r>
              <a:rPr lang="el-GR" dirty="0"/>
              <a:t> (ὁ) = </a:t>
            </a:r>
            <a:r>
              <a:rPr lang="en-US" dirty="0"/>
              <a:t>the thigh</a:t>
            </a:r>
            <a:endParaRPr lang="el-GR" dirty="0"/>
          </a:p>
          <a:p>
            <a:r>
              <a:rPr lang="el-GR" dirty="0" err="1"/>
              <a:t>ἐνιαυτός</a:t>
            </a:r>
            <a:r>
              <a:rPr lang="el-GR" dirty="0"/>
              <a:t> (ὁ) = </a:t>
            </a:r>
            <a:r>
              <a:rPr lang="en-US" dirty="0"/>
              <a:t>year. Perhaps originally a less specific term than </a:t>
            </a:r>
            <a:r>
              <a:rPr lang="en-US" dirty="0" err="1"/>
              <a:t>ἔτος</a:t>
            </a:r>
            <a:r>
              <a:rPr lang="en-US" dirty="0"/>
              <a:t>,</a:t>
            </a:r>
            <a:r>
              <a:rPr lang="el-GR" dirty="0"/>
              <a:t> </a:t>
            </a:r>
            <a:r>
              <a:rPr lang="el-GR" dirty="0" err="1"/>
              <a:t>διαιτῶμαι</a:t>
            </a:r>
            <a:r>
              <a:rPr lang="el-GR" dirty="0"/>
              <a:t> = </a:t>
            </a:r>
            <a:r>
              <a:rPr lang="en-US" dirty="0"/>
              <a:t>live, spend time, </a:t>
            </a:r>
            <a:r>
              <a:rPr lang="el-GR" dirty="0" err="1"/>
              <a:t>Πειραεύς</a:t>
            </a:r>
            <a:r>
              <a:rPr lang="el-GR" dirty="0"/>
              <a:t> (ὁ) = </a:t>
            </a:r>
            <a:r>
              <a:rPr lang="en-US" dirty="0"/>
              <a:t>Piraeus</a:t>
            </a:r>
            <a:endParaRPr lang="el-GR" dirty="0"/>
          </a:p>
          <a:p>
            <a:endParaRPr lang="en-US" dirty="0"/>
          </a:p>
        </p:txBody>
      </p:sp>
    </p:spTree>
    <p:extLst>
      <p:ext uri="{BB962C8B-B14F-4D97-AF65-F5344CB8AC3E}">
        <p14:creationId xmlns:p14="http://schemas.microsoft.com/office/powerpoint/2010/main" val="25673495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42CAA3F-976D-FC64-08AB-C2D149F2958E}"/>
              </a:ext>
            </a:extLst>
          </p:cNvPr>
          <p:cNvSpPr>
            <a:spLocks noGrp="1"/>
          </p:cNvSpPr>
          <p:nvPr>
            <p:ph type="title"/>
          </p:nvPr>
        </p:nvSpPr>
        <p:spPr/>
        <p:txBody>
          <a:bodyPr/>
          <a:lstStyle/>
          <a:p>
            <a:r>
              <a:rPr lang="en-US" dirty="0"/>
              <a:t>Cases</a:t>
            </a:r>
            <a:endParaRPr lang="el-GR" dirty="0"/>
          </a:p>
        </p:txBody>
      </p:sp>
      <p:sp>
        <p:nvSpPr>
          <p:cNvPr id="3" name="Θέση περιεχομένου 2">
            <a:extLst>
              <a:ext uri="{FF2B5EF4-FFF2-40B4-BE49-F238E27FC236}">
                <a16:creationId xmlns:a16="http://schemas.microsoft.com/office/drawing/2014/main" id="{4657C19D-0384-730A-1311-E82595BE0DC8}"/>
              </a:ext>
            </a:extLst>
          </p:cNvPr>
          <p:cNvSpPr>
            <a:spLocks noGrp="1"/>
          </p:cNvSpPr>
          <p:nvPr>
            <p:ph idx="1"/>
          </p:nvPr>
        </p:nvSpPr>
        <p:spPr/>
        <p:txBody>
          <a:bodyPr/>
          <a:lstStyle/>
          <a:p>
            <a:pPr algn="just"/>
            <a:r>
              <a:rPr lang="en-US" dirty="0"/>
              <a:t>1) Double direct Object of </a:t>
            </a:r>
            <a:r>
              <a:rPr lang="en-US" dirty="0" err="1"/>
              <a:t>διδάσκουσι</a:t>
            </a:r>
            <a:r>
              <a:rPr lang="en-US" dirty="0"/>
              <a:t>, person and thing: And they teach their children moderation also.</a:t>
            </a:r>
          </a:p>
          <a:p>
            <a:pPr algn="just"/>
            <a:r>
              <a:rPr lang="en-US" dirty="0"/>
              <a:t>2) Here the Accusative of Respect denotes the part of the body of Histiaeus which ‘was wounded’ (Pass.; Hist. Pres.), .… Histiaeus … was wounded in the thigh by one of the Milesians.</a:t>
            </a:r>
          </a:p>
          <a:p>
            <a:pPr algn="just"/>
            <a:r>
              <a:rPr lang="en-US" dirty="0"/>
              <a:t>3) Accusative of Extent of Time, … they lived for the first year in the Piraeus</a:t>
            </a:r>
          </a:p>
          <a:p>
            <a:endParaRPr lang="en-US" dirty="0"/>
          </a:p>
          <a:p>
            <a:endParaRPr lang="el-GR" dirty="0"/>
          </a:p>
        </p:txBody>
      </p:sp>
    </p:spTree>
    <p:extLst>
      <p:ext uri="{BB962C8B-B14F-4D97-AF65-F5344CB8AC3E}">
        <p14:creationId xmlns:p14="http://schemas.microsoft.com/office/powerpoint/2010/main" val="22357061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BA33C07-EDF8-F52F-CEDB-72FD2FB2E98E}"/>
              </a:ext>
            </a:extLst>
          </p:cNvPr>
          <p:cNvSpPr>
            <a:spLocks noGrp="1"/>
          </p:cNvSpPr>
          <p:nvPr>
            <p:ph type="title"/>
          </p:nvPr>
        </p:nvSpPr>
        <p:spPr/>
        <p:txBody>
          <a:bodyPr/>
          <a:lstStyle/>
          <a:p>
            <a:r>
              <a:rPr lang="en-US" dirty="0"/>
              <a:t>Cases</a:t>
            </a:r>
            <a:endParaRPr lang="el-GR" dirty="0"/>
          </a:p>
        </p:txBody>
      </p:sp>
      <p:sp>
        <p:nvSpPr>
          <p:cNvPr id="3" name="Θέση περιεχομένου 2">
            <a:extLst>
              <a:ext uri="{FF2B5EF4-FFF2-40B4-BE49-F238E27FC236}">
                <a16:creationId xmlns:a16="http://schemas.microsoft.com/office/drawing/2014/main" id="{1FA06B72-2115-376A-DE7E-7092E420E81D}"/>
              </a:ext>
            </a:extLst>
          </p:cNvPr>
          <p:cNvSpPr>
            <a:spLocks noGrp="1"/>
          </p:cNvSpPr>
          <p:nvPr>
            <p:ph idx="1"/>
          </p:nvPr>
        </p:nvSpPr>
        <p:spPr/>
        <p:txBody>
          <a:bodyPr>
            <a:normAutofit/>
          </a:bodyPr>
          <a:lstStyle/>
          <a:p>
            <a:r>
              <a:rPr lang="en-US" b="1" dirty="0"/>
              <a:t>GENITIVE:</a:t>
            </a:r>
          </a:p>
          <a:p>
            <a:pPr marL="0" indent="0" algn="just">
              <a:buNone/>
            </a:pPr>
            <a:r>
              <a:rPr lang="en-US" dirty="0"/>
              <a:t>The main function of the genitive is </a:t>
            </a:r>
            <a:r>
              <a:rPr lang="en-US" b="1" dirty="0"/>
              <a:t>at the level of the noun phrase</a:t>
            </a:r>
            <a:r>
              <a:rPr lang="en-US" dirty="0"/>
              <a:t>, </a:t>
            </a:r>
            <a:r>
              <a:rPr lang="en-US" b="1" dirty="0"/>
              <a:t>to mark attributive modifiers </a:t>
            </a:r>
            <a:r>
              <a:rPr lang="en-US" dirty="0"/>
              <a:t>(i.e. expressing various relations between (pro)nouns/noun phrases). It is also used </a:t>
            </a:r>
            <a:r>
              <a:rPr lang="en-US" b="1" dirty="0"/>
              <a:t>to mark some required constituents </a:t>
            </a:r>
            <a:r>
              <a:rPr lang="en-US" dirty="0"/>
              <a:t>(complements) </a:t>
            </a:r>
            <a:r>
              <a:rPr lang="en-US" b="1" dirty="0"/>
              <a:t>with verbs/adjectives</a:t>
            </a:r>
            <a:r>
              <a:rPr lang="en-US" dirty="0"/>
              <a:t>, and functions in a few </a:t>
            </a:r>
            <a:r>
              <a:rPr lang="en-US" b="1" dirty="0"/>
              <a:t>adverbial expressions</a:t>
            </a:r>
            <a:r>
              <a:rPr lang="en-US" dirty="0"/>
              <a:t>.</a:t>
            </a:r>
          </a:p>
          <a:p>
            <a:endParaRPr lang="el-GR" dirty="0"/>
          </a:p>
        </p:txBody>
      </p:sp>
    </p:spTree>
    <p:extLst>
      <p:ext uri="{BB962C8B-B14F-4D97-AF65-F5344CB8AC3E}">
        <p14:creationId xmlns:p14="http://schemas.microsoft.com/office/powerpoint/2010/main" val="10671564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C208B29-1A15-FE1A-103B-FDA0776E1732}"/>
              </a:ext>
            </a:extLst>
          </p:cNvPr>
          <p:cNvSpPr>
            <a:spLocks noGrp="1"/>
          </p:cNvSpPr>
          <p:nvPr>
            <p:ph type="title"/>
          </p:nvPr>
        </p:nvSpPr>
        <p:spPr/>
        <p:txBody>
          <a:bodyPr/>
          <a:lstStyle/>
          <a:p>
            <a:r>
              <a:rPr lang="en-US" dirty="0"/>
              <a:t>Cases</a:t>
            </a:r>
            <a:endParaRPr lang="el-GR" dirty="0"/>
          </a:p>
        </p:txBody>
      </p:sp>
      <p:sp>
        <p:nvSpPr>
          <p:cNvPr id="3" name="Θέση περιεχομένου 2">
            <a:extLst>
              <a:ext uri="{FF2B5EF4-FFF2-40B4-BE49-F238E27FC236}">
                <a16:creationId xmlns:a16="http://schemas.microsoft.com/office/drawing/2014/main" id="{C5D2D849-5680-FD3B-655A-05EEF0735A6D}"/>
              </a:ext>
            </a:extLst>
          </p:cNvPr>
          <p:cNvSpPr>
            <a:spLocks noGrp="1"/>
          </p:cNvSpPr>
          <p:nvPr>
            <p:ph idx="1"/>
          </p:nvPr>
        </p:nvSpPr>
        <p:spPr/>
        <p:txBody>
          <a:bodyPr>
            <a:normAutofit fontScale="92500" lnSpcReduction="10000"/>
          </a:bodyPr>
          <a:lstStyle/>
          <a:p>
            <a:r>
              <a:rPr lang="en-US" b="1" dirty="0"/>
              <a:t>GENITIVE: As Obligatory Constituent (to Complement Verbs/Adjectives)</a:t>
            </a:r>
          </a:p>
          <a:p>
            <a:r>
              <a:rPr lang="en-US" dirty="0"/>
              <a:t>Verbs Taking the Genitive</a:t>
            </a:r>
          </a:p>
          <a:p>
            <a:r>
              <a:rPr lang="en-US" dirty="0"/>
              <a:t>The genitive is used to complement, among others, the following verbs:</a:t>
            </a:r>
          </a:p>
          <a:p>
            <a:pPr marL="0" indent="0">
              <a:buNone/>
            </a:pPr>
            <a:r>
              <a:rPr lang="en-US" dirty="0"/>
              <a:t>– some verbs meaning </a:t>
            </a:r>
            <a:r>
              <a:rPr lang="en-US" b="1" dirty="0"/>
              <a:t>‘begin’ or ‘end’</a:t>
            </a:r>
            <a:r>
              <a:rPr lang="en-US" dirty="0"/>
              <a:t>:</a:t>
            </a:r>
          </a:p>
          <a:p>
            <a:pPr marL="0" indent="0">
              <a:buNone/>
            </a:pPr>
            <a:r>
              <a:rPr lang="el-GR" dirty="0" err="1">
                <a:latin typeface="Times New Roman" panose="02020603050405020304" pitchFamily="18" charset="0"/>
                <a:cs typeface="Times New Roman" panose="02020603050405020304" pitchFamily="18" charset="0"/>
              </a:rPr>
              <a:t>ἄρχω</a:t>
            </a:r>
            <a:r>
              <a:rPr lang="el-GR" dirty="0">
                <a:latin typeface="Times New Roman" panose="02020603050405020304" pitchFamily="18" charset="0"/>
                <a:cs typeface="Times New Roman" panose="02020603050405020304" pitchFamily="18" charset="0"/>
              </a:rPr>
              <a:t>/</a:t>
            </a:r>
            <a:r>
              <a:rPr lang="el-GR" dirty="0" err="1">
                <a:latin typeface="Times New Roman" panose="02020603050405020304" pitchFamily="18" charset="0"/>
                <a:cs typeface="Times New Roman" panose="02020603050405020304" pitchFamily="18" charset="0"/>
              </a:rPr>
              <a:t>ἄρχομαι</a:t>
            </a:r>
            <a:r>
              <a:rPr lang="el-GR" dirty="0">
                <a:latin typeface="Times New Roman" panose="02020603050405020304" pitchFamily="18" charset="0"/>
                <a:cs typeface="Times New Roman" panose="02020603050405020304" pitchFamily="18" charset="0"/>
              </a:rPr>
              <a:t> </a:t>
            </a:r>
            <a:r>
              <a:rPr lang="en-US" dirty="0"/>
              <a:t>begin</a:t>
            </a:r>
          </a:p>
          <a:p>
            <a:pPr marL="0" indent="0">
              <a:buNone/>
            </a:pPr>
            <a:r>
              <a:rPr lang="el-GR" dirty="0">
                <a:latin typeface="Times New Roman" panose="02020603050405020304" pitchFamily="18" charset="0"/>
                <a:cs typeface="Times New Roman" panose="02020603050405020304" pitchFamily="18" charset="0"/>
              </a:rPr>
              <a:t>λήγω</a:t>
            </a:r>
            <a:r>
              <a:rPr lang="el-GR" dirty="0"/>
              <a:t> </a:t>
            </a:r>
            <a:r>
              <a:rPr lang="en-US" dirty="0"/>
              <a:t>cease from</a:t>
            </a:r>
          </a:p>
          <a:p>
            <a:pPr marL="0" indent="0">
              <a:buNone/>
            </a:pPr>
            <a:r>
              <a:rPr lang="el-GR" dirty="0">
                <a:latin typeface="Times New Roman" panose="02020603050405020304" pitchFamily="18" charset="0"/>
                <a:cs typeface="Times New Roman" panose="02020603050405020304" pitchFamily="18" charset="0"/>
              </a:rPr>
              <a:t>παύομαι</a:t>
            </a:r>
            <a:r>
              <a:rPr lang="el-GR" dirty="0"/>
              <a:t> </a:t>
            </a:r>
            <a:r>
              <a:rPr lang="en-US" dirty="0"/>
              <a:t>cease from </a:t>
            </a:r>
          </a:p>
          <a:p>
            <a:endParaRPr lang="el-GR" dirty="0"/>
          </a:p>
        </p:txBody>
      </p:sp>
    </p:spTree>
    <p:extLst>
      <p:ext uri="{BB962C8B-B14F-4D97-AF65-F5344CB8AC3E}">
        <p14:creationId xmlns:p14="http://schemas.microsoft.com/office/powerpoint/2010/main" val="20302286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B0305E1-86D9-F0A8-5856-1D480D48260D}"/>
              </a:ext>
            </a:extLst>
          </p:cNvPr>
          <p:cNvSpPr>
            <a:spLocks noGrp="1"/>
          </p:cNvSpPr>
          <p:nvPr>
            <p:ph type="title"/>
          </p:nvPr>
        </p:nvSpPr>
        <p:spPr/>
        <p:txBody>
          <a:bodyPr/>
          <a:lstStyle/>
          <a:p>
            <a:r>
              <a:rPr lang="en-US" dirty="0"/>
              <a:t>Cases</a:t>
            </a:r>
            <a:endParaRPr lang="el-GR" dirty="0"/>
          </a:p>
        </p:txBody>
      </p:sp>
      <p:sp>
        <p:nvSpPr>
          <p:cNvPr id="3" name="Θέση περιεχομένου 2">
            <a:extLst>
              <a:ext uri="{FF2B5EF4-FFF2-40B4-BE49-F238E27FC236}">
                <a16:creationId xmlns:a16="http://schemas.microsoft.com/office/drawing/2014/main" id="{3E5EA831-B16B-85B1-236C-1A5B653DE3DE}"/>
              </a:ext>
            </a:extLst>
          </p:cNvPr>
          <p:cNvSpPr>
            <a:spLocks noGrp="1"/>
          </p:cNvSpPr>
          <p:nvPr>
            <p:ph idx="1"/>
          </p:nvPr>
        </p:nvSpPr>
        <p:spPr/>
        <p:txBody>
          <a:bodyPr>
            <a:normAutofit fontScale="62500" lnSpcReduction="20000"/>
          </a:bodyPr>
          <a:lstStyle/>
          <a:p>
            <a:r>
              <a:rPr lang="en-US" b="1" dirty="0"/>
              <a:t>GENITIVE: As Obligatory Constituent (to Complement Verbs/Adjectives)</a:t>
            </a:r>
          </a:p>
          <a:p>
            <a:r>
              <a:rPr lang="en-US" dirty="0"/>
              <a:t>Verbs Taking the Genitive</a:t>
            </a:r>
          </a:p>
          <a:p>
            <a:r>
              <a:rPr lang="en-US" dirty="0"/>
              <a:t>– many verbs expressing sensorial or mental processes:</a:t>
            </a:r>
          </a:p>
          <a:p>
            <a:r>
              <a:rPr lang="el-GR" dirty="0" err="1">
                <a:latin typeface="Times New Roman" panose="02020603050405020304" pitchFamily="18" charset="0"/>
                <a:cs typeface="Times New Roman" panose="02020603050405020304" pitchFamily="18" charset="0"/>
              </a:rPr>
              <a:t>αἰσθάνομαι</a:t>
            </a:r>
            <a:r>
              <a:rPr lang="el-GR" dirty="0">
                <a:latin typeface="Times New Roman" panose="02020603050405020304" pitchFamily="18" charset="0"/>
                <a:cs typeface="Times New Roman" panose="02020603050405020304" pitchFamily="18" charset="0"/>
              </a:rPr>
              <a:t> </a:t>
            </a:r>
            <a:r>
              <a:rPr lang="en-US" dirty="0"/>
              <a:t>perceive (by ear, the gen. marks the source of sound; </a:t>
            </a:r>
          </a:p>
          <a:p>
            <a:r>
              <a:rPr lang="el-GR" dirty="0" err="1">
                <a:latin typeface="Times New Roman" panose="02020603050405020304" pitchFamily="18" charset="0"/>
                <a:cs typeface="Times New Roman" panose="02020603050405020304" pitchFamily="18" charset="0"/>
              </a:rPr>
              <a:t>αἰσθάνομαι</a:t>
            </a:r>
            <a:r>
              <a:rPr lang="el-GR" dirty="0">
                <a:latin typeface="Times New Roman" panose="02020603050405020304" pitchFamily="18" charset="0"/>
                <a:cs typeface="Times New Roman" panose="02020603050405020304" pitchFamily="18" charset="0"/>
              </a:rPr>
              <a:t> </a:t>
            </a:r>
            <a:r>
              <a:rPr lang="el-GR" dirty="0"/>
              <a:t>+ </a:t>
            </a:r>
            <a:r>
              <a:rPr lang="en-US" dirty="0"/>
              <a:t>acc. = ‘become aware of’, ‘learn’; combinations of gen./acc. occur)</a:t>
            </a:r>
          </a:p>
          <a:p>
            <a:r>
              <a:rPr lang="el-GR" dirty="0" err="1">
                <a:latin typeface="Times New Roman" panose="02020603050405020304" pitchFamily="18" charset="0"/>
                <a:cs typeface="Times New Roman" panose="02020603050405020304" pitchFamily="18" charset="0"/>
              </a:rPr>
              <a:t>ἀκούω</a:t>
            </a:r>
            <a:r>
              <a:rPr lang="el-GR" dirty="0"/>
              <a:t> </a:t>
            </a:r>
            <a:r>
              <a:rPr lang="en-US" dirty="0"/>
              <a:t>hear (the gen. marks the source of sound; </a:t>
            </a:r>
            <a:r>
              <a:rPr lang="el-GR" dirty="0" err="1">
                <a:latin typeface="Times New Roman" panose="02020603050405020304" pitchFamily="18" charset="0"/>
                <a:cs typeface="Times New Roman" panose="02020603050405020304" pitchFamily="18" charset="0"/>
              </a:rPr>
              <a:t>ἀκούω</a:t>
            </a:r>
            <a:r>
              <a:rPr lang="el-GR" dirty="0">
                <a:latin typeface="Times New Roman" panose="02020603050405020304" pitchFamily="18" charset="0"/>
                <a:cs typeface="Times New Roman" panose="02020603050405020304" pitchFamily="18" charset="0"/>
              </a:rPr>
              <a:t> </a:t>
            </a:r>
            <a:r>
              <a:rPr lang="el-GR" dirty="0"/>
              <a:t>+</a:t>
            </a:r>
            <a:r>
              <a:rPr lang="en-US" dirty="0"/>
              <a:t> acc. = ‘be told’, ‘hear’, e.g. </a:t>
            </a:r>
            <a:r>
              <a:rPr lang="el-GR" dirty="0" err="1">
                <a:latin typeface="Times New Roman" panose="02020603050405020304" pitchFamily="18" charset="0"/>
                <a:cs typeface="Times New Roman" panose="02020603050405020304" pitchFamily="18" charset="0"/>
              </a:rPr>
              <a:t>ἀκούω</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λόγον</a:t>
            </a:r>
            <a:r>
              <a:rPr lang="el-GR" dirty="0">
                <a:latin typeface="Times New Roman" panose="02020603050405020304" pitchFamily="18" charset="0"/>
                <a:cs typeface="Times New Roman" panose="02020603050405020304" pitchFamily="18" charset="0"/>
              </a:rPr>
              <a:t> </a:t>
            </a:r>
            <a:r>
              <a:rPr lang="el-GR" dirty="0"/>
              <a:t>‘</a:t>
            </a:r>
            <a:r>
              <a:rPr lang="en-US" dirty="0"/>
              <a:t>hear a story’; combinations of gen./acc. occur)</a:t>
            </a:r>
          </a:p>
          <a:p>
            <a:r>
              <a:rPr lang="el-GR" dirty="0" err="1">
                <a:latin typeface="Times New Roman" panose="02020603050405020304" pitchFamily="18" charset="0"/>
                <a:cs typeface="Times New Roman" panose="02020603050405020304" pitchFamily="18" charset="0"/>
              </a:rPr>
              <a:t>ἀκροάομαι</a:t>
            </a:r>
            <a:r>
              <a:rPr lang="el-GR" dirty="0"/>
              <a:t> </a:t>
            </a:r>
            <a:r>
              <a:rPr lang="en-US" dirty="0"/>
              <a:t>listen to, hear (in combinations gen./acc., the gen. marks the speaking person (i.e. the source of sound), the acc. the thing said)</a:t>
            </a:r>
          </a:p>
          <a:p>
            <a:r>
              <a:rPr lang="el-GR" dirty="0" err="1">
                <a:latin typeface="Times New Roman" panose="02020603050405020304" pitchFamily="18" charset="0"/>
                <a:cs typeface="Times New Roman" panose="02020603050405020304" pitchFamily="18" charset="0"/>
              </a:rPr>
              <a:t>ἅπτομαι</a:t>
            </a:r>
            <a:r>
              <a:rPr lang="el-GR" dirty="0"/>
              <a:t> </a:t>
            </a:r>
            <a:r>
              <a:rPr lang="en-US" dirty="0"/>
              <a:t>grab hold of, touch</a:t>
            </a:r>
          </a:p>
          <a:p>
            <a:r>
              <a:rPr lang="el-GR" dirty="0">
                <a:latin typeface="Times New Roman" panose="02020603050405020304" pitchFamily="18" charset="0"/>
                <a:cs typeface="Times New Roman" panose="02020603050405020304" pitchFamily="18" charset="0"/>
              </a:rPr>
              <a:t>γεύομαι</a:t>
            </a:r>
            <a:r>
              <a:rPr lang="el-GR" dirty="0"/>
              <a:t> </a:t>
            </a:r>
            <a:r>
              <a:rPr lang="en-US" dirty="0"/>
              <a:t>taste</a:t>
            </a:r>
            <a:endParaRPr lang="el-GR" dirty="0"/>
          </a:p>
        </p:txBody>
      </p:sp>
    </p:spTree>
    <p:extLst>
      <p:ext uri="{BB962C8B-B14F-4D97-AF65-F5344CB8AC3E}">
        <p14:creationId xmlns:p14="http://schemas.microsoft.com/office/powerpoint/2010/main" val="42888296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14EB875-57F6-1E48-5A61-170C7771EBA7}"/>
              </a:ext>
            </a:extLst>
          </p:cNvPr>
          <p:cNvSpPr>
            <a:spLocks noGrp="1"/>
          </p:cNvSpPr>
          <p:nvPr>
            <p:ph type="title"/>
          </p:nvPr>
        </p:nvSpPr>
        <p:spPr/>
        <p:txBody>
          <a:bodyPr/>
          <a:lstStyle/>
          <a:p>
            <a:r>
              <a:rPr lang="en-US" dirty="0"/>
              <a:t>Cases</a:t>
            </a:r>
            <a:endParaRPr lang="el-GR" dirty="0"/>
          </a:p>
        </p:txBody>
      </p:sp>
      <p:sp>
        <p:nvSpPr>
          <p:cNvPr id="3" name="Θέση περιεχομένου 2">
            <a:extLst>
              <a:ext uri="{FF2B5EF4-FFF2-40B4-BE49-F238E27FC236}">
                <a16:creationId xmlns:a16="http://schemas.microsoft.com/office/drawing/2014/main" id="{FEAF7FE5-96CC-DB50-FA9A-619B6405BC75}"/>
              </a:ext>
            </a:extLst>
          </p:cNvPr>
          <p:cNvSpPr>
            <a:spLocks noGrp="1"/>
          </p:cNvSpPr>
          <p:nvPr>
            <p:ph idx="1"/>
          </p:nvPr>
        </p:nvSpPr>
        <p:spPr/>
        <p:txBody>
          <a:bodyPr>
            <a:normAutofit fontScale="77500" lnSpcReduction="20000"/>
          </a:bodyPr>
          <a:lstStyle/>
          <a:p>
            <a:r>
              <a:rPr lang="en-US" b="1" dirty="0"/>
              <a:t>GENITIVE: As Obligatory Constituent (to Complement Verbs/Adjectives)</a:t>
            </a:r>
          </a:p>
          <a:p>
            <a:r>
              <a:rPr lang="en-US" dirty="0"/>
              <a:t>Verbs Taking the Genitive</a:t>
            </a:r>
          </a:p>
          <a:p>
            <a:r>
              <a:rPr lang="en-US" dirty="0"/>
              <a:t>– many verbs expressing leading, difference or superiority:</a:t>
            </a:r>
          </a:p>
          <a:p>
            <a:r>
              <a:rPr lang="el-GR" dirty="0" err="1">
                <a:latin typeface="Times New Roman" panose="02020603050405020304" pitchFamily="18" charset="0"/>
                <a:cs typeface="Times New Roman" panose="02020603050405020304" pitchFamily="18" charset="0"/>
              </a:rPr>
              <a:t>ἄρχω</a:t>
            </a:r>
            <a:r>
              <a:rPr lang="el-GR" dirty="0"/>
              <a:t> </a:t>
            </a:r>
            <a:r>
              <a:rPr lang="en-US" dirty="0"/>
              <a:t>lead, rule over (sometimes + dat.)</a:t>
            </a:r>
          </a:p>
          <a:p>
            <a:r>
              <a:rPr lang="el-GR" dirty="0">
                <a:latin typeface="Times New Roman" panose="02020603050405020304" pitchFamily="18" charset="0"/>
                <a:cs typeface="Times New Roman" panose="02020603050405020304" pitchFamily="18" charset="0"/>
              </a:rPr>
              <a:t>διαφέρω</a:t>
            </a:r>
            <a:r>
              <a:rPr lang="el-GR" dirty="0"/>
              <a:t> </a:t>
            </a:r>
            <a:r>
              <a:rPr lang="en-US" dirty="0"/>
              <a:t>differ from, excel, surpass</a:t>
            </a:r>
          </a:p>
          <a:p>
            <a:r>
              <a:rPr lang="el-GR" dirty="0" err="1">
                <a:latin typeface="Times New Roman" panose="02020603050405020304" pitchFamily="18" charset="0"/>
                <a:cs typeface="Times New Roman" panose="02020603050405020304" pitchFamily="18" charset="0"/>
              </a:rPr>
              <a:t>ἡγέομαι</a:t>
            </a:r>
            <a:r>
              <a:rPr lang="el-GR" dirty="0"/>
              <a:t> </a:t>
            </a:r>
            <a:r>
              <a:rPr lang="en-US" dirty="0"/>
              <a:t>lead (also + dat. = ‘guide’; + 2x acc. = ‘consider’; + inf. = ‘believe’)</a:t>
            </a:r>
          </a:p>
          <a:p>
            <a:r>
              <a:rPr lang="el-GR" dirty="0" err="1">
                <a:latin typeface="Times New Roman" panose="02020603050405020304" pitchFamily="18" charset="0"/>
                <a:cs typeface="Times New Roman" panose="02020603050405020304" pitchFamily="18" charset="0"/>
              </a:rPr>
              <a:t>κρατέω</a:t>
            </a:r>
            <a:r>
              <a:rPr lang="el-GR" dirty="0"/>
              <a:t> </a:t>
            </a:r>
            <a:r>
              <a:rPr lang="en-US" dirty="0"/>
              <a:t>rule, be master of (also + acc. = ‘defeat’)</a:t>
            </a:r>
          </a:p>
          <a:p>
            <a:r>
              <a:rPr lang="el-GR" dirty="0" err="1">
                <a:latin typeface="Times New Roman" panose="02020603050405020304" pitchFamily="18" charset="0"/>
                <a:cs typeface="Times New Roman" panose="02020603050405020304" pitchFamily="18" charset="0"/>
              </a:rPr>
              <a:t>περιγίγνομαι</a:t>
            </a:r>
            <a:r>
              <a:rPr lang="el-GR" dirty="0">
                <a:latin typeface="Times New Roman" panose="02020603050405020304" pitchFamily="18" charset="0"/>
                <a:cs typeface="Times New Roman" panose="02020603050405020304" pitchFamily="18" charset="0"/>
              </a:rPr>
              <a:t> </a:t>
            </a:r>
            <a:r>
              <a:rPr lang="en-US" dirty="0"/>
              <a:t>be superior to, overcome</a:t>
            </a:r>
          </a:p>
          <a:p>
            <a:r>
              <a:rPr lang="el-GR" dirty="0">
                <a:latin typeface="Times New Roman" panose="02020603050405020304" pitchFamily="18" charset="0"/>
                <a:cs typeface="Times New Roman" panose="02020603050405020304" pitchFamily="18" charset="0"/>
              </a:rPr>
              <a:t>προέχω</a:t>
            </a:r>
            <a:r>
              <a:rPr lang="el-GR" dirty="0"/>
              <a:t> </a:t>
            </a:r>
            <a:r>
              <a:rPr lang="en-US" dirty="0"/>
              <a:t>be ahead of, beat, surpass</a:t>
            </a:r>
            <a:endParaRPr lang="el-GR" dirty="0"/>
          </a:p>
        </p:txBody>
      </p:sp>
    </p:spTree>
    <p:extLst>
      <p:ext uri="{BB962C8B-B14F-4D97-AF65-F5344CB8AC3E}">
        <p14:creationId xmlns:p14="http://schemas.microsoft.com/office/powerpoint/2010/main" val="24298227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731B09A-7EFF-B5DC-48F8-762B0A1491D5}"/>
              </a:ext>
            </a:extLst>
          </p:cNvPr>
          <p:cNvSpPr>
            <a:spLocks noGrp="1"/>
          </p:cNvSpPr>
          <p:nvPr>
            <p:ph type="title"/>
          </p:nvPr>
        </p:nvSpPr>
        <p:spPr/>
        <p:txBody>
          <a:bodyPr/>
          <a:lstStyle/>
          <a:p>
            <a:r>
              <a:rPr lang="en-US" dirty="0"/>
              <a:t>Cases</a:t>
            </a:r>
            <a:endParaRPr lang="el-GR" dirty="0"/>
          </a:p>
        </p:txBody>
      </p:sp>
      <p:sp>
        <p:nvSpPr>
          <p:cNvPr id="3" name="Θέση περιεχομένου 2">
            <a:extLst>
              <a:ext uri="{FF2B5EF4-FFF2-40B4-BE49-F238E27FC236}">
                <a16:creationId xmlns:a16="http://schemas.microsoft.com/office/drawing/2014/main" id="{C807DA73-16A9-F52D-1EBE-A3E675FBA1F2}"/>
              </a:ext>
            </a:extLst>
          </p:cNvPr>
          <p:cNvSpPr>
            <a:spLocks noGrp="1"/>
          </p:cNvSpPr>
          <p:nvPr>
            <p:ph idx="1"/>
          </p:nvPr>
        </p:nvSpPr>
        <p:spPr/>
        <p:txBody>
          <a:bodyPr>
            <a:normAutofit fontScale="55000" lnSpcReduction="20000"/>
          </a:bodyPr>
          <a:lstStyle/>
          <a:p>
            <a:r>
              <a:rPr lang="en-US" b="1" dirty="0"/>
              <a:t>GENITIVE: As Obligatory Constituent (to Complement Verbs/Adjectives)</a:t>
            </a:r>
          </a:p>
          <a:p>
            <a:r>
              <a:rPr lang="en-US" dirty="0"/>
              <a:t>Verbs Taking the Genitive</a:t>
            </a:r>
          </a:p>
          <a:p>
            <a:r>
              <a:rPr lang="en-US" dirty="0"/>
              <a:t>– many verbs meaning ‘take part in’, ‘meet’, ‘strive for’, and their opposites:</a:t>
            </a:r>
          </a:p>
          <a:p>
            <a:r>
              <a:rPr lang="el-GR" dirty="0" err="1">
                <a:latin typeface="Times New Roman" panose="02020603050405020304" pitchFamily="18" charset="0"/>
                <a:cs typeface="Times New Roman" panose="02020603050405020304" pitchFamily="18" charset="0"/>
              </a:rPr>
              <a:t>ἁμαρτάνω</a:t>
            </a:r>
            <a:r>
              <a:rPr lang="el-GR" dirty="0"/>
              <a:t> </a:t>
            </a:r>
            <a:r>
              <a:rPr lang="en-US" dirty="0"/>
              <a:t>miss, mistake, fail (also + ppl. = ‘err in’)</a:t>
            </a:r>
          </a:p>
          <a:p>
            <a:r>
              <a:rPr lang="el-GR" dirty="0" err="1">
                <a:latin typeface="Times New Roman" panose="02020603050405020304" pitchFamily="18" charset="0"/>
                <a:cs typeface="Times New Roman" panose="02020603050405020304" pitchFamily="18" charset="0"/>
              </a:rPr>
              <a:t>ἀπέχω</a:t>
            </a:r>
            <a:r>
              <a:rPr lang="el-GR" dirty="0">
                <a:latin typeface="Times New Roman" panose="02020603050405020304" pitchFamily="18" charset="0"/>
                <a:cs typeface="Times New Roman" panose="02020603050405020304" pitchFamily="18" charset="0"/>
              </a:rPr>
              <a:t> </a:t>
            </a:r>
            <a:r>
              <a:rPr lang="en-US" dirty="0"/>
              <a:t>be distant from</a:t>
            </a:r>
          </a:p>
          <a:p>
            <a:r>
              <a:rPr lang="el-GR" dirty="0" err="1">
                <a:latin typeface="Times New Roman" panose="02020603050405020304" pitchFamily="18" charset="0"/>
                <a:cs typeface="Times New Roman" panose="02020603050405020304" pitchFamily="18" charset="0"/>
              </a:rPr>
              <a:t>δεῖ</a:t>
            </a:r>
            <a:r>
              <a:rPr lang="el-GR" dirty="0"/>
              <a:t> (</a:t>
            </a:r>
            <a:r>
              <a:rPr lang="en-US" dirty="0"/>
              <a:t>impers.) there is a lack of, . . . is needed</a:t>
            </a:r>
          </a:p>
          <a:p>
            <a:r>
              <a:rPr lang="el-GR" dirty="0">
                <a:latin typeface="Times New Roman" panose="02020603050405020304" pitchFamily="18" charset="0"/>
                <a:cs typeface="Times New Roman" panose="02020603050405020304" pitchFamily="18" charset="0"/>
              </a:rPr>
              <a:t>δέομαι</a:t>
            </a:r>
            <a:r>
              <a:rPr lang="el-GR" dirty="0"/>
              <a:t> </a:t>
            </a:r>
            <a:r>
              <a:rPr lang="en-US" dirty="0"/>
              <a:t>require, lack, need (also + 2x gen. = ‘ask for X from Y’)</a:t>
            </a:r>
          </a:p>
          <a:p>
            <a:r>
              <a:rPr lang="el-GR" dirty="0" err="1">
                <a:latin typeface="Times New Roman" panose="02020603050405020304" pitchFamily="18" charset="0"/>
                <a:cs typeface="Times New Roman" panose="02020603050405020304" pitchFamily="18" charset="0"/>
              </a:rPr>
              <a:t>ἔχομαι</a:t>
            </a:r>
            <a:r>
              <a:rPr lang="el-GR" dirty="0"/>
              <a:t> </a:t>
            </a:r>
            <a:r>
              <a:rPr lang="en-US" dirty="0"/>
              <a:t>cling to, border on, pertain to</a:t>
            </a:r>
          </a:p>
          <a:p>
            <a:r>
              <a:rPr lang="el-GR" dirty="0" err="1">
                <a:latin typeface="Times New Roman" panose="02020603050405020304" pitchFamily="18" charset="0"/>
                <a:cs typeface="Times New Roman" panose="02020603050405020304" pitchFamily="18" charset="0"/>
              </a:rPr>
              <a:t>κυρέω</a:t>
            </a:r>
            <a:r>
              <a:rPr lang="el-GR" dirty="0"/>
              <a:t> </a:t>
            </a:r>
            <a:r>
              <a:rPr lang="en-US" dirty="0"/>
              <a:t>hit upon, meet, get, achieve (also + ppl. = ‘happen to’</a:t>
            </a:r>
          </a:p>
          <a:p>
            <a:r>
              <a:rPr lang="el-GR" dirty="0">
                <a:latin typeface="Times New Roman" panose="02020603050405020304" pitchFamily="18" charset="0"/>
                <a:cs typeface="Times New Roman" panose="02020603050405020304" pitchFamily="18" charset="0"/>
              </a:rPr>
              <a:t>μετέχω</a:t>
            </a:r>
            <a:r>
              <a:rPr lang="el-GR" dirty="0"/>
              <a:t> </a:t>
            </a:r>
            <a:r>
              <a:rPr lang="en-US" dirty="0"/>
              <a:t>take part in (sometimes + acc. for the part itself)</a:t>
            </a:r>
          </a:p>
          <a:p>
            <a:r>
              <a:rPr lang="el-GR" dirty="0" err="1">
                <a:latin typeface="Times New Roman" panose="02020603050405020304" pitchFamily="18" charset="0"/>
                <a:cs typeface="Times New Roman" panose="02020603050405020304" pitchFamily="18" charset="0"/>
              </a:rPr>
              <a:t>μέτεστί</a:t>
            </a:r>
            <a:r>
              <a:rPr lang="el-GR" dirty="0">
                <a:latin typeface="Times New Roman" panose="02020603050405020304" pitchFamily="18" charset="0"/>
                <a:cs typeface="Times New Roman" panose="02020603050405020304" pitchFamily="18" charset="0"/>
              </a:rPr>
              <a:t> μοι </a:t>
            </a:r>
            <a:r>
              <a:rPr lang="el-GR" dirty="0"/>
              <a:t>(</a:t>
            </a:r>
            <a:r>
              <a:rPr lang="en-US" dirty="0"/>
              <a:t>impers.) I have a share in something</a:t>
            </a:r>
          </a:p>
          <a:p>
            <a:r>
              <a:rPr lang="el-GR" dirty="0">
                <a:latin typeface="Times New Roman" panose="02020603050405020304" pitchFamily="18" charset="0"/>
                <a:cs typeface="Times New Roman" panose="02020603050405020304" pitchFamily="18" charset="0"/>
              </a:rPr>
              <a:t>τυγχάνω</a:t>
            </a:r>
            <a:r>
              <a:rPr lang="el-GR" dirty="0"/>
              <a:t> </a:t>
            </a:r>
            <a:r>
              <a:rPr lang="en-US" dirty="0"/>
              <a:t>hit upon, meet, get, achieve (also + ppl. = ‘happen to’)</a:t>
            </a:r>
          </a:p>
        </p:txBody>
      </p:sp>
    </p:spTree>
    <p:extLst>
      <p:ext uri="{BB962C8B-B14F-4D97-AF65-F5344CB8AC3E}">
        <p14:creationId xmlns:p14="http://schemas.microsoft.com/office/powerpoint/2010/main" val="29497405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77460B8-A345-23D9-9938-EAB3550A8D0B}"/>
              </a:ext>
            </a:extLst>
          </p:cNvPr>
          <p:cNvSpPr>
            <a:spLocks noGrp="1"/>
          </p:cNvSpPr>
          <p:nvPr>
            <p:ph type="title"/>
          </p:nvPr>
        </p:nvSpPr>
        <p:spPr/>
        <p:txBody>
          <a:bodyPr/>
          <a:lstStyle/>
          <a:p>
            <a:r>
              <a:rPr lang="en-US" dirty="0"/>
              <a:t>Cases</a:t>
            </a:r>
            <a:endParaRPr lang="el-GR" dirty="0"/>
          </a:p>
        </p:txBody>
      </p:sp>
      <p:sp>
        <p:nvSpPr>
          <p:cNvPr id="3" name="Θέση περιεχομένου 2">
            <a:extLst>
              <a:ext uri="{FF2B5EF4-FFF2-40B4-BE49-F238E27FC236}">
                <a16:creationId xmlns:a16="http://schemas.microsoft.com/office/drawing/2014/main" id="{1FA86919-AE3B-CC26-5583-F8BCE83BADF1}"/>
              </a:ext>
            </a:extLst>
          </p:cNvPr>
          <p:cNvSpPr>
            <a:spLocks noGrp="1"/>
          </p:cNvSpPr>
          <p:nvPr>
            <p:ph idx="1"/>
          </p:nvPr>
        </p:nvSpPr>
        <p:spPr/>
        <p:txBody>
          <a:bodyPr>
            <a:normAutofit lnSpcReduction="10000"/>
          </a:bodyPr>
          <a:lstStyle/>
          <a:p>
            <a:r>
              <a:rPr lang="en-US" b="1" dirty="0"/>
              <a:t>GENITIVE: As Obligatory Constituent (to Complement Verbs/Adjectives)</a:t>
            </a:r>
          </a:p>
          <a:p>
            <a:r>
              <a:rPr lang="en-US" dirty="0"/>
              <a:t>Examples:</a:t>
            </a:r>
          </a:p>
          <a:p>
            <a:pPr marL="0" indent="0">
              <a:buNone/>
            </a:pPr>
            <a:r>
              <a:rPr lang="el-GR" dirty="0" err="1">
                <a:latin typeface="Times New Roman" panose="02020603050405020304" pitchFamily="18" charset="0"/>
                <a:cs typeface="Times New Roman" panose="02020603050405020304" pitchFamily="18" charset="0"/>
              </a:rPr>
              <a:t>ἀλλ</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οὐ</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μὲν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δὴ</a:t>
            </a:r>
            <a:r>
              <a:rPr lang="el-GR" dirty="0">
                <a:latin typeface="Times New Roman" panose="02020603050405020304" pitchFamily="18" charset="0"/>
                <a:cs typeface="Times New Roman" panose="02020603050405020304" pitchFamily="18" charset="0"/>
              </a:rPr>
              <a:t> | </a:t>
            </a:r>
            <a:r>
              <a:rPr lang="el-GR" b="1" dirty="0">
                <a:latin typeface="Times New Roman" panose="02020603050405020304" pitchFamily="18" charset="0"/>
                <a:cs typeface="Times New Roman" panose="02020603050405020304" pitchFamily="18" charset="0"/>
              </a:rPr>
              <a:t>λήξω</a:t>
            </a:r>
            <a:r>
              <a:rPr lang="el-GR" dirty="0">
                <a:latin typeface="Times New Roman" panose="02020603050405020304" pitchFamily="18" charset="0"/>
                <a:cs typeface="Times New Roman" panose="02020603050405020304" pitchFamily="18" charset="0"/>
              </a:rPr>
              <a:t> </a:t>
            </a:r>
            <a:r>
              <a:rPr lang="el-GR" u="sng" dirty="0">
                <a:latin typeface="Times New Roman" panose="02020603050405020304" pitchFamily="18" charset="0"/>
                <a:cs typeface="Times New Roman" panose="02020603050405020304" pitchFamily="18" charset="0"/>
              </a:rPr>
              <a:t>θρήνων </a:t>
            </a:r>
            <a:r>
              <a:rPr lang="el-GR" u="sng" dirty="0" err="1">
                <a:latin typeface="Times New Roman" panose="02020603050405020304" pitchFamily="18" charset="0"/>
                <a:cs typeface="Times New Roman" panose="02020603050405020304" pitchFamily="18" charset="0"/>
              </a:rPr>
              <a:t>στυγερῶν</a:t>
            </a:r>
            <a:r>
              <a:rPr lang="el-GR" u="sng"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τε </a:t>
            </a:r>
            <a:r>
              <a:rPr lang="el-GR" u="sng" dirty="0">
                <a:latin typeface="Times New Roman" panose="02020603050405020304" pitchFamily="18" charset="0"/>
                <a:cs typeface="Times New Roman" panose="02020603050405020304" pitchFamily="18" charset="0"/>
              </a:rPr>
              <a:t>γόων</a:t>
            </a:r>
            <a:r>
              <a:rPr lang="el-GR" dirty="0"/>
              <a:t>. (</a:t>
            </a:r>
            <a:r>
              <a:rPr lang="en-US" dirty="0"/>
              <a:t>Soph. </a:t>
            </a:r>
            <a:r>
              <a:rPr lang="en-US" i="1" dirty="0"/>
              <a:t>El.</a:t>
            </a:r>
            <a:r>
              <a:rPr lang="en-US" dirty="0"/>
              <a:t> 103–4)</a:t>
            </a:r>
          </a:p>
          <a:p>
            <a:pPr marL="0" indent="0">
              <a:buNone/>
            </a:pPr>
            <a:r>
              <a:rPr lang="en-US" dirty="0"/>
              <a:t>But I will not quit my lamentations and wretched wails.</a:t>
            </a:r>
          </a:p>
          <a:p>
            <a:pPr marL="0" indent="0">
              <a:buNone/>
            </a:pPr>
            <a:r>
              <a:rPr lang="el-GR" dirty="0" err="1">
                <a:latin typeface="Times New Roman" panose="02020603050405020304" pitchFamily="18" charset="0"/>
                <a:cs typeface="Times New Roman" panose="02020603050405020304" pitchFamily="18" charset="0"/>
              </a:rPr>
              <a:t>καὶ</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μὴν</a:t>
            </a:r>
            <a:r>
              <a:rPr lang="el-GR" dirty="0">
                <a:latin typeface="Times New Roman" panose="02020603050405020304" pitchFamily="18" charset="0"/>
                <a:cs typeface="Times New Roman" panose="02020603050405020304" pitchFamily="18" charset="0"/>
              </a:rPr>
              <a:t> </a:t>
            </a:r>
            <a:r>
              <a:rPr lang="el-GR" b="1" dirty="0" err="1">
                <a:latin typeface="Times New Roman" panose="02020603050405020304" pitchFamily="18" charset="0"/>
                <a:cs typeface="Times New Roman" panose="02020603050405020304" pitchFamily="18" charset="0"/>
              </a:rPr>
              <a:t>αἰσθάνομαι</a:t>
            </a:r>
            <a:r>
              <a:rPr lang="el-GR" b="1" dirty="0">
                <a:latin typeface="Times New Roman" panose="02020603050405020304" pitchFamily="18" charset="0"/>
                <a:cs typeface="Times New Roman" panose="02020603050405020304" pitchFamily="18" charset="0"/>
              </a:rPr>
              <a:t> </a:t>
            </a:r>
            <a:r>
              <a:rPr lang="el-GR" u="sng" dirty="0">
                <a:latin typeface="Times New Roman" panose="02020603050405020304" pitchFamily="18" charset="0"/>
                <a:cs typeface="Times New Roman" panose="02020603050405020304" pitchFamily="18" charset="0"/>
              </a:rPr>
              <a:t>ψόφου τινός</a:t>
            </a:r>
            <a:r>
              <a:rPr lang="el-GR" dirty="0"/>
              <a:t>. (</a:t>
            </a:r>
            <a:r>
              <a:rPr lang="en-US" dirty="0"/>
              <a:t>Ar. </a:t>
            </a:r>
            <a:r>
              <a:rPr lang="en-US" i="1" dirty="0"/>
              <a:t>Ran. </a:t>
            </a:r>
            <a:r>
              <a:rPr lang="en-US" dirty="0"/>
              <a:t>285)</a:t>
            </a:r>
          </a:p>
          <a:p>
            <a:pPr marL="0" indent="0">
              <a:buNone/>
            </a:pPr>
            <a:r>
              <a:rPr lang="en-US" dirty="0"/>
              <a:t>Hang on, I’m noticing some sort of sound.</a:t>
            </a:r>
            <a:endParaRPr lang="el-GR" dirty="0"/>
          </a:p>
        </p:txBody>
      </p:sp>
    </p:spTree>
    <p:extLst>
      <p:ext uri="{BB962C8B-B14F-4D97-AF65-F5344CB8AC3E}">
        <p14:creationId xmlns:p14="http://schemas.microsoft.com/office/powerpoint/2010/main" val="11527440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5F8A29F-8E67-757A-7038-44E66A3B26A1}"/>
              </a:ext>
            </a:extLst>
          </p:cNvPr>
          <p:cNvSpPr>
            <a:spLocks noGrp="1"/>
          </p:cNvSpPr>
          <p:nvPr>
            <p:ph type="title"/>
          </p:nvPr>
        </p:nvSpPr>
        <p:spPr/>
        <p:txBody>
          <a:bodyPr/>
          <a:lstStyle/>
          <a:p>
            <a:r>
              <a:rPr lang="en-US" dirty="0"/>
              <a:t>Cases</a:t>
            </a:r>
            <a:endParaRPr lang="el-GR" dirty="0"/>
          </a:p>
        </p:txBody>
      </p:sp>
      <p:sp>
        <p:nvSpPr>
          <p:cNvPr id="3" name="Θέση περιεχομένου 2">
            <a:extLst>
              <a:ext uri="{FF2B5EF4-FFF2-40B4-BE49-F238E27FC236}">
                <a16:creationId xmlns:a16="http://schemas.microsoft.com/office/drawing/2014/main" id="{BBA2B724-6D66-C276-2CDA-30D130B7768C}"/>
              </a:ext>
            </a:extLst>
          </p:cNvPr>
          <p:cNvSpPr>
            <a:spLocks noGrp="1"/>
          </p:cNvSpPr>
          <p:nvPr>
            <p:ph idx="1"/>
          </p:nvPr>
        </p:nvSpPr>
        <p:spPr/>
        <p:txBody>
          <a:bodyPr>
            <a:normAutofit fontScale="85000" lnSpcReduction="20000"/>
          </a:bodyPr>
          <a:lstStyle/>
          <a:p>
            <a:r>
              <a:rPr lang="en-US" b="1" dirty="0"/>
              <a:t>GENITIVE: As Obligatory Constituent (to Complement Verbs/Adjectives)</a:t>
            </a:r>
            <a:endParaRPr lang="en-US" dirty="0"/>
          </a:p>
          <a:p>
            <a:r>
              <a:rPr lang="en-US" dirty="0"/>
              <a:t>The following </a:t>
            </a:r>
            <a:r>
              <a:rPr lang="en-US" b="1" dirty="0"/>
              <a:t>adjectives</a:t>
            </a:r>
            <a:r>
              <a:rPr lang="en-US" dirty="0"/>
              <a:t> (often related in meaning to the verbs above) are </a:t>
            </a:r>
            <a:r>
              <a:rPr lang="en-US" b="1" dirty="0"/>
              <a:t>complemented by a genitive</a:t>
            </a:r>
            <a:r>
              <a:rPr lang="en-US" dirty="0"/>
              <a:t>:</a:t>
            </a:r>
          </a:p>
          <a:p>
            <a:r>
              <a:rPr lang="en-US" dirty="0" err="1">
                <a:latin typeface="Times New Roman" panose="02020603050405020304" pitchFamily="18" charset="0"/>
                <a:cs typeface="Times New Roman" panose="02020603050405020304" pitchFamily="18" charset="0"/>
              </a:rPr>
              <a:t>ἄξιος</a:t>
            </a:r>
            <a:r>
              <a:rPr lang="en-US" dirty="0"/>
              <a:t> worth(y of), deserving of</a:t>
            </a:r>
          </a:p>
          <a:p>
            <a:r>
              <a:rPr lang="en-US" dirty="0" err="1">
                <a:latin typeface="Times New Roman" panose="02020603050405020304" pitchFamily="18" charset="0"/>
                <a:cs typeface="Times New Roman" panose="02020603050405020304" pitchFamily="18" charset="0"/>
              </a:rPr>
              <a:t>ἐλεύθερος</a:t>
            </a:r>
            <a:r>
              <a:rPr lang="en-US" dirty="0"/>
              <a:t> free from</a:t>
            </a:r>
          </a:p>
          <a:p>
            <a:r>
              <a:rPr lang="en-US" dirty="0" err="1">
                <a:latin typeface="Times New Roman" panose="02020603050405020304" pitchFamily="18" charset="0"/>
                <a:cs typeface="Times New Roman" panose="02020603050405020304" pitchFamily="18" charset="0"/>
              </a:rPr>
              <a:t>ἔμ</a:t>
            </a:r>
            <a:r>
              <a:rPr lang="en-US" dirty="0">
                <a:latin typeface="Times New Roman" panose="02020603050405020304" pitchFamily="18" charset="0"/>
                <a:cs typeface="Times New Roman" panose="02020603050405020304" pitchFamily="18" charset="0"/>
              </a:rPr>
              <a:t>πειρος</a:t>
            </a:r>
            <a:r>
              <a:rPr lang="en-US" dirty="0"/>
              <a:t> experienced in</a:t>
            </a:r>
          </a:p>
          <a:p>
            <a:r>
              <a:rPr lang="en-US" dirty="0" err="1">
                <a:latin typeface="Times New Roman" panose="02020603050405020304" pitchFamily="18" charset="0"/>
                <a:cs typeface="Times New Roman" panose="02020603050405020304" pitchFamily="18" charset="0"/>
              </a:rPr>
              <a:t>ἐνδεής</a:t>
            </a:r>
            <a:r>
              <a:rPr lang="en-US" dirty="0">
                <a:latin typeface="Times New Roman" panose="02020603050405020304" pitchFamily="18" charset="0"/>
                <a:cs typeface="Times New Roman" panose="02020603050405020304" pitchFamily="18" charset="0"/>
              </a:rPr>
              <a:t> </a:t>
            </a:r>
            <a:r>
              <a:rPr lang="en-US" dirty="0"/>
              <a:t>lacking in</a:t>
            </a:r>
          </a:p>
          <a:p>
            <a:r>
              <a:rPr lang="en-US" dirty="0">
                <a:latin typeface="Times New Roman" panose="02020603050405020304" pitchFamily="18" charset="0"/>
                <a:cs typeface="Times New Roman" panose="02020603050405020304" pitchFamily="18" charset="0"/>
              </a:rPr>
              <a:t>ἐπ</a:t>
            </a:r>
            <a:r>
              <a:rPr lang="en-US" dirty="0" err="1">
                <a:latin typeface="Times New Roman" panose="02020603050405020304" pitchFamily="18" charset="0"/>
                <a:cs typeface="Times New Roman" panose="02020603050405020304" pitchFamily="18" charset="0"/>
              </a:rPr>
              <a:t>ιστήμων</a:t>
            </a:r>
            <a:r>
              <a:rPr lang="en-US" dirty="0"/>
              <a:t> knowledgeable about</a:t>
            </a:r>
          </a:p>
          <a:p>
            <a:r>
              <a:rPr lang="en-US" dirty="0" err="1">
                <a:latin typeface="Times New Roman" panose="02020603050405020304" pitchFamily="18" charset="0"/>
                <a:cs typeface="Times New Roman" panose="02020603050405020304" pitchFamily="18" charset="0"/>
              </a:rPr>
              <a:t>ἔρημος</a:t>
            </a:r>
            <a:r>
              <a:rPr lang="en-US" dirty="0">
                <a:latin typeface="Times New Roman" panose="02020603050405020304" pitchFamily="18" charset="0"/>
                <a:cs typeface="Times New Roman" panose="02020603050405020304" pitchFamily="18" charset="0"/>
              </a:rPr>
              <a:t> </a:t>
            </a:r>
            <a:r>
              <a:rPr lang="en-US" dirty="0"/>
              <a:t>deserted by, lacking in</a:t>
            </a:r>
            <a:endParaRPr lang="el-GR" dirty="0"/>
          </a:p>
        </p:txBody>
      </p:sp>
    </p:spTree>
    <p:extLst>
      <p:ext uri="{BB962C8B-B14F-4D97-AF65-F5344CB8AC3E}">
        <p14:creationId xmlns:p14="http://schemas.microsoft.com/office/powerpoint/2010/main" val="35589196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8DBF6B0-A9C4-8AF6-7E05-406A52CB57C8}"/>
              </a:ext>
            </a:extLst>
          </p:cNvPr>
          <p:cNvSpPr>
            <a:spLocks noGrp="1"/>
          </p:cNvSpPr>
          <p:nvPr>
            <p:ph type="title"/>
          </p:nvPr>
        </p:nvSpPr>
        <p:spPr/>
        <p:txBody>
          <a:bodyPr/>
          <a:lstStyle/>
          <a:p>
            <a:r>
              <a:rPr lang="en-US" dirty="0"/>
              <a:t>Cases</a:t>
            </a:r>
            <a:endParaRPr lang="el-GR" dirty="0"/>
          </a:p>
        </p:txBody>
      </p:sp>
      <p:sp>
        <p:nvSpPr>
          <p:cNvPr id="3" name="Θέση περιεχομένου 2">
            <a:extLst>
              <a:ext uri="{FF2B5EF4-FFF2-40B4-BE49-F238E27FC236}">
                <a16:creationId xmlns:a16="http://schemas.microsoft.com/office/drawing/2014/main" id="{D7E31C76-B804-EE92-1C13-9832D3999978}"/>
              </a:ext>
            </a:extLst>
          </p:cNvPr>
          <p:cNvSpPr>
            <a:spLocks noGrp="1"/>
          </p:cNvSpPr>
          <p:nvPr>
            <p:ph idx="1"/>
          </p:nvPr>
        </p:nvSpPr>
        <p:spPr/>
        <p:txBody>
          <a:bodyPr>
            <a:normAutofit fontScale="85000" lnSpcReduction="20000"/>
          </a:bodyPr>
          <a:lstStyle/>
          <a:p>
            <a:r>
              <a:rPr lang="en-US" b="1" dirty="0"/>
              <a:t>GENITIVE: As Obligatory Constituent (to Complement Verbs/Adjectives)</a:t>
            </a:r>
            <a:endParaRPr lang="en-US" dirty="0"/>
          </a:p>
          <a:p>
            <a:r>
              <a:rPr lang="en-US" dirty="0"/>
              <a:t>The following </a:t>
            </a:r>
            <a:r>
              <a:rPr lang="en-US" b="1" dirty="0"/>
              <a:t>adjectives</a:t>
            </a:r>
            <a:r>
              <a:rPr lang="en-US" dirty="0"/>
              <a:t> (often related in meaning to the verbs above) are </a:t>
            </a:r>
            <a:r>
              <a:rPr lang="en-US" b="1" dirty="0"/>
              <a:t>complemented by a genitive</a:t>
            </a:r>
            <a:r>
              <a:rPr lang="en-US" dirty="0"/>
              <a:t>:</a:t>
            </a:r>
          </a:p>
          <a:p>
            <a:r>
              <a:rPr lang="el-GR" dirty="0" err="1">
                <a:latin typeface="Times New Roman" panose="02020603050405020304" pitchFamily="18" charset="0"/>
                <a:cs typeface="Times New Roman" panose="02020603050405020304" pitchFamily="18" charset="0"/>
              </a:rPr>
              <a:t>ἱερός</a:t>
            </a:r>
            <a:r>
              <a:rPr lang="el-GR" dirty="0"/>
              <a:t> </a:t>
            </a:r>
            <a:r>
              <a:rPr lang="en-US" dirty="0"/>
              <a:t>consecrated to</a:t>
            </a:r>
          </a:p>
          <a:p>
            <a:r>
              <a:rPr lang="el-GR" dirty="0">
                <a:latin typeface="Times New Roman" panose="02020603050405020304" pitchFamily="18" charset="0"/>
                <a:cs typeface="Times New Roman" panose="02020603050405020304" pitchFamily="18" charset="0"/>
              </a:rPr>
              <a:t>μεστός</a:t>
            </a:r>
            <a:r>
              <a:rPr lang="el-GR" dirty="0"/>
              <a:t> </a:t>
            </a:r>
            <a:r>
              <a:rPr lang="en-US" dirty="0"/>
              <a:t>filled with</a:t>
            </a:r>
          </a:p>
          <a:p>
            <a:r>
              <a:rPr lang="el-GR" dirty="0">
                <a:latin typeface="Times New Roman" panose="02020603050405020304" pitchFamily="18" charset="0"/>
                <a:cs typeface="Times New Roman" panose="02020603050405020304" pitchFamily="18" charset="0"/>
              </a:rPr>
              <a:t>μέτοχος</a:t>
            </a:r>
            <a:r>
              <a:rPr lang="el-GR" dirty="0"/>
              <a:t> (</a:t>
            </a:r>
            <a:r>
              <a:rPr lang="en-US" dirty="0"/>
              <a:t>taking/having) part of</a:t>
            </a:r>
          </a:p>
          <a:p>
            <a:r>
              <a:rPr lang="el-GR" dirty="0">
                <a:latin typeface="Times New Roman" panose="02020603050405020304" pitchFamily="18" charset="0"/>
                <a:cs typeface="Times New Roman" panose="02020603050405020304" pitchFamily="18" charset="0"/>
              </a:rPr>
              <a:t>πλήρης</a:t>
            </a:r>
            <a:r>
              <a:rPr lang="el-GR" dirty="0"/>
              <a:t> </a:t>
            </a:r>
            <a:r>
              <a:rPr lang="en-US" dirty="0"/>
              <a:t>filled with</a:t>
            </a:r>
          </a:p>
          <a:p>
            <a:pPr marL="0" indent="0">
              <a:buNone/>
            </a:pPr>
            <a:r>
              <a:rPr lang="en-US" dirty="0"/>
              <a:t>Example: </a:t>
            </a:r>
            <a:r>
              <a:rPr lang="el-GR" dirty="0">
                <a:latin typeface="Times New Roman" panose="02020603050405020304" pitchFamily="18" charset="0"/>
                <a:cs typeface="Times New Roman" panose="02020603050405020304" pitchFamily="18" charset="0"/>
              </a:rPr>
              <a:t>ΑΔ. </a:t>
            </a:r>
            <a:r>
              <a:rPr lang="el-GR" dirty="0" err="1">
                <a:latin typeface="Times New Roman" panose="02020603050405020304" pitchFamily="18" charset="0"/>
                <a:cs typeface="Times New Roman" panose="02020603050405020304" pitchFamily="18" charset="0"/>
              </a:rPr>
              <a:t>αἰαί</a:t>
            </a:r>
            <a:r>
              <a:rPr lang="el-GR" dirty="0">
                <a:latin typeface="Times New Roman" panose="02020603050405020304" pitchFamily="18" charset="0"/>
                <a:cs typeface="Times New Roman" panose="02020603050405020304" pitchFamily="18" charset="0"/>
              </a:rPr>
              <a:t>. :: ΧΟ. </a:t>
            </a:r>
            <a:r>
              <a:rPr lang="el-GR" dirty="0" err="1">
                <a:latin typeface="Times New Roman" panose="02020603050405020304" pitchFamily="18" charset="0"/>
                <a:cs typeface="Times New Roman" panose="02020603050405020304" pitchFamily="18" charset="0"/>
              </a:rPr>
              <a:t>πέπονθας</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ἄξι</a:t>
            </a:r>
            <a:r>
              <a:rPr lang="el-GR" dirty="0">
                <a:latin typeface="Times New Roman" panose="02020603050405020304" pitchFamily="18" charset="0"/>
                <a:cs typeface="Times New Roman" panose="02020603050405020304" pitchFamily="18" charset="0"/>
              </a:rPr>
              <a:t>’ </a:t>
            </a:r>
            <a:r>
              <a:rPr lang="el-GR" u="sng" dirty="0" err="1">
                <a:latin typeface="Times New Roman" panose="02020603050405020304" pitchFamily="18" charset="0"/>
                <a:cs typeface="Times New Roman" panose="02020603050405020304" pitchFamily="18" charset="0"/>
              </a:rPr>
              <a:t>αἰαγμάτων</a:t>
            </a:r>
            <a:r>
              <a:rPr lang="el-GR" dirty="0"/>
              <a:t>. (</a:t>
            </a:r>
            <a:r>
              <a:rPr lang="en-US" dirty="0"/>
              <a:t>Eur. </a:t>
            </a:r>
            <a:r>
              <a:rPr lang="en-US" i="1" dirty="0"/>
              <a:t>Alc. </a:t>
            </a:r>
            <a:r>
              <a:rPr lang="en-US" dirty="0"/>
              <a:t>872–3)</a:t>
            </a:r>
          </a:p>
          <a:p>
            <a:pPr marL="0" indent="0">
              <a:buNone/>
            </a:pPr>
            <a:r>
              <a:rPr lang="en-US" dirty="0"/>
              <a:t>(Admetus:) Ai! :: (Chorus:) You have suffered things that are worthy of shouts of ‘Ai!’</a:t>
            </a:r>
            <a:endParaRPr lang="el-GR" dirty="0"/>
          </a:p>
        </p:txBody>
      </p:sp>
    </p:spTree>
    <p:extLst>
      <p:ext uri="{BB962C8B-B14F-4D97-AF65-F5344CB8AC3E}">
        <p14:creationId xmlns:p14="http://schemas.microsoft.com/office/powerpoint/2010/main" val="1155094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BBE127C-BFF9-8238-BE90-7BA212C8A4D0}"/>
              </a:ext>
            </a:extLst>
          </p:cNvPr>
          <p:cNvSpPr>
            <a:spLocks noGrp="1"/>
          </p:cNvSpPr>
          <p:nvPr>
            <p:ph type="title"/>
          </p:nvPr>
        </p:nvSpPr>
        <p:spPr/>
        <p:txBody>
          <a:bodyPr/>
          <a:lstStyle/>
          <a:p>
            <a:r>
              <a:rPr lang="en-US" dirty="0"/>
              <a:t>Cases</a:t>
            </a:r>
            <a:endParaRPr lang="el-GR" dirty="0"/>
          </a:p>
        </p:txBody>
      </p:sp>
      <p:sp>
        <p:nvSpPr>
          <p:cNvPr id="3" name="Θέση περιεχομένου 2">
            <a:extLst>
              <a:ext uri="{FF2B5EF4-FFF2-40B4-BE49-F238E27FC236}">
                <a16:creationId xmlns:a16="http://schemas.microsoft.com/office/drawing/2014/main" id="{E68ED456-2FBD-76EB-8044-B24189BC35CF}"/>
              </a:ext>
            </a:extLst>
          </p:cNvPr>
          <p:cNvSpPr>
            <a:spLocks noGrp="1"/>
          </p:cNvSpPr>
          <p:nvPr>
            <p:ph idx="1"/>
          </p:nvPr>
        </p:nvSpPr>
        <p:spPr/>
        <p:txBody>
          <a:bodyPr>
            <a:normAutofit fontScale="70000" lnSpcReduction="20000"/>
          </a:bodyPr>
          <a:lstStyle/>
          <a:p>
            <a:r>
              <a:rPr lang="en-US" b="1" dirty="0"/>
              <a:t>Functions:</a:t>
            </a:r>
          </a:p>
          <a:p>
            <a:r>
              <a:rPr lang="en-US" dirty="0"/>
              <a:t>The four main cases of Greek (nominative, genitive, dative, accusative) are used in different syntactic functions.</a:t>
            </a:r>
          </a:p>
          <a:p>
            <a:r>
              <a:rPr lang="en-US" dirty="0"/>
              <a:t>– to </a:t>
            </a:r>
            <a:r>
              <a:rPr lang="en-US" b="1" dirty="0"/>
              <a:t>mark obligatory constituents with verbs and adjectives </a:t>
            </a:r>
            <a:r>
              <a:rPr lang="en-US" dirty="0"/>
              <a:t>(subject, object,</a:t>
            </a:r>
            <a:r>
              <a:rPr lang="el-GR" dirty="0"/>
              <a:t> </a:t>
            </a:r>
            <a:r>
              <a:rPr lang="en-US" dirty="0"/>
              <a:t>complement; here belong also certain uses in constructions like the accusative</a:t>
            </a:r>
            <a:r>
              <a:rPr lang="el-GR" dirty="0"/>
              <a:t> </a:t>
            </a:r>
            <a:r>
              <a:rPr lang="en-US" dirty="0"/>
              <a:t>and-</a:t>
            </a:r>
            <a:r>
              <a:rPr lang="el-GR" dirty="0"/>
              <a:t> </a:t>
            </a:r>
            <a:r>
              <a:rPr lang="en-US" dirty="0"/>
              <a:t>infinitive, accusative-and-participle, etc.);</a:t>
            </a:r>
          </a:p>
          <a:p>
            <a:r>
              <a:rPr lang="en-US" dirty="0"/>
              <a:t>– to </a:t>
            </a:r>
            <a:r>
              <a:rPr lang="en-US" b="1" dirty="0"/>
              <a:t>complement prepositions</a:t>
            </a:r>
            <a:r>
              <a:rPr lang="en-US" dirty="0"/>
              <a:t>;</a:t>
            </a:r>
          </a:p>
          <a:p>
            <a:r>
              <a:rPr lang="en-US" dirty="0"/>
              <a:t>– to </a:t>
            </a:r>
            <a:r>
              <a:rPr lang="en-US" b="1" dirty="0"/>
              <a:t>mark attributive modifiers </a:t>
            </a:r>
            <a:r>
              <a:rPr lang="en-US" dirty="0"/>
              <a:t>(the main function of the genitive);</a:t>
            </a:r>
          </a:p>
          <a:p>
            <a:r>
              <a:rPr lang="en-US" dirty="0"/>
              <a:t>– to </a:t>
            </a:r>
            <a:r>
              <a:rPr lang="en-US" b="1" dirty="0"/>
              <a:t>mark various adverbial modifiers </a:t>
            </a:r>
            <a:r>
              <a:rPr lang="en-US" dirty="0"/>
              <a:t>(here belong also certain uses in constructions</a:t>
            </a:r>
            <a:r>
              <a:rPr lang="el-GR" dirty="0"/>
              <a:t> </a:t>
            </a:r>
            <a:r>
              <a:rPr lang="en-US" dirty="0"/>
              <a:t>like the genitive absolute and accusative absolute);</a:t>
            </a:r>
          </a:p>
          <a:p>
            <a:r>
              <a:rPr lang="en-US" dirty="0"/>
              <a:t>– a few other, </a:t>
            </a:r>
            <a:r>
              <a:rPr lang="en-US" b="1" dirty="0"/>
              <a:t>idiomatic</a:t>
            </a:r>
            <a:r>
              <a:rPr lang="en-US" dirty="0"/>
              <a:t> uses.</a:t>
            </a:r>
            <a:endParaRPr lang="el-GR" dirty="0"/>
          </a:p>
        </p:txBody>
      </p:sp>
    </p:spTree>
    <p:extLst>
      <p:ext uri="{BB962C8B-B14F-4D97-AF65-F5344CB8AC3E}">
        <p14:creationId xmlns:p14="http://schemas.microsoft.com/office/powerpoint/2010/main" val="28105483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ADAAE1E-9DE0-A394-33D4-B8B3EDD37E4F}"/>
              </a:ext>
            </a:extLst>
          </p:cNvPr>
          <p:cNvSpPr>
            <a:spLocks noGrp="1"/>
          </p:cNvSpPr>
          <p:nvPr>
            <p:ph type="title"/>
          </p:nvPr>
        </p:nvSpPr>
        <p:spPr/>
        <p:txBody>
          <a:bodyPr/>
          <a:lstStyle/>
          <a:p>
            <a:r>
              <a:rPr lang="en-US" dirty="0"/>
              <a:t>Cases</a:t>
            </a:r>
            <a:endParaRPr lang="el-GR" dirty="0"/>
          </a:p>
        </p:txBody>
      </p:sp>
      <p:sp>
        <p:nvSpPr>
          <p:cNvPr id="3" name="Θέση περιεχομένου 2">
            <a:extLst>
              <a:ext uri="{FF2B5EF4-FFF2-40B4-BE49-F238E27FC236}">
                <a16:creationId xmlns:a16="http://schemas.microsoft.com/office/drawing/2014/main" id="{838ADA41-2051-FDD8-190B-ED06461DC0CA}"/>
              </a:ext>
            </a:extLst>
          </p:cNvPr>
          <p:cNvSpPr>
            <a:spLocks noGrp="1"/>
          </p:cNvSpPr>
          <p:nvPr>
            <p:ph idx="1"/>
          </p:nvPr>
        </p:nvSpPr>
        <p:spPr/>
        <p:txBody>
          <a:bodyPr>
            <a:normAutofit/>
          </a:bodyPr>
          <a:lstStyle/>
          <a:p>
            <a:r>
              <a:rPr lang="en-US" b="1" dirty="0"/>
              <a:t>GENITIVE: Of Comparison</a:t>
            </a:r>
          </a:p>
          <a:p>
            <a:r>
              <a:rPr lang="en-US" dirty="0"/>
              <a:t>Genitive of Comparison:</a:t>
            </a:r>
          </a:p>
          <a:p>
            <a:r>
              <a:rPr lang="en-US" dirty="0"/>
              <a:t>The genitive of comparison is used to complement comparatives:</a:t>
            </a:r>
          </a:p>
          <a:p>
            <a:pPr marL="0" indent="0">
              <a:buNone/>
            </a:pPr>
            <a:r>
              <a:rPr lang="en-US" dirty="0">
                <a:latin typeface="Times New Roman" panose="02020603050405020304" pitchFamily="18" charset="0"/>
                <a:cs typeface="Times New Roman" panose="02020603050405020304" pitchFamily="18" charset="0"/>
              </a:rPr>
              <a:t>(</a:t>
            </a:r>
            <a:r>
              <a:rPr lang="el-GR" dirty="0" err="1">
                <a:latin typeface="Times New Roman" panose="02020603050405020304" pitchFamily="18" charset="0"/>
                <a:cs typeface="Times New Roman" panose="02020603050405020304" pitchFamily="18" charset="0"/>
              </a:rPr>
              <a:t>φῂς</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Σιμμίαν</a:t>
            </a:r>
            <a:r>
              <a:rPr lang="el-GR" dirty="0">
                <a:latin typeface="Times New Roman" panose="02020603050405020304" pitchFamily="18" charset="0"/>
                <a:cs typeface="Times New Roman" panose="02020603050405020304" pitchFamily="18" charset="0"/>
              </a:rPr>
              <a:t> </a:t>
            </a:r>
            <a:r>
              <a:rPr lang="el-GR" u="sng" dirty="0" err="1">
                <a:latin typeface="Times New Roman" panose="02020603050405020304" pitchFamily="18" charset="0"/>
                <a:cs typeface="Times New Roman" panose="02020603050405020304" pitchFamily="18" charset="0"/>
              </a:rPr>
              <a:t>Σωκράτους</a:t>
            </a:r>
            <a:r>
              <a:rPr lang="el-GR" dirty="0">
                <a:latin typeface="Times New Roman" panose="02020603050405020304" pitchFamily="18" charset="0"/>
                <a:cs typeface="Times New Roman" panose="02020603050405020304" pitchFamily="18" charset="0"/>
              </a:rPr>
              <a:t> . . . </a:t>
            </a:r>
            <a:r>
              <a:rPr lang="el-GR" dirty="0" err="1">
                <a:latin typeface="Times New Roman" panose="02020603050405020304" pitchFamily="18" charset="0"/>
                <a:cs typeface="Times New Roman" panose="02020603050405020304" pitchFamily="18" charset="0"/>
              </a:rPr>
              <a:t>μείζω</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εἶναι</a:t>
            </a:r>
            <a:r>
              <a:rPr lang="el-GR" dirty="0">
                <a:latin typeface="Times New Roman" panose="02020603050405020304" pitchFamily="18" charset="0"/>
                <a:cs typeface="Times New Roman" panose="02020603050405020304" pitchFamily="18" charset="0"/>
              </a:rPr>
              <a:t>, </a:t>
            </a:r>
            <a:r>
              <a:rPr lang="el-GR" u="sng" dirty="0">
                <a:latin typeface="Times New Roman" panose="02020603050405020304" pitchFamily="18" charset="0"/>
                <a:cs typeface="Times New Roman" panose="02020603050405020304" pitchFamily="18" charset="0"/>
              </a:rPr>
              <a:t>Φαίδωνος </a:t>
            </a:r>
            <a:r>
              <a:rPr lang="el-GR" dirty="0" err="1">
                <a:latin typeface="Times New Roman" panose="02020603050405020304" pitchFamily="18" charset="0"/>
                <a:cs typeface="Times New Roman" panose="02020603050405020304" pitchFamily="18" charset="0"/>
              </a:rPr>
              <a:t>δὲ</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ἐλάττω</a:t>
            </a:r>
            <a:r>
              <a:rPr lang="el-GR" dirty="0"/>
              <a:t>. (</a:t>
            </a:r>
            <a:r>
              <a:rPr lang="en-US" dirty="0"/>
              <a:t>Pl. </a:t>
            </a:r>
            <a:r>
              <a:rPr lang="en-US" i="1" dirty="0" err="1"/>
              <a:t>Phd</a:t>
            </a:r>
            <a:r>
              <a:rPr lang="en-US" i="1" dirty="0"/>
              <a:t>.</a:t>
            </a:r>
            <a:r>
              <a:rPr lang="en-US" dirty="0"/>
              <a:t> 102b)</a:t>
            </a:r>
          </a:p>
          <a:p>
            <a:pPr marL="0" indent="0">
              <a:buNone/>
            </a:pPr>
            <a:r>
              <a:rPr lang="en-US" dirty="0"/>
              <a:t>You say that Simmias is taller than Socrates, but shorter than Phaedo.</a:t>
            </a:r>
          </a:p>
        </p:txBody>
      </p:sp>
    </p:spTree>
    <p:extLst>
      <p:ext uri="{BB962C8B-B14F-4D97-AF65-F5344CB8AC3E}">
        <p14:creationId xmlns:p14="http://schemas.microsoft.com/office/powerpoint/2010/main" val="17505337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CDC1802-BC29-5E52-5193-C1698C31596A}"/>
              </a:ext>
            </a:extLst>
          </p:cNvPr>
          <p:cNvSpPr>
            <a:spLocks noGrp="1"/>
          </p:cNvSpPr>
          <p:nvPr>
            <p:ph type="title"/>
          </p:nvPr>
        </p:nvSpPr>
        <p:spPr/>
        <p:txBody>
          <a:bodyPr/>
          <a:lstStyle/>
          <a:p>
            <a:r>
              <a:rPr lang="en-US" dirty="0"/>
              <a:t>Cases</a:t>
            </a:r>
            <a:endParaRPr lang="el-GR" dirty="0"/>
          </a:p>
        </p:txBody>
      </p:sp>
      <p:sp>
        <p:nvSpPr>
          <p:cNvPr id="3" name="Θέση περιεχομένου 2">
            <a:extLst>
              <a:ext uri="{FF2B5EF4-FFF2-40B4-BE49-F238E27FC236}">
                <a16:creationId xmlns:a16="http://schemas.microsoft.com/office/drawing/2014/main" id="{3BD98112-01C5-CD7E-B4BD-645CCE6C5ECB}"/>
              </a:ext>
            </a:extLst>
          </p:cNvPr>
          <p:cNvSpPr>
            <a:spLocks noGrp="1"/>
          </p:cNvSpPr>
          <p:nvPr>
            <p:ph idx="1"/>
          </p:nvPr>
        </p:nvSpPr>
        <p:spPr/>
        <p:txBody>
          <a:bodyPr>
            <a:normAutofit fontScale="70000" lnSpcReduction="20000"/>
          </a:bodyPr>
          <a:lstStyle/>
          <a:p>
            <a:r>
              <a:rPr lang="en-US" b="1" dirty="0"/>
              <a:t>GENITIVE: As Modifier in a Noun Phrase: the Attributive Genitive</a:t>
            </a:r>
          </a:p>
          <a:p>
            <a:r>
              <a:rPr lang="en-US" dirty="0"/>
              <a:t>The genitive is used particularly within noun phrases, to mark a noun phrase or pronoun as modifier of a head. Traditionally, many different categories within this attributive genitive use are distinguished; the most important of these are given below:</a:t>
            </a:r>
          </a:p>
          <a:p>
            <a:r>
              <a:rPr lang="en-US" dirty="0"/>
              <a:t>– The </a:t>
            </a:r>
            <a:r>
              <a:rPr lang="en-US" b="1" dirty="0"/>
              <a:t>genitive of possession or belonging </a:t>
            </a:r>
            <a:r>
              <a:rPr lang="en-US" dirty="0"/>
              <a:t>denotes ownership, belonging, possession, etc.:</a:t>
            </a:r>
          </a:p>
          <a:p>
            <a:pPr marL="0" indent="0">
              <a:buNone/>
            </a:pPr>
            <a:r>
              <a:rPr lang="en-US" dirty="0">
                <a:latin typeface="Times New Roman" panose="02020603050405020304" pitchFamily="18" charset="0"/>
                <a:cs typeface="Times New Roman" panose="02020603050405020304" pitchFamily="18" charset="0"/>
              </a:rPr>
              <a:t>ἡ </a:t>
            </a:r>
            <a:r>
              <a:rPr lang="en-US" u="sng" dirty="0" err="1">
                <a:latin typeface="Times New Roman" panose="02020603050405020304" pitchFamily="18" charset="0"/>
                <a:cs typeface="Times New Roman" panose="02020603050405020304" pitchFamily="18" charset="0"/>
              </a:rPr>
              <a:t>τοῦ</a:t>
            </a:r>
            <a:r>
              <a:rPr lang="en-US" u="sng" dirty="0">
                <a:latin typeface="Times New Roman" panose="02020603050405020304" pitchFamily="18" charset="0"/>
                <a:cs typeface="Times New Roman" panose="02020603050405020304" pitchFamily="18" charset="0"/>
              </a:rPr>
              <a:t> πα</a:t>
            </a:r>
            <a:r>
              <a:rPr lang="en-US" u="sng" dirty="0" err="1">
                <a:latin typeface="Times New Roman" panose="02020603050405020304" pitchFamily="18" charset="0"/>
                <a:cs typeface="Times New Roman" panose="02020603050405020304" pitchFamily="18" charset="0"/>
              </a:rPr>
              <a:t>τρὸς</a:t>
            </a:r>
            <a:r>
              <a:rPr lang="en-US" u="sng"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οἰκί</a:t>
            </a:r>
            <a:r>
              <a:rPr lang="en-US" dirty="0">
                <a:latin typeface="Times New Roman" panose="02020603050405020304" pitchFamily="18" charset="0"/>
                <a:cs typeface="Times New Roman" panose="02020603050405020304" pitchFamily="18" charset="0"/>
              </a:rPr>
              <a:t>α </a:t>
            </a:r>
            <a:r>
              <a:rPr lang="en-US" dirty="0"/>
              <a:t>his father’s house/the house belonging to his father</a:t>
            </a:r>
          </a:p>
          <a:p>
            <a:pPr marL="0" indent="0">
              <a:buNone/>
            </a:pPr>
            <a:r>
              <a:rPr lang="en-US" dirty="0" err="1">
                <a:latin typeface="Times New Roman" panose="02020603050405020304" pitchFamily="18" charset="0"/>
                <a:cs typeface="Times New Roman" panose="02020603050405020304" pitchFamily="18" charset="0"/>
              </a:rPr>
              <a:t>τὴν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ψυχὴν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τὴν</a:t>
            </a:r>
            <a:r>
              <a:rPr lang="en-US" dirty="0">
                <a:latin typeface="Times New Roman" panose="02020603050405020304" pitchFamily="18" charset="0"/>
                <a:cs typeface="Times New Roman" panose="02020603050405020304" pitchFamily="18" charset="0"/>
              </a:rPr>
              <a:t> </a:t>
            </a:r>
            <a:r>
              <a:rPr lang="en-US" u="sng" dirty="0" err="1">
                <a:latin typeface="Times New Roman" panose="02020603050405020304" pitchFamily="18" charset="0"/>
                <a:cs typeface="Times New Roman" panose="02020603050405020304" pitchFamily="18" charset="0"/>
              </a:rPr>
              <a:t>Σόλωνος</a:t>
            </a:r>
            <a:r>
              <a:rPr lang="en-US" dirty="0">
                <a:latin typeface="Times New Roman" panose="02020603050405020304" pitchFamily="18" charset="0"/>
                <a:cs typeface="Times New Roman" panose="02020603050405020304" pitchFamily="18" charset="0"/>
              </a:rPr>
              <a:t> </a:t>
            </a:r>
            <a:r>
              <a:rPr lang="en-US" dirty="0"/>
              <a:t>Solon’s soul</a:t>
            </a:r>
          </a:p>
          <a:p>
            <a:r>
              <a:rPr lang="en-US" dirty="0"/>
              <a:t>– The </a:t>
            </a:r>
            <a:r>
              <a:rPr lang="en-US" b="1" dirty="0"/>
              <a:t>genitive of origin </a:t>
            </a:r>
            <a:r>
              <a:rPr lang="en-US" dirty="0"/>
              <a:t>denotes the origin, offspring, source, etc. of the head:</a:t>
            </a:r>
          </a:p>
          <a:p>
            <a:pPr marL="0" indent="0">
              <a:buNone/>
            </a:pPr>
            <a:r>
              <a:rPr lang="en-US" dirty="0">
                <a:latin typeface="Times New Roman" panose="02020603050405020304" pitchFamily="18" charset="0"/>
                <a:cs typeface="Times New Roman" panose="02020603050405020304" pitchFamily="18" charset="0"/>
              </a:rPr>
              <a:t>ἡ </a:t>
            </a:r>
            <a:r>
              <a:rPr lang="en-US" u="sng" dirty="0" err="1">
                <a:latin typeface="Times New Roman" panose="02020603050405020304" pitchFamily="18" charset="0"/>
                <a:cs typeface="Times New Roman" panose="02020603050405020304" pitchFamily="18" charset="0"/>
              </a:rPr>
              <a:t>τῆς</a:t>
            </a:r>
            <a:r>
              <a:rPr lang="en-US" u="sng" dirty="0">
                <a:latin typeface="Times New Roman" panose="02020603050405020304" pitchFamily="18" charset="0"/>
                <a:cs typeface="Times New Roman" panose="02020603050405020304" pitchFamily="18" charset="0"/>
              </a:rPr>
              <a:t> </a:t>
            </a:r>
            <a:r>
              <a:rPr lang="en-US" u="sng" dirty="0" err="1">
                <a:latin typeface="Times New Roman" panose="02020603050405020304" pitchFamily="18" charset="0"/>
                <a:cs typeface="Times New Roman" panose="02020603050405020304" pitchFamily="18" charset="0"/>
              </a:rPr>
              <a:t>Νε</a:t>
            </a:r>
            <a:r>
              <a:rPr lang="en-US" u="sng" dirty="0">
                <a:latin typeface="Times New Roman" panose="02020603050405020304" pitchFamily="18" charset="0"/>
                <a:cs typeface="Times New Roman" panose="02020603050405020304" pitchFamily="18" charset="0"/>
              </a:rPr>
              <a:t>αίρας </a:t>
            </a:r>
            <a:r>
              <a:rPr lang="en-US" dirty="0">
                <a:latin typeface="Times New Roman" panose="02020603050405020304" pitchFamily="18" charset="0"/>
                <a:cs typeface="Times New Roman" panose="02020603050405020304" pitchFamily="18" charset="0"/>
              </a:rPr>
              <a:t>θυγάτηρ </a:t>
            </a:r>
            <a:r>
              <a:rPr lang="en-US" dirty="0"/>
              <a:t>Neaera’s daughter</a:t>
            </a:r>
          </a:p>
          <a:p>
            <a:pPr marL="0" indent="0">
              <a:buNone/>
            </a:pPr>
            <a:r>
              <a:rPr lang="en-US" dirty="0" err="1">
                <a:latin typeface="Times New Roman" panose="02020603050405020304" pitchFamily="18" charset="0"/>
                <a:cs typeface="Times New Roman" panose="02020603050405020304" pitchFamily="18" charset="0"/>
              </a:rPr>
              <a:t>τὰ</a:t>
            </a:r>
            <a:r>
              <a:rPr lang="en-US" dirty="0">
                <a:latin typeface="Times New Roman" panose="02020603050405020304" pitchFamily="18" charset="0"/>
                <a:cs typeface="Times New Roman" panose="02020603050405020304" pitchFamily="18" charset="0"/>
              </a:rPr>
              <a:t> </a:t>
            </a:r>
            <a:r>
              <a:rPr lang="en-US" u="sng" dirty="0" err="1">
                <a:latin typeface="Times New Roman" panose="02020603050405020304" pitchFamily="18" charset="0"/>
                <a:cs typeface="Times New Roman" panose="02020603050405020304" pitchFamily="18" charset="0"/>
              </a:rPr>
              <a:t>τοῦ</a:t>
            </a:r>
            <a:r>
              <a:rPr lang="en-US" u="sng" dirty="0">
                <a:latin typeface="Times New Roman" panose="02020603050405020304" pitchFamily="18" charset="0"/>
                <a:cs typeface="Times New Roman" panose="02020603050405020304" pitchFamily="18" charset="0"/>
              </a:rPr>
              <a:t> </a:t>
            </a:r>
            <a:r>
              <a:rPr lang="en-US" u="sng" dirty="0" err="1">
                <a:latin typeface="Times New Roman" panose="02020603050405020304" pitchFamily="18" charset="0"/>
                <a:cs typeface="Times New Roman" panose="02020603050405020304" pitchFamily="18" charset="0"/>
              </a:rPr>
              <a:t>Σόλωνος</a:t>
            </a:r>
            <a:r>
              <a:rPr lang="en-US" u="sng"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ἐλεγεῖ</a:t>
            </a:r>
            <a:r>
              <a:rPr lang="en-US" dirty="0">
                <a:latin typeface="Times New Roman" panose="02020603050405020304" pitchFamily="18" charset="0"/>
                <a:cs typeface="Times New Roman" panose="02020603050405020304" pitchFamily="18" charset="0"/>
              </a:rPr>
              <a:t>α </a:t>
            </a:r>
            <a:r>
              <a:rPr lang="en-US" dirty="0"/>
              <a:t>Solon’s elegies/the elegies authored by Solon</a:t>
            </a:r>
          </a:p>
          <a:p>
            <a:endParaRPr lang="el-GR" dirty="0"/>
          </a:p>
        </p:txBody>
      </p:sp>
    </p:spTree>
    <p:extLst>
      <p:ext uri="{BB962C8B-B14F-4D97-AF65-F5344CB8AC3E}">
        <p14:creationId xmlns:p14="http://schemas.microsoft.com/office/powerpoint/2010/main" val="40536268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515D229-10C8-ACC4-3455-3F17EC4CCB7C}"/>
              </a:ext>
            </a:extLst>
          </p:cNvPr>
          <p:cNvSpPr>
            <a:spLocks noGrp="1"/>
          </p:cNvSpPr>
          <p:nvPr>
            <p:ph type="title"/>
          </p:nvPr>
        </p:nvSpPr>
        <p:spPr/>
        <p:txBody>
          <a:bodyPr/>
          <a:lstStyle/>
          <a:p>
            <a:r>
              <a:rPr lang="en-US" dirty="0"/>
              <a:t>Cases</a:t>
            </a:r>
            <a:endParaRPr lang="el-GR" dirty="0"/>
          </a:p>
        </p:txBody>
      </p:sp>
      <p:sp>
        <p:nvSpPr>
          <p:cNvPr id="3" name="Θέση περιεχομένου 2">
            <a:extLst>
              <a:ext uri="{FF2B5EF4-FFF2-40B4-BE49-F238E27FC236}">
                <a16:creationId xmlns:a16="http://schemas.microsoft.com/office/drawing/2014/main" id="{22F03EFE-9F43-62FB-EC2D-FFF245E2B2B7}"/>
              </a:ext>
            </a:extLst>
          </p:cNvPr>
          <p:cNvSpPr>
            <a:spLocks noGrp="1"/>
          </p:cNvSpPr>
          <p:nvPr>
            <p:ph idx="1"/>
          </p:nvPr>
        </p:nvSpPr>
        <p:spPr/>
        <p:txBody>
          <a:bodyPr/>
          <a:lstStyle/>
          <a:p>
            <a:pPr algn="just"/>
            <a:r>
              <a:rPr lang="en-US" b="1" dirty="0"/>
              <a:t>GENITIVE: As Modifier in a Noun Phrase: the Attributive Genitive</a:t>
            </a:r>
          </a:p>
          <a:p>
            <a:pPr algn="just"/>
            <a:r>
              <a:rPr lang="en-US" dirty="0"/>
              <a:t>– With nouns that express an action, the genitive is used for the subject or object of that action – genitive of the subject (or </a:t>
            </a:r>
            <a:r>
              <a:rPr lang="en-US" b="1" dirty="0"/>
              <a:t>‘subjective’ genitive</a:t>
            </a:r>
            <a:r>
              <a:rPr lang="en-US" dirty="0"/>
              <a:t>) or of the object (or </a:t>
            </a:r>
            <a:r>
              <a:rPr lang="en-US" b="1" dirty="0"/>
              <a:t>‘objective’ genitive</a:t>
            </a:r>
            <a:r>
              <a:rPr lang="en-US" dirty="0"/>
              <a:t>):</a:t>
            </a:r>
          </a:p>
          <a:p>
            <a:pPr marL="0" indent="0" algn="just">
              <a:buNone/>
            </a:pPr>
            <a:r>
              <a:rPr lang="en-US" dirty="0">
                <a:latin typeface="Times New Roman" panose="02020603050405020304" pitchFamily="18" charset="0"/>
                <a:cs typeface="Times New Roman" panose="02020603050405020304" pitchFamily="18" charset="0"/>
              </a:rPr>
              <a:t>ἡ </a:t>
            </a:r>
            <a:r>
              <a:rPr lang="en-US" dirty="0" err="1">
                <a:latin typeface="Times New Roman" panose="02020603050405020304" pitchFamily="18" charset="0"/>
                <a:cs typeface="Times New Roman" panose="02020603050405020304" pitchFamily="18" charset="0"/>
              </a:rPr>
              <a:t>μάχη</a:t>
            </a:r>
            <a:r>
              <a:rPr lang="en-US" dirty="0">
                <a:latin typeface="Times New Roman" panose="02020603050405020304" pitchFamily="18" charset="0"/>
                <a:cs typeface="Times New Roman" panose="02020603050405020304" pitchFamily="18" charset="0"/>
              </a:rPr>
              <a:t> ἡ </a:t>
            </a:r>
            <a:r>
              <a:rPr lang="en-US" u="sng" dirty="0" err="1">
                <a:latin typeface="Times New Roman" panose="02020603050405020304" pitchFamily="18" charset="0"/>
                <a:cs typeface="Times New Roman" panose="02020603050405020304" pitchFamily="18" charset="0"/>
              </a:rPr>
              <a:t>τῶν</a:t>
            </a:r>
            <a:r>
              <a:rPr lang="en-US" u="sng" dirty="0">
                <a:latin typeface="Times New Roman" panose="02020603050405020304" pitchFamily="18" charset="0"/>
                <a:cs typeface="Times New Roman" panose="02020603050405020304" pitchFamily="18" charset="0"/>
              </a:rPr>
              <a:t> </a:t>
            </a:r>
            <a:r>
              <a:rPr lang="en-US" u="sng" dirty="0" err="1">
                <a:latin typeface="Times New Roman" panose="02020603050405020304" pitchFamily="18" charset="0"/>
                <a:cs typeface="Times New Roman" panose="02020603050405020304" pitchFamily="18" charset="0"/>
              </a:rPr>
              <a:t>στρ</a:t>
            </a:r>
            <a:r>
              <a:rPr lang="en-US" u="sng" dirty="0">
                <a:latin typeface="Times New Roman" panose="02020603050405020304" pitchFamily="18" charset="0"/>
                <a:cs typeface="Times New Roman" panose="02020603050405020304" pitchFamily="18" charset="0"/>
              </a:rPr>
              <a:t>ατιωτῶν </a:t>
            </a:r>
            <a:r>
              <a:rPr lang="en-US" dirty="0"/>
              <a:t>the soldiers’ battle/the battle fought by the soldiers (of the subject)</a:t>
            </a:r>
          </a:p>
          <a:p>
            <a:pPr marL="0" indent="0" algn="just">
              <a:buNone/>
            </a:pPr>
            <a:r>
              <a:rPr lang="en-US" dirty="0">
                <a:latin typeface="Times New Roman" panose="02020603050405020304" pitchFamily="18" charset="0"/>
                <a:cs typeface="Times New Roman" panose="02020603050405020304" pitchFamily="18" charset="0"/>
              </a:rPr>
              <a:t>ἡ </a:t>
            </a:r>
            <a:r>
              <a:rPr lang="en-US" u="sng" dirty="0" err="1">
                <a:latin typeface="Times New Roman" panose="02020603050405020304" pitchFamily="18" charset="0"/>
                <a:cs typeface="Times New Roman" panose="02020603050405020304" pitchFamily="18" charset="0"/>
              </a:rPr>
              <a:t>τοῦ</a:t>
            </a:r>
            <a:r>
              <a:rPr lang="en-US" u="sng" dirty="0">
                <a:latin typeface="Times New Roman" panose="02020603050405020304" pitchFamily="18" charset="0"/>
                <a:cs typeface="Times New Roman" panose="02020603050405020304" pitchFamily="18" charset="0"/>
              </a:rPr>
              <a:t> </a:t>
            </a:r>
            <a:r>
              <a:rPr lang="en-US" u="sng" dirty="0" err="1">
                <a:latin typeface="Times New Roman" panose="02020603050405020304" pitchFamily="18" charset="0"/>
                <a:cs typeface="Times New Roman" panose="02020603050405020304" pitchFamily="18" charset="0"/>
              </a:rPr>
              <a:t>τείχους</a:t>
            </a:r>
            <a:r>
              <a:rPr lang="en-US" u="sng"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π</a:t>
            </a:r>
            <a:r>
              <a:rPr lang="en-US" dirty="0" err="1">
                <a:latin typeface="Times New Roman" panose="02020603050405020304" pitchFamily="18" charset="0"/>
                <a:cs typeface="Times New Roman" panose="02020603050405020304" pitchFamily="18" charset="0"/>
              </a:rPr>
              <a:t>οίησις</a:t>
            </a:r>
            <a:r>
              <a:rPr lang="en-US" dirty="0">
                <a:latin typeface="Times New Roman" panose="02020603050405020304" pitchFamily="18" charset="0"/>
                <a:cs typeface="Times New Roman" panose="02020603050405020304" pitchFamily="18" charset="0"/>
              </a:rPr>
              <a:t> </a:t>
            </a:r>
            <a:r>
              <a:rPr lang="en-US" dirty="0"/>
              <a:t>the building of the wall (of the object)</a:t>
            </a:r>
            <a:endParaRPr lang="el-GR" dirty="0"/>
          </a:p>
        </p:txBody>
      </p:sp>
    </p:spTree>
    <p:extLst>
      <p:ext uri="{BB962C8B-B14F-4D97-AF65-F5344CB8AC3E}">
        <p14:creationId xmlns:p14="http://schemas.microsoft.com/office/powerpoint/2010/main" val="12192173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561FD88-D900-E57E-82FB-488315611C06}"/>
              </a:ext>
            </a:extLst>
          </p:cNvPr>
          <p:cNvSpPr>
            <a:spLocks noGrp="1"/>
          </p:cNvSpPr>
          <p:nvPr>
            <p:ph type="title"/>
          </p:nvPr>
        </p:nvSpPr>
        <p:spPr/>
        <p:txBody>
          <a:bodyPr/>
          <a:lstStyle/>
          <a:p>
            <a:r>
              <a:rPr lang="en-US" dirty="0"/>
              <a:t>Cases</a:t>
            </a:r>
            <a:endParaRPr lang="el-GR" dirty="0"/>
          </a:p>
        </p:txBody>
      </p:sp>
      <p:sp>
        <p:nvSpPr>
          <p:cNvPr id="3" name="Θέση περιεχομένου 2">
            <a:extLst>
              <a:ext uri="{FF2B5EF4-FFF2-40B4-BE49-F238E27FC236}">
                <a16:creationId xmlns:a16="http://schemas.microsoft.com/office/drawing/2014/main" id="{1EEC632B-0C3D-7571-DE84-ADC3A0FB0483}"/>
              </a:ext>
            </a:extLst>
          </p:cNvPr>
          <p:cNvSpPr>
            <a:spLocks noGrp="1"/>
          </p:cNvSpPr>
          <p:nvPr>
            <p:ph idx="1"/>
          </p:nvPr>
        </p:nvSpPr>
        <p:spPr/>
        <p:txBody>
          <a:bodyPr>
            <a:normAutofit fontScale="55000" lnSpcReduction="20000"/>
          </a:bodyPr>
          <a:lstStyle/>
          <a:p>
            <a:r>
              <a:rPr lang="en-US" b="1" dirty="0"/>
              <a:t>GENITIVE: As Modifier in a Noun Phrase: the Attributive Genitive</a:t>
            </a:r>
            <a:endParaRPr lang="en-US" dirty="0"/>
          </a:p>
          <a:p>
            <a:r>
              <a:rPr lang="en-US" dirty="0"/>
              <a:t>– To </a:t>
            </a:r>
            <a:r>
              <a:rPr lang="en-US" b="1" dirty="0"/>
              <a:t>measure time, space, degree, age, the genitive of quantity </a:t>
            </a:r>
            <a:r>
              <a:rPr lang="en-US" dirty="0"/>
              <a:t>or measure can be used (usually with a numeral):</a:t>
            </a:r>
          </a:p>
          <a:p>
            <a:pPr marL="0" indent="0">
              <a:buNone/>
            </a:pPr>
            <a:r>
              <a:rPr lang="el-GR" dirty="0" err="1">
                <a:latin typeface="Times New Roman" panose="02020603050405020304" pitchFamily="18" charset="0"/>
                <a:cs typeface="Times New Roman" panose="02020603050405020304" pitchFamily="18" charset="0"/>
              </a:rPr>
              <a:t>ὀκτὼ</a:t>
            </a:r>
            <a:r>
              <a:rPr lang="el-GR" dirty="0">
                <a:latin typeface="Times New Roman" panose="02020603050405020304" pitchFamily="18" charset="0"/>
                <a:cs typeface="Times New Roman" panose="02020603050405020304" pitchFamily="18" charset="0"/>
              </a:rPr>
              <a:t> </a:t>
            </a:r>
            <a:r>
              <a:rPr lang="el-GR" u="sng" dirty="0">
                <a:latin typeface="Times New Roman" panose="02020603050405020304" pitchFamily="18" charset="0"/>
                <a:cs typeface="Times New Roman" panose="02020603050405020304" pitchFamily="18" charset="0"/>
              </a:rPr>
              <a:t>σταδίων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τεῖχος</a:t>
            </a:r>
            <a:r>
              <a:rPr lang="el-GR" dirty="0">
                <a:latin typeface="Times New Roman" panose="02020603050405020304" pitchFamily="18" charset="0"/>
                <a:cs typeface="Times New Roman" panose="02020603050405020304" pitchFamily="18" charset="0"/>
              </a:rPr>
              <a:t> </a:t>
            </a:r>
            <a:r>
              <a:rPr lang="en-US" dirty="0"/>
              <a:t>a wall eight </a:t>
            </a:r>
            <a:r>
              <a:rPr lang="en-US" dirty="0" err="1"/>
              <a:t>stades</a:t>
            </a:r>
            <a:r>
              <a:rPr lang="en-US" dirty="0"/>
              <a:t> in length</a:t>
            </a:r>
          </a:p>
          <a:p>
            <a:pPr marL="0" indent="0">
              <a:buNone/>
            </a:pPr>
            <a:r>
              <a:rPr lang="el-GR" dirty="0" err="1">
                <a:latin typeface="Times New Roman" panose="02020603050405020304" pitchFamily="18" charset="0"/>
                <a:cs typeface="Times New Roman" panose="02020603050405020304" pitchFamily="18" charset="0"/>
              </a:rPr>
              <a:t>ἀνὴρ</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εἴκοσιν</a:t>
            </a:r>
            <a:r>
              <a:rPr lang="el-GR" dirty="0">
                <a:latin typeface="Times New Roman" panose="02020603050405020304" pitchFamily="18" charset="0"/>
                <a:cs typeface="Times New Roman" panose="02020603050405020304" pitchFamily="18" charset="0"/>
              </a:rPr>
              <a:t> </a:t>
            </a:r>
            <a:r>
              <a:rPr lang="el-GR" u="sng" dirty="0" err="1">
                <a:latin typeface="Times New Roman" panose="02020603050405020304" pitchFamily="18" charset="0"/>
                <a:cs typeface="Times New Roman" panose="02020603050405020304" pitchFamily="18" charset="0"/>
              </a:rPr>
              <a:t>ἐτῶν</a:t>
            </a:r>
            <a:r>
              <a:rPr lang="el-GR" dirty="0">
                <a:latin typeface="Times New Roman" panose="02020603050405020304" pitchFamily="18" charset="0"/>
                <a:cs typeface="Times New Roman" panose="02020603050405020304" pitchFamily="18" charset="0"/>
              </a:rPr>
              <a:t> </a:t>
            </a:r>
            <a:r>
              <a:rPr lang="en-US" dirty="0"/>
              <a:t>a man twenty years of age</a:t>
            </a:r>
          </a:p>
          <a:p>
            <a:r>
              <a:rPr lang="en-US" dirty="0"/>
              <a:t>– Other relations </a:t>
            </a:r>
            <a:r>
              <a:rPr lang="en-US" b="1" dirty="0"/>
              <a:t>between nouns: material/contents, price/value, elaboration</a:t>
            </a:r>
            <a:r>
              <a:rPr lang="en-US" dirty="0"/>
              <a:t>, etc.:</a:t>
            </a:r>
          </a:p>
          <a:p>
            <a:pPr marL="0" indent="0">
              <a:buNone/>
            </a:pPr>
            <a:r>
              <a:rPr lang="el-GR" dirty="0" err="1">
                <a:latin typeface="Times New Roman" panose="02020603050405020304" pitchFamily="18" charset="0"/>
                <a:cs typeface="Times New Roman" panose="02020603050405020304" pitchFamily="18" charset="0"/>
              </a:rPr>
              <a:t>δῶρα</a:t>
            </a:r>
            <a:r>
              <a:rPr lang="el-GR" dirty="0">
                <a:latin typeface="Times New Roman" panose="02020603050405020304" pitchFamily="18" charset="0"/>
                <a:cs typeface="Times New Roman" panose="02020603050405020304" pitchFamily="18" charset="0"/>
              </a:rPr>
              <a:t> . . . </a:t>
            </a:r>
            <a:r>
              <a:rPr lang="el-GR" u="sng" dirty="0" err="1">
                <a:latin typeface="Times New Roman" panose="02020603050405020304" pitchFamily="18" charset="0"/>
                <a:cs typeface="Times New Roman" panose="02020603050405020304" pitchFamily="18" charset="0"/>
              </a:rPr>
              <a:t>χρυσοῦ</a:t>
            </a:r>
            <a:r>
              <a:rPr lang="el-GR" dirty="0">
                <a:latin typeface="Times New Roman" panose="02020603050405020304" pitchFamily="18" charset="0"/>
                <a:cs typeface="Times New Roman" panose="02020603050405020304" pitchFamily="18" charset="0"/>
              </a:rPr>
              <a:t> τε </a:t>
            </a:r>
            <a:r>
              <a:rPr lang="el-GR" dirty="0" err="1">
                <a:latin typeface="Times New Roman" panose="02020603050405020304" pitchFamily="18" charset="0"/>
                <a:cs typeface="Times New Roman" panose="02020603050405020304" pitchFamily="18" charset="0"/>
              </a:rPr>
              <a:t>καὶ</a:t>
            </a:r>
            <a:r>
              <a:rPr lang="el-GR" dirty="0">
                <a:latin typeface="Times New Roman" panose="02020603050405020304" pitchFamily="18" charset="0"/>
                <a:cs typeface="Times New Roman" panose="02020603050405020304" pitchFamily="18" charset="0"/>
              </a:rPr>
              <a:t> </a:t>
            </a:r>
            <a:r>
              <a:rPr lang="el-GR" u="sng" dirty="0" err="1">
                <a:latin typeface="Times New Roman" panose="02020603050405020304" pitchFamily="18" charset="0"/>
                <a:cs typeface="Times New Roman" panose="02020603050405020304" pitchFamily="18" charset="0"/>
              </a:rPr>
              <a:t>ἀργύρου</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προσεφέρετο</a:t>
            </a:r>
            <a:r>
              <a:rPr lang="el-GR" dirty="0"/>
              <a:t>. (</a:t>
            </a:r>
            <a:r>
              <a:rPr lang="en-US" dirty="0"/>
              <a:t>Thuc. 2.97.3) Gifts of gold and silver were added.</a:t>
            </a:r>
          </a:p>
          <a:p>
            <a:pPr marL="0" indent="0">
              <a:buNone/>
            </a:pPr>
            <a:r>
              <a:rPr lang="el-GR" dirty="0">
                <a:latin typeface="Times New Roman" panose="02020603050405020304" pitchFamily="18" charset="0"/>
                <a:cs typeface="Times New Roman" panose="02020603050405020304" pitchFamily="18" charset="0"/>
              </a:rPr>
              <a:t>χιλίων </a:t>
            </a:r>
            <a:r>
              <a:rPr lang="el-GR" u="sng" dirty="0" err="1">
                <a:latin typeface="Times New Roman" panose="02020603050405020304" pitchFamily="18" charset="0"/>
                <a:cs typeface="Times New Roman" panose="02020603050405020304" pitchFamily="18" charset="0"/>
              </a:rPr>
              <a:t>δραχμῶν</a:t>
            </a:r>
            <a:r>
              <a:rPr lang="el-GR" dirty="0">
                <a:latin typeface="Times New Roman" panose="02020603050405020304" pitchFamily="18" charset="0"/>
                <a:cs typeface="Times New Roman" panose="02020603050405020304" pitchFamily="18" charset="0"/>
              </a:rPr>
              <a:t> δίκην φεύγω </a:t>
            </a:r>
            <a:r>
              <a:rPr lang="en-US" dirty="0"/>
              <a:t>I am defendant in a lawsuit involving a thousand drachmas.</a:t>
            </a:r>
          </a:p>
          <a:p>
            <a:pPr marL="0" indent="0">
              <a:buNone/>
            </a:pPr>
            <a:r>
              <a:rPr lang="el-GR" dirty="0" err="1">
                <a:latin typeface="Times New Roman" panose="02020603050405020304" pitchFamily="18" charset="0"/>
                <a:cs typeface="Times New Roman" panose="02020603050405020304" pitchFamily="18" charset="0"/>
              </a:rPr>
              <a:t>τὸ</a:t>
            </a:r>
            <a:r>
              <a:rPr lang="el-GR" dirty="0">
                <a:latin typeface="Times New Roman" panose="02020603050405020304" pitchFamily="18" charset="0"/>
                <a:cs typeface="Times New Roman" panose="02020603050405020304" pitchFamily="18" charset="0"/>
              </a:rPr>
              <a:t> </a:t>
            </a:r>
            <a:r>
              <a:rPr lang="el-GR" u="sng" dirty="0" err="1">
                <a:latin typeface="Times New Roman" panose="02020603050405020304" pitchFamily="18" charset="0"/>
                <a:cs typeface="Times New Roman" panose="02020603050405020304" pitchFamily="18" charset="0"/>
              </a:rPr>
              <a:t>τῶν</a:t>
            </a:r>
            <a:r>
              <a:rPr lang="el-GR" u="sng" dirty="0">
                <a:latin typeface="Times New Roman" panose="02020603050405020304" pitchFamily="18" charset="0"/>
                <a:cs typeface="Times New Roman" panose="02020603050405020304" pitchFamily="18" charset="0"/>
              </a:rPr>
              <a:t> </a:t>
            </a:r>
            <a:r>
              <a:rPr lang="el-GR" u="sng" dirty="0" err="1">
                <a:latin typeface="Times New Roman" panose="02020603050405020304" pitchFamily="18" charset="0"/>
                <a:cs typeface="Times New Roman" panose="02020603050405020304" pitchFamily="18" charset="0"/>
              </a:rPr>
              <a:t>Ἑρμῶν</a:t>
            </a:r>
            <a:r>
              <a:rPr lang="el-GR" u="sng" dirty="0">
                <a:latin typeface="Times New Roman" panose="02020603050405020304" pitchFamily="18" charset="0"/>
                <a:cs typeface="Times New Roman" panose="02020603050405020304" pitchFamily="18" charset="0"/>
              </a:rPr>
              <a:t> </a:t>
            </a:r>
            <a:r>
              <a:rPr lang="en-US" dirty="0"/>
              <a:t>the affair of the Hermae/concerning the Hermae</a:t>
            </a:r>
          </a:p>
          <a:p>
            <a:pPr marL="0" indent="0">
              <a:buNone/>
            </a:pPr>
            <a:r>
              <a:rPr lang="el-GR" dirty="0" err="1">
                <a:latin typeface="Times New Roman" panose="02020603050405020304" pitchFamily="18" charset="0"/>
                <a:cs typeface="Times New Roman" panose="02020603050405020304" pitchFamily="18" charset="0"/>
              </a:rPr>
              <a:t>γραφὴ</a:t>
            </a:r>
            <a:r>
              <a:rPr lang="el-GR" dirty="0">
                <a:latin typeface="Times New Roman" panose="02020603050405020304" pitchFamily="18" charset="0"/>
                <a:cs typeface="Times New Roman" panose="02020603050405020304" pitchFamily="18" charset="0"/>
              </a:rPr>
              <a:t> </a:t>
            </a:r>
            <a:r>
              <a:rPr lang="el-GR" u="sng" dirty="0" err="1">
                <a:latin typeface="Times New Roman" panose="02020603050405020304" pitchFamily="18" charset="0"/>
                <a:cs typeface="Times New Roman" panose="02020603050405020304" pitchFamily="18" charset="0"/>
              </a:rPr>
              <a:t>κλοπῆς</a:t>
            </a:r>
            <a:r>
              <a:rPr lang="el-GR" dirty="0">
                <a:latin typeface="Times New Roman" panose="02020603050405020304" pitchFamily="18" charset="0"/>
                <a:cs typeface="Times New Roman" panose="02020603050405020304" pitchFamily="18" charset="0"/>
              </a:rPr>
              <a:t> </a:t>
            </a:r>
            <a:r>
              <a:rPr lang="en-US" dirty="0"/>
              <a:t>a charge of theft</a:t>
            </a:r>
          </a:p>
          <a:p>
            <a:pPr marL="0" indent="0">
              <a:buNone/>
            </a:pPr>
            <a:r>
              <a:rPr lang="el-GR" dirty="0">
                <a:latin typeface="Times New Roman" panose="02020603050405020304" pitchFamily="18" charset="0"/>
                <a:cs typeface="Times New Roman" panose="02020603050405020304" pitchFamily="18" charset="0"/>
              </a:rPr>
              <a:t>ἡ </a:t>
            </a:r>
            <a:r>
              <a:rPr lang="el-GR" u="sng" dirty="0">
                <a:latin typeface="Times New Roman" panose="02020603050405020304" pitchFamily="18" charset="0"/>
                <a:cs typeface="Times New Roman" panose="02020603050405020304" pitchFamily="18" charset="0"/>
              </a:rPr>
              <a:t>Σόλωνος</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εἰκών</a:t>
            </a:r>
            <a:r>
              <a:rPr lang="el-GR" dirty="0">
                <a:latin typeface="Times New Roman" panose="02020603050405020304" pitchFamily="18" charset="0"/>
                <a:cs typeface="Times New Roman" panose="02020603050405020304" pitchFamily="18" charset="0"/>
              </a:rPr>
              <a:t> </a:t>
            </a:r>
            <a:r>
              <a:rPr lang="en-US" dirty="0"/>
              <a:t>the statue of Solon</a:t>
            </a:r>
          </a:p>
          <a:p>
            <a:pPr marL="0" indent="0">
              <a:buNone/>
            </a:pPr>
            <a:r>
              <a:rPr lang="el-GR" dirty="0" err="1">
                <a:latin typeface="Times New Roman" panose="02020603050405020304" pitchFamily="18" charset="0"/>
                <a:cs typeface="Times New Roman" panose="02020603050405020304" pitchFamily="18" charset="0"/>
              </a:rPr>
              <a:t>τὸ</a:t>
            </a:r>
            <a:r>
              <a:rPr lang="el-GR" dirty="0">
                <a:latin typeface="Times New Roman" panose="02020603050405020304" pitchFamily="18" charset="0"/>
                <a:cs typeface="Times New Roman" panose="02020603050405020304" pitchFamily="18" charset="0"/>
              </a:rPr>
              <a:t> </a:t>
            </a:r>
            <a:r>
              <a:rPr lang="el-GR" u="sng" dirty="0" err="1">
                <a:latin typeface="Times New Roman" panose="02020603050405020304" pitchFamily="18" charset="0"/>
                <a:cs typeface="Times New Roman" panose="02020603050405020304" pitchFamily="18" charset="0"/>
              </a:rPr>
              <a:t>τῆς</a:t>
            </a:r>
            <a:r>
              <a:rPr lang="el-GR" u="sng" dirty="0">
                <a:latin typeface="Times New Roman" panose="02020603050405020304" pitchFamily="18" charset="0"/>
                <a:cs typeface="Times New Roman" panose="02020603050405020304" pitchFamily="18" charset="0"/>
              </a:rPr>
              <a:t> </a:t>
            </a:r>
            <a:r>
              <a:rPr lang="el-GR" u="sng" dirty="0" err="1">
                <a:latin typeface="Times New Roman" panose="02020603050405020304" pitchFamily="18" charset="0"/>
                <a:cs typeface="Times New Roman" panose="02020603050405020304" pitchFamily="18" charset="0"/>
              </a:rPr>
              <a:t>ἀρετῆς</a:t>
            </a:r>
            <a:r>
              <a:rPr lang="el-GR" u="sng"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ὄνομα</a:t>
            </a:r>
            <a:r>
              <a:rPr lang="el-GR" dirty="0">
                <a:latin typeface="Times New Roman" panose="02020603050405020304" pitchFamily="18" charset="0"/>
                <a:cs typeface="Times New Roman" panose="02020603050405020304" pitchFamily="18" charset="0"/>
              </a:rPr>
              <a:t> </a:t>
            </a:r>
            <a:r>
              <a:rPr lang="en-US" dirty="0"/>
              <a:t>the word ‘virtue’</a:t>
            </a:r>
            <a:endParaRPr lang="el-GR" dirty="0"/>
          </a:p>
        </p:txBody>
      </p:sp>
    </p:spTree>
    <p:extLst>
      <p:ext uri="{BB962C8B-B14F-4D97-AF65-F5344CB8AC3E}">
        <p14:creationId xmlns:p14="http://schemas.microsoft.com/office/powerpoint/2010/main" val="16467060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FCEAF16-F127-7980-5B69-CF2262D30C96}"/>
              </a:ext>
            </a:extLst>
          </p:cNvPr>
          <p:cNvSpPr>
            <a:spLocks noGrp="1"/>
          </p:cNvSpPr>
          <p:nvPr>
            <p:ph type="title"/>
          </p:nvPr>
        </p:nvSpPr>
        <p:spPr/>
        <p:txBody>
          <a:bodyPr/>
          <a:lstStyle/>
          <a:p>
            <a:r>
              <a:rPr lang="en-US" dirty="0"/>
              <a:t>Cases</a:t>
            </a:r>
            <a:endParaRPr lang="el-GR" dirty="0"/>
          </a:p>
        </p:txBody>
      </p:sp>
      <p:sp>
        <p:nvSpPr>
          <p:cNvPr id="3" name="Θέση περιεχομένου 2">
            <a:extLst>
              <a:ext uri="{FF2B5EF4-FFF2-40B4-BE49-F238E27FC236}">
                <a16:creationId xmlns:a16="http://schemas.microsoft.com/office/drawing/2014/main" id="{0577CF54-B71A-7339-0D3D-11B431D7CF4E}"/>
              </a:ext>
            </a:extLst>
          </p:cNvPr>
          <p:cNvSpPr>
            <a:spLocks noGrp="1"/>
          </p:cNvSpPr>
          <p:nvPr>
            <p:ph idx="1"/>
          </p:nvPr>
        </p:nvSpPr>
        <p:spPr/>
        <p:txBody>
          <a:bodyPr>
            <a:normAutofit fontScale="92500" lnSpcReduction="10000"/>
          </a:bodyPr>
          <a:lstStyle/>
          <a:p>
            <a:pPr algn="just"/>
            <a:r>
              <a:rPr lang="en-US" b="1" dirty="0"/>
              <a:t>GENITIVE: As Modifier in a Noun Phrase: the Attributive Genitive</a:t>
            </a:r>
            <a:endParaRPr lang="en-US" dirty="0"/>
          </a:p>
          <a:p>
            <a:pPr algn="just"/>
            <a:r>
              <a:rPr lang="en-US" dirty="0"/>
              <a:t>The </a:t>
            </a:r>
            <a:r>
              <a:rPr lang="en-US" i="1" dirty="0"/>
              <a:t>partitive genitive (also ‘of the divided whole’)</a:t>
            </a:r>
            <a:r>
              <a:rPr lang="en-US" dirty="0"/>
              <a:t> denotes a whole to which the head belongs as a part:</a:t>
            </a:r>
          </a:p>
          <a:p>
            <a:pPr marL="0" indent="0" algn="just">
              <a:buNone/>
            </a:pPr>
            <a:r>
              <a:rPr lang="el-GR" dirty="0" err="1">
                <a:latin typeface="Times New Roman" panose="02020603050405020304" pitchFamily="18" charset="0"/>
                <a:cs typeface="Times New Roman" panose="02020603050405020304" pitchFamily="18" charset="0"/>
              </a:rPr>
              <a:t>οἱ</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χρηστοὶ</a:t>
            </a:r>
            <a:r>
              <a:rPr lang="el-GR" dirty="0">
                <a:latin typeface="Times New Roman" panose="02020603050405020304" pitchFamily="18" charset="0"/>
                <a:cs typeface="Times New Roman" panose="02020603050405020304" pitchFamily="18" charset="0"/>
              </a:rPr>
              <a:t> </a:t>
            </a:r>
            <a:r>
              <a:rPr lang="el-GR" u="sng" dirty="0" err="1">
                <a:latin typeface="Times New Roman" panose="02020603050405020304" pitchFamily="18" charset="0"/>
                <a:cs typeface="Times New Roman" panose="02020603050405020304" pitchFamily="18" charset="0"/>
              </a:rPr>
              <a:t>τῶν</a:t>
            </a:r>
            <a:r>
              <a:rPr lang="el-GR" u="sng" dirty="0">
                <a:latin typeface="Times New Roman" panose="02020603050405020304" pitchFamily="18" charset="0"/>
                <a:cs typeface="Times New Roman" panose="02020603050405020304" pitchFamily="18" charset="0"/>
              </a:rPr>
              <a:t> </a:t>
            </a:r>
            <a:r>
              <a:rPr lang="el-GR" u="sng" dirty="0" err="1">
                <a:latin typeface="Times New Roman" panose="02020603050405020304" pitchFamily="18" charset="0"/>
                <a:cs typeface="Times New Roman" panose="02020603050405020304" pitchFamily="18" charset="0"/>
              </a:rPr>
              <a:t>ἀνθρώπων</a:t>
            </a:r>
            <a:r>
              <a:rPr lang="el-GR" u="sng" dirty="0">
                <a:latin typeface="Times New Roman" panose="02020603050405020304" pitchFamily="18" charset="0"/>
                <a:cs typeface="Times New Roman" panose="02020603050405020304" pitchFamily="18" charset="0"/>
              </a:rPr>
              <a:t> </a:t>
            </a:r>
            <a:r>
              <a:rPr lang="en-US" dirty="0"/>
              <a:t>the good people (lit. ‘the good among the people’)</a:t>
            </a:r>
          </a:p>
          <a:p>
            <a:pPr marL="0" indent="0" algn="just">
              <a:buNone/>
            </a:pPr>
            <a:r>
              <a:rPr lang="el-GR" dirty="0" err="1">
                <a:latin typeface="Times New Roman" panose="02020603050405020304" pitchFamily="18" charset="0"/>
                <a:cs typeface="Times New Roman" panose="02020603050405020304" pitchFamily="18" charset="0"/>
              </a:rPr>
              <a:t>πολλοὶ</a:t>
            </a:r>
            <a:r>
              <a:rPr lang="el-GR" dirty="0">
                <a:latin typeface="Times New Roman" panose="02020603050405020304" pitchFamily="18" charset="0"/>
                <a:cs typeface="Times New Roman" panose="02020603050405020304" pitchFamily="18" charset="0"/>
              </a:rPr>
              <a:t> </a:t>
            </a:r>
            <a:r>
              <a:rPr lang="el-GR" u="sng" dirty="0" err="1">
                <a:latin typeface="Times New Roman" panose="02020603050405020304" pitchFamily="18" charset="0"/>
                <a:cs typeface="Times New Roman" panose="02020603050405020304" pitchFamily="18" charset="0"/>
              </a:rPr>
              <a:t>τῶν</a:t>
            </a:r>
            <a:r>
              <a:rPr lang="el-GR" u="sng" dirty="0">
                <a:latin typeface="Times New Roman" panose="02020603050405020304" pitchFamily="18" charset="0"/>
                <a:cs typeface="Times New Roman" panose="02020603050405020304" pitchFamily="18" charset="0"/>
              </a:rPr>
              <a:t> λόγων </a:t>
            </a:r>
            <a:r>
              <a:rPr lang="en-US" dirty="0"/>
              <a:t>many of the words</a:t>
            </a:r>
          </a:p>
          <a:p>
            <a:pPr marL="0" indent="0" algn="just">
              <a:buNone/>
            </a:pPr>
            <a:r>
              <a:rPr lang="el-GR" dirty="0" err="1">
                <a:latin typeface="Times New Roman" panose="02020603050405020304" pitchFamily="18" charset="0"/>
                <a:cs typeface="Times New Roman" panose="02020603050405020304" pitchFamily="18" charset="0"/>
              </a:rPr>
              <a:t>τούτῳ</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τῷ</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ἀνδρὶ</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ἐτύγχανε</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ἐοῦσα</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γυνὴ</a:t>
            </a:r>
            <a:r>
              <a:rPr lang="el-GR" dirty="0">
                <a:latin typeface="Times New Roman" panose="02020603050405020304" pitchFamily="18" charset="0"/>
                <a:cs typeface="Times New Roman" panose="02020603050405020304" pitchFamily="18" charset="0"/>
              </a:rPr>
              <a:t> καλλίστη </a:t>
            </a:r>
            <a:r>
              <a:rPr lang="el-GR" dirty="0" err="1">
                <a:latin typeface="Times New Roman" panose="02020603050405020304" pitchFamily="18" charset="0"/>
                <a:cs typeface="Times New Roman" panose="02020603050405020304" pitchFamily="18" charset="0"/>
              </a:rPr>
              <a:t>μακρῷ</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τῶν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ἐν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Σπάρτῃ</a:t>
            </a:r>
            <a:r>
              <a:rPr lang="en-US" dirty="0">
                <a:latin typeface="Times New Roman" panose="02020603050405020304" pitchFamily="18" charset="0"/>
                <a:cs typeface="Times New Roman" panose="02020603050405020304" pitchFamily="18" charset="0"/>
              </a:rPr>
              <a:t> </a:t>
            </a:r>
            <a:r>
              <a:rPr lang="el-GR" u="sng" dirty="0" err="1">
                <a:latin typeface="Times New Roman" panose="02020603050405020304" pitchFamily="18" charset="0"/>
                <a:cs typeface="Times New Roman" panose="02020603050405020304" pitchFamily="18" charset="0"/>
              </a:rPr>
              <a:t>γυναικῶν</a:t>
            </a:r>
            <a:r>
              <a:rPr lang="el-GR" dirty="0"/>
              <a:t>. (</a:t>
            </a:r>
            <a:r>
              <a:rPr lang="en-US" dirty="0" err="1"/>
              <a:t>Hdt</a:t>
            </a:r>
            <a:r>
              <a:rPr lang="en-US" dirty="0"/>
              <a:t>. 6.61.2) This man happened to have by far the most beautiful wife of all women in Sparta.</a:t>
            </a:r>
            <a:endParaRPr lang="el-GR" dirty="0"/>
          </a:p>
        </p:txBody>
      </p:sp>
    </p:spTree>
    <p:extLst>
      <p:ext uri="{BB962C8B-B14F-4D97-AF65-F5344CB8AC3E}">
        <p14:creationId xmlns:p14="http://schemas.microsoft.com/office/powerpoint/2010/main" val="12410541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D6B013A-2E6D-CB2E-1E77-AFB25DF42EF9}"/>
              </a:ext>
            </a:extLst>
          </p:cNvPr>
          <p:cNvSpPr>
            <a:spLocks noGrp="1"/>
          </p:cNvSpPr>
          <p:nvPr>
            <p:ph type="title"/>
          </p:nvPr>
        </p:nvSpPr>
        <p:spPr/>
        <p:txBody>
          <a:bodyPr/>
          <a:lstStyle/>
          <a:p>
            <a:r>
              <a:rPr lang="en-US" dirty="0"/>
              <a:t>Cases</a:t>
            </a:r>
            <a:endParaRPr lang="el-GR" dirty="0"/>
          </a:p>
        </p:txBody>
      </p:sp>
      <p:sp>
        <p:nvSpPr>
          <p:cNvPr id="3" name="Θέση περιεχομένου 2">
            <a:extLst>
              <a:ext uri="{FF2B5EF4-FFF2-40B4-BE49-F238E27FC236}">
                <a16:creationId xmlns:a16="http://schemas.microsoft.com/office/drawing/2014/main" id="{D35D88E4-AB65-76BA-9E2E-0FBE26D377FE}"/>
              </a:ext>
            </a:extLst>
          </p:cNvPr>
          <p:cNvSpPr>
            <a:spLocks noGrp="1"/>
          </p:cNvSpPr>
          <p:nvPr>
            <p:ph idx="1"/>
          </p:nvPr>
        </p:nvSpPr>
        <p:spPr/>
        <p:txBody>
          <a:bodyPr>
            <a:normAutofit fontScale="77500" lnSpcReduction="20000"/>
          </a:bodyPr>
          <a:lstStyle/>
          <a:p>
            <a:r>
              <a:rPr lang="en-US" b="1" dirty="0"/>
              <a:t>Exercise 3:</a:t>
            </a:r>
            <a:r>
              <a:rPr lang="en-US" dirty="0"/>
              <a:t> Find the use of the genitive case:</a:t>
            </a:r>
          </a:p>
          <a:p>
            <a:pPr algn="just"/>
            <a:r>
              <a:rPr lang="en-US" dirty="0"/>
              <a:t>1) </a:t>
            </a:r>
            <a:r>
              <a:rPr lang="el-GR" dirty="0" err="1">
                <a:latin typeface="Times New Roman" panose="02020603050405020304" pitchFamily="18" charset="0"/>
                <a:cs typeface="Times New Roman" panose="02020603050405020304" pitchFamily="18" charset="0"/>
              </a:rPr>
              <a:t>πρῶτοι</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δὲ</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ἀνθρώπων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τῶν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ἡμεῖς</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ἴδμεν</a:t>
            </a:r>
            <a:r>
              <a:rPr lang="el-GR" dirty="0">
                <a:latin typeface="Times New Roman" panose="02020603050405020304" pitchFamily="18" charset="0"/>
                <a:cs typeface="Times New Roman" panose="02020603050405020304" pitchFamily="18" charset="0"/>
              </a:rPr>
              <a:t> νόμισμα </a:t>
            </a:r>
            <a:r>
              <a:rPr lang="el-GR" u="sng" dirty="0" err="1">
                <a:latin typeface="Times New Roman" panose="02020603050405020304" pitchFamily="18" charset="0"/>
                <a:cs typeface="Times New Roman" panose="02020603050405020304" pitchFamily="18" charset="0"/>
              </a:rPr>
              <a:t>χρυσοῦ</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καὶ</a:t>
            </a:r>
            <a:r>
              <a:rPr lang="en-US" dirty="0">
                <a:latin typeface="Times New Roman" panose="02020603050405020304" pitchFamily="18" charset="0"/>
                <a:cs typeface="Times New Roman" panose="02020603050405020304" pitchFamily="18" charset="0"/>
              </a:rPr>
              <a:t> </a:t>
            </a:r>
            <a:r>
              <a:rPr lang="el-GR" u="sng" dirty="0" err="1">
                <a:latin typeface="Times New Roman" panose="02020603050405020304" pitchFamily="18" charset="0"/>
                <a:cs typeface="Times New Roman" panose="02020603050405020304" pitchFamily="18" charset="0"/>
              </a:rPr>
              <a:t>ἀργύρου</a:t>
            </a:r>
            <a:r>
              <a:rPr lang="el-GR" u="sng"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κοψάμενοι</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ἐχρήσαντο</a:t>
            </a:r>
            <a:r>
              <a:rPr lang="el-GR" dirty="0"/>
              <a:t>, … (</a:t>
            </a:r>
            <a:r>
              <a:rPr lang="en-US" dirty="0" err="1"/>
              <a:t>Hdt</a:t>
            </a:r>
            <a:r>
              <a:rPr lang="en-US" dirty="0"/>
              <a:t>. 1.94.1.) … and they first among men whom we know stamped coinage of gold and of silver and used it …</a:t>
            </a:r>
          </a:p>
          <a:p>
            <a:pPr algn="just"/>
            <a:r>
              <a:rPr lang="en-US" dirty="0"/>
              <a:t>2) </a:t>
            </a:r>
            <a:r>
              <a:rPr lang="el-GR" dirty="0">
                <a:latin typeface="Times New Roman" panose="02020603050405020304" pitchFamily="18" charset="0"/>
                <a:cs typeface="Times New Roman" panose="02020603050405020304" pitchFamily="18" charset="0"/>
              </a:rPr>
              <a:t>καίτοι ὁ </a:t>
            </a:r>
            <a:r>
              <a:rPr lang="el-GR" dirty="0" err="1">
                <a:latin typeface="Times New Roman" panose="02020603050405020304" pitchFamily="18" charset="0"/>
                <a:cs typeface="Times New Roman" panose="02020603050405020304" pitchFamily="18" charset="0"/>
              </a:rPr>
              <a:t>μὲν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ἐμὸς</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πατὴρ</a:t>
            </a:r>
            <a:r>
              <a:rPr lang="el-GR" dirty="0">
                <a:latin typeface="Times New Roman" panose="02020603050405020304" pitchFamily="18" charset="0"/>
                <a:cs typeface="Times New Roman" panose="02020603050405020304" pitchFamily="18" charset="0"/>
              </a:rPr>
              <a:t> </a:t>
            </a:r>
            <a:r>
              <a:rPr lang="el-GR" u="sng" dirty="0">
                <a:latin typeface="Times New Roman" panose="02020603050405020304" pitchFamily="18" charset="0"/>
                <a:cs typeface="Times New Roman" panose="02020603050405020304" pitchFamily="18" charset="0"/>
              </a:rPr>
              <a:t>πέντε </a:t>
            </a:r>
            <a:r>
              <a:rPr lang="el-GR" u="sng" dirty="0" err="1">
                <a:latin typeface="Times New Roman" panose="02020603050405020304" pitchFamily="18" charset="0"/>
                <a:cs typeface="Times New Roman" panose="02020603050405020304" pitchFamily="18" charset="0"/>
              </a:rPr>
              <a:t>καὶ</a:t>
            </a:r>
            <a:r>
              <a:rPr lang="el-GR" u="sng" dirty="0">
                <a:latin typeface="Times New Roman" panose="02020603050405020304" pitchFamily="18" charset="0"/>
                <a:cs typeface="Times New Roman" panose="02020603050405020304" pitchFamily="18" charset="0"/>
              </a:rPr>
              <a:t> </a:t>
            </a:r>
            <a:r>
              <a:rPr lang="el-GR" u="sng" dirty="0" err="1">
                <a:latin typeface="Times New Roman" panose="02020603050405020304" pitchFamily="18" charset="0"/>
                <a:cs typeface="Times New Roman" panose="02020603050405020304" pitchFamily="18" charset="0"/>
              </a:rPr>
              <a:t>τετταράκοντα</a:t>
            </a:r>
            <a:r>
              <a:rPr lang="el-GR" u="sng" dirty="0">
                <a:latin typeface="Times New Roman" panose="02020603050405020304" pitchFamily="18" charset="0"/>
                <a:cs typeface="Times New Roman" panose="02020603050405020304" pitchFamily="18" charset="0"/>
              </a:rPr>
              <a:t> </a:t>
            </a:r>
            <a:r>
              <a:rPr lang="el-GR" u="sng" dirty="0" err="1">
                <a:latin typeface="Times New Roman" panose="02020603050405020304" pitchFamily="18" charset="0"/>
                <a:cs typeface="Times New Roman" panose="02020603050405020304" pitchFamily="18" charset="0"/>
              </a:rPr>
              <a:t>μνῶν</a:t>
            </a:r>
            <a:r>
              <a:rPr lang="el-GR" dirty="0">
                <a:latin typeface="Times New Roman" panose="02020603050405020304" pitchFamily="18" charset="0"/>
                <a:cs typeface="Times New Roman" panose="02020603050405020304" pitchFamily="18" charset="0"/>
              </a:rPr>
              <a:t> μόνων</a:t>
            </a:r>
            <a:r>
              <a:rPr lang="en-US"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ἑκατέρῳ</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ἐμοὶ</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καὶ</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τῷ</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ἀδελφῷ</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τὴν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οὐσίαν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κατέλιπεν</a:t>
            </a:r>
            <a:r>
              <a:rPr lang="el-GR" dirty="0">
                <a:latin typeface="Times New Roman" panose="02020603050405020304" pitchFamily="18" charset="0"/>
                <a:cs typeface="Times New Roman" panose="02020603050405020304" pitchFamily="18" charset="0"/>
              </a:rPr>
              <a:t> </a:t>
            </a:r>
            <a:r>
              <a:rPr lang="el-GR" dirty="0"/>
              <a:t>… (</a:t>
            </a:r>
            <a:r>
              <a:rPr lang="en-US" dirty="0"/>
              <a:t>D. 42.22.) And yet my father bequeathed to each, my brother and me, the estate of forty‑five </a:t>
            </a:r>
            <a:r>
              <a:rPr lang="en-US" dirty="0" err="1"/>
              <a:t>minae</a:t>
            </a:r>
            <a:r>
              <a:rPr lang="en-US" dirty="0"/>
              <a:t> only …</a:t>
            </a:r>
          </a:p>
          <a:p>
            <a:pPr algn="just"/>
            <a:r>
              <a:rPr lang="en-US" dirty="0"/>
              <a:t>3) </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μετὰ</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δὲ</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τὴν</a:t>
            </a:r>
            <a:r>
              <a:rPr lang="el-GR" dirty="0">
                <a:latin typeface="Times New Roman" panose="02020603050405020304" pitchFamily="18" charset="0"/>
                <a:cs typeface="Times New Roman" panose="02020603050405020304" pitchFamily="18" charset="0"/>
              </a:rPr>
              <a:t> </a:t>
            </a:r>
            <a:r>
              <a:rPr lang="el-GR" u="sng" dirty="0" err="1">
                <a:latin typeface="Times New Roman" panose="02020603050405020304" pitchFamily="18" charset="0"/>
                <a:cs typeface="Times New Roman" panose="02020603050405020304" pitchFamily="18" charset="0"/>
              </a:rPr>
              <a:t>τῶν</a:t>
            </a:r>
            <a:r>
              <a:rPr lang="el-GR" u="sng" dirty="0">
                <a:latin typeface="Times New Roman" panose="02020603050405020304" pitchFamily="18" charset="0"/>
                <a:cs typeface="Times New Roman" panose="02020603050405020304" pitchFamily="18" charset="0"/>
              </a:rPr>
              <a:t> τυράννων </a:t>
            </a:r>
            <a:r>
              <a:rPr lang="el-GR" dirty="0" err="1">
                <a:latin typeface="Times New Roman" panose="02020603050405020304" pitchFamily="18" charset="0"/>
                <a:cs typeface="Times New Roman" panose="02020603050405020304" pitchFamily="18" charset="0"/>
              </a:rPr>
              <a:t>κατάλυσιν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ἐκ</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τῆς</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Ἑλλάδος</a:t>
            </a:r>
            <a:r>
              <a:rPr lang="el-GR" dirty="0">
                <a:latin typeface="Times New Roman" panose="02020603050405020304" pitchFamily="18" charset="0"/>
                <a:cs typeface="Times New Roman" panose="02020603050405020304" pitchFamily="18" charset="0"/>
              </a:rPr>
              <a:t> </a:t>
            </a:r>
            <a:r>
              <a:rPr lang="el-GR" dirty="0"/>
              <a:t>(</a:t>
            </a:r>
            <a:r>
              <a:rPr lang="en-US" dirty="0"/>
              <a:t>Th. 1.18.1.) … and after the removal of the tyrants from Greece</a:t>
            </a:r>
          </a:p>
          <a:p>
            <a:pPr algn="just"/>
            <a:r>
              <a:rPr lang="en-US" dirty="0"/>
              <a:t>4) </a:t>
            </a:r>
            <a:r>
              <a:rPr lang="el-GR" dirty="0" err="1">
                <a:latin typeface="Times New Roman" panose="02020603050405020304" pitchFamily="18" charset="0"/>
                <a:cs typeface="Times New Roman" panose="02020603050405020304" pitchFamily="18" charset="0"/>
              </a:rPr>
              <a:t>οὗτοι</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δὲ</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τὸ</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πλῆθος</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μὲν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οὐκ</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ἐλάσσονες</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ἦσαν</a:t>
            </a:r>
            <a:r>
              <a:rPr lang="el-GR" dirty="0">
                <a:latin typeface="Times New Roman" panose="02020603050405020304" pitchFamily="18" charset="0"/>
                <a:cs typeface="Times New Roman" panose="02020603050405020304" pitchFamily="18" charset="0"/>
              </a:rPr>
              <a:t> </a:t>
            </a:r>
            <a:r>
              <a:rPr lang="el-GR" u="sng" dirty="0" err="1">
                <a:latin typeface="Times New Roman" panose="02020603050405020304" pitchFamily="18" charset="0"/>
                <a:cs typeface="Times New Roman" panose="02020603050405020304" pitchFamily="18" charset="0"/>
              </a:rPr>
              <a:t>τῶν</a:t>
            </a:r>
            <a:r>
              <a:rPr lang="el-GR" u="sng" dirty="0">
                <a:latin typeface="Times New Roman" panose="02020603050405020304" pitchFamily="18" charset="0"/>
                <a:cs typeface="Times New Roman" panose="02020603050405020304" pitchFamily="18" charset="0"/>
              </a:rPr>
              <a:t> </a:t>
            </a:r>
            <a:r>
              <a:rPr lang="el-GR" u="sng" dirty="0" err="1">
                <a:latin typeface="Times New Roman" panose="02020603050405020304" pitchFamily="18" charset="0"/>
                <a:cs typeface="Times New Roman" panose="02020603050405020304" pitchFamily="18" charset="0"/>
              </a:rPr>
              <a:t>Περσέων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ῥώμῃ</a:t>
            </a:r>
            <a:r>
              <a:rPr lang="en-US"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δὲ</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ἥσσονες</a:t>
            </a:r>
            <a:r>
              <a:rPr lang="el-GR" dirty="0"/>
              <a:t>. (</a:t>
            </a:r>
            <a:r>
              <a:rPr lang="en-US" dirty="0" err="1"/>
              <a:t>Hdt</a:t>
            </a:r>
            <a:r>
              <a:rPr lang="en-US" dirty="0"/>
              <a:t>. 8.113.3.), These were not less in number than the Persians, but were inferior in strength.</a:t>
            </a:r>
            <a:endParaRPr lang="el-GR" dirty="0"/>
          </a:p>
        </p:txBody>
      </p:sp>
    </p:spTree>
    <p:extLst>
      <p:ext uri="{BB962C8B-B14F-4D97-AF65-F5344CB8AC3E}">
        <p14:creationId xmlns:p14="http://schemas.microsoft.com/office/powerpoint/2010/main" val="25345082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F2766DF-5165-71E1-8A4C-24D23B50A934}"/>
              </a:ext>
            </a:extLst>
          </p:cNvPr>
          <p:cNvSpPr>
            <a:spLocks noGrp="1"/>
          </p:cNvSpPr>
          <p:nvPr>
            <p:ph type="title"/>
          </p:nvPr>
        </p:nvSpPr>
        <p:spPr/>
        <p:txBody>
          <a:bodyPr/>
          <a:lstStyle/>
          <a:p>
            <a:r>
              <a:rPr lang="en-US" dirty="0"/>
              <a:t>Cases</a:t>
            </a:r>
            <a:endParaRPr lang="el-GR" dirty="0"/>
          </a:p>
        </p:txBody>
      </p:sp>
      <p:sp>
        <p:nvSpPr>
          <p:cNvPr id="3" name="Θέση περιεχομένου 2">
            <a:extLst>
              <a:ext uri="{FF2B5EF4-FFF2-40B4-BE49-F238E27FC236}">
                <a16:creationId xmlns:a16="http://schemas.microsoft.com/office/drawing/2014/main" id="{7B18A7F9-35F8-6D1A-EB6C-F1A6391FC75F}"/>
              </a:ext>
            </a:extLst>
          </p:cNvPr>
          <p:cNvSpPr>
            <a:spLocks noGrp="1"/>
          </p:cNvSpPr>
          <p:nvPr>
            <p:ph idx="1"/>
          </p:nvPr>
        </p:nvSpPr>
        <p:spPr/>
        <p:txBody>
          <a:bodyPr/>
          <a:lstStyle/>
          <a:p>
            <a:pPr algn="just"/>
            <a:r>
              <a:rPr lang="en-US" dirty="0"/>
              <a:t>1) The material of the ‘coinage’ is ‘gold’ and ‘silver’. (Ionic </a:t>
            </a:r>
            <a:r>
              <a:rPr lang="en-US" dirty="0" err="1"/>
              <a:t>τῶν</a:t>
            </a:r>
            <a:r>
              <a:rPr lang="en-US" dirty="0"/>
              <a:t> = Attic </a:t>
            </a:r>
            <a:r>
              <a:rPr lang="en-US" dirty="0" err="1"/>
              <a:t>ὧν</a:t>
            </a:r>
            <a:r>
              <a:rPr lang="en-US" dirty="0"/>
              <a:t>, attracted to Case of antecedent. Ionic </a:t>
            </a:r>
            <a:r>
              <a:rPr lang="en-US" dirty="0" err="1"/>
              <a:t>ἴδμεν</a:t>
            </a:r>
            <a:r>
              <a:rPr lang="en-US" dirty="0"/>
              <a:t> = Attic </a:t>
            </a:r>
            <a:r>
              <a:rPr lang="en-US" dirty="0" err="1"/>
              <a:t>ἴσμεν</a:t>
            </a:r>
            <a:r>
              <a:rPr lang="en-US" dirty="0"/>
              <a:t>.)</a:t>
            </a:r>
          </a:p>
          <a:p>
            <a:pPr algn="just"/>
            <a:r>
              <a:rPr lang="en-US" dirty="0"/>
              <a:t>2) of price and value, The ‘estate’ was worth ‘forty-five </a:t>
            </a:r>
            <a:r>
              <a:rPr lang="en-US" dirty="0" err="1"/>
              <a:t>minae</a:t>
            </a:r>
            <a:r>
              <a:rPr lang="en-US" dirty="0"/>
              <a:t>’.</a:t>
            </a:r>
          </a:p>
          <a:p>
            <a:pPr algn="just"/>
            <a:r>
              <a:rPr lang="en-US" dirty="0"/>
              <a:t>3) The Spartans ‘removed’ ‘the tyrants’ (Object) from Greece, objective genitive</a:t>
            </a:r>
            <a:endParaRPr lang="el-GR" dirty="0"/>
          </a:p>
        </p:txBody>
      </p:sp>
    </p:spTree>
    <p:extLst>
      <p:ext uri="{BB962C8B-B14F-4D97-AF65-F5344CB8AC3E}">
        <p14:creationId xmlns:p14="http://schemas.microsoft.com/office/powerpoint/2010/main" val="36647390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12D9A83-CF30-6EA0-F75A-A7F3D2ADD701}"/>
              </a:ext>
            </a:extLst>
          </p:cNvPr>
          <p:cNvSpPr>
            <a:spLocks noGrp="1"/>
          </p:cNvSpPr>
          <p:nvPr>
            <p:ph type="title"/>
          </p:nvPr>
        </p:nvSpPr>
        <p:spPr/>
        <p:txBody>
          <a:bodyPr/>
          <a:lstStyle/>
          <a:p>
            <a:r>
              <a:rPr lang="en-US" dirty="0"/>
              <a:t>Cases</a:t>
            </a:r>
            <a:endParaRPr lang="el-GR" dirty="0"/>
          </a:p>
        </p:txBody>
      </p:sp>
      <p:sp>
        <p:nvSpPr>
          <p:cNvPr id="3" name="Θέση περιεχομένου 2">
            <a:extLst>
              <a:ext uri="{FF2B5EF4-FFF2-40B4-BE49-F238E27FC236}">
                <a16:creationId xmlns:a16="http://schemas.microsoft.com/office/drawing/2014/main" id="{251917A8-F491-404F-6D58-E89476D41BF3}"/>
              </a:ext>
            </a:extLst>
          </p:cNvPr>
          <p:cNvSpPr>
            <a:spLocks noGrp="1"/>
          </p:cNvSpPr>
          <p:nvPr>
            <p:ph idx="1"/>
          </p:nvPr>
        </p:nvSpPr>
        <p:spPr/>
        <p:txBody>
          <a:bodyPr>
            <a:normAutofit fontScale="92500" lnSpcReduction="20000"/>
          </a:bodyPr>
          <a:lstStyle/>
          <a:p>
            <a:pPr algn="just"/>
            <a:r>
              <a:rPr lang="en-US" b="1" dirty="0"/>
              <a:t>GENITIVE: As an Optional Constituent (Adverbial Modifier)</a:t>
            </a:r>
          </a:p>
          <a:p>
            <a:pPr algn="just"/>
            <a:r>
              <a:rPr lang="en-US" dirty="0"/>
              <a:t>In sentences </a:t>
            </a:r>
            <a:r>
              <a:rPr lang="en-US" b="1" dirty="0"/>
              <a:t>which have a verb or other expression of emotion </a:t>
            </a:r>
            <a:r>
              <a:rPr lang="en-US" dirty="0"/>
              <a:t>(e.g. admiration, sorrow, anger, envy, etc.), the </a:t>
            </a:r>
            <a:r>
              <a:rPr lang="en-US" b="1" dirty="0"/>
              <a:t>genitive of cause or source of emotion </a:t>
            </a:r>
            <a:r>
              <a:rPr lang="en-US" dirty="0"/>
              <a:t>may express the reason for that emotion:</a:t>
            </a:r>
          </a:p>
          <a:p>
            <a:pPr marL="0" indent="0" algn="just">
              <a:buNone/>
            </a:pPr>
            <a:r>
              <a:rPr lang="el-GR" dirty="0" err="1">
                <a:latin typeface="Times New Roman" panose="02020603050405020304" pitchFamily="18" charset="0"/>
                <a:cs typeface="Times New Roman" panose="02020603050405020304" pitchFamily="18" charset="0"/>
              </a:rPr>
              <a:t>στένω</a:t>
            </a:r>
            <a:r>
              <a:rPr lang="el-GR" dirty="0">
                <a:latin typeface="Times New Roman" panose="02020603050405020304" pitchFamily="18" charset="0"/>
                <a:cs typeface="Times New Roman" panose="02020603050405020304" pitchFamily="18" charset="0"/>
              </a:rPr>
              <a:t> σε . . . </a:t>
            </a:r>
            <a:r>
              <a:rPr lang="el-GR" u="sng" dirty="0" err="1">
                <a:latin typeface="Times New Roman" panose="02020603050405020304" pitchFamily="18" charset="0"/>
                <a:cs typeface="Times New Roman" panose="02020603050405020304" pitchFamily="18" charset="0"/>
              </a:rPr>
              <a:t>τῆς</a:t>
            </a:r>
            <a:r>
              <a:rPr lang="el-GR" u="sng" dirty="0">
                <a:latin typeface="Times New Roman" panose="02020603050405020304" pitchFamily="18" charset="0"/>
                <a:cs typeface="Times New Roman" panose="02020603050405020304" pitchFamily="18" charset="0"/>
              </a:rPr>
              <a:t> </a:t>
            </a:r>
            <a:r>
              <a:rPr lang="el-GR" u="sng" dirty="0" err="1">
                <a:latin typeface="Times New Roman" panose="02020603050405020304" pitchFamily="18" charset="0"/>
                <a:cs typeface="Times New Roman" panose="02020603050405020304" pitchFamily="18" charset="0"/>
              </a:rPr>
              <a:t>ἁμαρτίας</a:t>
            </a:r>
            <a:r>
              <a:rPr lang="el-GR" dirty="0"/>
              <a:t>. (</a:t>
            </a:r>
            <a:r>
              <a:rPr lang="en-US" dirty="0"/>
              <a:t>Eur. </a:t>
            </a:r>
            <a:r>
              <a:rPr lang="en-US" i="1" dirty="0"/>
              <a:t>Hipp. </a:t>
            </a:r>
            <a:r>
              <a:rPr lang="en-US" dirty="0"/>
              <a:t>1409) I bewail you for your error.</a:t>
            </a:r>
          </a:p>
          <a:p>
            <a:pPr algn="just"/>
            <a:r>
              <a:rPr lang="en-US" dirty="0"/>
              <a:t>In sentences which have </a:t>
            </a:r>
            <a:r>
              <a:rPr lang="en-US" b="1" dirty="0"/>
              <a:t>a verb meaning ‘sell’ or ‘buy’, the price </a:t>
            </a:r>
            <a:r>
              <a:rPr lang="en-US" dirty="0"/>
              <a:t>of something bought or sold may be expressed in the genitive – </a:t>
            </a:r>
            <a:r>
              <a:rPr lang="en-US" b="1" dirty="0"/>
              <a:t>genitive of price/value</a:t>
            </a:r>
            <a:r>
              <a:rPr lang="en-US" dirty="0"/>
              <a:t>:</a:t>
            </a:r>
          </a:p>
          <a:p>
            <a:pPr marL="0" indent="0" algn="just">
              <a:buNone/>
            </a:pPr>
            <a:r>
              <a:rPr lang="el-GR" dirty="0" err="1">
                <a:latin typeface="Times New Roman" panose="02020603050405020304" pitchFamily="18" charset="0"/>
                <a:cs typeface="Times New Roman" panose="02020603050405020304" pitchFamily="18" charset="0"/>
              </a:rPr>
              <a:t>τῇ</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σάλπιγγι</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τῇδε</a:t>
            </a:r>
            <a:r>
              <a:rPr lang="el-GR" dirty="0">
                <a:latin typeface="Times New Roman" panose="02020603050405020304" pitchFamily="18" charset="0"/>
                <a:cs typeface="Times New Roman" panose="02020603050405020304" pitchFamily="18" charset="0"/>
              </a:rPr>
              <a:t> . . . | </a:t>
            </a:r>
            <a:r>
              <a:rPr lang="el-GR" dirty="0" err="1">
                <a:latin typeface="Times New Roman" panose="02020603050405020304" pitchFamily="18" charset="0"/>
                <a:cs typeface="Times New Roman" panose="02020603050405020304" pitchFamily="18" charset="0"/>
              </a:rPr>
              <a:t>ἣν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ἐπριάμην</a:t>
            </a:r>
            <a:r>
              <a:rPr lang="el-GR" dirty="0">
                <a:latin typeface="Times New Roman" panose="02020603050405020304" pitchFamily="18" charset="0"/>
                <a:cs typeface="Times New Roman" panose="02020603050405020304" pitchFamily="18" charset="0"/>
              </a:rPr>
              <a:t> </a:t>
            </a:r>
            <a:r>
              <a:rPr lang="el-GR" u="sng" dirty="0" err="1">
                <a:latin typeface="Times New Roman" panose="02020603050405020304" pitchFamily="18" charset="0"/>
                <a:cs typeface="Times New Roman" panose="02020603050405020304" pitchFamily="18" charset="0"/>
              </a:rPr>
              <a:t>δραχμῶν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ποθ</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ἑξήκοντ</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ἐγώ</a:t>
            </a:r>
            <a:r>
              <a:rPr lang="el-GR" dirty="0">
                <a:latin typeface="Times New Roman" panose="02020603050405020304" pitchFamily="18" charset="0"/>
                <a:cs typeface="Times New Roman" panose="02020603050405020304" pitchFamily="18" charset="0"/>
              </a:rPr>
              <a:t> </a:t>
            </a:r>
            <a:r>
              <a:rPr lang="el-GR" dirty="0"/>
              <a:t>(</a:t>
            </a:r>
            <a:r>
              <a:rPr lang="en-US" dirty="0"/>
              <a:t>Ar. </a:t>
            </a:r>
            <a:r>
              <a:rPr lang="en-US" i="1" dirty="0"/>
              <a:t>Pax.</a:t>
            </a:r>
            <a:r>
              <a:rPr lang="en-US" dirty="0"/>
              <a:t> 1240–1)</a:t>
            </a:r>
          </a:p>
          <a:p>
            <a:pPr marL="0" indent="0" algn="just">
              <a:buNone/>
            </a:pPr>
            <a:r>
              <a:rPr lang="en-US" dirty="0"/>
              <a:t>this bugle, which I once bought for 60 drachmas</a:t>
            </a:r>
            <a:endParaRPr lang="el-GR" dirty="0"/>
          </a:p>
        </p:txBody>
      </p:sp>
    </p:spTree>
    <p:extLst>
      <p:ext uri="{BB962C8B-B14F-4D97-AF65-F5344CB8AC3E}">
        <p14:creationId xmlns:p14="http://schemas.microsoft.com/office/powerpoint/2010/main" val="2297879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1FA07C3-1B5A-31FC-98C4-E68B20C45342}"/>
              </a:ext>
            </a:extLst>
          </p:cNvPr>
          <p:cNvSpPr>
            <a:spLocks noGrp="1"/>
          </p:cNvSpPr>
          <p:nvPr>
            <p:ph type="title"/>
          </p:nvPr>
        </p:nvSpPr>
        <p:spPr/>
        <p:txBody>
          <a:bodyPr/>
          <a:lstStyle/>
          <a:p>
            <a:r>
              <a:rPr lang="en-US" dirty="0"/>
              <a:t>Cases</a:t>
            </a:r>
            <a:endParaRPr lang="el-GR" dirty="0"/>
          </a:p>
        </p:txBody>
      </p:sp>
      <p:sp>
        <p:nvSpPr>
          <p:cNvPr id="3" name="Θέση περιεχομένου 2">
            <a:extLst>
              <a:ext uri="{FF2B5EF4-FFF2-40B4-BE49-F238E27FC236}">
                <a16:creationId xmlns:a16="http://schemas.microsoft.com/office/drawing/2014/main" id="{4778298D-BD98-0806-63A9-793CC28854D9}"/>
              </a:ext>
            </a:extLst>
          </p:cNvPr>
          <p:cNvSpPr>
            <a:spLocks noGrp="1"/>
          </p:cNvSpPr>
          <p:nvPr>
            <p:ph idx="1"/>
          </p:nvPr>
        </p:nvSpPr>
        <p:spPr/>
        <p:txBody>
          <a:bodyPr>
            <a:normAutofit fontScale="92500" lnSpcReduction="10000"/>
          </a:bodyPr>
          <a:lstStyle/>
          <a:p>
            <a:pPr algn="just"/>
            <a:r>
              <a:rPr lang="en-US" b="1" dirty="0"/>
              <a:t>GENITIVE: As an Optional Constituent (Adverbial Modifier)</a:t>
            </a:r>
          </a:p>
          <a:p>
            <a:pPr algn="just"/>
            <a:r>
              <a:rPr lang="en-US" dirty="0"/>
              <a:t>The </a:t>
            </a:r>
            <a:r>
              <a:rPr lang="en-US" b="1" dirty="0"/>
              <a:t>genitive of time </a:t>
            </a:r>
            <a:r>
              <a:rPr lang="en-US" dirty="0"/>
              <a:t>expresses the time within which something takes place; with some specific nouns, notably </a:t>
            </a:r>
            <a:r>
              <a:rPr lang="en-US" b="1" dirty="0" err="1">
                <a:latin typeface="Times New Roman" panose="02020603050405020304" pitchFamily="18" charset="0"/>
                <a:cs typeface="Times New Roman" panose="02020603050405020304" pitchFamily="18" charset="0"/>
              </a:rPr>
              <a:t>νύξ</a:t>
            </a:r>
            <a:r>
              <a:rPr lang="en-US" b="1" dirty="0">
                <a:latin typeface="Times New Roman" panose="02020603050405020304" pitchFamily="18" charset="0"/>
                <a:cs typeface="Times New Roman" panose="02020603050405020304" pitchFamily="18" charset="0"/>
              </a:rPr>
              <a:t> </a:t>
            </a:r>
            <a:r>
              <a:rPr lang="en-US" dirty="0"/>
              <a:t>night, </a:t>
            </a:r>
            <a:r>
              <a:rPr lang="en-US" b="1" dirty="0" err="1">
                <a:latin typeface="Times New Roman" panose="02020603050405020304" pitchFamily="18" charset="0"/>
                <a:cs typeface="Times New Roman" panose="02020603050405020304" pitchFamily="18" charset="0"/>
              </a:rPr>
              <a:t>θέρος</a:t>
            </a:r>
            <a:r>
              <a:rPr lang="en-US" b="1" dirty="0">
                <a:latin typeface="Times New Roman" panose="02020603050405020304" pitchFamily="18" charset="0"/>
                <a:cs typeface="Times New Roman" panose="02020603050405020304" pitchFamily="18" charset="0"/>
              </a:rPr>
              <a:t> </a:t>
            </a:r>
            <a:r>
              <a:rPr lang="en-US" dirty="0"/>
              <a:t>summer and </a:t>
            </a:r>
            <a:r>
              <a:rPr lang="en-US" b="1" dirty="0" err="1">
                <a:latin typeface="Times New Roman" panose="02020603050405020304" pitchFamily="18" charset="0"/>
                <a:cs typeface="Times New Roman" panose="02020603050405020304" pitchFamily="18" charset="0"/>
              </a:rPr>
              <a:t>χειμών</a:t>
            </a:r>
            <a:r>
              <a:rPr lang="en-US" dirty="0"/>
              <a:t> winter, it can also express the time when:</a:t>
            </a:r>
          </a:p>
          <a:p>
            <a:pPr marL="0" indent="0" algn="just">
              <a:buNone/>
            </a:pPr>
            <a:r>
              <a:rPr lang="el-GR" dirty="0" err="1">
                <a:latin typeface="Times New Roman" panose="02020603050405020304" pitchFamily="18" charset="0"/>
                <a:cs typeface="Times New Roman" panose="02020603050405020304" pitchFamily="18" charset="0"/>
              </a:rPr>
              <a:t>βασιλεὺς</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οὐ</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μαχεῖται</a:t>
            </a:r>
            <a:r>
              <a:rPr lang="el-GR" dirty="0">
                <a:latin typeface="Times New Roman" panose="02020603050405020304" pitchFamily="18" charset="0"/>
                <a:cs typeface="Times New Roman" panose="02020603050405020304" pitchFamily="18" charset="0"/>
              </a:rPr>
              <a:t> δέκα </a:t>
            </a:r>
            <a:r>
              <a:rPr lang="el-GR" u="sng" dirty="0" err="1">
                <a:latin typeface="Times New Roman" panose="02020603050405020304" pitchFamily="18" charset="0"/>
                <a:cs typeface="Times New Roman" panose="02020603050405020304" pitchFamily="18" charset="0"/>
              </a:rPr>
              <a:t>ἡμερῶν</a:t>
            </a:r>
            <a:r>
              <a:rPr lang="el-GR" dirty="0"/>
              <a:t>. (</a:t>
            </a:r>
            <a:r>
              <a:rPr lang="en-US" dirty="0"/>
              <a:t>Xen. </a:t>
            </a:r>
            <a:r>
              <a:rPr lang="en-US" i="1" dirty="0"/>
              <a:t>An. </a:t>
            </a:r>
            <a:r>
              <a:rPr lang="en-US" dirty="0"/>
              <a:t>1.7.18)</a:t>
            </a:r>
          </a:p>
          <a:p>
            <a:pPr marL="0" indent="0" algn="just">
              <a:buNone/>
            </a:pPr>
            <a:r>
              <a:rPr lang="en-US" dirty="0"/>
              <a:t>The king will not fight within the next ten days.</a:t>
            </a:r>
          </a:p>
          <a:p>
            <a:pPr marL="0" indent="0" algn="just">
              <a:buNone/>
            </a:pPr>
            <a:r>
              <a:rPr lang="el-GR" dirty="0" err="1">
                <a:latin typeface="Times New Roman" panose="02020603050405020304" pitchFamily="18" charset="0"/>
                <a:cs typeface="Times New Roman" panose="02020603050405020304" pitchFamily="18" charset="0"/>
              </a:rPr>
              <a:t>ἀποδράντες</a:t>
            </a:r>
            <a:r>
              <a:rPr lang="el-GR" dirty="0">
                <a:latin typeface="Times New Roman" panose="02020603050405020304" pitchFamily="18" charset="0"/>
                <a:cs typeface="Times New Roman" panose="02020603050405020304" pitchFamily="18" charset="0"/>
              </a:rPr>
              <a:t> </a:t>
            </a:r>
            <a:r>
              <a:rPr lang="el-GR" u="sng" dirty="0" err="1">
                <a:latin typeface="Times New Roman" panose="02020603050405020304" pitchFamily="18" charset="0"/>
                <a:cs typeface="Times New Roman" panose="02020603050405020304" pitchFamily="18" charset="0"/>
              </a:rPr>
              <a:t>νυκτὸς</a:t>
            </a:r>
            <a:r>
              <a:rPr lang="el-GR" u="sng"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ᾤχοντο</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εἰς</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Δεκέλειαν</a:t>
            </a:r>
            <a:r>
              <a:rPr lang="el-GR" dirty="0"/>
              <a:t>. (</a:t>
            </a:r>
            <a:r>
              <a:rPr lang="en-US" dirty="0"/>
              <a:t>Xen. </a:t>
            </a:r>
            <a:r>
              <a:rPr lang="en-US" i="1" dirty="0"/>
              <a:t>Hell. </a:t>
            </a:r>
            <a:r>
              <a:rPr lang="en-US" dirty="0"/>
              <a:t>1.2.14)</a:t>
            </a:r>
          </a:p>
          <a:p>
            <a:pPr marL="0" indent="0" algn="just">
              <a:buNone/>
            </a:pPr>
            <a:r>
              <a:rPr lang="en-US" dirty="0"/>
              <a:t>Running off in the night, they headed for </a:t>
            </a:r>
            <a:r>
              <a:rPr lang="en-US" dirty="0" err="1"/>
              <a:t>Decelea</a:t>
            </a:r>
            <a:r>
              <a:rPr lang="en-US" dirty="0"/>
              <a:t>.</a:t>
            </a:r>
            <a:endParaRPr lang="el-GR" dirty="0"/>
          </a:p>
        </p:txBody>
      </p:sp>
    </p:spTree>
    <p:extLst>
      <p:ext uri="{BB962C8B-B14F-4D97-AF65-F5344CB8AC3E}">
        <p14:creationId xmlns:p14="http://schemas.microsoft.com/office/powerpoint/2010/main" val="51613001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ABC4A99-CC70-E329-6B8C-16179DB4810D}"/>
              </a:ext>
            </a:extLst>
          </p:cNvPr>
          <p:cNvSpPr>
            <a:spLocks noGrp="1"/>
          </p:cNvSpPr>
          <p:nvPr>
            <p:ph type="title"/>
          </p:nvPr>
        </p:nvSpPr>
        <p:spPr/>
        <p:txBody>
          <a:bodyPr/>
          <a:lstStyle/>
          <a:p>
            <a:r>
              <a:rPr lang="en-US" dirty="0"/>
              <a:t>Cases</a:t>
            </a:r>
            <a:endParaRPr lang="el-GR" dirty="0"/>
          </a:p>
        </p:txBody>
      </p:sp>
      <p:sp>
        <p:nvSpPr>
          <p:cNvPr id="3" name="Θέση περιεχομένου 2">
            <a:extLst>
              <a:ext uri="{FF2B5EF4-FFF2-40B4-BE49-F238E27FC236}">
                <a16:creationId xmlns:a16="http://schemas.microsoft.com/office/drawing/2014/main" id="{B54CA1D7-9972-A0B9-1503-BF344D8DE438}"/>
              </a:ext>
            </a:extLst>
          </p:cNvPr>
          <p:cNvSpPr>
            <a:spLocks noGrp="1"/>
          </p:cNvSpPr>
          <p:nvPr>
            <p:ph idx="1"/>
          </p:nvPr>
        </p:nvSpPr>
        <p:spPr/>
        <p:txBody>
          <a:bodyPr/>
          <a:lstStyle/>
          <a:p>
            <a:pPr algn="just"/>
            <a:r>
              <a:rPr lang="en-US" b="1" dirty="0"/>
              <a:t>GENITIVE: As an Optional Constituent (Adverbial Modifier)</a:t>
            </a:r>
          </a:p>
          <a:p>
            <a:pPr algn="just"/>
            <a:r>
              <a:rPr lang="en-US" dirty="0"/>
              <a:t>The </a:t>
            </a:r>
            <a:r>
              <a:rPr lang="en-US" b="1" dirty="0"/>
              <a:t>genitive of space </a:t>
            </a:r>
            <a:r>
              <a:rPr lang="en-US" dirty="0"/>
              <a:t>is sometimes used to express the space within which an action takes place. This occurs primarily in poetry:</a:t>
            </a:r>
          </a:p>
          <a:p>
            <a:pPr marL="0" indent="0" algn="just">
              <a:buNone/>
            </a:pPr>
            <a:r>
              <a:rPr lang="en-US" dirty="0">
                <a:latin typeface="Times New Roman" panose="02020603050405020304" pitchFamily="18" charset="0"/>
                <a:cs typeface="Times New Roman" panose="02020603050405020304" pitchFamily="18" charset="0"/>
              </a:rPr>
              <a:t>λα</a:t>
            </a:r>
            <a:r>
              <a:rPr lang="en-US" dirty="0" err="1">
                <a:latin typeface="Times New Roman" panose="02020603050405020304" pitchFamily="18" charset="0"/>
                <a:cs typeface="Times New Roman" panose="02020603050405020304" pitchFamily="18" charset="0"/>
              </a:rPr>
              <a:t>ιᾶς</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δὲ</a:t>
            </a:r>
            <a:r>
              <a:rPr lang="en-US" dirty="0">
                <a:latin typeface="Times New Roman" panose="02020603050405020304" pitchFamily="18" charset="0"/>
                <a:cs typeface="Times New Roman" panose="02020603050405020304" pitchFamily="18" charset="0"/>
              </a:rPr>
              <a:t> </a:t>
            </a:r>
            <a:r>
              <a:rPr lang="en-US" u="sng" dirty="0" err="1">
                <a:latin typeface="Times New Roman" panose="02020603050405020304" pitchFamily="18" charset="0"/>
                <a:cs typeface="Times New Roman" panose="02020603050405020304" pitchFamily="18" charset="0"/>
              </a:rPr>
              <a:t>χειρὸς</a:t>
            </a:r>
            <a:r>
              <a:rPr lang="en-US" dirty="0">
                <a:latin typeface="Times New Roman" panose="02020603050405020304" pitchFamily="18" charset="0"/>
                <a:cs typeface="Times New Roman" panose="02020603050405020304" pitchFamily="18" charset="0"/>
              </a:rPr>
              <a:t> . . . | </a:t>
            </a:r>
            <a:r>
              <a:rPr lang="en-US" dirty="0" err="1">
                <a:latin typeface="Times New Roman" panose="02020603050405020304" pitchFamily="18" charset="0"/>
                <a:cs typeface="Times New Roman" panose="02020603050405020304" pitchFamily="18" charset="0"/>
              </a:rPr>
              <a:t>οἰκοῦσι</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Χάλυ</a:t>
            </a:r>
            <a:r>
              <a:rPr lang="en-US" dirty="0">
                <a:latin typeface="Times New Roman" panose="02020603050405020304" pitchFamily="18" charset="0"/>
                <a:cs typeface="Times New Roman" panose="02020603050405020304" pitchFamily="18" charset="0"/>
              </a:rPr>
              <a:t>βες</a:t>
            </a:r>
            <a:r>
              <a:rPr lang="en-US" dirty="0"/>
              <a:t>. (</a:t>
            </a:r>
            <a:r>
              <a:rPr lang="en-US" dirty="0" err="1"/>
              <a:t>Aesch</a:t>
            </a:r>
            <a:r>
              <a:rPr lang="en-US" dirty="0"/>
              <a:t>. </a:t>
            </a:r>
            <a:r>
              <a:rPr lang="en-US" i="1" dirty="0"/>
              <a:t>PV</a:t>
            </a:r>
            <a:r>
              <a:rPr lang="en-US" dirty="0"/>
              <a:t> 714–15)</a:t>
            </a:r>
          </a:p>
          <a:p>
            <a:pPr marL="0" indent="0" algn="just">
              <a:buNone/>
            </a:pPr>
            <a:r>
              <a:rPr lang="en-US" dirty="0"/>
              <a:t>And on the left hand dwell the </a:t>
            </a:r>
            <a:r>
              <a:rPr lang="en-US" dirty="0" err="1"/>
              <a:t>Chalubes</a:t>
            </a:r>
            <a:r>
              <a:rPr lang="en-US" dirty="0"/>
              <a:t>.</a:t>
            </a:r>
            <a:endParaRPr lang="el-GR" dirty="0"/>
          </a:p>
        </p:txBody>
      </p:sp>
    </p:spTree>
    <p:extLst>
      <p:ext uri="{BB962C8B-B14F-4D97-AF65-F5344CB8AC3E}">
        <p14:creationId xmlns:p14="http://schemas.microsoft.com/office/powerpoint/2010/main" val="42453300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BACF484-04FA-FDCC-E611-789680B69676}"/>
              </a:ext>
            </a:extLst>
          </p:cNvPr>
          <p:cNvSpPr>
            <a:spLocks noGrp="1"/>
          </p:cNvSpPr>
          <p:nvPr>
            <p:ph type="title"/>
          </p:nvPr>
        </p:nvSpPr>
        <p:spPr/>
        <p:txBody>
          <a:bodyPr/>
          <a:lstStyle/>
          <a:p>
            <a:r>
              <a:rPr lang="en-US" dirty="0"/>
              <a:t>Cases</a:t>
            </a:r>
            <a:endParaRPr lang="el-GR" dirty="0"/>
          </a:p>
        </p:txBody>
      </p:sp>
      <p:sp>
        <p:nvSpPr>
          <p:cNvPr id="3" name="Θέση περιεχομένου 2">
            <a:extLst>
              <a:ext uri="{FF2B5EF4-FFF2-40B4-BE49-F238E27FC236}">
                <a16:creationId xmlns:a16="http://schemas.microsoft.com/office/drawing/2014/main" id="{C280DDEC-2678-92EA-2052-E1D14A8235B0}"/>
              </a:ext>
            </a:extLst>
          </p:cNvPr>
          <p:cNvSpPr>
            <a:spLocks noGrp="1"/>
          </p:cNvSpPr>
          <p:nvPr>
            <p:ph sz="half" idx="1"/>
          </p:nvPr>
        </p:nvSpPr>
        <p:spPr/>
        <p:txBody>
          <a:bodyPr>
            <a:normAutofit fontScale="62500" lnSpcReduction="20000"/>
          </a:bodyPr>
          <a:lstStyle/>
          <a:p>
            <a:r>
              <a:rPr lang="en-US" sz="3200" b="1" dirty="0"/>
              <a:t>NOMINATIVE: Subject of a verb</a:t>
            </a:r>
          </a:p>
          <a:p>
            <a:r>
              <a:rPr lang="en-US" sz="3200" dirty="0"/>
              <a:t>The nominative is the case used for the subject of a finite verb (and any modifiers that agree with it.</a:t>
            </a:r>
          </a:p>
        </p:txBody>
      </p:sp>
      <p:sp>
        <p:nvSpPr>
          <p:cNvPr id="4" name="Θέση περιεχομένου 3">
            <a:extLst>
              <a:ext uri="{FF2B5EF4-FFF2-40B4-BE49-F238E27FC236}">
                <a16:creationId xmlns:a16="http://schemas.microsoft.com/office/drawing/2014/main" id="{0F9E1B79-E5BA-C6AF-EE3F-E1B3F2B26AFD}"/>
              </a:ext>
            </a:extLst>
          </p:cNvPr>
          <p:cNvSpPr>
            <a:spLocks noGrp="1"/>
          </p:cNvSpPr>
          <p:nvPr>
            <p:ph sz="half" idx="2"/>
          </p:nvPr>
        </p:nvSpPr>
        <p:spPr/>
        <p:txBody>
          <a:bodyPr>
            <a:normAutofit fontScale="62500" lnSpcReduction="20000"/>
          </a:bodyPr>
          <a:lstStyle/>
          <a:p>
            <a:pPr marL="0" indent="0">
              <a:buNone/>
            </a:pPr>
            <a:r>
              <a:rPr lang="el-GR" dirty="0" err="1">
                <a:latin typeface="Times New Roman" panose="02020603050405020304" pitchFamily="18" charset="0"/>
                <a:cs typeface="Times New Roman" panose="02020603050405020304" pitchFamily="18" charset="0"/>
              </a:rPr>
              <a:t>μετὰ</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δὲ</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ταῦτα</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οὐ</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πολλαῖς</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ἡμέραις</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ὕστερον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ἦλθεν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ἐξ</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Ἀθηνῶν</a:t>
            </a:r>
            <a:r>
              <a:rPr lang="el-GR" dirty="0">
                <a:latin typeface="Times New Roman" panose="02020603050405020304" pitchFamily="18" charset="0"/>
                <a:cs typeface="Times New Roman" panose="02020603050405020304" pitchFamily="18" charset="0"/>
              </a:rPr>
              <a:t> </a:t>
            </a:r>
            <a:r>
              <a:rPr lang="el-GR" u="sng" dirty="0" err="1">
                <a:latin typeface="Times New Roman" panose="02020603050405020304" pitchFamily="18" charset="0"/>
                <a:cs typeface="Times New Roman" panose="02020603050405020304" pitchFamily="18" charset="0"/>
              </a:rPr>
              <a:t>Θυμοχάρης</a:t>
            </a:r>
            <a:r>
              <a:rPr lang="el-GR" u="sng" dirty="0">
                <a:latin typeface="Times New Roman" panose="02020603050405020304" pitchFamily="18" charset="0"/>
                <a:cs typeface="Times New Roman" panose="02020603050405020304" pitchFamily="18" charset="0"/>
              </a:rPr>
              <a:t> </a:t>
            </a:r>
            <a:r>
              <a:rPr lang="el-GR" u="sng" dirty="0" err="1">
                <a:latin typeface="Times New Roman" panose="02020603050405020304" pitchFamily="18" charset="0"/>
                <a:cs typeface="Times New Roman" panose="02020603050405020304" pitchFamily="18" charset="0"/>
              </a:rPr>
              <a:t>ἔχων</a:t>
            </a:r>
            <a:r>
              <a:rPr lang="en-US"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ναῦς</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ὀλίγας</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καὶ</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εὐθὺς</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ἐναυμάχησαν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αὖθις</a:t>
            </a:r>
            <a:r>
              <a:rPr lang="el-GR" dirty="0">
                <a:latin typeface="Times New Roman" panose="02020603050405020304" pitchFamily="18" charset="0"/>
                <a:cs typeface="Times New Roman" panose="02020603050405020304" pitchFamily="18" charset="0"/>
              </a:rPr>
              <a:t> </a:t>
            </a:r>
            <a:r>
              <a:rPr lang="el-GR" u="sng" dirty="0">
                <a:latin typeface="Times New Roman" panose="02020603050405020304" pitchFamily="18" charset="0"/>
                <a:cs typeface="Times New Roman" panose="02020603050405020304" pitchFamily="18" charset="0"/>
              </a:rPr>
              <a:t>Λακεδαιμόνιοι</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καὶ</a:t>
            </a:r>
            <a:r>
              <a:rPr lang="el-GR" dirty="0">
                <a:latin typeface="Times New Roman" panose="02020603050405020304" pitchFamily="18" charset="0"/>
                <a:cs typeface="Times New Roman" panose="02020603050405020304" pitchFamily="18" charset="0"/>
              </a:rPr>
              <a:t> </a:t>
            </a:r>
            <a:r>
              <a:rPr lang="el-GR" u="sng" dirty="0" err="1">
                <a:latin typeface="Times New Roman" panose="02020603050405020304" pitchFamily="18" charset="0"/>
                <a:cs typeface="Times New Roman" panose="02020603050405020304" pitchFamily="18" charset="0"/>
              </a:rPr>
              <a:t>Ἀθηναῖοι</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ἐνίκησαν</a:t>
            </a:r>
            <a:r>
              <a:rPr lang="en-US"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δὲ</a:t>
            </a:r>
            <a:r>
              <a:rPr lang="el-GR" dirty="0">
                <a:latin typeface="Times New Roman" panose="02020603050405020304" pitchFamily="18" charset="0"/>
                <a:cs typeface="Times New Roman" panose="02020603050405020304" pitchFamily="18" charset="0"/>
              </a:rPr>
              <a:t> </a:t>
            </a:r>
            <a:r>
              <a:rPr lang="el-GR" u="sng" dirty="0">
                <a:latin typeface="Times New Roman" panose="02020603050405020304" pitchFamily="18" charset="0"/>
                <a:cs typeface="Times New Roman" panose="02020603050405020304" pitchFamily="18" charset="0"/>
              </a:rPr>
              <a:t>Λακεδαιμόνιοι</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ἡγουμένου</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Ἀγησανδρίδου</a:t>
            </a:r>
            <a:r>
              <a:rPr lang="el-GR" dirty="0">
                <a:latin typeface="Times New Roman" panose="02020603050405020304" pitchFamily="18" charset="0"/>
                <a:cs typeface="Times New Roman" panose="02020603050405020304" pitchFamily="18" charset="0"/>
              </a:rPr>
              <a:t>. μετ’ </a:t>
            </a:r>
            <a:r>
              <a:rPr lang="el-GR" dirty="0" err="1">
                <a:latin typeface="Times New Roman" panose="02020603050405020304" pitchFamily="18" charset="0"/>
                <a:cs typeface="Times New Roman" panose="02020603050405020304" pitchFamily="18" charset="0"/>
              </a:rPr>
              <a:t>ὀλίγον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δὲ</a:t>
            </a:r>
            <a:r>
              <a:rPr lang="el-GR" dirty="0">
                <a:latin typeface="Times New Roman" panose="02020603050405020304" pitchFamily="18" charset="0"/>
                <a:cs typeface="Times New Roman" panose="02020603050405020304" pitchFamily="18" charset="0"/>
              </a:rPr>
              <a:t> τούτων </a:t>
            </a:r>
            <a:r>
              <a:rPr lang="el-GR" u="sng" dirty="0" err="1">
                <a:latin typeface="Times New Roman" panose="02020603050405020304" pitchFamily="18" charset="0"/>
                <a:cs typeface="Times New Roman" panose="02020603050405020304" pitchFamily="18" charset="0"/>
              </a:rPr>
              <a:t>Δωριεὺς</a:t>
            </a:r>
            <a:r>
              <a:rPr lang="el-GR" u="sng" dirty="0">
                <a:latin typeface="Times New Roman" panose="02020603050405020304" pitchFamily="18" charset="0"/>
                <a:cs typeface="Times New Roman" panose="02020603050405020304" pitchFamily="18" charset="0"/>
              </a:rPr>
              <a:t> ὁ</a:t>
            </a:r>
            <a:r>
              <a:rPr lang="en-US" u="sng"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Διαγόρου</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ἐκ</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Ῥόδου</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εἰς</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Ἑλλήσποντον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εἰσέπλει</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ἀρχομένου</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χειμῶνος</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τέτταρσι</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καὶ</a:t>
            </a: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δέκα </a:t>
            </a:r>
            <a:r>
              <a:rPr lang="el-GR" dirty="0" err="1">
                <a:latin typeface="Times New Roman" panose="02020603050405020304" pitchFamily="18" charset="0"/>
                <a:cs typeface="Times New Roman" panose="02020603050405020304" pitchFamily="18" charset="0"/>
              </a:rPr>
              <a:t>ναυσὶν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ἅμα</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ἡμέρᾳ</a:t>
            </a:r>
            <a:r>
              <a:rPr lang="el-GR" dirty="0">
                <a:latin typeface="Times New Roman" panose="02020603050405020304" pitchFamily="18" charset="0"/>
                <a:cs typeface="Times New Roman" panose="02020603050405020304" pitchFamily="18" charset="0"/>
              </a:rPr>
              <a:t>. </a:t>
            </a:r>
            <a:r>
              <a:rPr lang="el-GR" u="sng" dirty="0" err="1">
                <a:latin typeface="Times New Roman" panose="02020603050405020304" pitchFamily="18" charset="0"/>
                <a:cs typeface="Times New Roman" panose="02020603050405020304" pitchFamily="18" charset="0"/>
              </a:rPr>
              <a:t>κατιδὼν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δὲ</a:t>
            </a:r>
            <a:r>
              <a:rPr lang="el-GR" dirty="0">
                <a:latin typeface="Times New Roman" panose="02020603050405020304" pitchFamily="18" charset="0"/>
                <a:cs typeface="Times New Roman" panose="02020603050405020304" pitchFamily="18" charset="0"/>
              </a:rPr>
              <a:t> </a:t>
            </a:r>
            <a:r>
              <a:rPr lang="el-GR" u="sng" dirty="0">
                <a:latin typeface="Times New Roman" panose="02020603050405020304" pitchFamily="18" charset="0"/>
                <a:cs typeface="Times New Roman" panose="02020603050405020304" pitchFamily="18" charset="0"/>
              </a:rPr>
              <a:t>ὁ </a:t>
            </a:r>
            <a:r>
              <a:rPr lang="el-GR" dirty="0" err="1">
                <a:latin typeface="Times New Roman" panose="02020603050405020304" pitchFamily="18" charset="0"/>
                <a:cs typeface="Times New Roman" panose="02020603050405020304" pitchFamily="18" charset="0"/>
              </a:rPr>
              <a:t>τῶν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Ἀθηναίων</a:t>
            </a:r>
            <a:r>
              <a:rPr lang="el-GR" dirty="0">
                <a:latin typeface="Times New Roman" panose="02020603050405020304" pitchFamily="18" charset="0"/>
                <a:cs typeface="Times New Roman" panose="02020603050405020304" pitchFamily="18" charset="0"/>
              </a:rPr>
              <a:t> </a:t>
            </a:r>
            <a:r>
              <a:rPr lang="el-GR" u="sng" dirty="0" err="1">
                <a:latin typeface="Times New Roman" panose="02020603050405020304" pitchFamily="18" charset="0"/>
                <a:cs typeface="Times New Roman" panose="02020603050405020304" pitchFamily="18" charset="0"/>
              </a:rPr>
              <a:t>ἡμεροσκόπος</a:t>
            </a:r>
            <a:r>
              <a:rPr lang="el-GR" u="sng"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ἐσήμηνε</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τοῖς</a:t>
            </a:r>
            <a:r>
              <a:rPr lang="en-US"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στρατηγοῖς</a:t>
            </a:r>
            <a:r>
              <a:rPr lang="el-GR"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Xen. Hell. 1.1.1–2)</a:t>
            </a:r>
          </a:p>
          <a:p>
            <a:pPr marL="0" indent="0">
              <a:buNone/>
            </a:pPr>
            <a:r>
              <a:rPr lang="en-US" dirty="0"/>
              <a:t>After these events, not many days later, </a:t>
            </a:r>
            <a:r>
              <a:rPr lang="en-US" dirty="0" err="1"/>
              <a:t>Thymochares</a:t>
            </a:r>
            <a:r>
              <a:rPr lang="en-US" dirty="0"/>
              <a:t> came from Athens with a few ships. And promptly the Spartans and Athenians fought another naval battle, and the Spartans, led by </a:t>
            </a:r>
            <a:r>
              <a:rPr lang="en-US" dirty="0" err="1"/>
              <a:t>Agesandridas</a:t>
            </a:r>
            <a:r>
              <a:rPr lang="en-US" dirty="0"/>
              <a:t>, were victorious. Shortly after this, as winter was setting in, Dorieus the son of </a:t>
            </a:r>
            <a:r>
              <a:rPr lang="en-US" dirty="0" err="1"/>
              <a:t>Diagoras</a:t>
            </a:r>
            <a:r>
              <a:rPr lang="en-US" dirty="0"/>
              <a:t> sailed from Rhodes into the Hellespont with fourteen ships, at daybreak. And when the day-scout of the Athenians spotted him, he </a:t>
            </a:r>
            <a:r>
              <a:rPr lang="en-US" dirty="0" err="1"/>
              <a:t>signalled</a:t>
            </a:r>
            <a:r>
              <a:rPr lang="en-US" dirty="0"/>
              <a:t> to the generals.</a:t>
            </a:r>
          </a:p>
          <a:p>
            <a:endParaRPr lang="el-GR" dirty="0"/>
          </a:p>
        </p:txBody>
      </p:sp>
    </p:spTree>
    <p:extLst>
      <p:ext uri="{BB962C8B-B14F-4D97-AF65-F5344CB8AC3E}">
        <p14:creationId xmlns:p14="http://schemas.microsoft.com/office/powerpoint/2010/main" val="14297887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F2477BF-6F5F-332E-0F6A-DA79239DF0F0}"/>
              </a:ext>
            </a:extLst>
          </p:cNvPr>
          <p:cNvSpPr>
            <a:spLocks noGrp="1"/>
          </p:cNvSpPr>
          <p:nvPr>
            <p:ph type="title"/>
          </p:nvPr>
        </p:nvSpPr>
        <p:spPr/>
        <p:txBody>
          <a:bodyPr/>
          <a:lstStyle/>
          <a:p>
            <a:r>
              <a:rPr lang="en-US" dirty="0"/>
              <a:t>Cases</a:t>
            </a:r>
            <a:endParaRPr lang="el-GR" dirty="0"/>
          </a:p>
        </p:txBody>
      </p:sp>
      <p:sp>
        <p:nvSpPr>
          <p:cNvPr id="3" name="Θέση περιεχομένου 2">
            <a:extLst>
              <a:ext uri="{FF2B5EF4-FFF2-40B4-BE49-F238E27FC236}">
                <a16:creationId xmlns:a16="http://schemas.microsoft.com/office/drawing/2014/main" id="{04B0E87E-FD40-111C-508A-9D20B5F74A38}"/>
              </a:ext>
            </a:extLst>
          </p:cNvPr>
          <p:cNvSpPr>
            <a:spLocks noGrp="1"/>
          </p:cNvSpPr>
          <p:nvPr>
            <p:ph idx="1"/>
          </p:nvPr>
        </p:nvSpPr>
        <p:spPr/>
        <p:txBody>
          <a:bodyPr>
            <a:normAutofit/>
          </a:bodyPr>
          <a:lstStyle/>
          <a:p>
            <a:pPr algn="just"/>
            <a:r>
              <a:rPr lang="en-US" b="1" dirty="0"/>
              <a:t>GENITIVE: As an Optional Constituent (Adverbial Modifier)</a:t>
            </a:r>
          </a:p>
          <a:p>
            <a:pPr algn="just"/>
            <a:r>
              <a:rPr lang="en-US" dirty="0"/>
              <a:t>The </a:t>
            </a:r>
            <a:r>
              <a:rPr lang="en-US" b="1" dirty="0"/>
              <a:t>genitive of separation </a:t>
            </a:r>
            <a:r>
              <a:rPr lang="en-US" dirty="0"/>
              <a:t>is used with verbs of motion to express the place or entity from which the motion takes place. This use is rare in prose:</a:t>
            </a:r>
          </a:p>
          <a:p>
            <a:pPr marL="0" indent="0" algn="just">
              <a:buNone/>
            </a:pPr>
            <a:r>
              <a:rPr lang="en-US" dirty="0" err="1">
                <a:latin typeface="Times New Roman" panose="02020603050405020304" pitchFamily="18" charset="0"/>
                <a:cs typeface="Times New Roman" panose="02020603050405020304" pitchFamily="18" charset="0"/>
              </a:rPr>
              <a:t>ἀλλ</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ὡς</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τάχιστ</a:t>
            </a:r>
            <a:r>
              <a:rPr lang="en-US" dirty="0">
                <a:latin typeface="Times New Roman" panose="02020603050405020304" pitchFamily="18" charset="0"/>
                <a:cs typeface="Times New Roman" panose="02020603050405020304" pitchFamily="18" charset="0"/>
              </a:rPr>
              <a:t>α, παῖδες, ὑμεῖς μὲν </a:t>
            </a:r>
            <a:r>
              <a:rPr lang="en-US" u="sng" dirty="0">
                <a:latin typeface="Times New Roman" panose="02020603050405020304" pitchFamily="18" charset="0"/>
                <a:cs typeface="Times New Roman" panose="02020603050405020304" pitchFamily="18" charset="0"/>
              </a:rPr>
              <a:t>βάθρων</a:t>
            </a:r>
            <a:r>
              <a:rPr lang="en-US" dirty="0">
                <a:latin typeface="Times New Roman" panose="02020603050405020304" pitchFamily="18" charset="0"/>
                <a:cs typeface="Times New Roman" panose="02020603050405020304" pitchFamily="18" charset="0"/>
              </a:rPr>
              <a:t> | ἵστασθε</a:t>
            </a:r>
            <a:r>
              <a:rPr lang="en-US" dirty="0"/>
              <a:t>. (Soph. </a:t>
            </a:r>
            <a:r>
              <a:rPr lang="en-US" i="1" dirty="0"/>
              <a:t>OT</a:t>
            </a:r>
            <a:r>
              <a:rPr lang="en-US" dirty="0"/>
              <a:t> 142–3)</a:t>
            </a:r>
          </a:p>
          <a:p>
            <a:pPr marL="0" indent="0" algn="just">
              <a:buNone/>
            </a:pPr>
            <a:r>
              <a:rPr lang="en-US" dirty="0"/>
              <a:t>But, children, get up from the steps as quickly as possible.</a:t>
            </a:r>
          </a:p>
          <a:p>
            <a:pPr algn="just"/>
            <a:r>
              <a:rPr lang="en-US" dirty="0"/>
              <a:t>The genitive is also used in the genitive absolute construction and the genitive and participle construction.</a:t>
            </a:r>
            <a:endParaRPr lang="el-GR" dirty="0"/>
          </a:p>
        </p:txBody>
      </p:sp>
    </p:spTree>
    <p:extLst>
      <p:ext uri="{BB962C8B-B14F-4D97-AF65-F5344CB8AC3E}">
        <p14:creationId xmlns:p14="http://schemas.microsoft.com/office/powerpoint/2010/main" val="31517655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28D4B2-EB02-A693-0CBD-AD46E733E1E2}"/>
              </a:ext>
            </a:extLst>
          </p:cNvPr>
          <p:cNvSpPr>
            <a:spLocks noGrp="1"/>
          </p:cNvSpPr>
          <p:nvPr>
            <p:ph type="title"/>
          </p:nvPr>
        </p:nvSpPr>
        <p:spPr/>
        <p:txBody>
          <a:bodyPr/>
          <a:lstStyle/>
          <a:p>
            <a:r>
              <a:rPr lang="en-US" dirty="0"/>
              <a:t>Cases</a:t>
            </a:r>
            <a:endParaRPr lang="el-GR" dirty="0"/>
          </a:p>
        </p:txBody>
      </p:sp>
      <p:sp>
        <p:nvSpPr>
          <p:cNvPr id="3" name="Θέση περιεχομένου 2">
            <a:extLst>
              <a:ext uri="{FF2B5EF4-FFF2-40B4-BE49-F238E27FC236}">
                <a16:creationId xmlns:a16="http://schemas.microsoft.com/office/drawing/2014/main" id="{2C520A1A-5468-2342-9411-8EC814B9DF12}"/>
              </a:ext>
            </a:extLst>
          </p:cNvPr>
          <p:cNvSpPr>
            <a:spLocks noGrp="1"/>
          </p:cNvSpPr>
          <p:nvPr>
            <p:ph idx="1"/>
          </p:nvPr>
        </p:nvSpPr>
        <p:spPr/>
        <p:txBody>
          <a:bodyPr/>
          <a:lstStyle/>
          <a:p>
            <a:pPr algn="just"/>
            <a:r>
              <a:rPr lang="en-US" b="1" dirty="0"/>
              <a:t>DATIVE: </a:t>
            </a:r>
          </a:p>
          <a:p>
            <a:pPr algn="just"/>
            <a:r>
              <a:rPr lang="en-US" dirty="0"/>
              <a:t>The main function of the dative is to mark non-obligatory (adverbial) modifiers.</a:t>
            </a:r>
          </a:p>
          <a:p>
            <a:pPr algn="just"/>
            <a:r>
              <a:rPr lang="en-US" dirty="0"/>
              <a:t>It is also used to mark some required complements with verbs/adjectives.</a:t>
            </a:r>
            <a:endParaRPr lang="el-GR" dirty="0"/>
          </a:p>
        </p:txBody>
      </p:sp>
    </p:spTree>
    <p:extLst>
      <p:ext uri="{BB962C8B-B14F-4D97-AF65-F5344CB8AC3E}">
        <p14:creationId xmlns:p14="http://schemas.microsoft.com/office/powerpoint/2010/main" val="41190855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35AD28B-49E6-EFA7-9C33-8020696C8284}"/>
              </a:ext>
            </a:extLst>
          </p:cNvPr>
          <p:cNvSpPr>
            <a:spLocks noGrp="1"/>
          </p:cNvSpPr>
          <p:nvPr>
            <p:ph type="title"/>
          </p:nvPr>
        </p:nvSpPr>
        <p:spPr/>
        <p:txBody>
          <a:bodyPr/>
          <a:lstStyle/>
          <a:p>
            <a:r>
              <a:rPr lang="en-US" dirty="0"/>
              <a:t>Cases</a:t>
            </a:r>
            <a:endParaRPr lang="el-GR" dirty="0"/>
          </a:p>
        </p:txBody>
      </p:sp>
      <p:sp>
        <p:nvSpPr>
          <p:cNvPr id="3" name="Θέση περιεχομένου 2">
            <a:extLst>
              <a:ext uri="{FF2B5EF4-FFF2-40B4-BE49-F238E27FC236}">
                <a16:creationId xmlns:a16="http://schemas.microsoft.com/office/drawing/2014/main" id="{4173E41A-5DAB-21BF-D46F-6104EE6D3764}"/>
              </a:ext>
            </a:extLst>
          </p:cNvPr>
          <p:cNvSpPr>
            <a:spLocks noGrp="1"/>
          </p:cNvSpPr>
          <p:nvPr>
            <p:ph idx="1"/>
          </p:nvPr>
        </p:nvSpPr>
        <p:spPr/>
        <p:txBody>
          <a:bodyPr>
            <a:normAutofit fontScale="92500" lnSpcReduction="20000"/>
          </a:bodyPr>
          <a:lstStyle/>
          <a:p>
            <a:pPr algn="just"/>
            <a:r>
              <a:rPr lang="en-US" b="1" dirty="0"/>
              <a:t>DATIVE: As Obligatory Constituent (to Complement Verbs/Adjectives)</a:t>
            </a:r>
          </a:p>
          <a:p>
            <a:pPr algn="just"/>
            <a:r>
              <a:rPr lang="en-US" dirty="0"/>
              <a:t>As </a:t>
            </a:r>
            <a:r>
              <a:rPr lang="en-US" b="1" dirty="0"/>
              <a:t>Indirect Object</a:t>
            </a:r>
          </a:p>
          <a:p>
            <a:pPr algn="just"/>
            <a:r>
              <a:rPr lang="en-US" dirty="0"/>
              <a:t>The dative is used to express the indirect object (Y) with the following types of verbs (X indicates a direct object in the accusative, where present):</a:t>
            </a:r>
          </a:p>
          <a:p>
            <a:pPr algn="just"/>
            <a:r>
              <a:rPr lang="en-US" dirty="0"/>
              <a:t>– verbs meaning ‘give’, ‘entrust’, etc.:</a:t>
            </a:r>
          </a:p>
          <a:p>
            <a:pPr algn="just"/>
            <a:r>
              <a:rPr lang="en-US" dirty="0" err="1">
                <a:latin typeface="Times New Roman" panose="02020603050405020304" pitchFamily="18" charset="0"/>
                <a:cs typeface="Times New Roman" panose="02020603050405020304" pitchFamily="18" charset="0"/>
              </a:rPr>
              <a:t>δίδωμι</a:t>
            </a:r>
            <a:r>
              <a:rPr lang="en-US" dirty="0"/>
              <a:t> give X to Y</a:t>
            </a:r>
          </a:p>
          <a:p>
            <a:pPr algn="just"/>
            <a:r>
              <a:rPr lang="en-US" dirty="0">
                <a:latin typeface="Times New Roman" panose="02020603050405020304" pitchFamily="18" charset="0"/>
                <a:cs typeface="Times New Roman" panose="02020603050405020304" pitchFamily="18" charset="0"/>
              </a:rPr>
              <a:t>ἐπ</a:t>
            </a:r>
            <a:r>
              <a:rPr lang="en-US" dirty="0" err="1">
                <a:latin typeface="Times New Roman" panose="02020603050405020304" pitchFamily="18" charset="0"/>
                <a:cs typeface="Times New Roman" panose="02020603050405020304" pitchFamily="18" charset="0"/>
              </a:rPr>
              <a:t>ιτρέ</a:t>
            </a:r>
            <a:r>
              <a:rPr lang="en-US" dirty="0">
                <a:latin typeface="Times New Roman" panose="02020603050405020304" pitchFamily="18" charset="0"/>
                <a:cs typeface="Times New Roman" panose="02020603050405020304" pitchFamily="18" charset="0"/>
              </a:rPr>
              <a:t>πω</a:t>
            </a:r>
            <a:r>
              <a:rPr lang="en-US" dirty="0"/>
              <a:t> entrust X to Y</a:t>
            </a:r>
          </a:p>
          <a:p>
            <a:pPr algn="just"/>
            <a:r>
              <a:rPr lang="en-US" dirty="0">
                <a:latin typeface="Times New Roman" panose="02020603050405020304" pitchFamily="18" charset="0"/>
                <a:cs typeface="Times New Roman" panose="02020603050405020304" pitchFamily="18" charset="0"/>
              </a:rPr>
              <a:t>πα</a:t>
            </a:r>
            <a:r>
              <a:rPr lang="en-US" dirty="0" err="1">
                <a:latin typeface="Times New Roman" panose="02020603050405020304" pitchFamily="18" charset="0"/>
                <a:cs typeface="Times New Roman" panose="02020603050405020304" pitchFamily="18" charset="0"/>
              </a:rPr>
              <a:t>ρέχω</a:t>
            </a:r>
            <a:r>
              <a:rPr lang="en-US" dirty="0"/>
              <a:t> entrust X to Y/furnish Y with X</a:t>
            </a:r>
          </a:p>
          <a:p>
            <a:endParaRPr lang="el-GR" dirty="0"/>
          </a:p>
        </p:txBody>
      </p:sp>
    </p:spTree>
    <p:extLst>
      <p:ext uri="{BB962C8B-B14F-4D97-AF65-F5344CB8AC3E}">
        <p14:creationId xmlns:p14="http://schemas.microsoft.com/office/powerpoint/2010/main" val="50342711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951BF2E-5606-91E7-33D3-ADBDCC7B01F2}"/>
              </a:ext>
            </a:extLst>
          </p:cNvPr>
          <p:cNvSpPr>
            <a:spLocks noGrp="1"/>
          </p:cNvSpPr>
          <p:nvPr>
            <p:ph type="title"/>
          </p:nvPr>
        </p:nvSpPr>
        <p:spPr/>
        <p:txBody>
          <a:bodyPr/>
          <a:lstStyle/>
          <a:p>
            <a:r>
              <a:rPr lang="en-US" dirty="0"/>
              <a:t>Cases</a:t>
            </a:r>
            <a:endParaRPr lang="el-GR" dirty="0"/>
          </a:p>
        </p:txBody>
      </p:sp>
      <p:sp>
        <p:nvSpPr>
          <p:cNvPr id="3" name="Θέση περιεχομένου 2">
            <a:extLst>
              <a:ext uri="{FF2B5EF4-FFF2-40B4-BE49-F238E27FC236}">
                <a16:creationId xmlns:a16="http://schemas.microsoft.com/office/drawing/2014/main" id="{467DAFCE-905A-2CA6-8199-ACB59FBAFD21}"/>
              </a:ext>
            </a:extLst>
          </p:cNvPr>
          <p:cNvSpPr>
            <a:spLocks noGrp="1"/>
          </p:cNvSpPr>
          <p:nvPr>
            <p:ph idx="1"/>
          </p:nvPr>
        </p:nvSpPr>
        <p:spPr/>
        <p:txBody>
          <a:bodyPr>
            <a:normAutofit fontScale="62500" lnSpcReduction="20000"/>
          </a:bodyPr>
          <a:lstStyle/>
          <a:p>
            <a:pPr algn="just"/>
            <a:r>
              <a:rPr lang="en-US" b="1" dirty="0"/>
              <a:t>DATIVE: As Obligatory Constituent (to Complement Verbs/Adjectives)</a:t>
            </a:r>
          </a:p>
          <a:p>
            <a:pPr algn="just"/>
            <a:r>
              <a:rPr lang="en-US" dirty="0"/>
              <a:t>As </a:t>
            </a:r>
            <a:r>
              <a:rPr lang="en-US" b="1" dirty="0"/>
              <a:t>Indirect Object</a:t>
            </a:r>
          </a:p>
          <a:p>
            <a:r>
              <a:rPr lang="en-US" dirty="0"/>
              <a:t>– verbs meaning ‘say’, ‘tell’, ‘report’, etc. (usually with direct or indirect statement:</a:t>
            </a:r>
          </a:p>
          <a:p>
            <a:r>
              <a:rPr lang="el-GR" dirty="0">
                <a:latin typeface="Times New Roman" panose="02020603050405020304" pitchFamily="18" charset="0"/>
                <a:cs typeface="Times New Roman" panose="02020603050405020304" pitchFamily="18" charset="0"/>
              </a:rPr>
              <a:t>λέγω</a:t>
            </a:r>
            <a:r>
              <a:rPr lang="el-GR" dirty="0"/>
              <a:t> </a:t>
            </a:r>
            <a:r>
              <a:rPr lang="en-US" dirty="0"/>
              <a:t>tell/say to Y</a:t>
            </a:r>
          </a:p>
          <a:p>
            <a:r>
              <a:rPr lang="el-GR" dirty="0" err="1">
                <a:latin typeface="Times New Roman" panose="02020603050405020304" pitchFamily="18" charset="0"/>
                <a:cs typeface="Times New Roman" panose="02020603050405020304" pitchFamily="18" charset="0"/>
              </a:rPr>
              <a:t>ἀγγέλλω</a:t>
            </a:r>
            <a:r>
              <a:rPr lang="el-GR" dirty="0">
                <a:latin typeface="Times New Roman" panose="02020603050405020304" pitchFamily="18" charset="0"/>
                <a:cs typeface="Times New Roman" panose="02020603050405020304" pitchFamily="18" charset="0"/>
              </a:rPr>
              <a:t> </a:t>
            </a:r>
            <a:r>
              <a:rPr lang="en-US" dirty="0"/>
              <a:t>convey/report to Y</a:t>
            </a:r>
          </a:p>
          <a:p>
            <a:r>
              <a:rPr lang="en-US" dirty="0"/>
              <a:t>– most verbs meaning ‘command’, ‘order’, ‘advise’ etc. (usually together with an infinitive:</a:t>
            </a:r>
          </a:p>
          <a:p>
            <a:r>
              <a:rPr lang="el-GR" dirty="0" err="1">
                <a:latin typeface="Times New Roman" panose="02020603050405020304" pitchFamily="18" charset="0"/>
                <a:cs typeface="Times New Roman" panose="02020603050405020304" pitchFamily="18" charset="0"/>
              </a:rPr>
              <a:t>ἐπιτάττω</a:t>
            </a:r>
            <a:r>
              <a:rPr lang="el-GR" dirty="0">
                <a:latin typeface="Times New Roman" panose="02020603050405020304" pitchFamily="18" charset="0"/>
                <a:cs typeface="Times New Roman" panose="02020603050405020304" pitchFamily="18" charset="0"/>
              </a:rPr>
              <a:t> </a:t>
            </a:r>
            <a:r>
              <a:rPr lang="en-US" dirty="0"/>
              <a:t>order/command Y (to do something)</a:t>
            </a:r>
          </a:p>
          <a:p>
            <a:r>
              <a:rPr lang="el-GR" dirty="0">
                <a:latin typeface="Times New Roman" panose="02020603050405020304" pitchFamily="18" charset="0"/>
                <a:cs typeface="Times New Roman" panose="02020603050405020304" pitchFamily="18" charset="0"/>
              </a:rPr>
              <a:t>λέγω</a:t>
            </a:r>
            <a:r>
              <a:rPr lang="el-GR" dirty="0"/>
              <a:t> </a:t>
            </a:r>
            <a:r>
              <a:rPr lang="en-US" dirty="0"/>
              <a:t>tell/command Y (to do something)</a:t>
            </a:r>
          </a:p>
          <a:p>
            <a:r>
              <a:rPr lang="el-GR" dirty="0">
                <a:latin typeface="Times New Roman" panose="02020603050405020304" pitchFamily="18" charset="0"/>
                <a:cs typeface="Times New Roman" panose="02020603050405020304" pitchFamily="18" charset="0"/>
              </a:rPr>
              <a:t>παραγγέλλω</a:t>
            </a:r>
            <a:r>
              <a:rPr lang="el-GR" dirty="0"/>
              <a:t> </a:t>
            </a:r>
            <a:r>
              <a:rPr lang="en-US" dirty="0"/>
              <a:t>convey an order to Y (to do something)</a:t>
            </a:r>
          </a:p>
          <a:p>
            <a:r>
              <a:rPr lang="el-GR" dirty="0" err="1">
                <a:latin typeface="Times New Roman" panose="02020603050405020304" pitchFamily="18" charset="0"/>
                <a:cs typeface="Times New Roman" panose="02020603050405020304" pitchFamily="18" charset="0"/>
              </a:rPr>
              <a:t>παραινέω</a:t>
            </a:r>
            <a:r>
              <a:rPr lang="el-GR" dirty="0">
                <a:latin typeface="Times New Roman" panose="02020603050405020304" pitchFamily="18" charset="0"/>
                <a:cs typeface="Times New Roman" panose="02020603050405020304" pitchFamily="18" charset="0"/>
              </a:rPr>
              <a:t> </a:t>
            </a:r>
            <a:r>
              <a:rPr lang="en-US" dirty="0"/>
              <a:t>recommend to Y (to do something)</a:t>
            </a:r>
            <a:endParaRPr lang="el-GR" dirty="0"/>
          </a:p>
        </p:txBody>
      </p:sp>
    </p:spTree>
    <p:extLst>
      <p:ext uri="{BB962C8B-B14F-4D97-AF65-F5344CB8AC3E}">
        <p14:creationId xmlns:p14="http://schemas.microsoft.com/office/powerpoint/2010/main" val="333324342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544E8E6-DCC6-A1A6-2060-2F4FA3DCF51B}"/>
              </a:ext>
            </a:extLst>
          </p:cNvPr>
          <p:cNvSpPr>
            <a:spLocks noGrp="1"/>
          </p:cNvSpPr>
          <p:nvPr>
            <p:ph type="title"/>
          </p:nvPr>
        </p:nvSpPr>
        <p:spPr/>
        <p:txBody>
          <a:bodyPr/>
          <a:lstStyle/>
          <a:p>
            <a:r>
              <a:rPr lang="en-US" dirty="0"/>
              <a:t>Cases</a:t>
            </a:r>
            <a:endParaRPr lang="el-GR" dirty="0"/>
          </a:p>
        </p:txBody>
      </p:sp>
      <p:sp>
        <p:nvSpPr>
          <p:cNvPr id="3" name="Θέση περιεχομένου 2">
            <a:extLst>
              <a:ext uri="{FF2B5EF4-FFF2-40B4-BE49-F238E27FC236}">
                <a16:creationId xmlns:a16="http://schemas.microsoft.com/office/drawing/2014/main" id="{9EE6C7EA-6B19-BA64-6BCB-EA18636B74AB}"/>
              </a:ext>
            </a:extLst>
          </p:cNvPr>
          <p:cNvSpPr>
            <a:spLocks noGrp="1"/>
          </p:cNvSpPr>
          <p:nvPr>
            <p:ph idx="1"/>
          </p:nvPr>
        </p:nvSpPr>
        <p:spPr/>
        <p:txBody>
          <a:bodyPr>
            <a:normAutofit fontScale="70000" lnSpcReduction="20000"/>
          </a:bodyPr>
          <a:lstStyle/>
          <a:p>
            <a:pPr algn="just"/>
            <a:r>
              <a:rPr lang="en-US" b="1" dirty="0"/>
              <a:t>DATIVE: As Obligatory Constituent (to Complement Verbs/Adjectives)</a:t>
            </a:r>
          </a:p>
          <a:p>
            <a:pPr algn="just"/>
            <a:r>
              <a:rPr lang="en-US" dirty="0"/>
              <a:t>As </a:t>
            </a:r>
            <a:r>
              <a:rPr lang="en-US" b="1" dirty="0"/>
              <a:t>Indirect Object</a:t>
            </a:r>
          </a:p>
          <a:p>
            <a:r>
              <a:rPr lang="en-US" dirty="0"/>
              <a:t>– most verbs meaning ‘seem’, ‘appear’, etc.:</a:t>
            </a:r>
          </a:p>
          <a:p>
            <a:r>
              <a:rPr lang="el-GR" dirty="0"/>
              <a:t>δοκέω </a:t>
            </a:r>
            <a:r>
              <a:rPr lang="en-US" dirty="0"/>
              <a:t>seem (also + inf. (without dat.) = ‘think’</a:t>
            </a:r>
          </a:p>
          <a:p>
            <a:r>
              <a:rPr lang="el-GR" dirty="0"/>
              <a:t>φαίνομαι </a:t>
            </a:r>
            <a:r>
              <a:rPr lang="en-US" dirty="0"/>
              <a:t>appear, seem</a:t>
            </a:r>
          </a:p>
          <a:p>
            <a:r>
              <a:rPr lang="en-US" dirty="0"/>
              <a:t>Examples:</a:t>
            </a:r>
          </a:p>
          <a:p>
            <a:pPr marL="0" indent="0">
              <a:buNone/>
            </a:pPr>
            <a:r>
              <a:rPr lang="el-GR" dirty="0" err="1">
                <a:latin typeface="Times New Roman" panose="02020603050405020304" pitchFamily="18" charset="0"/>
                <a:cs typeface="Times New Roman" panose="02020603050405020304" pitchFamily="18" charset="0"/>
              </a:rPr>
              <a:t>ἔπρασσε</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δὲ</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ταῦτα</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μετὰ</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Γογγύλου</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τοῦ</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Ερετριῶς</a:t>
            </a:r>
            <a:r>
              <a:rPr lang="el-GR" dirty="0">
                <a:latin typeface="Times New Roman" panose="02020603050405020304" pitchFamily="18" charset="0"/>
                <a:cs typeface="Times New Roman" panose="02020603050405020304" pitchFamily="18" charset="0"/>
              </a:rPr>
              <a:t>, </a:t>
            </a:r>
            <a:r>
              <a:rPr lang="el-GR" u="sng" dirty="0" err="1">
                <a:latin typeface="Times New Roman" panose="02020603050405020304" pitchFamily="18" charset="0"/>
                <a:cs typeface="Times New Roman" panose="02020603050405020304" pitchFamily="18" charset="0"/>
              </a:rPr>
              <a:t>ᾧπερ</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ἐπέτρεψε</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τό</a:t>
            </a:r>
            <a:r>
              <a:rPr lang="el-GR" dirty="0">
                <a:latin typeface="Times New Roman" panose="02020603050405020304" pitchFamily="18" charset="0"/>
                <a:cs typeface="Times New Roman" panose="02020603050405020304" pitchFamily="18" charset="0"/>
              </a:rPr>
              <a:t> τε</a:t>
            </a:r>
            <a:r>
              <a:rPr lang="en-US" dirty="0">
                <a:latin typeface="Times New Roman" panose="02020603050405020304" pitchFamily="18" charset="0"/>
                <a:cs typeface="Times New Roman" panose="02020603050405020304" pitchFamily="18" charset="0"/>
              </a:rPr>
              <a:t> </a:t>
            </a:r>
            <a:r>
              <a:rPr lang="el-GR" dirty="0">
                <a:latin typeface="Times New Roman" panose="02020603050405020304" pitchFamily="18" charset="0"/>
                <a:cs typeface="Times New Roman" panose="02020603050405020304" pitchFamily="18" charset="0"/>
              </a:rPr>
              <a:t>Βυζάντιον </a:t>
            </a:r>
            <a:r>
              <a:rPr lang="el-GR" dirty="0" err="1">
                <a:latin typeface="Times New Roman" panose="02020603050405020304" pitchFamily="18" charset="0"/>
                <a:cs typeface="Times New Roman" panose="02020603050405020304" pitchFamily="18" charset="0"/>
              </a:rPr>
              <a:t>καὶ</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τοὺς</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αἰχμαλώτους</a:t>
            </a:r>
            <a:r>
              <a:rPr lang="el-GR" dirty="0"/>
              <a:t>. (</a:t>
            </a:r>
            <a:r>
              <a:rPr lang="en-US" dirty="0"/>
              <a:t>Thuc. 1.128.6) He did this together with </a:t>
            </a:r>
            <a:r>
              <a:rPr lang="en-US" dirty="0" err="1"/>
              <a:t>Gongylus</a:t>
            </a:r>
            <a:r>
              <a:rPr lang="en-US" dirty="0"/>
              <a:t> of Eretria, to whom he had entrusted Byzantium and the prisoners.</a:t>
            </a:r>
          </a:p>
          <a:p>
            <a:pPr marL="0" indent="0">
              <a:buNone/>
            </a:pPr>
            <a:r>
              <a:rPr lang="el-GR" dirty="0" err="1">
                <a:latin typeface="Times New Roman" panose="02020603050405020304" pitchFamily="18" charset="0"/>
                <a:cs typeface="Times New Roman" panose="02020603050405020304" pitchFamily="18" charset="0"/>
              </a:rPr>
              <a:t>εἰπέ</a:t>
            </a:r>
            <a:r>
              <a:rPr lang="el-GR" dirty="0">
                <a:latin typeface="Times New Roman" panose="02020603050405020304" pitchFamily="18" charset="0"/>
                <a:cs typeface="Times New Roman" panose="02020603050405020304" pitchFamily="18" charset="0"/>
              </a:rPr>
              <a:t> </a:t>
            </a:r>
            <a:r>
              <a:rPr lang="el-GR" u="sng" dirty="0">
                <a:latin typeface="Times New Roman" panose="02020603050405020304" pitchFamily="18" charset="0"/>
                <a:cs typeface="Times New Roman" panose="02020603050405020304" pitchFamily="18" charset="0"/>
              </a:rPr>
              <a:t>μοι</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τουτὶ</a:t>
            </a:r>
            <a:r>
              <a:rPr lang="el-GR" dirty="0">
                <a:latin typeface="Times New Roman" panose="02020603050405020304" pitchFamily="18" charset="0"/>
                <a:cs typeface="Times New Roman" panose="02020603050405020304" pitchFamily="18" charset="0"/>
              </a:rPr>
              <a:t> τί </a:t>
            </a:r>
            <a:r>
              <a:rPr lang="el-GR" dirty="0" err="1">
                <a:latin typeface="Times New Roman" panose="02020603050405020304" pitchFamily="18" charset="0"/>
                <a:cs typeface="Times New Roman" panose="02020603050405020304" pitchFamily="18" charset="0"/>
              </a:rPr>
              <a:t>ἦν</a:t>
            </a:r>
            <a:r>
              <a:rPr lang="el-GR" dirty="0"/>
              <a:t>; (</a:t>
            </a:r>
            <a:r>
              <a:rPr lang="en-US" dirty="0"/>
              <a:t>Ar. </a:t>
            </a:r>
            <a:r>
              <a:rPr lang="en-US" i="1" dirty="0"/>
              <a:t>Ach. </a:t>
            </a:r>
            <a:r>
              <a:rPr lang="en-US" dirty="0"/>
              <a:t>157) Tell me, what was that?</a:t>
            </a:r>
            <a:endParaRPr lang="el-GR" dirty="0"/>
          </a:p>
        </p:txBody>
      </p:sp>
    </p:spTree>
    <p:extLst>
      <p:ext uri="{BB962C8B-B14F-4D97-AF65-F5344CB8AC3E}">
        <p14:creationId xmlns:p14="http://schemas.microsoft.com/office/powerpoint/2010/main" val="27890307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7D997B8-2BFF-5B8E-2A02-999C35B222E1}"/>
              </a:ext>
            </a:extLst>
          </p:cNvPr>
          <p:cNvSpPr>
            <a:spLocks noGrp="1"/>
          </p:cNvSpPr>
          <p:nvPr>
            <p:ph type="title"/>
          </p:nvPr>
        </p:nvSpPr>
        <p:spPr/>
        <p:txBody>
          <a:bodyPr/>
          <a:lstStyle/>
          <a:p>
            <a:r>
              <a:rPr lang="en-US" dirty="0"/>
              <a:t>Cases</a:t>
            </a:r>
            <a:endParaRPr lang="el-GR" dirty="0"/>
          </a:p>
        </p:txBody>
      </p:sp>
      <p:sp>
        <p:nvSpPr>
          <p:cNvPr id="3" name="Θέση περιεχομένου 2">
            <a:extLst>
              <a:ext uri="{FF2B5EF4-FFF2-40B4-BE49-F238E27FC236}">
                <a16:creationId xmlns:a16="http://schemas.microsoft.com/office/drawing/2014/main" id="{CC9C6ABC-0FE1-EEF9-5392-046FBDDBC651}"/>
              </a:ext>
            </a:extLst>
          </p:cNvPr>
          <p:cNvSpPr>
            <a:spLocks noGrp="1"/>
          </p:cNvSpPr>
          <p:nvPr>
            <p:ph idx="1"/>
          </p:nvPr>
        </p:nvSpPr>
        <p:spPr/>
        <p:txBody>
          <a:bodyPr>
            <a:normAutofit fontScale="55000" lnSpcReduction="20000"/>
          </a:bodyPr>
          <a:lstStyle/>
          <a:p>
            <a:pPr algn="just"/>
            <a:r>
              <a:rPr lang="en-US" b="1" dirty="0"/>
              <a:t>DATIVE: As Obligatory Constituent (to Complement Verbs/Adjectives)</a:t>
            </a:r>
          </a:p>
          <a:p>
            <a:pPr algn="just"/>
            <a:r>
              <a:rPr lang="en-US" dirty="0"/>
              <a:t>As </a:t>
            </a:r>
            <a:r>
              <a:rPr lang="en-US" b="1" dirty="0"/>
              <a:t>Indirect Object</a:t>
            </a:r>
            <a:endParaRPr lang="en-US" dirty="0"/>
          </a:p>
          <a:p>
            <a:pPr algn="just"/>
            <a:r>
              <a:rPr lang="en-US" dirty="0"/>
              <a:t>The dative as indirect object complements the following impersonal verbs, usually together with an infinitive (Y marks the dative):</a:t>
            </a:r>
          </a:p>
          <a:p>
            <a:pPr marL="0" indent="0" algn="just">
              <a:buNone/>
            </a:pPr>
            <a:r>
              <a:rPr lang="en-US" dirty="0" err="1">
                <a:latin typeface="Times New Roman" panose="02020603050405020304" pitchFamily="18" charset="0"/>
                <a:cs typeface="Times New Roman" panose="02020603050405020304" pitchFamily="18" charset="0"/>
              </a:rPr>
              <a:t>δοκεῖ</a:t>
            </a:r>
            <a:r>
              <a:rPr lang="en-US" dirty="0"/>
              <a:t> it seems (right) to Y (to do something), Y decides (to do something)</a:t>
            </a:r>
          </a:p>
          <a:p>
            <a:pPr marL="0" indent="0" algn="just">
              <a:buNone/>
            </a:pPr>
            <a:r>
              <a:rPr lang="en-US" dirty="0" err="1">
                <a:latin typeface="Times New Roman" panose="02020603050405020304" pitchFamily="18" charset="0"/>
                <a:cs typeface="Times New Roman" panose="02020603050405020304" pitchFamily="18" charset="0"/>
              </a:rPr>
              <a:t>συμφέρει</a:t>
            </a:r>
            <a:r>
              <a:rPr lang="en-US" dirty="0"/>
              <a:t> it profits Y (to do something)</a:t>
            </a:r>
          </a:p>
          <a:p>
            <a:pPr marL="0" indent="0" algn="just">
              <a:buNone/>
            </a:pPr>
            <a:r>
              <a:rPr lang="en-US" dirty="0" err="1">
                <a:latin typeface="Times New Roman" panose="02020603050405020304" pitchFamily="18" charset="0"/>
                <a:cs typeface="Times New Roman" panose="02020603050405020304" pitchFamily="18" charset="0"/>
              </a:rPr>
              <a:t>λυσιτελεῖ</a:t>
            </a:r>
            <a:r>
              <a:rPr lang="en-US" dirty="0"/>
              <a:t> it profits Y (to do something), it is best for Y (to do something)</a:t>
            </a:r>
          </a:p>
          <a:p>
            <a:pPr marL="0" indent="0" algn="just">
              <a:buNone/>
            </a:pPr>
            <a:r>
              <a:rPr lang="en-US" dirty="0" err="1">
                <a:latin typeface="Times New Roman" panose="02020603050405020304" pitchFamily="18" charset="0"/>
                <a:cs typeface="Times New Roman" panose="02020603050405020304" pitchFamily="18" charset="0"/>
              </a:rPr>
              <a:t>μέλει</a:t>
            </a:r>
            <a:r>
              <a:rPr lang="en-US" dirty="0"/>
              <a:t> it is of concern to Y (to do something), Y cares for</a:t>
            </a:r>
          </a:p>
          <a:p>
            <a:pPr marL="0" indent="0" algn="just">
              <a:buNone/>
            </a:pPr>
            <a:r>
              <a:rPr lang="en-US" dirty="0" err="1">
                <a:latin typeface="Times New Roman" panose="02020603050405020304" pitchFamily="18" charset="0"/>
                <a:cs typeface="Times New Roman" panose="02020603050405020304" pitchFamily="18" charset="0"/>
              </a:rPr>
              <a:t>ἔξεστι</a:t>
            </a:r>
            <a:r>
              <a:rPr lang="en-US" dirty="0"/>
              <a:t> it is possible for Y (to do something)</a:t>
            </a:r>
          </a:p>
          <a:p>
            <a:pPr marL="0" indent="0" algn="just">
              <a:buNone/>
            </a:pPr>
            <a:r>
              <a:rPr lang="en-US" dirty="0">
                <a:latin typeface="Times New Roman" panose="02020603050405020304" pitchFamily="18" charset="0"/>
                <a:cs typeface="Times New Roman" panose="02020603050405020304" pitchFamily="18" charset="0"/>
              </a:rPr>
              <a:t>π</a:t>
            </a:r>
            <a:r>
              <a:rPr lang="en-US" dirty="0" err="1">
                <a:latin typeface="Times New Roman" panose="02020603050405020304" pitchFamily="18" charset="0"/>
                <a:cs typeface="Times New Roman" panose="02020603050405020304" pitchFamily="18" charset="0"/>
              </a:rPr>
              <a:t>ρέ</a:t>
            </a:r>
            <a:r>
              <a:rPr lang="en-US" dirty="0">
                <a:latin typeface="Times New Roman" panose="02020603050405020304" pitchFamily="18" charset="0"/>
                <a:cs typeface="Times New Roman" panose="02020603050405020304" pitchFamily="18" charset="0"/>
              </a:rPr>
              <a:t>πει</a:t>
            </a:r>
            <a:r>
              <a:rPr lang="en-US" dirty="0"/>
              <a:t> it is fitting for Y (to do something)</a:t>
            </a:r>
          </a:p>
          <a:p>
            <a:pPr algn="just"/>
            <a:r>
              <a:rPr lang="en-US" dirty="0"/>
              <a:t>Example:</a:t>
            </a:r>
          </a:p>
          <a:p>
            <a:pPr marL="0" indent="0" algn="just">
              <a:buNone/>
            </a:pPr>
            <a:r>
              <a:rPr lang="en-US" dirty="0" err="1">
                <a:latin typeface="Times New Roman" panose="02020603050405020304" pitchFamily="18" charset="0"/>
                <a:cs typeface="Times New Roman" panose="02020603050405020304" pitchFamily="18" charset="0"/>
              </a:rPr>
              <a:t>ἔδοξεν</a:t>
            </a:r>
            <a:r>
              <a:rPr lang="en-US" dirty="0">
                <a:latin typeface="Times New Roman" panose="02020603050405020304" pitchFamily="18" charset="0"/>
                <a:cs typeface="Times New Roman" panose="02020603050405020304" pitchFamily="18" charset="0"/>
              </a:rPr>
              <a:t> </a:t>
            </a:r>
            <a:r>
              <a:rPr lang="en-US" u="sng" dirty="0" err="1">
                <a:latin typeface="Times New Roman" panose="02020603050405020304" pitchFamily="18" charset="0"/>
                <a:cs typeface="Times New Roman" panose="02020603050405020304" pitchFamily="18" charset="0"/>
              </a:rPr>
              <a:t>τῷ</a:t>
            </a:r>
            <a:r>
              <a:rPr lang="en-US" u="sng" dirty="0">
                <a:latin typeface="Times New Roman" panose="02020603050405020304" pitchFamily="18" charset="0"/>
                <a:cs typeface="Times New Roman" panose="02020603050405020304" pitchFamily="18" charset="0"/>
              </a:rPr>
              <a:t> </a:t>
            </a:r>
            <a:r>
              <a:rPr lang="en-US" u="sng" dirty="0" err="1">
                <a:latin typeface="Times New Roman" panose="02020603050405020304" pitchFamily="18" charset="0"/>
                <a:cs typeface="Times New Roman" panose="02020603050405020304" pitchFamily="18" charset="0"/>
              </a:rPr>
              <a:t>δήμῳ</a:t>
            </a:r>
            <a:r>
              <a:rPr lang="en-US" u="sng"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 . ἐπα</a:t>
            </a:r>
            <a:r>
              <a:rPr lang="en-US" dirty="0" err="1">
                <a:latin typeface="Times New Roman" panose="02020603050405020304" pitchFamily="18" charset="0"/>
                <a:cs typeface="Times New Roman" panose="02020603050405020304" pitchFamily="18" charset="0"/>
              </a:rPr>
              <a:t>ινέσ</a:t>
            </a:r>
            <a:r>
              <a:rPr lang="en-US" dirty="0">
                <a:latin typeface="Times New Roman" panose="02020603050405020304" pitchFamily="18" charset="0"/>
                <a:cs typeface="Times New Roman" panose="02020603050405020304" pitchFamily="18" charset="0"/>
              </a:rPr>
              <a:t>αι </a:t>
            </a:r>
            <a:r>
              <a:rPr lang="en-US" dirty="0"/>
              <a:t>. . . (inscriptions) The people have resolved to praise . . .</a:t>
            </a:r>
            <a:endParaRPr lang="el-GR" dirty="0"/>
          </a:p>
        </p:txBody>
      </p:sp>
    </p:spTree>
    <p:extLst>
      <p:ext uri="{BB962C8B-B14F-4D97-AF65-F5344CB8AC3E}">
        <p14:creationId xmlns:p14="http://schemas.microsoft.com/office/powerpoint/2010/main" val="19079016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51BB7AE-9E97-DE40-AFE2-39D8EC05973C}"/>
              </a:ext>
            </a:extLst>
          </p:cNvPr>
          <p:cNvSpPr>
            <a:spLocks noGrp="1"/>
          </p:cNvSpPr>
          <p:nvPr>
            <p:ph type="title"/>
          </p:nvPr>
        </p:nvSpPr>
        <p:spPr/>
        <p:txBody>
          <a:bodyPr/>
          <a:lstStyle/>
          <a:p>
            <a:r>
              <a:rPr lang="en-US" dirty="0"/>
              <a:t>Cases</a:t>
            </a:r>
            <a:endParaRPr lang="el-GR" dirty="0"/>
          </a:p>
        </p:txBody>
      </p:sp>
      <p:sp>
        <p:nvSpPr>
          <p:cNvPr id="3" name="Θέση περιεχομένου 2">
            <a:extLst>
              <a:ext uri="{FF2B5EF4-FFF2-40B4-BE49-F238E27FC236}">
                <a16:creationId xmlns:a16="http://schemas.microsoft.com/office/drawing/2014/main" id="{297E71AC-E630-787D-0518-E2493A73FD45}"/>
              </a:ext>
            </a:extLst>
          </p:cNvPr>
          <p:cNvSpPr>
            <a:spLocks noGrp="1"/>
          </p:cNvSpPr>
          <p:nvPr>
            <p:ph idx="1"/>
          </p:nvPr>
        </p:nvSpPr>
        <p:spPr/>
        <p:txBody>
          <a:bodyPr/>
          <a:lstStyle/>
          <a:p>
            <a:pPr algn="just"/>
            <a:r>
              <a:rPr lang="en-US" b="1" dirty="0"/>
              <a:t>Exercise 4</a:t>
            </a:r>
            <a:r>
              <a:rPr lang="en-US" dirty="0"/>
              <a:t>: Find the objects of these sentences:</a:t>
            </a:r>
          </a:p>
          <a:p>
            <a:pPr algn="just"/>
            <a:r>
              <a:rPr lang="en-US" dirty="0"/>
              <a:t>1) </a:t>
            </a:r>
            <a:r>
              <a:rPr lang="el-GR" u="sng" dirty="0" err="1">
                <a:latin typeface="Times New Roman" panose="02020603050405020304" pitchFamily="18" charset="0"/>
                <a:cs typeface="Times New Roman" panose="02020603050405020304" pitchFamily="18" charset="0"/>
              </a:rPr>
              <a:t>δίκας</a:t>
            </a:r>
            <a:r>
              <a:rPr lang="el-GR" u="sng"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δὲ</a:t>
            </a:r>
            <a:r>
              <a:rPr lang="el-GR" dirty="0">
                <a:latin typeface="Times New Roman" panose="02020603050405020304" pitchFamily="18" charset="0"/>
                <a:cs typeface="Times New Roman" panose="02020603050405020304" pitchFamily="18" charset="0"/>
              </a:rPr>
              <a:t> δώσεις </a:t>
            </a:r>
            <a:r>
              <a:rPr lang="el-GR" dirty="0" err="1">
                <a:latin typeface="Times New Roman" panose="02020603050405020304" pitchFamily="18" charset="0"/>
                <a:cs typeface="Times New Roman" panose="02020603050405020304" pitchFamily="18" charset="0"/>
              </a:rPr>
              <a:t>σοῖσι</a:t>
            </a:r>
            <a:r>
              <a:rPr lang="el-GR" dirty="0">
                <a:latin typeface="Times New Roman" panose="02020603050405020304" pitchFamily="18" charset="0"/>
                <a:cs typeface="Times New Roman" panose="02020603050405020304" pitchFamily="18" charset="0"/>
              </a:rPr>
              <a:t> </a:t>
            </a:r>
            <a:r>
              <a:rPr lang="el-GR" u="sng" dirty="0" err="1">
                <a:latin typeface="Times New Roman" panose="02020603050405020304" pitchFamily="18" charset="0"/>
                <a:cs typeface="Times New Roman" panose="02020603050405020304" pitchFamily="18" charset="0"/>
              </a:rPr>
              <a:t>κηδεσταῖς</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ἔτι</a:t>
            </a:r>
            <a:r>
              <a:rPr lang="el-GR" dirty="0"/>
              <a:t>. (</a:t>
            </a:r>
            <a:r>
              <a:rPr lang="en-US" dirty="0"/>
              <a:t>E. </a:t>
            </a:r>
            <a:r>
              <a:rPr lang="en-US" i="1" dirty="0"/>
              <a:t>Alc. </a:t>
            </a:r>
            <a:r>
              <a:rPr lang="en-US" dirty="0"/>
              <a:t>731.) … and you will yet give recompense to your wife’s-relatives.</a:t>
            </a:r>
          </a:p>
          <a:p>
            <a:pPr algn="just"/>
            <a:r>
              <a:rPr lang="en-US" dirty="0"/>
              <a:t>2) </a:t>
            </a:r>
            <a:r>
              <a:rPr lang="el-GR" dirty="0" err="1">
                <a:latin typeface="Times New Roman" panose="02020603050405020304" pitchFamily="18" charset="0"/>
                <a:cs typeface="Times New Roman" panose="02020603050405020304" pitchFamily="18" charset="0"/>
              </a:rPr>
              <a:t>εἶπεν</a:t>
            </a:r>
            <a:r>
              <a:rPr lang="el-GR" dirty="0">
                <a:latin typeface="Times New Roman" panose="02020603050405020304" pitchFamily="18" charset="0"/>
                <a:cs typeface="Times New Roman" panose="02020603050405020304" pitchFamily="18" charset="0"/>
              </a:rPr>
              <a:t> </a:t>
            </a:r>
            <a:r>
              <a:rPr lang="el-GR" u="sng" dirty="0" err="1">
                <a:latin typeface="Times New Roman" panose="02020603050405020304" pitchFamily="18" charset="0"/>
                <a:cs typeface="Times New Roman" panose="02020603050405020304" pitchFamily="18" charset="0"/>
              </a:rPr>
              <a:t>αὐτοῖς</a:t>
            </a:r>
            <a:r>
              <a:rPr lang="el-GR" u="sng" dirty="0">
                <a:latin typeface="Times New Roman" panose="02020603050405020304" pitchFamily="18" charset="0"/>
                <a:cs typeface="Times New Roman" panose="02020603050405020304" pitchFamily="18" charset="0"/>
              </a:rPr>
              <a:t> </a:t>
            </a:r>
            <a:r>
              <a:rPr lang="el-GR" u="sng" dirty="0" err="1">
                <a:latin typeface="Times New Roman" panose="02020603050405020304" pitchFamily="18" charset="0"/>
                <a:cs typeface="Times New Roman" panose="02020603050405020304" pitchFamily="18" charset="0"/>
              </a:rPr>
              <a:t>ἀπιέναι</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ἐκ</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τοῦ</a:t>
            </a:r>
            <a:r>
              <a:rPr lang="el-GR" dirty="0">
                <a:latin typeface="Times New Roman" panose="02020603050405020304" pitchFamily="18" charset="0"/>
                <a:cs typeface="Times New Roman" panose="02020603050405020304" pitchFamily="18" charset="0"/>
              </a:rPr>
              <a:t> στρατεύματος </a:t>
            </a:r>
            <a:r>
              <a:rPr lang="el-GR" dirty="0" err="1">
                <a:latin typeface="Times New Roman" panose="02020603050405020304" pitchFamily="18" charset="0"/>
                <a:cs typeface="Times New Roman" panose="02020603050405020304" pitchFamily="18" charset="0"/>
              </a:rPr>
              <a:t>ὡς</a:t>
            </a:r>
            <a:r>
              <a:rPr lang="el-GR" dirty="0">
                <a:latin typeface="Times New Roman" panose="02020603050405020304" pitchFamily="18" charset="0"/>
                <a:cs typeface="Times New Roman" panose="02020603050405020304" pitchFamily="18" charset="0"/>
              </a:rPr>
              <a:t> τάχιστα</a:t>
            </a:r>
            <a:r>
              <a:rPr lang="el-GR" dirty="0"/>
              <a:t>. (</a:t>
            </a:r>
            <a:r>
              <a:rPr lang="en-US" dirty="0"/>
              <a:t>Xen. </a:t>
            </a:r>
            <a:r>
              <a:rPr lang="en-US" i="1" dirty="0"/>
              <a:t>Cyr.</a:t>
            </a:r>
            <a:r>
              <a:rPr lang="en-US" dirty="0"/>
              <a:t> 7.2.5), He told them to leave the army as soon as possible.</a:t>
            </a:r>
            <a:endParaRPr lang="el-GR" dirty="0"/>
          </a:p>
        </p:txBody>
      </p:sp>
    </p:spTree>
    <p:extLst>
      <p:ext uri="{BB962C8B-B14F-4D97-AF65-F5344CB8AC3E}">
        <p14:creationId xmlns:p14="http://schemas.microsoft.com/office/powerpoint/2010/main" val="145405915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D020B9B-DEDC-08DC-A247-1795EA459CCD}"/>
              </a:ext>
            </a:extLst>
          </p:cNvPr>
          <p:cNvSpPr>
            <a:spLocks noGrp="1"/>
          </p:cNvSpPr>
          <p:nvPr>
            <p:ph type="title"/>
          </p:nvPr>
        </p:nvSpPr>
        <p:spPr/>
        <p:txBody>
          <a:bodyPr/>
          <a:lstStyle/>
          <a:p>
            <a:r>
              <a:rPr lang="en-US" dirty="0"/>
              <a:t>Cases</a:t>
            </a:r>
            <a:endParaRPr lang="el-GR" dirty="0"/>
          </a:p>
        </p:txBody>
      </p:sp>
      <p:sp>
        <p:nvSpPr>
          <p:cNvPr id="3" name="Θέση περιεχομένου 2">
            <a:extLst>
              <a:ext uri="{FF2B5EF4-FFF2-40B4-BE49-F238E27FC236}">
                <a16:creationId xmlns:a16="http://schemas.microsoft.com/office/drawing/2014/main" id="{EC9E405E-DB4B-8651-EF08-A81EF8F62F5C}"/>
              </a:ext>
            </a:extLst>
          </p:cNvPr>
          <p:cNvSpPr>
            <a:spLocks noGrp="1"/>
          </p:cNvSpPr>
          <p:nvPr>
            <p:ph idx="1"/>
          </p:nvPr>
        </p:nvSpPr>
        <p:spPr/>
        <p:txBody>
          <a:bodyPr/>
          <a:lstStyle/>
          <a:p>
            <a:r>
              <a:rPr lang="en-US" dirty="0"/>
              <a:t>1) </a:t>
            </a:r>
            <a:r>
              <a:rPr lang="el-GR" dirty="0" err="1"/>
              <a:t>δίκας</a:t>
            </a:r>
            <a:r>
              <a:rPr lang="en-US" dirty="0"/>
              <a:t>: direct O,</a:t>
            </a:r>
            <a:r>
              <a:rPr lang="el-GR" dirty="0"/>
              <a:t> </a:t>
            </a:r>
            <a:r>
              <a:rPr lang="el-GR" dirty="0" err="1"/>
              <a:t>κηδεσταῖς</a:t>
            </a:r>
            <a:r>
              <a:rPr lang="en-US" dirty="0"/>
              <a:t>: indirect O</a:t>
            </a:r>
          </a:p>
          <a:p>
            <a:r>
              <a:rPr lang="en-US" dirty="0"/>
              <a:t>2) </a:t>
            </a:r>
            <a:r>
              <a:rPr lang="el-GR" dirty="0" err="1"/>
              <a:t>αὐτοῖς</a:t>
            </a:r>
            <a:r>
              <a:rPr lang="en-US" dirty="0"/>
              <a:t>: indirect O,</a:t>
            </a:r>
            <a:r>
              <a:rPr lang="el-GR" dirty="0"/>
              <a:t> </a:t>
            </a:r>
            <a:r>
              <a:rPr lang="el-GR" dirty="0" err="1"/>
              <a:t>ἀπιέναι</a:t>
            </a:r>
            <a:r>
              <a:rPr lang="en-US" dirty="0"/>
              <a:t>: direct O</a:t>
            </a:r>
            <a:r>
              <a:rPr lang="el-GR" dirty="0"/>
              <a:t> </a:t>
            </a:r>
          </a:p>
        </p:txBody>
      </p:sp>
    </p:spTree>
    <p:extLst>
      <p:ext uri="{BB962C8B-B14F-4D97-AF65-F5344CB8AC3E}">
        <p14:creationId xmlns:p14="http://schemas.microsoft.com/office/powerpoint/2010/main" val="291603916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552B9E2-F377-8EEF-6FA0-A7C78F45C9FB}"/>
              </a:ext>
            </a:extLst>
          </p:cNvPr>
          <p:cNvSpPr>
            <a:spLocks noGrp="1"/>
          </p:cNvSpPr>
          <p:nvPr>
            <p:ph type="title"/>
          </p:nvPr>
        </p:nvSpPr>
        <p:spPr/>
        <p:txBody>
          <a:bodyPr/>
          <a:lstStyle/>
          <a:p>
            <a:r>
              <a:rPr lang="en-US" dirty="0"/>
              <a:t>Cases</a:t>
            </a:r>
            <a:endParaRPr lang="el-GR" dirty="0"/>
          </a:p>
        </p:txBody>
      </p:sp>
      <p:sp>
        <p:nvSpPr>
          <p:cNvPr id="3" name="Θέση περιεχομένου 2">
            <a:extLst>
              <a:ext uri="{FF2B5EF4-FFF2-40B4-BE49-F238E27FC236}">
                <a16:creationId xmlns:a16="http://schemas.microsoft.com/office/drawing/2014/main" id="{45B43D53-5FB6-7139-D05A-34CBC77994FC}"/>
              </a:ext>
            </a:extLst>
          </p:cNvPr>
          <p:cNvSpPr>
            <a:spLocks noGrp="1"/>
          </p:cNvSpPr>
          <p:nvPr>
            <p:ph idx="1"/>
          </p:nvPr>
        </p:nvSpPr>
        <p:spPr/>
        <p:txBody>
          <a:bodyPr>
            <a:normAutofit fontScale="92500" lnSpcReduction="20000"/>
          </a:bodyPr>
          <a:lstStyle/>
          <a:p>
            <a:pPr algn="just"/>
            <a:r>
              <a:rPr lang="en-US" b="1" dirty="0"/>
              <a:t>DATIVE: As Obligatory Constituent (to Complement Verbs/Adjectives)</a:t>
            </a:r>
            <a:endParaRPr lang="en-US" dirty="0"/>
          </a:p>
          <a:p>
            <a:r>
              <a:rPr lang="en-US" dirty="0"/>
              <a:t>With Other Verbs and Adjectives</a:t>
            </a:r>
          </a:p>
          <a:p>
            <a:r>
              <a:rPr lang="en-US" dirty="0"/>
              <a:t>The dative </a:t>
            </a:r>
            <a:r>
              <a:rPr lang="en-US" b="1" dirty="0"/>
              <a:t>is used as first complement </a:t>
            </a:r>
            <a:r>
              <a:rPr lang="en-US" dirty="0"/>
              <a:t>with the following verbs (among others):</a:t>
            </a:r>
          </a:p>
          <a:p>
            <a:r>
              <a:rPr lang="en-US" dirty="0">
                <a:latin typeface="Times New Roman" panose="02020603050405020304" pitchFamily="18" charset="0"/>
                <a:cs typeface="Times New Roman" panose="02020603050405020304" pitchFamily="18" charset="0"/>
              </a:rPr>
              <a:t>ἀπ</a:t>
            </a:r>
            <a:r>
              <a:rPr lang="en-US" dirty="0" err="1">
                <a:latin typeface="Times New Roman" panose="02020603050405020304" pitchFamily="18" charset="0"/>
                <a:cs typeface="Times New Roman" panose="02020603050405020304" pitchFamily="18" charset="0"/>
              </a:rPr>
              <a:t>ειλέω</a:t>
            </a:r>
            <a:r>
              <a:rPr lang="en-US" dirty="0"/>
              <a:t> threaten</a:t>
            </a:r>
          </a:p>
          <a:p>
            <a:r>
              <a:rPr lang="en-US" dirty="0" err="1">
                <a:latin typeface="Times New Roman" panose="02020603050405020304" pitchFamily="18" charset="0"/>
                <a:cs typeface="Times New Roman" panose="02020603050405020304" pitchFamily="18" charset="0"/>
              </a:rPr>
              <a:t>ἀρέσκω</a:t>
            </a:r>
            <a:r>
              <a:rPr lang="en-US" dirty="0"/>
              <a:t> please, satisfy (sometimes + acc.)</a:t>
            </a:r>
          </a:p>
          <a:p>
            <a:r>
              <a:rPr lang="en-US" dirty="0">
                <a:latin typeface="Times New Roman" panose="02020603050405020304" pitchFamily="18" charset="0"/>
                <a:cs typeface="Times New Roman" panose="02020603050405020304" pitchFamily="18" charset="0"/>
              </a:rPr>
              <a:t>β</a:t>
            </a:r>
            <a:r>
              <a:rPr lang="en-US" dirty="0" err="1">
                <a:latin typeface="Times New Roman" panose="02020603050405020304" pitchFamily="18" charset="0"/>
                <a:cs typeface="Times New Roman" panose="02020603050405020304" pitchFamily="18" charset="0"/>
              </a:rPr>
              <a:t>οηθέω</a:t>
            </a:r>
            <a:r>
              <a:rPr lang="en-US" dirty="0"/>
              <a:t> help, come to the aid of</a:t>
            </a:r>
          </a:p>
          <a:p>
            <a:r>
              <a:rPr lang="en-US" dirty="0" err="1">
                <a:latin typeface="Times New Roman" panose="02020603050405020304" pitchFamily="18" charset="0"/>
                <a:cs typeface="Times New Roman" panose="02020603050405020304" pitchFamily="18" charset="0"/>
              </a:rPr>
              <a:t>δι</a:t>
            </a:r>
            <a:r>
              <a:rPr lang="en-US" dirty="0">
                <a:latin typeface="Times New Roman" panose="02020603050405020304" pitchFamily="18" charset="0"/>
                <a:cs typeface="Times New Roman" panose="02020603050405020304" pitchFamily="18" charset="0"/>
              </a:rPr>
              <a:t>αλέγομαι</a:t>
            </a:r>
            <a:r>
              <a:rPr lang="en-US" dirty="0"/>
              <a:t> converse with</a:t>
            </a:r>
          </a:p>
          <a:p>
            <a:r>
              <a:rPr lang="en-US" dirty="0" err="1">
                <a:latin typeface="Times New Roman" panose="02020603050405020304" pitchFamily="18" charset="0"/>
                <a:cs typeface="Times New Roman" panose="02020603050405020304" pitchFamily="18" charset="0"/>
              </a:rPr>
              <a:t>εἴκω</a:t>
            </a:r>
            <a:r>
              <a:rPr lang="en-US" dirty="0">
                <a:latin typeface="Times New Roman" panose="02020603050405020304" pitchFamily="18" charset="0"/>
                <a:cs typeface="Times New Roman" panose="02020603050405020304" pitchFamily="18" charset="0"/>
              </a:rPr>
              <a:t> </a:t>
            </a:r>
            <a:r>
              <a:rPr lang="en-US" dirty="0"/>
              <a:t>yield, give way to (sometimes combined with gen. of separation)</a:t>
            </a:r>
            <a:endParaRPr lang="el-GR" dirty="0"/>
          </a:p>
        </p:txBody>
      </p:sp>
    </p:spTree>
    <p:extLst>
      <p:ext uri="{BB962C8B-B14F-4D97-AF65-F5344CB8AC3E}">
        <p14:creationId xmlns:p14="http://schemas.microsoft.com/office/powerpoint/2010/main" val="105319065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9529719-CE6D-14AC-92E0-4F6A9363E13A}"/>
              </a:ext>
            </a:extLst>
          </p:cNvPr>
          <p:cNvSpPr>
            <a:spLocks noGrp="1"/>
          </p:cNvSpPr>
          <p:nvPr>
            <p:ph type="title"/>
          </p:nvPr>
        </p:nvSpPr>
        <p:spPr/>
        <p:txBody>
          <a:bodyPr/>
          <a:lstStyle/>
          <a:p>
            <a:r>
              <a:rPr lang="en-US" dirty="0"/>
              <a:t>Cases</a:t>
            </a:r>
            <a:endParaRPr lang="el-GR" dirty="0"/>
          </a:p>
        </p:txBody>
      </p:sp>
      <p:sp>
        <p:nvSpPr>
          <p:cNvPr id="3" name="Θέση περιεχομένου 2">
            <a:extLst>
              <a:ext uri="{FF2B5EF4-FFF2-40B4-BE49-F238E27FC236}">
                <a16:creationId xmlns:a16="http://schemas.microsoft.com/office/drawing/2014/main" id="{8E67650B-6CC0-A7F8-FBAE-6D95B526F5D1}"/>
              </a:ext>
            </a:extLst>
          </p:cNvPr>
          <p:cNvSpPr>
            <a:spLocks noGrp="1"/>
          </p:cNvSpPr>
          <p:nvPr>
            <p:ph idx="1"/>
          </p:nvPr>
        </p:nvSpPr>
        <p:spPr/>
        <p:txBody>
          <a:bodyPr>
            <a:normAutofit fontScale="77500" lnSpcReduction="20000"/>
          </a:bodyPr>
          <a:lstStyle/>
          <a:p>
            <a:pPr algn="just"/>
            <a:r>
              <a:rPr lang="en-US" b="1" dirty="0"/>
              <a:t>DATIVE: As Obligatory Constituent (to Complement Verbs/Adjectives)</a:t>
            </a:r>
            <a:endParaRPr lang="en-US" dirty="0"/>
          </a:p>
          <a:p>
            <a:r>
              <a:rPr lang="en-US" dirty="0"/>
              <a:t>With Other Verbs and Adjectives</a:t>
            </a:r>
          </a:p>
          <a:p>
            <a:r>
              <a:rPr lang="en-US" dirty="0"/>
              <a:t>The dative </a:t>
            </a:r>
            <a:r>
              <a:rPr lang="en-US" b="1" dirty="0"/>
              <a:t>is used as first complement </a:t>
            </a:r>
            <a:r>
              <a:rPr lang="en-US" dirty="0"/>
              <a:t>with the following verbs (among others):</a:t>
            </a:r>
          </a:p>
          <a:p>
            <a:r>
              <a:rPr lang="el-GR" dirty="0" err="1">
                <a:latin typeface="Times New Roman" panose="02020603050405020304" pitchFamily="18" charset="0"/>
                <a:cs typeface="Times New Roman" panose="02020603050405020304" pitchFamily="18" charset="0"/>
              </a:rPr>
              <a:t>ἐπιτίθεμαι</a:t>
            </a:r>
            <a:r>
              <a:rPr lang="el-GR" dirty="0">
                <a:latin typeface="Times New Roman" panose="02020603050405020304" pitchFamily="18" charset="0"/>
                <a:cs typeface="Times New Roman" panose="02020603050405020304" pitchFamily="18" charset="0"/>
              </a:rPr>
              <a:t> </a:t>
            </a:r>
            <a:r>
              <a:rPr lang="en-US" dirty="0"/>
              <a:t>apply oneself to, attack</a:t>
            </a:r>
          </a:p>
          <a:p>
            <a:r>
              <a:rPr lang="el-GR" dirty="0" err="1">
                <a:latin typeface="Times New Roman" panose="02020603050405020304" pitchFamily="18" charset="0"/>
                <a:cs typeface="Times New Roman" panose="02020603050405020304" pitchFamily="18" charset="0"/>
              </a:rPr>
              <a:t>ἕπομαι</a:t>
            </a:r>
            <a:r>
              <a:rPr lang="el-GR" dirty="0">
                <a:latin typeface="Times New Roman" panose="02020603050405020304" pitchFamily="18" charset="0"/>
                <a:cs typeface="Times New Roman" panose="02020603050405020304" pitchFamily="18" charset="0"/>
              </a:rPr>
              <a:t> </a:t>
            </a:r>
            <a:r>
              <a:rPr lang="en-US" dirty="0"/>
              <a:t>follow (also often with prepositions, especially </a:t>
            </a:r>
            <a:r>
              <a:rPr lang="el-GR" dirty="0" err="1"/>
              <a:t>σύν</a:t>
            </a:r>
            <a:r>
              <a:rPr lang="el-GR" dirty="0"/>
              <a:t> + </a:t>
            </a:r>
            <a:r>
              <a:rPr lang="en-US" dirty="0"/>
              <a:t>dat. and </a:t>
            </a:r>
            <a:r>
              <a:rPr lang="el-GR" dirty="0"/>
              <a:t>μετά</a:t>
            </a:r>
            <a:r>
              <a:rPr lang="en-US" dirty="0"/>
              <a:t> </a:t>
            </a:r>
            <a:r>
              <a:rPr lang="el-GR" dirty="0"/>
              <a:t>+ </a:t>
            </a:r>
            <a:r>
              <a:rPr lang="en-US" dirty="0"/>
              <a:t>gen.)</a:t>
            </a:r>
          </a:p>
          <a:p>
            <a:r>
              <a:rPr lang="el-GR" dirty="0" err="1">
                <a:latin typeface="Times New Roman" panose="02020603050405020304" pitchFamily="18" charset="0"/>
                <a:cs typeface="Times New Roman" panose="02020603050405020304" pitchFamily="18" charset="0"/>
              </a:rPr>
              <a:t>ἡγέομαι</a:t>
            </a:r>
            <a:r>
              <a:rPr lang="el-GR" dirty="0"/>
              <a:t> </a:t>
            </a:r>
            <a:r>
              <a:rPr lang="en-US" dirty="0"/>
              <a:t>guide (also + gen. = ‘lead’, ‘rule’; + 2x acc. = ‘consider’; + inf. = ‘believe’)</a:t>
            </a:r>
          </a:p>
          <a:p>
            <a:r>
              <a:rPr lang="el-GR" dirty="0">
                <a:latin typeface="Times New Roman" panose="02020603050405020304" pitchFamily="18" charset="0"/>
                <a:cs typeface="Times New Roman" panose="02020603050405020304" pitchFamily="18" charset="0"/>
              </a:rPr>
              <a:t>μάχομαι</a:t>
            </a:r>
            <a:r>
              <a:rPr lang="el-GR" dirty="0"/>
              <a:t> </a:t>
            </a:r>
            <a:r>
              <a:rPr lang="en-US" dirty="0"/>
              <a:t>fight against</a:t>
            </a:r>
          </a:p>
          <a:p>
            <a:r>
              <a:rPr lang="el-GR" dirty="0" err="1">
                <a:latin typeface="Times New Roman" panose="02020603050405020304" pitchFamily="18" charset="0"/>
                <a:cs typeface="Times New Roman" panose="02020603050405020304" pitchFamily="18" charset="0"/>
              </a:rPr>
              <a:t>ὀργίζομαι</a:t>
            </a:r>
            <a:r>
              <a:rPr lang="el-GR" dirty="0">
                <a:latin typeface="Times New Roman" panose="02020603050405020304" pitchFamily="18" charset="0"/>
                <a:cs typeface="Times New Roman" panose="02020603050405020304" pitchFamily="18" charset="0"/>
              </a:rPr>
              <a:t> </a:t>
            </a:r>
            <a:r>
              <a:rPr lang="en-US" dirty="0"/>
              <a:t>get angry at</a:t>
            </a:r>
          </a:p>
          <a:p>
            <a:r>
              <a:rPr lang="el-GR" dirty="0">
                <a:latin typeface="Times New Roman" panose="02020603050405020304" pitchFamily="18" charset="0"/>
                <a:cs typeface="Times New Roman" panose="02020603050405020304" pitchFamily="18" charset="0"/>
              </a:rPr>
              <a:t>πείθομαι</a:t>
            </a:r>
            <a:r>
              <a:rPr lang="el-GR" dirty="0"/>
              <a:t> </a:t>
            </a:r>
            <a:r>
              <a:rPr lang="en-US" dirty="0"/>
              <a:t>listen to, believe, obey (rarely + gen.)</a:t>
            </a:r>
            <a:endParaRPr lang="el-GR" dirty="0"/>
          </a:p>
        </p:txBody>
      </p:sp>
    </p:spTree>
    <p:extLst>
      <p:ext uri="{BB962C8B-B14F-4D97-AF65-F5344CB8AC3E}">
        <p14:creationId xmlns:p14="http://schemas.microsoft.com/office/powerpoint/2010/main" val="18423347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75FB694-D60F-B541-DDE0-48079F8F8232}"/>
              </a:ext>
            </a:extLst>
          </p:cNvPr>
          <p:cNvSpPr>
            <a:spLocks noGrp="1"/>
          </p:cNvSpPr>
          <p:nvPr>
            <p:ph type="title"/>
          </p:nvPr>
        </p:nvSpPr>
        <p:spPr/>
        <p:txBody>
          <a:bodyPr/>
          <a:lstStyle/>
          <a:p>
            <a:r>
              <a:rPr lang="en-US" dirty="0"/>
              <a:t>Cases</a:t>
            </a:r>
            <a:endParaRPr lang="el-GR" dirty="0"/>
          </a:p>
        </p:txBody>
      </p:sp>
      <p:sp>
        <p:nvSpPr>
          <p:cNvPr id="3" name="Θέση περιεχομένου 2">
            <a:extLst>
              <a:ext uri="{FF2B5EF4-FFF2-40B4-BE49-F238E27FC236}">
                <a16:creationId xmlns:a16="http://schemas.microsoft.com/office/drawing/2014/main" id="{F47BFEE4-DC66-43B0-D9B9-9E8FE95033D2}"/>
              </a:ext>
            </a:extLst>
          </p:cNvPr>
          <p:cNvSpPr>
            <a:spLocks noGrp="1"/>
          </p:cNvSpPr>
          <p:nvPr>
            <p:ph idx="1"/>
          </p:nvPr>
        </p:nvSpPr>
        <p:spPr/>
        <p:txBody>
          <a:bodyPr/>
          <a:lstStyle/>
          <a:p>
            <a:r>
              <a:rPr lang="en-US" b="1" dirty="0"/>
              <a:t>NOMINATIVE: Predicative complement</a:t>
            </a:r>
          </a:p>
          <a:p>
            <a:r>
              <a:rPr lang="en-US" dirty="0"/>
              <a:t>Predicative complements with linking verbs agree with their subject, and thus also stand in the nominative:</a:t>
            </a:r>
          </a:p>
          <a:p>
            <a:r>
              <a:rPr lang="en-US" dirty="0">
                <a:latin typeface="Times New Roman" panose="02020603050405020304" pitchFamily="18" charset="0"/>
                <a:cs typeface="Times New Roman" panose="02020603050405020304" pitchFamily="18" charset="0"/>
              </a:rPr>
              <a:t>π</a:t>
            </a:r>
            <a:r>
              <a:rPr lang="en-US" dirty="0" err="1">
                <a:latin typeface="Times New Roman" panose="02020603050405020304" pitchFamily="18" charset="0"/>
                <a:cs typeface="Times New Roman" panose="02020603050405020304" pitchFamily="18" charset="0"/>
              </a:rPr>
              <a:t>ᾶν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ἐστι</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ἄνθρω</a:t>
            </a:r>
            <a:r>
              <a:rPr lang="en-US" dirty="0">
                <a:latin typeface="Times New Roman" panose="02020603050405020304" pitchFamily="18" charset="0"/>
                <a:cs typeface="Times New Roman" panose="02020603050405020304" pitchFamily="18" charset="0"/>
              </a:rPr>
              <a:t>πος συμφορή</a:t>
            </a:r>
            <a:r>
              <a:rPr lang="en-US" dirty="0"/>
              <a:t>. (</a:t>
            </a:r>
            <a:r>
              <a:rPr lang="en-US" dirty="0" err="1"/>
              <a:t>Hdt</a:t>
            </a:r>
            <a:r>
              <a:rPr lang="en-US" dirty="0"/>
              <a:t>. 1.32.4)</a:t>
            </a:r>
          </a:p>
          <a:p>
            <a:r>
              <a:rPr lang="en-US" dirty="0"/>
              <a:t>A human being is in every way (a victim of) chance.</a:t>
            </a:r>
            <a:endParaRPr lang="el-GR" dirty="0"/>
          </a:p>
        </p:txBody>
      </p:sp>
    </p:spTree>
    <p:extLst>
      <p:ext uri="{BB962C8B-B14F-4D97-AF65-F5344CB8AC3E}">
        <p14:creationId xmlns:p14="http://schemas.microsoft.com/office/powerpoint/2010/main" val="18430094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472C99D-4834-3B1A-3AFF-6572263335B8}"/>
              </a:ext>
            </a:extLst>
          </p:cNvPr>
          <p:cNvSpPr>
            <a:spLocks noGrp="1"/>
          </p:cNvSpPr>
          <p:nvPr>
            <p:ph type="title"/>
          </p:nvPr>
        </p:nvSpPr>
        <p:spPr/>
        <p:txBody>
          <a:bodyPr/>
          <a:lstStyle/>
          <a:p>
            <a:r>
              <a:rPr lang="en-US" dirty="0"/>
              <a:t>Cases</a:t>
            </a:r>
            <a:endParaRPr lang="el-GR" dirty="0"/>
          </a:p>
        </p:txBody>
      </p:sp>
      <p:sp>
        <p:nvSpPr>
          <p:cNvPr id="3" name="Θέση περιεχομένου 2">
            <a:extLst>
              <a:ext uri="{FF2B5EF4-FFF2-40B4-BE49-F238E27FC236}">
                <a16:creationId xmlns:a16="http://schemas.microsoft.com/office/drawing/2014/main" id="{4E56A0E0-96A1-365B-A880-B8D556A7C820}"/>
              </a:ext>
            </a:extLst>
          </p:cNvPr>
          <p:cNvSpPr>
            <a:spLocks noGrp="1"/>
          </p:cNvSpPr>
          <p:nvPr>
            <p:ph idx="1"/>
          </p:nvPr>
        </p:nvSpPr>
        <p:spPr/>
        <p:txBody>
          <a:bodyPr>
            <a:normAutofit fontScale="55000" lnSpcReduction="20000"/>
          </a:bodyPr>
          <a:lstStyle/>
          <a:p>
            <a:pPr algn="just"/>
            <a:r>
              <a:rPr lang="en-US" b="1" dirty="0"/>
              <a:t>DATIVE: As Obligatory Constituent (to Complement Verbs/Adjectives)</a:t>
            </a:r>
            <a:endParaRPr lang="en-US" dirty="0"/>
          </a:p>
          <a:p>
            <a:r>
              <a:rPr lang="en-US" dirty="0"/>
              <a:t>With Other Verbs and Adjectives</a:t>
            </a:r>
          </a:p>
          <a:p>
            <a:r>
              <a:rPr lang="en-US" dirty="0"/>
              <a:t>The dative </a:t>
            </a:r>
            <a:r>
              <a:rPr lang="en-US" b="1" dirty="0"/>
              <a:t>is used as first complement </a:t>
            </a:r>
            <a:r>
              <a:rPr lang="en-US" dirty="0"/>
              <a:t>with the following verbs (among others):</a:t>
            </a:r>
          </a:p>
          <a:p>
            <a:r>
              <a:rPr lang="el-GR" dirty="0">
                <a:latin typeface="Times New Roman" panose="02020603050405020304" pitchFamily="18" charset="0"/>
                <a:cs typeface="Times New Roman" panose="02020603050405020304" pitchFamily="18" charset="0"/>
              </a:rPr>
              <a:t>πελάζω </a:t>
            </a:r>
            <a:r>
              <a:rPr lang="en-US" dirty="0"/>
              <a:t>approach (sometimes + gen.)</a:t>
            </a:r>
          </a:p>
          <a:p>
            <a:r>
              <a:rPr lang="el-GR" dirty="0">
                <a:latin typeface="Times New Roman" panose="02020603050405020304" pitchFamily="18" charset="0"/>
                <a:cs typeface="Times New Roman" panose="02020603050405020304" pitchFamily="18" charset="0"/>
              </a:rPr>
              <a:t>πιστεύω</a:t>
            </a:r>
            <a:r>
              <a:rPr lang="el-GR" dirty="0"/>
              <a:t> </a:t>
            </a:r>
            <a:r>
              <a:rPr lang="en-US" dirty="0"/>
              <a:t>trust, believe</a:t>
            </a:r>
          </a:p>
          <a:p>
            <a:r>
              <a:rPr lang="el-GR" dirty="0" err="1">
                <a:latin typeface="Times New Roman" panose="02020603050405020304" pitchFamily="18" charset="0"/>
                <a:cs typeface="Times New Roman" panose="02020603050405020304" pitchFamily="18" charset="0"/>
              </a:rPr>
              <a:t>πολεμέω</a:t>
            </a:r>
            <a:r>
              <a:rPr lang="el-GR" dirty="0"/>
              <a:t> </a:t>
            </a:r>
            <a:r>
              <a:rPr lang="en-US" dirty="0"/>
              <a:t>make war against</a:t>
            </a:r>
          </a:p>
          <a:p>
            <a:r>
              <a:rPr lang="el-GR" dirty="0" err="1">
                <a:latin typeface="Times New Roman" panose="02020603050405020304" pitchFamily="18" charset="0"/>
                <a:cs typeface="Times New Roman" panose="02020603050405020304" pitchFamily="18" charset="0"/>
              </a:rPr>
              <a:t>συγγιγνώσκω</a:t>
            </a:r>
            <a:r>
              <a:rPr lang="el-GR" dirty="0"/>
              <a:t> </a:t>
            </a:r>
            <a:r>
              <a:rPr lang="en-US" dirty="0"/>
              <a:t>forgive, pardon (also + acc. = ‘acknowledge’, ‘confess’)</a:t>
            </a:r>
          </a:p>
          <a:p>
            <a:r>
              <a:rPr lang="el-GR" dirty="0">
                <a:latin typeface="Times New Roman" panose="02020603050405020304" pitchFamily="18" charset="0"/>
                <a:cs typeface="Times New Roman" panose="02020603050405020304" pitchFamily="18" charset="0"/>
              </a:rPr>
              <a:t>συμβουλεύω</a:t>
            </a:r>
            <a:r>
              <a:rPr lang="el-GR" dirty="0"/>
              <a:t> </a:t>
            </a:r>
            <a:r>
              <a:rPr lang="en-US" dirty="0"/>
              <a:t>advise, counsel</a:t>
            </a:r>
          </a:p>
          <a:p>
            <a:r>
              <a:rPr lang="el-GR" dirty="0" err="1">
                <a:latin typeface="Times New Roman" panose="02020603050405020304" pitchFamily="18" charset="0"/>
                <a:cs typeface="Times New Roman" panose="02020603050405020304" pitchFamily="18" charset="0"/>
              </a:rPr>
              <a:t>φθονέω</a:t>
            </a:r>
            <a:r>
              <a:rPr lang="el-GR" dirty="0"/>
              <a:t> </a:t>
            </a:r>
            <a:r>
              <a:rPr lang="en-US" dirty="0"/>
              <a:t>be envious of, bear ill will to (sometimes combined with gen. of cause)</a:t>
            </a:r>
          </a:p>
          <a:p>
            <a:r>
              <a:rPr lang="el-GR" dirty="0" err="1">
                <a:latin typeface="Times New Roman" panose="02020603050405020304" pitchFamily="18" charset="0"/>
                <a:cs typeface="Times New Roman" panose="02020603050405020304" pitchFamily="18" charset="0"/>
              </a:rPr>
              <a:t>χαλεπαίνω</a:t>
            </a:r>
            <a:r>
              <a:rPr lang="el-GR" dirty="0"/>
              <a:t> </a:t>
            </a:r>
            <a:r>
              <a:rPr lang="en-US" dirty="0"/>
              <a:t>be angry at (sometimes with gen. of cause)</a:t>
            </a:r>
          </a:p>
          <a:p>
            <a:r>
              <a:rPr lang="el-GR" dirty="0" err="1">
                <a:latin typeface="Times New Roman" panose="02020603050405020304" pitchFamily="18" charset="0"/>
                <a:cs typeface="Times New Roman" panose="02020603050405020304" pitchFamily="18" charset="0"/>
              </a:rPr>
              <a:t>χρήομαι</a:t>
            </a:r>
            <a:r>
              <a:rPr lang="el-GR" dirty="0"/>
              <a:t> </a:t>
            </a:r>
            <a:r>
              <a:rPr lang="en-US" dirty="0"/>
              <a:t>use, treat with, be intimate with</a:t>
            </a:r>
            <a:endParaRPr lang="el-GR" dirty="0"/>
          </a:p>
        </p:txBody>
      </p:sp>
    </p:spTree>
    <p:extLst>
      <p:ext uri="{BB962C8B-B14F-4D97-AF65-F5344CB8AC3E}">
        <p14:creationId xmlns:p14="http://schemas.microsoft.com/office/powerpoint/2010/main" val="23244782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A6C2DF6-F2CE-E5C0-CCF4-44AE6BFC0C6C}"/>
              </a:ext>
            </a:extLst>
          </p:cNvPr>
          <p:cNvSpPr>
            <a:spLocks noGrp="1"/>
          </p:cNvSpPr>
          <p:nvPr>
            <p:ph type="title"/>
          </p:nvPr>
        </p:nvSpPr>
        <p:spPr/>
        <p:txBody>
          <a:bodyPr/>
          <a:lstStyle/>
          <a:p>
            <a:r>
              <a:rPr lang="en-US" dirty="0"/>
              <a:t>Cases</a:t>
            </a:r>
            <a:endParaRPr lang="el-GR" dirty="0"/>
          </a:p>
        </p:txBody>
      </p:sp>
      <p:sp>
        <p:nvSpPr>
          <p:cNvPr id="3" name="Θέση περιεχομένου 2">
            <a:extLst>
              <a:ext uri="{FF2B5EF4-FFF2-40B4-BE49-F238E27FC236}">
                <a16:creationId xmlns:a16="http://schemas.microsoft.com/office/drawing/2014/main" id="{B74CA32A-2D9B-B372-62FD-4FB67A88C848}"/>
              </a:ext>
            </a:extLst>
          </p:cNvPr>
          <p:cNvSpPr>
            <a:spLocks noGrp="1"/>
          </p:cNvSpPr>
          <p:nvPr>
            <p:ph idx="1"/>
          </p:nvPr>
        </p:nvSpPr>
        <p:spPr/>
        <p:txBody>
          <a:bodyPr>
            <a:normAutofit fontScale="92500" lnSpcReduction="20000"/>
          </a:bodyPr>
          <a:lstStyle/>
          <a:p>
            <a:pPr algn="just"/>
            <a:r>
              <a:rPr lang="en-US" b="1" dirty="0"/>
              <a:t>DATIVE: As Obligatory Constituent (to Complement Verbs/Adjectives)</a:t>
            </a:r>
            <a:endParaRPr lang="en-US" dirty="0"/>
          </a:p>
          <a:p>
            <a:r>
              <a:rPr lang="en-US" dirty="0"/>
              <a:t>With Other Verbs and Adjectives</a:t>
            </a:r>
          </a:p>
          <a:p>
            <a:r>
              <a:rPr lang="en-US" dirty="0"/>
              <a:t>The dative </a:t>
            </a:r>
            <a:r>
              <a:rPr lang="en-US" b="1" dirty="0"/>
              <a:t>is used as first complement </a:t>
            </a:r>
            <a:r>
              <a:rPr lang="en-US" dirty="0"/>
              <a:t>with the following verbs (among others):</a:t>
            </a:r>
          </a:p>
          <a:p>
            <a:r>
              <a:rPr lang="en-US" dirty="0"/>
              <a:t>The following adjectives are complemented by a dative:</a:t>
            </a:r>
          </a:p>
          <a:p>
            <a:r>
              <a:rPr lang="en-US" b="1" dirty="0" err="1">
                <a:latin typeface="Times New Roman" panose="02020603050405020304" pitchFamily="18" charset="0"/>
                <a:cs typeface="Times New Roman" panose="02020603050405020304" pitchFamily="18" charset="0"/>
              </a:rPr>
              <a:t>ἐν</a:t>
            </a:r>
            <a:r>
              <a:rPr lang="en-US" b="1" dirty="0">
                <a:latin typeface="Times New Roman" panose="02020603050405020304" pitchFamily="18" charset="0"/>
                <a:cs typeface="Times New Roman" panose="02020603050405020304" pitchFamily="18" charset="0"/>
              </a:rPr>
              <a:t>αντίος</a:t>
            </a:r>
            <a:r>
              <a:rPr lang="en-US" dirty="0"/>
              <a:t> opposite, contrary to, </a:t>
            </a:r>
            <a:r>
              <a:rPr lang="en-US" dirty="0">
                <a:latin typeface="Times New Roman" panose="02020603050405020304" pitchFamily="18" charset="0"/>
                <a:cs typeface="Times New Roman" panose="02020603050405020304" pitchFamily="18" charset="0"/>
              </a:rPr>
              <a:t>εὔνους</a:t>
            </a:r>
            <a:r>
              <a:rPr lang="en-US" dirty="0"/>
              <a:t> well-disposed towards, </a:t>
            </a:r>
            <a:r>
              <a:rPr lang="en-US" b="1" dirty="0">
                <a:latin typeface="Times New Roman" panose="02020603050405020304" pitchFamily="18" charset="0"/>
                <a:cs typeface="Times New Roman" panose="02020603050405020304" pitchFamily="18" charset="0"/>
              </a:rPr>
              <a:t>ἐχθρός</a:t>
            </a:r>
            <a:r>
              <a:rPr lang="en-US" dirty="0"/>
              <a:t> hostile to, hated by</a:t>
            </a:r>
          </a:p>
          <a:p>
            <a:r>
              <a:rPr lang="en-US" b="1" dirty="0" err="1">
                <a:latin typeface="Times New Roman" panose="02020603050405020304" pitchFamily="18" charset="0"/>
                <a:cs typeface="Times New Roman" panose="02020603050405020304" pitchFamily="18" charset="0"/>
              </a:rPr>
              <a:t>ἴσος</a:t>
            </a:r>
            <a:r>
              <a:rPr lang="en-US" b="1" dirty="0"/>
              <a:t> </a:t>
            </a:r>
            <a:r>
              <a:rPr lang="en-US" dirty="0"/>
              <a:t>equal to, the same as, </a:t>
            </a:r>
            <a:r>
              <a:rPr lang="en-US" b="1" dirty="0" err="1">
                <a:latin typeface="Times New Roman" panose="02020603050405020304" pitchFamily="18" charset="0"/>
                <a:cs typeface="Times New Roman" panose="02020603050405020304" pitchFamily="18" charset="0"/>
              </a:rPr>
              <a:t>κοινός</a:t>
            </a:r>
            <a:r>
              <a:rPr lang="en-US" dirty="0">
                <a:latin typeface="Times New Roman" panose="02020603050405020304" pitchFamily="18" charset="0"/>
                <a:cs typeface="Times New Roman" panose="02020603050405020304" pitchFamily="18" charset="0"/>
              </a:rPr>
              <a:t> </a:t>
            </a:r>
            <a:r>
              <a:rPr lang="en-US" dirty="0"/>
              <a:t>shared with, </a:t>
            </a:r>
            <a:r>
              <a:rPr lang="en-US" b="1" dirty="0" err="1">
                <a:latin typeface="Times New Roman" panose="02020603050405020304" pitchFamily="18" charset="0"/>
                <a:cs typeface="Times New Roman" panose="02020603050405020304" pitchFamily="18" charset="0"/>
              </a:rPr>
              <a:t>ὅμοιος</a:t>
            </a:r>
            <a:r>
              <a:rPr lang="en-US" b="1" dirty="0"/>
              <a:t> </a:t>
            </a:r>
            <a:r>
              <a:rPr lang="en-US" dirty="0"/>
              <a:t>similar to, equal to</a:t>
            </a:r>
          </a:p>
          <a:p>
            <a:r>
              <a:rPr lang="en-US" b="1" dirty="0" err="1">
                <a:latin typeface="Times New Roman" panose="02020603050405020304" pitchFamily="18" charset="0"/>
                <a:cs typeface="Times New Roman" panose="02020603050405020304" pitchFamily="18" charset="0"/>
              </a:rPr>
              <a:t>φίλος</a:t>
            </a:r>
            <a:r>
              <a:rPr lang="en-US" dirty="0"/>
              <a:t> friendly with, loved by, also: </a:t>
            </a:r>
            <a:r>
              <a:rPr lang="en-US" b="1" dirty="0">
                <a:latin typeface="Times New Roman" panose="02020603050405020304" pitchFamily="18" charset="0"/>
                <a:cs typeface="Times New Roman" panose="02020603050405020304" pitchFamily="18" charset="0"/>
              </a:rPr>
              <a:t>ὁ α</a:t>
            </a:r>
            <a:r>
              <a:rPr lang="en-US" b="1" dirty="0" err="1">
                <a:latin typeface="Times New Roman" panose="02020603050405020304" pitchFamily="18" charset="0"/>
                <a:cs typeface="Times New Roman" panose="02020603050405020304" pitchFamily="18" charset="0"/>
              </a:rPr>
              <a:t>ὐτός</a:t>
            </a:r>
            <a:r>
              <a:rPr lang="en-US" b="1" dirty="0">
                <a:latin typeface="Times New Roman" panose="02020603050405020304" pitchFamily="18" charset="0"/>
                <a:cs typeface="Times New Roman" panose="02020603050405020304" pitchFamily="18" charset="0"/>
              </a:rPr>
              <a:t> </a:t>
            </a:r>
            <a:r>
              <a:rPr lang="en-US" dirty="0"/>
              <a:t>the same as</a:t>
            </a:r>
            <a:endParaRPr lang="el-GR" dirty="0"/>
          </a:p>
        </p:txBody>
      </p:sp>
    </p:spTree>
    <p:extLst>
      <p:ext uri="{BB962C8B-B14F-4D97-AF65-F5344CB8AC3E}">
        <p14:creationId xmlns:p14="http://schemas.microsoft.com/office/powerpoint/2010/main" val="122645327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BDD67373-5AC6-B0E6-DD60-25170C8F2A6E}"/>
              </a:ext>
            </a:extLst>
          </p:cNvPr>
          <p:cNvSpPr>
            <a:spLocks noGrp="1"/>
          </p:cNvSpPr>
          <p:nvPr>
            <p:ph type="title"/>
          </p:nvPr>
        </p:nvSpPr>
        <p:spPr/>
        <p:txBody>
          <a:bodyPr/>
          <a:lstStyle/>
          <a:p>
            <a:r>
              <a:rPr lang="en-US" dirty="0"/>
              <a:t>Cases</a:t>
            </a:r>
            <a:endParaRPr lang="el-GR" dirty="0"/>
          </a:p>
        </p:txBody>
      </p:sp>
      <p:sp>
        <p:nvSpPr>
          <p:cNvPr id="3" name="Θέση περιεχομένου 2">
            <a:extLst>
              <a:ext uri="{FF2B5EF4-FFF2-40B4-BE49-F238E27FC236}">
                <a16:creationId xmlns:a16="http://schemas.microsoft.com/office/drawing/2014/main" id="{835D7A57-FF6D-9691-2BBA-A47C7E725B4E}"/>
              </a:ext>
            </a:extLst>
          </p:cNvPr>
          <p:cNvSpPr>
            <a:spLocks noGrp="1"/>
          </p:cNvSpPr>
          <p:nvPr>
            <p:ph idx="1"/>
          </p:nvPr>
        </p:nvSpPr>
        <p:spPr/>
        <p:txBody>
          <a:bodyPr>
            <a:normAutofit fontScale="85000" lnSpcReduction="20000"/>
          </a:bodyPr>
          <a:lstStyle/>
          <a:p>
            <a:pPr algn="just"/>
            <a:r>
              <a:rPr lang="en-US" b="1" dirty="0"/>
              <a:t>DATIVE: As Obligatory Constituent (to Complement Verbs/Adjectives)</a:t>
            </a:r>
            <a:endParaRPr lang="en-US" dirty="0"/>
          </a:p>
          <a:p>
            <a:pPr algn="just"/>
            <a:r>
              <a:rPr lang="en-US" b="1" dirty="0"/>
              <a:t>Dative of the Possessor</a:t>
            </a:r>
          </a:p>
          <a:p>
            <a:pPr algn="just"/>
            <a:r>
              <a:rPr lang="en-US" dirty="0"/>
              <a:t>The dative of the possessor is used to complement ‘existential’ </a:t>
            </a:r>
            <a:r>
              <a:rPr lang="el-GR" b="1" dirty="0" err="1">
                <a:latin typeface="Times New Roman" panose="02020603050405020304" pitchFamily="18" charset="0"/>
                <a:cs typeface="Times New Roman" panose="02020603050405020304" pitchFamily="18" charset="0"/>
              </a:rPr>
              <a:t>εἰμί</a:t>
            </a:r>
            <a:r>
              <a:rPr lang="el-GR" b="1" dirty="0">
                <a:latin typeface="Times New Roman" panose="02020603050405020304" pitchFamily="18" charset="0"/>
                <a:cs typeface="Times New Roman" panose="02020603050405020304" pitchFamily="18" charset="0"/>
              </a:rPr>
              <a:t> </a:t>
            </a:r>
            <a:r>
              <a:rPr lang="en-US" dirty="0"/>
              <a:t>and </a:t>
            </a:r>
            <a:r>
              <a:rPr lang="el-GR" b="1" dirty="0" err="1">
                <a:latin typeface="Times New Roman" panose="02020603050405020304" pitchFamily="18" charset="0"/>
                <a:cs typeface="Times New Roman" panose="02020603050405020304" pitchFamily="18" charset="0"/>
              </a:rPr>
              <a:t>γίγνομαι</a:t>
            </a:r>
            <a:r>
              <a:rPr lang="en-US" dirty="0"/>
              <a:t> </a:t>
            </a:r>
            <a:r>
              <a:rPr lang="el-GR" dirty="0"/>
              <a:t>(</a:t>
            </a:r>
            <a:r>
              <a:rPr lang="en-US" dirty="0"/>
              <a:t>there is, there (be)comes), denoting </a:t>
            </a:r>
            <a:r>
              <a:rPr lang="en-US" b="1" dirty="0"/>
              <a:t>possession, belonging, or interest</a:t>
            </a:r>
            <a:r>
              <a:rPr lang="en-US" dirty="0"/>
              <a:t>:</a:t>
            </a:r>
          </a:p>
          <a:p>
            <a:pPr marL="0" indent="0" algn="just">
              <a:buNone/>
            </a:pPr>
            <a:r>
              <a:rPr lang="en-US" dirty="0"/>
              <a:t> . . . </a:t>
            </a:r>
            <a:r>
              <a:rPr lang="el-GR" dirty="0" err="1">
                <a:latin typeface="Times New Roman" panose="02020603050405020304" pitchFamily="18" charset="0"/>
                <a:cs typeface="Times New Roman" panose="02020603050405020304" pitchFamily="18" charset="0"/>
              </a:rPr>
              <a:t>εἰρομένου</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Ξέρξεω</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εἰ</a:t>
            </a:r>
            <a:r>
              <a:rPr lang="el-GR" dirty="0">
                <a:latin typeface="Times New Roman" panose="02020603050405020304" pitchFamily="18" charset="0"/>
                <a:cs typeface="Times New Roman" panose="02020603050405020304" pitchFamily="18" charset="0"/>
              </a:rPr>
              <a:t> </a:t>
            </a:r>
            <a:r>
              <a:rPr lang="el-GR" u="sng" dirty="0" err="1">
                <a:latin typeface="Times New Roman" panose="02020603050405020304" pitchFamily="18" charset="0"/>
                <a:cs typeface="Times New Roman" panose="02020603050405020304" pitchFamily="18" charset="0"/>
              </a:rPr>
              <a:t>ἔστι</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ἄλλη</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ἔξοδος</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ἐς</a:t>
            </a:r>
            <a:r>
              <a:rPr lang="el-GR" dirty="0">
                <a:latin typeface="Times New Roman" panose="02020603050405020304" pitchFamily="18" charset="0"/>
                <a:cs typeface="Times New Roman" panose="02020603050405020304" pitchFamily="18" charset="0"/>
              </a:rPr>
              <a:t> θάλασσαν </a:t>
            </a:r>
            <a:r>
              <a:rPr lang="el-GR" u="sng" dirty="0" err="1">
                <a:latin typeface="Times New Roman" panose="02020603050405020304" pitchFamily="18" charset="0"/>
                <a:cs typeface="Times New Roman" panose="02020603050405020304" pitchFamily="18" charset="0"/>
              </a:rPr>
              <a:t>τῷ</a:t>
            </a:r>
            <a:r>
              <a:rPr lang="el-GR" u="sng" dirty="0">
                <a:latin typeface="Times New Roman" panose="02020603050405020304" pitchFamily="18" charset="0"/>
                <a:cs typeface="Times New Roman" panose="02020603050405020304" pitchFamily="18" charset="0"/>
              </a:rPr>
              <a:t> </a:t>
            </a:r>
            <a:r>
              <a:rPr lang="el-GR" u="sng" dirty="0" err="1">
                <a:latin typeface="Times New Roman" panose="02020603050405020304" pitchFamily="18" charset="0"/>
                <a:cs typeface="Times New Roman" panose="02020603050405020304" pitchFamily="18" charset="0"/>
              </a:rPr>
              <a:t>Πηνειῷ</a:t>
            </a:r>
            <a:r>
              <a:rPr lang="el-GR" u="sng" dirty="0">
                <a:latin typeface="Times New Roman" panose="02020603050405020304" pitchFamily="18" charset="0"/>
                <a:cs typeface="Times New Roman" panose="02020603050405020304" pitchFamily="18" charset="0"/>
              </a:rPr>
              <a:t> </a:t>
            </a:r>
            <a:r>
              <a:rPr lang="el-GR" dirty="0"/>
              <a:t>. . . (</a:t>
            </a:r>
            <a:r>
              <a:rPr lang="en-US" dirty="0" err="1"/>
              <a:t>Hdt</a:t>
            </a:r>
            <a:r>
              <a:rPr lang="en-US" dirty="0"/>
              <a:t>. 7.130.1)</a:t>
            </a:r>
          </a:p>
          <a:p>
            <a:pPr marL="0" indent="0" algn="just">
              <a:buNone/>
            </a:pPr>
            <a:r>
              <a:rPr lang="en-US" dirty="0"/>
              <a:t>. . . when Xerxes asked if the (river) Peneus had any other outlet into the sea . . .</a:t>
            </a:r>
          </a:p>
          <a:p>
            <a:pPr marL="0" indent="0" algn="just">
              <a:buNone/>
            </a:pPr>
            <a:r>
              <a:rPr lang="el-GR" u="sng" dirty="0" err="1">
                <a:latin typeface="Times New Roman" panose="02020603050405020304" pitchFamily="18" charset="0"/>
                <a:cs typeface="Times New Roman" panose="02020603050405020304" pitchFamily="18" charset="0"/>
              </a:rPr>
              <a:t>τοῖς</a:t>
            </a:r>
            <a:r>
              <a:rPr lang="el-GR" u="sng" dirty="0">
                <a:latin typeface="Times New Roman" panose="02020603050405020304" pitchFamily="18" charset="0"/>
                <a:cs typeface="Times New Roman" panose="02020603050405020304" pitchFamily="18" charset="0"/>
              </a:rPr>
              <a:t> . . . </a:t>
            </a:r>
            <a:r>
              <a:rPr lang="el-GR" u="sng" dirty="0" err="1">
                <a:latin typeface="Times New Roman" panose="02020603050405020304" pitchFamily="18" charset="0"/>
                <a:cs typeface="Times New Roman" panose="02020603050405020304" pitchFamily="18" charset="0"/>
              </a:rPr>
              <a:t>πλουσίοις</a:t>
            </a:r>
            <a:r>
              <a:rPr lang="el-GR" u="sng"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πολλὰ</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παραμύθιά</a:t>
            </a:r>
            <a:r>
              <a:rPr lang="en-US"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φασιν</a:t>
            </a:r>
            <a:r>
              <a:rPr lang="el-GR" dirty="0">
                <a:latin typeface="Times New Roman" panose="02020603050405020304" pitchFamily="18" charset="0"/>
                <a:cs typeface="Times New Roman" panose="02020603050405020304" pitchFamily="18" charset="0"/>
              </a:rPr>
              <a:t> </a:t>
            </a:r>
            <a:r>
              <a:rPr lang="el-GR" u="sng" dirty="0" err="1">
                <a:latin typeface="Times New Roman" panose="02020603050405020304" pitchFamily="18" charset="0"/>
                <a:cs typeface="Times New Roman" panose="02020603050405020304" pitchFamily="18" charset="0"/>
              </a:rPr>
              <a:t>εἶναι</a:t>
            </a:r>
            <a:r>
              <a:rPr lang="el-GR" dirty="0"/>
              <a:t>. (</a:t>
            </a:r>
            <a:r>
              <a:rPr lang="en-US" dirty="0"/>
              <a:t>Pl. </a:t>
            </a:r>
            <a:r>
              <a:rPr lang="en-US" i="1" dirty="0"/>
              <a:t>Resp. </a:t>
            </a:r>
            <a:r>
              <a:rPr lang="en-US" dirty="0"/>
              <a:t>329e)</a:t>
            </a:r>
          </a:p>
          <a:p>
            <a:pPr marL="0" indent="0" algn="just">
              <a:buNone/>
            </a:pPr>
            <a:r>
              <a:rPr lang="en-US" dirty="0"/>
              <a:t>It is said that rich people have much comfort (lit. ‘that there are many comforts for rich people’).</a:t>
            </a:r>
            <a:endParaRPr lang="el-GR" dirty="0"/>
          </a:p>
        </p:txBody>
      </p:sp>
    </p:spTree>
    <p:extLst>
      <p:ext uri="{BB962C8B-B14F-4D97-AF65-F5344CB8AC3E}">
        <p14:creationId xmlns:p14="http://schemas.microsoft.com/office/powerpoint/2010/main" val="28573673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98641C3-0F43-0DF7-36E4-FA79D5DAF87F}"/>
              </a:ext>
            </a:extLst>
          </p:cNvPr>
          <p:cNvSpPr>
            <a:spLocks noGrp="1"/>
          </p:cNvSpPr>
          <p:nvPr>
            <p:ph type="title"/>
          </p:nvPr>
        </p:nvSpPr>
        <p:spPr/>
        <p:txBody>
          <a:bodyPr/>
          <a:lstStyle/>
          <a:p>
            <a:r>
              <a:rPr lang="en-US" dirty="0"/>
              <a:t>Cases</a:t>
            </a:r>
            <a:endParaRPr lang="el-GR" dirty="0"/>
          </a:p>
        </p:txBody>
      </p:sp>
      <p:sp>
        <p:nvSpPr>
          <p:cNvPr id="3" name="Θέση περιεχομένου 2">
            <a:extLst>
              <a:ext uri="{FF2B5EF4-FFF2-40B4-BE49-F238E27FC236}">
                <a16:creationId xmlns:a16="http://schemas.microsoft.com/office/drawing/2014/main" id="{310BA466-5A7D-26DA-8BB8-E2A41E2046DF}"/>
              </a:ext>
            </a:extLst>
          </p:cNvPr>
          <p:cNvSpPr>
            <a:spLocks noGrp="1"/>
          </p:cNvSpPr>
          <p:nvPr>
            <p:ph idx="1"/>
          </p:nvPr>
        </p:nvSpPr>
        <p:spPr/>
        <p:txBody>
          <a:bodyPr/>
          <a:lstStyle/>
          <a:p>
            <a:pPr algn="just"/>
            <a:r>
              <a:rPr lang="en-US" b="1" dirty="0"/>
              <a:t>DATIVE: As an Optional Constituent (Adverbial Modifier)</a:t>
            </a:r>
          </a:p>
          <a:p>
            <a:pPr algn="just"/>
            <a:r>
              <a:rPr lang="en-US" b="1" dirty="0"/>
              <a:t>Referring to Things or Abstract Entities</a:t>
            </a:r>
          </a:p>
          <a:p>
            <a:pPr algn="just"/>
            <a:r>
              <a:rPr lang="en-US" dirty="0"/>
              <a:t>The dative is very frequently used to express optional adverbial modifiers. It marks nouns referring to things or abstract entities in various kinds of adverbial modifiers.</a:t>
            </a:r>
            <a:endParaRPr lang="el-GR" dirty="0"/>
          </a:p>
        </p:txBody>
      </p:sp>
    </p:spTree>
    <p:extLst>
      <p:ext uri="{BB962C8B-B14F-4D97-AF65-F5344CB8AC3E}">
        <p14:creationId xmlns:p14="http://schemas.microsoft.com/office/powerpoint/2010/main" val="9856301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2E6FB3C-350D-81A0-11E7-0E79CFC7D6A5}"/>
              </a:ext>
            </a:extLst>
          </p:cNvPr>
          <p:cNvSpPr>
            <a:spLocks noGrp="1"/>
          </p:cNvSpPr>
          <p:nvPr>
            <p:ph type="title"/>
          </p:nvPr>
        </p:nvSpPr>
        <p:spPr/>
        <p:txBody>
          <a:bodyPr/>
          <a:lstStyle/>
          <a:p>
            <a:r>
              <a:rPr lang="en-US" dirty="0"/>
              <a:t>Cases</a:t>
            </a:r>
            <a:endParaRPr lang="el-GR" dirty="0"/>
          </a:p>
        </p:txBody>
      </p:sp>
      <p:sp>
        <p:nvSpPr>
          <p:cNvPr id="3" name="Θέση περιεχομένου 2">
            <a:extLst>
              <a:ext uri="{FF2B5EF4-FFF2-40B4-BE49-F238E27FC236}">
                <a16:creationId xmlns:a16="http://schemas.microsoft.com/office/drawing/2014/main" id="{58E6163A-BA0C-F795-D771-7F2474B6B4C0}"/>
              </a:ext>
            </a:extLst>
          </p:cNvPr>
          <p:cNvSpPr>
            <a:spLocks noGrp="1"/>
          </p:cNvSpPr>
          <p:nvPr>
            <p:ph idx="1"/>
          </p:nvPr>
        </p:nvSpPr>
        <p:spPr/>
        <p:txBody>
          <a:bodyPr>
            <a:normAutofit lnSpcReduction="10000"/>
          </a:bodyPr>
          <a:lstStyle/>
          <a:p>
            <a:pPr algn="just"/>
            <a:r>
              <a:rPr lang="en-US" b="1" dirty="0"/>
              <a:t>DATIVE: As an Optional Constituent (Adverbial Modifier)</a:t>
            </a:r>
            <a:endParaRPr lang="en-US" dirty="0"/>
          </a:p>
          <a:p>
            <a:pPr algn="just"/>
            <a:r>
              <a:rPr lang="en-US" b="1" dirty="0"/>
              <a:t>Referring to Things or Abstract Entities</a:t>
            </a:r>
            <a:endParaRPr lang="en-US" dirty="0"/>
          </a:p>
          <a:p>
            <a:pPr algn="just"/>
            <a:r>
              <a:rPr lang="en-US" dirty="0"/>
              <a:t>The </a:t>
            </a:r>
            <a:r>
              <a:rPr lang="en-US" b="1" dirty="0"/>
              <a:t>dative of instrument </a:t>
            </a:r>
            <a:r>
              <a:rPr lang="en-US" dirty="0"/>
              <a:t>expresses the instrument used in an action.</a:t>
            </a:r>
          </a:p>
          <a:p>
            <a:pPr marL="0" indent="0" algn="just">
              <a:buNone/>
            </a:pPr>
            <a:r>
              <a:rPr lang="el-GR" u="sng" dirty="0" err="1">
                <a:latin typeface="Times New Roman" panose="02020603050405020304" pitchFamily="18" charset="0"/>
                <a:cs typeface="Times New Roman" panose="02020603050405020304" pitchFamily="18" charset="0"/>
              </a:rPr>
              <a:t>λίθοις</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ἔβαλλον</a:t>
            </a:r>
            <a:r>
              <a:rPr lang="el-GR" dirty="0">
                <a:latin typeface="Times New Roman" panose="02020603050405020304" pitchFamily="18" charset="0"/>
                <a:cs typeface="Times New Roman" panose="02020603050405020304" pitchFamily="18" charset="0"/>
              </a:rPr>
              <a:t> </a:t>
            </a:r>
            <a:r>
              <a:rPr lang="en-US" dirty="0"/>
              <a:t>they were pelting with rocks</a:t>
            </a:r>
          </a:p>
          <a:p>
            <a:pPr marL="0" indent="0" algn="just">
              <a:buNone/>
            </a:pPr>
            <a:r>
              <a:rPr lang="el-GR" dirty="0" err="1">
                <a:latin typeface="Times New Roman" panose="02020603050405020304" pitchFamily="18" charset="0"/>
                <a:cs typeface="Times New Roman" panose="02020603050405020304" pitchFamily="18" charset="0"/>
              </a:rPr>
              <a:t>οὐδὲν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ἤνυε</a:t>
            </a:r>
            <a:r>
              <a:rPr lang="el-GR" dirty="0">
                <a:latin typeface="Times New Roman" panose="02020603050405020304" pitchFamily="18" charset="0"/>
                <a:cs typeface="Times New Roman" panose="02020603050405020304" pitchFamily="18" charset="0"/>
              </a:rPr>
              <a:t> </a:t>
            </a:r>
            <a:r>
              <a:rPr lang="el-GR" u="sng" dirty="0">
                <a:latin typeface="Times New Roman" panose="02020603050405020304" pitchFamily="18" charset="0"/>
                <a:cs typeface="Times New Roman" panose="02020603050405020304" pitchFamily="18" charset="0"/>
              </a:rPr>
              <a:t>τούτοις</a:t>
            </a:r>
            <a:r>
              <a:rPr lang="el-GR" dirty="0">
                <a:latin typeface="Times New Roman" panose="02020603050405020304" pitchFamily="18" charset="0"/>
                <a:cs typeface="Times New Roman" panose="02020603050405020304" pitchFamily="18" charset="0"/>
              </a:rPr>
              <a:t> </a:t>
            </a:r>
            <a:r>
              <a:rPr lang="en-US" dirty="0"/>
              <a:t>he accomplished nothing by this</a:t>
            </a:r>
          </a:p>
          <a:p>
            <a:pPr marL="0" indent="0" algn="just">
              <a:buNone/>
            </a:pPr>
            <a:r>
              <a:rPr lang="el-GR" dirty="0">
                <a:latin typeface="Times New Roman" panose="02020603050405020304" pitchFamily="18" charset="0"/>
                <a:cs typeface="Times New Roman" panose="02020603050405020304" pitchFamily="18" charset="0"/>
              </a:rPr>
              <a:t>μητέρα </a:t>
            </a:r>
            <a:r>
              <a:rPr lang="el-GR" dirty="0" err="1">
                <a:latin typeface="Times New Roman" panose="02020603050405020304" pitchFamily="18" charset="0"/>
                <a:cs typeface="Times New Roman" panose="02020603050405020304" pitchFamily="18" charset="0"/>
              </a:rPr>
              <a:t>κατειργάσαντο</a:t>
            </a:r>
            <a:r>
              <a:rPr lang="el-GR" dirty="0">
                <a:latin typeface="Times New Roman" panose="02020603050405020304" pitchFamily="18" charset="0"/>
                <a:cs typeface="Times New Roman" panose="02020603050405020304" pitchFamily="18" charset="0"/>
              </a:rPr>
              <a:t> </a:t>
            </a:r>
            <a:r>
              <a:rPr lang="el-GR" u="sng" dirty="0" err="1">
                <a:latin typeface="Times New Roman" panose="02020603050405020304" pitchFamily="18" charset="0"/>
                <a:cs typeface="Times New Roman" panose="02020603050405020304" pitchFamily="18" charset="0"/>
              </a:rPr>
              <a:t>κοινωνῷ</a:t>
            </a:r>
            <a:r>
              <a:rPr lang="el-GR" u="sng" dirty="0">
                <a:latin typeface="Times New Roman" panose="02020603050405020304" pitchFamily="18" charset="0"/>
                <a:cs typeface="Times New Roman" panose="02020603050405020304" pitchFamily="18" charset="0"/>
              </a:rPr>
              <a:t> </a:t>
            </a:r>
            <a:r>
              <a:rPr lang="el-GR" u="sng" dirty="0" err="1">
                <a:latin typeface="Times New Roman" panose="02020603050405020304" pitchFamily="18" charset="0"/>
                <a:cs typeface="Times New Roman" panose="02020603050405020304" pitchFamily="18" charset="0"/>
              </a:rPr>
              <a:t>ξίφει</a:t>
            </a:r>
            <a:r>
              <a:rPr lang="el-GR" dirty="0"/>
              <a:t>. (</a:t>
            </a:r>
            <a:r>
              <a:rPr lang="en-US" dirty="0"/>
              <a:t>Eur. </a:t>
            </a:r>
            <a:r>
              <a:rPr lang="en-US" i="1" dirty="0"/>
              <a:t>IT</a:t>
            </a:r>
            <a:r>
              <a:rPr lang="en-US" dirty="0"/>
              <a:t> 1173) </a:t>
            </a:r>
          </a:p>
          <a:p>
            <a:pPr marL="0" indent="0" algn="just">
              <a:buNone/>
            </a:pPr>
            <a:r>
              <a:rPr lang="en-US" dirty="0"/>
              <a:t>They killed their mother with one common sword.</a:t>
            </a:r>
            <a:endParaRPr lang="el-GR" dirty="0"/>
          </a:p>
        </p:txBody>
      </p:sp>
    </p:spTree>
    <p:extLst>
      <p:ext uri="{BB962C8B-B14F-4D97-AF65-F5344CB8AC3E}">
        <p14:creationId xmlns:p14="http://schemas.microsoft.com/office/powerpoint/2010/main" val="8469767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4B9B836-3357-02B4-712E-1C82D4BE1BCD}"/>
              </a:ext>
            </a:extLst>
          </p:cNvPr>
          <p:cNvSpPr>
            <a:spLocks noGrp="1"/>
          </p:cNvSpPr>
          <p:nvPr>
            <p:ph type="title"/>
          </p:nvPr>
        </p:nvSpPr>
        <p:spPr/>
        <p:txBody>
          <a:bodyPr>
            <a:normAutofit/>
          </a:bodyPr>
          <a:lstStyle/>
          <a:p>
            <a:r>
              <a:rPr lang="en-US" dirty="0"/>
              <a:t>Cases</a:t>
            </a:r>
            <a:endParaRPr lang="el-GR" dirty="0"/>
          </a:p>
        </p:txBody>
      </p:sp>
      <p:sp>
        <p:nvSpPr>
          <p:cNvPr id="3" name="Θέση περιεχομένου 2">
            <a:extLst>
              <a:ext uri="{FF2B5EF4-FFF2-40B4-BE49-F238E27FC236}">
                <a16:creationId xmlns:a16="http://schemas.microsoft.com/office/drawing/2014/main" id="{55880DCC-8C93-0AB7-CEEF-80FA7E319C74}"/>
              </a:ext>
            </a:extLst>
          </p:cNvPr>
          <p:cNvSpPr>
            <a:spLocks noGrp="1"/>
          </p:cNvSpPr>
          <p:nvPr>
            <p:ph idx="1"/>
          </p:nvPr>
        </p:nvSpPr>
        <p:spPr/>
        <p:txBody>
          <a:bodyPr>
            <a:normAutofit fontScale="92500" lnSpcReduction="20000"/>
          </a:bodyPr>
          <a:lstStyle/>
          <a:p>
            <a:pPr algn="just"/>
            <a:r>
              <a:rPr lang="en-US" b="1" dirty="0"/>
              <a:t>DATIVE: As an Optional Constituent (Adverbial Modifier)</a:t>
            </a:r>
            <a:endParaRPr lang="en-US" dirty="0"/>
          </a:p>
          <a:p>
            <a:pPr algn="just"/>
            <a:r>
              <a:rPr lang="en-US" b="1" dirty="0"/>
              <a:t>Referring to Things or Abstract Entities</a:t>
            </a:r>
            <a:endParaRPr lang="en-US" dirty="0"/>
          </a:p>
          <a:p>
            <a:pPr algn="just"/>
            <a:r>
              <a:rPr lang="en-US" dirty="0"/>
              <a:t>The </a:t>
            </a:r>
            <a:r>
              <a:rPr lang="en-US" b="1" dirty="0"/>
              <a:t>dative of means, manner or circumstance </a:t>
            </a:r>
            <a:r>
              <a:rPr lang="en-US" dirty="0"/>
              <a:t>expresses the method by which or the circumstances under which an action takes place:</a:t>
            </a:r>
          </a:p>
          <a:p>
            <a:pPr marL="0" indent="0" algn="just">
              <a:buNone/>
            </a:pPr>
            <a:r>
              <a:rPr lang="el-GR" u="sng" dirty="0" err="1">
                <a:latin typeface="Times New Roman" panose="02020603050405020304" pitchFamily="18" charset="0"/>
                <a:cs typeface="Times New Roman" panose="02020603050405020304" pitchFamily="18" charset="0"/>
              </a:rPr>
              <a:t>κραυγῇ</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πολλῇ</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ἐπίασιν</a:t>
            </a:r>
            <a:r>
              <a:rPr lang="el-GR" dirty="0"/>
              <a:t>. (</a:t>
            </a:r>
            <a:r>
              <a:rPr lang="en-US" dirty="0"/>
              <a:t>Xen. </a:t>
            </a:r>
            <a:r>
              <a:rPr lang="en-US" i="1" dirty="0"/>
              <a:t>An.</a:t>
            </a:r>
            <a:r>
              <a:rPr lang="en-US" dirty="0"/>
              <a:t> 1.7.4)</a:t>
            </a:r>
          </a:p>
          <a:p>
            <a:pPr marL="0" indent="0" algn="just">
              <a:buNone/>
            </a:pPr>
            <a:r>
              <a:rPr lang="en-US" dirty="0"/>
              <a:t>They will attack shouting loudly / with loud shouting.</a:t>
            </a:r>
          </a:p>
          <a:p>
            <a:pPr marL="0" indent="0" algn="just">
              <a:buNone/>
            </a:pPr>
            <a:r>
              <a:rPr lang="el-GR" dirty="0" err="1">
                <a:latin typeface="Times New Roman" panose="02020603050405020304" pitchFamily="18" charset="0"/>
                <a:cs typeface="Times New Roman" panose="02020603050405020304" pitchFamily="18" charset="0"/>
              </a:rPr>
              <a:t>ταῦτα</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ἔπρηξα</a:t>
            </a:r>
            <a:r>
              <a:rPr lang="el-GR" dirty="0">
                <a:latin typeface="Times New Roman" panose="02020603050405020304" pitchFamily="18" charset="0"/>
                <a:cs typeface="Times New Roman" panose="02020603050405020304" pitchFamily="18" charset="0"/>
              </a:rPr>
              <a:t> </a:t>
            </a:r>
            <a:r>
              <a:rPr lang="el-GR" u="sng" dirty="0" err="1">
                <a:latin typeface="Times New Roman" panose="02020603050405020304" pitchFamily="18" charset="0"/>
                <a:cs typeface="Times New Roman" panose="02020603050405020304" pitchFamily="18" charset="0"/>
              </a:rPr>
              <a:t>τῇ</a:t>
            </a:r>
            <a:r>
              <a:rPr lang="el-GR" u="sng"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σῇ</a:t>
            </a:r>
            <a:r>
              <a:rPr lang="el-GR" u="sng"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μὲν</a:t>
            </a:r>
            <a:r>
              <a:rPr lang="el-GR" dirty="0">
                <a:latin typeface="Times New Roman" panose="02020603050405020304" pitchFamily="18" charset="0"/>
                <a:cs typeface="Times New Roman" panose="02020603050405020304" pitchFamily="18" charset="0"/>
              </a:rPr>
              <a:t> </a:t>
            </a:r>
            <a:r>
              <a:rPr lang="el-GR" u="sng" dirty="0" err="1">
                <a:latin typeface="Times New Roman" panose="02020603050405020304" pitchFamily="18" charset="0"/>
                <a:cs typeface="Times New Roman" panose="02020603050405020304" pitchFamily="18" charset="0"/>
              </a:rPr>
              <a:t>εὐδαιμονίῃ</a:t>
            </a:r>
            <a:r>
              <a:rPr lang="el-GR" dirty="0">
                <a:latin typeface="Times New Roman" panose="02020603050405020304" pitchFamily="18" charset="0"/>
                <a:cs typeface="Times New Roman" panose="02020603050405020304" pitchFamily="18" charset="0"/>
              </a:rPr>
              <a:t>, </a:t>
            </a:r>
            <a:r>
              <a:rPr lang="el-GR" u="sng" dirty="0" err="1">
                <a:latin typeface="Times New Roman" panose="02020603050405020304" pitchFamily="18" charset="0"/>
                <a:cs typeface="Times New Roman" panose="02020603050405020304" pitchFamily="18" charset="0"/>
              </a:rPr>
              <a:t>τῇ</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ἐμεωυτοῦ</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δὲ</a:t>
            </a:r>
            <a:r>
              <a:rPr lang="el-GR" dirty="0">
                <a:latin typeface="Times New Roman" panose="02020603050405020304" pitchFamily="18" charset="0"/>
                <a:cs typeface="Times New Roman" panose="02020603050405020304" pitchFamily="18" charset="0"/>
              </a:rPr>
              <a:t> </a:t>
            </a:r>
            <a:r>
              <a:rPr lang="el-GR" u="sng" dirty="0" err="1">
                <a:latin typeface="Times New Roman" panose="02020603050405020304" pitchFamily="18" charset="0"/>
                <a:cs typeface="Times New Roman" panose="02020603050405020304" pitchFamily="18" charset="0"/>
              </a:rPr>
              <a:t>κακοδαιμονίῃ</a:t>
            </a:r>
            <a:r>
              <a:rPr lang="el-GR" dirty="0"/>
              <a:t>. (</a:t>
            </a:r>
            <a:r>
              <a:rPr lang="en-US" dirty="0" err="1"/>
              <a:t>Hdt</a:t>
            </a:r>
            <a:r>
              <a:rPr lang="en-US" dirty="0"/>
              <a:t>. 1.87.3)</a:t>
            </a:r>
          </a:p>
          <a:p>
            <a:pPr marL="0" indent="0" algn="just">
              <a:buNone/>
            </a:pPr>
            <a:r>
              <a:rPr lang="en-US" dirty="0"/>
              <a:t>I have done these things for your good fortune, but to my own detriment.</a:t>
            </a:r>
            <a:endParaRPr lang="el-GR" dirty="0"/>
          </a:p>
        </p:txBody>
      </p:sp>
    </p:spTree>
    <p:extLst>
      <p:ext uri="{BB962C8B-B14F-4D97-AF65-F5344CB8AC3E}">
        <p14:creationId xmlns:p14="http://schemas.microsoft.com/office/powerpoint/2010/main" val="10017020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1AEF98A-DFCB-4CC7-A543-0377A285E139}"/>
              </a:ext>
            </a:extLst>
          </p:cNvPr>
          <p:cNvSpPr>
            <a:spLocks noGrp="1"/>
          </p:cNvSpPr>
          <p:nvPr>
            <p:ph type="title"/>
          </p:nvPr>
        </p:nvSpPr>
        <p:spPr/>
        <p:txBody>
          <a:bodyPr/>
          <a:lstStyle/>
          <a:p>
            <a:r>
              <a:rPr lang="en-US" dirty="0"/>
              <a:t>Cases</a:t>
            </a:r>
            <a:endParaRPr lang="el-GR" dirty="0"/>
          </a:p>
        </p:txBody>
      </p:sp>
      <p:sp>
        <p:nvSpPr>
          <p:cNvPr id="3" name="Θέση περιεχομένου 2">
            <a:extLst>
              <a:ext uri="{FF2B5EF4-FFF2-40B4-BE49-F238E27FC236}">
                <a16:creationId xmlns:a16="http://schemas.microsoft.com/office/drawing/2014/main" id="{DD45ABBB-80BA-F0DD-C462-C1D5D7D7C519}"/>
              </a:ext>
            </a:extLst>
          </p:cNvPr>
          <p:cNvSpPr>
            <a:spLocks noGrp="1"/>
          </p:cNvSpPr>
          <p:nvPr>
            <p:ph idx="1"/>
          </p:nvPr>
        </p:nvSpPr>
        <p:spPr/>
        <p:txBody>
          <a:bodyPr>
            <a:normAutofit fontScale="85000" lnSpcReduction="20000"/>
          </a:bodyPr>
          <a:lstStyle/>
          <a:p>
            <a:pPr algn="just"/>
            <a:r>
              <a:rPr lang="en-US" b="1" dirty="0"/>
              <a:t>DATIVE: As an Optional Constituent (Adverbial Modifier)</a:t>
            </a:r>
            <a:endParaRPr lang="en-US" dirty="0"/>
          </a:p>
          <a:p>
            <a:pPr algn="just"/>
            <a:r>
              <a:rPr lang="en-US" b="1" dirty="0"/>
              <a:t>Referring to Things or Abstract Entities</a:t>
            </a:r>
            <a:endParaRPr lang="en-US" dirty="0"/>
          </a:p>
          <a:p>
            <a:pPr algn="just"/>
            <a:r>
              <a:rPr lang="en-US" dirty="0"/>
              <a:t>The </a:t>
            </a:r>
            <a:r>
              <a:rPr lang="en-US" b="1" dirty="0"/>
              <a:t>dative of cause </a:t>
            </a:r>
            <a:r>
              <a:rPr lang="en-US" dirty="0"/>
              <a:t>expresses reason or cause:</a:t>
            </a:r>
          </a:p>
          <a:p>
            <a:pPr marL="0" indent="0" algn="just">
              <a:buNone/>
            </a:pPr>
            <a:r>
              <a:rPr lang="el-GR" dirty="0" err="1">
                <a:latin typeface="Times New Roman" panose="02020603050405020304" pitchFamily="18" charset="0"/>
                <a:cs typeface="Times New Roman" panose="02020603050405020304" pitchFamily="18" charset="0"/>
              </a:rPr>
              <a:t>ἔφερον</a:t>
            </a:r>
            <a:r>
              <a:rPr lang="el-GR" dirty="0">
                <a:latin typeface="Times New Roman" panose="02020603050405020304" pitchFamily="18" charset="0"/>
                <a:cs typeface="Times New Roman" panose="02020603050405020304" pitchFamily="18" charset="0"/>
              </a:rPr>
              <a:t> . . . </a:t>
            </a:r>
            <a:r>
              <a:rPr lang="el-GR" dirty="0" err="1">
                <a:latin typeface="Times New Roman" panose="02020603050405020304" pitchFamily="18" charset="0"/>
                <a:cs typeface="Times New Roman" panose="02020603050405020304" pitchFamily="18" charset="0"/>
              </a:rPr>
              <a:t>οἱ</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ὁπλῖται</a:t>
            </a:r>
            <a:r>
              <a:rPr lang="el-GR" dirty="0">
                <a:latin typeface="Times New Roman" panose="02020603050405020304" pitchFamily="18" charset="0"/>
                <a:cs typeface="Times New Roman" panose="02020603050405020304" pitchFamily="18" charset="0"/>
              </a:rPr>
              <a:t> . . . </a:t>
            </a:r>
            <a:r>
              <a:rPr lang="el-GR" dirty="0" err="1">
                <a:latin typeface="Times New Roman" panose="02020603050405020304" pitchFamily="18" charset="0"/>
                <a:cs typeface="Times New Roman" panose="02020603050405020304" pitchFamily="18" charset="0"/>
              </a:rPr>
              <a:t>αὐτοὶ</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τὰ</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σφέτερα</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αὐτῶν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σιτία</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οἱ</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μὲν</a:t>
            </a:r>
            <a:r>
              <a:rPr lang="el-GR" dirty="0">
                <a:latin typeface="Times New Roman" panose="02020603050405020304" pitchFamily="18" charset="0"/>
                <a:cs typeface="Times New Roman" panose="02020603050405020304" pitchFamily="18" charset="0"/>
              </a:rPr>
              <a:t> </a:t>
            </a:r>
            <a:r>
              <a:rPr lang="el-GR" u="sng" dirty="0" err="1">
                <a:latin typeface="Times New Roman" panose="02020603050405020304" pitchFamily="18" charset="0"/>
                <a:cs typeface="Times New Roman" panose="02020603050405020304" pitchFamily="18" charset="0"/>
              </a:rPr>
              <a:t>ἀπορίᾳ</a:t>
            </a:r>
            <a:r>
              <a:rPr lang="en-US"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ἀκολούθων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οἱ</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δὲ</a:t>
            </a:r>
            <a:r>
              <a:rPr lang="el-GR" dirty="0">
                <a:latin typeface="Times New Roman" panose="02020603050405020304" pitchFamily="18" charset="0"/>
                <a:cs typeface="Times New Roman" panose="02020603050405020304" pitchFamily="18" charset="0"/>
              </a:rPr>
              <a:t> </a:t>
            </a:r>
            <a:r>
              <a:rPr lang="el-GR" u="sng" dirty="0" err="1">
                <a:latin typeface="Times New Roman" panose="02020603050405020304" pitchFamily="18" charset="0"/>
                <a:cs typeface="Times New Roman" panose="02020603050405020304" pitchFamily="18" charset="0"/>
              </a:rPr>
              <a:t>ἀπιστίᾳ</a:t>
            </a:r>
            <a:r>
              <a:rPr lang="el-GR" dirty="0"/>
              <a:t>. (</a:t>
            </a:r>
            <a:r>
              <a:rPr lang="en-US" dirty="0"/>
              <a:t>Thuc. 7.75.5)</a:t>
            </a:r>
          </a:p>
          <a:p>
            <a:pPr marL="0" indent="0" algn="just">
              <a:buNone/>
            </a:pPr>
            <a:r>
              <a:rPr lang="en-US" dirty="0"/>
              <a:t>The hoplites carried their own food themselves, some for lack of servants, others from mistrust of them.</a:t>
            </a:r>
          </a:p>
          <a:p>
            <a:pPr marL="0" indent="0" algn="just">
              <a:buNone/>
            </a:pPr>
            <a:r>
              <a:rPr lang="el-GR" u="sng" dirty="0" err="1">
                <a:latin typeface="Times New Roman" panose="02020603050405020304" pitchFamily="18" charset="0"/>
                <a:cs typeface="Times New Roman" panose="02020603050405020304" pitchFamily="18" charset="0"/>
              </a:rPr>
              <a:t>ὕβρει</a:t>
            </a:r>
            <a:r>
              <a:rPr lang="el-GR" u="sng"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καὶ</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οὐκ</a:t>
            </a:r>
            <a:r>
              <a:rPr lang="el-GR" dirty="0">
                <a:latin typeface="Times New Roman" panose="02020603050405020304" pitchFamily="18" charset="0"/>
                <a:cs typeface="Times New Roman" panose="02020603050405020304" pitchFamily="18" charset="0"/>
              </a:rPr>
              <a:t> </a:t>
            </a:r>
            <a:r>
              <a:rPr lang="el-GR" u="sng" dirty="0" err="1">
                <a:latin typeface="Times New Roman" panose="02020603050405020304" pitchFamily="18" charset="0"/>
                <a:cs typeface="Times New Roman" panose="02020603050405020304" pitchFamily="18" charset="0"/>
              </a:rPr>
              <a:t>οἴνῳ</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τοῦτο</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ποιοῦντος</a:t>
            </a:r>
            <a:r>
              <a:rPr lang="el-GR" dirty="0">
                <a:latin typeface="Times New Roman" panose="02020603050405020304" pitchFamily="18" charset="0"/>
                <a:cs typeface="Times New Roman" panose="02020603050405020304" pitchFamily="18" charset="0"/>
              </a:rPr>
              <a:t> </a:t>
            </a:r>
            <a:r>
              <a:rPr lang="el-GR" dirty="0"/>
              <a:t>(</a:t>
            </a:r>
            <a:r>
              <a:rPr lang="en-US" dirty="0"/>
              <a:t>Dem. 21.74)</a:t>
            </a:r>
          </a:p>
          <a:p>
            <a:pPr marL="0" indent="0" algn="just">
              <a:buNone/>
            </a:pPr>
            <a:r>
              <a:rPr lang="en-US" dirty="0"/>
              <a:t>doing this out of insolence, and not because he was drunk</a:t>
            </a:r>
            <a:endParaRPr lang="el-GR" dirty="0"/>
          </a:p>
        </p:txBody>
      </p:sp>
    </p:spTree>
    <p:extLst>
      <p:ext uri="{BB962C8B-B14F-4D97-AF65-F5344CB8AC3E}">
        <p14:creationId xmlns:p14="http://schemas.microsoft.com/office/powerpoint/2010/main" val="91739241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52F9E1E-455E-ACA4-9BC8-517491D838DF}"/>
              </a:ext>
            </a:extLst>
          </p:cNvPr>
          <p:cNvSpPr>
            <a:spLocks noGrp="1"/>
          </p:cNvSpPr>
          <p:nvPr>
            <p:ph type="title"/>
          </p:nvPr>
        </p:nvSpPr>
        <p:spPr/>
        <p:txBody>
          <a:bodyPr/>
          <a:lstStyle/>
          <a:p>
            <a:r>
              <a:rPr lang="en-US" dirty="0"/>
              <a:t>Cases</a:t>
            </a:r>
            <a:endParaRPr lang="el-GR" dirty="0"/>
          </a:p>
        </p:txBody>
      </p:sp>
      <p:sp>
        <p:nvSpPr>
          <p:cNvPr id="3" name="Θέση περιεχομένου 2">
            <a:extLst>
              <a:ext uri="{FF2B5EF4-FFF2-40B4-BE49-F238E27FC236}">
                <a16:creationId xmlns:a16="http://schemas.microsoft.com/office/drawing/2014/main" id="{A2DB9ED2-5933-9196-F21B-41CCF4DB9B94}"/>
              </a:ext>
            </a:extLst>
          </p:cNvPr>
          <p:cNvSpPr>
            <a:spLocks noGrp="1"/>
          </p:cNvSpPr>
          <p:nvPr>
            <p:ph idx="1"/>
          </p:nvPr>
        </p:nvSpPr>
        <p:spPr/>
        <p:txBody>
          <a:bodyPr>
            <a:normAutofit/>
          </a:bodyPr>
          <a:lstStyle/>
          <a:p>
            <a:pPr algn="just"/>
            <a:r>
              <a:rPr lang="en-US" b="1" dirty="0"/>
              <a:t>DATIVE: As an Optional Constituent (Adverbial Modifier)</a:t>
            </a:r>
          </a:p>
          <a:p>
            <a:pPr algn="just"/>
            <a:r>
              <a:rPr lang="en-US" b="1" dirty="0"/>
              <a:t>Referring to Things or Abstract Entities</a:t>
            </a:r>
            <a:endParaRPr lang="en-US" dirty="0"/>
          </a:p>
          <a:p>
            <a:pPr algn="just"/>
            <a:r>
              <a:rPr lang="en-US" dirty="0"/>
              <a:t>The </a:t>
            </a:r>
            <a:r>
              <a:rPr lang="en-US" b="1" dirty="0"/>
              <a:t>dative of time </a:t>
            </a:r>
            <a:r>
              <a:rPr lang="en-US" dirty="0"/>
              <a:t>expresses the time when the action takes place (it refers to a specific moment or period). It is often accompanied by a </a:t>
            </a:r>
            <a:r>
              <a:rPr lang="en-US" b="1" dirty="0"/>
              <a:t>numeral</a:t>
            </a:r>
            <a:r>
              <a:rPr lang="en-US" dirty="0"/>
              <a:t>:</a:t>
            </a:r>
          </a:p>
          <a:p>
            <a:pPr marL="0" indent="0" algn="just">
              <a:buNone/>
            </a:pPr>
            <a:r>
              <a:rPr lang="el-GR" dirty="0" err="1">
                <a:latin typeface="Times New Roman" panose="02020603050405020304" pitchFamily="18" charset="0"/>
                <a:cs typeface="Times New Roman" panose="02020603050405020304" pitchFamily="18" charset="0"/>
              </a:rPr>
              <a:t>τρίτῳ</a:t>
            </a:r>
            <a:r>
              <a:rPr lang="el-GR" dirty="0">
                <a:latin typeface="Times New Roman" panose="02020603050405020304" pitchFamily="18" charset="0"/>
                <a:cs typeface="Times New Roman" panose="02020603050405020304" pitchFamily="18" charset="0"/>
              </a:rPr>
              <a:t> </a:t>
            </a:r>
            <a:r>
              <a:rPr lang="el-GR" u="sng" dirty="0" err="1">
                <a:latin typeface="Times New Roman" panose="02020603050405020304" pitchFamily="18" charset="0"/>
                <a:cs typeface="Times New Roman" panose="02020603050405020304" pitchFamily="18" charset="0"/>
              </a:rPr>
              <a:t>ἔτει</a:t>
            </a:r>
            <a:r>
              <a:rPr lang="el-GR" dirty="0">
                <a:latin typeface="Times New Roman" panose="02020603050405020304" pitchFamily="18" charset="0"/>
                <a:cs typeface="Times New Roman" panose="02020603050405020304" pitchFamily="18" charset="0"/>
              </a:rPr>
              <a:t> </a:t>
            </a:r>
            <a:r>
              <a:rPr lang="en-US" dirty="0"/>
              <a:t>in the third year / after two years</a:t>
            </a:r>
          </a:p>
          <a:p>
            <a:pPr marL="0" indent="0" algn="just">
              <a:buNone/>
            </a:pPr>
            <a:r>
              <a:rPr lang="el-GR" u="sng" dirty="0" err="1">
                <a:latin typeface="Times New Roman" panose="02020603050405020304" pitchFamily="18" charset="0"/>
                <a:cs typeface="Times New Roman" panose="02020603050405020304" pitchFamily="18" charset="0"/>
              </a:rPr>
              <a:t>τῇ</a:t>
            </a:r>
            <a:r>
              <a:rPr lang="el-GR" u="sng" dirty="0">
                <a:latin typeface="Times New Roman" panose="02020603050405020304" pitchFamily="18" charset="0"/>
                <a:cs typeface="Times New Roman" panose="02020603050405020304" pitchFamily="18" charset="0"/>
              </a:rPr>
              <a:t> </a:t>
            </a:r>
            <a:r>
              <a:rPr lang="el-GR" u="sng" dirty="0" err="1">
                <a:latin typeface="Times New Roman" panose="02020603050405020304" pitchFamily="18" charset="0"/>
                <a:cs typeface="Times New Roman" panose="02020603050405020304" pitchFamily="18" charset="0"/>
              </a:rPr>
              <a:t>ὑστεραίᾳ</a:t>
            </a:r>
            <a:r>
              <a:rPr lang="el-GR" u="sng" dirty="0">
                <a:latin typeface="Times New Roman" panose="02020603050405020304" pitchFamily="18" charset="0"/>
                <a:cs typeface="Times New Roman" panose="02020603050405020304" pitchFamily="18" charset="0"/>
              </a:rPr>
              <a:t> </a:t>
            </a:r>
            <a:r>
              <a:rPr lang="el-GR" dirty="0"/>
              <a:t>(</a:t>
            </a:r>
            <a:r>
              <a:rPr lang="en-US" dirty="0"/>
              <a:t>on) the following day</a:t>
            </a:r>
          </a:p>
          <a:p>
            <a:endParaRPr lang="el-GR" dirty="0"/>
          </a:p>
        </p:txBody>
      </p:sp>
    </p:spTree>
    <p:extLst>
      <p:ext uri="{BB962C8B-B14F-4D97-AF65-F5344CB8AC3E}">
        <p14:creationId xmlns:p14="http://schemas.microsoft.com/office/powerpoint/2010/main" val="181265634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B6EB8AC-93D1-70E6-B47E-D1C2F3D5CC22}"/>
              </a:ext>
            </a:extLst>
          </p:cNvPr>
          <p:cNvSpPr>
            <a:spLocks noGrp="1"/>
          </p:cNvSpPr>
          <p:nvPr>
            <p:ph type="title"/>
          </p:nvPr>
        </p:nvSpPr>
        <p:spPr/>
        <p:txBody>
          <a:bodyPr/>
          <a:lstStyle/>
          <a:p>
            <a:r>
              <a:rPr lang="en-US" dirty="0"/>
              <a:t>Cases</a:t>
            </a:r>
            <a:endParaRPr lang="el-GR" dirty="0"/>
          </a:p>
        </p:txBody>
      </p:sp>
      <p:sp>
        <p:nvSpPr>
          <p:cNvPr id="3" name="Θέση περιεχομένου 2">
            <a:extLst>
              <a:ext uri="{FF2B5EF4-FFF2-40B4-BE49-F238E27FC236}">
                <a16:creationId xmlns:a16="http://schemas.microsoft.com/office/drawing/2014/main" id="{300932B1-01D0-42C7-F918-0F1578B73725}"/>
              </a:ext>
            </a:extLst>
          </p:cNvPr>
          <p:cNvSpPr>
            <a:spLocks noGrp="1"/>
          </p:cNvSpPr>
          <p:nvPr>
            <p:ph idx="1"/>
          </p:nvPr>
        </p:nvSpPr>
        <p:spPr/>
        <p:txBody>
          <a:bodyPr>
            <a:normAutofit fontScale="92500" lnSpcReduction="10000"/>
          </a:bodyPr>
          <a:lstStyle/>
          <a:p>
            <a:pPr algn="just"/>
            <a:r>
              <a:rPr lang="en-US" b="1" dirty="0"/>
              <a:t>DATIVE: As an Optional Constituent (Adverbial Modifier)</a:t>
            </a:r>
            <a:endParaRPr lang="en-US" dirty="0"/>
          </a:p>
          <a:p>
            <a:pPr algn="just"/>
            <a:r>
              <a:rPr lang="en-US" b="1" dirty="0"/>
              <a:t>Referring to Things or Abstract Entities</a:t>
            </a:r>
            <a:endParaRPr lang="en-US" dirty="0"/>
          </a:p>
          <a:p>
            <a:pPr algn="just"/>
            <a:r>
              <a:rPr lang="en-US" dirty="0"/>
              <a:t>In poetry, the </a:t>
            </a:r>
            <a:r>
              <a:rPr lang="en-US" b="1" dirty="0"/>
              <a:t>bare dative of place </a:t>
            </a:r>
            <a:r>
              <a:rPr lang="en-US" dirty="0"/>
              <a:t>may be used to express the place where an action takes place. In prose, this dative occurs only with a limited number of place names (in other cases a preposition is normally required):</a:t>
            </a:r>
          </a:p>
          <a:p>
            <a:pPr marL="0" indent="0" algn="just">
              <a:buNone/>
            </a:pPr>
            <a:r>
              <a:rPr lang="en-US" dirty="0">
                <a:latin typeface="Times New Roman" panose="02020603050405020304" pitchFamily="18" charset="0"/>
                <a:cs typeface="Times New Roman" panose="02020603050405020304" pitchFamily="18" charset="0"/>
              </a:rPr>
              <a:t>ἐπ</a:t>
            </a:r>
            <a:r>
              <a:rPr lang="en-US" dirty="0" err="1">
                <a:latin typeface="Times New Roman" panose="02020603050405020304" pitchFamily="18" charset="0"/>
                <a:cs typeface="Times New Roman" panose="02020603050405020304" pitchFamily="18" charset="0"/>
              </a:rPr>
              <a:t>εὶ</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δὲ</a:t>
            </a:r>
            <a:r>
              <a:rPr lang="en-US" dirty="0">
                <a:latin typeface="Times New Roman" panose="02020603050405020304" pitchFamily="18" charset="0"/>
                <a:cs typeface="Times New Roman" panose="02020603050405020304" pitchFamily="18" charset="0"/>
              </a:rPr>
              <a:t> </a:t>
            </a:r>
            <a:r>
              <a:rPr lang="en-US" u="sng" dirty="0" err="1">
                <a:latin typeface="Times New Roman" panose="02020603050405020304" pitchFamily="18" charset="0"/>
                <a:cs typeface="Times New Roman" panose="02020603050405020304" pitchFamily="18" charset="0"/>
              </a:rPr>
              <a:t>γῇ</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ἔκειτο</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τλήμων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δεινάγ</a:t>
            </a:r>
            <a:r>
              <a:rPr lang="en-US" dirty="0">
                <a:latin typeface="Times New Roman" panose="02020603050405020304" pitchFamily="18" charset="0"/>
                <a:cs typeface="Times New Roman" panose="02020603050405020304" pitchFamily="18" charset="0"/>
              </a:rPr>
              <a:t> ’ </a:t>
            </a:r>
            <a:r>
              <a:rPr lang="en-US" dirty="0" err="1">
                <a:latin typeface="Times New Roman" panose="02020603050405020304" pitchFamily="18" charset="0"/>
                <a:cs typeface="Times New Roman" panose="02020603050405020304" pitchFamily="18" charset="0"/>
              </a:rPr>
              <a:t>ἦν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τἀνθένδ</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ὁρᾶν</a:t>
            </a:r>
            <a:r>
              <a:rPr lang="en-US" dirty="0"/>
              <a:t>. (Soph. </a:t>
            </a:r>
            <a:r>
              <a:rPr lang="en-US" i="1" dirty="0"/>
              <a:t>OT </a:t>
            </a:r>
            <a:r>
              <a:rPr lang="en-US" dirty="0"/>
              <a:t>1266–7)</a:t>
            </a:r>
          </a:p>
          <a:p>
            <a:pPr marL="0" indent="0" algn="just">
              <a:buNone/>
            </a:pPr>
            <a:r>
              <a:rPr lang="en-US" dirty="0"/>
              <a:t>And when the hapless woman lay on the ground, what happened next was horrible to see.</a:t>
            </a:r>
            <a:endParaRPr lang="el-GR" dirty="0"/>
          </a:p>
        </p:txBody>
      </p:sp>
    </p:spTree>
    <p:extLst>
      <p:ext uri="{BB962C8B-B14F-4D97-AF65-F5344CB8AC3E}">
        <p14:creationId xmlns:p14="http://schemas.microsoft.com/office/powerpoint/2010/main" val="309975603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D024C81-B957-2685-1BB8-03E9509872C3}"/>
              </a:ext>
            </a:extLst>
          </p:cNvPr>
          <p:cNvSpPr>
            <a:spLocks noGrp="1"/>
          </p:cNvSpPr>
          <p:nvPr>
            <p:ph type="title"/>
          </p:nvPr>
        </p:nvSpPr>
        <p:spPr/>
        <p:txBody>
          <a:bodyPr/>
          <a:lstStyle/>
          <a:p>
            <a:r>
              <a:rPr lang="en-US" dirty="0"/>
              <a:t>Cases</a:t>
            </a:r>
            <a:endParaRPr lang="el-GR" dirty="0"/>
          </a:p>
        </p:txBody>
      </p:sp>
      <p:sp>
        <p:nvSpPr>
          <p:cNvPr id="3" name="Θέση περιεχομένου 2">
            <a:extLst>
              <a:ext uri="{FF2B5EF4-FFF2-40B4-BE49-F238E27FC236}">
                <a16:creationId xmlns:a16="http://schemas.microsoft.com/office/drawing/2014/main" id="{BEB34C84-B303-C994-D34F-EAA9E950C1A1}"/>
              </a:ext>
            </a:extLst>
          </p:cNvPr>
          <p:cNvSpPr>
            <a:spLocks noGrp="1"/>
          </p:cNvSpPr>
          <p:nvPr>
            <p:ph idx="1"/>
          </p:nvPr>
        </p:nvSpPr>
        <p:spPr/>
        <p:txBody>
          <a:bodyPr/>
          <a:lstStyle/>
          <a:p>
            <a:pPr algn="just"/>
            <a:r>
              <a:rPr lang="en-US" b="1" dirty="0"/>
              <a:t>DATIVE: As an Optional Constituent (Adverbial Modifier)</a:t>
            </a:r>
            <a:endParaRPr lang="en-US" dirty="0"/>
          </a:p>
          <a:p>
            <a:pPr algn="just"/>
            <a:r>
              <a:rPr lang="en-US" b="1" dirty="0"/>
              <a:t>Referring to Persons</a:t>
            </a:r>
          </a:p>
          <a:p>
            <a:pPr algn="just"/>
            <a:r>
              <a:rPr lang="en-US" dirty="0"/>
              <a:t>The dative may also </a:t>
            </a:r>
            <a:r>
              <a:rPr lang="en-US" b="1" dirty="0"/>
              <a:t>mark nouns referring to persons</a:t>
            </a:r>
            <a:r>
              <a:rPr lang="en-US" dirty="0"/>
              <a:t>, to indicate individuals or groups who are in some way </a:t>
            </a:r>
            <a:r>
              <a:rPr lang="en-US" b="1" dirty="0"/>
              <a:t>closely involved in the action expressed by the verb </a:t>
            </a:r>
            <a:r>
              <a:rPr lang="en-US" dirty="0"/>
              <a:t>(these uses may be gathered under the general heading </a:t>
            </a:r>
            <a:r>
              <a:rPr lang="en-US" b="1" dirty="0"/>
              <a:t>dative of interest</a:t>
            </a:r>
            <a:r>
              <a:rPr lang="en-US" dirty="0"/>
              <a:t>).</a:t>
            </a:r>
            <a:endParaRPr lang="el-GR" dirty="0"/>
          </a:p>
        </p:txBody>
      </p:sp>
    </p:spTree>
    <p:extLst>
      <p:ext uri="{BB962C8B-B14F-4D97-AF65-F5344CB8AC3E}">
        <p14:creationId xmlns:p14="http://schemas.microsoft.com/office/powerpoint/2010/main" val="24850145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DCE87B9-756F-0658-1104-A929C63183E2}"/>
              </a:ext>
            </a:extLst>
          </p:cNvPr>
          <p:cNvSpPr>
            <a:spLocks noGrp="1"/>
          </p:cNvSpPr>
          <p:nvPr>
            <p:ph type="title"/>
          </p:nvPr>
        </p:nvSpPr>
        <p:spPr/>
        <p:txBody>
          <a:bodyPr/>
          <a:lstStyle/>
          <a:p>
            <a:r>
              <a:rPr lang="en-US" dirty="0"/>
              <a:t>Cases</a:t>
            </a:r>
            <a:endParaRPr lang="el-GR" dirty="0"/>
          </a:p>
        </p:txBody>
      </p:sp>
      <p:sp>
        <p:nvSpPr>
          <p:cNvPr id="3" name="Θέση περιεχομένου 2">
            <a:extLst>
              <a:ext uri="{FF2B5EF4-FFF2-40B4-BE49-F238E27FC236}">
                <a16:creationId xmlns:a16="http://schemas.microsoft.com/office/drawing/2014/main" id="{121B8E71-753B-143A-37B8-730E065BAF4F}"/>
              </a:ext>
            </a:extLst>
          </p:cNvPr>
          <p:cNvSpPr>
            <a:spLocks noGrp="1"/>
          </p:cNvSpPr>
          <p:nvPr>
            <p:ph idx="1"/>
          </p:nvPr>
        </p:nvSpPr>
        <p:spPr/>
        <p:txBody>
          <a:bodyPr>
            <a:normAutofit fontScale="92500" lnSpcReduction="10000"/>
          </a:bodyPr>
          <a:lstStyle/>
          <a:p>
            <a:r>
              <a:rPr lang="en-US" b="1" dirty="0"/>
              <a:t>NOMINATIVE: Predicative complement</a:t>
            </a:r>
          </a:p>
          <a:p>
            <a:pPr marL="0" indent="0" algn="just">
              <a:buNone/>
            </a:pPr>
            <a:r>
              <a:rPr lang="en-US" dirty="0"/>
              <a:t>A linking verb (or copulative/copular verb, copula) ‘links’ a subject to a nominal constituent, the so-called predicative complement, which </a:t>
            </a:r>
            <a:r>
              <a:rPr lang="en-US" b="1" dirty="0"/>
              <a:t>identifies the subject or assigns a property to it</a:t>
            </a:r>
            <a:r>
              <a:rPr lang="en-US" dirty="0"/>
              <a:t>. The </a:t>
            </a:r>
            <a:r>
              <a:rPr lang="en-US" b="1" dirty="0"/>
              <a:t>predicative complement is usually an adjective </a:t>
            </a:r>
            <a:r>
              <a:rPr lang="en-US" dirty="0"/>
              <a:t>which agrees in case, number and gender with the subject, or </a:t>
            </a:r>
            <a:r>
              <a:rPr lang="en-US" b="1" dirty="0"/>
              <a:t>a noun </a:t>
            </a:r>
            <a:r>
              <a:rPr lang="en-US" dirty="0"/>
              <a:t>which agrees with the subject in case.</a:t>
            </a:r>
          </a:p>
          <a:p>
            <a:pPr marL="0" indent="0">
              <a:buNone/>
            </a:pPr>
            <a:r>
              <a:rPr lang="en-US" dirty="0"/>
              <a:t>Examples of verbs that can function as linking verbs are </a:t>
            </a:r>
            <a:r>
              <a:rPr lang="en-US" b="1" dirty="0" err="1">
                <a:latin typeface="Times New Roman" panose="02020603050405020304" pitchFamily="18" charset="0"/>
                <a:cs typeface="Times New Roman" panose="02020603050405020304" pitchFamily="18" charset="0"/>
              </a:rPr>
              <a:t>εἰμί</a:t>
            </a:r>
            <a:r>
              <a:rPr lang="en-US" dirty="0"/>
              <a:t> be, </a:t>
            </a:r>
            <a:r>
              <a:rPr lang="en-US" b="1" dirty="0" err="1">
                <a:latin typeface="Times New Roman" panose="02020603050405020304" pitchFamily="18" charset="0"/>
                <a:cs typeface="Times New Roman" panose="02020603050405020304" pitchFamily="18" charset="0"/>
              </a:rPr>
              <a:t>γίγνομ</a:t>
            </a:r>
            <a:r>
              <a:rPr lang="en-US" b="1" dirty="0">
                <a:latin typeface="Times New Roman" panose="02020603050405020304" pitchFamily="18" charset="0"/>
                <a:cs typeface="Times New Roman" panose="02020603050405020304" pitchFamily="18" charset="0"/>
              </a:rPr>
              <a:t>αι</a:t>
            </a:r>
            <a:r>
              <a:rPr lang="en-US" dirty="0"/>
              <a:t> become, </a:t>
            </a:r>
            <a:r>
              <a:rPr lang="en-US" b="1" dirty="0">
                <a:latin typeface="Times New Roman" panose="02020603050405020304" pitchFamily="18" charset="0"/>
                <a:cs typeface="Times New Roman" panose="02020603050405020304" pitchFamily="18" charset="0"/>
              </a:rPr>
              <a:t>καθίσταμαι</a:t>
            </a:r>
            <a:r>
              <a:rPr lang="en-US" dirty="0"/>
              <a:t> become, </a:t>
            </a:r>
            <a:r>
              <a:rPr lang="en-US" b="1" dirty="0">
                <a:latin typeface="Times New Roman" panose="02020603050405020304" pitchFamily="18" charset="0"/>
                <a:cs typeface="Times New Roman" panose="02020603050405020304" pitchFamily="18" charset="0"/>
              </a:rPr>
              <a:t>μένω</a:t>
            </a:r>
            <a:r>
              <a:rPr lang="en-US" dirty="0"/>
              <a:t> remain, stay, </a:t>
            </a:r>
            <a:r>
              <a:rPr lang="en-US" b="1" dirty="0">
                <a:latin typeface="Times New Roman" panose="02020603050405020304" pitchFamily="18" charset="0"/>
                <a:cs typeface="Times New Roman" panose="02020603050405020304" pitchFamily="18" charset="0"/>
              </a:rPr>
              <a:t>φαίνομαι</a:t>
            </a:r>
            <a:r>
              <a:rPr lang="en-US" dirty="0"/>
              <a:t> seem, appear to be, prove to be, etc.</a:t>
            </a:r>
            <a:endParaRPr lang="el-GR" dirty="0"/>
          </a:p>
        </p:txBody>
      </p:sp>
    </p:spTree>
    <p:extLst>
      <p:ext uri="{BB962C8B-B14F-4D97-AF65-F5344CB8AC3E}">
        <p14:creationId xmlns:p14="http://schemas.microsoft.com/office/powerpoint/2010/main" val="374469919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D8301F9-7691-780F-E048-70D44FCB9C96}"/>
              </a:ext>
            </a:extLst>
          </p:cNvPr>
          <p:cNvSpPr>
            <a:spLocks noGrp="1"/>
          </p:cNvSpPr>
          <p:nvPr>
            <p:ph type="title"/>
          </p:nvPr>
        </p:nvSpPr>
        <p:spPr/>
        <p:txBody>
          <a:bodyPr/>
          <a:lstStyle/>
          <a:p>
            <a:r>
              <a:rPr lang="en-US" dirty="0"/>
              <a:t>Cases</a:t>
            </a:r>
            <a:endParaRPr lang="el-GR" dirty="0"/>
          </a:p>
        </p:txBody>
      </p:sp>
      <p:sp>
        <p:nvSpPr>
          <p:cNvPr id="3" name="Θέση περιεχομένου 2">
            <a:extLst>
              <a:ext uri="{FF2B5EF4-FFF2-40B4-BE49-F238E27FC236}">
                <a16:creationId xmlns:a16="http://schemas.microsoft.com/office/drawing/2014/main" id="{8C5611B6-2460-826D-9FBB-1076B4A3731F}"/>
              </a:ext>
            </a:extLst>
          </p:cNvPr>
          <p:cNvSpPr>
            <a:spLocks noGrp="1"/>
          </p:cNvSpPr>
          <p:nvPr>
            <p:ph idx="1"/>
          </p:nvPr>
        </p:nvSpPr>
        <p:spPr/>
        <p:txBody>
          <a:bodyPr>
            <a:normAutofit fontScale="85000" lnSpcReduction="10000"/>
          </a:bodyPr>
          <a:lstStyle/>
          <a:p>
            <a:pPr algn="just"/>
            <a:r>
              <a:rPr lang="en-US" b="1" dirty="0"/>
              <a:t>DATIVE: As an Optional Constituent (Adverbial Modifier)</a:t>
            </a:r>
            <a:endParaRPr lang="en-US" dirty="0"/>
          </a:p>
          <a:p>
            <a:pPr algn="just"/>
            <a:r>
              <a:rPr lang="en-US" b="1" dirty="0"/>
              <a:t>Referring to Persons</a:t>
            </a:r>
          </a:p>
          <a:p>
            <a:pPr algn="just"/>
            <a:r>
              <a:rPr lang="en-US" dirty="0"/>
              <a:t>The </a:t>
            </a:r>
            <a:r>
              <a:rPr lang="en-US" b="1" dirty="0"/>
              <a:t>dative of advantage and dative of disadvantage </a:t>
            </a:r>
            <a:r>
              <a:rPr lang="en-US" dirty="0"/>
              <a:t>are used to indicate the beneficiary (or opposite) of an action; they express in or against whose interest an action is performed:</a:t>
            </a:r>
          </a:p>
          <a:p>
            <a:pPr marL="0" indent="0" algn="just">
              <a:buNone/>
            </a:pPr>
            <a:r>
              <a:rPr lang="en-US" dirty="0">
                <a:latin typeface="Times New Roman" panose="02020603050405020304" pitchFamily="18" charset="0"/>
                <a:cs typeface="Times New Roman" panose="02020603050405020304" pitchFamily="18" charset="0"/>
              </a:rPr>
              <a:t>ἐπ</a:t>
            </a:r>
            <a:r>
              <a:rPr lang="en-US" dirty="0" err="1">
                <a:latin typeface="Times New Roman" panose="02020603050405020304" pitchFamily="18" charset="0"/>
                <a:cs typeface="Times New Roman" panose="02020603050405020304" pitchFamily="18" charset="0"/>
              </a:rPr>
              <a:t>ειδὴ</a:t>
            </a:r>
            <a:r>
              <a:rPr lang="en-US" dirty="0">
                <a:latin typeface="Times New Roman" panose="02020603050405020304" pitchFamily="18" charset="0"/>
                <a:cs typeface="Times New Roman" panose="02020603050405020304" pitchFamily="18" charset="0"/>
              </a:rPr>
              <a:t> </a:t>
            </a:r>
            <a:r>
              <a:rPr lang="en-US" u="sng" dirty="0">
                <a:latin typeface="Times New Roman" panose="02020603050405020304" pitchFamily="18" charset="0"/>
                <a:cs typeface="Times New Roman" panose="02020603050405020304" pitchFamily="18" charset="0"/>
              </a:rPr>
              <a:t>α</a:t>
            </a:r>
            <a:r>
              <a:rPr lang="en-US" u="sng" dirty="0" err="1">
                <a:latin typeface="Times New Roman" panose="02020603050405020304" pitchFamily="18" charset="0"/>
                <a:cs typeface="Times New Roman" panose="02020603050405020304" pitchFamily="18" charset="0"/>
              </a:rPr>
              <a:t>ὐτοῖς</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οἱ</a:t>
            </a:r>
            <a:r>
              <a:rPr lang="en-US" dirty="0">
                <a:latin typeface="Times New Roman" panose="02020603050405020304" pitchFamily="18" charset="0"/>
                <a:cs typeface="Times New Roman" panose="02020603050405020304" pitchFamily="18" charset="0"/>
              </a:rPr>
              <a:t> β</a:t>
            </a:r>
            <a:r>
              <a:rPr lang="en-US" dirty="0" err="1">
                <a:latin typeface="Times New Roman" panose="02020603050405020304" pitchFamily="18" charset="0"/>
                <a:cs typeface="Times New Roman" panose="02020603050405020304" pitchFamily="18" charset="0"/>
              </a:rPr>
              <a:t>άρ</a:t>
            </a:r>
            <a:r>
              <a:rPr lang="en-US" dirty="0">
                <a:latin typeface="Times New Roman" panose="02020603050405020304" pitchFamily="18" charset="0"/>
                <a:cs typeface="Times New Roman" panose="02020603050405020304" pitchFamily="18" charset="0"/>
              </a:rPr>
              <a:t>βαροι ἐκ τῆς χώρας ἀπῆλθον</a:t>
            </a:r>
            <a:r>
              <a:rPr lang="en-US" dirty="0"/>
              <a:t>, . . . (Thuc. 1.89.3)</a:t>
            </a:r>
          </a:p>
          <a:p>
            <a:pPr marL="0" indent="0" algn="just">
              <a:buNone/>
            </a:pPr>
            <a:r>
              <a:rPr lang="en-US" dirty="0"/>
              <a:t>When the barbarians had departed their country for them (for their benefit), . . .</a:t>
            </a:r>
          </a:p>
          <a:p>
            <a:pPr marL="0" indent="0" algn="just">
              <a:buNone/>
            </a:pPr>
            <a:r>
              <a:rPr lang="en-US" dirty="0" err="1">
                <a:latin typeface="Times New Roman" panose="02020603050405020304" pitchFamily="18" charset="0"/>
                <a:cs typeface="Times New Roman" panose="02020603050405020304" pitchFamily="18" charset="0"/>
              </a:rPr>
              <a:t>ἥδε</a:t>
            </a:r>
            <a:r>
              <a:rPr lang="en-US" dirty="0">
                <a:latin typeface="Times New Roman" panose="02020603050405020304" pitchFamily="18" charset="0"/>
                <a:cs typeface="Times New Roman" panose="02020603050405020304" pitchFamily="18" charset="0"/>
              </a:rPr>
              <a:t> ἡ </a:t>
            </a:r>
            <a:r>
              <a:rPr lang="en-US" dirty="0" err="1">
                <a:latin typeface="Times New Roman" panose="02020603050405020304" pitchFamily="18" charset="0"/>
                <a:cs typeface="Times New Roman" panose="02020603050405020304" pitchFamily="18" charset="0"/>
              </a:rPr>
              <a:t>ἡμέρ</a:t>
            </a:r>
            <a:r>
              <a:rPr lang="en-US" dirty="0">
                <a:latin typeface="Times New Roman" panose="02020603050405020304" pitchFamily="18" charset="0"/>
                <a:cs typeface="Times New Roman" panose="02020603050405020304" pitchFamily="18" charset="0"/>
              </a:rPr>
              <a:t>α </a:t>
            </a:r>
            <a:r>
              <a:rPr lang="en-US" u="sng" dirty="0">
                <a:latin typeface="Times New Roman" panose="02020603050405020304" pitchFamily="18" charset="0"/>
                <a:cs typeface="Times New Roman" panose="02020603050405020304" pitchFamily="18" charset="0"/>
              </a:rPr>
              <a:t>τοῖς Ἕλλησι </a:t>
            </a:r>
            <a:r>
              <a:rPr lang="en-US" dirty="0">
                <a:latin typeface="Times New Roman" panose="02020603050405020304" pitchFamily="18" charset="0"/>
                <a:cs typeface="Times New Roman" panose="02020603050405020304" pitchFamily="18" charset="0"/>
              </a:rPr>
              <a:t>μεγάλων κακῶν ἄρξει</a:t>
            </a:r>
            <a:r>
              <a:rPr lang="en-US" dirty="0"/>
              <a:t>. (Thuc. 2.12.3)</a:t>
            </a:r>
          </a:p>
          <a:p>
            <a:pPr marL="0" indent="0" algn="just">
              <a:buNone/>
            </a:pPr>
            <a:r>
              <a:rPr lang="en-US" dirty="0"/>
              <a:t>This day will spell for the Greeks the beginning of great evils.</a:t>
            </a:r>
            <a:endParaRPr lang="el-GR" dirty="0"/>
          </a:p>
        </p:txBody>
      </p:sp>
    </p:spTree>
    <p:extLst>
      <p:ext uri="{BB962C8B-B14F-4D97-AF65-F5344CB8AC3E}">
        <p14:creationId xmlns:p14="http://schemas.microsoft.com/office/powerpoint/2010/main" val="5523451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576022FA-8232-1C42-8778-88A6469F83B3}"/>
              </a:ext>
            </a:extLst>
          </p:cNvPr>
          <p:cNvSpPr>
            <a:spLocks noGrp="1"/>
          </p:cNvSpPr>
          <p:nvPr>
            <p:ph type="title"/>
          </p:nvPr>
        </p:nvSpPr>
        <p:spPr/>
        <p:txBody>
          <a:bodyPr/>
          <a:lstStyle/>
          <a:p>
            <a:r>
              <a:rPr lang="en-US" dirty="0"/>
              <a:t>Cases</a:t>
            </a:r>
            <a:endParaRPr lang="el-GR" dirty="0"/>
          </a:p>
        </p:txBody>
      </p:sp>
      <p:sp>
        <p:nvSpPr>
          <p:cNvPr id="3" name="Θέση περιεχομένου 2">
            <a:extLst>
              <a:ext uri="{FF2B5EF4-FFF2-40B4-BE49-F238E27FC236}">
                <a16:creationId xmlns:a16="http://schemas.microsoft.com/office/drawing/2014/main" id="{16AF37FF-C0C9-E2DC-DAAA-1ED9E151F46C}"/>
              </a:ext>
            </a:extLst>
          </p:cNvPr>
          <p:cNvSpPr>
            <a:spLocks noGrp="1"/>
          </p:cNvSpPr>
          <p:nvPr>
            <p:ph idx="1"/>
          </p:nvPr>
        </p:nvSpPr>
        <p:spPr/>
        <p:txBody>
          <a:bodyPr>
            <a:normAutofit fontScale="92500" lnSpcReduction="10000"/>
          </a:bodyPr>
          <a:lstStyle/>
          <a:p>
            <a:pPr algn="just"/>
            <a:r>
              <a:rPr lang="en-US" b="1" dirty="0"/>
              <a:t>DATIVE: As an Optional Constituent (Adverbial Modifier)</a:t>
            </a:r>
            <a:endParaRPr lang="en-US" dirty="0"/>
          </a:p>
          <a:p>
            <a:pPr algn="just"/>
            <a:r>
              <a:rPr lang="en-US" b="1" dirty="0"/>
              <a:t>Referring to Persons</a:t>
            </a:r>
          </a:p>
          <a:p>
            <a:pPr algn="just"/>
            <a:r>
              <a:rPr lang="en-US" dirty="0"/>
              <a:t>With verbs in the passive, the </a:t>
            </a:r>
            <a:r>
              <a:rPr lang="en-US" b="1" dirty="0"/>
              <a:t>dative of agent </a:t>
            </a:r>
            <a:r>
              <a:rPr lang="en-US" dirty="0"/>
              <a:t>can be used to express the agent of the action. This occurs in prose almost exclusively with passive verbs in the (</a:t>
            </a:r>
            <a:r>
              <a:rPr lang="en-US" dirty="0" err="1"/>
              <a:t>plu</a:t>
            </a:r>
            <a:r>
              <a:rPr lang="en-US" dirty="0"/>
              <a:t>)perfect and with verbal adjectives in -</a:t>
            </a:r>
            <a:r>
              <a:rPr lang="en-US" dirty="0" err="1"/>
              <a:t>τέος</a:t>
            </a:r>
            <a:r>
              <a:rPr lang="en-US" dirty="0"/>
              <a:t>, but in poetry sometimes also with other passive verb forms:</a:t>
            </a:r>
          </a:p>
          <a:p>
            <a:pPr marL="0" indent="0" algn="just">
              <a:buNone/>
            </a:pPr>
            <a:r>
              <a:rPr lang="en-US" dirty="0">
                <a:latin typeface="Times New Roman" panose="02020603050405020304" pitchFamily="18" charset="0"/>
                <a:cs typeface="Times New Roman" panose="02020603050405020304" pitchFamily="18" charset="0"/>
              </a:rPr>
              <a:t>ἐπ</a:t>
            </a:r>
            <a:r>
              <a:rPr lang="en-US" dirty="0" err="1">
                <a:latin typeface="Times New Roman" panose="02020603050405020304" pitchFamily="18" charset="0"/>
                <a:cs typeface="Times New Roman" panose="02020603050405020304" pitchFamily="18" charset="0"/>
              </a:rPr>
              <a:t>ειδὴ</a:t>
            </a:r>
            <a:r>
              <a:rPr lang="en-US" dirty="0">
                <a:latin typeface="Times New Roman" panose="02020603050405020304" pitchFamily="18" charset="0"/>
                <a:cs typeface="Times New Roman" panose="02020603050405020304" pitchFamily="18" charset="0"/>
              </a:rPr>
              <a:t> </a:t>
            </a:r>
            <a:r>
              <a:rPr lang="en-US" u="sng" dirty="0">
                <a:latin typeface="Times New Roman" panose="02020603050405020304" pitchFamily="18" charset="0"/>
                <a:cs typeface="Times New Roman" panose="02020603050405020304" pitchFamily="18" charset="0"/>
              </a:rPr>
              <a:t>α</a:t>
            </a:r>
            <a:r>
              <a:rPr lang="en-US" u="sng" dirty="0" err="1">
                <a:latin typeface="Times New Roman" panose="02020603050405020304" pitchFamily="18" charset="0"/>
                <a:cs typeface="Times New Roman" panose="02020603050405020304" pitchFamily="18" charset="0"/>
              </a:rPr>
              <a:t>ὐτοῖς</a:t>
            </a:r>
            <a:r>
              <a:rPr lang="en-US" u="sng"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πα</a:t>
            </a:r>
            <a:r>
              <a:rPr lang="en-US" dirty="0" err="1">
                <a:latin typeface="Times New Roman" panose="02020603050405020304" pitchFamily="18" charset="0"/>
                <a:cs typeface="Times New Roman" panose="02020603050405020304" pitchFamily="18" charset="0"/>
              </a:rPr>
              <a:t>ρεσκεύ</a:t>
            </a:r>
            <a:r>
              <a:rPr lang="en-US" dirty="0">
                <a:latin typeface="Times New Roman" panose="02020603050405020304" pitchFamily="18" charset="0"/>
                <a:cs typeface="Times New Roman" panose="02020603050405020304" pitchFamily="18" charset="0"/>
              </a:rPr>
              <a:t>αστο </a:t>
            </a:r>
            <a:r>
              <a:rPr lang="en-US" dirty="0"/>
              <a:t>. . . (Thuc. 1.46.1)</a:t>
            </a:r>
          </a:p>
          <a:p>
            <a:pPr marL="0" indent="0" algn="just">
              <a:buNone/>
            </a:pPr>
            <a:r>
              <a:rPr lang="en-US" dirty="0"/>
              <a:t>When preparations had been made by them . . .</a:t>
            </a:r>
            <a:endParaRPr lang="el-GR" dirty="0"/>
          </a:p>
        </p:txBody>
      </p:sp>
    </p:spTree>
    <p:extLst>
      <p:ext uri="{BB962C8B-B14F-4D97-AF65-F5344CB8AC3E}">
        <p14:creationId xmlns:p14="http://schemas.microsoft.com/office/powerpoint/2010/main" val="126600888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EED331E-2672-DBA2-8380-EA957FC5763A}"/>
              </a:ext>
            </a:extLst>
          </p:cNvPr>
          <p:cNvSpPr>
            <a:spLocks noGrp="1"/>
          </p:cNvSpPr>
          <p:nvPr>
            <p:ph type="title"/>
          </p:nvPr>
        </p:nvSpPr>
        <p:spPr/>
        <p:txBody>
          <a:bodyPr/>
          <a:lstStyle/>
          <a:p>
            <a:r>
              <a:rPr lang="en-US" dirty="0"/>
              <a:t>Cases</a:t>
            </a:r>
            <a:endParaRPr lang="el-GR" dirty="0"/>
          </a:p>
        </p:txBody>
      </p:sp>
      <p:sp>
        <p:nvSpPr>
          <p:cNvPr id="3" name="Θέση περιεχομένου 2">
            <a:extLst>
              <a:ext uri="{FF2B5EF4-FFF2-40B4-BE49-F238E27FC236}">
                <a16:creationId xmlns:a16="http://schemas.microsoft.com/office/drawing/2014/main" id="{D9D89934-65FA-AE59-D516-506FED676BDA}"/>
              </a:ext>
            </a:extLst>
          </p:cNvPr>
          <p:cNvSpPr>
            <a:spLocks noGrp="1"/>
          </p:cNvSpPr>
          <p:nvPr>
            <p:ph idx="1"/>
          </p:nvPr>
        </p:nvSpPr>
        <p:spPr/>
        <p:txBody>
          <a:bodyPr>
            <a:normAutofit/>
          </a:bodyPr>
          <a:lstStyle/>
          <a:p>
            <a:r>
              <a:rPr lang="en-US" b="1" dirty="0"/>
              <a:t>DATIVE: As an Optional Constituent (Adverbial Modifier)</a:t>
            </a:r>
            <a:endParaRPr lang="en-US" dirty="0"/>
          </a:p>
          <a:p>
            <a:r>
              <a:rPr lang="en-US" b="1" dirty="0"/>
              <a:t>Referring to Persons</a:t>
            </a:r>
          </a:p>
          <a:p>
            <a:r>
              <a:rPr lang="en-US" dirty="0"/>
              <a:t>The </a:t>
            </a:r>
            <a:r>
              <a:rPr lang="en-US" b="1" dirty="0"/>
              <a:t>dative of accompaniment, without preposition</a:t>
            </a:r>
            <a:r>
              <a:rPr lang="en-US" dirty="0"/>
              <a:t>, is used almost exclusively with </a:t>
            </a:r>
            <a:r>
              <a:rPr lang="en-US" b="1" dirty="0"/>
              <a:t>military terminology </a:t>
            </a:r>
            <a:r>
              <a:rPr lang="en-US" dirty="0"/>
              <a:t>to denote accompaniment (in other cases, a preposition is normally used):</a:t>
            </a:r>
          </a:p>
          <a:p>
            <a:pPr marL="0" indent="0">
              <a:buNone/>
            </a:pPr>
            <a:r>
              <a:rPr lang="en-US" dirty="0">
                <a:latin typeface="Times New Roman" panose="02020603050405020304" pitchFamily="18" charset="0"/>
                <a:cs typeface="Times New Roman" panose="02020603050405020304" pitchFamily="18" charset="0"/>
              </a:rPr>
              <a:t>π</a:t>
            </a:r>
            <a:r>
              <a:rPr lang="en-US" dirty="0" err="1">
                <a:latin typeface="Times New Roman" panose="02020603050405020304" pitchFamily="18" charset="0"/>
                <a:cs typeface="Times New Roman" panose="02020603050405020304" pitchFamily="18" charset="0"/>
              </a:rPr>
              <a:t>έντε</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δὲ</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ἔλ</a:t>
            </a:r>
            <a:r>
              <a:rPr lang="en-US" dirty="0">
                <a:latin typeface="Times New Roman" panose="02020603050405020304" pitchFamily="18" charset="0"/>
                <a:cs typeface="Times New Roman" panose="02020603050405020304" pitchFamily="18" charset="0"/>
              </a:rPr>
              <a:t>αβον, καὶ μίαν τούτων αὐτοῖς </a:t>
            </a:r>
            <a:r>
              <a:rPr lang="en-US" u="sng" dirty="0">
                <a:latin typeface="Times New Roman" panose="02020603050405020304" pitchFamily="18" charset="0"/>
                <a:cs typeface="Times New Roman" panose="02020603050405020304" pitchFamily="18" charset="0"/>
              </a:rPr>
              <a:t>ἀνδράσιν</a:t>
            </a:r>
            <a:r>
              <a:rPr lang="en-US" dirty="0"/>
              <a:t>. (Thuc. 4.14.1)</a:t>
            </a:r>
          </a:p>
          <a:p>
            <a:pPr marL="0" indent="0">
              <a:buNone/>
            </a:pPr>
            <a:r>
              <a:rPr lang="en-US" dirty="0"/>
              <a:t>They captured five (ships), one of them with crew and all.</a:t>
            </a:r>
            <a:endParaRPr lang="el-GR" dirty="0"/>
          </a:p>
        </p:txBody>
      </p:sp>
    </p:spTree>
    <p:extLst>
      <p:ext uri="{BB962C8B-B14F-4D97-AF65-F5344CB8AC3E}">
        <p14:creationId xmlns:p14="http://schemas.microsoft.com/office/powerpoint/2010/main" val="226176185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C56F872-ED7C-164E-9D3B-15855C305A18}"/>
              </a:ext>
            </a:extLst>
          </p:cNvPr>
          <p:cNvSpPr>
            <a:spLocks noGrp="1"/>
          </p:cNvSpPr>
          <p:nvPr>
            <p:ph type="title"/>
          </p:nvPr>
        </p:nvSpPr>
        <p:spPr/>
        <p:txBody>
          <a:bodyPr/>
          <a:lstStyle/>
          <a:p>
            <a:r>
              <a:rPr lang="en-US" dirty="0"/>
              <a:t>Cases</a:t>
            </a:r>
            <a:endParaRPr lang="el-GR" dirty="0"/>
          </a:p>
        </p:txBody>
      </p:sp>
      <p:sp>
        <p:nvSpPr>
          <p:cNvPr id="3" name="Θέση περιεχομένου 2">
            <a:extLst>
              <a:ext uri="{FF2B5EF4-FFF2-40B4-BE49-F238E27FC236}">
                <a16:creationId xmlns:a16="http://schemas.microsoft.com/office/drawing/2014/main" id="{356406BE-408F-BBBB-B7F9-F8373D78E1EE}"/>
              </a:ext>
            </a:extLst>
          </p:cNvPr>
          <p:cNvSpPr>
            <a:spLocks noGrp="1"/>
          </p:cNvSpPr>
          <p:nvPr>
            <p:ph idx="1"/>
          </p:nvPr>
        </p:nvSpPr>
        <p:spPr/>
        <p:txBody>
          <a:bodyPr>
            <a:normAutofit fontScale="92500" lnSpcReduction="20000"/>
          </a:bodyPr>
          <a:lstStyle/>
          <a:p>
            <a:pPr algn="just"/>
            <a:r>
              <a:rPr lang="en-US" b="1" dirty="0"/>
              <a:t>DATIVE: As an Optional Constituent (Adverbial Modifier)</a:t>
            </a:r>
            <a:endParaRPr lang="en-US" dirty="0"/>
          </a:p>
          <a:p>
            <a:pPr algn="just"/>
            <a:r>
              <a:rPr lang="en-US" b="1" dirty="0"/>
              <a:t>Referring to Persons</a:t>
            </a:r>
          </a:p>
          <a:p>
            <a:pPr algn="just"/>
            <a:r>
              <a:rPr lang="en-US" dirty="0"/>
              <a:t>The dative also marks </a:t>
            </a:r>
            <a:r>
              <a:rPr lang="en-US" b="1" dirty="0"/>
              <a:t>the person from whose perspective or vantage </a:t>
            </a:r>
            <a:r>
              <a:rPr lang="en-US" dirty="0"/>
              <a:t>point the action is perceived:</a:t>
            </a:r>
          </a:p>
          <a:p>
            <a:pPr marL="0" indent="0" algn="just">
              <a:buNone/>
            </a:pPr>
            <a:r>
              <a:rPr lang="el-GR" dirty="0">
                <a:latin typeface="Times New Roman" panose="02020603050405020304" pitchFamily="18" charset="0"/>
                <a:cs typeface="Times New Roman" panose="02020603050405020304" pitchFamily="18" charset="0"/>
              </a:rPr>
              <a:t>ὁ </a:t>
            </a:r>
            <a:r>
              <a:rPr lang="el-GR" dirty="0" err="1">
                <a:latin typeface="Times New Roman" panose="02020603050405020304" pitchFamily="18" charset="0"/>
                <a:cs typeface="Times New Roman" panose="02020603050405020304" pitchFamily="18" charset="0"/>
              </a:rPr>
              <a:t>μὲν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χρύσεος</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ἔκειτο</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ἐπὶ</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δεξιὰ</a:t>
            </a:r>
            <a:r>
              <a:rPr lang="el-GR" dirty="0">
                <a:latin typeface="Times New Roman" panose="02020603050405020304" pitchFamily="18" charset="0"/>
                <a:cs typeface="Times New Roman" panose="02020603050405020304" pitchFamily="18" charset="0"/>
              </a:rPr>
              <a:t> </a:t>
            </a:r>
            <a:r>
              <a:rPr lang="el-GR" u="sng" dirty="0" err="1">
                <a:latin typeface="Times New Roman" panose="02020603050405020304" pitchFamily="18" charset="0"/>
                <a:cs typeface="Times New Roman" panose="02020603050405020304" pitchFamily="18" charset="0"/>
              </a:rPr>
              <a:t>ἐσιόντι</a:t>
            </a:r>
            <a:r>
              <a:rPr lang="el-GR" u="sng"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ἐς</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τὸν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νηόν</a:t>
            </a:r>
            <a:r>
              <a:rPr lang="el-GR" dirty="0"/>
              <a:t>. (</a:t>
            </a:r>
            <a:r>
              <a:rPr lang="en-US" dirty="0" err="1"/>
              <a:t>Hdt</a:t>
            </a:r>
            <a:r>
              <a:rPr lang="en-US" dirty="0"/>
              <a:t>. 1.51.1)</a:t>
            </a:r>
          </a:p>
          <a:p>
            <a:pPr marL="0" indent="0" algn="just">
              <a:buNone/>
            </a:pPr>
            <a:r>
              <a:rPr lang="en-US" dirty="0"/>
              <a:t>The golden (bowl) stood on the right for someone entering the temple.</a:t>
            </a:r>
          </a:p>
          <a:p>
            <a:pPr marL="0" indent="0" algn="just">
              <a:buNone/>
            </a:pPr>
            <a:r>
              <a:rPr lang="el-GR" dirty="0" err="1">
                <a:latin typeface="Times New Roman" panose="02020603050405020304" pitchFamily="18" charset="0"/>
                <a:cs typeface="Times New Roman" panose="02020603050405020304" pitchFamily="18" charset="0"/>
              </a:rPr>
              <a:t>οἴκτιρον</a:t>
            </a:r>
            <a:r>
              <a:rPr lang="el-GR" dirty="0">
                <a:latin typeface="Times New Roman" panose="02020603050405020304" pitchFamily="18" charset="0"/>
                <a:cs typeface="Times New Roman" panose="02020603050405020304" pitchFamily="18" charset="0"/>
              </a:rPr>
              <a:t> . . . με | </a:t>
            </a:r>
            <a:r>
              <a:rPr lang="el-GR" u="sng" dirty="0" err="1">
                <a:latin typeface="Times New Roman" panose="02020603050405020304" pitchFamily="18" charset="0"/>
                <a:cs typeface="Times New Roman" panose="02020603050405020304" pitchFamily="18" charset="0"/>
              </a:rPr>
              <a:t>πολλοῖσιν</a:t>
            </a:r>
            <a:r>
              <a:rPr lang="el-GR" u="sng"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οἰκτρόν</a:t>
            </a:r>
            <a:r>
              <a:rPr lang="el-GR" dirty="0"/>
              <a:t>. (</a:t>
            </a:r>
            <a:r>
              <a:rPr lang="en-US" dirty="0"/>
              <a:t>Soph. </a:t>
            </a:r>
            <a:r>
              <a:rPr lang="en-US" i="1" dirty="0"/>
              <a:t>Trach.</a:t>
            </a:r>
            <a:r>
              <a:rPr lang="en-US" dirty="0"/>
              <a:t> 1070–1)</a:t>
            </a:r>
          </a:p>
          <a:p>
            <a:pPr marL="0" indent="0" algn="just">
              <a:buNone/>
            </a:pPr>
            <a:r>
              <a:rPr lang="en-US" dirty="0"/>
              <a:t>Take pity on me, who am pitiable in the eyes of many.</a:t>
            </a:r>
            <a:endParaRPr lang="el-GR" dirty="0"/>
          </a:p>
        </p:txBody>
      </p:sp>
    </p:spTree>
    <p:extLst>
      <p:ext uri="{BB962C8B-B14F-4D97-AF65-F5344CB8AC3E}">
        <p14:creationId xmlns:p14="http://schemas.microsoft.com/office/powerpoint/2010/main" val="247500057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CF049EC-B66C-338E-C487-8597EB26DC0D}"/>
              </a:ext>
            </a:extLst>
          </p:cNvPr>
          <p:cNvSpPr>
            <a:spLocks noGrp="1"/>
          </p:cNvSpPr>
          <p:nvPr>
            <p:ph type="title"/>
          </p:nvPr>
        </p:nvSpPr>
        <p:spPr/>
        <p:txBody>
          <a:bodyPr/>
          <a:lstStyle/>
          <a:p>
            <a:r>
              <a:rPr lang="en-US" dirty="0"/>
              <a:t>Cases</a:t>
            </a:r>
            <a:endParaRPr lang="el-GR" dirty="0"/>
          </a:p>
        </p:txBody>
      </p:sp>
      <p:sp>
        <p:nvSpPr>
          <p:cNvPr id="3" name="Θέση περιεχομένου 2">
            <a:extLst>
              <a:ext uri="{FF2B5EF4-FFF2-40B4-BE49-F238E27FC236}">
                <a16:creationId xmlns:a16="http://schemas.microsoft.com/office/drawing/2014/main" id="{B82A08E4-1E9B-AE73-AA98-7845CD301835}"/>
              </a:ext>
            </a:extLst>
          </p:cNvPr>
          <p:cNvSpPr>
            <a:spLocks noGrp="1"/>
          </p:cNvSpPr>
          <p:nvPr>
            <p:ph idx="1"/>
          </p:nvPr>
        </p:nvSpPr>
        <p:spPr/>
        <p:txBody>
          <a:bodyPr>
            <a:normAutofit fontScale="92500" lnSpcReduction="10000"/>
          </a:bodyPr>
          <a:lstStyle/>
          <a:p>
            <a:pPr algn="just"/>
            <a:r>
              <a:rPr lang="en-US" b="1" dirty="0"/>
              <a:t>DATIVE: As an Optional Constituent (Adverbial Modifier)</a:t>
            </a:r>
            <a:endParaRPr lang="en-US" dirty="0"/>
          </a:p>
          <a:p>
            <a:pPr algn="just"/>
            <a:r>
              <a:rPr lang="en-US" b="1" dirty="0"/>
              <a:t>Referring to Persons</a:t>
            </a:r>
          </a:p>
          <a:p>
            <a:pPr algn="just"/>
            <a:r>
              <a:rPr lang="en-US" dirty="0"/>
              <a:t>Difficult to translate is the use of the so-called </a:t>
            </a:r>
            <a:r>
              <a:rPr lang="en-US" b="1" dirty="0"/>
              <a:t>ethical dative </a:t>
            </a:r>
            <a:r>
              <a:rPr lang="en-US" dirty="0"/>
              <a:t>(‘of feeling’): personal pronouns of the first or second person (</a:t>
            </a:r>
            <a:r>
              <a:rPr lang="en-US" b="1" dirty="0" err="1">
                <a:latin typeface="Times New Roman" panose="02020603050405020304" pitchFamily="18" charset="0"/>
                <a:cs typeface="Times New Roman" panose="02020603050405020304" pitchFamily="18" charset="0"/>
              </a:rPr>
              <a:t>μοι</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ἡμῖν</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σοι</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ὑμῖν</a:t>
            </a:r>
            <a:r>
              <a:rPr lang="en-US" dirty="0"/>
              <a:t>) can loosely express the involvement of the speaker or addressee in the action:</a:t>
            </a:r>
          </a:p>
          <a:p>
            <a:pPr marL="0" indent="0" algn="just">
              <a:buNone/>
            </a:pPr>
            <a:r>
              <a:rPr lang="en-US" dirty="0">
                <a:latin typeface="Times New Roman" panose="02020603050405020304" pitchFamily="18" charset="0"/>
                <a:cs typeface="Times New Roman" panose="02020603050405020304" pitchFamily="18" charset="0"/>
              </a:rPr>
              <a:t>ὦ </a:t>
            </a:r>
            <a:r>
              <a:rPr lang="en-US" dirty="0" err="1">
                <a:latin typeface="Times New Roman" panose="02020603050405020304" pitchFamily="18" charset="0"/>
                <a:cs typeface="Times New Roman" panose="02020603050405020304" pitchFamily="18" charset="0"/>
              </a:rPr>
              <a:t>μῆτερ</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ὡς</a:t>
            </a:r>
            <a:r>
              <a:rPr lang="en-US" dirty="0">
                <a:latin typeface="Times New Roman" panose="02020603050405020304" pitchFamily="18" charset="0"/>
                <a:cs typeface="Times New Roman" panose="02020603050405020304" pitchFamily="18" charset="0"/>
              </a:rPr>
              <a:t> κα</a:t>
            </a:r>
            <a:r>
              <a:rPr lang="en-US" dirty="0" err="1">
                <a:latin typeface="Times New Roman" panose="02020603050405020304" pitchFamily="18" charset="0"/>
                <a:cs typeface="Times New Roman" panose="02020603050405020304" pitchFamily="18" charset="0"/>
              </a:rPr>
              <a:t>λός</a:t>
            </a:r>
            <a:r>
              <a:rPr lang="en-US" dirty="0">
                <a:latin typeface="Times New Roman" panose="02020603050405020304" pitchFamily="18" charset="0"/>
                <a:cs typeface="Times New Roman" panose="02020603050405020304" pitchFamily="18" charset="0"/>
              </a:rPr>
              <a:t> </a:t>
            </a:r>
            <a:r>
              <a:rPr lang="en-US" u="sng" dirty="0" err="1">
                <a:latin typeface="Times New Roman" panose="02020603050405020304" pitchFamily="18" charset="0"/>
                <a:cs typeface="Times New Roman" panose="02020603050405020304" pitchFamily="18" charset="0"/>
              </a:rPr>
              <a:t>μοι</a:t>
            </a:r>
            <a:r>
              <a:rPr lang="en-US" dirty="0">
                <a:latin typeface="Times New Roman" panose="02020603050405020304" pitchFamily="18" charset="0"/>
                <a:cs typeface="Times New Roman" panose="02020603050405020304" pitchFamily="18" charset="0"/>
              </a:rPr>
              <a:t> ὁ πάππ</a:t>
            </a:r>
            <a:r>
              <a:rPr lang="en-US" dirty="0" err="1">
                <a:latin typeface="Times New Roman" panose="02020603050405020304" pitchFamily="18" charset="0"/>
                <a:cs typeface="Times New Roman" panose="02020603050405020304" pitchFamily="18" charset="0"/>
              </a:rPr>
              <a:t>ος</a:t>
            </a:r>
            <a:r>
              <a:rPr lang="en-US" dirty="0"/>
              <a:t>. (Xen. </a:t>
            </a:r>
            <a:r>
              <a:rPr lang="en-US" i="1" dirty="0"/>
              <a:t>Cyr.</a:t>
            </a:r>
            <a:r>
              <a:rPr lang="en-US" dirty="0"/>
              <a:t> 1.3.2) Mother, how handsome is my grandfather!</a:t>
            </a:r>
          </a:p>
          <a:p>
            <a:pPr marL="0" indent="0" algn="just">
              <a:buNone/>
            </a:pPr>
            <a:r>
              <a:rPr lang="en-US" dirty="0" err="1">
                <a:latin typeface="Times New Roman" panose="02020603050405020304" pitchFamily="18" charset="0"/>
                <a:cs typeface="Times New Roman" panose="02020603050405020304" pitchFamily="18" charset="0"/>
              </a:rPr>
              <a:t>τοιοῦτο</a:t>
            </a:r>
            <a:r>
              <a:rPr lang="en-US" dirty="0">
                <a:latin typeface="Times New Roman" panose="02020603050405020304" pitchFamily="18" charset="0"/>
                <a:cs typeface="Times New Roman" panose="02020603050405020304" pitchFamily="18" charset="0"/>
              </a:rPr>
              <a:t> . . . </a:t>
            </a:r>
            <a:r>
              <a:rPr lang="en-US" u="sng" dirty="0" err="1">
                <a:latin typeface="Times New Roman" panose="02020603050405020304" pitchFamily="18" charset="0"/>
                <a:cs typeface="Times New Roman" panose="02020603050405020304" pitchFamily="18" charset="0"/>
              </a:rPr>
              <a:t>ὑμῖν</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ἐστι</a:t>
            </a:r>
            <a:r>
              <a:rPr lang="en-US" dirty="0">
                <a:latin typeface="Times New Roman" panose="02020603050405020304" pitchFamily="18" charset="0"/>
                <a:cs typeface="Times New Roman" panose="02020603050405020304" pitchFamily="18" charset="0"/>
              </a:rPr>
              <a:t> ἡ </a:t>
            </a:r>
            <a:r>
              <a:rPr lang="en-US" dirty="0" err="1">
                <a:latin typeface="Times New Roman" panose="02020603050405020304" pitchFamily="18" charset="0"/>
                <a:cs typeface="Times New Roman" panose="02020603050405020304" pitchFamily="18" charset="0"/>
              </a:rPr>
              <a:t>τυρ</a:t>
            </a:r>
            <a:r>
              <a:rPr lang="en-US" dirty="0">
                <a:latin typeface="Times New Roman" panose="02020603050405020304" pitchFamily="18" charset="0"/>
                <a:cs typeface="Times New Roman" panose="02020603050405020304" pitchFamily="18" charset="0"/>
              </a:rPr>
              <a:t>αννίς</a:t>
            </a:r>
            <a:r>
              <a:rPr lang="en-US" dirty="0"/>
              <a:t>. (</a:t>
            </a:r>
            <a:r>
              <a:rPr lang="en-US" dirty="0" err="1"/>
              <a:t>Hdt</a:t>
            </a:r>
            <a:r>
              <a:rPr lang="en-US" dirty="0"/>
              <a:t>. 5.92η.4) There’s tyranny for you.</a:t>
            </a:r>
            <a:endParaRPr lang="el-GR" dirty="0"/>
          </a:p>
        </p:txBody>
      </p:sp>
    </p:spTree>
    <p:extLst>
      <p:ext uri="{BB962C8B-B14F-4D97-AF65-F5344CB8AC3E}">
        <p14:creationId xmlns:p14="http://schemas.microsoft.com/office/powerpoint/2010/main" val="134540299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80A7CB24-2B30-920D-6451-C103143F0BB8}"/>
              </a:ext>
            </a:extLst>
          </p:cNvPr>
          <p:cNvSpPr>
            <a:spLocks noGrp="1"/>
          </p:cNvSpPr>
          <p:nvPr>
            <p:ph type="title"/>
          </p:nvPr>
        </p:nvSpPr>
        <p:spPr/>
        <p:txBody>
          <a:bodyPr/>
          <a:lstStyle/>
          <a:p>
            <a:r>
              <a:rPr lang="en-US" dirty="0"/>
              <a:t>Cases</a:t>
            </a:r>
            <a:endParaRPr lang="el-GR" dirty="0"/>
          </a:p>
        </p:txBody>
      </p:sp>
      <p:sp>
        <p:nvSpPr>
          <p:cNvPr id="3" name="Θέση περιεχομένου 2">
            <a:extLst>
              <a:ext uri="{FF2B5EF4-FFF2-40B4-BE49-F238E27FC236}">
                <a16:creationId xmlns:a16="http://schemas.microsoft.com/office/drawing/2014/main" id="{46D5784B-57E9-8A0A-2FBE-57023B2D2E28}"/>
              </a:ext>
            </a:extLst>
          </p:cNvPr>
          <p:cNvSpPr>
            <a:spLocks noGrp="1"/>
          </p:cNvSpPr>
          <p:nvPr>
            <p:ph idx="1"/>
          </p:nvPr>
        </p:nvSpPr>
        <p:spPr/>
        <p:txBody>
          <a:bodyPr>
            <a:normAutofit fontScale="92500" lnSpcReduction="20000"/>
          </a:bodyPr>
          <a:lstStyle/>
          <a:p>
            <a:pPr algn="just"/>
            <a:r>
              <a:rPr lang="en-US" b="1" dirty="0"/>
              <a:t>DATIVE: As an Optional Constituent (Adverbial Modifier)</a:t>
            </a:r>
          </a:p>
          <a:p>
            <a:pPr algn="just"/>
            <a:r>
              <a:rPr lang="en-US" b="1" dirty="0"/>
              <a:t>With Expressions of Comparison</a:t>
            </a:r>
          </a:p>
          <a:p>
            <a:pPr algn="just"/>
            <a:r>
              <a:rPr lang="en-US" dirty="0"/>
              <a:t>With </a:t>
            </a:r>
            <a:r>
              <a:rPr lang="en-US" b="1" dirty="0"/>
              <a:t>comparatives, superlatives and other expressions of comparison, the dative of measure of difference </a:t>
            </a:r>
            <a:r>
              <a:rPr lang="en-US" dirty="0"/>
              <a:t>expresses the degree to which one entity differs from another:</a:t>
            </a:r>
          </a:p>
          <a:p>
            <a:pPr algn="just"/>
            <a:r>
              <a:rPr lang="en-US" u="sng" dirty="0" err="1">
                <a:latin typeface="Times New Roman" panose="02020603050405020304" pitchFamily="18" charset="0"/>
                <a:cs typeface="Times New Roman" panose="02020603050405020304" pitchFamily="18" charset="0"/>
              </a:rPr>
              <a:t>κεφ</a:t>
            </a:r>
            <a:r>
              <a:rPr lang="en-US" u="sng" dirty="0">
                <a:latin typeface="Times New Roman" panose="02020603050405020304" pitchFamily="18" charset="0"/>
                <a:cs typeface="Times New Roman" panose="02020603050405020304" pitchFamily="18" charset="0"/>
              </a:rPr>
              <a:t>αλῇ</a:t>
            </a:r>
            <a:r>
              <a:rPr lang="en-US" dirty="0">
                <a:latin typeface="Times New Roman" panose="02020603050405020304" pitchFamily="18" charset="0"/>
                <a:cs typeface="Times New Roman" panose="02020603050405020304" pitchFamily="18" charset="0"/>
              </a:rPr>
              <a:t> ἐλάττων </a:t>
            </a:r>
            <a:r>
              <a:rPr lang="en-US" dirty="0"/>
              <a:t>a head shorter</a:t>
            </a:r>
          </a:p>
          <a:p>
            <a:pPr algn="just"/>
            <a:r>
              <a:rPr lang="en-US" u="sng" dirty="0">
                <a:latin typeface="Times New Roman" panose="02020603050405020304" pitchFamily="18" charset="0"/>
                <a:cs typeface="Times New Roman" panose="02020603050405020304" pitchFamily="18" charset="0"/>
              </a:rPr>
              <a:t>π</a:t>
            </a:r>
            <a:r>
              <a:rPr lang="en-US" u="sng" dirty="0" err="1">
                <a:latin typeface="Times New Roman" panose="02020603050405020304" pitchFamily="18" charset="0"/>
                <a:cs typeface="Times New Roman" panose="02020603050405020304" pitchFamily="18" charset="0"/>
              </a:rPr>
              <a:t>ολλῷ</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τε</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κάλλιστ</a:t>
            </a:r>
            <a:r>
              <a:rPr lang="en-US" dirty="0">
                <a:latin typeface="Times New Roman" panose="02020603050405020304" pitchFamily="18" charset="0"/>
                <a:cs typeface="Times New Roman" panose="02020603050405020304" pitchFamily="18" charset="0"/>
              </a:rPr>
              <a:t>α καὶ </a:t>
            </a:r>
            <a:r>
              <a:rPr lang="en-US" u="sng" dirty="0">
                <a:latin typeface="Times New Roman" panose="02020603050405020304" pitchFamily="18" charset="0"/>
                <a:cs typeface="Times New Roman" panose="02020603050405020304" pitchFamily="18" charset="0"/>
              </a:rPr>
              <a:t>πολλῷ</a:t>
            </a:r>
            <a:r>
              <a:rPr lang="en-US" dirty="0">
                <a:latin typeface="Times New Roman" panose="02020603050405020304" pitchFamily="18" charset="0"/>
                <a:cs typeface="Times New Roman" panose="02020603050405020304" pitchFamily="18" charset="0"/>
              </a:rPr>
              <a:t> μέγιστα </a:t>
            </a:r>
            <a:r>
              <a:rPr lang="en-US" dirty="0"/>
              <a:t>by far the most beautiful and by far the greatest things</a:t>
            </a:r>
          </a:p>
          <a:p>
            <a:pPr algn="just"/>
            <a:r>
              <a:rPr lang="en-US" dirty="0" err="1">
                <a:latin typeface="Times New Roman" panose="02020603050405020304" pitchFamily="18" charset="0"/>
                <a:cs typeface="Times New Roman" panose="02020603050405020304" pitchFamily="18" charset="0"/>
              </a:rPr>
              <a:t>οὐ</a:t>
            </a:r>
            <a:r>
              <a:rPr lang="en-US" dirty="0">
                <a:latin typeface="Times New Roman" panose="02020603050405020304" pitchFamily="18" charset="0"/>
                <a:cs typeface="Times New Roman" panose="02020603050405020304" pitchFamily="18" charset="0"/>
              </a:rPr>
              <a:t> </a:t>
            </a:r>
            <a:r>
              <a:rPr lang="en-US" u="sng" dirty="0">
                <a:latin typeface="Times New Roman" panose="02020603050405020304" pitchFamily="18" charset="0"/>
                <a:cs typeface="Times New Roman" panose="02020603050405020304" pitchFamily="18" charset="0"/>
              </a:rPr>
              <a:t>π</a:t>
            </a:r>
            <a:r>
              <a:rPr lang="en-US" u="sng" dirty="0" err="1">
                <a:latin typeface="Times New Roman" panose="02020603050405020304" pitchFamily="18" charset="0"/>
                <a:cs typeface="Times New Roman" panose="02020603050405020304" pitchFamily="18" charset="0"/>
              </a:rPr>
              <a:t>ολλ</a:t>
            </a:r>
            <a:r>
              <a:rPr lang="en-US" u="sng" dirty="0">
                <a:latin typeface="Times New Roman" panose="02020603050405020304" pitchFamily="18" charset="0"/>
                <a:cs typeface="Times New Roman" panose="02020603050405020304" pitchFamily="18" charset="0"/>
              </a:rPr>
              <a:t>αῖς ἡμέραις </a:t>
            </a:r>
            <a:r>
              <a:rPr lang="en-US" dirty="0">
                <a:latin typeface="Times New Roman" panose="02020603050405020304" pitchFamily="18" charset="0"/>
                <a:cs typeface="Times New Roman" panose="02020603050405020304" pitchFamily="18" charset="0"/>
              </a:rPr>
              <a:t>ὕστερον </a:t>
            </a:r>
            <a:r>
              <a:rPr lang="en-US" dirty="0"/>
              <a:t>not many days later</a:t>
            </a:r>
            <a:endParaRPr lang="el-GR" dirty="0"/>
          </a:p>
        </p:txBody>
      </p:sp>
    </p:spTree>
    <p:extLst>
      <p:ext uri="{BB962C8B-B14F-4D97-AF65-F5344CB8AC3E}">
        <p14:creationId xmlns:p14="http://schemas.microsoft.com/office/powerpoint/2010/main" val="413488038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778890BC-2A55-2113-2EB3-5EFC18BDEB99}"/>
              </a:ext>
            </a:extLst>
          </p:cNvPr>
          <p:cNvSpPr>
            <a:spLocks noGrp="1"/>
          </p:cNvSpPr>
          <p:nvPr>
            <p:ph type="title"/>
          </p:nvPr>
        </p:nvSpPr>
        <p:spPr/>
        <p:txBody>
          <a:bodyPr/>
          <a:lstStyle/>
          <a:p>
            <a:r>
              <a:rPr lang="en-US" dirty="0"/>
              <a:t>Cases</a:t>
            </a:r>
            <a:endParaRPr lang="el-GR" dirty="0"/>
          </a:p>
        </p:txBody>
      </p:sp>
      <p:sp>
        <p:nvSpPr>
          <p:cNvPr id="3" name="Θέση περιεχομένου 2">
            <a:extLst>
              <a:ext uri="{FF2B5EF4-FFF2-40B4-BE49-F238E27FC236}">
                <a16:creationId xmlns:a16="http://schemas.microsoft.com/office/drawing/2014/main" id="{BEABAA4B-44AF-5003-4F25-ACC233C9FC40}"/>
              </a:ext>
            </a:extLst>
          </p:cNvPr>
          <p:cNvSpPr>
            <a:spLocks noGrp="1"/>
          </p:cNvSpPr>
          <p:nvPr>
            <p:ph idx="1"/>
          </p:nvPr>
        </p:nvSpPr>
        <p:spPr/>
        <p:txBody>
          <a:bodyPr>
            <a:normAutofit fontScale="92500" lnSpcReduction="20000"/>
          </a:bodyPr>
          <a:lstStyle/>
          <a:p>
            <a:pPr algn="just"/>
            <a:r>
              <a:rPr lang="en-US" b="1" dirty="0"/>
              <a:t>VOCATIVE:</a:t>
            </a:r>
          </a:p>
          <a:p>
            <a:pPr algn="just"/>
            <a:r>
              <a:rPr lang="en-US" dirty="0"/>
              <a:t>The vocative case is used:</a:t>
            </a:r>
          </a:p>
          <a:p>
            <a:pPr algn="just"/>
            <a:r>
              <a:rPr lang="en-US" dirty="0"/>
              <a:t>– in calls or summonses, always at the beginning of a sentence, to attract the</a:t>
            </a:r>
          </a:p>
          <a:p>
            <a:pPr algn="just"/>
            <a:r>
              <a:rPr lang="en-US" dirty="0"/>
              <a:t>attention of a person nearby, or of a god;</a:t>
            </a:r>
          </a:p>
          <a:p>
            <a:pPr algn="just"/>
            <a:r>
              <a:rPr lang="en-US" dirty="0"/>
              <a:t>– in addresses, to acknowledge or maintain contact with some person nearby.</a:t>
            </a:r>
          </a:p>
          <a:p>
            <a:pPr algn="just"/>
            <a:r>
              <a:rPr lang="en-US" dirty="0"/>
              <a:t>Vocatives are often, but not always, preceded by the word </a:t>
            </a:r>
            <a:r>
              <a:rPr lang="el-GR" dirty="0"/>
              <a:t>ὦ:</a:t>
            </a:r>
          </a:p>
          <a:p>
            <a:pPr marL="0" indent="0" algn="just">
              <a:buNone/>
            </a:pPr>
            <a:r>
              <a:rPr lang="el-GR" u="sng" dirty="0" err="1">
                <a:latin typeface="Times New Roman" panose="02020603050405020304" pitchFamily="18" charset="0"/>
                <a:cs typeface="Times New Roman" panose="02020603050405020304" pitchFamily="18" charset="0"/>
              </a:rPr>
              <a:t>Εὐριπίδη</a:t>
            </a:r>
            <a:r>
              <a:rPr lang="el-GR" dirty="0">
                <a:latin typeface="Times New Roman" panose="02020603050405020304" pitchFamily="18" charset="0"/>
                <a:cs typeface="Times New Roman" panose="02020603050405020304" pitchFamily="18" charset="0"/>
              </a:rPr>
              <a:t>, </a:t>
            </a:r>
            <a:r>
              <a:rPr lang="el-GR" u="sng" dirty="0" err="1">
                <a:latin typeface="Times New Roman" panose="02020603050405020304" pitchFamily="18" charset="0"/>
                <a:cs typeface="Times New Roman" panose="02020603050405020304" pitchFamily="18" charset="0"/>
              </a:rPr>
              <a:t>Εὐριπίδιον</a:t>
            </a:r>
            <a:r>
              <a:rPr lang="el-GR" dirty="0">
                <a:latin typeface="Times New Roman" panose="02020603050405020304" pitchFamily="18" charset="0"/>
                <a:cs typeface="Times New Roman" panose="02020603050405020304" pitchFamily="18" charset="0"/>
              </a:rPr>
              <a:t>, | </a:t>
            </a:r>
            <a:r>
              <a:rPr lang="el-GR" dirty="0" err="1">
                <a:latin typeface="Times New Roman" panose="02020603050405020304" pitchFamily="18" charset="0"/>
                <a:cs typeface="Times New Roman" panose="02020603050405020304" pitchFamily="18" charset="0"/>
              </a:rPr>
              <a:t>ὑπάκουσον</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εἴπερ</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πώποτ</a:t>
            </a:r>
            <a:r>
              <a:rPr lang="el-GR"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ἀνθρώπων</a:t>
            </a:r>
            <a:r>
              <a:rPr lang="el-GR" dirty="0">
                <a:latin typeface="Times New Roman" panose="02020603050405020304" pitchFamily="18" charset="0"/>
                <a:cs typeface="Times New Roman" panose="02020603050405020304" pitchFamily="18" charset="0"/>
              </a:rPr>
              <a:t> τινί</a:t>
            </a:r>
            <a:r>
              <a:rPr lang="el-GR" dirty="0"/>
              <a:t>. (</a:t>
            </a:r>
            <a:r>
              <a:rPr lang="en-US" dirty="0"/>
              <a:t>Ar. </a:t>
            </a:r>
            <a:r>
              <a:rPr lang="en-US" i="1" dirty="0"/>
              <a:t>Ach</a:t>
            </a:r>
            <a:r>
              <a:rPr lang="en-US" dirty="0"/>
              <a:t>. 404–5) Euripides, my little Euripides, listen, if you’ve ever listened to anyone. Call/ summons</a:t>
            </a:r>
            <a:endParaRPr lang="el-GR" dirty="0"/>
          </a:p>
        </p:txBody>
      </p:sp>
    </p:spTree>
    <p:extLst>
      <p:ext uri="{BB962C8B-B14F-4D97-AF65-F5344CB8AC3E}">
        <p14:creationId xmlns:p14="http://schemas.microsoft.com/office/powerpoint/2010/main" val="10420618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0D541E2-9055-6BC7-0FB3-1A3F163AF7CD}"/>
              </a:ext>
            </a:extLst>
          </p:cNvPr>
          <p:cNvSpPr>
            <a:spLocks noGrp="1"/>
          </p:cNvSpPr>
          <p:nvPr>
            <p:ph type="title"/>
          </p:nvPr>
        </p:nvSpPr>
        <p:spPr/>
        <p:txBody>
          <a:bodyPr/>
          <a:lstStyle/>
          <a:p>
            <a:r>
              <a:rPr lang="en-US" dirty="0"/>
              <a:t>Cases</a:t>
            </a:r>
            <a:endParaRPr lang="el-GR" dirty="0"/>
          </a:p>
        </p:txBody>
      </p:sp>
      <p:sp>
        <p:nvSpPr>
          <p:cNvPr id="3" name="Θέση περιεχομένου 2">
            <a:extLst>
              <a:ext uri="{FF2B5EF4-FFF2-40B4-BE49-F238E27FC236}">
                <a16:creationId xmlns:a16="http://schemas.microsoft.com/office/drawing/2014/main" id="{92BCEBFE-3C58-BBD2-BD9A-BF85343273AD}"/>
              </a:ext>
            </a:extLst>
          </p:cNvPr>
          <p:cNvSpPr>
            <a:spLocks noGrp="1"/>
          </p:cNvSpPr>
          <p:nvPr>
            <p:ph idx="1"/>
          </p:nvPr>
        </p:nvSpPr>
        <p:spPr/>
        <p:txBody>
          <a:bodyPr>
            <a:normAutofit/>
          </a:bodyPr>
          <a:lstStyle/>
          <a:p>
            <a:pPr algn="just"/>
            <a:r>
              <a:rPr lang="en-US" b="1" dirty="0"/>
              <a:t>Cases and the Expression of Time and Space:</a:t>
            </a:r>
          </a:p>
          <a:p>
            <a:pPr algn="just"/>
            <a:r>
              <a:rPr lang="en-US" dirty="0"/>
              <a:t>Whether they are used with a preposition or not, the following generalizations about the various cases can be made:</a:t>
            </a:r>
          </a:p>
          <a:p>
            <a:pPr algn="just"/>
            <a:r>
              <a:rPr lang="en-US" dirty="0"/>
              <a:t>– In spatial expressions (with or without a preposition), </a:t>
            </a:r>
            <a:r>
              <a:rPr lang="en-US" b="1" dirty="0"/>
              <a:t>the genitive </a:t>
            </a:r>
            <a:r>
              <a:rPr lang="en-US" dirty="0"/>
              <a:t>tends to express </a:t>
            </a:r>
            <a:r>
              <a:rPr lang="en-US" b="1" dirty="0"/>
              <a:t>place from which or space within which</a:t>
            </a:r>
            <a:r>
              <a:rPr lang="en-US" dirty="0"/>
              <a:t>; </a:t>
            </a:r>
            <a:r>
              <a:rPr lang="en-US" b="1" dirty="0"/>
              <a:t>the dative </a:t>
            </a:r>
            <a:r>
              <a:rPr lang="en-US" dirty="0"/>
              <a:t>tends to express the </a:t>
            </a:r>
            <a:r>
              <a:rPr lang="en-US" b="1" dirty="0"/>
              <a:t>place where</a:t>
            </a:r>
            <a:r>
              <a:rPr lang="en-US" dirty="0"/>
              <a:t>, and </a:t>
            </a:r>
            <a:r>
              <a:rPr lang="en-US" b="1" dirty="0"/>
              <a:t>the accusative </a:t>
            </a:r>
            <a:r>
              <a:rPr lang="en-US" dirty="0"/>
              <a:t>the </a:t>
            </a:r>
            <a:r>
              <a:rPr lang="en-US" b="1" dirty="0"/>
              <a:t>place to which </a:t>
            </a:r>
            <a:r>
              <a:rPr lang="en-US" dirty="0"/>
              <a:t>or the </a:t>
            </a:r>
            <a:r>
              <a:rPr lang="en-US" b="1" dirty="0"/>
              <a:t>distance traversed</a:t>
            </a:r>
            <a:r>
              <a:rPr lang="el-GR" dirty="0"/>
              <a:t>.</a:t>
            </a:r>
          </a:p>
        </p:txBody>
      </p:sp>
    </p:spTree>
    <p:extLst>
      <p:ext uri="{BB962C8B-B14F-4D97-AF65-F5344CB8AC3E}">
        <p14:creationId xmlns:p14="http://schemas.microsoft.com/office/powerpoint/2010/main" val="294599806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CA1E886-E63C-FE43-102C-17C2D5BD9013}"/>
              </a:ext>
            </a:extLst>
          </p:cNvPr>
          <p:cNvSpPr>
            <a:spLocks noGrp="1"/>
          </p:cNvSpPr>
          <p:nvPr>
            <p:ph type="title"/>
          </p:nvPr>
        </p:nvSpPr>
        <p:spPr/>
        <p:txBody>
          <a:bodyPr/>
          <a:lstStyle/>
          <a:p>
            <a:r>
              <a:rPr lang="en-US" dirty="0"/>
              <a:t>Cases</a:t>
            </a:r>
            <a:endParaRPr lang="el-GR" dirty="0"/>
          </a:p>
        </p:txBody>
      </p:sp>
      <p:sp>
        <p:nvSpPr>
          <p:cNvPr id="3" name="Θέση περιεχομένου 2">
            <a:extLst>
              <a:ext uri="{FF2B5EF4-FFF2-40B4-BE49-F238E27FC236}">
                <a16:creationId xmlns:a16="http://schemas.microsoft.com/office/drawing/2014/main" id="{71938A84-9210-0B1F-D643-D6CEFB5C56FB}"/>
              </a:ext>
            </a:extLst>
          </p:cNvPr>
          <p:cNvSpPr>
            <a:spLocks noGrp="1"/>
          </p:cNvSpPr>
          <p:nvPr>
            <p:ph idx="1"/>
          </p:nvPr>
        </p:nvSpPr>
        <p:spPr/>
        <p:txBody>
          <a:bodyPr/>
          <a:lstStyle/>
          <a:p>
            <a:pPr algn="just"/>
            <a:r>
              <a:rPr lang="en-US" b="1" dirty="0"/>
              <a:t>Cases and the Expression of Time and Space:</a:t>
            </a:r>
            <a:endParaRPr lang="en-US" dirty="0"/>
          </a:p>
          <a:p>
            <a:pPr algn="just"/>
            <a:r>
              <a:rPr lang="en-US" dirty="0"/>
              <a:t>In temporal expressions (with or without a preposition), the </a:t>
            </a:r>
            <a:r>
              <a:rPr lang="en-US" b="1" dirty="0"/>
              <a:t>genitive</a:t>
            </a:r>
            <a:r>
              <a:rPr lang="en-US" dirty="0"/>
              <a:t> tends to express </a:t>
            </a:r>
            <a:r>
              <a:rPr lang="en-US" b="1" dirty="0"/>
              <a:t>time within which</a:t>
            </a:r>
            <a:r>
              <a:rPr lang="en-US" dirty="0"/>
              <a:t>, the </a:t>
            </a:r>
            <a:r>
              <a:rPr lang="en-US" b="1" dirty="0"/>
              <a:t>dative time when</a:t>
            </a:r>
            <a:r>
              <a:rPr lang="en-US" dirty="0"/>
              <a:t>, and the </a:t>
            </a:r>
            <a:r>
              <a:rPr lang="en-US" b="1" dirty="0"/>
              <a:t>accusative time during which</a:t>
            </a:r>
            <a:r>
              <a:rPr lang="en-US" dirty="0"/>
              <a:t>.</a:t>
            </a:r>
            <a:endParaRPr lang="el-GR" dirty="0"/>
          </a:p>
        </p:txBody>
      </p:sp>
    </p:spTree>
    <p:extLst>
      <p:ext uri="{BB962C8B-B14F-4D97-AF65-F5344CB8AC3E}">
        <p14:creationId xmlns:p14="http://schemas.microsoft.com/office/powerpoint/2010/main" val="350120535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C6A4487-8A2F-9559-5529-E3458C36373D}"/>
              </a:ext>
            </a:extLst>
          </p:cNvPr>
          <p:cNvSpPr>
            <a:spLocks noGrp="1"/>
          </p:cNvSpPr>
          <p:nvPr>
            <p:ph type="title"/>
          </p:nvPr>
        </p:nvSpPr>
        <p:spPr/>
        <p:txBody>
          <a:bodyPr/>
          <a:lstStyle/>
          <a:p>
            <a:r>
              <a:rPr lang="en-US" dirty="0"/>
              <a:t>Philosophical Vocabulary</a:t>
            </a:r>
            <a:endParaRPr lang="el-GR" dirty="0"/>
          </a:p>
        </p:txBody>
      </p:sp>
      <p:sp>
        <p:nvSpPr>
          <p:cNvPr id="3" name="Θέση περιεχομένου 2">
            <a:extLst>
              <a:ext uri="{FF2B5EF4-FFF2-40B4-BE49-F238E27FC236}">
                <a16:creationId xmlns:a16="http://schemas.microsoft.com/office/drawing/2014/main" id="{65FB1B7E-C5EF-FB87-A546-FC6DCC9F38EA}"/>
              </a:ext>
            </a:extLst>
          </p:cNvPr>
          <p:cNvSpPr>
            <a:spLocks noGrp="1"/>
          </p:cNvSpPr>
          <p:nvPr>
            <p:ph idx="1"/>
          </p:nvPr>
        </p:nvSpPr>
        <p:spPr>
          <a:xfrm>
            <a:off x="874643" y="2285999"/>
            <a:ext cx="10388089" cy="3318936"/>
          </a:xfrm>
        </p:spPr>
        <p:txBody>
          <a:bodyPr>
            <a:normAutofit fontScale="70000" lnSpcReduction="20000"/>
          </a:bodyPr>
          <a:lstStyle/>
          <a:p>
            <a:endParaRPr lang="el-GR" dirty="0"/>
          </a:p>
          <a:p>
            <a:pPr algn="just"/>
            <a:r>
              <a:rPr lang="el-GR" dirty="0"/>
              <a:t>Ν</a:t>
            </a:r>
          </a:p>
          <a:p>
            <a:pPr algn="just"/>
            <a:r>
              <a:rPr lang="el-GR" dirty="0" err="1"/>
              <a:t>νέμεσις</a:t>
            </a:r>
            <a:r>
              <a:rPr lang="el-GR" dirty="0"/>
              <a:t>: </a:t>
            </a:r>
            <a:r>
              <a:rPr lang="en-US" dirty="0"/>
              <a:t>nemesis: anger or resentment at wrong-doing, particularly that</a:t>
            </a:r>
            <a:r>
              <a:rPr lang="el-GR" dirty="0"/>
              <a:t> </a:t>
            </a:r>
            <a:r>
              <a:rPr lang="en-US" dirty="0"/>
              <a:t>involving self-assertion, or undeserved prosperity. The </a:t>
            </a:r>
            <a:r>
              <a:rPr lang="en-US" dirty="0" err="1"/>
              <a:t>nemesétikos</a:t>
            </a:r>
            <a:r>
              <a:rPr lang="el-GR" dirty="0"/>
              <a:t> </a:t>
            </a:r>
            <a:r>
              <a:rPr lang="en-US" dirty="0"/>
              <a:t>is he who is so angry, he who deserves censure is </a:t>
            </a:r>
            <a:r>
              <a:rPr lang="en-US" dirty="0" err="1"/>
              <a:t>nemesétos</a:t>
            </a:r>
            <a:r>
              <a:rPr lang="en-US" dirty="0"/>
              <a:t>,</a:t>
            </a:r>
            <a:r>
              <a:rPr lang="el-GR" dirty="0"/>
              <a:t> </a:t>
            </a:r>
            <a:r>
              <a:rPr lang="en-US" dirty="0"/>
              <a:t>and the verb is </a:t>
            </a:r>
            <a:r>
              <a:rPr lang="en-US" dirty="0" err="1"/>
              <a:t>nemesan</a:t>
            </a:r>
            <a:r>
              <a:rPr lang="en-US" dirty="0"/>
              <a:t>: </a:t>
            </a:r>
            <a:r>
              <a:rPr lang="en-US" dirty="0" err="1"/>
              <a:t>nemesési</a:t>
            </a:r>
            <a:r>
              <a:rPr lang="en-US" dirty="0"/>
              <a:t> </a:t>
            </a:r>
            <a:r>
              <a:rPr lang="en-US" dirty="0" err="1"/>
              <a:t>te</a:t>
            </a:r>
            <a:r>
              <a:rPr lang="en-US" dirty="0"/>
              <a:t> </a:t>
            </a:r>
            <a:r>
              <a:rPr lang="en-US" dirty="0" err="1"/>
              <a:t>malista</a:t>
            </a:r>
            <a:r>
              <a:rPr lang="en-US" dirty="0"/>
              <a:t> au </a:t>
            </a:r>
            <a:r>
              <a:rPr lang="en-US" dirty="0" err="1"/>
              <a:t>tois</a:t>
            </a:r>
            <a:r>
              <a:rPr lang="en-US" dirty="0"/>
              <a:t> </a:t>
            </a:r>
            <a:r>
              <a:rPr lang="en-US" dirty="0" err="1"/>
              <a:t>eis</a:t>
            </a:r>
            <a:r>
              <a:rPr lang="en-US" dirty="0"/>
              <a:t> </a:t>
            </a:r>
            <a:r>
              <a:rPr lang="en-US" dirty="0" err="1"/>
              <a:t>orphana</a:t>
            </a:r>
            <a:r>
              <a:rPr lang="el-GR" dirty="0"/>
              <a:t> </a:t>
            </a:r>
            <a:r>
              <a:rPr lang="en-US" dirty="0"/>
              <a:t>kai </a:t>
            </a:r>
            <a:r>
              <a:rPr lang="en-US" dirty="0" err="1"/>
              <a:t>érema</a:t>
            </a:r>
            <a:r>
              <a:rPr lang="en-US" dirty="0"/>
              <a:t> </a:t>
            </a:r>
            <a:r>
              <a:rPr lang="en-US" dirty="0" err="1"/>
              <a:t>hubrizousi</a:t>
            </a:r>
            <a:r>
              <a:rPr lang="en-US" dirty="0"/>
              <a:t> — they will be especially angry with those who</a:t>
            </a:r>
            <a:r>
              <a:rPr lang="el-GR" dirty="0"/>
              <a:t> </a:t>
            </a:r>
            <a:r>
              <a:rPr lang="en-US" dirty="0"/>
              <a:t>abuse orphans and waifs (Pl. </a:t>
            </a:r>
            <a:r>
              <a:rPr lang="en-US" i="1" dirty="0"/>
              <a:t>Laws</a:t>
            </a:r>
            <a:r>
              <a:rPr lang="en-US" dirty="0"/>
              <a:t> 9270); </a:t>
            </a:r>
            <a:r>
              <a:rPr lang="en-US" dirty="0" err="1"/>
              <a:t>oude</a:t>
            </a:r>
            <a:r>
              <a:rPr lang="en-US" dirty="0"/>
              <a:t> </a:t>
            </a:r>
            <a:r>
              <a:rPr lang="en-US" dirty="0" err="1"/>
              <a:t>nemeséton</a:t>
            </a:r>
            <a:r>
              <a:rPr lang="en-US" dirty="0"/>
              <a:t> </a:t>
            </a:r>
            <a:r>
              <a:rPr lang="en-US" dirty="0" err="1"/>
              <a:t>heneka</a:t>
            </a:r>
            <a:r>
              <a:rPr lang="el-GR" dirty="0"/>
              <a:t> </a:t>
            </a:r>
            <a:r>
              <a:rPr lang="fi-FI" dirty="0"/>
              <a:t>toutou hupéretein kai douleuein kai erastéi kai panti anthrépéi —</a:t>
            </a:r>
            <a:r>
              <a:rPr lang="el-GR" dirty="0"/>
              <a:t> </a:t>
            </a:r>
            <a:r>
              <a:rPr lang="en-US" dirty="0"/>
              <a:t>nor can one blame him who for this [gaining wisdom] serves and</a:t>
            </a:r>
            <a:r>
              <a:rPr lang="el-GR" dirty="0"/>
              <a:t> </a:t>
            </a:r>
            <a:r>
              <a:rPr lang="en-US" dirty="0"/>
              <a:t>slaves for a lover or any man (Pl. </a:t>
            </a:r>
            <a:r>
              <a:rPr lang="en-US" i="1" dirty="0" err="1"/>
              <a:t>Euthyd</a:t>
            </a:r>
            <a:r>
              <a:rPr lang="en-US" i="1" dirty="0"/>
              <a:t>. </a:t>
            </a:r>
            <a:r>
              <a:rPr lang="en-US" dirty="0"/>
              <a:t>282b); </a:t>
            </a:r>
          </a:p>
          <a:p>
            <a:pPr algn="just"/>
            <a:r>
              <a:rPr lang="el-GR" dirty="0" err="1"/>
              <a:t>νοεῖν</a:t>
            </a:r>
            <a:r>
              <a:rPr lang="el-GR" dirty="0"/>
              <a:t>: </a:t>
            </a:r>
            <a:r>
              <a:rPr lang="en-US" dirty="0" err="1"/>
              <a:t>noein</a:t>
            </a:r>
            <a:r>
              <a:rPr lang="en-US" dirty="0"/>
              <a:t>: like </a:t>
            </a:r>
            <a:r>
              <a:rPr lang="en-US" dirty="0" err="1"/>
              <a:t>noéma</a:t>
            </a:r>
            <a:r>
              <a:rPr lang="en-US" dirty="0"/>
              <a:t>, </a:t>
            </a:r>
            <a:r>
              <a:rPr lang="en-US" dirty="0" err="1"/>
              <a:t>noeros</a:t>
            </a:r>
            <a:r>
              <a:rPr lang="en-US" dirty="0"/>
              <a:t>, </a:t>
            </a:r>
            <a:r>
              <a:rPr lang="en-US" dirty="0" err="1"/>
              <a:t>noésis</a:t>
            </a:r>
            <a:r>
              <a:rPr lang="en-US" dirty="0"/>
              <a:t>, </a:t>
            </a:r>
            <a:r>
              <a:rPr lang="en-US" dirty="0" err="1"/>
              <a:t>noé‘tos</a:t>
            </a:r>
            <a:r>
              <a:rPr lang="en-US" dirty="0"/>
              <a:t> and nous, has shades of</a:t>
            </a:r>
            <a:r>
              <a:rPr lang="el-GR" dirty="0"/>
              <a:t> </a:t>
            </a:r>
            <a:r>
              <a:rPr lang="en-US" dirty="0"/>
              <a:t>meaning varying from the everyday use to the highly technical. The</a:t>
            </a:r>
            <a:r>
              <a:rPr lang="el-GR" dirty="0"/>
              <a:t> </a:t>
            </a:r>
            <a:r>
              <a:rPr lang="en-US" dirty="0"/>
              <a:t>verb may refer to any kind of thought at one extreme and to only</a:t>
            </a:r>
            <a:r>
              <a:rPr lang="el-GR" dirty="0"/>
              <a:t> </a:t>
            </a:r>
            <a:r>
              <a:rPr lang="en-US" dirty="0"/>
              <a:t>the highest intellectual intuition at the other</a:t>
            </a:r>
            <a:r>
              <a:rPr lang="el-GR" dirty="0"/>
              <a:t>.</a:t>
            </a:r>
          </a:p>
          <a:p>
            <a:pPr algn="just"/>
            <a:r>
              <a:rPr lang="el-GR" dirty="0"/>
              <a:t>νόμος:</a:t>
            </a:r>
            <a:r>
              <a:rPr lang="en-US" dirty="0"/>
              <a:t> has a wide variety </a:t>
            </a:r>
            <a:r>
              <a:rPr lang="en-US" dirty="0" err="1"/>
              <a:t>ofconnected</a:t>
            </a:r>
            <a:r>
              <a:rPr lang="en-US" dirty="0"/>
              <a:t> uses, referring to written law,</a:t>
            </a:r>
            <a:r>
              <a:rPr lang="el-GR" dirty="0"/>
              <a:t> </a:t>
            </a:r>
            <a:r>
              <a:rPr lang="en-US" dirty="0"/>
              <a:t>customary law, custom in general, convention</a:t>
            </a:r>
            <a:r>
              <a:rPr lang="el-GR" dirty="0"/>
              <a:t>.</a:t>
            </a:r>
          </a:p>
          <a:p>
            <a:endParaRPr lang="el-GR" dirty="0"/>
          </a:p>
        </p:txBody>
      </p:sp>
    </p:spTree>
    <p:extLst>
      <p:ext uri="{BB962C8B-B14F-4D97-AF65-F5344CB8AC3E}">
        <p14:creationId xmlns:p14="http://schemas.microsoft.com/office/powerpoint/2010/main" val="12282470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2CA039D-BA02-3C3E-0398-DC2965528A32}"/>
              </a:ext>
            </a:extLst>
          </p:cNvPr>
          <p:cNvSpPr>
            <a:spLocks noGrp="1"/>
          </p:cNvSpPr>
          <p:nvPr>
            <p:ph type="title"/>
          </p:nvPr>
        </p:nvSpPr>
        <p:spPr/>
        <p:txBody>
          <a:bodyPr/>
          <a:lstStyle/>
          <a:p>
            <a:r>
              <a:rPr lang="en-US" dirty="0"/>
              <a:t>Cases</a:t>
            </a:r>
            <a:endParaRPr lang="el-GR" dirty="0"/>
          </a:p>
        </p:txBody>
      </p:sp>
      <p:sp>
        <p:nvSpPr>
          <p:cNvPr id="3" name="Θέση περιεχομένου 2">
            <a:extLst>
              <a:ext uri="{FF2B5EF4-FFF2-40B4-BE49-F238E27FC236}">
                <a16:creationId xmlns:a16="http://schemas.microsoft.com/office/drawing/2014/main" id="{3993F251-3B94-9648-D9D5-BC7C419D0463}"/>
              </a:ext>
            </a:extLst>
          </p:cNvPr>
          <p:cNvSpPr>
            <a:spLocks noGrp="1"/>
          </p:cNvSpPr>
          <p:nvPr>
            <p:ph idx="1"/>
          </p:nvPr>
        </p:nvSpPr>
        <p:spPr/>
        <p:txBody>
          <a:bodyPr/>
          <a:lstStyle/>
          <a:p>
            <a:r>
              <a:rPr lang="en-US" b="1" dirty="0"/>
              <a:t>NOMINATIVE: Other Uses</a:t>
            </a:r>
          </a:p>
          <a:p>
            <a:r>
              <a:rPr lang="en-US" dirty="0"/>
              <a:t>The nominative is also used in bare lists, including entries in dictionaries.</a:t>
            </a:r>
          </a:p>
          <a:p>
            <a:endParaRPr lang="el-GR" dirty="0"/>
          </a:p>
        </p:txBody>
      </p:sp>
    </p:spTree>
    <p:extLst>
      <p:ext uri="{BB962C8B-B14F-4D97-AF65-F5344CB8AC3E}">
        <p14:creationId xmlns:p14="http://schemas.microsoft.com/office/powerpoint/2010/main" val="248538200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457849D7-88D3-3846-55FF-CDB3B1F02795}"/>
              </a:ext>
            </a:extLst>
          </p:cNvPr>
          <p:cNvSpPr>
            <a:spLocks noGrp="1"/>
          </p:cNvSpPr>
          <p:nvPr>
            <p:ph type="title"/>
          </p:nvPr>
        </p:nvSpPr>
        <p:spPr/>
        <p:txBody>
          <a:bodyPr/>
          <a:lstStyle/>
          <a:p>
            <a:r>
              <a:rPr lang="en-US" dirty="0"/>
              <a:t>Philosophical Vocabulary</a:t>
            </a:r>
            <a:endParaRPr lang="el-GR" dirty="0"/>
          </a:p>
        </p:txBody>
      </p:sp>
      <p:sp>
        <p:nvSpPr>
          <p:cNvPr id="3" name="Θέση περιεχομένου 2">
            <a:extLst>
              <a:ext uri="{FF2B5EF4-FFF2-40B4-BE49-F238E27FC236}">
                <a16:creationId xmlns:a16="http://schemas.microsoft.com/office/drawing/2014/main" id="{B1CC60F7-EA51-5101-6F44-BB910B6F2B43}"/>
              </a:ext>
            </a:extLst>
          </p:cNvPr>
          <p:cNvSpPr>
            <a:spLocks noGrp="1"/>
          </p:cNvSpPr>
          <p:nvPr>
            <p:ph idx="1"/>
          </p:nvPr>
        </p:nvSpPr>
        <p:spPr/>
        <p:txBody>
          <a:bodyPr>
            <a:normAutofit fontScale="92500" lnSpcReduction="10000"/>
          </a:bodyPr>
          <a:lstStyle/>
          <a:p>
            <a:r>
              <a:rPr lang="el-GR" dirty="0"/>
              <a:t>Ο</a:t>
            </a:r>
          </a:p>
          <a:p>
            <a:r>
              <a:rPr lang="el-GR" dirty="0" err="1"/>
              <a:t>οἰκονομία</a:t>
            </a:r>
            <a:r>
              <a:rPr lang="el-GR" dirty="0"/>
              <a:t>: </a:t>
            </a:r>
            <a:r>
              <a:rPr lang="en-US" dirty="0" err="1"/>
              <a:t>oikonomia</a:t>
            </a:r>
            <a:r>
              <a:rPr lang="en-US" dirty="0"/>
              <a:t>: everything concerned with the running of a household,</a:t>
            </a:r>
            <a:r>
              <a:rPr lang="el-GR" dirty="0"/>
              <a:t> </a:t>
            </a:r>
            <a:r>
              <a:rPr lang="en-US" dirty="0"/>
              <a:t>which Aristotle in the </a:t>
            </a:r>
            <a:r>
              <a:rPr lang="en-US" i="1" dirty="0"/>
              <a:t>Politics</a:t>
            </a:r>
            <a:r>
              <a:rPr lang="en-US" dirty="0"/>
              <a:t> divides into the relation of master</a:t>
            </a:r>
            <a:r>
              <a:rPr lang="el-GR" dirty="0"/>
              <a:t> </a:t>
            </a:r>
            <a:r>
              <a:rPr lang="en-US" dirty="0"/>
              <a:t>and slave, of husband and wife and of parent ,and child, adding</a:t>
            </a:r>
            <a:r>
              <a:rPr lang="el-GR" dirty="0"/>
              <a:t> </a:t>
            </a:r>
            <a:r>
              <a:rPr lang="en-US" dirty="0"/>
              <a:t>money-making as a fourth ingredient only.</a:t>
            </a:r>
            <a:endParaRPr lang="el-GR" dirty="0"/>
          </a:p>
          <a:p>
            <a:r>
              <a:rPr lang="el-GR" dirty="0" err="1"/>
              <a:t>ὄν</a:t>
            </a:r>
            <a:r>
              <a:rPr lang="el-GR" dirty="0"/>
              <a:t>: </a:t>
            </a:r>
            <a:r>
              <a:rPr lang="en-US" dirty="0"/>
              <a:t>on: to on, in the widest sense, is everything that is and, as such, is</a:t>
            </a:r>
            <a:r>
              <a:rPr lang="el-GR" dirty="0"/>
              <a:t> </a:t>
            </a:r>
            <a:r>
              <a:rPr lang="en-US" dirty="0"/>
              <a:t>contrasted with to </a:t>
            </a:r>
            <a:r>
              <a:rPr lang="en-US" dirty="0" err="1"/>
              <a:t>mé</a:t>
            </a:r>
            <a:r>
              <a:rPr lang="en-US" dirty="0"/>
              <a:t> on, that which is not; in a narrower use to on,</a:t>
            </a:r>
            <a:r>
              <a:rPr lang="el-GR" dirty="0"/>
              <a:t> </a:t>
            </a:r>
            <a:r>
              <a:rPr lang="en-US" dirty="0"/>
              <a:t>sometimes called for clarity to </a:t>
            </a:r>
            <a:r>
              <a:rPr lang="en-US" dirty="0" err="1"/>
              <a:t>ontés</a:t>
            </a:r>
            <a:r>
              <a:rPr lang="en-US" dirty="0"/>
              <a:t> on, the really real, is unchanging</a:t>
            </a:r>
            <a:r>
              <a:rPr lang="el-GR" dirty="0"/>
              <a:t> </a:t>
            </a:r>
            <a:r>
              <a:rPr lang="en-US" dirty="0"/>
              <a:t>and imperishable~ and eternal, and is contrasted with the</a:t>
            </a:r>
            <a:r>
              <a:rPr lang="el-GR" dirty="0"/>
              <a:t> </a:t>
            </a:r>
            <a:r>
              <a:rPr lang="en-US" dirty="0" err="1"/>
              <a:t>gignomenon</a:t>
            </a:r>
            <a:r>
              <a:rPr lang="en-US" dirty="0"/>
              <a:t> that is changing and perishable</a:t>
            </a:r>
            <a:r>
              <a:rPr lang="el-GR" dirty="0"/>
              <a:t>.</a:t>
            </a:r>
          </a:p>
          <a:p>
            <a:endParaRPr lang="el-GR" dirty="0"/>
          </a:p>
        </p:txBody>
      </p:sp>
    </p:spTree>
    <p:extLst>
      <p:ext uri="{BB962C8B-B14F-4D97-AF65-F5344CB8AC3E}">
        <p14:creationId xmlns:p14="http://schemas.microsoft.com/office/powerpoint/2010/main" val="160899911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B5B1BF8-84C9-E63E-C5BD-9CF7CC895120}"/>
              </a:ext>
            </a:extLst>
          </p:cNvPr>
          <p:cNvSpPr>
            <a:spLocks noGrp="1"/>
          </p:cNvSpPr>
          <p:nvPr>
            <p:ph type="title"/>
          </p:nvPr>
        </p:nvSpPr>
        <p:spPr/>
        <p:txBody>
          <a:bodyPr/>
          <a:lstStyle/>
          <a:p>
            <a:r>
              <a:rPr lang="en-US" dirty="0"/>
              <a:t>Aristotle, </a:t>
            </a:r>
            <a:r>
              <a:rPr lang="en-US" i="1" dirty="0" err="1"/>
              <a:t>Nichomanchean</a:t>
            </a:r>
            <a:r>
              <a:rPr lang="en-US" i="1" dirty="0"/>
              <a:t> Ethics </a:t>
            </a:r>
            <a:r>
              <a:rPr lang="en-US" dirty="0"/>
              <a:t>1108b 1-2</a:t>
            </a:r>
            <a:endParaRPr lang="el-GR" dirty="0"/>
          </a:p>
        </p:txBody>
      </p:sp>
      <p:sp>
        <p:nvSpPr>
          <p:cNvPr id="3" name="Θέση περιεχομένου 2">
            <a:extLst>
              <a:ext uri="{FF2B5EF4-FFF2-40B4-BE49-F238E27FC236}">
                <a16:creationId xmlns:a16="http://schemas.microsoft.com/office/drawing/2014/main" id="{4314AD84-666A-FB8E-5AFD-46CF854B241A}"/>
              </a:ext>
            </a:extLst>
          </p:cNvPr>
          <p:cNvSpPr>
            <a:spLocks noGrp="1"/>
          </p:cNvSpPr>
          <p:nvPr>
            <p:ph sz="half" idx="1"/>
          </p:nvPr>
        </p:nvSpPr>
        <p:spPr>
          <a:xfrm>
            <a:off x="1298448" y="2560320"/>
            <a:ext cx="4718304" cy="3707746"/>
          </a:xfrm>
        </p:spPr>
        <p:txBody>
          <a:bodyPr>
            <a:noAutofit/>
          </a:bodyPr>
          <a:lstStyle/>
          <a:p>
            <a:pPr marL="0" indent="0" algn="just">
              <a:buNone/>
            </a:pPr>
            <a:r>
              <a:rPr lang="el-GR" sz="1200" dirty="0" err="1">
                <a:latin typeface="Times New Roman" panose="02020603050405020304" pitchFamily="18" charset="0"/>
                <a:cs typeface="Times New Roman" panose="02020603050405020304" pitchFamily="18" charset="0"/>
              </a:rPr>
              <a:t>νέμεσις</a:t>
            </a:r>
            <a:r>
              <a:rPr lang="el-GR" sz="1200" dirty="0">
                <a:latin typeface="Times New Roman" panose="02020603050405020304" pitchFamily="18" charset="0"/>
                <a:cs typeface="Times New Roman" panose="02020603050405020304" pitchFamily="18" charset="0"/>
              </a:rPr>
              <a:t> </a:t>
            </a:r>
            <a:r>
              <a:rPr lang="el-GR" sz="1200" dirty="0" err="1">
                <a:latin typeface="Times New Roman" panose="02020603050405020304" pitchFamily="18" charset="0"/>
                <a:cs typeface="Times New Roman" panose="02020603050405020304" pitchFamily="18" charset="0"/>
              </a:rPr>
              <a:t>δὲ</a:t>
            </a:r>
            <a:r>
              <a:rPr lang="el-GR" sz="1200" dirty="0">
                <a:latin typeface="Times New Roman" panose="02020603050405020304" pitchFamily="18" charset="0"/>
                <a:cs typeface="Times New Roman" panose="02020603050405020304" pitchFamily="18" charset="0"/>
              </a:rPr>
              <a:t> </a:t>
            </a:r>
            <a:r>
              <a:rPr lang="el-GR" sz="1200" dirty="0" err="1">
                <a:latin typeface="Times New Roman" panose="02020603050405020304" pitchFamily="18" charset="0"/>
                <a:cs typeface="Times New Roman" panose="02020603050405020304" pitchFamily="18" charset="0"/>
              </a:rPr>
              <a:t>μεσότης</a:t>
            </a:r>
            <a:r>
              <a:rPr lang="el-GR" sz="1200" dirty="0">
                <a:latin typeface="Times New Roman" panose="02020603050405020304" pitchFamily="18" charset="0"/>
                <a:cs typeface="Times New Roman" panose="02020603050405020304" pitchFamily="18" charset="0"/>
              </a:rPr>
              <a:t> φθόνου </a:t>
            </a:r>
            <a:r>
              <a:rPr lang="el-GR" sz="1200" dirty="0" err="1">
                <a:latin typeface="Times New Roman" panose="02020603050405020304" pitchFamily="18" charset="0"/>
                <a:cs typeface="Times New Roman" panose="02020603050405020304" pitchFamily="18" charset="0"/>
              </a:rPr>
              <a:t>καὶ</a:t>
            </a:r>
            <a:r>
              <a:rPr lang="el-GR" sz="1200" dirty="0">
                <a:latin typeface="Times New Roman" panose="02020603050405020304" pitchFamily="18" charset="0"/>
                <a:cs typeface="Times New Roman" panose="02020603050405020304" pitchFamily="18" charset="0"/>
              </a:rPr>
              <a:t> </a:t>
            </a:r>
            <a:r>
              <a:rPr lang="el-GR" sz="1200" dirty="0" err="1">
                <a:latin typeface="Times New Roman" panose="02020603050405020304" pitchFamily="18" charset="0"/>
                <a:cs typeface="Times New Roman" panose="02020603050405020304" pitchFamily="18" charset="0"/>
              </a:rPr>
              <a:t>ἐπιχαιρεκακίας</a:t>
            </a:r>
            <a:r>
              <a:rPr lang="el-GR" sz="1200" dirty="0">
                <a:latin typeface="Times New Roman" panose="02020603050405020304" pitchFamily="18" charset="0"/>
                <a:cs typeface="Times New Roman" panose="02020603050405020304" pitchFamily="18" charset="0"/>
              </a:rPr>
              <a:t>, </a:t>
            </a:r>
            <a:r>
              <a:rPr lang="el-GR" sz="1200" dirty="0" err="1">
                <a:latin typeface="Times New Roman" panose="02020603050405020304" pitchFamily="18" charset="0"/>
                <a:cs typeface="Times New Roman" panose="02020603050405020304" pitchFamily="18" charset="0"/>
              </a:rPr>
              <a:t>εἰσὶ</a:t>
            </a:r>
            <a:r>
              <a:rPr lang="el-GR" sz="1200" dirty="0">
                <a:latin typeface="Times New Roman" panose="02020603050405020304" pitchFamily="18" charset="0"/>
                <a:cs typeface="Times New Roman" panose="02020603050405020304" pitchFamily="18" charset="0"/>
              </a:rPr>
              <a:t> </a:t>
            </a:r>
            <a:r>
              <a:rPr lang="el-GR" sz="1200" dirty="0" err="1">
                <a:latin typeface="Times New Roman" panose="02020603050405020304" pitchFamily="18" charset="0"/>
                <a:cs typeface="Times New Roman" panose="02020603050405020304" pitchFamily="18" charset="0"/>
              </a:rPr>
              <a:t>δὲ</a:t>
            </a:r>
            <a:r>
              <a:rPr lang="el-GR" sz="1200" dirty="0">
                <a:latin typeface="Times New Roman" panose="02020603050405020304" pitchFamily="18" charset="0"/>
                <a:cs typeface="Times New Roman" panose="02020603050405020304" pitchFamily="18" charset="0"/>
              </a:rPr>
              <a:t> </a:t>
            </a:r>
            <a:r>
              <a:rPr lang="el-GR" sz="1200" dirty="0" err="1">
                <a:latin typeface="Times New Roman" panose="02020603050405020304" pitchFamily="18" charset="0"/>
                <a:cs typeface="Times New Roman" panose="02020603050405020304" pitchFamily="18" charset="0"/>
              </a:rPr>
              <a:t>περὶ</a:t>
            </a:r>
            <a:r>
              <a:rPr lang="el-GR" sz="1200" dirty="0">
                <a:latin typeface="Times New Roman" panose="02020603050405020304" pitchFamily="18" charset="0"/>
                <a:cs typeface="Times New Roman" panose="02020603050405020304" pitchFamily="18" charset="0"/>
              </a:rPr>
              <a:t> </a:t>
            </a:r>
            <a:r>
              <a:rPr lang="el-GR" sz="1200" dirty="0" err="1">
                <a:latin typeface="Times New Roman" panose="02020603050405020304" pitchFamily="18" charset="0"/>
                <a:cs typeface="Times New Roman" panose="02020603050405020304" pitchFamily="18" charset="0"/>
              </a:rPr>
              <a:t>λύπην</a:t>
            </a:r>
            <a:r>
              <a:rPr lang="el-GR" sz="1200" dirty="0">
                <a:latin typeface="Times New Roman" panose="02020603050405020304" pitchFamily="18" charset="0"/>
                <a:cs typeface="Times New Roman" panose="02020603050405020304" pitchFamily="18" charset="0"/>
              </a:rPr>
              <a:t> </a:t>
            </a:r>
            <a:r>
              <a:rPr lang="el-GR" sz="1200" dirty="0" err="1">
                <a:latin typeface="Times New Roman" panose="02020603050405020304" pitchFamily="18" charset="0"/>
                <a:cs typeface="Times New Roman" panose="02020603050405020304" pitchFamily="18" charset="0"/>
              </a:rPr>
              <a:t>καὶ</a:t>
            </a:r>
            <a:r>
              <a:rPr lang="el-GR" sz="1200" dirty="0">
                <a:latin typeface="Times New Roman" panose="02020603050405020304" pitchFamily="18" charset="0"/>
                <a:cs typeface="Times New Roman" panose="02020603050405020304" pitchFamily="18" charset="0"/>
              </a:rPr>
              <a:t> </a:t>
            </a:r>
            <a:r>
              <a:rPr lang="el-GR" sz="1200" dirty="0" err="1">
                <a:latin typeface="Times New Roman" panose="02020603050405020304" pitchFamily="18" charset="0"/>
                <a:cs typeface="Times New Roman" panose="02020603050405020304" pitchFamily="18" charset="0"/>
              </a:rPr>
              <a:t>ἡδονὴν</a:t>
            </a:r>
            <a:r>
              <a:rPr lang="el-GR" sz="1200" dirty="0">
                <a:latin typeface="Times New Roman" panose="02020603050405020304" pitchFamily="18" charset="0"/>
                <a:cs typeface="Times New Roman" panose="02020603050405020304" pitchFamily="18" charset="0"/>
              </a:rPr>
              <a:t> </a:t>
            </a:r>
            <a:r>
              <a:rPr lang="el-GR" sz="1200" dirty="0" err="1">
                <a:latin typeface="Times New Roman" panose="02020603050405020304" pitchFamily="18" charset="0"/>
                <a:cs typeface="Times New Roman" panose="02020603050405020304" pitchFamily="18" charset="0"/>
              </a:rPr>
              <a:t>τὰς</a:t>
            </a:r>
            <a:r>
              <a:rPr lang="el-GR" sz="1200" dirty="0">
                <a:latin typeface="Times New Roman" panose="02020603050405020304" pitchFamily="18" charset="0"/>
                <a:cs typeface="Times New Roman" panose="02020603050405020304" pitchFamily="18" charset="0"/>
              </a:rPr>
              <a:t> </a:t>
            </a:r>
            <a:r>
              <a:rPr lang="el-GR" sz="1200" dirty="0" err="1">
                <a:latin typeface="Times New Roman" panose="02020603050405020304" pitchFamily="18" charset="0"/>
                <a:cs typeface="Times New Roman" panose="02020603050405020304" pitchFamily="18" charset="0"/>
              </a:rPr>
              <a:t>ἐπὶ</a:t>
            </a:r>
            <a:r>
              <a:rPr lang="el-GR" sz="1200" dirty="0">
                <a:latin typeface="Times New Roman" panose="02020603050405020304" pitchFamily="18" charset="0"/>
                <a:cs typeface="Times New Roman" panose="02020603050405020304" pitchFamily="18" charset="0"/>
              </a:rPr>
              <a:t> </a:t>
            </a:r>
            <a:r>
              <a:rPr lang="el-GR" sz="1200" dirty="0" err="1">
                <a:latin typeface="Times New Roman" panose="02020603050405020304" pitchFamily="18" charset="0"/>
                <a:cs typeface="Times New Roman" panose="02020603050405020304" pitchFamily="18" charset="0"/>
              </a:rPr>
              <a:t>τοῖς</a:t>
            </a:r>
            <a:r>
              <a:rPr lang="el-GR" sz="1200" dirty="0">
                <a:latin typeface="Times New Roman" panose="02020603050405020304" pitchFamily="18" charset="0"/>
                <a:cs typeface="Times New Roman" panose="02020603050405020304" pitchFamily="18" charset="0"/>
              </a:rPr>
              <a:t> </a:t>
            </a:r>
            <a:r>
              <a:rPr lang="el-GR" sz="1200" dirty="0" err="1">
                <a:latin typeface="Times New Roman" panose="02020603050405020304" pitchFamily="18" charset="0"/>
                <a:cs typeface="Times New Roman" panose="02020603050405020304" pitchFamily="18" charset="0"/>
              </a:rPr>
              <a:t>συμβαίνουσι</a:t>
            </a:r>
            <a:r>
              <a:rPr lang="el-GR" sz="1200" dirty="0">
                <a:latin typeface="Times New Roman" panose="02020603050405020304" pitchFamily="18" charset="0"/>
                <a:cs typeface="Times New Roman" panose="02020603050405020304" pitchFamily="18" charset="0"/>
              </a:rPr>
              <a:t> </a:t>
            </a:r>
            <a:r>
              <a:rPr lang="el-GR" sz="1200" dirty="0" err="1">
                <a:latin typeface="Times New Roman" panose="02020603050405020304" pitchFamily="18" charset="0"/>
                <a:cs typeface="Times New Roman" panose="02020603050405020304" pitchFamily="18" charset="0"/>
              </a:rPr>
              <a:t>τοῖς</a:t>
            </a:r>
            <a:r>
              <a:rPr lang="el-GR" sz="1200" dirty="0">
                <a:latin typeface="Times New Roman" panose="02020603050405020304" pitchFamily="18" charset="0"/>
                <a:cs typeface="Times New Roman" panose="02020603050405020304" pitchFamily="18" charset="0"/>
              </a:rPr>
              <a:t> </a:t>
            </a:r>
            <a:r>
              <a:rPr lang="el-GR" sz="1200" dirty="0" err="1">
                <a:latin typeface="Times New Roman" panose="02020603050405020304" pitchFamily="18" charset="0"/>
                <a:cs typeface="Times New Roman" panose="02020603050405020304" pitchFamily="18" charset="0"/>
              </a:rPr>
              <a:t>πέλας</a:t>
            </a:r>
            <a:r>
              <a:rPr lang="el-GR" sz="1200" dirty="0">
                <a:latin typeface="Times New Roman" panose="02020603050405020304" pitchFamily="18" charset="0"/>
                <a:cs typeface="Times New Roman" panose="02020603050405020304" pitchFamily="18" charset="0"/>
              </a:rPr>
              <a:t> γινομένας· ὁ </a:t>
            </a:r>
            <a:r>
              <a:rPr lang="el-GR" sz="1200" dirty="0" err="1">
                <a:latin typeface="Times New Roman" panose="02020603050405020304" pitchFamily="18" charset="0"/>
                <a:cs typeface="Times New Roman" panose="02020603050405020304" pitchFamily="18" charset="0"/>
              </a:rPr>
              <a:t>μὲν</a:t>
            </a:r>
            <a:r>
              <a:rPr lang="el-GR" sz="1200" dirty="0">
                <a:latin typeface="Times New Roman" panose="02020603050405020304" pitchFamily="18" charset="0"/>
                <a:cs typeface="Times New Roman" panose="02020603050405020304" pitchFamily="18" charset="0"/>
              </a:rPr>
              <a:t> </a:t>
            </a:r>
            <a:r>
              <a:rPr lang="el-GR" sz="1200" dirty="0" err="1">
                <a:latin typeface="Times New Roman" panose="02020603050405020304" pitchFamily="18" charset="0"/>
                <a:cs typeface="Times New Roman" panose="02020603050405020304" pitchFamily="18" charset="0"/>
              </a:rPr>
              <a:t>γὰρ</a:t>
            </a:r>
            <a:r>
              <a:rPr lang="el-GR" sz="1200" dirty="0">
                <a:latin typeface="Times New Roman" panose="02020603050405020304" pitchFamily="18" charset="0"/>
                <a:cs typeface="Times New Roman" panose="02020603050405020304" pitchFamily="18" charset="0"/>
              </a:rPr>
              <a:t> </a:t>
            </a:r>
            <a:r>
              <a:rPr lang="el-GR" sz="1200" dirty="0" err="1">
                <a:latin typeface="Times New Roman" panose="02020603050405020304" pitchFamily="18" charset="0"/>
                <a:cs typeface="Times New Roman" panose="02020603050405020304" pitchFamily="18" charset="0"/>
              </a:rPr>
              <a:t>νεμεσητικὸς</a:t>
            </a:r>
            <a:r>
              <a:rPr lang="el-GR" sz="1200" dirty="0">
                <a:latin typeface="Times New Roman" panose="02020603050405020304" pitchFamily="18" charset="0"/>
                <a:cs typeface="Times New Roman" panose="02020603050405020304" pitchFamily="18" charset="0"/>
              </a:rPr>
              <a:t> </a:t>
            </a:r>
            <a:r>
              <a:rPr lang="el-GR" sz="1200" dirty="0" err="1">
                <a:latin typeface="Times New Roman" panose="02020603050405020304" pitchFamily="18" charset="0"/>
                <a:cs typeface="Times New Roman" panose="02020603050405020304" pitchFamily="18" charset="0"/>
              </a:rPr>
              <a:t>λυπεῖται</a:t>
            </a:r>
            <a:r>
              <a:rPr lang="el-GR" sz="1200" dirty="0">
                <a:latin typeface="Times New Roman" panose="02020603050405020304" pitchFamily="18" charset="0"/>
                <a:cs typeface="Times New Roman" panose="02020603050405020304" pitchFamily="18" charset="0"/>
              </a:rPr>
              <a:t> </a:t>
            </a:r>
            <a:r>
              <a:rPr lang="el-GR" sz="1200" dirty="0" err="1">
                <a:latin typeface="Times New Roman" panose="02020603050405020304" pitchFamily="18" charset="0"/>
                <a:cs typeface="Times New Roman" panose="02020603050405020304" pitchFamily="18" charset="0"/>
              </a:rPr>
              <a:t>ἐπὶ</a:t>
            </a:r>
            <a:r>
              <a:rPr lang="el-GR" sz="1200" dirty="0">
                <a:latin typeface="Times New Roman" panose="02020603050405020304" pitchFamily="18" charset="0"/>
                <a:cs typeface="Times New Roman" panose="02020603050405020304" pitchFamily="18" charset="0"/>
              </a:rPr>
              <a:t> </a:t>
            </a:r>
            <a:r>
              <a:rPr lang="el-GR" sz="1200" dirty="0" err="1">
                <a:latin typeface="Times New Roman" panose="02020603050405020304" pitchFamily="18" charset="0"/>
                <a:cs typeface="Times New Roman" panose="02020603050405020304" pitchFamily="18" charset="0"/>
              </a:rPr>
              <a:t>τοῖς</a:t>
            </a:r>
            <a:r>
              <a:rPr lang="el-GR" sz="1200" dirty="0">
                <a:latin typeface="Times New Roman" panose="02020603050405020304" pitchFamily="18" charset="0"/>
                <a:cs typeface="Times New Roman" panose="02020603050405020304" pitchFamily="18" charset="0"/>
              </a:rPr>
              <a:t> </a:t>
            </a:r>
            <a:r>
              <a:rPr lang="el-GR" sz="1200" dirty="0" err="1">
                <a:latin typeface="Times New Roman" panose="02020603050405020304" pitchFamily="18" charset="0"/>
                <a:cs typeface="Times New Roman" panose="02020603050405020304" pitchFamily="18" charset="0"/>
              </a:rPr>
              <a:t>ἀναξίως</a:t>
            </a:r>
            <a:r>
              <a:rPr lang="el-GR" sz="1200" dirty="0">
                <a:latin typeface="Times New Roman" panose="02020603050405020304" pitchFamily="18" charset="0"/>
                <a:cs typeface="Times New Roman" panose="02020603050405020304" pitchFamily="18" charset="0"/>
              </a:rPr>
              <a:t> </a:t>
            </a:r>
            <a:r>
              <a:rPr lang="el-GR" sz="1200" dirty="0" err="1">
                <a:latin typeface="Times New Roman" panose="02020603050405020304" pitchFamily="18" charset="0"/>
                <a:cs typeface="Times New Roman" panose="02020603050405020304" pitchFamily="18" charset="0"/>
              </a:rPr>
              <a:t>εὖ</a:t>
            </a:r>
            <a:r>
              <a:rPr lang="el-GR" sz="1200" dirty="0">
                <a:latin typeface="Times New Roman" panose="02020603050405020304" pitchFamily="18" charset="0"/>
                <a:cs typeface="Times New Roman" panose="02020603050405020304" pitchFamily="18" charset="0"/>
              </a:rPr>
              <a:t> </a:t>
            </a:r>
            <a:r>
              <a:rPr lang="el-GR" sz="1200" dirty="0" err="1">
                <a:latin typeface="Times New Roman" panose="02020603050405020304" pitchFamily="18" charset="0"/>
                <a:cs typeface="Times New Roman" panose="02020603050405020304" pitchFamily="18" charset="0"/>
              </a:rPr>
              <a:t>πράττουσιν</a:t>
            </a:r>
            <a:r>
              <a:rPr lang="el-GR" sz="1200" dirty="0">
                <a:latin typeface="Times New Roman" panose="02020603050405020304" pitchFamily="18" charset="0"/>
                <a:cs typeface="Times New Roman" panose="02020603050405020304" pitchFamily="18" charset="0"/>
              </a:rPr>
              <a:t>, ὁ </a:t>
            </a:r>
            <a:r>
              <a:rPr lang="el-GR" sz="1200" dirty="0" err="1">
                <a:latin typeface="Times New Roman" panose="02020603050405020304" pitchFamily="18" charset="0"/>
                <a:cs typeface="Times New Roman" panose="02020603050405020304" pitchFamily="18" charset="0"/>
              </a:rPr>
              <a:t>δὲ</a:t>
            </a:r>
            <a:r>
              <a:rPr lang="el-GR" sz="1200" dirty="0">
                <a:latin typeface="Times New Roman" panose="02020603050405020304" pitchFamily="18" charset="0"/>
                <a:cs typeface="Times New Roman" panose="02020603050405020304" pitchFamily="18" charset="0"/>
              </a:rPr>
              <a:t> </a:t>
            </a:r>
            <a:r>
              <a:rPr lang="el-GR" sz="1200" dirty="0" err="1">
                <a:latin typeface="Times New Roman" panose="02020603050405020304" pitchFamily="18" charset="0"/>
                <a:cs typeface="Times New Roman" panose="02020603050405020304" pitchFamily="18" charset="0"/>
              </a:rPr>
              <a:t>φθονερὸς</a:t>
            </a:r>
            <a:r>
              <a:rPr lang="el-GR" sz="1200" dirty="0">
                <a:latin typeface="Times New Roman" panose="02020603050405020304" pitchFamily="18" charset="0"/>
                <a:cs typeface="Times New Roman" panose="02020603050405020304" pitchFamily="18" charset="0"/>
              </a:rPr>
              <a:t> </a:t>
            </a:r>
            <a:r>
              <a:rPr lang="el-GR" sz="1200" dirty="0" err="1">
                <a:latin typeface="Times New Roman" panose="02020603050405020304" pitchFamily="18" charset="0"/>
                <a:cs typeface="Times New Roman" panose="02020603050405020304" pitchFamily="18" charset="0"/>
              </a:rPr>
              <a:t>ὑπερβάλλων</a:t>
            </a:r>
            <a:r>
              <a:rPr lang="el-GR" sz="1200" dirty="0">
                <a:latin typeface="Times New Roman" panose="02020603050405020304" pitchFamily="18" charset="0"/>
                <a:cs typeface="Times New Roman" panose="02020603050405020304" pitchFamily="18" charset="0"/>
              </a:rPr>
              <a:t> </a:t>
            </a:r>
            <a:r>
              <a:rPr lang="el-GR" sz="1200" dirty="0" err="1">
                <a:latin typeface="Times New Roman" panose="02020603050405020304" pitchFamily="18" charset="0"/>
                <a:cs typeface="Times New Roman" panose="02020603050405020304" pitchFamily="18" charset="0"/>
              </a:rPr>
              <a:t>τοῦτον</a:t>
            </a:r>
            <a:r>
              <a:rPr lang="el-GR" sz="1200" dirty="0">
                <a:latin typeface="Times New Roman" panose="02020603050405020304" pitchFamily="18" charset="0"/>
                <a:cs typeface="Times New Roman" panose="02020603050405020304" pitchFamily="18" charset="0"/>
              </a:rPr>
              <a:t> </a:t>
            </a:r>
            <a:r>
              <a:rPr lang="el-GR" sz="1200" dirty="0" err="1">
                <a:latin typeface="Times New Roman" panose="02020603050405020304" pitchFamily="18" charset="0"/>
                <a:cs typeface="Times New Roman" panose="02020603050405020304" pitchFamily="18" charset="0"/>
              </a:rPr>
              <a:t>ἐπὶ</a:t>
            </a:r>
            <a:r>
              <a:rPr lang="en-US" sz="1200" dirty="0">
                <a:latin typeface="Times New Roman" panose="02020603050405020304" pitchFamily="18" charset="0"/>
                <a:cs typeface="Times New Roman" panose="02020603050405020304" pitchFamily="18" charset="0"/>
              </a:rPr>
              <a:t> </a:t>
            </a:r>
            <a:r>
              <a:rPr lang="el-GR" sz="1200" dirty="0" err="1">
                <a:latin typeface="Times New Roman" panose="02020603050405020304" pitchFamily="18" charset="0"/>
                <a:cs typeface="Times New Roman" panose="02020603050405020304" pitchFamily="18" charset="0"/>
              </a:rPr>
              <a:t>πᾶσι</a:t>
            </a:r>
            <a:r>
              <a:rPr lang="el-GR" sz="1200" dirty="0">
                <a:latin typeface="Times New Roman" panose="02020603050405020304" pitchFamily="18" charset="0"/>
                <a:cs typeface="Times New Roman" panose="02020603050405020304" pitchFamily="18" charset="0"/>
              </a:rPr>
              <a:t> </a:t>
            </a:r>
            <a:r>
              <a:rPr lang="el-GR" sz="1200" dirty="0" err="1">
                <a:latin typeface="Times New Roman" panose="02020603050405020304" pitchFamily="18" charset="0"/>
                <a:cs typeface="Times New Roman" panose="02020603050405020304" pitchFamily="18" charset="0"/>
              </a:rPr>
              <a:t>λυπεῖται</a:t>
            </a:r>
            <a:r>
              <a:rPr lang="el-GR" sz="1200" dirty="0">
                <a:latin typeface="Times New Roman" panose="02020603050405020304" pitchFamily="18" charset="0"/>
                <a:cs typeface="Times New Roman" panose="02020603050405020304" pitchFamily="18" charset="0"/>
              </a:rPr>
              <a:t>, ὁ δ᾽ </a:t>
            </a:r>
            <a:r>
              <a:rPr lang="el-GR" sz="1200" dirty="0" err="1">
                <a:latin typeface="Times New Roman" panose="02020603050405020304" pitchFamily="18" charset="0"/>
                <a:cs typeface="Times New Roman" panose="02020603050405020304" pitchFamily="18" charset="0"/>
              </a:rPr>
              <a:t>ἐπιχαιρέκακος</a:t>
            </a:r>
            <a:r>
              <a:rPr lang="el-GR" sz="1200" dirty="0">
                <a:latin typeface="Times New Roman" panose="02020603050405020304" pitchFamily="18" charset="0"/>
                <a:cs typeface="Times New Roman" panose="02020603050405020304" pitchFamily="18" charset="0"/>
              </a:rPr>
              <a:t> </a:t>
            </a:r>
            <a:r>
              <a:rPr lang="el-GR" sz="1200" dirty="0" err="1">
                <a:latin typeface="Times New Roman" panose="02020603050405020304" pitchFamily="18" charset="0"/>
                <a:cs typeface="Times New Roman" panose="02020603050405020304" pitchFamily="18" charset="0"/>
              </a:rPr>
              <a:t>τοσοῦτον</a:t>
            </a:r>
            <a:r>
              <a:rPr lang="el-GR" sz="1200" dirty="0">
                <a:latin typeface="Times New Roman" panose="02020603050405020304" pitchFamily="18" charset="0"/>
                <a:cs typeface="Times New Roman" panose="02020603050405020304" pitchFamily="18" charset="0"/>
              </a:rPr>
              <a:t> </a:t>
            </a:r>
            <a:r>
              <a:rPr lang="el-GR" sz="1200" dirty="0" err="1">
                <a:latin typeface="Times New Roman" panose="02020603050405020304" pitchFamily="18" charset="0"/>
                <a:cs typeface="Times New Roman" panose="02020603050405020304" pitchFamily="18" charset="0"/>
              </a:rPr>
              <a:t>ἐλλείπει</a:t>
            </a:r>
            <a:r>
              <a:rPr lang="el-GR" sz="1200" dirty="0">
                <a:latin typeface="Times New Roman" panose="02020603050405020304" pitchFamily="18" charset="0"/>
                <a:cs typeface="Times New Roman" panose="02020603050405020304" pitchFamily="18" charset="0"/>
              </a:rPr>
              <a:t> </a:t>
            </a:r>
            <a:r>
              <a:rPr lang="el-GR" sz="1200" dirty="0" err="1">
                <a:latin typeface="Times New Roman" panose="02020603050405020304" pitchFamily="18" charset="0"/>
                <a:cs typeface="Times New Roman" panose="02020603050405020304" pitchFamily="18" charset="0"/>
              </a:rPr>
              <a:t>τοῦ</a:t>
            </a:r>
            <a:r>
              <a:rPr lang="el-GR" sz="1200" dirty="0">
                <a:latin typeface="Times New Roman" panose="02020603050405020304" pitchFamily="18" charset="0"/>
                <a:cs typeface="Times New Roman" panose="02020603050405020304" pitchFamily="18" charset="0"/>
              </a:rPr>
              <a:t> </a:t>
            </a:r>
            <a:r>
              <a:rPr lang="el-GR" sz="1200" dirty="0" err="1">
                <a:latin typeface="Times New Roman" panose="02020603050405020304" pitchFamily="18" charset="0"/>
                <a:cs typeface="Times New Roman" panose="02020603050405020304" pitchFamily="18" charset="0"/>
              </a:rPr>
              <a:t>λυπεῖσθαι</a:t>
            </a:r>
            <a:r>
              <a:rPr lang="el-GR" sz="1200" dirty="0">
                <a:latin typeface="Times New Roman" panose="02020603050405020304" pitchFamily="18" charset="0"/>
                <a:cs typeface="Times New Roman" panose="02020603050405020304" pitchFamily="18" charset="0"/>
              </a:rPr>
              <a:t> </a:t>
            </a:r>
            <a:r>
              <a:rPr lang="el-GR" sz="1200" dirty="0" err="1">
                <a:latin typeface="Times New Roman" panose="02020603050405020304" pitchFamily="18" charset="0"/>
                <a:cs typeface="Times New Roman" panose="02020603050405020304" pitchFamily="18" charset="0"/>
              </a:rPr>
              <a:t>ὥστε</a:t>
            </a:r>
            <a:r>
              <a:rPr lang="el-GR" sz="1200" dirty="0">
                <a:latin typeface="Times New Roman" panose="02020603050405020304" pitchFamily="18" charset="0"/>
                <a:cs typeface="Times New Roman" panose="02020603050405020304" pitchFamily="18" charset="0"/>
              </a:rPr>
              <a:t> </a:t>
            </a:r>
            <a:r>
              <a:rPr lang="el-GR" sz="1200" dirty="0" err="1">
                <a:latin typeface="Times New Roman" panose="02020603050405020304" pitchFamily="18" charset="0"/>
                <a:cs typeface="Times New Roman" panose="02020603050405020304" pitchFamily="18" charset="0"/>
              </a:rPr>
              <a:t>καὶ</a:t>
            </a:r>
            <a:r>
              <a:rPr lang="el-GR" sz="1200" dirty="0">
                <a:latin typeface="Times New Roman" panose="02020603050405020304" pitchFamily="18" charset="0"/>
                <a:cs typeface="Times New Roman" panose="02020603050405020304" pitchFamily="18" charset="0"/>
              </a:rPr>
              <a:t> </a:t>
            </a:r>
            <a:r>
              <a:rPr lang="el-GR" sz="1200" dirty="0" err="1">
                <a:latin typeface="Times New Roman" panose="02020603050405020304" pitchFamily="18" charset="0"/>
                <a:cs typeface="Times New Roman" panose="02020603050405020304" pitchFamily="18" charset="0"/>
              </a:rPr>
              <a:t>χαίρειν</a:t>
            </a:r>
            <a:r>
              <a:rPr lang="el-GR" sz="1200" dirty="0">
                <a:latin typeface="Times New Roman" panose="02020603050405020304" pitchFamily="18" charset="0"/>
                <a:cs typeface="Times New Roman" panose="02020603050405020304" pitchFamily="18" charset="0"/>
              </a:rPr>
              <a:t>. </a:t>
            </a:r>
            <a:r>
              <a:rPr lang="el-GR" sz="1200" dirty="0" err="1">
                <a:latin typeface="Times New Roman" panose="02020603050405020304" pitchFamily="18" charset="0"/>
                <a:cs typeface="Times New Roman" panose="02020603050405020304" pitchFamily="18" charset="0"/>
              </a:rPr>
              <a:t>ἀλλὰ</a:t>
            </a:r>
            <a:r>
              <a:rPr lang="el-GR" sz="1200" dirty="0">
                <a:latin typeface="Times New Roman" panose="02020603050405020304" pitchFamily="18" charset="0"/>
                <a:cs typeface="Times New Roman" panose="02020603050405020304" pitchFamily="18" charset="0"/>
              </a:rPr>
              <a:t> </a:t>
            </a:r>
            <a:r>
              <a:rPr lang="el-GR" sz="1200" dirty="0" err="1">
                <a:latin typeface="Times New Roman" panose="02020603050405020304" pitchFamily="18" charset="0"/>
                <a:cs typeface="Times New Roman" panose="02020603050405020304" pitchFamily="18" charset="0"/>
              </a:rPr>
              <a:t>περὶ</a:t>
            </a:r>
            <a:r>
              <a:rPr lang="el-GR" sz="1200" dirty="0">
                <a:latin typeface="Times New Roman" panose="02020603050405020304" pitchFamily="18" charset="0"/>
                <a:cs typeface="Times New Roman" panose="02020603050405020304" pitchFamily="18" charset="0"/>
              </a:rPr>
              <a:t> </a:t>
            </a:r>
            <a:r>
              <a:rPr lang="el-GR" sz="1200" dirty="0" err="1">
                <a:latin typeface="Times New Roman" panose="02020603050405020304" pitchFamily="18" charset="0"/>
                <a:cs typeface="Times New Roman" panose="02020603050405020304" pitchFamily="18" charset="0"/>
              </a:rPr>
              <a:t>μὲν</a:t>
            </a:r>
            <a:r>
              <a:rPr lang="el-GR" sz="1200" dirty="0">
                <a:latin typeface="Times New Roman" panose="02020603050405020304" pitchFamily="18" charset="0"/>
                <a:cs typeface="Times New Roman" panose="02020603050405020304" pitchFamily="18" charset="0"/>
              </a:rPr>
              <a:t> τούτων </a:t>
            </a:r>
            <a:r>
              <a:rPr lang="el-GR" sz="1200" dirty="0" err="1">
                <a:latin typeface="Times New Roman" panose="02020603050405020304" pitchFamily="18" charset="0"/>
                <a:cs typeface="Times New Roman" panose="02020603050405020304" pitchFamily="18" charset="0"/>
              </a:rPr>
              <a:t>καὶ</a:t>
            </a:r>
            <a:r>
              <a:rPr lang="el-GR" sz="1200" dirty="0">
                <a:latin typeface="Times New Roman" panose="02020603050405020304" pitchFamily="18" charset="0"/>
                <a:cs typeface="Times New Roman" panose="02020603050405020304" pitchFamily="18" charset="0"/>
              </a:rPr>
              <a:t> </a:t>
            </a:r>
            <a:r>
              <a:rPr lang="el-GR" sz="1200" dirty="0" err="1">
                <a:latin typeface="Times New Roman" panose="02020603050405020304" pitchFamily="18" charset="0"/>
                <a:cs typeface="Times New Roman" panose="02020603050405020304" pitchFamily="18" charset="0"/>
              </a:rPr>
              <a:t>ἄλλοθι</a:t>
            </a:r>
            <a:r>
              <a:rPr lang="el-GR" sz="1200" dirty="0">
                <a:latin typeface="Times New Roman" panose="02020603050405020304" pitchFamily="18" charset="0"/>
                <a:cs typeface="Times New Roman" panose="02020603050405020304" pitchFamily="18" charset="0"/>
              </a:rPr>
              <a:t> </a:t>
            </a:r>
            <a:r>
              <a:rPr lang="el-GR" sz="1200" dirty="0" err="1">
                <a:latin typeface="Times New Roman" panose="02020603050405020304" pitchFamily="18" charset="0"/>
                <a:cs typeface="Times New Roman" panose="02020603050405020304" pitchFamily="18" charset="0"/>
              </a:rPr>
              <a:t>καιρὸς</a:t>
            </a:r>
            <a:r>
              <a:rPr lang="el-GR" sz="1200" dirty="0">
                <a:latin typeface="Times New Roman" panose="02020603050405020304" pitchFamily="18" charset="0"/>
                <a:cs typeface="Times New Roman" panose="02020603050405020304" pitchFamily="18" charset="0"/>
              </a:rPr>
              <a:t> </a:t>
            </a:r>
            <a:r>
              <a:rPr lang="el-GR" sz="1200" dirty="0" err="1">
                <a:latin typeface="Times New Roman" panose="02020603050405020304" pitchFamily="18" charset="0"/>
                <a:cs typeface="Times New Roman" panose="02020603050405020304" pitchFamily="18" charset="0"/>
              </a:rPr>
              <a:t>ἔσται</a:t>
            </a:r>
            <a:r>
              <a:rPr lang="el-GR" sz="1200" dirty="0">
                <a:latin typeface="Times New Roman" panose="02020603050405020304" pitchFamily="18" charset="0"/>
                <a:cs typeface="Times New Roman" panose="02020603050405020304" pitchFamily="18" charset="0"/>
              </a:rPr>
              <a:t>: </a:t>
            </a:r>
            <a:r>
              <a:rPr lang="el-GR" sz="1200" dirty="0" err="1">
                <a:latin typeface="Times New Roman" panose="02020603050405020304" pitchFamily="18" charset="0"/>
                <a:cs typeface="Times New Roman" panose="02020603050405020304" pitchFamily="18" charset="0"/>
              </a:rPr>
              <a:t>περὶ</a:t>
            </a:r>
            <a:r>
              <a:rPr lang="el-GR" sz="1200" dirty="0">
                <a:latin typeface="Times New Roman" panose="02020603050405020304" pitchFamily="18" charset="0"/>
                <a:cs typeface="Times New Roman" panose="02020603050405020304" pitchFamily="18" charset="0"/>
              </a:rPr>
              <a:t> </a:t>
            </a:r>
            <a:r>
              <a:rPr lang="el-GR" sz="1200" dirty="0" err="1">
                <a:latin typeface="Times New Roman" panose="02020603050405020304" pitchFamily="18" charset="0"/>
                <a:cs typeface="Times New Roman" panose="02020603050405020304" pitchFamily="18" charset="0"/>
              </a:rPr>
              <a:t>δὲ</a:t>
            </a:r>
            <a:r>
              <a:rPr lang="el-GR" sz="1200" dirty="0">
                <a:latin typeface="Times New Roman" panose="02020603050405020304" pitchFamily="18" charset="0"/>
                <a:cs typeface="Times New Roman" panose="02020603050405020304" pitchFamily="18" charset="0"/>
              </a:rPr>
              <a:t> δικαιοσύνης, </a:t>
            </a:r>
            <a:r>
              <a:rPr lang="el-GR" sz="1200" dirty="0" err="1">
                <a:latin typeface="Times New Roman" panose="02020603050405020304" pitchFamily="18" charset="0"/>
                <a:cs typeface="Times New Roman" panose="02020603050405020304" pitchFamily="18" charset="0"/>
              </a:rPr>
              <a:t>ἐπεὶ</a:t>
            </a:r>
            <a:r>
              <a:rPr lang="el-GR" sz="1200" dirty="0">
                <a:latin typeface="Times New Roman" panose="02020603050405020304" pitchFamily="18" charset="0"/>
                <a:cs typeface="Times New Roman" panose="02020603050405020304" pitchFamily="18" charset="0"/>
              </a:rPr>
              <a:t> </a:t>
            </a:r>
            <a:r>
              <a:rPr lang="el-GR" sz="1200" dirty="0" err="1">
                <a:latin typeface="Times New Roman" panose="02020603050405020304" pitchFamily="18" charset="0"/>
                <a:cs typeface="Times New Roman" panose="02020603050405020304" pitchFamily="18" charset="0"/>
              </a:rPr>
              <a:t>οὐχ</a:t>
            </a:r>
            <a:r>
              <a:rPr lang="el-GR" sz="1200" dirty="0">
                <a:latin typeface="Times New Roman" panose="02020603050405020304" pitchFamily="18" charset="0"/>
                <a:cs typeface="Times New Roman" panose="02020603050405020304" pitchFamily="18" charset="0"/>
              </a:rPr>
              <a:t> </a:t>
            </a:r>
            <a:r>
              <a:rPr lang="el-GR" sz="1200" dirty="0" err="1">
                <a:latin typeface="Times New Roman" panose="02020603050405020304" pitchFamily="18" charset="0"/>
                <a:cs typeface="Times New Roman" panose="02020603050405020304" pitchFamily="18" charset="0"/>
              </a:rPr>
              <a:t>ἁπλῶς</a:t>
            </a:r>
            <a:r>
              <a:rPr lang="el-GR" sz="1200" dirty="0">
                <a:latin typeface="Times New Roman" panose="02020603050405020304" pitchFamily="18" charset="0"/>
                <a:cs typeface="Times New Roman" panose="02020603050405020304" pitchFamily="18" charset="0"/>
              </a:rPr>
              <a:t> λέγεται, </a:t>
            </a:r>
            <a:r>
              <a:rPr lang="el-GR" sz="1200" dirty="0" err="1">
                <a:latin typeface="Times New Roman" panose="02020603050405020304" pitchFamily="18" charset="0"/>
                <a:cs typeface="Times New Roman" panose="02020603050405020304" pitchFamily="18" charset="0"/>
              </a:rPr>
              <a:t>μετὰ</a:t>
            </a:r>
            <a:r>
              <a:rPr lang="el-GR" sz="1200" dirty="0">
                <a:latin typeface="Times New Roman" panose="02020603050405020304" pitchFamily="18" charset="0"/>
                <a:cs typeface="Times New Roman" panose="02020603050405020304" pitchFamily="18" charset="0"/>
              </a:rPr>
              <a:t> </a:t>
            </a:r>
            <a:r>
              <a:rPr lang="el-GR" sz="1200" dirty="0" err="1">
                <a:latin typeface="Times New Roman" panose="02020603050405020304" pitchFamily="18" charset="0"/>
                <a:cs typeface="Times New Roman" panose="02020603050405020304" pitchFamily="18" charset="0"/>
              </a:rPr>
              <a:t>ταῦτα</a:t>
            </a:r>
            <a:r>
              <a:rPr lang="el-GR" sz="1200" dirty="0">
                <a:latin typeface="Times New Roman" panose="02020603050405020304" pitchFamily="18" charset="0"/>
                <a:cs typeface="Times New Roman" panose="02020603050405020304" pitchFamily="18" charset="0"/>
              </a:rPr>
              <a:t> </a:t>
            </a:r>
            <a:r>
              <a:rPr lang="el-GR" sz="1200" dirty="0" err="1">
                <a:latin typeface="Times New Roman" panose="02020603050405020304" pitchFamily="18" charset="0"/>
                <a:cs typeface="Times New Roman" panose="02020603050405020304" pitchFamily="18" charset="0"/>
              </a:rPr>
              <a:t>διελόμενοι</a:t>
            </a:r>
            <a:r>
              <a:rPr lang="el-GR" sz="1200" dirty="0">
                <a:latin typeface="Times New Roman" panose="02020603050405020304" pitchFamily="18" charset="0"/>
                <a:cs typeface="Times New Roman" panose="02020603050405020304" pitchFamily="18" charset="0"/>
              </a:rPr>
              <a:t> </a:t>
            </a:r>
            <a:r>
              <a:rPr lang="el-GR" sz="1200" dirty="0" err="1">
                <a:latin typeface="Times New Roman" panose="02020603050405020304" pitchFamily="18" charset="0"/>
                <a:cs typeface="Times New Roman" panose="02020603050405020304" pitchFamily="18" charset="0"/>
              </a:rPr>
              <a:t>περὶ</a:t>
            </a:r>
            <a:r>
              <a:rPr lang="el-GR" sz="1200" dirty="0">
                <a:latin typeface="Times New Roman" panose="02020603050405020304" pitchFamily="18" charset="0"/>
                <a:cs typeface="Times New Roman" panose="02020603050405020304" pitchFamily="18" charset="0"/>
              </a:rPr>
              <a:t> </a:t>
            </a:r>
            <a:r>
              <a:rPr lang="el-GR" sz="1200" dirty="0" err="1">
                <a:latin typeface="Times New Roman" panose="02020603050405020304" pitchFamily="18" charset="0"/>
                <a:cs typeface="Times New Roman" panose="02020603050405020304" pitchFamily="18" charset="0"/>
              </a:rPr>
              <a:t>ἑκατέρας</a:t>
            </a:r>
            <a:r>
              <a:rPr lang="el-GR" sz="1200" dirty="0">
                <a:latin typeface="Times New Roman" panose="02020603050405020304" pitchFamily="18" charset="0"/>
                <a:cs typeface="Times New Roman" panose="02020603050405020304" pitchFamily="18" charset="0"/>
              </a:rPr>
              <a:t> </a:t>
            </a:r>
            <a:r>
              <a:rPr lang="el-GR" sz="1200" dirty="0" err="1">
                <a:latin typeface="Times New Roman" panose="02020603050405020304" pitchFamily="18" charset="0"/>
                <a:cs typeface="Times New Roman" panose="02020603050405020304" pitchFamily="18" charset="0"/>
              </a:rPr>
              <a:t>ἐροῦμεν</a:t>
            </a:r>
            <a:r>
              <a:rPr lang="el-GR" sz="1200" dirty="0">
                <a:latin typeface="Times New Roman" panose="02020603050405020304" pitchFamily="18" charset="0"/>
                <a:cs typeface="Times New Roman" panose="02020603050405020304" pitchFamily="18" charset="0"/>
              </a:rPr>
              <a:t> </a:t>
            </a:r>
            <a:r>
              <a:rPr lang="el-GR" sz="1200" dirty="0" err="1">
                <a:latin typeface="Times New Roman" panose="02020603050405020304" pitchFamily="18" charset="0"/>
                <a:cs typeface="Times New Roman" panose="02020603050405020304" pitchFamily="18" charset="0"/>
              </a:rPr>
              <a:t>πῶς</a:t>
            </a:r>
            <a:r>
              <a:rPr lang="el-GR" sz="1200" dirty="0">
                <a:latin typeface="Times New Roman" panose="02020603050405020304" pitchFamily="18" charset="0"/>
                <a:cs typeface="Times New Roman" panose="02020603050405020304" pitchFamily="18" charset="0"/>
              </a:rPr>
              <a:t> μεσότητές </a:t>
            </a:r>
            <a:r>
              <a:rPr lang="el-GR" sz="1200" dirty="0" err="1">
                <a:latin typeface="Times New Roman" panose="02020603050405020304" pitchFamily="18" charset="0"/>
                <a:cs typeface="Times New Roman" panose="02020603050405020304" pitchFamily="18" charset="0"/>
              </a:rPr>
              <a:t>εἰσιν</a:t>
            </a:r>
            <a:r>
              <a:rPr lang="el-GR" sz="1200" dirty="0">
                <a:latin typeface="Times New Roman" panose="02020603050405020304" pitchFamily="18" charset="0"/>
                <a:cs typeface="Times New Roman" panose="02020603050405020304" pitchFamily="18" charset="0"/>
              </a:rPr>
              <a:t>· </a:t>
            </a:r>
            <a:r>
              <a:rPr lang="el-GR" sz="1200" dirty="0" err="1">
                <a:latin typeface="Times New Roman" panose="02020603050405020304" pitchFamily="18" charset="0"/>
                <a:cs typeface="Times New Roman" panose="02020603050405020304" pitchFamily="18" charset="0"/>
              </a:rPr>
              <a:t>ὁμοίως</a:t>
            </a:r>
            <a:r>
              <a:rPr lang="el-GR" sz="1200" dirty="0">
                <a:latin typeface="Times New Roman" panose="02020603050405020304" pitchFamily="18" charset="0"/>
                <a:cs typeface="Times New Roman" panose="02020603050405020304" pitchFamily="18" charset="0"/>
              </a:rPr>
              <a:t> </a:t>
            </a:r>
            <a:r>
              <a:rPr lang="el-GR" sz="1200" dirty="0" err="1">
                <a:latin typeface="Times New Roman" panose="02020603050405020304" pitchFamily="18" charset="0"/>
                <a:cs typeface="Times New Roman" panose="02020603050405020304" pitchFamily="18" charset="0"/>
              </a:rPr>
              <a:t>δὲ</a:t>
            </a:r>
            <a:r>
              <a:rPr lang="el-GR" sz="1200" dirty="0">
                <a:latin typeface="Times New Roman" panose="02020603050405020304" pitchFamily="18" charset="0"/>
                <a:cs typeface="Times New Roman" panose="02020603050405020304" pitchFamily="18" charset="0"/>
              </a:rPr>
              <a:t> </a:t>
            </a:r>
            <a:r>
              <a:rPr lang="el-GR" sz="1200" dirty="0" err="1">
                <a:latin typeface="Times New Roman" panose="02020603050405020304" pitchFamily="18" charset="0"/>
                <a:cs typeface="Times New Roman" panose="02020603050405020304" pitchFamily="18" charset="0"/>
              </a:rPr>
              <a:t>καὶ</a:t>
            </a:r>
            <a:r>
              <a:rPr lang="el-GR" sz="1200" dirty="0">
                <a:latin typeface="Times New Roman" panose="02020603050405020304" pitchFamily="18" charset="0"/>
                <a:cs typeface="Times New Roman" panose="02020603050405020304" pitchFamily="18" charset="0"/>
              </a:rPr>
              <a:t> </a:t>
            </a:r>
            <a:r>
              <a:rPr lang="el-GR" sz="1200" dirty="0" err="1">
                <a:latin typeface="Times New Roman" panose="02020603050405020304" pitchFamily="18" charset="0"/>
                <a:cs typeface="Times New Roman" panose="02020603050405020304" pitchFamily="18" charset="0"/>
              </a:rPr>
              <a:t>περὶ</a:t>
            </a:r>
            <a:r>
              <a:rPr lang="el-GR" sz="1200" dirty="0">
                <a:latin typeface="Times New Roman" panose="02020603050405020304" pitchFamily="18" charset="0"/>
                <a:cs typeface="Times New Roman" panose="02020603050405020304" pitchFamily="18" charset="0"/>
              </a:rPr>
              <a:t> </a:t>
            </a:r>
            <a:r>
              <a:rPr lang="el-GR" sz="1200" dirty="0" err="1">
                <a:latin typeface="Times New Roman" panose="02020603050405020304" pitchFamily="18" charset="0"/>
                <a:cs typeface="Times New Roman" panose="02020603050405020304" pitchFamily="18" charset="0"/>
              </a:rPr>
              <a:t>τῶν</a:t>
            </a:r>
            <a:r>
              <a:rPr lang="el-GR" sz="1200" dirty="0">
                <a:latin typeface="Times New Roman" panose="02020603050405020304" pitchFamily="18" charset="0"/>
                <a:cs typeface="Times New Roman" panose="02020603050405020304" pitchFamily="18" charset="0"/>
              </a:rPr>
              <a:t> </a:t>
            </a:r>
            <a:r>
              <a:rPr lang="el-GR" sz="1200" dirty="0" err="1">
                <a:latin typeface="Times New Roman" panose="02020603050405020304" pitchFamily="18" charset="0"/>
                <a:cs typeface="Times New Roman" panose="02020603050405020304" pitchFamily="18" charset="0"/>
              </a:rPr>
              <a:t>λογικῶν</a:t>
            </a:r>
            <a:r>
              <a:rPr lang="en-US" sz="1200" dirty="0">
                <a:latin typeface="Times New Roman" panose="02020603050405020304" pitchFamily="18" charset="0"/>
                <a:cs typeface="Times New Roman" panose="02020603050405020304" pitchFamily="18" charset="0"/>
              </a:rPr>
              <a:t> </a:t>
            </a:r>
            <a:r>
              <a:rPr lang="el-GR" sz="1200" dirty="0" err="1">
                <a:latin typeface="Times New Roman" panose="02020603050405020304" pitchFamily="18" charset="0"/>
                <a:cs typeface="Times New Roman" panose="02020603050405020304" pitchFamily="18" charset="0"/>
              </a:rPr>
              <a:t>ἀρετῶν</a:t>
            </a:r>
            <a:r>
              <a:rPr lang="el-GR" sz="1200" dirty="0">
                <a:latin typeface="Times New Roman" panose="02020603050405020304" pitchFamily="18" charset="0"/>
                <a:cs typeface="Times New Roman" panose="02020603050405020304" pitchFamily="18" charset="0"/>
              </a:rPr>
              <a:t>.</a:t>
            </a:r>
          </a:p>
          <a:p>
            <a:pPr marL="0" indent="0" algn="just">
              <a:buNone/>
            </a:pPr>
            <a:r>
              <a:rPr lang="el-GR" sz="1200" dirty="0" err="1">
                <a:latin typeface="Times New Roman" panose="02020603050405020304" pitchFamily="18" charset="0"/>
                <a:cs typeface="Times New Roman" panose="02020603050405020304" pitchFamily="18" charset="0"/>
              </a:rPr>
              <a:t>τριῶν</a:t>
            </a:r>
            <a:r>
              <a:rPr lang="el-GR" sz="1200" dirty="0">
                <a:latin typeface="Times New Roman" panose="02020603050405020304" pitchFamily="18" charset="0"/>
                <a:cs typeface="Times New Roman" panose="02020603050405020304" pitchFamily="18" charset="0"/>
              </a:rPr>
              <a:t> </a:t>
            </a:r>
            <a:r>
              <a:rPr lang="el-GR" sz="1200" dirty="0" err="1">
                <a:latin typeface="Times New Roman" panose="02020603050405020304" pitchFamily="18" charset="0"/>
                <a:cs typeface="Times New Roman" panose="02020603050405020304" pitchFamily="18" charset="0"/>
              </a:rPr>
              <a:t>δὴ</a:t>
            </a:r>
            <a:r>
              <a:rPr lang="el-GR" sz="1200" dirty="0">
                <a:latin typeface="Times New Roman" panose="02020603050405020304" pitchFamily="18" charset="0"/>
                <a:cs typeface="Times New Roman" panose="02020603050405020304" pitchFamily="18" charset="0"/>
              </a:rPr>
              <a:t> διαθέσεων </a:t>
            </a:r>
            <a:r>
              <a:rPr lang="el-GR" sz="1200" dirty="0" err="1">
                <a:latin typeface="Times New Roman" panose="02020603050405020304" pitchFamily="18" charset="0"/>
                <a:cs typeface="Times New Roman" panose="02020603050405020304" pitchFamily="18" charset="0"/>
              </a:rPr>
              <a:t>οὐσῶν</a:t>
            </a:r>
            <a:r>
              <a:rPr lang="el-GR" sz="1200" dirty="0">
                <a:latin typeface="Times New Roman" panose="02020603050405020304" pitchFamily="18" charset="0"/>
                <a:cs typeface="Times New Roman" panose="02020603050405020304" pitchFamily="18" charset="0"/>
              </a:rPr>
              <a:t>, δύο </a:t>
            </a:r>
            <a:r>
              <a:rPr lang="el-GR" sz="1200" dirty="0" err="1">
                <a:latin typeface="Times New Roman" panose="02020603050405020304" pitchFamily="18" charset="0"/>
                <a:cs typeface="Times New Roman" panose="02020603050405020304" pitchFamily="18" charset="0"/>
              </a:rPr>
              <a:t>μὲν</a:t>
            </a:r>
            <a:r>
              <a:rPr lang="el-GR" sz="1200" dirty="0">
                <a:latin typeface="Times New Roman" panose="02020603050405020304" pitchFamily="18" charset="0"/>
                <a:cs typeface="Times New Roman" panose="02020603050405020304" pitchFamily="18" charset="0"/>
              </a:rPr>
              <a:t> </a:t>
            </a:r>
            <a:r>
              <a:rPr lang="el-GR" sz="1200" dirty="0" err="1">
                <a:latin typeface="Times New Roman" panose="02020603050405020304" pitchFamily="18" charset="0"/>
                <a:cs typeface="Times New Roman" panose="02020603050405020304" pitchFamily="18" charset="0"/>
              </a:rPr>
              <a:t>κακιῶν</a:t>
            </a:r>
            <a:r>
              <a:rPr lang="el-GR" sz="1200" dirty="0">
                <a:latin typeface="Times New Roman" panose="02020603050405020304" pitchFamily="18" charset="0"/>
                <a:cs typeface="Times New Roman" panose="02020603050405020304" pitchFamily="18" charset="0"/>
              </a:rPr>
              <a:t>, </a:t>
            </a:r>
            <a:r>
              <a:rPr lang="el-GR" sz="1200" dirty="0" err="1">
                <a:latin typeface="Times New Roman" panose="02020603050405020304" pitchFamily="18" charset="0"/>
                <a:cs typeface="Times New Roman" panose="02020603050405020304" pitchFamily="18" charset="0"/>
              </a:rPr>
              <a:t>τῆς</a:t>
            </a:r>
            <a:r>
              <a:rPr lang="el-GR" sz="1200" dirty="0">
                <a:latin typeface="Times New Roman" panose="02020603050405020304" pitchFamily="18" charset="0"/>
                <a:cs typeface="Times New Roman" panose="02020603050405020304" pitchFamily="18" charset="0"/>
              </a:rPr>
              <a:t> </a:t>
            </a:r>
            <a:r>
              <a:rPr lang="el-GR" sz="1200" dirty="0" err="1">
                <a:latin typeface="Times New Roman" panose="02020603050405020304" pitchFamily="18" charset="0"/>
                <a:cs typeface="Times New Roman" panose="02020603050405020304" pitchFamily="18" charset="0"/>
              </a:rPr>
              <a:t>μὲν</a:t>
            </a:r>
            <a:r>
              <a:rPr lang="el-GR" sz="1200" dirty="0">
                <a:latin typeface="Times New Roman" panose="02020603050405020304" pitchFamily="18" charset="0"/>
                <a:cs typeface="Times New Roman" panose="02020603050405020304" pitchFamily="18" charset="0"/>
              </a:rPr>
              <a:t> </a:t>
            </a:r>
            <a:r>
              <a:rPr lang="el-GR" sz="1200" dirty="0" err="1">
                <a:latin typeface="Times New Roman" panose="02020603050405020304" pitchFamily="18" charset="0"/>
                <a:cs typeface="Times New Roman" panose="02020603050405020304" pitchFamily="18" charset="0"/>
              </a:rPr>
              <a:t>καθ</a:t>
            </a:r>
            <a:r>
              <a:rPr lang="el-GR" sz="1200" dirty="0">
                <a:latin typeface="Times New Roman" panose="02020603050405020304" pitchFamily="18" charset="0"/>
                <a:cs typeface="Times New Roman" panose="02020603050405020304" pitchFamily="18" charset="0"/>
              </a:rPr>
              <a:t>᾽ </a:t>
            </a:r>
            <a:r>
              <a:rPr lang="el-GR" sz="1200" dirty="0" err="1">
                <a:latin typeface="Times New Roman" panose="02020603050405020304" pitchFamily="18" charset="0"/>
                <a:cs typeface="Times New Roman" panose="02020603050405020304" pitchFamily="18" charset="0"/>
              </a:rPr>
              <a:t>ὑπερβολὴν</a:t>
            </a:r>
            <a:r>
              <a:rPr lang="el-GR" sz="1200" dirty="0">
                <a:latin typeface="Times New Roman" panose="02020603050405020304" pitchFamily="18" charset="0"/>
                <a:cs typeface="Times New Roman" panose="02020603050405020304" pitchFamily="18" charset="0"/>
              </a:rPr>
              <a:t> </a:t>
            </a:r>
            <a:r>
              <a:rPr lang="el-GR" sz="1200" dirty="0" err="1">
                <a:latin typeface="Times New Roman" panose="02020603050405020304" pitchFamily="18" charset="0"/>
                <a:cs typeface="Times New Roman" panose="02020603050405020304" pitchFamily="18" charset="0"/>
              </a:rPr>
              <a:t>τῆς</a:t>
            </a:r>
            <a:r>
              <a:rPr lang="el-GR" sz="1200" dirty="0">
                <a:latin typeface="Times New Roman" panose="02020603050405020304" pitchFamily="18" charset="0"/>
                <a:cs typeface="Times New Roman" panose="02020603050405020304" pitchFamily="18" charset="0"/>
              </a:rPr>
              <a:t> </a:t>
            </a:r>
            <a:r>
              <a:rPr lang="el-GR" sz="1200" dirty="0" err="1">
                <a:latin typeface="Times New Roman" panose="02020603050405020304" pitchFamily="18" charset="0"/>
                <a:cs typeface="Times New Roman" panose="02020603050405020304" pitchFamily="18" charset="0"/>
              </a:rPr>
              <a:t>δὲ</a:t>
            </a:r>
            <a:r>
              <a:rPr lang="el-GR" sz="1200" dirty="0">
                <a:latin typeface="Times New Roman" panose="02020603050405020304" pitchFamily="18" charset="0"/>
                <a:cs typeface="Times New Roman" panose="02020603050405020304" pitchFamily="18" charset="0"/>
              </a:rPr>
              <a:t> </a:t>
            </a:r>
            <a:r>
              <a:rPr lang="el-GR" sz="1200" dirty="0" err="1">
                <a:latin typeface="Times New Roman" panose="02020603050405020304" pitchFamily="18" charset="0"/>
                <a:cs typeface="Times New Roman" panose="02020603050405020304" pitchFamily="18" charset="0"/>
              </a:rPr>
              <a:t>κατ</a:t>
            </a:r>
            <a:r>
              <a:rPr lang="el-GR" sz="1200" dirty="0">
                <a:latin typeface="Times New Roman" panose="02020603050405020304" pitchFamily="18" charset="0"/>
                <a:cs typeface="Times New Roman" panose="02020603050405020304" pitchFamily="18" charset="0"/>
              </a:rPr>
              <a:t>᾽ </a:t>
            </a:r>
            <a:r>
              <a:rPr lang="el-GR" sz="1200" dirty="0" err="1">
                <a:latin typeface="Times New Roman" panose="02020603050405020304" pitchFamily="18" charset="0"/>
                <a:cs typeface="Times New Roman" panose="02020603050405020304" pitchFamily="18" charset="0"/>
              </a:rPr>
              <a:t>ἔλλειψιν</a:t>
            </a:r>
            <a:r>
              <a:rPr lang="el-GR" sz="1200" dirty="0">
                <a:latin typeface="Times New Roman" panose="02020603050405020304" pitchFamily="18" charset="0"/>
                <a:cs typeface="Times New Roman" panose="02020603050405020304" pitchFamily="18" charset="0"/>
              </a:rPr>
              <a:t>, </a:t>
            </a:r>
            <a:r>
              <a:rPr lang="el-GR" sz="1200" dirty="0" err="1">
                <a:latin typeface="Times New Roman" panose="02020603050405020304" pitchFamily="18" charset="0"/>
                <a:cs typeface="Times New Roman" panose="02020603050405020304" pitchFamily="18" charset="0"/>
              </a:rPr>
              <a:t>μιᾶς</a:t>
            </a:r>
            <a:r>
              <a:rPr lang="el-GR" sz="1200" dirty="0">
                <a:latin typeface="Times New Roman" panose="02020603050405020304" pitchFamily="18" charset="0"/>
                <a:cs typeface="Times New Roman" panose="02020603050405020304" pitchFamily="18" charset="0"/>
              </a:rPr>
              <a:t> δ᾽ </a:t>
            </a:r>
            <a:r>
              <a:rPr lang="el-GR" sz="1200" dirty="0" err="1">
                <a:latin typeface="Times New Roman" panose="02020603050405020304" pitchFamily="18" charset="0"/>
                <a:cs typeface="Times New Roman" panose="02020603050405020304" pitchFamily="18" charset="0"/>
              </a:rPr>
              <a:t>ἀρετῆς</a:t>
            </a:r>
            <a:r>
              <a:rPr lang="el-GR" sz="1200" dirty="0">
                <a:latin typeface="Times New Roman" panose="02020603050405020304" pitchFamily="18" charset="0"/>
                <a:cs typeface="Times New Roman" panose="02020603050405020304" pitchFamily="18" charset="0"/>
              </a:rPr>
              <a:t> </a:t>
            </a:r>
            <a:r>
              <a:rPr lang="el-GR" sz="1200" dirty="0" err="1">
                <a:latin typeface="Times New Roman" panose="02020603050405020304" pitchFamily="18" charset="0"/>
                <a:cs typeface="Times New Roman" panose="02020603050405020304" pitchFamily="18" charset="0"/>
              </a:rPr>
              <a:t>τῆς</a:t>
            </a:r>
            <a:r>
              <a:rPr lang="el-GR" sz="1200" dirty="0">
                <a:latin typeface="Times New Roman" panose="02020603050405020304" pitchFamily="18" charset="0"/>
                <a:cs typeface="Times New Roman" panose="02020603050405020304" pitchFamily="18" charset="0"/>
              </a:rPr>
              <a:t> </a:t>
            </a:r>
            <a:r>
              <a:rPr lang="el-GR" sz="1200" dirty="0" err="1">
                <a:latin typeface="Times New Roman" panose="02020603050405020304" pitchFamily="18" charset="0"/>
                <a:cs typeface="Times New Roman" panose="02020603050405020304" pitchFamily="18" charset="0"/>
              </a:rPr>
              <a:t>μεσότητος</a:t>
            </a:r>
            <a:r>
              <a:rPr lang="el-GR" sz="1200" dirty="0">
                <a:latin typeface="Times New Roman" panose="02020603050405020304" pitchFamily="18" charset="0"/>
                <a:cs typeface="Times New Roman" panose="02020603050405020304" pitchFamily="18" charset="0"/>
              </a:rPr>
              <a:t>, </a:t>
            </a:r>
            <a:r>
              <a:rPr lang="el-GR" sz="1200" dirty="0" err="1">
                <a:latin typeface="Times New Roman" panose="02020603050405020304" pitchFamily="18" charset="0"/>
                <a:cs typeface="Times New Roman" panose="02020603050405020304" pitchFamily="18" charset="0"/>
              </a:rPr>
              <a:t>πᾶσαι</a:t>
            </a:r>
            <a:r>
              <a:rPr lang="el-GR" sz="1200" dirty="0">
                <a:latin typeface="Times New Roman" panose="02020603050405020304" pitchFamily="18" charset="0"/>
                <a:cs typeface="Times New Roman" panose="02020603050405020304" pitchFamily="18" charset="0"/>
              </a:rPr>
              <a:t> </a:t>
            </a:r>
            <a:r>
              <a:rPr lang="el-GR" sz="1200" dirty="0" err="1">
                <a:latin typeface="Times New Roman" panose="02020603050405020304" pitchFamily="18" charset="0"/>
                <a:cs typeface="Times New Roman" panose="02020603050405020304" pitchFamily="18" charset="0"/>
              </a:rPr>
              <a:t>πάσαις</a:t>
            </a:r>
            <a:r>
              <a:rPr lang="el-GR" sz="1200" dirty="0">
                <a:latin typeface="Times New Roman" panose="02020603050405020304" pitchFamily="18" charset="0"/>
                <a:cs typeface="Times New Roman" panose="02020603050405020304" pitchFamily="18" charset="0"/>
              </a:rPr>
              <a:t> </a:t>
            </a:r>
            <a:r>
              <a:rPr lang="el-GR" sz="1200" dirty="0" err="1">
                <a:latin typeface="Times New Roman" panose="02020603050405020304" pitchFamily="18" charset="0"/>
                <a:cs typeface="Times New Roman" panose="02020603050405020304" pitchFamily="18" charset="0"/>
              </a:rPr>
              <a:t>ἀντίκεινταί</a:t>
            </a:r>
            <a:r>
              <a:rPr lang="el-GR" sz="1200" dirty="0">
                <a:latin typeface="Times New Roman" panose="02020603050405020304" pitchFamily="18" charset="0"/>
                <a:cs typeface="Times New Roman" panose="02020603050405020304" pitchFamily="18" charset="0"/>
              </a:rPr>
              <a:t> πως: </a:t>
            </a:r>
            <a:r>
              <a:rPr lang="el-GR" sz="1200" dirty="0" err="1">
                <a:latin typeface="Times New Roman" panose="02020603050405020304" pitchFamily="18" charset="0"/>
                <a:cs typeface="Times New Roman" panose="02020603050405020304" pitchFamily="18" charset="0"/>
              </a:rPr>
              <a:t>αἱ</a:t>
            </a:r>
            <a:r>
              <a:rPr lang="el-GR" sz="1200" dirty="0">
                <a:latin typeface="Times New Roman" panose="02020603050405020304" pitchFamily="18" charset="0"/>
                <a:cs typeface="Times New Roman" panose="02020603050405020304" pitchFamily="18" charset="0"/>
              </a:rPr>
              <a:t> </a:t>
            </a:r>
            <a:r>
              <a:rPr lang="el-GR" sz="1200" dirty="0" err="1">
                <a:latin typeface="Times New Roman" panose="02020603050405020304" pitchFamily="18" charset="0"/>
                <a:cs typeface="Times New Roman" panose="02020603050405020304" pitchFamily="18" charset="0"/>
              </a:rPr>
              <a:t>μὲν</a:t>
            </a:r>
            <a:r>
              <a:rPr lang="el-GR" sz="1200" dirty="0">
                <a:latin typeface="Times New Roman" panose="02020603050405020304" pitchFamily="18" charset="0"/>
                <a:cs typeface="Times New Roman" panose="02020603050405020304" pitchFamily="18" charset="0"/>
              </a:rPr>
              <a:t> </a:t>
            </a:r>
            <a:r>
              <a:rPr lang="el-GR" sz="1200" dirty="0" err="1">
                <a:latin typeface="Times New Roman" panose="02020603050405020304" pitchFamily="18" charset="0"/>
                <a:cs typeface="Times New Roman" panose="02020603050405020304" pitchFamily="18" charset="0"/>
              </a:rPr>
              <a:t>γὰρ</a:t>
            </a:r>
            <a:r>
              <a:rPr lang="el-GR" sz="1200" dirty="0">
                <a:latin typeface="Times New Roman" panose="02020603050405020304" pitchFamily="18" charset="0"/>
                <a:cs typeface="Times New Roman" panose="02020603050405020304" pitchFamily="18" charset="0"/>
              </a:rPr>
              <a:t> </a:t>
            </a:r>
            <a:r>
              <a:rPr lang="el-GR" sz="1200" dirty="0" err="1">
                <a:latin typeface="Times New Roman" panose="02020603050405020304" pitchFamily="18" charset="0"/>
                <a:cs typeface="Times New Roman" panose="02020603050405020304" pitchFamily="18" charset="0"/>
              </a:rPr>
              <a:t>ἄκραι</a:t>
            </a:r>
            <a:r>
              <a:rPr lang="el-GR" sz="1200" dirty="0">
                <a:latin typeface="Times New Roman" panose="02020603050405020304" pitchFamily="18" charset="0"/>
                <a:cs typeface="Times New Roman" panose="02020603050405020304" pitchFamily="18" charset="0"/>
              </a:rPr>
              <a:t> </a:t>
            </a:r>
            <a:r>
              <a:rPr lang="el-GR" sz="1200" dirty="0" err="1">
                <a:latin typeface="Times New Roman" panose="02020603050405020304" pitchFamily="18" charset="0"/>
                <a:cs typeface="Times New Roman" panose="02020603050405020304" pitchFamily="18" charset="0"/>
              </a:rPr>
              <a:t>καὶ</a:t>
            </a:r>
            <a:r>
              <a:rPr lang="el-GR" sz="1200" dirty="0">
                <a:latin typeface="Times New Roman" panose="02020603050405020304" pitchFamily="18" charset="0"/>
                <a:cs typeface="Times New Roman" panose="02020603050405020304" pitchFamily="18" charset="0"/>
              </a:rPr>
              <a:t> </a:t>
            </a:r>
            <a:r>
              <a:rPr lang="el-GR" sz="1200" dirty="0" err="1">
                <a:latin typeface="Times New Roman" panose="02020603050405020304" pitchFamily="18" charset="0"/>
                <a:cs typeface="Times New Roman" panose="02020603050405020304" pitchFamily="18" charset="0"/>
              </a:rPr>
              <a:t>τῇ</a:t>
            </a:r>
            <a:r>
              <a:rPr lang="el-GR" sz="1200" dirty="0">
                <a:latin typeface="Times New Roman" panose="02020603050405020304" pitchFamily="18" charset="0"/>
                <a:cs typeface="Times New Roman" panose="02020603050405020304" pitchFamily="18" charset="0"/>
              </a:rPr>
              <a:t> </a:t>
            </a:r>
            <a:r>
              <a:rPr lang="el-GR" sz="1200" dirty="0" err="1">
                <a:latin typeface="Times New Roman" panose="02020603050405020304" pitchFamily="18" charset="0"/>
                <a:cs typeface="Times New Roman" panose="02020603050405020304" pitchFamily="18" charset="0"/>
              </a:rPr>
              <a:t>μέσῃ</a:t>
            </a:r>
            <a:r>
              <a:rPr lang="el-GR" sz="1200" dirty="0">
                <a:latin typeface="Times New Roman" panose="02020603050405020304" pitchFamily="18" charset="0"/>
                <a:cs typeface="Times New Roman" panose="02020603050405020304" pitchFamily="18" charset="0"/>
              </a:rPr>
              <a:t> </a:t>
            </a:r>
            <a:r>
              <a:rPr lang="el-GR" sz="1200" dirty="0" err="1">
                <a:latin typeface="Times New Roman" panose="02020603050405020304" pitchFamily="18" charset="0"/>
                <a:cs typeface="Times New Roman" panose="02020603050405020304" pitchFamily="18" charset="0"/>
              </a:rPr>
              <a:t>καὶ</a:t>
            </a:r>
            <a:r>
              <a:rPr lang="el-GR" sz="1200" dirty="0">
                <a:latin typeface="Times New Roman" panose="02020603050405020304" pitchFamily="18" charset="0"/>
                <a:cs typeface="Times New Roman" panose="02020603050405020304" pitchFamily="18" charset="0"/>
              </a:rPr>
              <a:t> </a:t>
            </a:r>
            <a:r>
              <a:rPr lang="el-GR" sz="1200" dirty="0" err="1">
                <a:latin typeface="Times New Roman" panose="02020603050405020304" pitchFamily="18" charset="0"/>
                <a:cs typeface="Times New Roman" panose="02020603050405020304" pitchFamily="18" charset="0"/>
              </a:rPr>
              <a:t>ἀλλήλαις</a:t>
            </a:r>
            <a:r>
              <a:rPr lang="el-GR" sz="1200" dirty="0">
                <a:latin typeface="Times New Roman" panose="02020603050405020304" pitchFamily="18" charset="0"/>
                <a:cs typeface="Times New Roman" panose="02020603050405020304" pitchFamily="18" charset="0"/>
              </a:rPr>
              <a:t> </a:t>
            </a:r>
            <a:r>
              <a:rPr lang="el-GR" sz="1200" dirty="0" err="1">
                <a:latin typeface="Times New Roman" panose="02020603050405020304" pitchFamily="18" charset="0"/>
                <a:cs typeface="Times New Roman" panose="02020603050405020304" pitchFamily="18" charset="0"/>
              </a:rPr>
              <a:t>ἐναντίαι</a:t>
            </a:r>
            <a:r>
              <a:rPr lang="el-GR" sz="1200" dirty="0">
                <a:latin typeface="Times New Roman" panose="02020603050405020304" pitchFamily="18" charset="0"/>
                <a:cs typeface="Times New Roman" panose="02020603050405020304" pitchFamily="18" charset="0"/>
              </a:rPr>
              <a:t> </a:t>
            </a:r>
            <a:r>
              <a:rPr lang="el-GR" sz="1200" dirty="0" err="1">
                <a:latin typeface="Times New Roman" panose="02020603050405020304" pitchFamily="18" charset="0"/>
                <a:cs typeface="Times New Roman" panose="02020603050405020304" pitchFamily="18" charset="0"/>
              </a:rPr>
              <a:t>εἰσίν</a:t>
            </a:r>
            <a:r>
              <a:rPr lang="el-GR" sz="1200" dirty="0">
                <a:latin typeface="Times New Roman" panose="02020603050405020304" pitchFamily="18" charset="0"/>
                <a:cs typeface="Times New Roman" panose="02020603050405020304" pitchFamily="18" charset="0"/>
              </a:rPr>
              <a:t>, ἡ </a:t>
            </a:r>
            <a:r>
              <a:rPr lang="el-GR" sz="1200" dirty="0" err="1">
                <a:latin typeface="Times New Roman" panose="02020603050405020304" pitchFamily="18" charset="0"/>
                <a:cs typeface="Times New Roman" panose="02020603050405020304" pitchFamily="18" charset="0"/>
              </a:rPr>
              <a:t>δὲ</a:t>
            </a:r>
            <a:endParaRPr lang="en-US" sz="1200" dirty="0">
              <a:latin typeface="Times New Roman" panose="02020603050405020304" pitchFamily="18" charset="0"/>
              <a:cs typeface="Times New Roman" panose="02020603050405020304" pitchFamily="18" charset="0"/>
            </a:endParaRPr>
          </a:p>
          <a:p>
            <a:pPr marL="0" indent="0" algn="just">
              <a:buNone/>
            </a:pPr>
            <a:r>
              <a:rPr lang="el-GR" sz="1200" dirty="0">
                <a:latin typeface="Times New Roman" panose="02020603050405020304" pitchFamily="18" charset="0"/>
                <a:cs typeface="Times New Roman" panose="02020603050405020304" pitchFamily="18" charset="0"/>
              </a:rPr>
              <a:t>μέση </a:t>
            </a:r>
            <a:r>
              <a:rPr lang="el-GR" sz="1200" dirty="0" err="1">
                <a:latin typeface="Times New Roman" panose="02020603050405020304" pitchFamily="18" charset="0"/>
                <a:cs typeface="Times New Roman" panose="02020603050405020304" pitchFamily="18" charset="0"/>
              </a:rPr>
              <a:t>ταῖς</a:t>
            </a:r>
            <a:r>
              <a:rPr lang="el-GR" sz="1200" dirty="0">
                <a:latin typeface="Times New Roman" panose="02020603050405020304" pitchFamily="18" charset="0"/>
                <a:cs typeface="Times New Roman" panose="02020603050405020304" pitchFamily="18" charset="0"/>
              </a:rPr>
              <a:t> </a:t>
            </a:r>
            <a:r>
              <a:rPr lang="el-GR" sz="1200" dirty="0" err="1">
                <a:latin typeface="Times New Roman" panose="02020603050405020304" pitchFamily="18" charset="0"/>
                <a:cs typeface="Times New Roman" panose="02020603050405020304" pitchFamily="18" charset="0"/>
              </a:rPr>
              <a:t>ἄκραις</a:t>
            </a:r>
            <a:r>
              <a:rPr lang="el-GR" sz="1200" dirty="0">
                <a:latin typeface="Times New Roman" panose="02020603050405020304" pitchFamily="18" charset="0"/>
                <a:cs typeface="Times New Roman" panose="02020603050405020304" pitchFamily="18" charset="0"/>
              </a:rPr>
              <a:t>· </a:t>
            </a:r>
            <a:r>
              <a:rPr lang="el-GR" sz="1200" dirty="0" err="1">
                <a:latin typeface="Times New Roman" panose="02020603050405020304" pitchFamily="18" charset="0"/>
                <a:cs typeface="Times New Roman" panose="02020603050405020304" pitchFamily="18" charset="0"/>
              </a:rPr>
              <a:t>ὥσπερ</a:t>
            </a:r>
            <a:r>
              <a:rPr lang="el-GR" sz="1200" dirty="0">
                <a:latin typeface="Times New Roman" panose="02020603050405020304" pitchFamily="18" charset="0"/>
                <a:cs typeface="Times New Roman" panose="02020603050405020304" pitchFamily="18" charset="0"/>
              </a:rPr>
              <a:t> </a:t>
            </a:r>
            <a:r>
              <a:rPr lang="el-GR" sz="1200" dirty="0" err="1">
                <a:latin typeface="Times New Roman" panose="02020603050405020304" pitchFamily="18" charset="0"/>
                <a:cs typeface="Times New Roman" panose="02020603050405020304" pitchFamily="18" charset="0"/>
              </a:rPr>
              <a:t>γὰρ</a:t>
            </a:r>
            <a:r>
              <a:rPr lang="el-GR" sz="1200" dirty="0">
                <a:latin typeface="Times New Roman" panose="02020603050405020304" pitchFamily="18" charset="0"/>
                <a:cs typeface="Times New Roman" panose="02020603050405020304" pitchFamily="18" charset="0"/>
              </a:rPr>
              <a:t> </a:t>
            </a:r>
            <a:r>
              <a:rPr lang="el-GR" sz="1200" dirty="0" err="1">
                <a:latin typeface="Times New Roman" panose="02020603050405020304" pitchFamily="18" charset="0"/>
                <a:cs typeface="Times New Roman" panose="02020603050405020304" pitchFamily="18" charset="0"/>
              </a:rPr>
              <a:t>τὸ</a:t>
            </a:r>
            <a:r>
              <a:rPr lang="el-GR" sz="1200" dirty="0">
                <a:latin typeface="Times New Roman" panose="02020603050405020304" pitchFamily="18" charset="0"/>
                <a:cs typeface="Times New Roman" panose="02020603050405020304" pitchFamily="18" charset="0"/>
              </a:rPr>
              <a:t> </a:t>
            </a:r>
            <a:r>
              <a:rPr lang="el-GR" sz="1200" dirty="0" err="1">
                <a:latin typeface="Times New Roman" panose="02020603050405020304" pitchFamily="18" charset="0"/>
                <a:cs typeface="Times New Roman" panose="02020603050405020304" pitchFamily="18" charset="0"/>
              </a:rPr>
              <a:t>ἴσον</a:t>
            </a:r>
            <a:r>
              <a:rPr lang="el-GR" sz="1200" dirty="0">
                <a:latin typeface="Times New Roman" panose="02020603050405020304" pitchFamily="18" charset="0"/>
                <a:cs typeface="Times New Roman" panose="02020603050405020304" pitchFamily="18" charset="0"/>
              </a:rPr>
              <a:t> </a:t>
            </a:r>
            <a:r>
              <a:rPr lang="el-GR" sz="1200" dirty="0" err="1">
                <a:latin typeface="Times New Roman" panose="02020603050405020304" pitchFamily="18" charset="0"/>
                <a:cs typeface="Times New Roman" panose="02020603050405020304" pitchFamily="18" charset="0"/>
              </a:rPr>
              <a:t>πρὸς</a:t>
            </a:r>
            <a:r>
              <a:rPr lang="el-GR" sz="1200" dirty="0">
                <a:latin typeface="Times New Roman" panose="02020603050405020304" pitchFamily="18" charset="0"/>
                <a:cs typeface="Times New Roman" panose="02020603050405020304" pitchFamily="18" charset="0"/>
              </a:rPr>
              <a:t> </a:t>
            </a:r>
            <a:r>
              <a:rPr lang="el-GR" sz="1200" dirty="0" err="1">
                <a:latin typeface="Times New Roman" panose="02020603050405020304" pitchFamily="18" charset="0"/>
                <a:cs typeface="Times New Roman" panose="02020603050405020304" pitchFamily="18" charset="0"/>
              </a:rPr>
              <a:t>μὲν</a:t>
            </a:r>
            <a:r>
              <a:rPr lang="el-GR" sz="1200" dirty="0">
                <a:latin typeface="Times New Roman" panose="02020603050405020304" pitchFamily="18" charset="0"/>
                <a:cs typeface="Times New Roman" panose="02020603050405020304" pitchFamily="18" charset="0"/>
              </a:rPr>
              <a:t> </a:t>
            </a:r>
            <a:r>
              <a:rPr lang="el-GR" sz="1200" dirty="0" err="1">
                <a:latin typeface="Times New Roman" panose="02020603050405020304" pitchFamily="18" charset="0"/>
                <a:cs typeface="Times New Roman" panose="02020603050405020304" pitchFamily="18" charset="0"/>
              </a:rPr>
              <a:t>τὸ</a:t>
            </a:r>
            <a:r>
              <a:rPr lang="el-GR" sz="1200" dirty="0">
                <a:latin typeface="Times New Roman" panose="02020603050405020304" pitchFamily="18" charset="0"/>
                <a:cs typeface="Times New Roman" panose="02020603050405020304" pitchFamily="18" charset="0"/>
              </a:rPr>
              <a:t> </a:t>
            </a:r>
            <a:r>
              <a:rPr lang="el-GR" sz="1200" dirty="0" err="1">
                <a:latin typeface="Times New Roman" panose="02020603050405020304" pitchFamily="18" charset="0"/>
                <a:cs typeface="Times New Roman" panose="02020603050405020304" pitchFamily="18" charset="0"/>
              </a:rPr>
              <a:t>ἔλαττον</a:t>
            </a:r>
            <a:r>
              <a:rPr lang="el-GR" sz="1200" dirty="0">
                <a:latin typeface="Times New Roman" panose="02020603050405020304" pitchFamily="18" charset="0"/>
                <a:cs typeface="Times New Roman" panose="02020603050405020304" pitchFamily="18" charset="0"/>
              </a:rPr>
              <a:t> </a:t>
            </a:r>
            <a:r>
              <a:rPr lang="el-GR" sz="1200" dirty="0" err="1">
                <a:latin typeface="Times New Roman" panose="02020603050405020304" pitchFamily="18" charset="0"/>
                <a:cs typeface="Times New Roman" panose="02020603050405020304" pitchFamily="18" charset="0"/>
              </a:rPr>
              <a:t>μεῖζον</a:t>
            </a:r>
            <a:r>
              <a:rPr lang="el-GR" sz="1200" dirty="0">
                <a:latin typeface="Times New Roman" panose="02020603050405020304" pitchFamily="18" charset="0"/>
                <a:cs typeface="Times New Roman" panose="02020603050405020304" pitchFamily="18" charset="0"/>
              </a:rPr>
              <a:t> </a:t>
            </a:r>
            <a:r>
              <a:rPr lang="el-GR" sz="1200" dirty="0" err="1">
                <a:latin typeface="Times New Roman" panose="02020603050405020304" pitchFamily="18" charset="0"/>
                <a:cs typeface="Times New Roman" panose="02020603050405020304" pitchFamily="18" charset="0"/>
              </a:rPr>
              <a:t>πρὸς</a:t>
            </a:r>
            <a:r>
              <a:rPr lang="el-GR" sz="1200" dirty="0">
                <a:latin typeface="Times New Roman" panose="02020603050405020304" pitchFamily="18" charset="0"/>
                <a:cs typeface="Times New Roman" panose="02020603050405020304" pitchFamily="18" charset="0"/>
              </a:rPr>
              <a:t> </a:t>
            </a:r>
            <a:r>
              <a:rPr lang="el-GR" sz="1200" dirty="0" err="1">
                <a:latin typeface="Times New Roman" panose="02020603050405020304" pitchFamily="18" charset="0"/>
                <a:cs typeface="Times New Roman" panose="02020603050405020304" pitchFamily="18" charset="0"/>
              </a:rPr>
              <a:t>δὲ</a:t>
            </a:r>
            <a:r>
              <a:rPr lang="el-GR" sz="1200" dirty="0">
                <a:latin typeface="Times New Roman" panose="02020603050405020304" pitchFamily="18" charset="0"/>
                <a:cs typeface="Times New Roman" panose="02020603050405020304" pitchFamily="18" charset="0"/>
              </a:rPr>
              <a:t> </a:t>
            </a:r>
            <a:r>
              <a:rPr lang="el-GR" sz="1200" dirty="0" err="1">
                <a:latin typeface="Times New Roman" panose="02020603050405020304" pitchFamily="18" charset="0"/>
                <a:cs typeface="Times New Roman" panose="02020603050405020304" pitchFamily="18" charset="0"/>
              </a:rPr>
              <a:t>τὸ</a:t>
            </a:r>
            <a:r>
              <a:rPr lang="el-GR" sz="1200" dirty="0">
                <a:latin typeface="Times New Roman" panose="02020603050405020304" pitchFamily="18" charset="0"/>
                <a:cs typeface="Times New Roman" panose="02020603050405020304" pitchFamily="18" charset="0"/>
              </a:rPr>
              <a:t> </a:t>
            </a:r>
            <a:r>
              <a:rPr lang="el-GR" sz="1200" dirty="0" err="1">
                <a:latin typeface="Times New Roman" panose="02020603050405020304" pitchFamily="18" charset="0"/>
                <a:cs typeface="Times New Roman" panose="02020603050405020304" pitchFamily="18" charset="0"/>
              </a:rPr>
              <a:t>μεῖζον</a:t>
            </a:r>
            <a:r>
              <a:rPr lang="el-GR" sz="1200" dirty="0">
                <a:latin typeface="Times New Roman" panose="02020603050405020304" pitchFamily="18" charset="0"/>
                <a:cs typeface="Times New Roman" panose="02020603050405020304" pitchFamily="18" charset="0"/>
              </a:rPr>
              <a:t> </a:t>
            </a:r>
            <a:r>
              <a:rPr lang="el-GR" sz="1200" dirty="0" err="1">
                <a:latin typeface="Times New Roman" panose="02020603050405020304" pitchFamily="18" charset="0"/>
                <a:cs typeface="Times New Roman" panose="02020603050405020304" pitchFamily="18" charset="0"/>
              </a:rPr>
              <a:t>ἔλαττον</a:t>
            </a:r>
            <a:r>
              <a:rPr lang="el-GR" sz="1200" dirty="0">
                <a:latin typeface="Times New Roman" panose="02020603050405020304" pitchFamily="18" charset="0"/>
                <a:cs typeface="Times New Roman" panose="02020603050405020304" pitchFamily="18" charset="0"/>
              </a:rPr>
              <a:t>, </a:t>
            </a:r>
            <a:r>
              <a:rPr lang="el-GR" sz="1200" dirty="0" err="1">
                <a:latin typeface="Times New Roman" panose="02020603050405020304" pitchFamily="18" charset="0"/>
                <a:cs typeface="Times New Roman" panose="02020603050405020304" pitchFamily="18" charset="0"/>
              </a:rPr>
              <a:t>οὕτως</a:t>
            </a:r>
            <a:r>
              <a:rPr lang="el-GR" sz="1200" dirty="0">
                <a:latin typeface="Times New Roman" panose="02020603050405020304" pitchFamily="18" charset="0"/>
                <a:cs typeface="Times New Roman" panose="02020603050405020304" pitchFamily="18" charset="0"/>
              </a:rPr>
              <a:t> </a:t>
            </a:r>
            <a:r>
              <a:rPr lang="el-GR" sz="1200" dirty="0" err="1">
                <a:latin typeface="Times New Roman" panose="02020603050405020304" pitchFamily="18" charset="0"/>
                <a:cs typeface="Times New Roman" panose="02020603050405020304" pitchFamily="18" charset="0"/>
              </a:rPr>
              <a:t>αἱ</a:t>
            </a:r>
            <a:r>
              <a:rPr lang="el-GR" sz="1200" dirty="0">
                <a:latin typeface="Times New Roman" panose="02020603050405020304" pitchFamily="18" charset="0"/>
                <a:cs typeface="Times New Roman" panose="02020603050405020304" pitchFamily="18" charset="0"/>
              </a:rPr>
              <a:t> </a:t>
            </a:r>
            <a:r>
              <a:rPr lang="el-GR" sz="1200" dirty="0" err="1">
                <a:latin typeface="Times New Roman" panose="02020603050405020304" pitchFamily="18" charset="0"/>
                <a:cs typeface="Times New Roman" panose="02020603050405020304" pitchFamily="18" charset="0"/>
              </a:rPr>
              <a:t>μέσαι</a:t>
            </a:r>
            <a:r>
              <a:rPr lang="el-GR" sz="1200" dirty="0">
                <a:latin typeface="Times New Roman" panose="02020603050405020304" pitchFamily="18" charset="0"/>
                <a:cs typeface="Times New Roman" panose="02020603050405020304" pitchFamily="18" charset="0"/>
              </a:rPr>
              <a:t> </a:t>
            </a:r>
            <a:r>
              <a:rPr lang="el-GR" sz="1200" dirty="0" err="1">
                <a:latin typeface="Times New Roman" panose="02020603050405020304" pitchFamily="18" charset="0"/>
                <a:cs typeface="Times New Roman" panose="02020603050405020304" pitchFamily="18" charset="0"/>
              </a:rPr>
              <a:t>ἕξεις</a:t>
            </a:r>
            <a:r>
              <a:rPr lang="el-GR" sz="1200" dirty="0">
                <a:latin typeface="Times New Roman" panose="02020603050405020304" pitchFamily="18" charset="0"/>
                <a:cs typeface="Times New Roman" panose="02020603050405020304" pitchFamily="18" charset="0"/>
              </a:rPr>
              <a:t> </a:t>
            </a:r>
            <a:r>
              <a:rPr lang="el-GR" sz="1200" dirty="0" err="1">
                <a:latin typeface="Times New Roman" panose="02020603050405020304" pitchFamily="18" charset="0"/>
                <a:cs typeface="Times New Roman" panose="02020603050405020304" pitchFamily="18" charset="0"/>
              </a:rPr>
              <a:t>πρὸς</a:t>
            </a:r>
            <a:r>
              <a:rPr lang="el-GR" sz="1200" dirty="0">
                <a:latin typeface="Times New Roman" panose="02020603050405020304" pitchFamily="18" charset="0"/>
                <a:cs typeface="Times New Roman" panose="02020603050405020304" pitchFamily="18" charset="0"/>
              </a:rPr>
              <a:t> </a:t>
            </a:r>
            <a:r>
              <a:rPr lang="el-GR" sz="1200" dirty="0" err="1">
                <a:latin typeface="Times New Roman" panose="02020603050405020304" pitchFamily="18" charset="0"/>
                <a:cs typeface="Times New Roman" panose="02020603050405020304" pitchFamily="18" charset="0"/>
              </a:rPr>
              <a:t>μὲν</a:t>
            </a:r>
            <a:r>
              <a:rPr lang="el-GR" sz="1200" dirty="0">
                <a:latin typeface="Times New Roman" panose="02020603050405020304" pitchFamily="18" charset="0"/>
                <a:cs typeface="Times New Roman" panose="02020603050405020304" pitchFamily="18" charset="0"/>
              </a:rPr>
              <a:t> </a:t>
            </a:r>
            <a:r>
              <a:rPr lang="el-GR" sz="1200" dirty="0" err="1">
                <a:latin typeface="Times New Roman" panose="02020603050405020304" pitchFamily="18" charset="0"/>
                <a:cs typeface="Times New Roman" panose="02020603050405020304" pitchFamily="18" charset="0"/>
              </a:rPr>
              <a:t>τὰς</a:t>
            </a:r>
            <a:r>
              <a:rPr lang="el-GR" sz="1200" dirty="0">
                <a:latin typeface="Times New Roman" panose="02020603050405020304" pitchFamily="18" charset="0"/>
                <a:cs typeface="Times New Roman" panose="02020603050405020304" pitchFamily="18" charset="0"/>
              </a:rPr>
              <a:t> </a:t>
            </a:r>
            <a:r>
              <a:rPr lang="el-GR" sz="1200" dirty="0" err="1">
                <a:latin typeface="Times New Roman" panose="02020603050405020304" pitchFamily="18" charset="0"/>
                <a:cs typeface="Times New Roman" panose="02020603050405020304" pitchFamily="18" charset="0"/>
              </a:rPr>
              <a:t>ἐλλείψεις</a:t>
            </a:r>
            <a:r>
              <a:rPr lang="el-GR" sz="1200" dirty="0">
                <a:latin typeface="Times New Roman" panose="02020603050405020304" pitchFamily="18" charset="0"/>
                <a:cs typeface="Times New Roman" panose="02020603050405020304" pitchFamily="18" charset="0"/>
              </a:rPr>
              <a:t> </a:t>
            </a:r>
            <a:r>
              <a:rPr lang="el-GR" sz="1200" dirty="0" err="1">
                <a:latin typeface="Times New Roman" panose="02020603050405020304" pitchFamily="18" charset="0"/>
                <a:cs typeface="Times New Roman" panose="02020603050405020304" pitchFamily="18" charset="0"/>
              </a:rPr>
              <a:t>ὑπερβάλλουσι</a:t>
            </a:r>
            <a:r>
              <a:rPr lang="el-GR" sz="1200" dirty="0">
                <a:latin typeface="Times New Roman" panose="02020603050405020304" pitchFamily="18" charset="0"/>
                <a:cs typeface="Times New Roman" panose="02020603050405020304" pitchFamily="18" charset="0"/>
              </a:rPr>
              <a:t> </a:t>
            </a:r>
            <a:r>
              <a:rPr lang="el-GR" sz="1200" dirty="0" err="1">
                <a:latin typeface="Times New Roman" panose="02020603050405020304" pitchFamily="18" charset="0"/>
                <a:cs typeface="Times New Roman" panose="02020603050405020304" pitchFamily="18" charset="0"/>
              </a:rPr>
              <a:t>πρὸς</a:t>
            </a:r>
            <a:r>
              <a:rPr lang="el-GR" sz="1200" dirty="0">
                <a:latin typeface="Times New Roman" panose="02020603050405020304" pitchFamily="18" charset="0"/>
                <a:cs typeface="Times New Roman" panose="02020603050405020304" pitchFamily="18" charset="0"/>
              </a:rPr>
              <a:t> </a:t>
            </a:r>
            <a:r>
              <a:rPr lang="el-GR" sz="1200" dirty="0" err="1">
                <a:latin typeface="Times New Roman" panose="02020603050405020304" pitchFamily="18" charset="0"/>
                <a:cs typeface="Times New Roman" panose="02020603050405020304" pitchFamily="18" charset="0"/>
              </a:rPr>
              <a:t>δὲ</a:t>
            </a:r>
            <a:r>
              <a:rPr lang="el-GR" sz="1200" dirty="0">
                <a:latin typeface="Times New Roman" panose="02020603050405020304" pitchFamily="18" charset="0"/>
                <a:cs typeface="Times New Roman" panose="02020603050405020304" pitchFamily="18" charset="0"/>
              </a:rPr>
              <a:t> </a:t>
            </a:r>
            <a:r>
              <a:rPr lang="el-GR" sz="1200" dirty="0" err="1">
                <a:latin typeface="Times New Roman" panose="02020603050405020304" pitchFamily="18" charset="0"/>
                <a:cs typeface="Times New Roman" panose="02020603050405020304" pitchFamily="18" charset="0"/>
              </a:rPr>
              <a:t>τὰς</a:t>
            </a:r>
            <a:r>
              <a:rPr lang="el-GR" sz="1200" dirty="0">
                <a:latin typeface="Times New Roman" panose="02020603050405020304" pitchFamily="18" charset="0"/>
                <a:cs typeface="Times New Roman" panose="02020603050405020304" pitchFamily="18" charset="0"/>
              </a:rPr>
              <a:t> </a:t>
            </a:r>
            <a:r>
              <a:rPr lang="el-GR" sz="1200" dirty="0" err="1">
                <a:latin typeface="Times New Roman" panose="02020603050405020304" pitchFamily="18" charset="0"/>
                <a:cs typeface="Times New Roman" panose="02020603050405020304" pitchFamily="18" charset="0"/>
              </a:rPr>
              <a:t>ὑπερβολὰς</a:t>
            </a:r>
            <a:r>
              <a:rPr lang="el-GR" sz="1200" dirty="0">
                <a:latin typeface="Times New Roman" panose="02020603050405020304" pitchFamily="18" charset="0"/>
                <a:cs typeface="Times New Roman" panose="02020603050405020304" pitchFamily="18" charset="0"/>
              </a:rPr>
              <a:t> </a:t>
            </a:r>
            <a:r>
              <a:rPr lang="el-GR" sz="1200" dirty="0" err="1">
                <a:latin typeface="Times New Roman" panose="02020603050405020304" pitchFamily="18" charset="0"/>
                <a:cs typeface="Times New Roman" panose="02020603050405020304" pitchFamily="18" charset="0"/>
              </a:rPr>
              <a:t>ἐλλείπουσιν</a:t>
            </a:r>
            <a:r>
              <a:rPr lang="el-GR" sz="1200" dirty="0">
                <a:latin typeface="Times New Roman" panose="02020603050405020304" pitchFamily="18" charset="0"/>
                <a:cs typeface="Times New Roman" panose="02020603050405020304" pitchFamily="18" charset="0"/>
              </a:rPr>
              <a:t> </a:t>
            </a:r>
            <a:r>
              <a:rPr lang="el-GR" sz="1200" dirty="0" err="1">
                <a:latin typeface="Times New Roman" panose="02020603050405020304" pitchFamily="18" charset="0"/>
                <a:cs typeface="Times New Roman" panose="02020603050405020304" pitchFamily="18" charset="0"/>
              </a:rPr>
              <a:t>ἔν</a:t>
            </a:r>
            <a:r>
              <a:rPr lang="el-GR" sz="1200" dirty="0">
                <a:latin typeface="Times New Roman" panose="02020603050405020304" pitchFamily="18" charset="0"/>
                <a:cs typeface="Times New Roman" panose="02020603050405020304" pitchFamily="18" charset="0"/>
              </a:rPr>
              <a:t> τε </a:t>
            </a:r>
            <a:r>
              <a:rPr lang="el-GR" sz="1200" dirty="0" err="1">
                <a:latin typeface="Times New Roman" panose="02020603050405020304" pitchFamily="18" charset="0"/>
                <a:cs typeface="Times New Roman" panose="02020603050405020304" pitchFamily="18" charset="0"/>
              </a:rPr>
              <a:t>τοῖς</a:t>
            </a:r>
            <a:r>
              <a:rPr lang="el-GR" sz="1200" dirty="0">
                <a:latin typeface="Times New Roman" panose="02020603050405020304" pitchFamily="18" charset="0"/>
                <a:cs typeface="Times New Roman" panose="02020603050405020304" pitchFamily="18" charset="0"/>
              </a:rPr>
              <a:t> </a:t>
            </a:r>
            <a:r>
              <a:rPr lang="el-GR" sz="1200" dirty="0" err="1">
                <a:latin typeface="Times New Roman" panose="02020603050405020304" pitchFamily="18" charset="0"/>
                <a:cs typeface="Times New Roman" panose="02020603050405020304" pitchFamily="18" charset="0"/>
              </a:rPr>
              <a:t>πάθεσι</a:t>
            </a:r>
            <a:r>
              <a:rPr lang="el-GR" sz="1200" dirty="0">
                <a:latin typeface="Times New Roman" panose="02020603050405020304" pitchFamily="18" charset="0"/>
                <a:cs typeface="Times New Roman" panose="02020603050405020304" pitchFamily="18" charset="0"/>
              </a:rPr>
              <a:t> </a:t>
            </a:r>
            <a:r>
              <a:rPr lang="el-GR" sz="1200" dirty="0" err="1">
                <a:latin typeface="Times New Roman" panose="02020603050405020304" pitchFamily="18" charset="0"/>
                <a:cs typeface="Times New Roman" panose="02020603050405020304" pitchFamily="18" charset="0"/>
              </a:rPr>
              <a:t>καὶ</a:t>
            </a:r>
            <a:r>
              <a:rPr lang="el-GR" sz="1200" dirty="0">
                <a:latin typeface="Times New Roman" panose="02020603050405020304" pitchFamily="18" charset="0"/>
                <a:cs typeface="Times New Roman" panose="02020603050405020304" pitchFamily="18" charset="0"/>
              </a:rPr>
              <a:t> </a:t>
            </a:r>
            <a:r>
              <a:rPr lang="el-GR" sz="1200" dirty="0" err="1">
                <a:latin typeface="Times New Roman" panose="02020603050405020304" pitchFamily="18" charset="0"/>
                <a:cs typeface="Times New Roman" panose="02020603050405020304" pitchFamily="18" charset="0"/>
              </a:rPr>
              <a:t>ταῖς</a:t>
            </a:r>
            <a:r>
              <a:rPr lang="el-GR" sz="1200" dirty="0">
                <a:latin typeface="Times New Roman" panose="02020603050405020304" pitchFamily="18" charset="0"/>
                <a:cs typeface="Times New Roman" panose="02020603050405020304" pitchFamily="18" charset="0"/>
              </a:rPr>
              <a:t> </a:t>
            </a:r>
            <a:r>
              <a:rPr lang="el-GR" sz="1200" dirty="0" err="1">
                <a:latin typeface="Times New Roman" panose="02020603050405020304" pitchFamily="18" charset="0"/>
                <a:cs typeface="Times New Roman" panose="02020603050405020304" pitchFamily="18" charset="0"/>
              </a:rPr>
              <a:t>πράξεσιν</a:t>
            </a:r>
            <a:r>
              <a:rPr lang="el-GR" sz="1200" dirty="0">
                <a:latin typeface="Times New Roman" panose="02020603050405020304" pitchFamily="18" charset="0"/>
                <a:cs typeface="Times New Roman" panose="02020603050405020304" pitchFamily="18" charset="0"/>
              </a:rPr>
              <a:t>.</a:t>
            </a:r>
          </a:p>
        </p:txBody>
      </p:sp>
      <p:sp>
        <p:nvSpPr>
          <p:cNvPr id="4" name="Θέση περιεχομένου 3">
            <a:extLst>
              <a:ext uri="{FF2B5EF4-FFF2-40B4-BE49-F238E27FC236}">
                <a16:creationId xmlns:a16="http://schemas.microsoft.com/office/drawing/2014/main" id="{8DD588DA-AF3B-ACAB-EBA7-A2337CC60660}"/>
              </a:ext>
            </a:extLst>
          </p:cNvPr>
          <p:cNvSpPr>
            <a:spLocks noGrp="1"/>
          </p:cNvSpPr>
          <p:nvPr>
            <p:ph sz="half" idx="2"/>
          </p:nvPr>
        </p:nvSpPr>
        <p:spPr/>
        <p:txBody>
          <a:bodyPr>
            <a:normAutofit fontScale="47500" lnSpcReduction="20000"/>
          </a:bodyPr>
          <a:lstStyle/>
          <a:p>
            <a:pPr marL="0" indent="0">
              <a:buNone/>
            </a:pPr>
            <a:r>
              <a:rPr lang="en-US" dirty="0"/>
              <a:t>Again, Righteous Indignation is the observance of a mean between Envy and Malice, and these qualities are concerned with pain and pleasure felt at the fortunes of one's neighbors. The righteously indignant man is pained by undeserved good fortune; the jealous man exceeds him and is pained by all the good fortune of others; while the malicious man so far falls short of being pained that he actually feels pleasure. </a:t>
            </a:r>
          </a:p>
          <a:p>
            <a:pPr marL="0" indent="0">
              <a:buNone/>
            </a:pPr>
            <a:r>
              <a:rPr lang="en-US" dirty="0"/>
              <a:t>These qualities however it will be time to discuss in another place. After them we will treat Justice, distinguishing its two kinds—for it has more than one sense—and showing in what way each is a mode of observing the mean. [And we will deal similarly with the logical virtues.</a:t>
            </a:r>
          </a:p>
          <a:p>
            <a:pPr marL="0" indent="0">
              <a:buNone/>
            </a:pPr>
            <a:r>
              <a:rPr lang="en-US" dirty="0"/>
              <a:t>There are then three dispositions—two vices, one of excess and one of defect, and one virtue which is the observance of the mean; and each of them is in a certain way opposed to both the others. For the extreme states are the opposite both of the middle state and of each other, and the middle state is the opposite of both extremes; [2] since just as the equal is greater in comparison with the less and less in comparison with the greater, so the middle states of character are in excess as compared with the defective states and defective as compared with the excessive states, whether in the case of feelings or of actions.</a:t>
            </a:r>
            <a:endParaRPr lang="el-GR" dirty="0"/>
          </a:p>
        </p:txBody>
      </p:sp>
    </p:spTree>
    <p:extLst>
      <p:ext uri="{BB962C8B-B14F-4D97-AF65-F5344CB8AC3E}">
        <p14:creationId xmlns:p14="http://schemas.microsoft.com/office/powerpoint/2010/main" val="211759492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9C9CA7F-928E-59C4-B8F8-EE52350166C0}"/>
              </a:ext>
            </a:extLst>
          </p:cNvPr>
          <p:cNvSpPr>
            <a:spLocks noGrp="1"/>
          </p:cNvSpPr>
          <p:nvPr>
            <p:ph type="title"/>
          </p:nvPr>
        </p:nvSpPr>
        <p:spPr/>
        <p:txBody>
          <a:bodyPr/>
          <a:lstStyle/>
          <a:p>
            <a:r>
              <a:rPr lang="en-US" dirty="0"/>
              <a:t>Thanks!</a:t>
            </a:r>
            <a:endParaRPr lang="el-GR" dirty="0"/>
          </a:p>
        </p:txBody>
      </p:sp>
      <p:pic>
        <p:nvPicPr>
          <p:cNvPr id="6" name="Θέση περιεχομένου 5">
            <a:extLst>
              <a:ext uri="{FF2B5EF4-FFF2-40B4-BE49-F238E27FC236}">
                <a16:creationId xmlns:a16="http://schemas.microsoft.com/office/drawing/2014/main" id="{2F9C1DEF-CD27-2F12-F9ED-6CC0D8B8B7FF}"/>
              </a:ext>
            </a:extLst>
          </p:cNvPr>
          <p:cNvPicPr>
            <a:picLocks noGrp="1" noChangeAspect="1"/>
          </p:cNvPicPr>
          <p:nvPr>
            <p:ph idx="1"/>
          </p:nvPr>
        </p:nvPicPr>
        <p:blipFill>
          <a:blip r:embed="rId2"/>
          <a:stretch>
            <a:fillRect/>
          </a:stretch>
        </p:blipFill>
        <p:spPr>
          <a:xfrm>
            <a:off x="5418138" y="1488332"/>
            <a:ext cx="5470525" cy="3881337"/>
          </a:xfrm>
        </p:spPr>
      </p:pic>
      <p:sp>
        <p:nvSpPr>
          <p:cNvPr id="4" name="Θέση κειμένου 3">
            <a:extLst>
              <a:ext uri="{FF2B5EF4-FFF2-40B4-BE49-F238E27FC236}">
                <a16:creationId xmlns:a16="http://schemas.microsoft.com/office/drawing/2014/main" id="{5FBF3BE1-277D-860A-4365-24E1FCDB1518}"/>
              </a:ext>
            </a:extLst>
          </p:cNvPr>
          <p:cNvSpPr>
            <a:spLocks noGrp="1"/>
          </p:cNvSpPr>
          <p:nvPr>
            <p:ph type="body" sz="half" idx="2"/>
          </p:nvPr>
        </p:nvSpPr>
        <p:spPr/>
        <p:txBody>
          <a:bodyPr/>
          <a:lstStyle/>
          <a:p>
            <a:r>
              <a:rPr lang="en-US" dirty="0"/>
              <a:t>Have a nice evening!</a:t>
            </a:r>
            <a:endParaRPr lang="el-GR" dirty="0"/>
          </a:p>
        </p:txBody>
      </p:sp>
    </p:spTree>
    <p:extLst>
      <p:ext uri="{BB962C8B-B14F-4D97-AF65-F5344CB8AC3E}">
        <p14:creationId xmlns:p14="http://schemas.microsoft.com/office/powerpoint/2010/main" val="3295687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0964072-967F-D9CF-6B9C-E3A6A74EEBA2}"/>
              </a:ext>
            </a:extLst>
          </p:cNvPr>
          <p:cNvSpPr>
            <a:spLocks noGrp="1"/>
          </p:cNvSpPr>
          <p:nvPr>
            <p:ph type="title"/>
          </p:nvPr>
        </p:nvSpPr>
        <p:spPr/>
        <p:txBody>
          <a:bodyPr/>
          <a:lstStyle/>
          <a:p>
            <a:r>
              <a:rPr lang="en-US" dirty="0"/>
              <a:t>Cases</a:t>
            </a:r>
            <a:endParaRPr lang="el-GR" dirty="0"/>
          </a:p>
        </p:txBody>
      </p:sp>
      <p:sp>
        <p:nvSpPr>
          <p:cNvPr id="3" name="Θέση περιεχομένου 2">
            <a:extLst>
              <a:ext uri="{FF2B5EF4-FFF2-40B4-BE49-F238E27FC236}">
                <a16:creationId xmlns:a16="http://schemas.microsoft.com/office/drawing/2014/main" id="{C54534D6-45A9-BFD2-B17F-87A6B212D60A}"/>
              </a:ext>
            </a:extLst>
          </p:cNvPr>
          <p:cNvSpPr>
            <a:spLocks noGrp="1"/>
          </p:cNvSpPr>
          <p:nvPr>
            <p:ph idx="1"/>
          </p:nvPr>
        </p:nvSpPr>
        <p:spPr/>
        <p:txBody>
          <a:bodyPr>
            <a:normAutofit/>
          </a:bodyPr>
          <a:lstStyle/>
          <a:p>
            <a:pPr algn="just"/>
            <a:r>
              <a:rPr lang="en-US" b="1" dirty="0"/>
              <a:t>Exercise 1:</a:t>
            </a:r>
            <a:r>
              <a:rPr lang="en-US" dirty="0"/>
              <a:t> What is the use of the nominative case in the following sentences?</a:t>
            </a:r>
          </a:p>
          <a:p>
            <a:pPr marL="457200" indent="-457200" algn="just">
              <a:buAutoNum type="arabicParenR"/>
            </a:pPr>
            <a:r>
              <a:rPr lang="en-US" dirty="0" err="1">
                <a:latin typeface="Times New Roman" panose="02020603050405020304" pitchFamily="18" charset="0"/>
                <a:cs typeface="Times New Roman" panose="02020603050405020304" pitchFamily="18" charset="0"/>
              </a:rPr>
              <a:t>ἰδίᾳ</a:t>
            </a:r>
            <a:r>
              <a:rPr lang="en-US" dirty="0">
                <a:latin typeface="Times New Roman" panose="02020603050405020304" pitchFamily="18" charset="0"/>
                <a:cs typeface="Times New Roman" panose="02020603050405020304" pitchFamily="18" charset="0"/>
              </a:rPr>
              <a:t> </a:t>
            </a:r>
            <a:r>
              <a:rPr lang="en-US" dirty="0" err="1">
                <a:latin typeface="Times New Roman" panose="02020603050405020304" pitchFamily="18" charset="0"/>
                <a:cs typeface="Times New Roman" panose="02020603050405020304" pitchFamily="18" charset="0"/>
              </a:rPr>
              <a:t>γὰρ</a:t>
            </a:r>
            <a:r>
              <a:rPr lang="en-US" dirty="0">
                <a:latin typeface="Times New Roman" panose="02020603050405020304" pitchFamily="18" charset="0"/>
                <a:cs typeface="Times New Roman" panose="02020603050405020304" pitchFamily="18" charset="0"/>
              </a:rPr>
              <a:t> τα</a:t>
            </a:r>
            <a:r>
              <a:rPr lang="en-US" dirty="0" err="1">
                <a:latin typeface="Times New Roman" panose="02020603050405020304" pitchFamily="18" charset="0"/>
                <a:cs typeface="Times New Roman" panose="02020603050405020304" pitchFamily="18" charset="0"/>
              </a:rPr>
              <a:t>ῦτ</a:t>
            </a:r>
            <a:r>
              <a:rPr lang="en-US" dirty="0">
                <a:latin typeface="Times New Roman" panose="02020603050405020304" pitchFamily="18" charset="0"/>
                <a:cs typeface="Times New Roman" panose="02020603050405020304" pitchFamily="18" charset="0"/>
              </a:rPr>
              <a:t>α </a:t>
            </a:r>
            <a:r>
              <a:rPr lang="en-US" u="sng" dirty="0">
                <a:latin typeface="Times New Roman" panose="02020603050405020304" pitchFamily="18" charset="0"/>
                <a:cs typeface="Times New Roman" panose="02020603050405020304" pitchFamily="18" charset="0"/>
              </a:rPr>
              <a:t>οἱ Κορίνθιοι </a:t>
            </a:r>
            <a:r>
              <a:rPr lang="en-US" dirty="0">
                <a:latin typeface="Times New Roman" panose="02020603050405020304" pitchFamily="18" charset="0"/>
                <a:cs typeface="Times New Roman" panose="02020603050405020304" pitchFamily="18" charset="0"/>
              </a:rPr>
              <a:t>ἔπραξαν</a:t>
            </a:r>
            <a:r>
              <a:rPr lang="en-US" dirty="0"/>
              <a:t>. (Th. 1.66.), For the Corinthians did this independently.</a:t>
            </a:r>
          </a:p>
          <a:p>
            <a:pPr marL="457200" indent="-457200" algn="just">
              <a:buAutoNum type="arabicParenR"/>
            </a:pPr>
            <a:r>
              <a:rPr lang="el-GR" u="sng" dirty="0" err="1">
                <a:latin typeface="Times New Roman" panose="02020603050405020304" pitchFamily="18" charset="0"/>
                <a:cs typeface="Times New Roman" panose="02020603050405020304" pitchFamily="18" charset="0"/>
              </a:rPr>
              <a:t>τὸ</a:t>
            </a:r>
            <a:r>
              <a:rPr lang="el-GR" u="sng" dirty="0">
                <a:latin typeface="Times New Roman" panose="02020603050405020304" pitchFamily="18" charset="0"/>
                <a:cs typeface="Times New Roman" panose="02020603050405020304" pitchFamily="18" charset="0"/>
              </a:rPr>
              <a:t> στράτευμα</a:t>
            </a:r>
            <a:r>
              <a:rPr lang="en-US" u="sng" dirty="0">
                <a:latin typeface="Times New Roman" panose="02020603050405020304" pitchFamily="18" charset="0"/>
                <a:cs typeface="Times New Roman" panose="02020603050405020304" pitchFamily="18" charset="0"/>
              </a:rPr>
              <a:t> </a:t>
            </a:r>
            <a:r>
              <a:rPr lang="el-GR" u="sng" dirty="0" err="1">
                <a:latin typeface="Times New Roman" panose="02020603050405020304" pitchFamily="18" charset="0"/>
                <a:cs typeface="Times New Roman" panose="02020603050405020304" pitchFamily="18" charset="0"/>
              </a:rPr>
              <a:t>πάμπολυ</a:t>
            </a:r>
            <a:r>
              <a:rPr lang="en-US" dirty="0">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ἐφάνη</a:t>
            </a:r>
            <a:r>
              <a:rPr lang="en-US" dirty="0"/>
              <a:t>, The army appeared to be very large. </a:t>
            </a:r>
          </a:p>
          <a:p>
            <a:pPr marL="457200" indent="-457200" algn="just">
              <a:buAutoNum type="arabicParenR"/>
            </a:pPr>
            <a:r>
              <a:rPr lang="el-GR" u="sng" dirty="0">
                <a:latin typeface="Times New Roman" panose="02020603050405020304" pitchFamily="18" charset="0"/>
                <a:cs typeface="Times New Roman" panose="02020603050405020304" pitchFamily="18" charset="0"/>
              </a:rPr>
              <a:t>μεγάλα</a:t>
            </a:r>
            <a:r>
              <a:rPr lang="en-US" dirty="0">
                <a:latin typeface="Times New Roman" panose="02020603050405020304" pitchFamily="18" charset="0"/>
                <a:cs typeface="Times New Roman" panose="02020603050405020304" pitchFamily="18" charset="0"/>
              </a:rPr>
              <a:t> </a:t>
            </a:r>
            <a:r>
              <a:rPr lang="el-GR" u="sng" dirty="0">
                <a:latin typeface="Times New Roman" panose="02020603050405020304" pitchFamily="18" charset="0"/>
                <a:cs typeface="Times New Roman" panose="02020603050405020304" pitchFamily="18" charset="0"/>
              </a:rPr>
              <a:t>τόξα </a:t>
            </a:r>
            <a:r>
              <a:rPr lang="el-GR" u="sng" dirty="0" err="1">
                <a:latin typeface="Times New Roman" panose="02020603050405020304" pitchFamily="18" charset="0"/>
                <a:cs typeface="Times New Roman" panose="02020603050405020304" pitchFamily="18" charset="0"/>
              </a:rPr>
              <a:t>τὰ</a:t>
            </a:r>
            <a:r>
              <a:rPr lang="el-GR" u="sng" dirty="0">
                <a:latin typeface="Times New Roman" panose="02020603050405020304" pitchFamily="18" charset="0"/>
                <a:cs typeface="Times New Roman" panose="02020603050405020304" pitchFamily="18" charset="0"/>
              </a:rPr>
              <a:t> Περσικά </a:t>
            </a:r>
            <a:r>
              <a:rPr lang="el-GR" dirty="0" err="1">
                <a:latin typeface="Times New Roman" panose="02020603050405020304" pitchFamily="18" charset="0"/>
                <a:cs typeface="Times New Roman" panose="02020603050405020304" pitchFamily="18" charset="0"/>
              </a:rPr>
              <a:t>ἐστιν</a:t>
            </a:r>
            <a:r>
              <a:rPr lang="el-GR" dirty="0"/>
              <a:t>, </a:t>
            </a:r>
            <a:r>
              <a:rPr lang="en-US" dirty="0"/>
              <a:t>The Persian bows are large.</a:t>
            </a:r>
            <a:endParaRPr lang="el-GR" dirty="0"/>
          </a:p>
        </p:txBody>
      </p:sp>
    </p:spTree>
    <p:extLst>
      <p:ext uri="{BB962C8B-B14F-4D97-AF65-F5344CB8AC3E}">
        <p14:creationId xmlns:p14="http://schemas.microsoft.com/office/powerpoint/2010/main" val="3184094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35B584A-9213-4100-404F-9F18B8C1E241}"/>
              </a:ext>
            </a:extLst>
          </p:cNvPr>
          <p:cNvSpPr>
            <a:spLocks noGrp="1"/>
          </p:cNvSpPr>
          <p:nvPr>
            <p:ph type="title"/>
          </p:nvPr>
        </p:nvSpPr>
        <p:spPr/>
        <p:txBody>
          <a:bodyPr/>
          <a:lstStyle/>
          <a:p>
            <a:r>
              <a:rPr lang="en-US" dirty="0"/>
              <a:t>Cases</a:t>
            </a:r>
            <a:endParaRPr lang="el-GR" dirty="0"/>
          </a:p>
        </p:txBody>
      </p:sp>
      <p:sp>
        <p:nvSpPr>
          <p:cNvPr id="3" name="Θέση περιεχομένου 2">
            <a:extLst>
              <a:ext uri="{FF2B5EF4-FFF2-40B4-BE49-F238E27FC236}">
                <a16:creationId xmlns:a16="http://schemas.microsoft.com/office/drawing/2014/main" id="{D2C46623-50AE-560C-DED2-D2B534ECD69A}"/>
              </a:ext>
            </a:extLst>
          </p:cNvPr>
          <p:cNvSpPr>
            <a:spLocks noGrp="1"/>
          </p:cNvSpPr>
          <p:nvPr>
            <p:ph idx="1"/>
          </p:nvPr>
        </p:nvSpPr>
        <p:spPr/>
        <p:txBody>
          <a:bodyPr>
            <a:normAutofit/>
          </a:bodyPr>
          <a:lstStyle/>
          <a:p>
            <a:r>
              <a:rPr lang="en-US" dirty="0"/>
              <a:t>1) S of the verb</a:t>
            </a:r>
          </a:p>
          <a:p>
            <a:r>
              <a:rPr lang="en-US" dirty="0"/>
              <a:t>2) </a:t>
            </a:r>
            <a:r>
              <a:rPr lang="el-GR" dirty="0" err="1"/>
              <a:t>τὸ</a:t>
            </a:r>
            <a:r>
              <a:rPr lang="el-GR" dirty="0"/>
              <a:t> στράτευμα</a:t>
            </a:r>
            <a:r>
              <a:rPr lang="en-US" dirty="0"/>
              <a:t> SUBJECT </a:t>
            </a:r>
            <a:r>
              <a:rPr lang="el-GR" dirty="0" err="1"/>
              <a:t>πάμπολυ</a:t>
            </a:r>
            <a:r>
              <a:rPr lang="en-US" dirty="0"/>
              <a:t> PREDICATIVE ADJECTIVE </a:t>
            </a:r>
            <a:r>
              <a:rPr lang="el-GR" dirty="0" err="1"/>
              <a:t>ἐφάνη</a:t>
            </a:r>
            <a:r>
              <a:rPr lang="en-US" dirty="0"/>
              <a:t> LINKING VERB </a:t>
            </a:r>
            <a:r>
              <a:rPr lang="el-GR" dirty="0" err="1"/>
              <a:t>πάμπολυ</a:t>
            </a:r>
            <a:r>
              <a:rPr lang="el-GR" dirty="0"/>
              <a:t> </a:t>
            </a:r>
            <a:r>
              <a:rPr lang="en-US" dirty="0"/>
              <a:t>agrees with </a:t>
            </a:r>
            <a:r>
              <a:rPr lang="el-GR" dirty="0" err="1"/>
              <a:t>τὸ</a:t>
            </a:r>
            <a:r>
              <a:rPr lang="el-GR" dirty="0"/>
              <a:t> στράτευμα </a:t>
            </a:r>
            <a:r>
              <a:rPr lang="en-US" dirty="0"/>
              <a:t>in case, number and gender.</a:t>
            </a:r>
            <a:endParaRPr lang="el-GR" dirty="0"/>
          </a:p>
          <a:p>
            <a:r>
              <a:rPr lang="el-GR" dirty="0"/>
              <a:t>3) μεγάλα </a:t>
            </a:r>
            <a:r>
              <a:rPr lang="en-US" dirty="0"/>
              <a:t>PREDICATIVE ADJECTIVE . . . </a:t>
            </a:r>
            <a:r>
              <a:rPr lang="el-GR" dirty="0"/>
              <a:t>τόξα </a:t>
            </a:r>
            <a:r>
              <a:rPr lang="el-GR" dirty="0" err="1"/>
              <a:t>τὰ</a:t>
            </a:r>
            <a:r>
              <a:rPr lang="el-GR" dirty="0"/>
              <a:t> Περσικά </a:t>
            </a:r>
            <a:r>
              <a:rPr lang="en-US" dirty="0"/>
              <a:t>SUBJECT </a:t>
            </a:r>
            <a:r>
              <a:rPr lang="el-GR" dirty="0" err="1"/>
              <a:t>ἐστιν</a:t>
            </a:r>
            <a:r>
              <a:rPr lang="el-GR" dirty="0"/>
              <a:t> </a:t>
            </a:r>
            <a:r>
              <a:rPr lang="en-US" dirty="0"/>
              <a:t>LINKING</a:t>
            </a:r>
            <a:r>
              <a:rPr lang="el-GR" dirty="0"/>
              <a:t> </a:t>
            </a:r>
            <a:r>
              <a:rPr lang="en-US" dirty="0"/>
              <a:t>VERB</a:t>
            </a:r>
          </a:p>
          <a:p>
            <a:pPr marL="0" indent="0">
              <a:buNone/>
            </a:pPr>
            <a:endParaRPr lang="en-US" dirty="0"/>
          </a:p>
          <a:p>
            <a:endParaRPr lang="en-US" dirty="0"/>
          </a:p>
          <a:p>
            <a:endParaRPr lang="el-GR" dirty="0"/>
          </a:p>
        </p:txBody>
      </p:sp>
    </p:spTree>
    <p:extLst>
      <p:ext uri="{BB962C8B-B14F-4D97-AF65-F5344CB8AC3E}">
        <p14:creationId xmlns:p14="http://schemas.microsoft.com/office/powerpoint/2010/main" val="142470233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Οργανικό">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227</TotalTime>
  <Words>6577</Words>
  <Application>Microsoft Office PowerPoint</Application>
  <PresentationFormat>Ευρεία οθόνη</PresentationFormat>
  <Paragraphs>464</Paragraphs>
  <Slides>72</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72</vt:i4>
      </vt:variant>
    </vt:vector>
  </HeadingPairs>
  <TitlesOfParts>
    <vt:vector size="76" baseType="lpstr">
      <vt:lpstr>Arial</vt:lpstr>
      <vt:lpstr>Garamond</vt:lpstr>
      <vt:lpstr>Times New Roman</vt:lpstr>
      <vt:lpstr>Οργανικό</vt:lpstr>
      <vt:lpstr>Ancient Greek (Intermediate Level)</vt:lpstr>
      <vt:lpstr>WEEK 9</vt:lpstr>
      <vt:lpstr>Cases</vt:lpstr>
      <vt:lpstr>Cases</vt:lpstr>
      <vt:lpstr>Cases</vt:lpstr>
      <vt:lpstr>Cases</vt:lpstr>
      <vt:lpstr>Cases</vt:lpstr>
      <vt:lpstr>Cases</vt:lpstr>
      <vt:lpstr>Cases</vt:lpstr>
      <vt:lpstr>Cases</vt:lpstr>
      <vt:lpstr>Cases</vt:lpstr>
      <vt:lpstr>Cases</vt:lpstr>
      <vt:lpstr>Cases</vt:lpstr>
      <vt:lpstr>Cases</vt:lpstr>
      <vt:lpstr>Cases</vt:lpstr>
      <vt:lpstr>Cases</vt:lpstr>
      <vt:lpstr>Cases</vt:lpstr>
      <vt:lpstr>Cases</vt:lpstr>
      <vt:lpstr>Cases</vt:lpstr>
      <vt:lpstr>Cases</vt:lpstr>
      <vt:lpstr>Cases</vt:lpstr>
      <vt:lpstr>Cases</vt:lpstr>
      <vt:lpstr>Cases</vt:lpstr>
      <vt:lpstr>Cases</vt:lpstr>
      <vt:lpstr>Cases</vt:lpstr>
      <vt:lpstr>Cases</vt:lpstr>
      <vt:lpstr>Cases</vt:lpstr>
      <vt:lpstr>Cases</vt:lpstr>
      <vt:lpstr>Cases</vt:lpstr>
      <vt:lpstr>Cases</vt:lpstr>
      <vt:lpstr>Cases</vt:lpstr>
      <vt:lpstr>Cases</vt:lpstr>
      <vt:lpstr>Cases</vt:lpstr>
      <vt:lpstr>Cases</vt:lpstr>
      <vt:lpstr>Cases</vt:lpstr>
      <vt:lpstr>Cases</vt:lpstr>
      <vt:lpstr>Cases</vt:lpstr>
      <vt:lpstr>Cases</vt:lpstr>
      <vt:lpstr>Cases</vt:lpstr>
      <vt:lpstr>Cases</vt:lpstr>
      <vt:lpstr>Cases</vt:lpstr>
      <vt:lpstr>Cases</vt:lpstr>
      <vt:lpstr>Cases</vt:lpstr>
      <vt:lpstr>Cases</vt:lpstr>
      <vt:lpstr>Cases</vt:lpstr>
      <vt:lpstr>Cases</vt:lpstr>
      <vt:lpstr>Cases</vt:lpstr>
      <vt:lpstr>Cases</vt:lpstr>
      <vt:lpstr>Cases</vt:lpstr>
      <vt:lpstr>Cases</vt:lpstr>
      <vt:lpstr>Cases</vt:lpstr>
      <vt:lpstr>Cases</vt:lpstr>
      <vt:lpstr>Cases</vt:lpstr>
      <vt:lpstr>Cases</vt:lpstr>
      <vt:lpstr>Cases</vt:lpstr>
      <vt:lpstr>Cases</vt:lpstr>
      <vt:lpstr>Cases</vt:lpstr>
      <vt:lpstr>Cases</vt:lpstr>
      <vt:lpstr>Cases</vt:lpstr>
      <vt:lpstr>Cases</vt:lpstr>
      <vt:lpstr>Cases</vt:lpstr>
      <vt:lpstr>Cases</vt:lpstr>
      <vt:lpstr>Cases</vt:lpstr>
      <vt:lpstr>Cases</vt:lpstr>
      <vt:lpstr>Cases</vt:lpstr>
      <vt:lpstr>Cases</vt:lpstr>
      <vt:lpstr>Cases</vt:lpstr>
      <vt:lpstr>Cases</vt:lpstr>
      <vt:lpstr>Philosophical Vocabulary</vt:lpstr>
      <vt:lpstr>Philosophical Vocabulary</vt:lpstr>
      <vt:lpstr>Aristotle, Nichomanchean Ethics 1108b 1-2</vt:lpstr>
      <vt:lpstr>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Vasiliki Kousoulini</dc:creator>
  <cp:lastModifiedBy>Vasiliki Kousoulini</cp:lastModifiedBy>
  <cp:revision>1</cp:revision>
  <dcterms:created xsi:type="dcterms:W3CDTF">2025-11-30T06:44:06Z</dcterms:created>
  <dcterms:modified xsi:type="dcterms:W3CDTF">2025-12-01T07:09:53Z</dcterms:modified>
</cp:coreProperties>
</file>